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63" r:id="rId2"/>
    <p:sldId id="409" r:id="rId3"/>
    <p:sldId id="408" r:id="rId4"/>
    <p:sldId id="374" r:id="rId5"/>
    <p:sldId id="400" r:id="rId6"/>
    <p:sldId id="402" r:id="rId7"/>
    <p:sldId id="405" r:id="rId8"/>
    <p:sldId id="399" r:id="rId9"/>
    <p:sldId id="403" r:id="rId10"/>
    <p:sldId id="401" r:id="rId11"/>
    <p:sldId id="398" r:id="rId12"/>
    <p:sldId id="375" r:id="rId13"/>
    <p:sldId id="376" r:id="rId14"/>
    <p:sldId id="407" r:id="rId15"/>
    <p:sldId id="406" r:id="rId16"/>
    <p:sldId id="380" r:id="rId17"/>
    <p:sldId id="382" r:id="rId18"/>
    <p:sldId id="385" r:id="rId19"/>
    <p:sldId id="384" r:id="rId20"/>
    <p:sldId id="383" r:id="rId21"/>
    <p:sldId id="395" r:id="rId22"/>
    <p:sldId id="415" r:id="rId23"/>
    <p:sldId id="391" r:id="rId24"/>
    <p:sldId id="392" r:id="rId25"/>
    <p:sldId id="396" r:id="rId26"/>
    <p:sldId id="412" r:id="rId27"/>
    <p:sldId id="413" r:id="rId28"/>
    <p:sldId id="414" r:id="rId29"/>
    <p:sldId id="372" r:id="rId30"/>
    <p:sldId id="388" r:id="rId31"/>
    <p:sldId id="259" r:id="rId32"/>
    <p:sldId id="393" r:id="rId33"/>
    <p:sldId id="378" r:id="rId34"/>
    <p:sldId id="386" r:id="rId35"/>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9" autoAdjust="0"/>
    <p:restoredTop sz="83433" autoAdjust="0"/>
  </p:normalViewPr>
  <p:slideViewPr>
    <p:cSldViewPr snapToGrid="0">
      <p:cViewPr varScale="1">
        <p:scale>
          <a:sx n="71" d="100"/>
          <a:sy n="71" d="100"/>
        </p:scale>
        <p:origin x="1526" y="62"/>
      </p:cViewPr>
      <p:guideLst>
        <p:guide orient="horz" pos="2160"/>
        <p:guide pos="2880"/>
      </p:guideLst>
    </p:cSldViewPr>
  </p:slideViewPr>
  <p:outlineViewPr>
    <p:cViewPr>
      <p:scale>
        <a:sx n="33" d="100"/>
        <a:sy n="33" d="100"/>
      </p:scale>
      <p:origin x="0" y="-1513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EEB2C62A-4951-4024-9EFD-2754F191F48D}" type="datetimeFigureOut">
              <a:rPr lang="en-GB" smtClean="0"/>
              <a:t>26/05/2021</a:t>
            </a:fld>
            <a:endParaRPr lang="en-GB"/>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ED68A10B-162D-4E68-B6B0-D4E912EF1E3D}" type="slidenum">
              <a:rPr lang="en-GB" smtClean="0"/>
              <a:t>‹#›</a:t>
            </a:fld>
            <a:endParaRPr lang="en-GB"/>
          </a:p>
        </p:txBody>
      </p:sp>
    </p:spTree>
    <p:extLst>
      <p:ext uri="{BB962C8B-B14F-4D97-AF65-F5344CB8AC3E}">
        <p14:creationId xmlns:p14="http://schemas.microsoft.com/office/powerpoint/2010/main" val="3735054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75B7FD80-1ACD-4F82-BB65-EA35FB4A6F1A}" type="datetimeFigureOut">
              <a:rPr lang="en-GB" smtClean="0"/>
              <a:t>26/05/2021</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A805DCBD-CEF2-43A3-B606-60504C2A250D}" type="slidenum">
              <a:rPr lang="en-GB" smtClean="0"/>
              <a:t>‹#›</a:t>
            </a:fld>
            <a:endParaRPr lang="en-GB"/>
          </a:p>
        </p:txBody>
      </p:sp>
    </p:spTree>
    <p:extLst>
      <p:ext uri="{BB962C8B-B14F-4D97-AF65-F5344CB8AC3E}">
        <p14:creationId xmlns:p14="http://schemas.microsoft.com/office/powerpoint/2010/main" val="283887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accumulation of greenhouse gases in the atmosphere is putting at risk the stability of the climate system </a:t>
            </a:r>
          </a:p>
          <a:p>
            <a:r>
              <a:rPr lang="en-GB" dirty="0"/>
              <a:t>There is also significant concern about non-linearities and tipping points in the climate system that may be encountered in the not-too-distant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For these reasons, the international community has agreed to limit the increase in global temperatures by reducing greenhouse gas emissions to net zero over a period of just a few decades.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Reducing emissions in this way will require a drastic reduction in the production and consumption of fossil fuels.</a:t>
            </a:r>
          </a:p>
          <a:p>
            <a:endParaRPr lang="en-AT" dirty="0"/>
          </a:p>
        </p:txBody>
      </p:sp>
      <p:sp>
        <p:nvSpPr>
          <p:cNvPr id="4" name="Slide Number Placeholder 3"/>
          <p:cNvSpPr>
            <a:spLocks noGrp="1"/>
          </p:cNvSpPr>
          <p:nvPr>
            <p:ph type="sldNum" sz="quarter" idx="5"/>
          </p:nvPr>
        </p:nvSpPr>
        <p:spPr/>
        <p:txBody>
          <a:bodyPr/>
          <a:lstStyle/>
          <a:p>
            <a:fld id="{A805DCBD-CEF2-43A3-B606-60504C2A250D}" type="slidenum">
              <a:rPr lang="en-GB" smtClean="0"/>
              <a:t>4</a:t>
            </a:fld>
            <a:endParaRPr lang="en-GB"/>
          </a:p>
        </p:txBody>
      </p:sp>
    </p:spTree>
    <p:extLst>
      <p:ext uri="{BB962C8B-B14F-4D97-AF65-F5344CB8AC3E}">
        <p14:creationId xmlns:p14="http://schemas.microsoft.com/office/powerpoint/2010/main" val="413646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805DCBD-CEF2-43A3-B606-60504C2A250D}" type="slidenum">
              <a:rPr lang="en-GB" smtClean="0"/>
              <a:t>29</a:t>
            </a:fld>
            <a:endParaRPr lang="en-GB"/>
          </a:p>
        </p:txBody>
      </p:sp>
    </p:spTree>
    <p:extLst>
      <p:ext uri="{BB962C8B-B14F-4D97-AF65-F5344CB8AC3E}">
        <p14:creationId xmlns:p14="http://schemas.microsoft.com/office/powerpoint/2010/main" val="303229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Just in case you want to show something about transition costs and macro-financial spillovers</a:t>
            </a:r>
          </a:p>
        </p:txBody>
      </p:sp>
      <p:sp>
        <p:nvSpPr>
          <p:cNvPr id="4" name="Slide Number Placeholder 3"/>
          <p:cNvSpPr>
            <a:spLocks noGrp="1"/>
          </p:cNvSpPr>
          <p:nvPr>
            <p:ph type="sldNum" sz="quarter" idx="5"/>
          </p:nvPr>
        </p:nvSpPr>
        <p:spPr/>
        <p:txBody>
          <a:bodyPr/>
          <a:lstStyle/>
          <a:p>
            <a:fld id="{A805DCBD-CEF2-43A3-B606-60504C2A250D}" type="slidenum">
              <a:rPr lang="en-GB" smtClean="0"/>
              <a:t>33</a:t>
            </a:fld>
            <a:endParaRPr lang="en-GB"/>
          </a:p>
        </p:txBody>
      </p:sp>
    </p:spTree>
    <p:extLst>
      <p:ext uri="{BB962C8B-B14F-4D97-AF65-F5344CB8AC3E}">
        <p14:creationId xmlns:p14="http://schemas.microsoft.com/office/powerpoint/2010/main" val="297192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A805DCBD-CEF2-43A3-B606-60504C2A250D}" type="slidenum">
              <a:rPr lang="en-GB" smtClean="0"/>
              <a:t>5</a:t>
            </a:fld>
            <a:endParaRPr lang="en-GB"/>
          </a:p>
        </p:txBody>
      </p:sp>
    </p:spTree>
    <p:extLst>
      <p:ext uri="{BB962C8B-B14F-4D97-AF65-F5344CB8AC3E}">
        <p14:creationId xmlns:p14="http://schemas.microsoft.com/office/powerpoint/2010/main" val="350801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number of international oil and gas companies have recently reduced the reported value of their assets, providing a very tangible expression of uncertainty over future prospects. Chevron initiated the trend in December 2019 and was followed by BP, Shell, Eni and Total. Together they have written down over $50 billion, representing around 5- 15% of each company’s market capitalisation at the time of the write-downs. The assets concerned were mostly unconventional oil and gas resources, </a:t>
            </a:r>
            <a:r>
              <a:rPr lang="en-GB" dirty="0" err="1"/>
              <a:t>deepwater</a:t>
            </a:r>
            <a:r>
              <a:rPr lang="en-GB" dirty="0"/>
              <a:t> projects, LNG infrastructure and refining assets.”</a:t>
            </a:r>
          </a:p>
          <a:p>
            <a:endParaRPr lang="en-GB" dirty="0"/>
          </a:p>
        </p:txBody>
      </p:sp>
      <p:sp>
        <p:nvSpPr>
          <p:cNvPr id="4" name="Espace réservé du numéro de diapositive 3"/>
          <p:cNvSpPr>
            <a:spLocks noGrp="1"/>
          </p:cNvSpPr>
          <p:nvPr>
            <p:ph type="sldNum" sz="quarter" idx="5"/>
          </p:nvPr>
        </p:nvSpPr>
        <p:spPr/>
        <p:txBody>
          <a:bodyPr/>
          <a:lstStyle/>
          <a:p>
            <a:fld id="{A805DCBD-CEF2-43A3-B606-60504C2A250D}" type="slidenum">
              <a:rPr lang="en-GB" smtClean="0"/>
              <a:t>11</a:t>
            </a:fld>
            <a:endParaRPr lang="en-GB"/>
          </a:p>
        </p:txBody>
      </p:sp>
    </p:spTree>
    <p:extLst>
      <p:ext uri="{BB962C8B-B14F-4D97-AF65-F5344CB8AC3E}">
        <p14:creationId xmlns:p14="http://schemas.microsoft.com/office/powerpoint/2010/main" val="241164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the majority of capital stocks and infrastructure have been designed to work in tandem with the use of fossil fuels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(e.g. coal and gas power plants and accompanying electricity distribution networks, steel mills and road networks).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typically long-lived physical assets, financed with large initial investments under the expectation of a long and profitable asset life. Once installed, it would be costly, or sometimes impossible, to convert high-carbon stocks to other low-carbon 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creates a strong incumbency bias against a rapid low-carbon transition, as: </a:t>
            </a:r>
            <a:r>
              <a:rPr lang="en-GB" dirty="0" err="1"/>
              <a:t>i</a:t>
            </a:r>
            <a:r>
              <a:rPr lang="en-GB" dirty="0"/>
              <a:t>) firms do not want to suffer a negative revaluation of their assets, or a reduction in capacity utilisation; ii) investors holding financial assets issued by high-carbon firms want to avoid a drop in their market valuation.</a:t>
            </a:r>
            <a:endParaRPr lang="en-AT" dirty="0"/>
          </a:p>
        </p:txBody>
      </p:sp>
      <p:sp>
        <p:nvSpPr>
          <p:cNvPr id="4" name="Slide Number Placeholder 3"/>
          <p:cNvSpPr>
            <a:spLocks noGrp="1"/>
          </p:cNvSpPr>
          <p:nvPr>
            <p:ph type="sldNum" sz="quarter" idx="5"/>
          </p:nvPr>
        </p:nvSpPr>
        <p:spPr/>
        <p:txBody>
          <a:bodyPr/>
          <a:lstStyle/>
          <a:p>
            <a:fld id="{A805DCBD-CEF2-43A3-B606-60504C2A250D}" type="slidenum">
              <a:rPr lang="en-GB" smtClean="0"/>
              <a:t>12</a:t>
            </a:fld>
            <a:endParaRPr lang="en-GB"/>
          </a:p>
        </p:txBody>
      </p:sp>
    </p:spTree>
    <p:extLst>
      <p:ext uri="{BB962C8B-B14F-4D97-AF65-F5344CB8AC3E}">
        <p14:creationId xmlns:p14="http://schemas.microsoft.com/office/powerpoint/2010/main" val="372041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T" dirty="0"/>
              <a:t>So, there is a potential trade-off </a:t>
            </a:r>
            <a:r>
              <a:rPr lang="en-GB" dirty="0">
                <a:effectLst/>
              </a:rPr>
              <a:t>between climate stability and the stranding of existing high-carbon assets.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Two strategies at the extremes of this trade-off can be identified.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First, we can adopt a no-stranding strategy. We continue using existing high-carbon capital stocks at full capacity until they reach their natural end-of-life. If there is no new investment in fossil capital, and assuming the availability of low-carbon technological alternatives, this would lead to a smooth process of substitution between high- and low-carbon capital stocks, avoiding losses for the owners of fossil capital assets. However, the long lives of certain high-carbon assets (</a:t>
            </a:r>
            <a:r>
              <a:rPr lang="en-GB" dirty="0" err="1">
                <a:effectLst/>
              </a:rPr>
              <a:t>e.g.coal</a:t>
            </a:r>
            <a:r>
              <a:rPr lang="en-GB" dirty="0">
                <a:effectLst/>
              </a:rPr>
              <a:t> plants typically operate for around 50 years) is thought to make this strategy incompatible with the achievement of more stringent climate goals such as limiting global warming to 2°C, as well as accentuating the risks of crossing climate tipping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AT" dirty="0"/>
              <a:t>Second, we can adopt a total stranding strategy. We just stop using high-carbon </a:t>
            </a:r>
            <a:r>
              <a:rPr lang="en-GB" dirty="0"/>
              <a:t>capital stocks, ignoring the fact that they could be used for much more time.  This strategy would help achieving climate objective, but, if done all at once, would cause stranding costs, which in turn might trigger large macroeconomic and financial costs. This is what is currently in many AIM that do not have inertia of emissions.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the research question of our paper is: what is the most appropriate course of action between these two costly extremes?</a:t>
            </a:r>
            <a:endParaRPr lang="en-AT" dirty="0"/>
          </a:p>
        </p:txBody>
      </p:sp>
      <p:sp>
        <p:nvSpPr>
          <p:cNvPr id="4" name="Slide Number Placeholder 3"/>
          <p:cNvSpPr>
            <a:spLocks noGrp="1"/>
          </p:cNvSpPr>
          <p:nvPr>
            <p:ph type="sldNum" sz="quarter" idx="5"/>
          </p:nvPr>
        </p:nvSpPr>
        <p:spPr/>
        <p:txBody>
          <a:bodyPr/>
          <a:lstStyle/>
          <a:p>
            <a:fld id="{A805DCBD-CEF2-43A3-B606-60504C2A250D}" type="slidenum">
              <a:rPr lang="en-GB" smtClean="0"/>
              <a:t>13</a:t>
            </a:fld>
            <a:endParaRPr lang="en-GB"/>
          </a:p>
        </p:txBody>
      </p:sp>
    </p:spTree>
    <p:extLst>
      <p:ext uri="{BB962C8B-B14F-4D97-AF65-F5344CB8AC3E}">
        <p14:creationId xmlns:p14="http://schemas.microsoft.com/office/powerpoint/2010/main" val="124165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20000"/>
              </a:lnSpc>
            </a:pPr>
            <a:r>
              <a:rPr lang="en-GB" dirty="0"/>
              <a:t>The model has three distinctive characteristics:</a:t>
            </a:r>
          </a:p>
          <a:p>
            <a:pPr lvl="1">
              <a:lnSpc>
                <a:spcPct val="120000"/>
              </a:lnSpc>
            </a:pPr>
            <a:r>
              <a:rPr lang="en-GB" dirty="0"/>
              <a:t>Rigidities associated with both capital accumulation and capital conversion (stranding) Unlike other models such as DICE</a:t>
            </a:r>
          </a:p>
          <a:p>
            <a:pPr marL="457200" marR="0" lvl="1" indent="0" algn="l" defTabSz="914400" rtl="0" eaLnBrk="1" fontAlgn="auto" latinLnBrk="0" hangingPunct="1">
              <a:lnSpc>
                <a:spcPct val="120000"/>
              </a:lnSpc>
              <a:spcBef>
                <a:spcPts val="0"/>
              </a:spcBef>
              <a:spcAft>
                <a:spcPts val="0"/>
              </a:spcAft>
              <a:buClrTx/>
              <a:buSzTx/>
              <a:buFontTx/>
              <a:buNone/>
              <a:tabLst/>
              <a:defRPr/>
            </a:pPr>
            <a:r>
              <a:rPr lang="en-GB" dirty="0"/>
              <a:t>Multiple climate and economic uncertainties captured by stochastic processes. </a:t>
            </a:r>
            <a:r>
              <a:rPr lang="en-GB" dirty="0" err="1"/>
              <a:t>Rozenberg</a:t>
            </a:r>
            <a:r>
              <a:rPr lang="en-GB" dirty="0"/>
              <a:t> et al. 2020, Baldwin et al. 2020.</a:t>
            </a:r>
          </a:p>
          <a:p>
            <a:pPr lvl="1">
              <a:lnSpc>
                <a:spcPct val="120000"/>
              </a:lnSpc>
            </a:pPr>
            <a:r>
              <a:rPr lang="en-GB" dirty="0"/>
              <a:t>Data-driven emission abatement cost function. Unlike </a:t>
            </a:r>
            <a:r>
              <a:rPr lang="en-GB" dirty="0" err="1"/>
              <a:t>Hambel</a:t>
            </a:r>
            <a:r>
              <a:rPr lang="en-GB" dirty="0"/>
              <a:t> et al. 2020</a:t>
            </a:r>
          </a:p>
          <a:p>
            <a:endParaRPr lang="en-GB" dirty="0"/>
          </a:p>
        </p:txBody>
      </p:sp>
      <p:sp>
        <p:nvSpPr>
          <p:cNvPr id="4" name="Espace réservé du numéro de diapositive 3"/>
          <p:cNvSpPr>
            <a:spLocks noGrp="1"/>
          </p:cNvSpPr>
          <p:nvPr>
            <p:ph type="sldNum" sz="quarter" idx="5"/>
          </p:nvPr>
        </p:nvSpPr>
        <p:spPr/>
        <p:txBody>
          <a:bodyPr/>
          <a:lstStyle/>
          <a:p>
            <a:fld id="{A805DCBD-CEF2-43A3-B606-60504C2A250D}" type="slidenum">
              <a:rPr lang="en-GB" smtClean="0"/>
              <a:t>16</a:t>
            </a:fld>
            <a:endParaRPr lang="en-GB"/>
          </a:p>
        </p:txBody>
      </p:sp>
    </p:spTree>
    <p:extLst>
      <p:ext uri="{BB962C8B-B14F-4D97-AF65-F5344CB8AC3E}">
        <p14:creationId xmlns:p14="http://schemas.microsoft.com/office/powerpoint/2010/main" val="250184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T" dirty="0"/>
              <a:t>POINT for internal discussion: we assume homogenous reconversion costs across sectors</a:t>
            </a:r>
          </a:p>
          <a:p>
            <a:endParaRPr lang="en-AT" dirty="0"/>
          </a:p>
        </p:txBody>
      </p:sp>
      <p:sp>
        <p:nvSpPr>
          <p:cNvPr id="4" name="Slide Number Placeholder 3"/>
          <p:cNvSpPr>
            <a:spLocks noGrp="1"/>
          </p:cNvSpPr>
          <p:nvPr>
            <p:ph type="sldNum" sz="quarter" idx="5"/>
          </p:nvPr>
        </p:nvSpPr>
        <p:spPr/>
        <p:txBody>
          <a:bodyPr/>
          <a:lstStyle/>
          <a:p>
            <a:fld id="{A805DCBD-CEF2-43A3-B606-60504C2A250D}" type="slidenum">
              <a:rPr lang="en-GB" smtClean="0"/>
              <a:t>18</a:t>
            </a:fld>
            <a:endParaRPr lang="en-GB"/>
          </a:p>
        </p:txBody>
      </p:sp>
    </p:spTree>
    <p:extLst>
      <p:ext uri="{BB962C8B-B14F-4D97-AF65-F5344CB8AC3E}">
        <p14:creationId xmlns:p14="http://schemas.microsoft.com/office/powerpoint/2010/main" val="89001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0,7% of welfare loss that 108 Trillion of $.</a:t>
            </a:r>
          </a:p>
          <a:p>
            <a:endParaRPr lang="en-BE" dirty="0"/>
          </a:p>
        </p:txBody>
      </p:sp>
      <p:sp>
        <p:nvSpPr>
          <p:cNvPr id="4" name="Slide Number Placeholder 3"/>
          <p:cNvSpPr>
            <a:spLocks noGrp="1"/>
          </p:cNvSpPr>
          <p:nvPr>
            <p:ph type="sldNum" sz="quarter" idx="5"/>
          </p:nvPr>
        </p:nvSpPr>
        <p:spPr/>
        <p:txBody>
          <a:bodyPr/>
          <a:lstStyle/>
          <a:p>
            <a:fld id="{A805DCBD-CEF2-43A3-B606-60504C2A250D}" type="slidenum">
              <a:rPr lang="en-GB" smtClean="0"/>
              <a:t>24</a:t>
            </a:fld>
            <a:endParaRPr lang="en-GB"/>
          </a:p>
        </p:txBody>
      </p:sp>
    </p:spTree>
    <p:extLst>
      <p:ext uri="{BB962C8B-B14F-4D97-AF65-F5344CB8AC3E}">
        <p14:creationId xmlns:p14="http://schemas.microsoft.com/office/powerpoint/2010/main" val="200326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 loss of welfare, 25 Trillion $. </a:t>
            </a:r>
            <a:endParaRPr lang="en-BE" dirty="0"/>
          </a:p>
        </p:txBody>
      </p:sp>
      <p:sp>
        <p:nvSpPr>
          <p:cNvPr id="4" name="Slide Number Placeholder 3"/>
          <p:cNvSpPr>
            <a:spLocks noGrp="1"/>
          </p:cNvSpPr>
          <p:nvPr>
            <p:ph type="sldNum" sz="quarter" idx="5"/>
          </p:nvPr>
        </p:nvSpPr>
        <p:spPr/>
        <p:txBody>
          <a:bodyPr/>
          <a:lstStyle/>
          <a:p>
            <a:fld id="{A805DCBD-CEF2-43A3-B606-60504C2A250D}" type="slidenum">
              <a:rPr lang="en-GB" smtClean="0"/>
              <a:t>25</a:t>
            </a:fld>
            <a:endParaRPr lang="en-GB"/>
          </a:p>
        </p:txBody>
      </p:sp>
    </p:spTree>
    <p:extLst>
      <p:ext uri="{BB962C8B-B14F-4D97-AF65-F5344CB8AC3E}">
        <p14:creationId xmlns:p14="http://schemas.microsoft.com/office/powerpoint/2010/main" val="334990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AE00FB-5325-4967-9557-A6130546D7B6}" type="datetime1">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209142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AC411C-A249-4808-B48F-F08A630EB349}" type="datetime1">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248448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C52FC7-9998-440E-B896-E1367DA4219E}" type="datetime1">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350605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208639-32F8-478C-A02D-5F2871EEF59C}" type="datetime1">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16606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3406AA-0499-43FB-98B0-2AB269D5601B}" type="datetime1">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4283574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8E13CA-95AA-4B51-AEE9-1F2BA5A254EE}" type="datetime1">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305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DF3A01-1EA8-4FA0-9F03-1728F5A09F39}" type="datetime1">
              <a:rPr lang="en-GB" smtClean="0"/>
              <a:t>26/05/2021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162180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7EB294-D05D-4CC0-A8C9-686A0BF7A437}" type="datetime1">
              <a:rPr lang="en-GB" smtClean="0"/>
              <a:t>26/05/2021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70454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20298-B659-4770-A3E7-638E1CF9AEDB}" type="datetime1">
              <a:rPr lang="en-GB" smtClean="0"/>
              <a:t>26/05/2021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48338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DE8BBB-4C42-4B65-BAD1-B316414AD1B2}" type="datetime1">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161863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7A471A-7BB5-4497-9244-8906843211CA}" type="datetime1">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50FF68-4868-40FE-A393-9D0650966966}" type="slidenum">
              <a:rPr lang="en-GB" smtClean="0"/>
              <a:t>‹#›</a:t>
            </a:fld>
            <a:endParaRPr lang="en-GB"/>
          </a:p>
        </p:txBody>
      </p:sp>
    </p:spTree>
    <p:extLst>
      <p:ext uri="{BB962C8B-B14F-4D97-AF65-F5344CB8AC3E}">
        <p14:creationId xmlns:p14="http://schemas.microsoft.com/office/powerpoint/2010/main" val="215887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A9F5B-FB78-40DA-8EAB-5EBF0907CBC6}" type="datetime1">
              <a:rPr lang="en-GB" smtClean="0"/>
              <a:t>26/05/2021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0FF68-4868-40FE-A393-9D0650966966}" type="slidenum">
              <a:rPr lang="en-GB" smtClean="0"/>
              <a:t>‹#›</a:t>
            </a:fld>
            <a:endParaRPr lang="en-GB"/>
          </a:p>
        </p:txBody>
      </p:sp>
    </p:spTree>
    <p:extLst>
      <p:ext uri="{BB962C8B-B14F-4D97-AF65-F5344CB8AC3E}">
        <p14:creationId xmlns:p14="http://schemas.microsoft.com/office/powerpoint/2010/main" val="1503118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9635-7DA7-C942-ABAA-BA25E149189A}"/>
              </a:ext>
            </a:extLst>
          </p:cNvPr>
          <p:cNvSpPr>
            <a:spLocks noGrp="1"/>
          </p:cNvSpPr>
          <p:nvPr>
            <p:ph type="ctrTitle"/>
          </p:nvPr>
        </p:nvSpPr>
        <p:spPr>
          <a:xfrm>
            <a:off x="685800" y="1965053"/>
            <a:ext cx="7772400" cy="1470025"/>
          </a:xfrm>
        </p:spPr>
        <p:txBody>
          <a:bodyPr>
            <a:noAutofit/>
          </a:bodyPr>
          <a:lstStyle/>
          <a:p>
            <a:r>
              <a:rPr lang="en-GB" sz="3600" b="1" dirty="0"/>
              <a:t>Optimal climate policy in the face of tipping points and asset stranding</a:t>
            </a:r>
            <a:endParaRPr lang="en-GB" sz="3600" b="1" dirty="0">
              <a:effectLst/>
            </a:endParaRPr>
          </a:p>
        </p:txBody>
      </p:sp>
      <p:sp>
        <p:nvSpPr>
          <p:cNvPr id="3" name="Subtitle 2">
            <a:extLst>
              <a:ext uri="{FF2B5EF4-FFF2-40B4-BE49-F238E27FC236}">
                <a16:creationId xmlns:a16="http://schemas.microsoft.com/office/drawing/2014/main" id="{7803ABCC-7E88-2146-86F1-4F97829E716E}"/>
              </a:ext>
            </a:extLst>
          </p:cNvPr>
          <p:cNvSpPr>
            <a:spLocks noGrp="1"/>
          </p:cNvSpPr>
          <p:nvPr>
            <p:ph type="subTitle" idx="1"/>
          </p:nvPr>
        </p:nvSpPr>
        <p:spPr>
          <a:xfrm>
            <a:off x="1371600" y="3652735"/>
            <a:ext cx="6400800" cy="1564724"/>
          </a:xfrm>
        </p:spPr>
        <p:txBody>
          <a:bodyPr>
            <a:normAutofit/>
          </a:bodyPr>
          <a:lstStyle/>
          <a:p>
            <a:r>
              <a:rPr lang="fr-BE" dirty="0"/>
              <a:t>Frank Venmans</a:t>
            </a:r>
            <a:r>
              <a:rPr lang="fr-BE" baseline="30000" dirty="0"/>
              <a:t>1,2</a:t>
            </a:r>
            <a:r>
              <a:rPr lang="fr-BE" dirty="0"/>
              <a:t> </a:t>
            </a:r>
          </a:p>
          <a:p>
            <a:r>
              <a:rPr lang="fr-BE" dirty="0"/>
              <a:t>Emanuele Campiglio</a:t>
            </a:r>
            <a:r>
              <a:rPr lang="fr-BE" baseline="30000" dirty="0"/>
              <a:t>1,3</a:t>
            </a:r>
            <a:r>
              <a:rPr lang="fr-BE" dirty="0"/>
              <a:t>, Simon Dietz</a:t>
            </a:r>
            <a:r>
              <a:rPr lang="fr-BE" baseline="30000" dirty="0"/>
              <a:t>1</a:t>
            </a:r>
          </a:p>
        </p:txBody>
      </p:sp>
      <p:sp>
        <p:nvSpPr>
          <p:cNvPr id="5" name="ZoneTexte 4">
            <a:extLst>
              <a:ext uri="{FF2B5EF4-FFF2-40B4-BE49-F238E27FC236}">
                <a16:creationId xmlns:a16="http://schemas.microsoft.com/office/drawing/2014/main" id="{ABBEF5E7-07DE-455B-AF49-3A43BB464F22}"/>
              </a:ext>
            </a:extLst>
          </p:cNvPr>
          <p:cNvSpPr txBox="1"/>
          <p:nvPr/>
        </p:nvSpPr>
        <p:spPr>
          <a:xfrm>
            <a:off x="215153" y="6353303"/>
            <a:ext cx="8243047" cy="276999"/>
          </a:xfrm>
          <a:prstGeom prst="rect">
            <a:avLst/>
          </a:prstGeom>
          <a:noFill/>
        </p:spPr>
        <p:txBody>
          <a:bodyPr wrap="square" rtlCol="0">
            <a:spAutoFit/>
          </a:bodyPr>
          <a:lstStyle/>
          <a:p>
            <a:r>
              <a:rPr lang="en-GB" sz="1200" dirty="0"/>
              <a:t>1 London School of Economics and Political Science, Grantham Institute 2 University of Mons 3 University of Bologna</a:t>
            </a:r>
          </a:p>
        </p:txBody>
      </p:sp>
      <p:pic>
        <p:nvPicPr>
          <p:cNvPr id="7" name="Image 5">
            <a:extLst>
              <a:ext uri="{FF2B5EF4-FFF2-40B4-BE49-F238E27FC236}">
                <a16:creationId xmlns:a16="http://schemas.microsoft.com/office/drawing/2014/main" id="{195B9B70-1D38-42D0-B9F2-C5FACC483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89" y="5588026"/>
            <a:ext cx="2426627" cy="618812"/>
          </a:xfrm>
          <a:prstGeom prst="rect">
            <a:avLst/>
          </a:prstGeom>
        </p:spPr>
      </p:pic>
      <p:pic>
        <p:nvPicPr>
          <p:cNvPr id="1026" name="Picture 2" descr="University of Bologna">
            <a:extLst>
              <a:ext uri="{FF2B5EF4-FFF2-40B4-BE49-F238E27FC236}">
                <a16:creationId xmlns:a16="http://schemas.microsoft.com/office/drawing/2014/main" id="{357C41A7-9109-4519-A48C-91E270FD3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409" y="5217459"/>
            <a:ext cx="1748991" cy="911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s, logos, tournages - Université de Mons">
            <a:extLst>
              <a:ext uri="{FF2B5EF4-FFF2-40B4-BE49-F238E27FC236}">
                <a16:creationId xmlns:a16="http://schemas.microsoft.com/office/drawing/2014/main" id="{7F03323C-9FC4-48B6-9348-9923803342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0466" y="5641506"/>
            <a:ext cx="1432419" cy="51185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6D638B2C-9C51-4D0F-A4A3-781C53217459}"/>
              </a:ext>
            </a:extLst>
          </p:cNvPr>
          <p:cNvSpPr>
            <a:spLocks noGrp="1"/>
          </p:cNvSpPr>
          <p:nvPr>
            <p:ph type="sldNum" sz="quarter" idx="12"/>
          </p:nvPr>
        </p:nvSpPr>
        <p:spPr/>
        <p:txBody>
          <a:bodyPr/>
          <a:lstStyle/>
          <a:p>
            <a:fld id="{0B50FF68-4868-40FE-A393-9D0650966966}" type="slidenum">
              <a:rPr lang="en-GB" smtClean="0"/>
              <a:t>1</a:t>
            </a:fld>
            <a:endParaRPr lang="en-GB"/>
          </a:p>
        </p:txBody>
      </p:sp>
    </p:spTree>
    <p:extLst>
      <p:ext uri="{BB962C8B-B14F-4D97-AF65-F5344CB8AC3E}">
        <p14:creationId xmlns:p14="http://schemas.microsoft.com/office/powerpoint/2010/main" val="403072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C286-1AD4-480B-AE59-E3CB7F638DB2}"/>
              </a:ext>
            </a:extLst>
          </p:cNvPr>
          <p:cNvSpPr>
            <a:spLocks noGrp="1"/>
          </p:cNvSpPr>
          <p:nvPr>
            <p:ph type="title"/>
          </p:nvPr>
        </p:nvSpPr>
        <p:spPr/>
        <p:txBody>
          <a:bodyPr/>
          <a:lstStyle/>
          <a:p>
            <a:endParaRPr lang="en-GB"/>
          </a:p>
        </p:txBody>
      </p:sp>
      <p:pic>
        <p:nvPicPr>
          <p:cNvPr id="5" name="Espace réservé du contenu 4">
            <a:extLst>
              <a:ext uri="{FF2B5EF4-FFF2-40B4-BE49-F238E27FC236}">
                <a16:creationId xmlns:a16="http://schemas.microsoft.com/office/drawing/2014/main" id="{7A659AC8-AAC3-4858-ADC3-CDFC9D5A86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4638"/>
            <a:ext cx="8883588" cy="5846463"/>
          </a:xfrm>
        </p:spPr>
      </p:pic>
      <p:sp>
        <p:nvSpPr>
          <p:cNvPr id="6" name="ZoneTexte 5">
            <a:extLst>
              <a:ext uri="{FF2B5EF4-FFF2-40B4-BE49-F238E27FC236}">
                <a16:creationId xmlns:a16="http://schemas.microsoft.com/office/drawing/2014/main" id="{B65898F7-7380-4682-9B29-C2D8AD77820C}"/>
              </a:ext>
            </a:extLst>
          </p:cNvPr>
          <p:cNvSpPr txBox="1"/>
          <p:nvPr/>
        </p:nvSpPr>
        <p:spPr>
          <a:xfrm>
            <a:off x="6094207" y="6414085"/>
            <a:ext cx="3619949" cy="338554"/>
          </a:xfrm>
          <a:prstGeom prst="rect">
            <a:avLst/>
          </a:prstGeom>
          <a:noFill/>
        </p:spPr>
        <p:txBody>
          <a:bodyPr wrap="square">
            <a:spAutoFit/>
          </a:bodyPr>
          <a:lstStyle/>
          <a:p>
            <a:r>
              <a:rPr lang="fr-BE" sz="1600" dirty="0"/>
              <a:t>IEA, world Energy Outlook 2019</a:t>
            </a:r>
            <a:endParaRPr lang="en-GB" sz="1600" dirty="0"/>
          </a:p>
        </p:txBody>
      </p:sp>
      <p:sp>
        <p:nvSpPr>
          <p:cNvPr id="3" name="Slide Number Placeholder 2">
            <a:extLst>
              <a:ext uri="{FF2B5EF4-FFF2-40B4-BE49-F238E27FC236}">
                <a16:creationId xmlns:a16="http://schemas.microsoft.com/office/drawing/2014/main" id="{6F0180BC-15A3-4CB1-BD77-F9EA7ABD6CEA}"/>
              </a:ext>
            </a:extLst>
          </p:cNvPr>
          <p:cNvSpPr>
            <a:spLocks noGrp="1"/>
          </p:cNvSpPr>
          <p:nvPr>
            <p:ph type="sldNum" sz="quarter" idx="12"/>
          </p:nvPr>
        </p:nvSpPr>
        <p:spPr/>
        <p:txBody>
          <a:bodyPr/>
          <a:lstStyle/>
          <a:p>
            <a:fld id="{0B50FF68-4868-40FE-A393-9D0650966966}" type="slidenum">
              <a:rPr lang="en-GB" smtClean="0"/>
              <a:t>10</a:t>
            </a:fld>
            <a:endParaRPr lang="en-GB"/>
          </a:p>
        </p:txBody>
      </p:sp>
    </p:spTree>
    <p:extLst>
      <p:ext uri="{BB962C8B-B14F-4D97-AF65-F5344CB8AC3E}">
        <p14:creationId xmlns:p14="http://schemas.microsoft.com/office/powerpoint/2010/main" val="245289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26466-FF4F-4CF3-8E09-7AC3B1469274}"/>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568B7175-DF15-4423-9416-1D9E88CA6946}"/>
              </a:ext>
            </a:extLst>
          </p:cNvPr>
          <p:cNvSpPr>
            <a:spLocks noGrp="1"/>
          </p:cNvSpPr>
          <p:nvPr>
            <p:ph idx="1"/>
          </p:nvPr>
        </p:nvSpPr>
        <p:spPr/>
        <p:txBody>
          <a:bodyPr/>
          <a:lstStyle/>
          <a:p>
            <a:endParaRPr lang="en-GB"/>
          </a:p>
        </p:txBody>
      </p:sp>
      <p:pic>
        <p:nvPicPr>
          <p:cNvPr id="4" name="Image 3">
            <a:extLst>
              <a:ext uri="{FF2B5EF4-FFF2-40B4-BE49-F238E27FC236}">
                <a16:creationId xmlns:a16="http://schemas.microsoft.com/office/drawing/2014/main" id="{DA3A636D-A051-4246-9595-085C20095798}"/>
              </a:ext>
            </a:extLst>
          </p:cNvPr>
          <p:cNvPicPr>
            <a:picLocks noChangeAspect="1"/>
          </p:cNvPicPr>
          <p:nvPr/>
        </p:nvPicPr>
        <p:blipFill>
          <a:blip r:embed="rId3"/>
          <a:stretch>
            <a:fillRect/>
          </a:stretch>
        </p:blipFill>
        <p:spPr>
          <a:xfrm>
            <a:off x="701936" y="274638"/>
            <a:ext cx="7740127" cy="6045838"/>
          </a:xfrm>
          <a:prstGeom prst="rect">
            <a:avLst/>
          </a:prstGeom>
        </p:spPr>
      </p:pic>
      <p:sp>
        <p:nvSpPr>
          <p:cNvPr id="5" name="ZoneTexte 4">
            <a:extLst>
              <a:ext uri="{FF2B5EF4-FFF2-40B4-BE49-F238E27FC236}">
                <a16:creationId xmlns:a16="http://schemas.microsoft.com/office/drawing/2014/main" id="{6A21AF98-99C1-4DAB-B2A6-91D5D39AC727}"/>
              </a:ext>
            </a:extLst>
          </p:cNvPr>
          <p:cNvSpPr txBox="1"/>
          <p:nvPr/>
        </p:nvSpPr>
        <p:spPr>
          <a:xfrm>
            <a:off x="4679576" y="6207162"/>
            <a:ext cx="3762487" cy="338554"/>
          </a:xfrm>
          <a:prstGeom prst="rect">
            <a:avLst/>
          </a:prstGeom>
          <a:noFill/>
        </p:spPr>
        <p:txBody>
          <a:bodyPr wrap="square" rtlCol="0">
            <a:spAutoFit/>
          </a:bodyPr>
          <a:lstStyle/>
          <a:p>
            <a:r>
              <a:rPr lang="fr-BE" sz="1600" dirty="0"/>
              <a:t>IEA, world Energy Outlook 2020</a:t>
            </a:r>
            <a:endParaRPr lang="en-GB" sz="1600" dirty="0"/>
          </a:p>
        </p:txBody>
      </p:sp>
      <p:sp>
        <p:nvSpPr>
          <p:cNvPr id="6" name="Slide Number Placeholder 5">
            <a:extLst>
              <a:ext uri="{FF2B5EF4-FFF2-40B4-BE49-F238E27FC236}">
                <a16:creationId xmlns:a16="http://schemas.microsoft.com/office/drawing/2014/main" id="{8647ABED-9D4E-4EB3-A2F3-8D2ADE775BCA}"/>
              </a:ext>
            </a:extLst>
          </p:cNvPr>
          <p:cNvSpPr>
            <a:spLocks noGrp="1"/>
          </p:cNvSpPr>
          <p:nvPr>
            <p:ph type="sldNum" sz="quarter" idx="12"/>
          </p:nvPr>
        </p:nvSpPr>
        <p:spPr/>
        <p:txBody>
          <a:bodyPr/>
          <a:lstStyle/>
          <a:p>
            <a:fld id="{0B50FF68-4868-40FE-A393-9D0650966966}" type="slidenum">
              <a:rPr lang="en-GB" smtClean="0"/>
              <a:t>11</a:t>
            </a:fld>
            <a:endParaRPr lang="en-GB"/>
          </a:p>
        </p:txBody>
      </p:sp>
    </p:spTree>
    <p:extLst>
      <p:ext uri="{BB962C8B-B14F-4D97-AF65-F5344CB8AC3E}">
        <p14:creationId xmlns:p14="http://schemas.microsoft.com/office/powerpoint/2010/main" val="2050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9E6E-0179-504D-A103-9ED0E63D2901}"/>
              </a:ext>
            </a:extLst>
          </p:cNvPr>
          <p:cNvSpPr>
            <a:spLocks noGrp="1"/>
          </p:cNvSpPr>
          <p:nvPr>
            <p:ph type="title"/>
          </p:nvPr>
        </p:nvSpPr>
        <p:spPr/>
        <p:txBody>
          <a:bodyPr>
            <a:normAutofit fontScale="90000"/>
          </a:bodyPr>
          <a:lstStyle/>
          <a:p>
            <a:r>
              <a:rPr lang="en-AT" dirty="0"/>
              <a:t>Locked into high-carbon capital assets</a:t>
            </a:r>
          </a:p>
        </p:txBody>
      </p:sp>
      <p:sp>
        <p:nvSpPr>
          <p:cNvPr id="3" name="Content Placeholder 2">
            <a:extLst>
              <a:ext uri="{FF2B5EF4-FFF2-40B4-BE49-F238E27FC236}">
                <a16:creationId xmlns:a16="http://schemas.microsoft.com/office/drawing/2014/main" id="{8B89E3A4-BFC0-D04B-BBAE-40C212A6A2EC}"/>
              </a:ext>
            </a:extLst>
          </p:cNvPr>
          <p:cNvSpPr>
            <a:spLocks noGrp="1"/>
          </p:cNvSpPr>
          <p:nvPr>
            <p:ph idx="1"/>
          </p:nvPr>
        </p:nvSpPr>
        <p:spPr/>
        <p:txBody>
          <a:bodyPr>
            <a:normAutofit fontScale="85000" lnSpcReduction="10000"/>
          </a:bodyPr>
          <a:lstStyle/>
          <a:p>
            <a:pPr>
              <a:lnSpc>
                <a:spcPct val="120000"/>
              </a:lnSpc>
            </a:pPr>
            <a:r>
              <a:rPr lang="en-GB" dirty="0"/>
              <a:t>Many of existing physical capital stocks are fossil-based </a:t>
            </a:r>
          </a:p>
          <a:p>
            <a:pPr lvl="1">
              <a:lnSpc>
                <a:spcPct val="120000"/>
              </a:lnSpc>
            </a:pPr>
            <a:r>
              <a:rPr lang="en-GB" dirty="0"/>
              <a:t>Coal/gas power plants and distribution networks</a:t>
            </a:r>
          </a:p>
          <a:p>
            <a:pPr lvl="1">
              <a:lnSpc>
                <a:spcPct val="120000"/>
              </a:lnSpc>
            </a:pPr>
            <a:r>
              <a:rPr lang="en-GB" dirty="0"/>
              <a:t>Steel mills</a:t>
            </a:r>
          </a:p>
          <a:p>
            <a:pPr lvl="1">
              <a:lnSpc>
                <a:spcPct val="120000"/>
              </a:lnSpc>
            </a:pPr>
            <a:r>
              <a:rPr lang="en-GB" dirty="0"/>
              <a:t>Road networks</a:t>
            </a:r>
          </a:p>
          <a:p>
            <a:pPr>
              <a:lnSpc>
                <a:spcPct val="120000"/>
              </a:lnSpc>
            </a:pPr>
            <a:r>
              <a:rPr lang="en-GB" dirty="0"/>
              <a:t>Physical capital stocks</a:t>
            </a:r>
          </a:p>
          <a:p>
            <a:pPr lvl="1">
              <a:lnSpc>
                <a:spcPct val="120000"/>
              </a:lnSpc>
            </a:pPr>
            <a:r>
              <a:rPr lang="en-GB" dirty="0"/>
              <a:t>Long-lived (e.g. 50 years for coal plants)</a:t>
            </a:r>
          </a:p>
          <a:p>
            <a:pPr lvl="1">
              <a:lnSpc>
                <a:spcPct val="120000"/>
              </a:lnSpc>
            </a:pPr>
            <a:r>
              <a:rPr lang="en-GB" dirty="0"/>
              <a:t>Large initial investments under expectation of productive asset life</a:t>
            </a:r>
          </a:p>
          <a:p>
            <a:pPr lvl="1">
              <a:lnSpc>
                <a:spcPct val="120000"/>
              </a:lnSpc>
            </a:pPr>
            <a:r>
              <a:rPr lang="en-GB" dirty="0"/>
              <a:t>Costly to repurpose to other (low-carbon) uses</a:t>
            </a:r>
          </a:p>
        </p:txBody>
      </p:sp>
      <p:sp>
        <p:nvSpPr>
          <p:cNvPr id="4" name="Slide Number Placeholder 3">
            <a:extLst>
              <a:ext uri="{FF2B5EF4-FFF2-40B4-BE49-F238E27FC236}">
                <a16:creationId xmlns:a16="http://schemas.microsoft.com/office/drawing/2014/main" id="{51AF1BA9-EAD0-4C12-969E-D2A42CB30003}"/>
              </a:ext>
            </a:extLst>
          </p:cNvPr>
          <p:cNvSpPr>
            <a:spLocks noGrp="1"/>
          </p:cNvSpPr>
          <p:nvPr>
            <p:ph type="sldNum" sz="quarter" idx="12"/>
          </p:nvPr>
        </p:nvSpPr>
        <p:spPr/>
        <p:txBody>
          <a:bodyPr/>
          <a:lstStyle/>
          <a:p>
            <a:fld id="{0B50FF68-4868-40FE-A393-9D0650966966}" type="slidenum">
              <a:rPr lang="en-GB" smtClean="0"/>
              <a:t>12</a:t>
            </a:fld>
            <a:endParaRPr lang="en-GB"/>
          </a:p>
        </p:txBody>
      </p:sp>
    </p:spTree>
    <p:extLst>
      <p:ext uri="{BB962C8B-B14F-4D97-AF65-F5344CB8AC3E}">
        <p14:creationId xmlns:p14="http://schemas.microsoft.com/office/powerpoint/2010/main" val="26137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5F2D-2192-264A-9A93-4506614612B7}"/>
              </a:ext>
            </a:extLst>
          </p:cNvPr>
          <p:cNvSpPr>
            <a:spLocks noGrp="1"/>
          </p:cNvSpPr>
          <p:nvPr>
            <p:ph type="title"/>
          </p:nvPr>
        </p:nvSpPr>
        <p:spPr/>
        <p:txBody>
          <a:bodyPr>
            <a:normAutofit/>
          </a:bodyPr>
          <a:lstStyle/>
          <a:p>
            <a:r>
              <a:rPr lang="fr-BE" dirty="0"/>
              <a:t>I</a:t>
            </a:r>
            <a:r>
              <a:rPr lang="en-GB" dirty="0"/>
              <a:t>n between 2 extreme strategies</a:t>
            </a:r>
          </a:p>
        </p:txBody>
      </p:sp>
      <p:sp>
        <p:nvSpPr>
          <p:cNvPr id="3" name="Content Placeholder 2">
            <a:extLst>
              <a:ext uri="{FF2B5EF4-FFF2-40B4-BE49-F238E27FC236}">
                <a16:creationId xmlns:a16="http://schemas.microsoft.com/office/drawing/2014/main" id="{90067D4A-C73B-C84C-A96E-D684CFE26A33}"/>
              </a:ext>
            </a:extLst>
          </p:cNvPr>
          <p:cNvSpPr>
            <a:spLocks noGrp="1"/>
          </p:cNvSpPr>
          <p:nvPr>
            <p:ph idx="1"/>
          </p:nvPr>
        </p:nvSpPr>
        <p:spPr>
          <a:xfrm>
            <a:off x="457200" y="1469568"/>
            <a:ext cx="3490856" cy="4983162"/>
          </a:xfrm>
        </p:spPr>
        <p:txBody>
          <a:bodyPr>
            <a:normAutofit fontScale="85000" lnSpcReduction="10000"/>
          </a:bodyPr>
          <a:lstStyle/>
          <a:p>
            <a:pPr marL="0" indent="0">
              <a:lnSpc>
                <a:spcPct val="120000"/>
              </a:lnSpc>
              <a:buNone/>
            </a:pPr>
            <a:r>
              <a:rPr lang="en-GB" b="1" dirty="0"/>
              <a:t>No stranding strategy </a:t>
            </a:r>
          </a:p>
          <a:p>
            <a:pPr marL="457200" lvl="1" indent="0">
              <a:lnSpc>
                <a:spcPct val="120000"/>
              </a:lnSpc>
              <a:buNone/>
            </a:pPr>
            <a:r>
              <a:rPr lang="en-GB" dirty="0"/>
              <a:t>This minimises stranding costs and contributes to smoothing the transition…</a:t>
            </a:r>
          </a:p>
          <a:p>
            <a:pPr marL="457200" lvl="1" indent="0">
              <a:lnSpc>
                <a:spcPct val="120000"/>
              </a:lnSpc>
              <a:buNone/>
            </a:pPr>
            <a:endParaRPr lang="en-GB" dirty="0"/>
          </a:p>
          <a:p>
            <a:pPr marL="457200" lvl="1" indent="0">
              <a:lnSpc>
                <a:spcPct val="120000"/>
              </a:lnSpc>
              <a:buNone/>
            </a:pPr>
            <a:r>
              <a:rPr lang="en-GB" dirty="0"/>
              <a:t>…but it warms the earth fast and accentuates tipping point risks </a:t>
            </a:r>
          </a:p>
        </p:txBody>
      </p:sp>
      <p:sp>
        <p:nvSpPr>
          <p:cNvPr id="4" name="Content Placeholder 2">
            <a:extLst>
              <a:ext uri="{FF2B5EF4-FFF2-40B4-BE49-F238E27FC236}">
                <a16:creationId xmlns:a16="http://schemas.microsoft.com/office/drawing/2014/main" id="{1FE878A0-9CDE-4641-BAC0-B2425D548A13}"/>
              </a:ext>
            </a:extLst>
          </p:cNvPr>
          <p:cNvSpPr txBox="1">
            <a:spLocks/>
          </p:cNvSpPr>
          <p:nvPr/>
        </p:nvSpPr>
        <p:spPr>
          <a:xfrm>
            <a:off x="5030994" y="1486854"/>
            <a:ext cx="3655806" cy="454818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GB" b="1" dirty="0"/>
              <a:t>Abrupt stranding strategy</a:t>
            </a:r>
          </a:p>
          <a:p>
            <a:pPr marL="457200" lvl="1" indent="0">
              <a:lnSpc>
                <a:spcPct val="120000"/>
              </a:lnSpc>
              <a:buNone/>
            </a:pPr>
            <a:r>
              <a:rPr lang="en-GB" dirty="0"/>
              <a:t>Scrap today high-carbon capital stocks ahead of their natural end-of-life…</a:t>
            </a:r>
          </a:p>
          <a:p>
            <a:pPr marL="457200" lvl="1" indent="0">
              <a:lnSpc>
                <a:spcPct val="120000"/>
              </a:lnSpc>
              <a:buNone/>
            </a:pPr>
            <a:endParaRPr lang="en-GB" dirty="0"/>
          </a:p>
          <a:p>
            <a:pPr marL="457200" lvl="1" indent="0">
              <a:lnSpc>
                <a:spcPct val="120000"/>
              </a:lnSpc>
              <a:buNone/>
            </a:pPr>
            <a:r>
              <a:rPr lang="en-GB" dirty="0"/>
              <a:t>…but, if done abruptly, it would create large stranding costs</a:t>
            </a:r>
          </a:p>
        </p:txBody>
      </p:sp>
      <p:sp>
        <p:nvSpPr>
          <p:cNvPr id="6" name="Flèche : double flèche horizontale 5">
            <a:extLst>
              <a:ext uri="{FF2B5EF4-FFF2-40B4-BE49-F238E27FC236}">
                <a16:creationId xmlns:a16="http://schemas.microsoft.com/office/drawing/2014/main" id="{9AA1F708-5A43-4E85-B15A-5FD91330B3F1}"/>
              </a:ext>
            </a:extLst>
          </p:cNvPr>
          <p:cNvSpPr/>
          <p:nvPr/>
        </p:nvSpPr>
        <p:spPr>
          <a:xfrm>
            <a:off x="3829722" y="1592132"/>
            <a:ext cx="1168999" cy="3872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19EDBF3E-B868-4381-AD84-CFA2E60C64BE}"/>
              </a:ext>
            </a:extLst>
          </p:cNvPr>
          <p:cNvSpPr>
            <a:spLocks noGrp="1"/>
          </p:cNvSpPr>
          <p:nvPr>
            <p:ph type="sldNum" sz="quarter" idx="12"/>
          </p:nvPr>
        </p:nvSpPr>
        <p:spPr/>
        <p:txBody>
          <a:bodyPr/>
          <a:lstStyle/>
          <a:p>
            <a:fld id="{0B50FF68-4868-40FE-A393-9D0650966966}" type="slidenum">
              <a:rPr lang="en-GB" smtClean="0"/>
              <a:t>13</a:t>
            </a:fld>
            <a:endParaRPr lang="en-GB"/>
          </a:p>
        </p:txBody>
      </p:sp>
    </p:spTree>
    <p:extLst>
      <p:ext uri="{BB962C8B-B14F-4D97-AF65-F5344CB8AC3E}">
        <p14:creationId xmlns:p14="http://schemas.microsoft.com/office/powerpoint/2010/main" val="148558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81FA-50FD-4D6F-B2CA-131C96622717}"/>
              </a:ext>
            </a:extLst>
          </p:cNvPr>
          <p:cNvSpPr>
            <a:spLocks noGrp="1"/>
          </p:cNvSpPr>
          <p:nvPr>
            <p:ph type="title"/>
          </p:nvPr>
        </p:nvSpPr>
        <p:spPr/>
        <p:txBody>
          <a:bodyPr/>
          <a:lstStyle/>
          <a:p>
            <a:r>
              <a:rPr lang="en-US" dirty="0"/>
              <a:t>Integrated assessment model</a:t>
            </a:r>
            <a:endParaRPr lang="en-BE" dirty="0"/>
          </a:p>
        </p:txBody>
      </p:sp>
      <p:sp>
        <p:nvSpPr>
          <p:cNvPr id="3" name="Content Placeholder 2">
            <a:extLst>
              <a:ext uri="{FF2B5EF4-FFF2-40B4-BE49-F238E27FC236}">
                <a16:creationId xmlns:a16="http://schemas.microsoft.com/office/drawing/2014/main" id="{5436547F-C8EB-48E9-8920-2D56D78FFB9A}"/>
              </a:ext>
            </a:extLst>
          </p:cNvPr>
          <p:cNvSpPr>
            <a:spLocks noGrp="1"/>
          </p:cNvSpPr>
          <p:nvPr>
            <p:ph idx="1"/>
          </p:nvPr>
        </p:nvSpPr>
        <p:spPr/>
        <p:txBody>
          <a:bodyPr>
            <a:normAutofit fontScale="92500" lnSpcReduction="10000"/>
          </a:bodyPr>
          <a:lstStyle/>
          <a:p>
            <a:pPr>
              <a:lnSpc>
                <a:spcPct val="120000"/>
              </a:lnSpc>
            </a:pPr>
            <a:r>
              <a:rPr lang="en-GB" dirty="0"/>
              <a:t>Economic growth model + climate </a:t>
            </a:r>
          </a:p>
          <a:p>
            <a:pPr>
              <a:lnSpc>
                <a:spcPct val="120000"/>
              </a:lnSpc>
            </a:pPr>
            <a:r>
              <a:rPr lang="en-GB" dirty="0"/>
              <a:t>We maximize welfare</a:t>
            </a:r>
          </a:p>
          <a:p>
            <a:pPr lvl="1">
              <a:lnSpc>
                <a:spcPct val="120000"/>
              </a:lnSpc>
            </a:pPr>
            <a:r>
              <a:rPr lang="en-GB" dirty="0"/>
              <a:t>Different from minimizing costs for a given temperature target. </a:t>
            </a:r>
          </a:p>
          <a:p>
            <a:pPr>
              <a:lnSpc>
                <a:spcPct val="120000"/>
              </a:lnSpc>
            </a:pPr>
            <a:r>
              <a:rPr lang="en-GB" dirty="0"/>
              <a:t>A top down/general equilibrium model</a:t>
            </a:r>
          </a:p>
          <a:p>
            <a:pPr lvl="1">
              <a:lnSpc>
                <a:spcPct val="120000"/>
              </a:lnSpc>
            </a:pPr>
            <a:r>
              <a:rPr lang="en-GB" dirty="0"/>
              <a:t>Focus on dynamic optimization and risk assessment</a:t>
            </a:r>
          </a:p>
          <a:p>
            <a:pPr lvl="1">
              <a:lnSpc>
                <a:spcPct val="120000"/>
              </a:lnSpc>
            </a:pPr>
            <a:r>
              <a:rPr lang="en-GB" dirty="0"/>
              <a:t>Different from engineering/energy models with a lot of detail</a:t>
            </a:r>
          </a:p>
          <a:p>
            <a:endParaRPr lang="en-BE" dirty="0"/>
          </a:p>
        </p:txBody>
      </p:sp>
      <p:sp>
        <p:nvSpPr>
          <p:cNvPr id="4" name="Slide Number Placeholder 3">
            <a:extLst>
              <a:ext uri="{FF2B5EF4-FFF2-40B4-BE49-F238E27FC236}">
                <a16:creationId xmlns:a16="http://schemas.microsoft.com/office/drawing/2014/main" id="{7253DC61-7A23-4FFE-A30F-328119DD8051}"/>
              </a:ext>
            </a:extLst>
          </p:cNvPr>
          <p:cNvSpPr>
            <a:spLocks noGrp="1"/>
          </p:cNvSpPr>
          <p:nvPr>
            <p:ph type="sldNum" sz="quarter" idx="12"/>
          </p:nvPr>
        </p:nvSpPr>
        <p:spPr/>
        <p:txBody>
          <a:bodyPr/>
          <a:lstStyle/>
          <a:p>
            <a:fld id="{0B50FF68-4868-40FE-A393-9D0650966966}" type="slidenum">
              <a:rPr lang="en-GB" smtClean="0"/>
              <a:t>14</a:t>
            </a:fld>
            <a:endParaRPr lang="en-GB"/>
          </a:p>
        </p:txBody>
      </p:sp>
    </p:spTree>
    <p:extLst>
      <p:ext uri="{BB962C8B-B14F-4D97-AF65-F5344CB8AC3E}">
        <p14:creationId xmlns:p14="http://schemas.microsoft.com/office/powerpoint/2010/main" val="222483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2DEA4-2354-4325-8D38-8ED602D689C4}"/>
              </a:ext>
            </a:extLst>
          </p:cNvPr>
          <p:cNvSpPr>
            <a:spLocks noGrp="1"/>
          </p:cNvSpPr>
          <p:nvPr>
            <p:ph type="title"/>
          </p:nvPr>
        </p:nvSpPr>
        <p:spPr/>
        <p:txBody>
          <a:bodyPr>
            <a:normAutofit fontScale="90000"/>
          </a:bodyPr>
          <a:lstStyle/>
          <a:p>
            <a:r>
              <a:rPr lang="en-BE" dirty="0"/>
              <a:t>Social Cost of Carbon </a:t>
            </a:r>
            <a:br>
              <a:rPr lang="en-BE" dirty="0"/>
            </a:br>
            <a:r>
              <a:rPr lang="en-BE" dirty="0"/>
              <a:t>= Marginal Abatement Cost</a:t>
            </a:r>
          </a:p>
        </p:txBody>
      </p:sp>
      <p:sp>
        <p:nvSpPr>
          <p:cNvPr id="3" name="Espace réservé du contenu 2">
            <a:extLst>
              <a:ext uri="{FF2B5EF4-FFF2-40B4-BE49-F238E27FC236}">
                <a16:creationId xmlns:a16="http://schemas.microsoft.com/office/drawing/2014/main" id="{BFCEFA49-8E81-4C22-A394-B59E122B11FD}"/>
              </a:ext>
            </a:extLst>
          </p:cNvPr>
          <p:cNvSpPr>
            <a:spLocks noGrp="1"/>
          </p:cNvSpPr>
          <p:nvPr>
            <p:ph idx="1"/>
          </p:nvPr>
        </p:nvSpPr>
        <p:spPr>
          <a:xfrm>
            <a:off x="457200" y="1600200"/>
            <a:ext cx="8229600" cy="5117841"/>
          </a:xfrm>
        </p:spPr>
        <p:txBody>
          <a:bodyPr>
            <a:normAutofit fontScale="92500"/>
          </a:bodyPr>
          <a:lstStyle/>
          <a:p>
            <a:r>
              <a:rPr lang="en-BE" dirty="0"/>
              <a:t>Reducing one unit of emissions avoids a continued stream of climate damages in the future (SCC)</a:t>
            </a:r>
          </a:p>
          <a:p>
            <a:r>
              <a:rPr lang="en-BE" dirty="0"/>
              <a:t>Reducing an extra unit of emissions is costly (MAC)</a:t>
            </a:r>
          </a:p>
          <a:p>
            <a:pPr lvl="1"/>
            <a:r>
              <a:rPr lang="en-BE" dirty="0"/>
              <a:t>Low-emission technologies are more expensive than high-emission technologies. </a:t>
            </a:r>
          </a:p>
          <a:p>
            <a:pPr lvl="1"/>
            <a:r>
              <a:rPr lang="en-BE" dirty="0"/>
              <a:t>Low emission technologies are even more expensive if </a:t>
            </a:r>
          </a:p>
          <a:p>
            <a:pPr lvl="2"/>
            <a:r>
              <a:rPr lang="en-BE" dirty="0"/>
              <a:t>they replace high-emission technologies before end-of-life </a:t>
            </a:r>
          </a:p>
          <a:p>
            <a:pPr lvl="2"/>
            <a:r>
              <a:rPr lang="en-BE" dirty="0"/>
              <a:t>they are retrofitted to existing capital</a:t>
            </a:r>
          </a:p>
          <a:p>
            <a:pPr lvl="2"/>
            <a:r>
              <a:rPr lang="en-BE" dirty="0"/>
              <a:t>lead to macro-economic adjustment costs</a:t>
            </a:r>
          </a:p>
          <a:p>
            <a:endParaRPr lang="en-GB" dirty="0"/>
          </a:p>
        </p:txBody>
      </p:sp>
      <p:sp>
        <p:nvSpPr>
          <p:cNvPr id="4" name="Slide Number Placeholder 3">
            <a:extLst>
              <a:ext uri="{FF2B5EF4-FFF2-40B4-BE49-F238E27FC236}">
                <a16:creationId xmlns:a16="http://schemas.microsoft.com/office/drawing/2014/main" id="{9FA39AE0-8347-4B51-A667-F989DBC89913}"/>
              </a:ext>
            </a:extLst>
          </p:cNvPr>
          <p:cNvSpPr>
            <a:spLocks noGrp="1"/>
          </p:cNvSpPr>
          <p:nvPr>
            <p:ph type="sldNum" sz="quarter" idx="12"/>
          </p:nvPr>
        </p:nvSpPr>
        <p:spPr/>
        <p:txBody>
          <a:bodyPr/>
          <a:lstStyle/>
          <a:p>
            <a:fld id="{0B50FF68-4868-40FE-A393-9D0650966966}" type="slidenum">
              <a:rPr lang="en-GB" smtClean="0"/>
              <a:t>15</a:t>
            </a:fld>
            <a:endParaRPr lang="en-GB"/>
          </a:p>
        </p:txBody>
      </p:sp>
    </p:spTree>
    <p:extLst>
      <p:ext uri="{BB962C8B-B14F-4D97-AF65-F5344CB8AC3E}">
        <p14:creationId xmlns:p14="http://schemas.microsoft.com/office/powerpoint/2010/main" val="117583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A089-B195-364C-9D2A-6E9CF9316FB6}"/>
              </a:ext>
            </a:extLst>
          </p:cNvPr>
          <p:cNvSpPr>
            <a:spLocks noGrp="1"/>
          </p:cNvSpPr>
          <p:nvPr>
            <p:ph type="title"/>
          </p:nvPr>
        </p:nvSpPr>
        <p:spPr/>
        <p:txBody>
          <a:bodyPr/>
          <a:lstStyle/>
          <a:p>
            <a:r>
              <a:rPr lang="en-AT" dirty="0"/>
              <a:t>Our contribution</a:t>
            </a:r>
          </a:p>
        </p:txBody>
      </p:sp>
      <p:sp>
        <p:nvSpPr>
          <p:cNvPr id="3" name="Content Placeholder 2">
            <a:extLst>
              <a:ext uri="{FF2B5EF4-FFF2-40B4-BE49-F238E27FC236}">
                <a16:creationId xmlns:a16="http://schemas.microsoft.com/office/drawing/2014/main" id="{555AD33D-57F9-7B4C-A309-CC7539ADBA8F}"/>
              </a:ext>
            </a:extLst>
          </p:cNvPr>
          <p:cNvSpPr>
            <a:spLocks noGrp="1"/>
          </p:cNvSpPr>
          <p:nvPr>
            <p:ph idx="1"/>
          </p:nvPr>
        </p:nvSpPr>
        <p:spPr>
          <a:xfrm>
            <a:off x="457200" y="1491346"/>
            <a:ext cx="8229600" cy="5092016"/>
          </a:xfrm>
        </p:spPr>
        <p:txBody>
          <a:bodyPr>
            <a:normAutofit/>
          </a:bodyPr>
          <a:lstStyle/>
          <a:p>
            <a:pPr>
              <a:lnSpc>
                <a:spcPct val="120000"/>
              </a:lnSpc>
            </a:pPr>
            <a:r>
              <a:rPr lang="en-GB" dirty="0"/>
              <a:t>The model has three distinctive characteristics:</a:t>
            </a:r>
          </a:p>
          <a:p>
            <a:pPr marL="971550" lvl="1" indent="-514350">
              <a:lnSpc>
                <a:spcPct val="120000"/>
              </a:lnSpc>
              <a:buFont typeface="+mj-lt"/>
              <a:buAutoNum type="arabicPeriod"/>
            </a:pPr>
            <a:r>
              <a:rPr lang="en-GB" dirty="0"/>
              <a:t>Rigidities associated with both capital accumulation and capital conversion (stranding)</a:t>
            </a:r>
          </a:p>
          <a:p>
            <a:pPr marL="971550" lvl="1" indent="-514350">
              <a:lnSpc>
                <a:spcPct val="120000"/>
              </a:lnSpc>
              <a:buFont typeface="+mj-lt"/>
              <a:buAutoNum type="arabicPeriod"/>
            </a:pPr>
            <a:r>
              <a:rPr lang="en-GB" dirty="0"/>
              <a:t>Data-driven emission abatement cost function</a:t>
            </a:r>
          </a:p>
          <a:p>
            <a:pPr marL="971550" lvl="1" indent="-514350">
              <a:lnSpc>
                <a:spcPct val="120000"/>
              </a:lnSpc>
              <a:buFont typeface="+mj-lt"/>
              <a:buAutoNum type="arabicPeriod"/>
            </a:pPr>
            <a:r>
              <a:rPr lang="en-GB" dirty="0"/>
              <a:t>Multiple climate and economic uncertainties captured by stochastic processes</a:t>
            </a:r>
          </a:p>
          <a:p>
            <a:pPr>
              <a:lnSpc>
                <a:spcPct val="120000"/>
              </a:lnSpc>
            </a:pPr>
            <a:endParaRPr lang="en-AT" dirty="0"/>
          </a:p>
        </p:txBody>
      </p:sp>
      <p:sp>
        <p:nvSpPr>
          <p:cNvPr id="4" name="Slide Number Placeholder 3">
            <a:extLst>
              <a:ext uri="{FF2B5EF4-FFF2-40B4-BE49-F238E27FC236}">
                <a16:creationId xmlns:a16="http://schemas.microsoft.com/office/drawing/2014/main" id="{B2E20D83-A213-463D-BEFC-193FCEA80381}"/>
              </a:ext>
            </a:extLst>
          </p:cNvPr>
          <p:cNvSpPr>
            <a:spLocks noGrp="1"/>
          </p:cNvSpPr>
          <p:nvPr>
            <p:ph type="sldNum" sz="quarter" idx="12"/>
          </p:nvPr>
        </p:nvSpPr>
        <p:spPr/>
        <p:txBody>
          <a:bodyPr/>
          <a:lstStyle/>
          <a:p>
            <a:fld id="{0B50FF68-4868-40FE-A393-9D0650966966}" type="slidenum">
              <a:rPr lang="en-GB" smtClean="0"/>
              <a:t>16</a:t>
            </a:fld>
            <a:endParaRPr lang="en-GB"/>
          </a:p>
        </p:txBody>
      </p:sp>
    </p:spTree>
    <p:extLst>
      <p:ext uri="{BB962C8B-B14F-4D97-AF65-F5344CB8AC3E}">
        <p14:creationId xmlns:p14="http://schemas.microsoft.com/office/powerpoint/2010/main" val="15255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B319-337B-2541-86AD-3FF3156CEAA2}"/>
              </a:ext>
            </a:extLst>
          </p:cNvPr>
          <p:cNvSpPr>
            <a:spLocks noGrp="1"/>
          </p:cNvSpPr>
          <p:nvPr>
            <p:ph type="title"/>
          </p:nvPr>
        </p:nvSpPr>
        <p:spPr/>
        <p:txBody>
          <a:bodyPr/>
          <a:lstStyle/>
          <a:p>
            <a:r>
              <a:rPr lang="en-AT" dirty="0"/>
              <a:t>1.a Investment adjustment costs</a:t>
            </a:r>
          </a:p>
        </p:txBody>
      </p:sp>
      <p:sp>
        <p:nvSpPr>
          <p:cNvPr id="3" name="Content Placeholder 2">
            <a:extLst>
              <a:ext uri="{FF2B5EF4-FFF2-40B4-BE49-F238E27FC236}">
                <a16:creationId xmlns:a16="http://schemas.microsoft.com/office/drawing/2014/main" id="{7B133674-7BDE-504A-B225-F01845096F3F}"/>
              </a:ext>
            </a:extLst>
          </p:cNvPr>
          <p:cNvSpPr>
            <a:spLocks noGrp="1"/>
          </p:cNvSpPr>
          <p:nvPr>
            <p:ph idx="1"/>
          </p:nvPr>
        </p:nvSpPr>
        <p:spPr>
          <a:xfrm>
            <a:off x="457200" y="1417638"/>
            <a:ext cx="8229600" cy="5048476"/>
          </a:xfrm>
        </p:spPr>
        <p:txBody>
          <a:bodyPr>
            <a:normAutofit/>
          </a:bodyPr>
          <a:lstStyle/>
          <a:p>
            <a:pPr>
              <a:lnSpc>
                <a:spcPct val="120000"/>
              </a:lnSpc>
            </a:pPr>
            <a:r>
              <a:rPr lang="en-GB" dirty="0"/>
              <a:t>Large investment concentrated in one period more expensive than spread over multiple periods</a:t>
            </a:r>
          </a:p>
          <a:p>
            <a:pPr>
              <a:lnSpc>
                <a:spcPct val="120000"/>
              </a:lnSpc>
            </a:pPr>
            <a:endParaRPr lang="en-GB" dirty="0"/>
          </a:p>
          <a:p>
            <a:pPr>
              <a:lnSpc>
                <a:spcPct val="120000"/>
              </a:lnSpc>
            </a:pPr>
            <a:endParaRPr lang="en-AT" dirty="0"/>
          </a:p>
        </p:txBody>
      </p:sp>
      <p:cxnSp>
        <p:nvCxnSpPr>
          <p:cNvPr id="6" name="Connecteur droit avec flèche 29">
            <a:extLst>
              <a:ext uri="{FF2B5EF4-FFF2-40B4-BE49-F238E27FC236}">
                <a16:creationId xmlns:a16="http://schemas.microsoft.com/office/drawing/2014/main" id="{EEDB8395-83F7-42A5-A2B6-E75A6B1F91FC}"/>
              </a:ext>
            </a:extLst>
          </p:cNvPr>
          <p:cNvCxnSpPr>
            <a:cxnSpLocks/>
          </p:cNvCxnSpPr>
          <p:nvPr/>
        </p:nvCxnSpPr>
        <p:spPr>
          <a:xfrm flipV="1">
            <a:off x="2984361" y="3953214"/>
            <a:ext cx="0" cy="1949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30">
            <a:extLst>
              <a:ext uri="{FF2B5EF4-FFF2-40B4-BE49-F238E27FC236}">
                <a16:creationId xmlns:a16="http://schemas.microsoft.com/office/drawing/2014/main" id="{19084E67-E2E0-45D0-8669-9526F51EDBF0}"/>
              </a:ext>
            </a:extLst>
          </p:cNvPr>
          <p:cNvCxnSpPr>
            <a:cxnSpLocks/>
          </p:cNvCxnSpPr>
          <p:nvPr/>
        </p:nvCxnSpPr>
        <p:spPr>
          <a:xfrm flipV="1">
            <a:off x="2984361" y="5902595"/>
            <a:ext cx="2836143" cy="5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31">
            <a:extLst>
              <a:ext uri="{FF2B5EF4-FFF2-40B4-BE49-F238E27FC236}">
                <a16:creationId xmlns:a16="http://schemas.microsoft.com/office/drawing/2014/main" id="{520F9F9C-D2F2-45C0-A4A6-581AFF8FC354}"/>
              </a:ext>
            </a:extLst>
          </p:cNvPr>
          <p:cNvSpPr txBox="1"/>
          <p:nvPr/>
        </p:nvSpPr>
        <p:spPr>
          <a:xfrm>
            <a:off x="2437980" y="3336951"/>
            <a:ext cx="1964452" cy="646331"/>
          </a:xfrm>
          <a:prstGeom prst="rect">
            <a:avLst/>
          </a:prstGeom>
          <a:noFill/>
        </p:spPr>
        <p:txBody>
          <a:bodyPr wrap="square" rtlCol="0">
            <a:spAutoFit/>
          </a:bodyPr>
          <a:lstStyle/>
          <a:p>
            <a:r>
              <a:rPr lang="fr-BE" dirty="0"/>
              <a:t>Investment </a:t>
            </a:r>
            <a:r>
              <a:rPr lang="fr-BE" dirty="0" err="1"/>
              <a:t>adjustment</a:t>
            </a:r>
            <a:r>
              <a:rPr lang="fr-BE" dirty="0"/>
              <a:t> </a:t>
            </a:r>
            <a:r>
              <a:rPr lang="fr-BE" dirty="0" err="1"/>
              <a:t>costs</a:t>
            </a:r>
            <a:endParaRPr lang="en-GB" dirty="0"/>
          </a:p>
        </p:txBody>
      </p:sp>
      <p:sp>
        <p:nvSpPr>
          <p:cNvPr id="9" name="ZoneTexte 32">
            <a:extLst>
              <a:ext uri="{FF2B5EF4-FFF2-40B4-BE49-F238E27FC236}">
                <a16:creationId xmlns:a16="http://schemas.microsoft.com/office/drawing/2014/main" id="{488764A1-62E6-4A35-A57B-64797E3540E1}"/>
              </a:ext>
            </a:extLst>
          </p:cNvPr>
          <p:cNvSpPr txBox="1"/>
          <p:nvPr/>
        </p:nvSpPr>
        <p:spPr>
          <a:xfrm>
            <a:off x="5963687" y="5754727"/>
            <a:ext cx="1597685" cy="369332"/>
          </a:xfrm>
          <a:prstGeom prst="rect">
            <a:avLst/>
          </a:prstGeom>
          <a:noFill/>
        </p:spPr>
        <p:txBody>
          <a:bodyPr wrap="square" rtlCol="0">
            <a:spAutoFit/>
          </a:bodyPr>
          <a:lstStyle/>
          <a:p>
            <a:r>
              <a:rPr lang="fr-BE" dirty="0"/>
              <a:t>Investment</a:t>
            </a:r>
            <a:endParaRPr lang="en-GB" dirty="0"/>
          </a:p>
        </p:txBody>
      </p:sp>
      <p:sp>
        <p:nvSpPr>
          <p:cNvPr id="13" name="Forme libre : forme 38">
            <a:extLst>
              <a:ext uri="{FF2B5EF4-FFF2-40B4-BE49-F238E27FC236}">
                <a16:creationId xmlns:a16="http://schemas.microsoft.com/office/drawing/2014/main" id="{0F0C9387-E69C-40A4-B5BF-975271D14C1D}"/>
              </a:ext>
            </a:extLst>
          </p:cNvPr>
          <p:cNvSpPr/>
          <p:nvPr/>
        </p:nvSpPr>
        <p:spPr>
          <a:xfrm>
            <a:off x="3004457" y="4407275"/>
            <a:ext cx="2213143" cy="1487156"/>
          </a:xfrm>
          <a:custGeom>
            <a:avLst/>
            <a:gdLst>
              <a:gd name="connsiteX0" fmla="*/ 0 w 1808703"/>
              <a:gd name="connsiteY0" fmla="*/ 1306286 h 1306286"/>
              <a:gd name="connsiteX1" fmla="*/ 1225899 w 1808703"/>
              <a:gd name="connsiteY1" fmla="*/ 884255 h 1306286"/>
              <a:gd name="connsiteX2" fmla="*/ 1808703 w 1808703"/>
              <a:gd name="connsiteY2" fmla="*/ 0 h 1306286"/>
              <a:gd name="connsiteX0" fmla="*/ 0 w 1808703"/>
              <a:gd name="connsiteY0" fmla="*/ 1306286 h 1308914"/>
              <a:gd name="connsiteX1" fmla="*/ 1225899 w 1808703"/>
              <a:gd name="connsiteY1" fmla="*/ 884255 h 1308914"/>
              <a:gd name="connsiteX2" fmla="*/ 1808703 w 1808703"/>
              <a:gd name="connsiteY2" fmla="*/ 0 h 1308914"/>
              <a:gd name="connsiteX0" fmla="*/ 0 w 1808703"/>
              <a:gd name="connsiteY0" fmla="*/ 1306286 h 1306286"/>
              <a:gd name="connsiteX1" fmla="*/ 1808703 w 1808703"/>
              <a:gd name="connsiteY1" fmla="*/ 0 h 1306286"/>
              <a:gd name="connsiteX0" fmla="*/ 0 w 1808703"/>
              <a:gd name="connsiteY0" fmla="*/ 1306286 h 1306286"/>
              <a:gd name="connsiteX1" fmla="*/ 1808703 w 1808703"/>
              <a:gd name="connsiteY1" fmla="*/ 0 h 1306286"/>
              <a:gd name="connsiteX0" fmla="*/ 0 w 1808703"/>
              <a:gd name="connsiteY0" fmla="*/ 1306286 h 1306286"/>
              <a:gd name="connsiteX1" fmla="*/ 1808703 w 1808703"/>
              <a:gd name="connsiteY1" fmla="*/ 0 h 1306286"/>
              <a:gd name="connsiteX0" fmla="*/ 0 w 1808703"/>
              <a:gd name="connsiteY0" fmla="*/ 1306286 h 1306286"/>
              <a:gd name="connsiteX1" fmla="*/ 1808703 w 1808703"/>
              <a:gd name="connsiteY1" fmla="*/ 0 h 1306286"/>
            </a:gdLst>
            <a:ahLst/>
            <a:cxnLst>
              <a:cxn ang="0">
                <a:pos x="connsiteX0" y="connsiteY0"/>
              </a:cxn>
              <a:cxn ang="0">
                <a:pos x="connsiteX1" y="connsiteY1"/>
              </a:cxn>
            </a:cxnLst>
            <a:rect l="l" t="t" r="r" b="b"/>
            <a:pathLst>
              <a:path w="1808703" h="1306286">
                <a:moveTo>
                  <a:pt x="0" y="1306286"/>
                </a:moveTo>
                <a:cubicBezTo>
                  <a:pt x="1358990" y="1286625"/>
                  <a:pt x="1689349" y="350386"/>
                  <a:pt x="180870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lide Number Placeholder 13">
            <a:extLst>
              <a:ext uri="{FF2B5EF4-FFF2-40B4-BE49-F238E27FC236}">
                <a16:creationId xmlns:a16="http://schemas.microsoft.com/office/drawing/2014/main" id="{BD66ABB4-21B0-4E37-A650-CA32A52ACB02}"/>
              </a:ext>
            </a:extLst>
          </p:cNvPr>
          <p:cNvSpPr>
            <a:spLocks noGrp="1"/>
          </p:cNvSpPr>
          <p:nvPr>
            <p:ph type="sldNum" sz="quarter" idx="12"/>
          </p:nvPr>
        </p:nvSpPr>
        <p:spPr/>
        <p:txBody>
          <a:bodyPr/>
          <a:lstStyle/>
          <a:p>
            <a:fld id="{0B50FF68-4868-40FE-A393-9D0650966966}" type="slidenum">
              <a:rPr lang="en-GB" smtClean="0"/>
              <a:t>17</a:t>
            </a:fld>
            <a:endParaRPr lang="en-GB"/>
          </a:p>
        </p:txBody>
      </p:sp>
    </p:spTree>
    <p:extLst>
      <p:ext uri="{BB962C8B-B14F-4D97-AF65-F5344CB8AC3E}">
        <p14:creationId xmlns:p14="http://schemas.microsoft.com/office/powerpoint/2010/main" val="4248802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56D9-B993-DC47-8FCF-D24F46963206}"/>
              </a:ext>
            </a:extLst>
          </p:cNvPr>
          <p:cNvSpPr>
            <a:spLocks noGrp="1"/>
          </p:cNvSpPr>
          <p:nvPr>
            <p:ph type="title"/>
          </p:nvPr>
        </p:nvSpPr>
        <p:spPr/>
        <p:txBody>
          <a:bodyPr/>
          <a:lstStyle/>
          <a:p>
            <a:r>
              <a:rPr lang="en-AT" dirty="0"/>
              <a:t>1</a:t>
            </a:r>
            <a:r>
              <a:rPr lang="en-US" dirty="0"/>
              <a:t>.</a:t>
            </a:r>
            <a:r>
              <a:rPr lang="en-AT" dirty="0"/>
              <a:t> Stranding</a:t>
            </a:r>
            <a:r>
              <a:rPr lang="fr-BE" dirty="0"/>
              <a:t>/</a:t>
            </a:r>
            <a:r>
              <a:rPr lang="fr-BE" dirty="0" err="1"/>
              <a:t>repurposing</a:t>
            </a:r>
            <a:r>
              <a:rPr lang="en-AT" dirty="0"/>
              <a:t> costs</a:t>
            </a:r>
          </a:p>
        </p:txBody>
      </p:sp>
      <p:sp>
        <p:nvSpPr>
          <p:cNvPr id="3" name="Content Placeholder 2">
            <a:extLst>
              <a:ext uri="{FF2B5EF4-FFF2-40B4-BE49-F238E27FC236}">
                <a16:creationId xmlns:a16="http://schemas.microsoft.com/office/drawing/2014/main" id="{7A55257E-A00D-8549-9ADF-0A858D94504E}"/>
              </a:ext>
            </a:extLst>
          </p:cNvPr>
          <p:cNvSpPr>
            <a:spLocks noGrp="1"/>
          </p:cNvSpPr>
          <p:nvPr>
            <p:ph idx="1"/>
          </p:nvPr>
        </p:nvSpPr>
        <p:spPr>
          <a:xfrm>
            <a:off x="457200" y="1504725"/>
            <a:ext cx="8229600" cy="2443246"/>
          </a:xfrm>
        </p:spPr>
        <p:txBody>
          <a:bodyPr>
            <a:normAutofit fontScale="70000" lnSpcReduction="20000"/>
          </a:bodyPr>
          <a:lstStyle/>
          <a:p>
            <a:pPr>
              <a:lnSpc>
                <a:spcPct val="120000"/>
              </a:lnSpc>
            </a:pPr>
            <a:r>
              <a:rPr lang="en-GB" dirty="0"/>
              <a:t>Emissions decreasing at more than 5% per year requires repurposing/stranding</a:t>
            </a:r>
          </a:p>
          <a:p>
            <a:pPr lvl="1">
              <a:lnSpc>
                <a:spcPct val="120000"/>
              </a:lnSpc>
            </a:pPr>
            <a:r>
              <a:rPr lang="en-GB" dirty="0"/>
              <a:t>Decay rate of dirty capital 4%</a:t>
            </a:r>
          </a:p>
          <a:p>
            <a:pPr lvl="1">
              <a:lnSpc>
                <a:spcPct val="120000"/>
              </a:lnSpc>
            </a:pPr>
            <a:r>
              <a:rPr lang="en-GB" dirty="0"/>
              <a:t>Decrease of carbon intensity of dirty capital 1%</a:t>
            </a:r>
          </a:p>
          <a:p>
            <a:pPr>
              <a:lnSpc>
                <a:spcPct val="120000"/>
              </a:lnSpc>
            </a:pPr>
            <a:r>
              <a:rPr lang="en-GB" dirty="0"/>
              <a:t>Repurposing is cheap for small amounts and costly for large amounts.</a:t>
            </a:r>
          </a:p>
        </p:txBody>
      </p:sp>
      <p:cxnSp>
        <p:nvCxnSpPr>
          <p:cNvPr id="4" name="Connecteur droit avec flèche 29">
            <a:extLst>
              <a:ext uri="{FF2B5EF4-FFF2-40B4-BE49-F238E27FC236}">
                <a16:creationId xmlns:a16="http://schemas.microsoft.com/office/drawing/2014/main" id="{1AE6DB7E-214B-473B-9B55-AF833843D706}"/>
              </a:ext>
            </a:extLst>
          </p:cNvPr>
          <p:cNvCxnSpPr>
            <a:cxnSpLocks/>
          </p:cNvCxnSpPr>
          <p:nvPr/>
        </p:nvCxnSpPr>
        <p:spPr>
          <a:xfrm flipV="1">
            <a:off x="2984361" y="3953214"/>
            <a:ext cx="0" cy="1949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30">
            <a:extLst>
              <a:ext uri="{FF2B5EF4-FFF2-40B4-BE49-F238E27FC236}">
                <a16:creationId xmlns:a16="http://schemas.microsoft.com/office/drawing/2014/main" id="{24D10E90-CD21-473C-A190-6028AA111B55}"/>
              </a:ext>
            </a:extLst>
          </p:cNvPr>
          <p:cNvCxnSpPr>
            <a:cxnSpLocks/>
          </p:cNvCxnSpPr>
          <p:nvPr/>
        </p:nvCxnSpPr>
        <p:spPr>
          <a:xfrm flipV="1">
            <a:off x="2984361" y="5902595"/>
            <a:ext cx="2836143" cy="5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31">
            <a:extLst>
              <a:ext uri="{FF2B5EF4-FFF2-40B4-BE49-F238E27FC236}">
                <a16:creationId xmlns:a16="http://schemas.microsoft.com/office/drawing/2014/main" id="{7C2A5341-19C1-44AC-875D-4CC2A08FA232}"/>
              </a:ext>
            </a:extLst>
          </p:cNvPr>
          <p:cNvSpPr txBox="1"/>
          <p:nvPr/>
        </p:nvSpPr>
        <p:spPr>
          <a:xfrm>
            <a:off x="2607545" y="3616813"/>
            <a:ext cx="1964452" cy="369332"/>
          </a:xfrm>
          <a:prstGeom prst="rect">
            <a:avLst/>
          </a:prstGeom>
          <a:noFill/>
        </p:spPr>
        <p:txBody>
          <a:bodyPr wrap="square" rtlCol="0">
            <a:spAutoFit/>
          </a:bodyPr>
          <a:lstStyle/>
          <a:p>
            <a:r>
              <a:rPr lang="fr-BE" dirty="0" err="1"/>
              <a:t>Costs</a:t>
            </a:r>
            <a:endParaRPr lang="en-GB" dirty="0"/>
          </a:p>
        </p:txBody>
      </p:sp>
      <p:sp>
        <p:nvSpPr>
          <p:cNvPr id="7" name="ZoneTexte 32">
            <a:extLst>
              <a:ext uri="{FF2B5EF4-FFF2-40B4-BE49-F238E27FC236}">
                <a16:creationId xmlns:a16="http://schemas.microsoft.com/office/drawing/2014/main" id="{F2BDD177-D03E-4A20-B7EF-4E9709995C91}"/>
              </a:ext>
            </a:extLst>
          </p:cNvPr>
          <p:cNvSpPr txBox="1"/>
          <p:nvPr/>
        </p:nvSpPr>
        <p:spPr>
          <a:xfrm>
            <a:off x="5963687" y="5754727"/>
            <a:ext cx="2470305" cy="369332"/>
          </a:xfrm>
          <a:prstGeom prst="rect">
            <a:avLst/>
          </a:prstGeom>
          <a:noFill/>
        </p:spPr>
        <p:txBody>
          <a:bodyPr wrap="square" rtlCol="0">
            <a:spAutoFit/>
          </a:bodyPr>
          <a:lstStyle/>
          <a:p>
            <a:r>
              <a:rPr lang="fr-BE" dirty="0" err="1"/>
              <a:t>Repurposing</a:t>
            </a:r>
            <a:r>
              <a:rPr lang="fr-BE" dirty="0"/>
              <a:t>/</a:t>
            </a:r>
            <a:r>
              <a:rPr lang="fr-BE" dirty="0" err="1"/>
              <a:t>stranding</a:t>
            </a:r>
            <a:endParaRPr lang="en-GB" dirty="0"/>
          </a:p>
        </p:txBody>
      </p:sp>
      <p:cxnSp>
        <p:nvCxnSpPr>
          <p:cNvPr id="10" name="Straight Connector 9">
            <a:extLst>
              <a:ext uri="{FF2B5EF4-FFF2-40B4-BE49-F238E27FC236}">
                <a16:creationId xmlns:a16="http://schemas.microsoft.com/office/drawing/2014/main" id="{B0C87057-6FED-497E-8B8A-4C0E12A44971}"/>
              </a:ext>
            </a:extLst>
          </p:cNvPr>
          <p:cNvCxnSpPr>
            <a:cxnSpLocks/>
          </p:cNvCxnSpPr>
          <p:nvPr/>
        </p:nvCxnSpPr>
        <p:spPr>
          <a:xfrm>
            <a:off x="4472572" y="5419260"/>
            <a:ext cx="0" cy="48333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706530BF-BE7D-4983-88BB-CCB287DDFA53}"/>
              </a:ext>
            </a:extLst>
          </p:cNvPr>
          <p:cNvCxnSpPr>
            <a:cxnSpLocks/>
          </p:cNvCxnSpPr>
          <p:nvPr/>
        </p:nvCxnSpPr>
        <p:spPr>
          <a:xfrm flipV="1">
            <a:off x="4090461" y="5146199"/>
            <a:ext cx="780629" cy="60852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Forme libre : forme 38">
            <a:extLst>
              <a:ext uri="{FF2B5EF4-FFF2-40B4-BE49-F238E27FC236}">
                <a16:creationId xmlns:a16="http://schemas.microsoft.com/office/drawing/2014/main" id="{EE19B16D-7ECD-41E2-AD9E-1C4B10DB038B}"/>
              </a:ext>
            </a:extLst>
          </p:cNvPr>
          <p:cNvSpPr/>
          <p:nvPr/>
        </p:nvSpPr>
        <p:spPr>
          <a:xfrm>
            <a:off x="3004457" y="4407275"/>
            <a:ext cx="2213143" cy="1487156"/>
          </a:xfrm>
          <a:custGeom>
            <a:avLst/>
            <a:gdLst>
              <a:gd name="connsiteX0" fmla="*/ 0 w 1808703"/>
              <a:gd name="connsiteY0" fmla="*/ 1306286 h 1306286"/>
              <a:gd name="connsiteX1" fmla="*/ 1225899 w 1808703"/>
              <a:gd name="connsiteY1" fmla="*/ 884255 h 1306286"/>
              <a:gd name="connsiteX2" fmla="*/ 1808703 w 1808703"/>
              <a:gd name="connsiteY2" fmla="*/ 0 h 1306286"/>
              <a:gd name="connsiteX0" fmla="*/ 0 w 1808703"/>
              <a:gd name="connsiteY0" fmla="*/ 1306286 h 1308914"/>
              <a:gd name="connsiteX1" fmla="*/ 1225899 w 1808703"/>
              <a:gd name="connsiteY1" fmla="*/ 884255 h 1308914"/>
              <a:gd name="connsiteX2" fmla="*/ 1808703 w 1808703"/>
              <a:gd name="connsiteY2" fmla="*/ 0 h 1308914"/>
              <a:gd name="connsiteX0" fmla="*/ 0 w 1808703"/>
              <a:gd name="connsiteY0" fmla="*/ 1306286 h 1306286"/>
              <a:gd name="connsiteX1" fmla="*/ 1808703 w 1808703"/>
              <a:gd name="connsiteY1" fmla="*/ 0 h 1306286"/>
              <a:gd name="connsiteX0" fmla="*/ 0 w 1808703"/>
              <a:gd name="connsiteY0" fmla="*/ 1306286 h 1306286"/>
              <a:gd name="connsiteX1" fmla="*/ 1808703 w 1808703"/>
              <a:gd name="connsiteY1" fmla="*/ 0 h 1306286"/>
              <a:gd name="connsiteX0" fmla="*/ 0 w 1808703"/>
              <a:gd name="connsiteY0" fmla="*/ 1306286 h 1306286"/>
              <a:gd name="connsiteX1" fmla="*/ 1808703 w 1808703"/>
              <a:gd name="connsiteY1" fmla="*/ 0 h 1306286"/>
              <a:gd name="connsiteX0" fmla="*/ 0 w 1808703"/>
              <a:gd name="connsiteY0" fmla="*/ 1306286 h 1306286"/>
              <a:gd name="connsiteX1" fmla="*/ 1808703 w 1808703"/>
              <a:gd name="connsiteY1" fmla="*/ 0 h 1306286"/>
            </a:gdLst>
            <a:ahLst/>
            <a:cxnLst>
              <a:cxn ang="0">
                <a:pos x="connsiteX0" y="connsiteY0"/>
              </a:cxn>
              <a:cxn ang="0">
                <a:pos x="connsiteX1" y="connsiteY1"/>
              </a:cxn>
            </a:cxnLst>
            <a:rect l="l" t="t" r="r" b="b"/>
            <a:pathLst>
              <a:path w="1808703" h="1306286">
                <a:moveTo>
                  <a:pt x="0" y="1306286"/>
                </a:moveTo>
                <a:cubicBezTo>
                  <a:pt x="1358990" y="1286625"/>
                  <a:pt x="1689349" y="350386"/>
                  <a:pt x="180870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3A67709E-7496-49AF-81DB-27C9539BD006}"/>
              </a:ext>
            </a:extLst>
          </p:cNvPr>
          <p:cNvSpPr txBox="1"/>
          <p:nvPr/>
        </p:nvSpPr>
        <p:spPr>
          <a:xfrm>
            <a:off x="4325002" y="5939393"/>
            <a:ext cx="556843" cy="369332"/>
          </a:xfrm>
          <a:prstGeom prst="rect">
            <a:avLst/>
          </a:prstGeom>
          <a:noFill/>
        </p:spPr>
        <p:txBody>
          <a:bodyPr wrap="square" rtlCol="0">
            <a:spAutoFit/>
          </a:bodyPr>
          <a:lstStyle/>
          <a:p>
            <a:r>
              <a:rPr lang="en-US" dirty="0"/>
              <a:t>R*</a:t>
            </a:r>
          </a:p>
        </p:txBody>
      </p:sp>
      <p:sp>
        <p:nvSpPr>
          <p:cNvPr id="26" name="Slide Number Placeholder 25">
            <a:extLst>
              <a:ext uri="{FF2B5EF4-FFF2-40B4-BE49-F238E27FC236}">
                <a16:creationId xmlns:a16="http://schemas.microsoft.com/office/drawing/2014/main" id="{07E94E58-6A6E-4830-BA3D-C9C20BDE3D77}"/>
              </a:ext>
            </a:extLst>
          </p:cNvPr>
          <p:cNvSpPr>
            <a:spLocks noGrp="1"/>
          </p:cNvSpPr>
          <p:nvPr>
            <p:ph type="sldNum" sz="quarter" idx="12"/>
          </p:nvPr>
        </p:nvSpPr>
        <p:spPr/>
        <p:txBody>
          <a:bodyPr/>
          <a:lstStyle/>
          <a:p>
            <a:fld id="{0B50FF68-4868-40FE-A393-9D0650966966}" type="slidenum">
              <a:rPr lang="en-GB" smtClean="0"/>
              <a:t>18</a:t>
            </a:fld>
            <a:endParaRPr lang="en-GB"/>
          </a:p>
        </p:txBody>
      </p:sp>
    </p:spTree>
    <p:extLst>
      <p:ext uri="{BB962C8B-B14F-4D97-AF65-F5344CB8AC3E}">
        <p14:creationId xmlns:p14="http://schemas.microsoft.com/office/powerpoint/2010/main" val="751745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F091-5068-0C46-9BBD-AFA0DA29B93B}"/>
              </a:ext>
            </a:extLst>
          </p:cNvPr>
          <p:cNvSpPr>
            <a:spLocks noGrp="1"/>
          </p:cNvSpPr>
          <p:nvPr>
            <p:ph type="title"/>
          </p:nvPr>
        </p:nvSpPr>
        <p:spPr/>
        <p:txBody>
          <a:bodyPr/>
          <a:lstStyle/>
          <a:p>
            <a:r>
              <a:rPr lang="en-US" dirty="0"/>
              <a:t>2</a:t>
            </a:r>
            <a:r>
              <a:rPr lang="en-AT" dirty="0"/>
              <a:t>. </a:t>
            </a:r>
            <a:r>
              <a:rPr lang="en-US" dirty="0"/>
              <a:t>C</a:t>
            </a:r>
            <a:r>
              <a:rPr lang="en-AT" dirty="0"/>
              <a:t>osts</a:t>
            </a:r>
            <a:r>
              <a:rPr lang="en-US" dirty="0"/>
              <a:t> of emission reductions</a:t>
            </a:r>
            <a:endParaRPr lang="en-AT" dirty="0"/>
          </a:p>
        </p:txBody>
      </p:sp>
      <p:sp>
        <p:nvSpPr>
          <p:cNvPr id="3" name="Content Placeholder 2">
            <a:extLst>
              <a:ext uri="{FF2B5EF4-FFF2-40B4-BE49-F238E27FC236}">
                <a16:creationId xmlns:a16="http://schemas.microsoft.com/office/drawing/2014/main" id="{2E439EFD-108A-BD49-84F4-12330C0CECB0}"/>
              </a:ext>
            </a:extLst>
          </p:cNvPr>
          <p:cNvSpPr>
            <a:spLocks noGrp="1"/>
          </p:cNvSpPr>
          <p:nvPr>
            <p:ph idx="1"/>
          </p:nvPr>
        </p:nvSpPr>
        <p:spPr>
          <a:xfrm>
            <a:off x="457200" y="1600200"/>
            <a:ext cx="8229600" cy="1981405"/>
          </a:xfrm>
        </p:spPr>
        <p:txBody>
          <a:bodyPr>
            <a:normAutofit lnSpcReduction="10000"/>
          </a:bodyPr>
          <a:lstStyle/>
          <a:p>
            <a:r>
              <a:rPr lang="en-GB" dirty="0"/>
              <a:t>Costs of emission reductions in our model are fitted on data from detailed energy system models contained in the IPCC and NGFS database. </a:t>
            </a:r>
          </a:p>
        </p:txBody>
      </p:sp>
      <p:cxnSp>
        <p:nvCxnSpPr>
          <p:cNvPr id="30" name="Connecteur droit avec flèche 29">
            <a:extLst>
              <a:ext uri="{FF2B5EF4-FFF2-40B4-BE49-F238E27FC236}">
                <a16:creationId xmlns:a16="http://schemas.microsoft.com/office/drawing/2014/main" id="{3179A92D-03CC-40B1-831C-68193CB8306D}"/>
              </a:ext>
            </a:extLst>
          </p:cNvPr>
          <p:cNvCxnSpPr>
            <a:cxnSpLocks/>
          </p:cNvCxnSpPr>
          <p:nvPr/>
        </p:nvCxnSpPr>
        <p:spPr>
          <a:xfrm flipV="1">
            <a:off x="2984361" y="3953214"/>
            <a:ext cx="0" cy="1949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2063BF70-7F93-4DC0-901A-A1B2E517ABE3}"/>
              </a:ext>
            </a:extLst>
          </p:cNvPr>
          <p:cNvCxnSpPr>
            <a:cxnSpLocks/>
          </p:cNvCxnSpPr>
          <p:nvPr/>
        </p:nvCxnSpPr>
        <p:spPr>
          <a:xfrm flipV="1">
            <a:off x="2984361" y="5902595"/>
            <a:ext cx="2836143" cy="5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A6C4675D-1B6D-4469-8DAD-1722E6AE7186}"/>
              </a:ext>
            </a:extLst>
          </p:cNvPr>
          <p:cNvSpPr txBox="1"/>
          <p:nvPr/>
        </p:nvSpPr>
        <p:spPr>
          <a:xfrm>
            <a:off x="2283493" y="3266603"/>
            <a:ext cx="2288507" cy="646331"/>
          </a:xfrm>
          <a:prstGeom prst="rect">
            <a:avLst/>
          </a:prstGeom>
          <a:noFill/>
        </p:spPr>
        <p:txBody>
          <a:bodyPr wrap="square" rtlCol="0">
            <a:spAutoFit/>
          </a:bodyPr>
          <a:lstStyle/>
          <a:p>
            <a:r>
              <a:rPr lang="fr-BE" dirty="0"/>
              <a:t>Total </a:t>
            </a:r>
            <a:r>
              <a:rPr lang="fr-BE" dirty="0" err="1"/>
              <a:t>Abatement</a:t>
            </a:r>
            <a:r>
              <a:rPr lang="fr-BE" dirty="0"/>
              <a:t> </a:t>
            </a:r>
            <a:r>
              <a:rPr lang="fr-BE" dirty="0" err="1"/>
              <a:t>Cost</a:t>
            </a:r>
            <a:r>
              <a:rPr lang="fr-BE" dirty="0"/>
              <a:t> (% of GDP)</a:t>
            </a:r>
            <a:endParaRPr lang="en-GB" dirty="0"/>
          </a:p>
        </p:txBody>
      </p:sp>
      <p:sp>
        <p:nvSpPr>
          <p:cNvPr id="33" name="ZoneTexte 32">
            <a:extLst>
              <a:ext uri="{FF2B5EF4-FFF2-40B4-BE49-F238E27FC236}">
                <a16:creationId xmlns:a16="http://schemas.microsoft.com/office/drawing/2014/main" id="{4CDC4CAF-3C3F-4B60-86F5-7CB97EE5CB82}"/>
              </a:ext>
            </a:extLst>
          </p:cNvPr>
          <p:cNvSpPr txBox="1"/>
          <p:nvPr/>
        </p:nvSpPr>
        <p:spPr>
          <a:xfrm>
            <a:off x="5963687" y="5754727"/>
            <a:ext cx="1597685" cy="369332"/>
          </a:xfrm>
          <a:prstGeom prst="rect">
            <a:avLst/>
          </a:prstGeom>
          <a:noFill/>
        </p:spPr>
        <p:txBody>
          <a:bodyPr wrap="square" rtlCol="0">
            <a:spAutoFit/>
          </a:bodyPr>
          <a:lstStyle/>
          <a:p>
            <a:r>
              <a:rPr lang="fr-BE" dirty="0" err="1"/>
              <a:t>Abatement</a:t>
            </a:r>
            <a:endParaRPr lang="en-GB" dirty="0"/>
          </a:p>
        </p:txBody>
      </p:sp>
      <p:cxnSp>
        <p:nvCxnSpPr>
          <p:cNvPr id="37" name="Connecteur droit 36">
            <a:extLst>
              <a:ext uri="{FF2B5EF4-FFF2-40B4-BE49-F238E27FC236}">
                <a16:creationId xmlns:a16="http://schemas.microsoft.com/office/drawing/2014/main" id="{FC7CE70A-B7B5-4126-9D95-1BE64EBBD1A6}"/>
              </a:ext>
            </a:extLst>
          </p:cNvPr>
          <p:cNvCxnSpPr>
            <a:cxnSpLocks/>
          </p:cNvCxnSpPr>
          <p:nvPr/>
        </p:nvCxnSpPr>
        <p:spPr>
          <a:xfrm>
            <a:off x="4896055" y="5074048"/>
            <a:ext cx="0" cy="8203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ZoneTexte 37">
            <a:extLst>
              <a:ext uri="{FF2B5EF4-FFF2-40B4-BE49-F238E27FC236}">
                <a16:creationId xmlns:a16="http://schemas.microsoft.com/office/drawing/2014/main" id="{E09F3078-48C6-4CDC-AD93-1B365F8D1626}"/>
              </a:ext>
            </a:extLst>
          </p:cNvPr>
          <p:cNvSpPr txBox="1"/>
          <p:nvPr/>
        </p:nvSpPr>
        <p:spPr>
          <a:xfrm>
            <a:off x="4704523" y="5910167"/>
            <a:ext cx="1418066" cy="369332"/>
          </a:xfrm>
          <a:prstGeom prst="rect">
            <a:avLst/>
          </a:prstGeom>
          <a:noFill/>
        </p:spPr>
        <p:txBody>
          <a:bodyPr wrap="square" rtlCol="0">
            <a:spAutoFit/>
          </a:bodyPr>
          <a:lstStyle/>
          <a:p>
            <a:r>
              <a:rPr lang="fr-BE" dirty="0"/>
              <a:t>E=0</a:t>
            </a:r>
            <a:endParaRPr lang="en-GB" dirty="0"/>
          </a:p>
        </p:txBody>
      </p:sp>
      <p:sp>
        <p:nvSpPr>
          <p:cNvPr id="39" name="Forme libre : forme 38">
            <a:extLst>
              <a:ext uri="{FF2B5EF4-FFF2-40B4-BE49-F238E27FC236}">
                <a16:creationId xmlns:a16="http://schemas.microsoft.com/office/drawing/2014/main" id="{458B796E-5805-4306-9AD6-36DDA121A007}"/>
              </a:ext>
            </a:extLst>
          </p:cNvPr>
          <p:cNvSpPr/>
          <p:nvPr/>
        </p:nvSpPr>
        <p:spPr>
          <a:xfrm>
            <a:off x="3004457" y="4407275"/>
            <a:ext cx="2213143" cy="1487156"/>
          </a:xfrm>
          <a:custGeom>
            <a:avLst/>
            <a:gdLst>
              <a:gd name="connsiteX0" fmla="*/ 0 w 1808703"/>
              <a:gd name="connsiteY0" fmla="*/ 1306286 h 1306286"/>
              <a:gd name="connsiteX1" fmla="*/ 1225899 w 1808703"/>
              <a:gd name="connsiteY1" fmla="*/ 884255 h 1306286"/>
              <a:gd name="connsiteX2" fmla="*/ 1808703 w 1808703"/>
              <a:gd name="connsiteY2" fmla="*/ 0 h 1306286"/>
              <a:gd name="connsiteX0" fmla="*/ 0 w 1808703"/>
              <a:gd name="connsiteY0" fmla="*/ 1306286 h 1308914"/>
              <a:gd name="connsiteX1" fmla="*/ 1225899 w 1808703"/>
              <a:gd name="connsiteY1" fmla="*/ 884255 h 1308914"/>
              <a:gd name="connsiteX2" fmla="*/ 1808703 w 1808703"/>
              <a:gd name="connsiteY2" fmla="*/ 0 h 1308914"/>
              <a:gd name="connsiteX0" fmla="*/ 0 w 1808703"/>
              <a:gd name="connsiteY0" fmla="*/ 1306286 h 1306286"/>
              <a:gd name="connsiteX1" fmla="*/ 1808703 w 1808703"/>
              <a:gd name="connsiteY1" fmla="*/ 0 h 1306286"/>
              <a:gd name="connsiteX0" fmla="*/ 0 w 1808703"/>
              <a:gd name="connsiteY0" fmla="*/ 1306286 h 1306286"/>
              <a:gd name="connsiteX1" fmla="*/ 1808703 w 1808703"/>
              <a:gd name="connsiteY1" fmla="*/ 0 h 1306286"/>
              <a:gd name="connsiteX0" fmla="*/ 0 w 1808703"/>
              <a:gd name="connsiteY0" fmla="*/ 1306286 h 1306286"/>
              <a:gd name="connsiteX1" fmla="*/ 1808703 w 1808703"/>
              <a:gd name="connsiteY1" fmla="*/ 0 h 1306286"/>
              <a:gd name="connsiteX0" fmla="*/ 0 w 1808703"/>
              <a:gd name="connsiteY0" fmla="*/ 1306286 h 1306286"/>
              <a:gd name="connsiteX1" fmla="*/ 1808703 w 1808703"/>
              <a:gd name="connsiteY1" fmla="*/ 0 h 1306286"/>
            </a:gdLst>
            <a:ahLst/>
            <a:cxnLst>
              <a:cxn ang="0">
                <a:pos x="connsiteX0" y="connsiteY0"/>
              </a:cxn>
              <a:cxn ang="0">
                <a:pos x="connsiteX1" y="connsiteY1"/>
              </a:cxn>
            </a:cxnLst>
            <a:rect l="l" t="t" r="r" b="b"/>
            <a:pathLst>
              <a:path w="1808703" h="1306286">
                <a:moveTo>
                  <a:pt x="0" y="1306286"/>
                </a:moveTo>
                <a:cubicBezTo>
                  <a:pt x="1358990" y="1286625"/>
                  <a:pt x="1689349" y="350386"/>
                  <a:pt x="180870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EF1961AE-2CE2-4AE3-B0A4-7404349C7FD2}"/>
              </a:ext>
            </a:extLst>
          </p:cNvPr>
          <p:cNvSpPr>
            <a:spLocks noGrp="1"/>
          </p:cNvSpPr>
          <p:nvPr>
            <p:ph type="sldNum" sz="quarter" idx="12"/>
          </p:nvPr>
        </p:nvSpPr>
        <p:spPr/>
        <p:txBody>
          <a:bodyPr/>
          <a:lstStyle/>
          <a:p>
            <a:fld id="{0B50FF68-4868-40FE-A393-9D0650966966}" type="slidenum">
              <a:rPr lang="en-GB" smtClean="0"/>
              <a:t>19</a:t>
            </a:fld>
            <a:endParaRPr lang="en-GB"/>
          </a:p>
        </p:txBody>
      </p:sp>
    </p:spTree>
    <p:extLst>
      <p:ext uri="{BB962C8B-B14F-4D97-AF65-F5344CB8AC3E}">
        <p14:creationId xmlns:p14="http://schemas.microsoft.com/office/powerpoint/2010/main" val="94131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050" name="Picture 2" descr="Energiecentrale Langerlo wordt in het najaar afgebroken">
            <a:extLst>
              <a:ext uri="{FF2B5EF4-FFF2-40B4-BE49-F238E27FC236}">
                <a16:creationId xmlns:a16="http://schemas.microsoft.com/office/drawing/2014/main" id="{F4A1A06A-F9BA-462F-B43C-C1876D64928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667" r="-1" b="-1"/>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D03262F-2CB2-4B3F-91E5-E3107C6C4076}"/>
              </a:ext>
            </a:extLst>
          </p:cNvPr>
          <p:cNvSpPr>
            <a:spLocks noGrp="1"/>
          </p:cNvSpPr>
          <p:nvPr>
            <p:ph type="sldNum" sz="quarter" idx="12"/>
          </p:nvPr>
        </p:nvSpPr>
        <p:spPr/>
        <p:txBody>
          <a:bodyPr/>
          <a:lstStyle/>
          <a:p>
            <a:fld id="{0B50FF68-4868-40FE-A393-9D0650966966}" type="slidenum">
              <a:rPr lang="en-GB" smtClean="0"/>
              <a:t>2</a:t>
            </a:fld>
            <a:endParaRPr lang="en-GB"/>
          </a:p>
        </p:txBody>
      </p:sp>
    </p:spTree>
    <p:extLst>
      <p:ext uri="{BB962C8B-B14F-4D97-AF65-F5344CB8AC3E}">
        <p14:creationId xmlns:p14="http://schemas.microsoft.com/office/powerpoint/2010/main" val="344869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FA3F-9289-3C4D-B945-39279B7A1EB1}"/>
              </a:ext>
            </a:extLst>
          </p:cNvPr>
          <p:cNvSpPr>
            <a:spLocks noGrp="1"/>
          </p:cNvSpPr>
          <p:nvPr>
            <p:ph type="title"/>
          </p:nvPr>
        </p:nvSpPr>
        <p:spPr/>
        <p:txBody>
          <a:bodyPr/>
          <a:lstStyle/>
          <a:p>
            <a:r>
              <a:rPr lang="en-US" dirty="0"/>
              <a:t>3</a:t>
            </a:r>
            <a:r>
              <a:rPr lang="en-AT" dirty="0"/>
              <a:t>. Uncertainty</a:t>
            </a:r>
          </a:p>
        </p:txBody>
      </p:sp>
      <p:sp>
        <p:nvSpPr>
          <p:cNvPr id="3" name="Content Placeholder 2">
            <a:extLst>
              <a:ext uri="{FF2B5EF4-FFF2-40B4-BE49-F238E27FC236}">
                <a16:creationId xmlns:a16="http://schemas.microsoft.com/office/drawing/2014/main" id="{4DEE8EF1-D495-5146-B429-7799829085D6}"/>
              </a:ext>
            </a:extLst>
          </p:cNvPr>
          <p:cNvSpPr>
            <a:spLocks noGrp="1"/>
          </p:cNvSpPr>
          <p:nvPr>
            <p:ph idx="1"/>
          </p:nvPr>
        </p:nvSpPr>
        <p:spPr/>
        <p:txBody>
          <a:bodyPr>
            <a:normAutofit fontScale="92500" lnSpcReduction="10000"/>
          </a:bodyPr>
          <a:lstStyle/>
          <a:p>
            <a:r>
              <a:rPr lang="en-GB" dirty="0"/>
              <a:t>Economic uncertainty</a:t>
            </a:r>
          </a:p>
          <a:p>
            <a:pPr lvl="1"/>
            <a:r>
              <a:rPr lang="en-GB" dirty="0"/>
              <a:t>Correlated Brownian motions on both types of capital stocks</a:t>
            </a:r>
          </a:p>
          <a:p>
            <a:pPr lvl="1"/>
            <a:r>
              <a:rPr lang="en-GB" dirty="0"/>
              <a:t>Disasters à la Barro (2009)</a:t>
            </a:r>
          </a:p>
          <a:p>
            <a:r>
              <a:rPr lang="en-GB" dirty="0"/>
              <a:t>Climate uncertainty</a:t>
            </a:r>
          </a:p>
          <a:p>
            <a:pPr lvl="1"/>
            <a:r>
              <a:rPr lang="en-GB" dirty="0"/>
              <a:t>Brownian motion on temperature</a:t>
            </a:r>
          </a:p>
          <a:p>
            <a:pPr lvl="1"/>
            <a:r>
              <a:rPr lang="en-GB" dirty="0"/>
              <a:t>Disasters à la Barro increase in temperature</a:t>
            </a:r>
          </a:p>
          <a:p>
            <a:r>
              <a:rPr lang="en-GB" dirty="0"/>
              <a:t>Epstein-Zinn preferences (RRA=4) </a:t>
            </a:r>
          </a:p>
          <a:p>
            <a:r>
              <a:rPr lang="en-GB" dirty="0"/>
              <a:t>Recursive optimization (dynamic programming with 5 states)</a:t>
            </a:r>
          </a:p>
        </p:txBody>
      </p:sp>
      <p:sp>
        <p:nvSpPr>
          <p:cNvPr id="4" name="Slide Number Placeholder 3">
            <a:extLst>
              <a:ext uri="{FF2B5EF4-FFF2-40B4-BE49-F238E27FC236}">
                <a16:creationId xmlns:a16="http://schemas.microsoft.com/office/drawing/2014/main" id="{B17F433D-3AF5-4A99-A112-94E6ED469261}"/>
              </a:ext>
            </a:extLst>
          </p:cNvPr>
          <p:cNvSpPr>
            <a:spLocks noGrp="1"/>
          </p:cNvSpPr>
          <p:nvPr>
            <p:ph type="sldNum" sz="quarter" idx="12"/>
          </p:nvPr>
        </p:nvSpPr>
        <p:spPr/>
        <p:txBody>
          <a:bodyPr/>
          <a:lstStyle/>
          <a:p>
            <a:fld id="{0B50FF68-4868-40FE-A393-9D0650966966}" type="slidenum">
              <a:rPr lang="en-GB" smtClean="0"/>
              <a:t>20</a:t>
            </a:fld>
            <a:endParaRPr lang="en-GB"/>
          </a:p>
        </p:txBody>
      </p:sp>
    </p:spTree>
    <p:extLst>
      <p:ext uri="{BB962C8B-B14F-4D97-AF65-F5344CB8AC3E}">
        <p14:creationId xmlns:p14="http://schemas.microsoft.com/office/powerpoint/2010/main" val="142752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2C68FC-D618-4250-A9FE-C6E622210440}"/>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CB42B05C-EA6C-462F-8CD5-75B9D5ED587D}"/>
              </a:ext>
            </a:extLst>
          </p:cNvPr>
          <p:cNvSpPr>
            <a:spLocks noGrp="1"/>
          </p:cNvSpPr>
          <p:nvPr>
            <p:ph idx="1"/>
          </p:nvPr>
        </p:nvSpPr>
        <p:spPr/>
        <p:txBody>
          <a:bodyPr/>
          <a:lstStyle/>
          <a:p>
            <a:endParaRPr lang="en-GB"/>
          </a:p>
        </p:txBody>
      </p:sp>
      <p:pic>
        <p:nvPicPr>
          <p:cNvPr id="4" name="Image 3">
            <a:extLst>
              <a:ext uri="{FF2B5EF4-FFF2-40B4-BE49-F238E27FC236}">
                <a16:creationId xmlns:a16="http://schemas.microsoft.com/office/drawing/2014/main" id="{7F1F4EFB-8368-4983-BD56-D8FD07061807}"/>
              </a:ext>
            </a:extLst>
          </p:cNvPr>
          <p:cNvPicPr>
            <a:picLocks noChangeAspect="1"/>
          </p:cNvPicPr>
          <p:nvPr/>
        </p:nvPicPr>
        <p:blipFill>
          <a:blip r:embed="rId2"/>
          <a:stretch>
            <a:fillRect/>
          </a:stretch>
        </p:blipFill>
        <p:spPr>
          <a:xfrm>
            <a:off x="1036779" y="0"/>
            <a:ext cx="7070442" cy="6858000"/>
          </a:xfrm>
          <a:prstGeom prst="rect">
            <a:avLst/>
          </a:prstGeom>
        </p:spPr>
      </p:pic>
      <p:sp>
        <p:nvSpPr>
          <p:cNvPr id="5" name="Slide Number Placeholder 4">
            <a:extLst>
              <a:ext uri="{FF2B5EF4-FFF2-40B4-BE49-F238E27FC236}">
                <a16:creationId xmlns:a16="http://schemas.microsoft.com/office/drawing/2014/main" id="{651780BD-0974-4754-AE1A-E454078FC06D}"/>
              </a:ext>
            </a:extLst>
          </p:cNvPr>
          <p:cNvSpPr>
            <a:spLocks noGrp="1"/>
          </p:cNvSpPr>
          <p:nvPr>
            <p:ph type="sldNum" sz="quarter" idx="12"/>
          </p:nvPr>
        </p:nvSpPr>
        <p:spPr/>
        <p:txBody>
          <a:bodyPr/>
          <a:lstStyle/>
          <a:p>
            <a:fld id="{0B50FF68-4868-40FE-A393-9D0650966966}" type="slidenum">
              <a:rPr lang="en-GB" smtClean="0"/>
              <a:t>21</a:t>
            </a:fld>
            <a:endParaRPr lang="en-GB"/>
          </a:p>
        </p:txBody>
      </p:sp>
    </p:spTree>
    <p:extLst>
      <p:ext uri="{BB962C8B-B14F-4D97-AF65-F5344CB8AC3E}">
        <p14:creationId xmlns:p14="http://schemas.microsoft.com/office/powerpoint/2010/main" val="2588298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A236-EFB5-4B48-83DF-29992388ECE5}"/>
              </a:ext>
            </a:extLst>
          </p:cNvPr>
          <p:cNvSpPr>
            <a:spLocks noGrp="1"/>
          </p:cNvSpPr>
          <p:nvPr>
            <p:ph type="title"/>
          </p:nvPr>
        </p:nvSpPr>
        <p:spPr/>
        <p:txBody>
          <a:bodyPr/>
          <a:lstStyle/>
          <a:p>
            <a:r>
              <a:rPr lang="en-GB" dirty="0"/>
              <a:t>Results</a:t>
            </a:r>
          </a:p>
        </p:txBody>
      </p:sp>
      <p:sp>
        <p:nvSpPr>
          <p:cNvPr id="3" name="Content Placeholder 2">
            <a:extLst>
              <a:ext uri="{FF2B5EF4-FFF2-40B4-BE49-F238E27FC236}">
                <a16:creationId xmlns:a16="http://schemas.microsoft.com/office/drawing/2014/main" id="{F246B7A7-9A3E-45CD-A1E3-8D5B4EC64FD5}"/>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3C9C66A1-DA72-4463-B0FE-1EF709AFE076}"/>
              </a:ext>
            </a:extLst>
          </p:cNvPr>
          <p:cNvSpPr>
            <a:spLocks noGrp="1"/>
          </p:cNvSpPr>
          <p:nvPr>
            <p:ph type="sldNum" sz="quarter" idx="12"/>
          </p:nvPr>
        </p:nvSpPr>
        <p:spPr/>
        <p:txBody>
          <a:bodyPr/>
          <a:lstStyle/>
          <a:p>
            <a:fld id="{0B50FF68-4868-40FE-A393-9D0650966966}" type="slidenum">
              <a:rPr lang="en-GB" smtClean="0"/>
              <a:t>22</a:t>
            </a:fld>
            <a:endParaRPr lang="en-GB"/>
          </a:p>
        </p:txBody>
      </p:sp>
    </p:spTree>
    <p:extLst>
      <p:ext uri="{BB962C8B-B14F-4D97-AF65-F5344CB8AC3E}">
        <p14:creationId xmlns:p14="http://schemas.microsoft.com/office/powerpoint/2010/main" val="1043584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048A3A-0E05-46AD-9885-46F7A80B4ECB}"/>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85E8C7C7-D30B-4CF3-8CD8-BC199C000E2A}"/>
              </a:ext>
            </a:extLst>
          </p:cNvPr>
          <p:cNvSpPr>
            <a:spLocks noGrp="1"/>
          </p:cNvSpPr>
          <p:nvPr>
            <p:ph idx="1"/>
          </p:nvPr>
        </p:nvSpPr>
        <p:spPr/>
        <p:txBody>
          <a:bodyPr/>
          <a:lstStyle/>
          <a:p>
            <a:endParaRPr lang="en-GB"/>
          </a:p>
        </p:txBody>
      </p:sp>
      <p:sp>
        <p:nvSpPr>
          <p:cNvPr id="5" name="Slide Number Placeholder 4">
            <a:extLst>
              <a:ext uri="{FF2B5EF4-FFF2-40B4-BE49-F238E27FC236}">
                <a16:creationId xmlns:a16="http://schemas.microsoft.com/office/drawing/2014/main" id="{F507223B-5CAA-43F2-83AB-F03D6998B978}"/>
              </a:ext>
            </a:extLst>
          </p:cNvPr>
          <p:cNvSpPr>
            <a:spLocks noGrp="1"/>
          </p:cNvSpPr>
          <p:nvPr>
            <p:ph type="sldNum" sz="quarter" idx="12"/>
          </p:nvPr>
        </p:nvSpPr>
        <p:spPr/>
        <p:txBody>
          <a:bodyPr/>
          <a:lstStyle/>
          <a:p>
            <a:fld id="{0B50FF68-4868-40FE-A393-9D0650966966}" type="slidenum">
              <a:rPr lang="en-GB" smtClean="0"/>
              <a:t>23</a:t>
            </a:fld>
            <a:endParaRPr lang="en-GB"/>
          </a:p>
        </p:txBody>
      </p:sp>
      <p:pic>
        <p:nvPicPr>
          <p:cNvPr id="6" name="Picture 5">
            <a:extLst>
              <a:ext uri="{FF2B5EF4-FFF2-40B4-BE49-F238E27FC236}">
                <a16:creationId xmlns:a16="http://schemas.microsoft.com/office/drawing/2014/main" id="{629FC880-AEFE-4793-83D5-6DA54D702C2E}"/>
              </a:ext>
            </a:extLst>
          </p:cNvPr>
          <p:cNvPicPr>
            <a:picLocks noChangeAspect="1"/>
          </p:cNvPicPr>
          <p:nvPr/>
        </p:nvPicPr>
        <p:blipFill>
          <a:blip r:embed="rId2"/>
          <a:stretch>
            <a:fillRect/>
          </a:stretch>
        </p:blipFill>
        <p:spPr>
          <a:xfrm>
            <a:off x="316149" y="0"/>
            <a:ext cx="8511701" cy="6858000"/>
          </a:xfrm>
          <a:prstGeom prst="rect">
            <a:avLst/>
          </a:prstGeom>
        </p:spPr>
      </p:pic>
    </p:spTree>
    <p:extLst>
      <p:ext uri="{BB962C8B-B14F-4D97-AF65-F5344CB8AC3E}">
        <p14:creationId xmlns:p14="http://schemas.microsoft.com/office/powerpoint/2010/main" val="2796663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AB5B1-FEB1-4FB6-95C5-FDDDC7ED5B80}"/>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06C60D2C-B0C7-4027-8ADD-9035579D4214}"/>
              </a:ext>
            </a:extLst>
          </p:cNvPr>
          <p:cNvSpPr>
            <a:spLocks noGrp="1"/>
          </p:cNvSpPr>
          <p:nvPr>
            <p:ph idx="1"/>
          </p:nvPr>
        </p:nvSpPr>
        <p:spPr/>
        <p:txBody>
          <a:bodyPr/>
          <a:lstStyle/>
          <a:p>
            <a:endParaRPr lang="en-GB"/>
          </a:p>
        </p:txBody>
      </p:sp>
      <p:sp>
        <p:nvSpPr>
          <p:cNvPr id="6" name="Slide Number Placeholder 5">
            <a:extLst>
              <a:ext uri="{FF2B5EF4-FFF2-40B4-BE49-F238E27FC236}">
                <a16:creationId xmlns:a16="http://schemas.microsoft.com/office/drawing/2014/main" id="{D541736B-6DEE-40EA-9335-DFA6674BBF92}"/>
              </a:ext>
            </a:extLst>
          </p:cNvPr>
          <p:cNvSpPr>
            <a:spLocks noGrp="1"/>
          </p:cNvSpPr>
          <p:nvPr>
            <p:ph type="sldNum" sz="quarter" idx="12"/>
          </p:nvPr>
        </p:nvSpPr>
        <p:spPr/>
        <p:txBody>
          <a:bodyPr/>
          <a:lstStyle/>
          <a:p>
            <a:fld id="{0B50FF68-4868-40FE-A393-9D0650966966}" type="slidenum">
              <a:rPr lang="en-GB" smtClean="0"/>
              <a:t>24</a:t>
            </a:fld>
            <a:endParaRPr lang="en-GB"/>
          </a:p>
        </p:txBody>
      </p:sp>
      <p:pic>
        <p:nvPicPr>
          <p:cNvPr id="5" name="Picture 4">
            <a:extLst>
              <a:ext uri="{FF2B5EF4-FFF2-40B4-BE49-F238E27FC236}">
                <a16:creationId xmlns:a16="http://schemas.microsoft.com/office/drawing/2014/main" id="{5DA591F7-C22A-4576-85D2-6401B0E704C6}"/>
              </a:ext>
            </a:extLst>
          </p:cNvPr>
          <p:cNvPicPr>
            <a:picLocks noChangeAspect="1"/>
          </p:cNvPicPr>
          <p:nvPr/>
        </p:nvPicPr>
        <p:blipFill>
          <a:blip r:embed="rId3"/>
          <a:stretch>
            <a:fillRect/>
          </a:stretch>
        </p:blipFill>
        <p:spPr>
          <a:xfrm>
            <a:off x="476417" y="0"/>
            <a:ext cx="8191166" cy="6858000"/>
          </a:xfrm>
          <a:prstGeom prst="rect">
            <a:avLst/>
          </a:prstGeom>
        </p:spPr>
      </p:pic>
    </p:spTree>
    <p:extLst>
      <p:ext uri="{BB962C8B-B14F-4D97-AF65-F5344CB8AC3E}">
        <p14:creationId xmlns:p14="http://schemas.microsoft.com/office/powerpoint/2010/main" val="219374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3D635-DD76-4C5E-A1D7-8DCCC4D38630}"/>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58CC2A8B-F0BA-47BD-B968-392D5EDCEE4F}"/>
              </a:ext>
            </a:extLst>
          </p:cNvPr>
          <p:cNvSpPr>
            <a:spLocks noGrp="1"/>
          </p:cNvSpPr>
          <p:nvPr>
            <p:ph idx="1"/>
          </p:nvPr>
        </p:nvSpPr>
        <p:spPr/>
        <p:txBody>
          <a:bodyPr/>
          <a:lstStyle/>
          <a:p>
            <a:endParaRPr lang="en-GB"/>
          </a:p>
        </p:txBody>
      </p:sp>
      <p:sp>
        <p:nvSpPr>
          <p:cNvPr id="7" name="Slide Number Placeholder 6">
            <a:extLst>
              <a:ext uri="{FF2B5EF4-FFF2-40B4-BE49-F238E27FC236}">
                <a16:creationId xmlns:a16="http://schemas.microsoft.com/office/drawing/2014/main" id="{F44B5408-9BF1-4F26-98D8-B84B34DDD3BE}"/>
              </a:ext>
            </a:extLst>
          </p:cNvPr>
          <p:cNvSpPr>
            <a:spLocks noGrp="1"/>
          </p:cNvSpPr>
          <p:nvPr>
            <p:ph type="sldNum" sz="quarter" idx="12"/>
          </p:nvPr>
        </p:nvSpPr>
        <p:spPr/>
        <p:txBody>
          <a:bodyPr/>
          <a:lstStyle/>
          <a:p>
            <a:fld id="{0B50FF68-4868-40FE-A393-9D0650966966}" type="slidenum">
              <a:rPr lang="en-GB" smtClean="0"/>
              <a:t>25</a:t>
            </a:fld>
            <a:endParaRPr lang="en-GB"/>
          </a:p>
        </p:txBody>
      </p:sp>
      <p:pic>
        <p:nvPicPr>
          <p:cNvPr id="5" name="Picture 4">
            <a:extLst>
              <a:ext uri="{FF2B5EF4-FFF2-40B4-BE49-F238E27FC236}">
                <a16:creationId xmlns:a16="http://schemas.microsoft.com/office/drawing/2014/main" id="{176EA71B-2E05-41B1-87AC-6C71824AE32D}"/>
              </a:ext>
            </a:extLst>
          </p:cNvPr>
          <p:cNvPicPr>
            <a:picLocks noChangeAspect="1"/>
          </p:cNvPicPr>
          <p:nvPr/>
        </p:nvPicPr>
        <p:blipFill>
          <a:blip r:embed="rId3"/>
          <a:stretch>
            <a:fillRect/>
          </a:stretch>
        </p:blipFill>
        <p:spPr>
          <a:xfrm>
            <a:off x="382696" y="0"/>
            <a:ext cx="8378608" cy="6858000"/>
          </a:xfrm>
          <a:prstGeom prst="rect">
            <a:avLst/>
          </a:prstGeom>
        </p:spPr>
      </p:pic>
    </p:spTree>
    <p:extLst>
      <p:ext uri="{BB962C8B-B14F-4D97-AF65-F5344CB8AC3E}">
        <p14:creationId xmlns:p14="http://schemas.microsoft.com/office/powerpoint/2010/main" val="1626786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152C-BFB8-4940-AC4D-6CDC3E77EB26}"/>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602AC677-BBA7-40DF-BB6D-A3C9C1A13969}"/>
              </a:ext>
            </a:extLst>
          </p:cNvPr>
          <p:cNvSpPr>
            <a:spLocks noGrp="1"/>
          </p:cNvSpPr>
          <p:nvPr>
            <p:ph idx="1"/>
          </p:nvPr>
        </p:nvSpPr>
        <p:spPr/>
        <p:txBody>
          <a:bodyPr/>
          <a:lstStyle/>
          <a:p>
            <a:endParaRPr lang="en-BE"/>
          </a:p>
        </p:txBody>
      </p:sp>
      <p:sp>
        <p:nvSpPr>
          <p:cNvPr id="4" name="Slide Number Placeholder 3">
            <a:extLst>
              <a:ext uri="{FF2B5EF4-FFF2-40B4-BE49-F238E27FC236}">
                <a16:creationId xmlns:a16="http://schemas.microsoft.com/office/drawing/2014/main" id="{5516943C-D548-4471-B849-3AC30933A8CC}"/>
              </a:ext>
            </a:extLst>
          </p:cNvPr>
          <p:cNvSpPr>
            <a:spLocks noGrp="1"/>
          </p:cNvSpPr>
          <p:nvPr>
            <p:ph type="sldNum" sz="quarter" idx="12"/>
          </p:nvPr>
        </p:nvSpPr>
        <p:spPr/>
        <p:txBody>
          <a:bodyPr/>
          <a:lstStyle/>
          <a:p>
            <a:fld id="{0B50FF68-4868-40FE-A393-9D0650966966}" type="slidenum">
              <a:rPr lang="en-GB" smtClean="0"/>
              <a:t>26</a:t>
            </a:fld>
            <a:endParaRPr lang="en-GB"/>
          </a:p>
        </p:txBody>
      </p:sp>
      <p:pic>
        <p:nvPicPr>
          <p:cNvPr id="6" name="Picture 5">
            <a:extLst>
              <a:ext uri="{FF2B5EF4-FFF2-40B4-BE49-F238E27FC236}">
                <a16:creationId xmlns:a16="http://schemas.microsoft.com/office/drawing/2014/main" id="{396995C1-3518-4203-8F14-AA790080838B}"/>
              </a:ext>
            </a:extLst>
          </p:cNvPr>
          <p:cNvPicPr>
            <a:picLocks noChangeAspect="1"/>
          </p:cNvPicPr>
          <p:nvPr/>
        </p:nvPicPr>
        <p:blipFill>
          <a:blip r:embed="rId2"/>
          <a:stretch>
            <a:fillRect/>
          </a:stretch>
        </p:blipFill>
        <p:spPr>
          <a:xfrm>
            <a:off x="449839" y="0"/>
            <a:ext cx="8244322" cy="6858000"/>
          </a:xfrm>
          <a:prstGeom prst="rect">
            <a:avLst/>
          </a:prstGeom>
        </p:spPr>
      </p:pic>
    </p:spTree>
    <p:extLst>
      <p:ext uri="{BB962C8B-B14F-4D97-AF65-F5344CB8AC3E}">
        <p14:creationId xmlns:p14="http://schemas.microsoft.com/office/powerpoint/2010/main" val="19932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7E5DC-6126-4E2A-9B14-0E5545ABF42B}"/>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062A4CAA-88DC-415F-ADCE-07E518DCB658}"/>
              </a:ext>
            </a:extLst>
          </p:cNvPr>
          <p:cNvSpPr>
            <a:spLocks noGrp="1"/>
          </p:cNvSpPr>
          <p:nvPr>
            <p:ph idx="1"/>
          </p:nvPr>
        </p:nvSpPr>
        <p:spPr/>
        <p:txBody>
          <a:bodyPr/>
          <a:lstStyle/>
          <a:p>
            <a:endParaRPr lang="en-BE"/>
          </a:p>
        </p:txBody>
      </p:sp>
      <p:sp>
        <p:nvSpPr>
          <p:cNvPr id="4" name="Slide Number Placeholder 3">
            <a:extLst>
              <a:ext uri="{FF2B5EF4-FFF2-40B4-BE49-F238E27FC236}">
                <a16:creationId xmlns:a16="http://schemas.microsoft.com/office/drawing/2014/main" id="{FAD5CD12-EE05-42AC-B5FA-AE71AD9FC5A4}"/>
              </a:ext>
            </a:extLst>
          </p:cNvPr>
          <p:cNvSpPr>
            <a:spLocks noGrp="1"/>
          </p:cNvSpPr>
          <p:nvPr>
            <p:ph type="sldNum" sz="quarter" idx="12"/>
          </p:nvPr>
        </p:nvSpPr>
        <p:spPr/>
        <p:txBody>
          <a:bodyPr/>
          <a:lstStyle/>
          <a:p>
            <a:fld id="{0B50FF68-4868-40FE-A393-9D0650966966}" type="slidenum">
              <a:rPr lang="en-GB" smtClean="0"/>
              <a:t>27</a:t>
            </a:fld>
            <a:endParaRPr lang="en-GB"/>
          </a:p>
        </p:txBody>
      </p:sp>
      <p:pic>
        <p:nvPicPr>
          <p:cNvPr id="6" name="Picture 5">
            <a:extLst>
              <a:ext uri="{FF2B5EF4-FFF2-40B4-BE49-F238E27FC236}">
                <a16:creationId xmlns:a16="http://schemas.microsoft.com/office/drawing/2014/main" id="{FBFE799B-09DA-4D99-AC99-4AFB33F38DDD}"/>
              </a:ext>
            </a:extLst>
          </p:cNvPr>
          <p:cNvPicPr>
            <a:picLocks noChangeAspect="1"/>
          </p:cNvPicPr>
          <p:nvPr/>
        </p:nvPicPr>
        <p:blipFill>
          <a:blip r:embed="rId2"/>
          <a:stretch>
            <a:fillRect/>
          </a:stretch>
        </p:blipFill>
        <p:spPr>
          <a:xfrm>
            <a:off x="380311" y="0"/>
            <a:ext cx="8383378" cy="6858000"/>
          </a:xfrm>
          <a:prstGeom prst="rect">
            <a:avLst/>
          </a:prstGeom>
        </p:spPr>
      </p:pic>
    </p:spTree>
    <p:extLst>
      <p:ext uri="{BB962C8B-B14F-4D97-AF65-F5344CB8AC3E}">
        <p14:creationId xmlns:p14="http://schemas.microsoft.com/office/powerpoint/2010/main" val="2371033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DCEA-665D-4F4D-BBFA-35A0486C10F9}"/>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547D4766-D3F3-4829-A6F3-12905595AAEA}"/>
              </a:ext>
            </a:extLst>
          </p:cNvPr>
          <p:cNvSpPr>
            <a:spLocks noGrp="1"/>
          </p:cNvSpPr>
          <p:nvPr>
            <p:ph idx="1"/>
          </p:nvPr>
        </p:nvSpPr>
        <p:spPr/>
        <p:txBody>
          <a:bodyPr/>
          <a:lstStyle/>
          <a:p>
            <a:endParaRPr lang="en-BE"/>
          </a:p>
        </p:txBody>
      </p:sp>
      <p:sp>
        <p:nvSpPr>
          <p:cNvPr id="4" name="Slide Number Placeholder 3">
            <a:extLst>
              <a:ext uri="{FF2B5EF4-FFF2-40B4-BE49-F238E27FC236}">
                <a16:creationId xmlns:a16="http://schemas.microsoft.com/office/drawing/2014/main" id="{D032A1AA-EF1B-43FA-BE3F-49AE570F581B}"/>
              </a:ext>
            </a:extLst>
          </p:cNvPr>
          <p:cNvSpPr>
            <a:spLocks noGrp="1"/>
          </p:cNvSpPr>
          <p:nvPr>
            <p:ph type="sldNum" sz="quarter" idx="12"/>
          </p:nvPr>
        </p:nvSpPr>
        <p:spPr/>
        <p:txBody>
          <a:bodyPr/>
          <a:lstStyle/>
          <a:p>
            <a:fld id="{0B50FF68-4868-40FE-A393-9D0650966966}" type="slidenum">
              <a:rPr lang="en-GB" smtClean="0"/>
              <a:t>28</a:t>
            </a:fld>
            <a:endParaRPr lang="en-GB"/>
          </a:p>
        </p:txBody>
      </p:sp>
      <p:pic>
        <p:nvPicPr>
          <p:cNvPr id="6" name="Picture 5">
            <a:extLst>
              <a:ext uri="{FF2B5EF4-FFF2-40B4-BE49-F238E27FC236}">
                <a16:creationId xmlns:a16="http://schemas.microsoft.com/office/drawing/2014/main" id="{D69524B6-A537-4889-B642-E55C7159B816}"/>
              </a:ext>
            </a:extLst>
          </p:cNvPr>
          <p:cNvPicPr>
            <a:picLocks noChangeAspect="1"/>
          </p:cNvPicPr>
          <p:nvPr/>
        </p:nvPicPr>
        <p:blipFill>
          <a:blip r:embed="rId2"/>
          <a:stretch>
            <a:fillRect/>
          </a:stretch>
        </p:blipFill>
        <p:spPr>
          <a:xfrm>
            <a:off x="516193" y="0"/>
            <a:ext cx="8111613" cy="6858000"/>
          </a:xfrm>
          <a:prstGeom prst="rect">
            <a:avLst/>
          </a:prstGeom>
        </p:spPr>
      </p:pic>
    </p:spTree>
    <p:extLst>
      <p:ext uri="{BB962C8B-B14F-4D97-AF65-F5344CB8AC3E}">
        <p14:creationId xmlns:p14="http://schemas.microsoft.com/office/powerpoint/2010/main" val="1074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F7E1D-113D-404A-9168-1123CF9155FE}"/>
              </a:ext>
            </a:extLst>
          </p:cNvPr>
          <p:cNvSpPr>
            <a:spLocks noGrp="1"/>
          </p:cNvSpPr>
          <p:nvPr>
            <p:ph type="title"/>
          </p:nvPr>
        </p:nvSpPr>
        <p:spPr/>
        <p:txBody>
          <a:bodyPr/>
          <a:lstStyle/>
          <a:p>
            <a:r>
              <a:rPr lang="fr-BE" dirty="0"/>
              <a:t>Conclusions</a:t>
            </a:r>
            <a:endParaRPr lang="en-GB" dirty="0"/>
          </a:p>
        </p:txBody>
      </p:sp>
      <p:sp>
        <p:nvSpPr>
          <p:cNvPr id="3" name="Espace réservé du contenu 2">
            <a:extLst>
              <a:ext uri="{FF2B5EF4-FFF2-40B4-BE49-F238E27FC236}">
                <a16:creationId xmlns:a16="http://schemas.microsoft.com/office/drawing/2014/main" id="{E3041676-EB59-4F59-975E-A2769F75AEF4}"/>
              </a:ext>
            </a:extLst>
          </p:cNvPr>
          <p:cNvSpPr>
            <a:spLocks noGrp="1"/>
          </p:cNvSpPr>
          <p:nvPr>
            <p:ph idx="1"/>
          </p:nvPr>
        </p:nvSpPr>
        <p:spPr>
          <a:xfrm>
            <a:off x="457200" y="1600200"/>
            <a:ext cx="8229600" cy="5257800"/>
          </a:xfrm>
        </p:spPr>
        <p:txBody>
          <a:bodyPr>
            <a:normAutofit fontScale="77500" lnSpcReduction="20000"/>
          </a:bodyPr>
          <a:lstStyle/>
          <a:p>
            <a:r>
              <a:rPr lang="en-US" dirty="0"/>
              <a:t>Inertia of dirty capital has a large impact on the optimal emission scenario. The social cost of carbon is 15% higher. </a:t>
            </a:r>
          </a:p>
          <a:p>
            <a:r>
              <a:rPr lang="en-US" dirty="0"/>
              <a:t>Starting in 2020 </a:t>
            </a:r>
          </a:p>
          <a:p>
            <a:pPr lvl="1"/>
            <a:r>
              <a:rPr lang="en-US" dirty="0"/>
              <a:t>repurpose/strand 400 $Billion of dirty assets per year (1.5% of total investment) </a:t>
            </a:r>
          </a:p>
          <a:p>
            <a:pPr lvl="1"/>
            <a:r>
              <a:rPr lang="en-US" dirty="0"/>
              <a:t>at a cost of 300 $Billion per year.</a:t>
            </a:r>
          </a:p>
          <a:p>
            <a:r>
              <a:rPr lang="en-US" dirty="0"/>
              <a:t>Delay until 2030</a:t>
            </a:r>
          </a:p>
          <a:p>
            <a:pPr lvl="1"/>
            <a:r>
              <a:rPr lang="en-US" dirty="0"/>
              <a:t>stranded assets are 75% larger </a:t>
            </a:r>
          </a:p>
          <a:p>
            <a:pPr lvl="1"/>
            <a:r>
              <a:rPr lang="en-US" dirty="0"/>
              <a:t>repurposing/stranding costs double.</a:t>
            </a:r>
          </a:p>
          <a:p>
            <a:r>
              <a:rPr lang="en-US" dirty="0"/>
              <a:t>Policies that try to avoid repurposing/stranding </a:t>
            </a:r>
          </a:p>
          <a:p>
            <a:pPr lvl="1"/>
            <a:r>
              <a:rPr lang="en-US" dirty="0"/>
              <a:t>social cost of carbon which is 10% higher </a:t>
            </a:r>
          </a:p>
          <a:p>
            <a:pPr lvl="1"/>
            <a:r>
              <a:rPr lang="en-US" dirty="0"/>
              <a:t>A net welfare loss of 10 $Trillion. </a:t>
            </a:r>
          </a:p>
          <a:p>
            <a:r>
              <a:rPr lang="en-US" dirty="0"/>
              <a:t>I countries believe the Paris agreement will be respected; they can limit stranded assets by stringent climate policy today.</a:t>
            </a:r>
          </a:p>
          <a:p>
            <a:endParaRPr lang="en-GB" dirty="0"/>
          </a:p>
        </p:txBody>
      </p:sp>
      <p:sp>
        <p:nvSpPr>
          <p:cNvPr id="4" name="Slide Number Placeholder 3">
            <a:extLst>
              <a:ext uri="{FF2B5EF4-FFF2-40B4-BE49-F238E27FC236}">
                <a16:creationId xmlns:a16="http://schemas.microsoft.com/office/drawing/2014/main" id="{61827907-DF15-4942-80A9-F6656C04D5D1}"/>
              </a:ext>
            </a:extLst>
          </p:cNvPr>
          <p:cNvSpPr>
            <a:spLocks noGrp="1"/>
          </p:cNvSpPr>
          <p:nvPr>
            <p:ph type="sldNum" sz="quarter" idx="12"/>
          </p:nvPr>
        </p:nvSpPr>
        <p:spPr/>
        <p:txBody>
          <a:bodyPr/>
          <a:lstStyle/>
          <a:p>
            <a:fld id="{0B50FF68-4868-40FE-A393-9D0650966966}" type="slidenum">
              <a:rPr lang="en-GB" smtClean="0"/>
              <a:t>29</a:t>
            </a:fld>
            <a:endParaRPr lang="en-GB"/>
          </a:p>
        </p:txBody>
      </p:sp>
    </p:spTree>
    <p:extLst>
      <p:ext uri="{BB962C8B-B14F-4D97-AF65-F5344CB8AC3E}">
        <p14:creationId xmlns:p14="http://schemas.microsoft.com/office/powerpoint/2010/main" val="81808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F14B-A7AB-45E2-8105-2011E3BFBCCD}"/>
              </a:ext>
            </a:extLst>
          </p:cNvPr>
          <p:cNvSpPr>
            <a:spLocks noGrp="1"/>
          </p:cNvSpPr>
          <p:nvPr>
            <p:ph type="title"/>
          </p:nvPr>
        </p:nvSpPr>
        <p:spPr/>
        <p:txBody>
          <a:bodyPr/>
          <a:lstStyle/>
          <a:p>
            <a:r>
              <a:rPr lang="en-US" dirty="0"/>
              <a:t>Aim of the paper</a:t>
            </a:r>
            <a:endParaRPr lang="en-BE" dirty="0"/>
          </a:p>
        </p:txBody>
      </p:sp>
      <p:sp>
        <p:nvSpPr>
          <p:cNvPr id="3" name="Content Placeholder 2">
            <a:extLst>
              <a:ext uri="{FF2B5EF4-FFF2-40B4-BE49-F238E27FC236}">
                <a16:creationId xmlns:a16="http://schemas.microsoft.com/office/drawing/2014/main" id="{BF45A77D-721F-4269-A1F9-8F3A443E257D}"/>
              </a:ext>
            </a:extLst>
          </p:cNvPr>
          <p:cNvSpPr>
            <a:spLocks noGrp="1"/>
          </p:cNvSpPr>
          <p:nvPr>
            <p:ph idx="1"/>
          </p:nvPr>
        </p:nvSpPr>
        <p:spPr/>
        <p:txBody>
          <a:bodyPr>
            <a:normAutofit fontScale="92500" lnSpcReduction="20000"/>
          </a:bodyPr>
          <a:lstStyle/>
          <a:p>
            <a:r>
              <a:rPr lang="en-US" dirty="0"/>
              <a:t>Define optimal emissions path, optimal green investment and optimal dirty (dis)investment for the world economy</a:t>
            </a:r>
          </a:p>
          <a:p>
            <a:r>
              <a:rPr lang="en-US" dirty="0"/>
              <a:t>Define optimal prudence in the face of</a:t>
            </a:r>
          </a:p>
          <a:p>
            <a:pPr lvl="1"/>
            <a:r>
              <a:rPr lang="en-US" dirty="0"/>
              <a:t>Macro economic risk</a:t>
            </a:r>
          </a:p>
          <a:p>
            <a:pPr lvl="1"/>
            <a:r>
              <a:rPr lang="en-US" dirty="0"/>
              <a:t>New information on the climate system</a:t>
            </a:r>
          </a:p>
          <a:p>
            <a:pPr lvl="1"/>
            <a:r>
              <a:rPr lang="en-US" dirty="0"/>
              <a:t>Possibility of a tipping point in the climate system</a:t>
            </a:r>
          </a:p>
          <a:p>
            <a:r>
              <a:rPr lang="en-US" dirty="0"/>
              <a:t>What if we delay optimal policy?</a:t>
            </a:r>
          </a:p>
          <a:p>
            <a:r>
              <a:rPr lang="en-US" dirty="0"/>
              <a:t>What if we want to keep dirty capital until their end-of-life?</a:t>
            </a:r>
          </a:p>
          <a:p>
            <a:endParaRPr lang="en-BE" dirty="0"/>
          </a:p>
        </p:txBody>
      </p:sp>
      <p:sp>
        <p:nvSpPr>
          <p:cNvPr id="4" name="Slide Number Placeholder 3">
            <a:extLst>
              <a:ext uri="{FF2B5EF4-FFF2-40B4-BE49-F238E27FC236}">
                <a16:creationId xmlns:a16="http://schemas.microsoft.com/office/drawing/2014/main" id="{49807685-9DA5-46FF-890B-B9CE49DC738F}"/>
              </a:ext>
            </a:extLst>
          </p:cNvPr>
          <p:cNvSpPr>
            <a:spLocks noGrp="1"/>
          </p:cNvSpPr>
          <p:nvPr>
            <p:ph type="sldNum" sz="quarter" idx="12"/>
          </p:nvPr>
        </p:nvSpPr>
        <p:spPr/>
        <p:txBody>
          <a:bodyPr/>
          <a:lstStyle/>
          <a:p>
            <a:fld id="{0B50FF68-4868-40FE-A393-9D0650966966}" type="slidenum">
              <a:rPr lang="en-GB" smtClean="0"/>
              <a:t>3</a:t>
            </a:fld>
            <a:endParaRPr lang="en-GB"/>
          </a:p>
        </p:txBody>
      </p:sp>
    </p:spTree>
    <p:extLst>
      <p:ext uri="{BB962C8B-B14F-4D97-AF65-F5344CB8AC3E}">
        <p14:creationId xmlns:p14="http://schemas.microsoft.com/office/powerpoint/2010/main" val="9195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06B8A-46BE-A44E-B578-2297B9CA9675}"/>
              </a:ext>
            </a:extLst>
          </p:cNvPr>
          <p:cNvSpPr>
            <a:spLocks noGrp="1"/>
          </p:cNvSpPr>
          <p:nvPr>
            <p:ph type="ctrTitle"/>
          </p:nvPr>
        </p:nvSpPr>
        <p:spPr/>
        <p:txBody>
          <a:bodyPr/>
          <a:lstStyle/>
          <a:p>
            <a:r>
              <a:rPr lang="en-AT" dirty="0"/>
              <a:t>Back-up slides</a:t>
            </a:r>
          </a:p>
        </p:txBody>
      </p:sp>
      <p:sp>
        <p:nvSpPr>
          <p:cNvPr id="5" name="Subtitle 4">
            <a:extLst>
              <a:ext uri="{FF2B5EF4-FFF2-40B4-BE49-F238E27FC236}">
                <a16:creationId xmlns:a16="http://schemas.microsoft.com/office/drawing/2014/main" id="{9543B056-D234-AD47-9EF1-2643A74E750E}"/>
              </a:ext>
            </a:extLst>
          </p:cNvPr>
          <p:cNvSpPr>
            <a:spLocks noGrp="1"/>
          </p:cNvSpPr>
          <p:nvPr>
            <p:ph type="subTitle" idx="1"/>
          </p:nvPr>
        </p:nvSpPr>
        <p:spPr/>
        <p:txBody>
          <a:bodyPr/>
          <a:lstStyle/>
          <a:p>
            <a:endParaRPr lang="en-AT"/>
          </a:p>
        </p:txBody>
      </p:sp>
      <p:sp>
        <p:nvSpPr>
          <p:cNvPr id="2" name="Slide Number Placeholder 1">
            <a:extLst>
              <a:ext uri="{FF2B5EF4-FFF2-40B4-BE49-F238E27FC236}">
                <a16:creationId xmlns:a16="http://schemas.microsoft.com/office/drawing/2014/main" id="{43B0390C-D98D-42D1-82AF-1C2D080FB364}"/>
              </a:ext>
            </a:extLst>
          </p:cNvPr>
          <p:cNvSpPr>
            <a:spLocks noGrp="1"/>
          </p:cNvSpPr>
          <p:nvPr>
            <p:ph type="sldNum" sz="quarter" idx="12"/>
          </p:nvPr>
        </p:nvSpPr>
        <p:spPr/>
        <p:txBody>
          <a:bodyPr/>
          <a:lstStyle/>
          <a:p>
            <a:fld id="{0B50FF68-4868-40FE-A393-9D0650966966}" type="slidenum">
              <a:rPr lang="en-GB" smtClean="0"/>
              <a:t>30</a:t>
            </a:fld>
            <a:endParaRPr lang="en-GB"/>
          </a:p>
        </p:txBody>
      </p:sp>
    </p:spTree>
    <p:extLst>
      <p:ext uri="{BB962C8B-B14F-4D97-AF65-F5344CB8AC3E}">
        <p14:creationId xmlns:p14="http://schemas.microsoft.com/office/powerpoint/2010/main" val="1114578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667F0-5F12-448F-ADAF-E3A5FC0651C7}"/>
              </a:ext>
            </a:extLst>
          </p:cNvPr>
          <p:cNvSpPr>
            <a:spLocks noGrp="1"/>
          </p:cNvSpPr>
          <p:nvPr>
            <p:ph type="title"/>
          </p:nvPr>
        </p:nvSpPr>
        <p:spPr/>
        <p:txBody>
          <a:bodyPr/>
          <a:lstStyle/>
          <a:p>
            <a:r>
              <a:rPr lang="fr-BE" dirty="0"/>
              <a:t>Equations</a:t>
            </a:r>
            <a:endParaRPr lang="en-GB"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88113FC-3185-4935-9BCC-C23C703258F2}"/>
                  </a:ext>
                </a:extLst>
              </p:cNvPr>
              <p:cNvSpPr>
                <a:spLocks noGrp="1"/>
              </p:cNvSpPr>
              <p:nvPr>
                <p:ph idx="1"/>
              </p:nvPr>
            </p:nvSpPr>
            <p:spPr>
              <a:xfrm>
                <a:off x="457200" y="1600200"/>
                <a:ext cx="8229600" cy="5066071"/>
              </a:xfrm>
            </p:spPr>
            <p:txBody>
              <a:bodyPr>
                <a:normAutofit fontScale="55000" lnSpcReduction="20000"/>
              </a:bodyPr>
              <a:lstStyle/>
              <a:p>
                <a:pPr marL="0" indent="0">
                  <a:buNone/>
                </a:pPr>
                <a:r>
                  <a:rPr lang="en-GB" sz="3600" dirty="0"/>
                  <a:t>Emissions</a:t>
                </a:r>
              </a:p>
              <a:p>
                <a:pPr marL="0" indent="0">
                  <a:buNone/>
                </a:pPr>
                <a14:m>
                  <m:oMathPara xmlns:m="http://schemas.openxmlformats.org/officeDocument/2006/math">
                    <m:oMathParaPr>
                      <m:jc m:val="centerGroup"/>
                    </m:oMathParaPr>
                    <m:oMath xmlns:m="http://schemas.openxmlformats.org/officeDocument/2006/math">
                      <m:r>
                        <a:rPr lang="fr-BE" sz="3600" i="1">
                          <a:latin typeface="Cambria Math" panose="02040503050406030204" pitchFamily="18" charset="0"/>
                        </a:rPr>
                        <m:t>𝐸</m:t>
                      </m:r>
                      <m:r>
                        <a:rPr lang="fr-BE" sz="3600" i="1">
                          <a:latin typeface="Cambria Math" panose="02040503050406030204" pitchFamily="18" charset="0"/>
                        </a:rPr>
                        <m:t>=</m:t>
                      </m:r>
                      <m:sSub>
                        <m:sSubPr>
                          <m:ctrlPr>
                            <a:rPr lang="fr-BE" sz="3600" i="1">
                              <a:latin typeface="Cambria Math" panose="02040503050406030204" pitchFamily="18" charset="0"/>
                            </a:rPr>
                          </m:ctrlPr>
                        </m:sSubPr>
                        <m:e>
                          <m:r>
                            <a:rPr lang="fr-BE" sz="3600" i="1">
                              <a:latin typeface="Cambria Math" panose="02040503050406030204" pitchFamily="18" charset="0"/>
                            </a:rPr>
                            <m:t>𝜓</m:t>
                          </m:r>
                        </m:e>
                        <m:sub>
                          <m:r>
                            <a:rPr lang="fr-BE" sz="3600" i="1">
                              <a:latin typeface="Cambria Math" panose="02040503050406030204" pitchFamily="18" charset="0"/>
                            </a:rPr>
                            <m:t>𝑡</m:t>
                          </m:r>
                        </m:sub>
                      </m:sSub>
                      <m:sSub>
                        <m:sSubPr>
                          <m:ctrlPr>
                            <a:rPr lang="fr-BE" sz="3600" i="1">
                              <a:latin typeface="Cambria Math" panose="02040503050406030204" pitchFamily="18" charset="0"/>
                            </a:rPr>
                          </m:ctrlPr>
                        </m:sSubPr>
                        <m:e>
                          <m:r>
                            <a:rPr lang="fr-BE" sz="3600" i="1">
                              <a:latin typeface="Cambria Math" panose="02040503050406030204" pitchFamily="18" charset="0"/>
                            </a:rPr>
                            <m:t>𝐾</m:t>
                          </m:r>
                        </m:e>
                        <m:sub>
                          <m:r>
                            <a:rPr lang="fr-BE" sz="3600" i="1">
                              <a:latin typeface="Cambria Math" panose="02040503050406030204" pitchFamily="18" charset="0"/>
                            </a:rPr>
                            <m:t>𝑑</m:t>
                          </m:r>
                        </m:sub>
                      </m:sSub>
                    </m:oMath>
                  </m:oMathPara>
                </a14:m>
                <a:endParaRPr lang="en-GB" sz="3300" dirty="0"/>
              </a:p>
              <a:p>
                <a:pPr marL="0" indent="0">
                  <a:buNone/>
                </a:pPr>
                <a:r>
                  <a:rPr lang="en-GB" sz="3300" dirty="0"/>
                  <a:t>Production </a:t>
                </a:r>
              </a:p>
              <a:p>
                <a:pPr marL="0" indent="0">
                  <a:buNone/>
                </a:pPr>
                <a14:m>
                  <m:oMathPara xmlns:m="http://schemas.openxmlformats.org/officeDocument/2006/math">
                    <m:oMathParaPr>
                      <m:jc m:val="centerGroup"/>
                    </m:oMathParaPr>
                    <m:oMath xmlns:m="http://schemas.openxmlformats.org/officeDocument/2006/math">
                      <m:r>
                        <a:rPr lang="fr-BE" b="0" i="1" smtClean="0">
                          <a:latin typeface="Cambria Math" panose="02040503050406030204" pitchFamily="18" charset="0"/>
                        </a:rPr>
                        <m:t>𝑌</m:t>
                      </m:r>
                      <m:r>
                        <a:rPr lang="en-GB" i="1">
                          <a:latin typeface="Cambria Math" panose="02040503050406030204" pitchFamily="18" charset="0"/>
                        </a:rPr>
                        <m:t>=</m:t>
                      </m:r>
                      <m:sSub>
                        <m:sSubPr>
                          <m:ctrlPr>
                            <a:rPr lang="fr-BE" b="0" i="1" smtClean="0">
                              <a:latin typeface="Cambria Math" panose="02040503050406030204" pitchFamily="18" charset="0"/>
                            </a:rPr>
                          </m:ctrlPr>
                        </m:sSubPr>
                        <m:e>
                          <m:r>
                            <a:rPr lang="fr-BE" b="0" i="1" smtClean="0">
                              <a:latin typeface="Cambria Math" panose="02040503050406030204" pitchFamily="18" charset="0"/>
                            </a:rPr>
                            <m:t>𝐴</m:t>
                          </m:r>
                        </m:e>
                        <m:sub>
                          <m:r>
                            <a:rPr lang="fr-BE" b="0" i="1" smtClean="0">
                              <a:latin typeface="Cambria Math" panose="02040503050406030204" pitchFamily="18" charset="0"/>
                            </a:rPr>
                            <m:t>𝑡</m:t>
                          </m:r>
                        </m:sub>
                      </m:sSub>
                      <m:sSup>
                        <m:sSupPr>
                          <m:ctrlPr>
                            <a:rPr lang="fr-BE" b="0" i="1" smtClean="0">
                              <a:latin typeface="Cambria Math" panose="02040503050406030204" pitchFamily="18" charset="0"/>
                            </a:rPr>
                          </m:ctrlPr>
                        </m:sSupPr>
                        <m:e>
                          <m:sSubSup>
                            <m:sSubSupPr>
                              <m:ctrlPr>
                                <a:rPr lang="fr-BE" b="0" i="1" smtClean="0">
                                  <a:latin typeface="Cambria Math" panose="02040503050406030204" pitchFamily="18" charset="0"/>
                                </a:rPr>
                              </m:ctrlPr>
                            </m:sSubSupPr>
                            <m:e>
                              <m:r>
                                <a:rPr lang="fr-BE" b="0" i="1" smtClean="0">
                                  <a:latin typeface="Cambria Math" panose="02040503050406030204" pitchFamily="18" charset="0"/>
                                </a:rPr>
                                <m:t>𝐿</m:t>
                              </m:r>
                            </m:e>
                            <m:sub>
                              <m:r>
                                <a:rPr lang="fr-BE" b="0" i="1" smtClean="0">
                                  <a:latin typeface="Cambria Math" panose="02040503050406030204" pitchFamily="18" charset="0"/>
                                </a:rPr>
                                <m:t>𝑡</m:t>
                              </m:r>
                            </m:sub>
                            <m:sup>
                              <m:r>
                                <a:rPr lang="fr-BE" i="1">
                                  <a:latin typeface="Cambria Math" panose="02040503050406030204" pitchFamily="18" charset="0"/>
                                </a:rPr>
                                <m:t>1−</m:t>
                              </m:r>
                              <m:r>
                                <a:rPr lang="fr-BE" i="1">
                                  <a:latin typeface="Cambria Math" panose="02040503050406030204" pitchFamily="18" charset="0"/>
                                </a:rPr>
                                <m:t>𝛼</m:t>
                              </m:r>
                            </m:sup>
                          </m:sSubSup>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fr-BE" b="0" i="1" smtClean="0">
                                      <a:latin typeface="Cambria Math" panose="02040503050406030204" pitchFamily="18" charset="0"/>
                                    </a:rPr>
                                    <m:t>𝐾</m:t>
                                  </m:r>
                                </m:e>
                                <m:sub>
                                  <m:r>
                                    <a:rPr lang="fr-BE" b="0" i="1" smtClean="0">
                                      <a:latin typeface="Cambria Math" panose="02040503050406030204" pitchFamily="18" charset="0"/>
                                    </a:rPr>
                                    <m:t>𝑐</m:t>
                                  </m:r>
                                </m:sub>
                              </m:sSub>
                              <m:r>
                                <a:rPr lang="fr-BE" b="0" i="1" smtClean="0">
                                  <a:latin typeface="Cambria Math" panose="02040503050406030204" pitchFamily="18" charset="0"/>
                                </a:rPr>
                                <m:t>+</m:t>
                              </m:r>
                              <m:sSub>
                                <m:sSubPr>
                                  <m:ctrlPr>
                                    <a:rPr lang="en-GB" i="1">
                                      <a:latin typeface="Cambria Math" panose="02040503050406030204" pitchFamily="18" charset="0"/>
                                    </a:rPr>
                                  </m:ctrlPr>
                                </m:sSubPr>
                                <m:e>
                                  <m:r>
                                    <a:rPr lang="fr-BE" b="0" i="1" smtClean="0">
                                      <a:latin typeface="Cambria Math" panose="02040503050406030204" pitchFamily="18" charset="0"/>
                                    </a:rPr>
                                    <m:t>𝐾</m:t>
                                  </m:r>
                                </m:e>
                                <m:sub>
                                  <m:r>
                                    <a:rPr lang="en-GB" i="1">
                                      <a:latin typeface="Cambria Math" panose="02040503050406030204" pitchFamily="18" charset="0"/>
                                    </a:rPr>
                                    <m:t>𝑑</m:t>
                                  </m:r>
                                </m:sub>
                              </m:sSub>
                              <m:r>
                                <a:rPr lang="en-GB" i="1" smtClean="0">
                                  <a:latin typeface="Cambria Math" panose="02040503050406030204" pitchFamily="18" charset="0"/>
                                </a:rPr>
                                <m:t> </m:t>
                              </m:r>
                            </m:e>
                          </m:d>
                        </m:e>
                        <m:sup>
                          <m:r>
                            <a:rPr lang="fr-BE" b="0" i="1" smtClean="0">
                              <a:latin typeface="Cambria Math" panose="02040503050406030204" pitchFamily="18" charset="0"/>
                            </a:rPr>
                            <m:t>𝛼</m:t>
                          </m:r>
                        </m:sup>
                      </m:sSup>
                      <m:sSup>
                        <m:sSupPr>
                          <m:ctrlPr>
                            <a:rPr lang="en-GB" i="1">
                              <a:latin typeface="Cambria Math" panose="02040503050406030204" pitchFamily="18" charset="0"/>
                            </a:rPr>
                          </m:ctrlPr>
                        </m:sSupPr>
                        <m:e>
                          <m:r>
                            <a:rPr lang="en-GB" i="1">
                              <a:latin typeface="Cambria Math" panose="02040503050406030204" pitchFamily="18" charset="0"/>
                            </a:rPr>
                            <m:t> </m:t>
                          </m:r>
                          <m:r>
                            <a:rPr lang="en-GB" i="1">
                              <a:latin typeface="Cambria Math" panose="02040503050406030204" pitchFamily="18" charset="0"/>
                            </a:rPr>
                            <m:t>𝑒</m:t>
                          </m:r>
                        </m:e>
                        <m:sup>
                          <m:sSub>
                            <m:sSubPr>
                              <m:ctrlPr>
                                <a:rPr lang="fr-BE" b="0" i="1" smtClean="0">
                                  <a:latin typeface="Cambria Math" panose="02040503050406030204" pitchFamily="18" charset="0"/>
                                </a:rPr>
                              </m:ctrlPr>
                            </m:sSubPr>
                            <m:e>
                              <m:r>
                                <a:rPr lang="fr-BE" b="0" i="1" smtClean="0">
                                  <a:latin typeface="Cambria Math" panose="02040503050406030204" pitchFamily="18" charset="0"/>
                                </a:rPr>
                                <m:t>𝜙</m:t>
                              </m:r>
                            </m:e>
                            <m:sub>
                              <m:r>
                                <a:rPr lang="fr-BE" b="0" i="1" smtClean="0">
                                  <a:latin typeface="Cambria Math" panose="02040503050406030204" pitchFamily="18" charset="0"/>
                                </a:rPr>
                                <m:t>𝑡</m:t>
                              </m:r>
                            </m:sub>
                          </m:sSub>
                          <m:r>
                            <a:rPr lang="fr-BE" b="0" i="1" smtClean="0">
                              <a:latin typeface="Cambria Math" panose="02040503050406030204" pitchFamily="18" charset="0"/>
                            </a:rPr>
                            <m:t>𝐸</m:t>
                          </m:r>
                          <m:r>
                            <a:rPr lang="fr-BE" b="0" i="1" smtClean="0">
                              <a:latin typeface="Cambria Math" panose="02040503050406030204" pitchFamily="18" charset="0"/>
                            </a:rPr>
                            <m:t>−</m:t>
                          </m:r>
                          <m:sSub>
                            <m:sSubPr>
                              <m:ctrlPr>
                                <a:rPr lang="fr-BE" b="0" i="1" smtClean="0">
                                  <a:latin typeface="Cambria Math" panose="02040503050406030204" pitchFamily="18" charset="0"/>
                                </a:rPr>
                              </m:ctrlPr>
                            </m:sSubPr>
                            <m:e>
                              <m:r>
                                <a:rPr lang="fr-BE" b="0" i="1" smtClean="0">
                                  <a:latin typeface="Cambria Math" panose="02040503050406030204" pitchFamily="18" charset="0"/>
                                </a:rPr>
                                <m:t>𝜑</m:t>
                              </m:r>
                            </m:e>
                            <m:sub>
                              <m:r>
                                <a:rPr lang="fr-BE" b="0" i="1" smtClean="0">
                                  <a:latin typeface="Cambria Math" panose="02040503050406030204" pitchFamily="18" charset="0"/>
                                </a:rPr>
                                <m:t>𝑡</m:t>
                              </m:r>
                            </m:sub>
                          </m:sSub>
                          <m:sSup>
                            <m:sSupPr>
                              <m:ctrlPr>
                                <a:rPr lang="fr-BE" b="0" i="1" smtClean="0">
                                  <a:latin typeface="Cambria Math" panose="02040503050406030204" pitchFamily="18" charset="0"/>
                                </a:rPr>
                              </m:ctrlPr>
                            </m:sSupPr>
                            <m:e>
                              <m:r>
                                <a:rPr lang="fr-BE" b="0" i="1" smtClean="0">
                                  <a:latin typeface="Cambria Math" panose="02040503050406030204" pitchFamily="18" charset="0"/>
                                </a:rPr>
                                <m:t>𝐸</m:t>
                              </m:r>
                            </m:e>
                            <m:sup>
                              <m:r>
                                <a:rPr lang="fr-BE" b="0" i="1" smtClean="0">
                                  <a:latin typeface="Cambria Math" panose="02040503050406030204" pitchFamily="18" charset="0"/>
                                </a:rPr>
                                <m:t>2</m:t>
                              </m:r>
                            </m:sup>
                          </m:sSup>
                          <m:r>
                            <a:rPr lang="fr-BE" b="0" i="1" smtClean="0">
                              <a:latin typeface="Cambria Math" panose="02040503050406030204" pitchFamily="18" charset="0"/>
                            </a:rPr>
                            <m:t>+</m:t>
                          </m:r>
                          <m:r>
                            <a:rPr lang="fr-BE" b="0" i="1" smtClean="0">
                              <a:latin typeface="Cambria Math" panose="02040503050406030204" pitchFamily="18" charset="0"/>
                            </a:rPr>
                            <m:t>𝛽</m:t>
                          </m:r>
                          <m:acc>
                            <m:accPr>
                              <m:chr m:val="̇"/>
                              <m:ctrlPr>
                                <a:rPr lang="fr-BE" b="0" i="1" smtClean="0">
                                  <a:latin typeface="Cambria Math" panose="02040503050406030204" pitchFamily="18" charset="0"/>
                                </a:rPr>
                              </m:ctrlPr>
                            </m:accPr>
                            <m:e>
                              <m:r>
                                <a:rPr lang="fr-BE" b="0" i="1" smtClean="0">
                                  <a:latin typeface="Cambria Math" panose="02040503050406030204" pitchFamily="18" charset="0"/>
                                </a:rPr>
                                <m:t>𝐸</m:t>
                              </m:r>
                            </m:e>
                          </m:acc>
                          <m:r>
                            <a:rPr lang="en-GB" i="1">
                              <a:latin typeface="Cambria Math" panose="02040503050406030204" pitchFamily="18" charset="0"/>
                            </a:rPr>
                            <m:t>−</m:t>
                          </m:r>
                          <m:r>
                            <a:rPr lang="en-GB" i="1">
                              <a:latin typeface="Cambria Math" panose="02040503050406030204" pitchFamily="18" charset="0"/>
                            </a:rPr>
                            <m:t>𝛾</m:t>
                          </m:r>
                          <m:sSup>
                            <m:sSupPr>
                              <m:ctrlPr>
                                <a:rPr lang="en-GB" i="1">
                                  <a:latin typeface="Cambria Math" panose="02040503050406030204" pitchFamily="18" charset="0"/>
                                </a:rPr>
                              </m:ctrlPr>
                            </m:sSupPr>
                            <m:e>
                              <m:r>
                                <a:rPr lang="en-GB" i="1">
                                  <a:latin typeface="Cambria Math" panose="02040503050406030204" pitchFamily="18" charset="0"/>
                                </a:rPr>
                                <m:t>𝑇</m:t>
                              </m:r>
                            </m:e>
                            <m:sup>
                              <m:r>
                                <a:rPr lang="en-GB" i="1">
                                  <a:latin typeface="Cambria Math" panose="02040503050406030204" pitchFamily="18" charset="0"/>
                                </a:rPr>
                                <m:t>2</m:t>
                              </m:r>
                            </m:sup>
                          </m:sSup>
                        </m:sup>
                      </m:sSup>
                    </m:oMath>
                  </m:oMathPara>
                </a14:m>
                <a:endParaRPr lang="en-GB" dirty="0"/>
              </a:p>
              <a:p>
                <a:pPr marL="0" indent="0">
                  <a:buNone/>
                </a:pPr>
                <a:endParaRPr lang="fr-BE" b="0" dirty="0"/>
              </a:p>
              <a:p>
                <a:pPr marL="0" indent="0">
                  <a:buNone/>
                </a:pPr>
                <a:r>
                  <a:rPr lang="en-GB" dirty="0"/>
                  <a:t>Capital dynamics with financial adjustment costs and geometric Brownian motion</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fr-BE" b="0" i="1" smtClean="0">
                              <a:latin typeface="Cambria Math" panose="02040503050406030204" pitchFamily="18" charset="0"/>
                            </a:rPr>
                            <m:t>𝑑</m:t>
                          </m:r>
                          <m:r>
                            <a:rPr lang="fr-BE" i="1">
                              <a:latin typeface="Cambria Math" panose="02040503050406030204" pitchFamily="18" charset="0"/>
                            </a:rPr>
                            <m:t>𝐾</m:t>
                          </m:r>
                        </m:e>
                        <m:sub>
                          <m:r>
                            <a:rPr lang="fr-BE" b="0" i="1" smtClean="0">
                              <a:latin typeface="Cambria Math" panose="02040503050406030204" pitchFamily="18" charset="0"/>
                            </a:rPr>
                            <m:t>𝑐</m:t>
                          </m:r>
                        </m:sub>
                      </m:sSub>
                      <m:r>
                        <a:rPr lang="en-GB" i="1">
                          <a:latin typeface="Cambria Math" panose="02040503050406030204" pitchFamily="18" charset="0"/>
                        </a:rPr>
                        <m:t> =</m:t>
                      </m:r>
                      <m:d>
                        <m:dPr>
                          <m:ctrlPr>
                            <a:rPr lang="fr-BE" b="0"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𝐼</m:t>
                              </m:r>
                            </m:e>
                            <m:sub>
                              <m:r>
                                <a:rPr lang="fr-BE" b="0" i="1" smtClean="0">
                                  <a:latin typeface="Cambria Math" panose="02040503050406030204" pitchFamily="18" charset="0"/>
                                </a:rPr>
                                <m:t>𝑐</m:t>
                              </m:r>
                            </m:sub>
                          </m:sSub>
                          <m:r>
                            <a:rPr lang="en-GB" i="1">
                              <a:latin typeface="Cambria Math" panose="02040503050406030204" pitchFamily="18" charset="0"/>
                            </a:rPr>
                            <m:t>−</m:t>
                          </m:r>
                          <m:r>
                            <a:rPr lang="en-GB" i="1">
                              <a:latin typeface="Cambria Math" panose="02040503050406030204" pitchFamily="18" charset="0"/>
                            </a:rPr>
                            <m:t>𝜁</m:t>
                          </m:r>
                          <m:sSubSup>
                            <m:sSubSupPr>
                              <m:ctrlPr>
                                <a:rPr lang="en-GB" i="1">
                                  <a:latin typeface="Cambria Math" panose="02040503050406030204" pitchFamily="18" charset="0"/>
                                </a:rPr>
                              </m:ctrlPr>
                            </m:sSubSupPr>
                            <m:e>
                              <m:r>
                                <a:rPr lang="en-GB" i="1">
                                  <a:latin typeface="Cambria Math" panose="02040503050406030204" pitchFamily="18" charset="0"/>
                                </a:rPr>
                                <m:t>𝐼</m:t>
                              </m:r>
                            </m:e>
                            <m:sub>
                              <m:r>
                                <a:rPr lang="fr-BE" i="1">
                                  <a:latin typeface="Cambria Math" panose="02040503050406030204" pitchFamily="18" charset="0"/>
                                </a:rPr>
                                <m:t>𝑐</m:t>
                              </m:r>
                            </m:sub>
                            <m:sup>
                              <m:r>
                                <a:rPr lang="en-GB" i="1">
                                  <a:latin typeface="Cambria Math" panose="02040503050406030204" pitchFamily="18" charset="0"/>
                                </a:rPr>
                                <m:t>2</m:t>
                              </m:r>
                            </m:sup>
                          </m:sSubSup>
                          <m:r>
                            <a:rPr lang="fr-BE" b="0" i="1" smtClean="0">
                              <a:latin typeface="Cambria Math" panose="02040503050406030204" pitchFamily="18" charset="0"/>
                            </a:rPr>
                            <m:t>−</m:t>
                          </m:r>
                          <m:r>
                            <a:rPr lang="fr-BE" b="0" i="1" smtClean="0">
                              <a:latin typeface="Cambria Math" panose="02040503050406030204" pitchFamily="18" charset="0"/>
                            </a:rPr>
                            <m:t>𝑟</m:t>
                          </m:r>
                          <m:r>
                            <a:rPr lang="fr-BE" b="0" i="1" smtClean="0">
                              <a:latin typeface="Cambria Math" panose="02040503050406030204" pitchFamily="18" charset="0"/>
                            </a:rPr>
                            <m:t>−</m:t>
                          </m:r>
                          <m:r>
                            <a:rPr lang="en-GB" i="1">
                              <a:latin typeface="Cambria Math" panose="02040503050406030204" pitchFamily="18" charset="0"/>
                            </a:rPr>
                            <m:t>𝛿</m:t>
                          </m:r>
                          <m:sSub>
                            <m:sSubPr>
                              <m:ctrlPr>
                                <a:rPr lang="en-GB" i="1">
                                  <a:latin typeface="Cambria Math" panose="02040503050406030204" pitchFamily="18" charset="0"/>
                                </a:rPr>
                              </m:ctrlPr>
                            </m:sSubPr>
                            <m:e>
                              <m:r>
                                <a:rPr lang="fr-BE" b="0" i="1" smtClean="0">
                                  <a:latin typeface="Cambria Math" panose="02040503050406030204" pitchFamily="18" charset="0"/>
                                </a:rPr>
                                <m:t>𝐾</m:t>
                              </m:r>
                            </m:e>
                            <m:sub>
                              <m:r>
                                <a:rPr lang="fr-BE" b="0" i="1" smtClean="0">
                                  <a:latin typeface="Cambria Math" panose="02040503050406030204" pitchFamily="18" charset="0"/>
                                </a:rPr>
                                <m:t>𝑐</m:t>
                              </m:r>
                            </m:sub>
                          </m:sSub>
                        </m:e>
                      </m:d>
                      <m:r>
                        <a:rPr lang="fr-BE" b="0" i="1" smtClean="0">
                          <a:latin typeface="Cambria Math" panose="02040503050406030204" pitchFamily="18" charset="0"/>
                        </a:rPr>
                        <m:t>𝑑𝑡</m:t>
                      </m:r>
                      <m:r>
                        <a:rPr lang="fr-BE" b="0" i="1" smtClean="0">
                          <a:latin typeface="Cambria Math" panose="02040503050406030204" pitchFamily="18" charset="0"/>
                        </a:rPr>
                        <m:t>+</m:t>
                      </m:r>
                      <m:sSub>
                        <m:sSubPr>
                          <m:ctrlPr>
                            <a:rPr lang="fr-BE" b="0" i="1" smtClean="0">
                              <a:latin typeface="Cambria Math" panose="02040503050406030204" pitchFamily="18" charset="0"/>
                            </a:rPr>
                          </m:ctrlPr>
                        </m:sSubPr>
                        <m:e>
                          <m:r>
                            <a:rPr lang="fr-BE" b="0" i="1" smtClean="0">
                              <a:latin typeface="Cambria Math" panose="02040503050406030204" pitchFamily="18" charset="0"/>
                            </a:rPr>
                            <m:t>𝜎</m:t>
                          </m:r>
                        </m:e>
                        <m:sub>
                          <m:r>
                            <a:rPr lang="fr-BE" b="0" i="1" smtClean="0">
                              <a:latin typeface="Cambria Math" panose="02040503050406030204" pitchFamily="18" charset="0"/>
                            </a:rPr>
                            <m:t>𝑐</m:t>
                          </m:r>
                        </m:sub>
                      </m:sSub>
                      <m:sSub>
                        <m:sSubPr>
                          <m:ctrlPr>
                            <a:rPr lang="fr-BE" b="0" i="1" smtClean="0">
                              <a:latin typeface="Cambria Math" panose="02040503050406030204" pitchFamily="18" charset="0"/>
                            </a:rPr>
                          </m:ctrlPr>
                        </m:sSubPr>
                        <m:e>
                          <m:r>
                            <a:rPr lang="fr-BE" b="0" i="1" smtClean="0">
                              <a:latin typeface="Cambria Math" panose="02040503050406030204" pitchFamily="18" charset="0"/>
                            </a:rPr>
                            <m:t>𝐾</m:t>
                          </m:r>
                        </m:e>
                        <m:sub>
                          <m:r>
                            <a:rPr lang="fr-BE" b="0" i="1" smtClean="0">
                              <a:latin typeface="Cambria Math" panose="02040503050406030204" pitchFamily="18" charset="0"/>
                            </a:rPr>
                            <m:t>𝑐</m:t>
                          </m:r>
                        </m:sub>
                      </m:sSub>
                      <m:r>
                        <a:rPr lang="fr-BE" b="0" i="1" smtClean="0">
                          <a:latin typeface="Cambria Math" panose="02040503050406030204" pitchFamily="18" charset="0"/>
                        </a:rPr>
                        <m:t>𝑑</m:t>
                      </m:r>
                      <m:sSub>
                        <m:sSubPr>
                          <m:ctrlPr>
                            <a:rPr lang="fr-BE" b="0" i="1" smtClean="0">
                              <a:latin typeface="Cambria Math" panose="02040503050406030204" pitchFamily="18" charset="0"/>
                            </a:rPr>
                          </m:ctrlPr>
                        </m:sSubPr>
                        <m:e>
                          <m:r>
                            <a:rPr lang="fr-BE" b="0" i="1" smtClean="0">
                              <a:latin typeface="Cambria Math" panose="02040503050406030204" pitchFamily="18" charset="0"/>
                            </a:rPr>
                            <m:t>𝑊</m:t>
                          </m:r>
                        </m:e>
                        <m:sub>
                          <m:r>
                            <a:rPr lang="fr-BE" b="0" i="1" smtClean="0">
                              <a:latin typeface="Cambria Math" panose="02040503050406030204" pitchFamily="18" charset="0"/>
                            </a:rPr>
                            <m:t>𝑐</m:t>
                          </m:r>
                        </m:sub>
                      </m:sSub>
                    </m:oMath>
                  </m:oMathPara>
                </a14:m>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fr-BE" i="1">
                              <a:latin typeface="Cambria Math" panose="02040503050406030204" pitchFamily="18" charset="0"/>
                            </a:rPr>
                            <m:t>𝑑𝐾</m:t>
                          </m:r>
                        </m:e>
                        <m:sub>
                          <m:r>
                            <a:rPr lang="fr-BE" b="0" i="1" smtClean="0">
                              <a:latin typeface="Cambria Math" panose="02040503050406030204" pitchFamily="18" charset="0"/>
                            </a:rPr>
                            <m:t>𝑑</m:t>
                          </m:r>
                        </m:sub>
                      </m:sSub>
                      <m:r>
                        <a:rPr lang="en-GB" i="1">
                          <a:latin typeface="Cambria Math" panose="02040503050406030204" pitchFamily="18" charset="0"/>
                        </a:rPr>
                        <m:t> =</m:t>
                      </m:r>
                      <m:d>
                        <m:dPr>
                          <m:ctrlPr>
                            <a:rPr lang="fr-BE"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𝐼</m:t>
                              </m:r>
                            </m:e>
                            <m:sub>
                              <m:r>
                                <a:rPr lang="fr-BE" b="0" i="1" smtClean="0">
                                  <a:latin typeface="Cambria Math" panose="02040503050406030204" pitchFamily="18" charset="0"/>
                                </a:rPr>
                                <m:t>𝑑</m:t>
                              </m:r>
                            </m:sub>
                          </m:sSub>
                          <m:r>
                            <a:rPr lang="en-GB" i="1">
                              <a:latin typeface="Cambria Math" panose="02040503050406030204" pitchFamily="18" charset="0"/>
                            </a:rPr>
                            <m:t>−</m:t>
                          </m:r>
                          <m:r>
                            <a:rPr lang="en-GB" i="1">
                              <a:latin typeface="Cambria Math" panose="02040503050406030204" pitchFamily="18" charset="0"/>
                            </a:rPr>
                            <m:t>𝜁</m:t>
                          </m:r>
                          <m:sSubSup>
                            <m:sSubSupPr>
                              <m:ctrlPr>
                                <a:rPr lang="en-GB" i="1">
                                  <a:latin typeface="Cambria Math" panose="02040503050406030204" pitchFamily="18" charset="0"/>
                                </a:rPr>
                              </m:ctrlPr>
                            </m:sSubSupPr>
                            <m:e>
                              <m:r>
                                <a:rPr lang="en-GB" i="1">
                                  <a:latin typeface="Cambria Math" panose="02040503050406030204" pitchFamily="18" charset="0"/>
                                </a:rPr>
                                <m:t>𝐼</m:t>
                              </m:r>
                            </m:e>
                            <m:sub>
                              <m:r>
                                <a:rPr lang="fr-BE" b="0" i="1" smtClean="0">
                                  <a:latin typeface="Cambria Math" panose="02040503050406030204" pitchFamily="18" charset="0"/>
                                </a:rPr>
                                <m:t>𝑑</m:t>
                              </m:r>
                            </m:sub>
                            <m:sup>
                              <m:r>
                                <a:rPr lang="en-GB" i="1">
                                  <a:latin typeface="Cambria Math" panose="02040503050406030204" pitchFamily="18" charset="0"/>
                                </a:rPr>
                                <m:t>2</m:t>
                              </m:r>
                            </m:sup>
                          </m:sSubSup>
                          <m:r>
                            <a:rPr lang="fr-BE" b="0" i="1" smtClean="0">
                              <a:latin typeface="Cambria Math" panose="02040503050406030204" pitchFamily="18" charset="0"/>
                            </a:rPr>
                            <m:t>+</m:t>
                          </m:r>
                          <m:r>
                            <a:rPr lang="fr-BE" b="0" i="1" smtClean="0">
                              <a:latin typeface="Cambria Math" panose="02040503050406030204" pitchFamily="18" charset="0"/>
                            </a:rPr>
                            <m:t>𝑟</m:t>
                          </m:r>
                          <m:r>
                            <a:rPr lang="fr-BE" b="0" i="1" smtClean="0">
                              <a:latin typeface="Cambria Math" panose="02040503050406030204" pitchFamily="18" charset="0"/>
                            </a:rPr>
                            <m:t>−</m:t>
                          </m:r>
                          <m:sSub>
                            <m:sSubPr>
                              <m:ctrlPr>
                                <a:rPr lang="fr-BE" i="1">
                                  <a:latin typeface="Cambria Math" panose="02040503050406030204" pitchFamily="18" charset="0"/>
                                </a:rPr>
                              </m:ctrlPr>
                            </m:sSubPr>
                            <m:e>
                              <m:r>
                                <a:rPr lang="fr-BE" i="1">
                                  <a:latin typeface="Cambria Math" panose="02040503050406030204" pitchFamily="18" charset="0"/>
                                </a:rPr>
                                <m:t>𝜃</m:t>
                              </m:r>
                            </m:e>
                            <m:sub>
                              <m:r>
                                <a:rPr lang="fr-BE" i="1">
                                  <a:latin typeface="Cambria Math" panose="02040503050406030204" pitchFamily="18" charset="0"/>
                                </a:rPr>
                                <m:t>1</m:t>
                              </m:r>
                            </m:sub>
                          </m:sSub>
                          <m:sSup>
                            <m:sSupPr>
                              <m:ctrlPr>
                                <a:rPr lang="en-GB" i="1">
                                  <a:latin typeface="Cambria Math" panose="02040503050406030204" pitchFamily="18" charset="0"/>
                                </a:rPr>
                              </m:ctrlPr>
                            </m:sSupPr>
                            <m:e>
                              <m:r>
                                <a:rPr lang="fr-BE" b="0" i="1" smtClean="0">
                                  <a:latin typeface="Cambria Math" panose="02040503050406030204" pitchFamily="18" charset="0"/>
                                </a:rPr>
                                <m:t>𝑟</m:t>
                              </m:r>
                            </m:e>
                            <m:sup>
                              <m:sSub>
                                <m:sSubPr>
                                  <m:ctrlPr>
                                    <a:rPr lang="fr-BE" i="1">
                                      <a:latin typeface="Cambria Math" panose="02040503050406030204" pitchFamily="18" charset="0"/>
                                    </a:rPr>
                                  </m:ctrlPr>
                                </m:sSubPr>
                                <m:e>
                                  <m:r>
                                    <a:rPr lang="fr-BE" i="1">
                                      <a:latin typeface="Cambria Math" panose="02040503050406030204" pitchFamily="18" charset="0"/>
                                    </a:rPr>
                                    <m:t>𝜃</m:t>
                                  </m:r>
                                </m:e>
                                <m:sub>
                                  <m:r>
                                    <a:rPr lang="fr-BE" i="1">
                                      <a:latin typeface="Cambria Math" panose="02040503050406030204" pitchFamily="18" charset="0"/>
                                    </a:rPr>
                                    <m:t>2</m:t>
                                  </m:r>
                                </m:sub>
                              </m:sSub>
                            </m:sup>
                          </m:sSup>
                          <m:r>
                            <a:rPr lang="fr-BE" i="1">
                              <a:latin typeface="Cambria Math" panose="02040503050406030204" pitchFamily="18" charset="0"/>
                            </a:rPr>
                            <m:t>−</m:t>
                          </m:r>
                          <m:r>
                            <a:rPr lang="en-GB" i="1">
                              <a:latin typeface="Cambria Math" panose="02040503050406030204" pitchFamily="18" charset="0"/>
                            </a:rPr>
                            <m:t>𝛿</m:t>
                          </m:r>
                          <m:sSub>
                            <m:sSubPr>
                              <m:ctrlPr>
                                <a:rPr lang="en-GB" i="1">
                                  <a:latin typeface="Cambria Math" panose="02040503050406030204" pitchFamily="18" charset="0"/>
                                </a:rPr>
                              </m:ctrlPr>
                            </m:sSubPr>
                            <m:e>
                              <m:r>
                                <a:rPr lang="fr-BE" i="1">
                                  <a:latin typeface="Cambria Math" panose="02040503050406030204" pitchFamily="18" charset="0"/>
                                </a:rPr>
                                <m:t>𝐾</m:t>
                              </m:r>
                            </m:e>
                            <m:sub>
                              <m:r>
                                <a:rPr lang="fr-BE" b="0" i="1" smtClean="0">
                                  <a:latin typeface="Cambria Math" panose="02040503050406030204" pitchFamily="18" charset="0"/>
                                </a:rPr>
                                <m:t>𝑑</m:t>
                              </m:r>
                            </m:sub>
                          </m:sSub>
                        </m:e>
                      </m:d>
                      <m:r>
                        <a:rPr lang="fr-BE" i="1">
                          <a:latin typeface="Cambria Math" panose="02040503050406030204" pitchFamily="18" charset="0"/>
                        </a:rPr>
                        <m:t>𝑑𝑡</m:t>
                      </m:r>
                      <m:r>
                        <a:rPr lang="fr-BE" i="1">
                          <a:latin typeface="Cambria Math" panose="02040503050406030204" pitchFamily="18" charset="0"/>
                        </a:rPr>
                        <m:t>+</m:t>
                      </m:r>
                      <m:sSub>
                        <m:sSubPr>
                          <m:ctrlPr>
                            <a:rPr lang="fr-BE" i="1">
                              <a:latin typeface="Cambria Math" panose="02040503050406030204" pitchFamily="18" charset="0"/>
                            </a:rPr>
                          </m:ctrlPr>
                        </m:sSubPr>
                        <m:e>
                          <m:r>
                            <a:rPr lang="fr-BE" i="1">
                              <a:latin typeface="Cambria Math" panose="02040503050406030204" pitchFamily="18" charset="0"/>
                            </a:rPr>
                            <m:t>𝜎</m:t>
                          </m:r>
                        </m:e>
                        <m:sub>
                          <m:r>
                            <a:rPr lang="fr-BE" b="0" i="1" smtClean="0">
                              <a:latin typeface="Cambria Math" panose="02040503050406030204" pitchFamily="18" charset="0"/>
                            </a:rPr>
                            <m:t>𝑑</m:t>
                          </m:r>
                        </m:sub>
                      </m:sSub>
                      <m:sSub>
                        <m:sSubPr>
                          <m:ctrlPr>
                            <a:rPr lang="fr-BE" i="1">
                              <a:latin typeface="Cambria Math" panose="02040503050406030204" pitchFamily="18" charset="0"/>
                            </a:rPr>
                          </m:ctrlPr>
                        </m:sSubPr>
                        <m:e>
                          <m:r>
                            <a:rPr lang="fr-BE" i="1">
                              <a:latin typeface="Cambria Math" panose="02040503050406030204" pitchFamily="18" charset="0"/>
                            </a:rPr>
                            <m:t>𝐾</m:t>
                          </m:r>
                        </m:e>
                        <m:sub>
                          <m:r>
                            <a:rPr lang="fr-BE" b="0" i="1" smtClean="0">
                              <a:latin typeface="Cambria Math" panose="02040503050406030204" pitchFamily="18" charset="0"/>
                            </a:rPr>
                            <m:t>𝑑</m:t>
                          </m:r>
                        </m:sub>
                      </m:sSub>
                      <m:r>
                        <a:rPr lang="fr-BE" i="1">
                          <a:latin typeface="Cambria Math" panose="02040503050406030204" pitchFamily="18" charset="0"/>
                        </a:rPr>
                        <m:t>𝑑</m:t>
                      </m:r>
                      <m:sSub>
                        <m:sSubPr>
                          <m:ctrlPr>
                            <a:rPr lang="fr-BE" i="1">
                              <a:latin typeface="Cambria Math" panose="02040503050406030204" pitchFamily="18" charset="0"/>
                            </a:rPr>
                          </m:ctrlPr>
                        </m:sSubPr>
                        <m:e>
                          <m:r>
                            <a:rPr lang="fr-BE" i="1">
                              <a:latin typeface="Cambria Math" panose="02040503050406030204" pitchFamily="18" charset="0"/>
                            </a:rPr>
                            <m:t>𝑊</m:t>
                          </m:r>
                        </m:e>
                        <m:sub>
                          <m:r>
                            <a:rPr lang="fr-BE" b="0" i="1" smtClean="0">
                              <a:latin typeface="Cambria Math" panose="02040503050406030204" pitchFamily="18" charset="0"/>
                            </a:rPr>
                            <m:t>𝑑</m:t>
                          </m:r>
                        </m:sub>
                      </m:sSub>
                    </m:oMath>
                  </m:oMathPara>
                </a14:m>
                <a:endParaRPr lang="en-GB" dirty="0"/>
              </a:p>
              <a:p>
                <a:pPr marL="0" indent="0">
                  <a:buNone/>
                </a:pPr>
                <a:endParaRPr lang="en-GB" dirty="0"/>
              </a:p>
              <a:p>
                <a:pPr marL="0" indent="0">
                  <a:buNone/>
                </a:pPr>
                <a:r>
                  <a:rPr lang="en-GB" dirty="0"/>
                  <a:t>Consumption is production net of investments</a:t>
                </a:r>
              </a:p>
              <a:p>
                <a:pPr marL="0" indent="0">
                  <a:buNone/>
                </a:pPr>
                <a14:m>
                  <m:oMathPara xmlns:m="http://schemas.openxmlformats.org/officeDocument/2006/math">
                    <m:oMathParaPr>
                      <m:jc m:val="centerGroup"/>
                    </m:oMathParaPr>
                    <m:oMath xmlns:m="http://schemas.openxmlformats.org/officeDocument/2006/math">
                      <m:r>
                        <a:rPr lang="fr-BE" b="0" i="1" smtClean="0">
                          <a:latin typeface="Cambria Math" panose="02040503050406030204" pitchFamily="18" charset="0"/>
                        </a:rPr>
                        <m:t>𝐶</m:t>
                      </m:r>
                      <m:r>
                        <a:rPr lang="en-GB" i="1">
                          <a:latin typeface="Cambria Math" panose="02040503050406030204" pitchFamily="18" charset="0"/>
                        </a:rPr>
                        <m:t>=</m:t>
                      </m:r>
                      <m:sSub>
                        <m:sSubPr>
                          <m:ctrlPr>
                            <a:rPr lang="en-GB" i="1">
                              <a:latin typeface="Cambria Math" panose="02040503050406030204" pitchFamily="18" charset="0"/>
                            </a:rPr>
                          </m:ctrlPr>
                        </m:sSubPr>
                        <m:e>
                          <m:r>
                            <a:rPr lang="fr-BE" b="0" i="1" smtClean="0">
                              <a:latin typeface="Cambria Math" panose="02040503050406030204" pitchFamily="18" charset="0"/>
                            </a:rPr>
                            <m:t>𝑌</m:t>
                          </m:r>
                        </m:e>
                        <m:sub>
                          <m:r>
                            <a:rPr lang="en-GB" i="1">
                              <a:latin typeface="Cambria Math" panose="02040503050406030204" pitchFamily="18" charset="0"/>
                            </a:rPr>
                            <m:t>𝑓</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i="1">
                              <a:latin typeface="Cambria Math" panose="02040503050406030204" pitchFamily="18" charset="0"/>
                            </a:rPr>
                            <m:t>𝑐</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i="1">
                              <a:latin typeface="Cambria Math" panose="02040503050406030204" pitchFamily="18" charset="0"/>
                            </a:rPr>
                            <m:t>𝑑</m:t>
                          </m:r>
                        </m:sub>
                      </m:sSub>
                    </m:oMath>
                  </m:oMathPara>
                </a14:m>
                <a:endParaRPr lang="en-GB" dirty="0"/>
              </a:p>
              <a:p>
                <a:pPr marL="0" indent="0">
                  <a:buNone/>
                </a:pPr>
                <a:r>
                  <a:rPr lang="en-GB" dirty="0"/>
                  <a:t>Temperature follows a Brownian motion and jump process </a:t>
                </a:r>
              </a:p>
              <a:p>
                <a:pPr marL="0" indent="0">
                  <a:buNone/>
                </a:pPr>
                <a14:m>
                  <m:oMathPara xmlns:m="http://schemas.openxmlformats.org/officeDocument/2006/math">
                    <m:oMathParaPr>
                      <m:jc m:val="centerGroup"/>
                    </m:oMathParaPr>
                    <m:oMath xmlns:m="http://schemas.openxmlformats.org/officeDocument/2006/math">
                      <m:r>
                        <a:rPr lang="fr-BE" b="0" i="1" smtClean="0">
                          <a:latin typeface="Cambria Math" panose="02040503050406030204" pitchFamily="18" charset="0"/>
                        </a:rPr>
                        <m:t>𝑑𝑇</m:t>
                      </m:r>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𝜉</m:t>
                          </m:r>
                        </m:e>
                      </m:acc>
                      <m:r>
                        <a:rPr lang="en-GB" i="1">
                          <a:latin typeface="Cambria Math" panose="02040503050406030204" pitchFamily="18" charset="0"/>
                        </a:rPr>
                        <m:t>𝐸𝑚𝑖𝑠𝑠𝑖𝑜𝑛𝑠</m:t>
                      </m:r>
                      <m:r>
                        <a:rPr lang="fr-BE" b="0" i="1" smtClean="0">
                          <a:latin typeface="Cambria Math" panose="02040503050406030204" pitchFamily="18" charset="0"/>
                        </a:rPr>
                        <m:t> </m:t>
                      </m:r>
                      <m:r>
                        <a:rPr lang="fr-BE" b="0" i="1" smtClean="0">
                          <a:latin typeface="Cambria Math" panose="02040503050406030204" pitchFamily="18" charset="0"/>
                        </a:rPr>
                        <m:t>𝑑𝑡</m:t>
                      </m:r>
                      <m:r>
                        <a:rPr lang="fr-BE" b="0" i="1" smtClean="0">
                          <a:latin typeface="Cambria Math" panose="02040503050406030204" pitchFamily="18" charset="0"/>
                        </a:rPr>
                        <m:t>+</m:t>
                      </m:r>
                      <m:sSub>
                        <m:sSubPr>
                          <m:ctrlPr>
                            <a:rPr lang="fr-BE" b="0" i="1" smtClean="0">
                              <a:latin typeface="Cambria Math" panose="02040503050406030204" pitchFamily="18" charset="0"/>
                            </a:rPr>
                          </m:ctrlPr>
                        </m:sSubPr>
                        <m:e>
                          <m:r>
                            <a:rPr lang="fr-BE" b="0" i="1" smtClean="0">
                              <a:latin typeface="Cambria Math" panose="02040503050406030204" pitchFamily="18" charset="0"/>
                            </a:rPr>
                            <m:t>𝜎</m:t>
                          </m:r>
                        </m:e>
                        <m:sub>
                          <m:r>
                            <a:rPr lang="fr-BE" b="0" i="1" smtClean="0">
                              <a:latin typeface="Cambria Math" panose="02040503050406030204" pitchFamily="18" charset="0"/>
                            </a:rPr>
                            <m:t>𝑇</m:t>
                          </m:r>
                        </m:sub>
                      </m:sSub>
                      <m:r>
                        <a:rPr lang="fr-BE" b="0" i="1" smtClean="0">
                          <a:latin typeface="Cambria Math" panose="02040503050406030204" pitchFamily="18" charset="0"/>
                        </a:rPr>
                        <m:t>𝑑</m:t>
                      </m:r>
                      <m:sSub>
                        <m:sSubPr>
                          <m:ctrlPr>
                            <a:rPr lang="fr-BE" b="0" i="1" smtClean="0">
                              <a:latin typeface="Cambria Math" panose="02040503050406030204" pitchFamily="18" charset="0"/>
                            </a:rPr>
                          </m:ctrlPr>
                        </m:sSubPr>
                        <m:e>
                          <m:r>
                            <a:rPr lang="fr-BE" b="0" i="1" smtClean="0">
                              <a:latin typeface="Cambria Math" panose="02040503050406030204" pitchFamily="18" charset="0"/>
                            </a:rPr>
                            <m:t>𝑊</m:t>
                          </m:r>
                        </m:e>
                        <m:sub>
                          <m:r>
                            <a:rPr lang="fr-BE" b="0" i="1" smtClean="0">
                              <a:latin typeface="Cambria Math" panose="02040503050406030204" pitchFamily="18" charset="0"/>
                            </a:rPr>
                            <m:t>𝑇</m:t>
                          </m:r>
                        </m:sub>
                      </m:sSub>
                      <m:r>
                        <a:rPr lang="fr-BE" b="0" i="1" smtClean="0">
                          <a:latin typeface="Cambria Math" panose="02040503050406030204" pitchFamily="18" charset="0"/>
                        </a:rPr>
                        <m:t>+</m:t>
                      </m:r>
                      <m:sSub>
                        <m:sSubPr>
                          <m:ctrlPr>
                            <a:rPr lang="fr-BE" b="0" i="1" smtClean="0">
                              <a:latin typeface="Cambria Math" panose="02040503050406030204" pitchFamily="18" charset="0"/>
                            </a:rPr>
                          </m:ctrlPr>
                        </m:sSubPr>
                        <m:e>
                          <m:r>
                            <a:rPr lang="fr-BE" b="0" i="1" smtClean="0">
                              <a:latin typeface="Cambria Math" panose="02040503050406030204" pitchFamily="18" charset="0"/>
                            </a:rPr>
                            <m:t>𝜆</m:t>
                          </m:r>
                        </m:e>
                        <m:sub>
                          <m:r>
                            <a:rPr lang="fr-BE" b="0" i="1" smtClean="0">
                              <a:latin typeface="Cambria Math" panose="02040503050406030204" pitchFamily="18" charset="0"/>
                            </a:rPr>
                            <m:t>𝑇</m:t>
                          </m:r>
                        </m:sub>
                      </m:sSub>
                      <m:r>
                        <a:rPr lang="fr-BE" b="0" i="1" smtClean="0">
                          <a:latin typeface="Cambria Math" panose="02040503050406030204" pitchFamily="18" charset="0"/>
                        </a:rPr>
                        <m:t>𝑑𝑃</m:t>
                      </m:r>
                    </m:oMath>
                  </m:oMathPara>
                </a14:m>
                <a:endParaRPr lang="en-GB" dirty="0"/>
              </a:p>
              <a:p>
                <a:pPr marL="0" indent="0">
                  <a:buNone/>
                </a:pPr>
                <a:r>
                  <a:rPr lang="en-GB" dirty="0"/>
                  <a:t>Optimization for expected utility (main model uses Epstein-Zin)</a:t>
                </a:r>
              </a:p>
              <a:p>
                <a:pPr marL="0" indent="0">
                  <a:buNone/>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max</m:t>
                              </m:r>
                            </m:e>
                            <m:lim>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i="1">
                                      <a:latin typeface="Cambria Math" panose="02040503050406030204" pitchFamily="18" charset="0"/>
                                    </a:rPr>
                                    <m:t>𝑑</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i="1">
                                      <a:latin typeface="Cambria Math" panose="02040503050406030204" pitchFamily="18" charset="0"/>
                                    </a:rPr>
                                    <m:t>𝑐</m:t>
                                  </m:r>
                                </m:sub>
                              </m:sSub>
                            </m:lim>
                          </m:limLow>
                        </m:fName>
                        <m:e>
                          <m:nary>
                            <m:naryPr>
                              <m:ctrlPr>
                                <a:rPr lang="en-GB" i="1">
                                  <a:latin typeface="Cambria Math" panose="02040503050406030204" pitchFamily="18" charset="0"/>
                                </a:rPr>
                              </m:ctrlPr>
                            </m:naryPr>
                            <m:sub>
                              <m:r>
                                <a:rPr lang="en-GB" i="1">
                                  <a:latin typeface="Cambria Math" panose="02040503050406030204" pitchFamily="18" charset="0"/>
                                </a:rPr>
                                <m:t>0</m:t>
                              </m:r>
                            </m:sub>
                            <m:sup>
                              <m:r>
                                <a:rPr lang="en-GB" i="1">
                                  <a:latin typeface="Cambria Math" panose="02040503050406030204" pitchFamily="18" charset="0"/>
                                </a:rPr>
                                <m:t>∞</m:t>
                              </m:r>
                            </m:sup>
                            <m:e>
                              <m:sSup>
                                <m:sSupPr>
                                  <m:ctrlPr>
                                    <a:rPr lang="en-GB" i="1">
                                      <a:latin typeface="Cambria Math" panose="02040503050406030204" pitchFamily="18" charset="0"/>
                                    </a:rPr>
                                  </m:ctrlPr>
                                </m:sSupPr>
                                <m:e>
                                  <m:r>
                                    <a:rPr lang="en-GB" i="1">
                                      <a:latin typeface="Cambria Math" panose="02040503050406030204" pitchFamily="18" charset="0"/>
                                    </a:rPr>
                                    <m:t>𝑒</m:t>
                                  </m:r>
                                </m:e>
                                <m:sup>
                                  <m:d>
                                    <m:dPr>
                                      <m:ctrlPr>
                                        <a:rPr lang="fr-BE" b="0" i="1" smtClean="0">
                                          <a:latin typeface="Cambria Math" panose="02040503050406030204" pitchFamily="18" charset="0"/>
                                        </a:rPr>
                                      </m:ctrlPr>
                                    </m:dPr>
                                    <m:e>
                                      <m:r>
                                        <a:rPr lang="en-GB" i="1">
                                          <a:latin typeface="Cambria Math" panose="02040503050406030204" pitchFamily="18" charset="0"/>
                                        </a:rPr>
                                        <m:t>𝜌</m:t>
                                      </m:r>
                                      <m:r>
                                        <a:rPr lang="fr-BE" b="0" i="1" smtClean="0">
                                          <a:latin typeface="Cambria Math" panose="02040503050406030204" pitchFamily="18" charset="0"/>
                                        </a:rPr>
                                        <m:t>−</m:t>
                                      </m:r>
                                      <m:r>
                                        <a:rPr lang="fr-BE" b="0" i="1" smtClean="0">
                                          <a:latin typeface="Cambria Math" panose="02040503050406030204" pitchFamily="18" charset="0"/>
                                        </a:rPr>
                                        <m:t>𝑛</m:t>
                                      </m:r>
                                    </m:e>
                                  </m:d>
                                  <m:r>
                                    <a:rPr lang="en-GB" i="1">
                                      <a:latin typeface="Cambria Math" panose="02040503050406030204" pitchFamily="18" charset="0"/>
                                    </a:rPr>
                                    <m:t>𝑡</m:t>
                                  </m:r>
                                </m:sup>
                              </m:sSup>
                              <m:r>
                                <a:rPr lang="en-GB" i="1">
                                  <a:latin typeface="Cambria Math" panose="02040503050406030204" pitchFamily="18" charset="0"/>
                                </a:rPr>
                                <m:t>𝑢</m:t>
                              </m:r>
                              <m:d>
                                <m:dPr>
                                  <m:ctrlPr>
                                    <a:rPr lang="en-GB" i="1">
                                      <a:latin typeface="Cambria Math" panose="02040503050406030204" pitchFamily="18" charset="0"/>
                                    </a:rPr>
                                  </m:ctrlPr>
                                </m:dPr>
                                <m:e>
                                  <m:f>
                                    <m:fPr>
                                      <m:ctrlPr>
                                        <a:rPr lang="fr-BE" b="0" i="1" smtClean="0">
                                          <a:latin typeface="Cambria Math" panose="02040503050406030204" pitchFamily="18" charset="0"/>
                                        </a:rPr>
                                      </m:ctrlPr>
                                    </m:fPr>
                                    <m:num>
                                      <m:r>
                                        <a:rPr lang="fr-BE" b="0" i="1" smtClean="0">
                                          <a:latin typeface="Cambria Math" panose="02040503050406030204" pitchFamily="18" charset="0"/>
                                        </a:rPr>
                                        <m:t>𝐶</m:t>
                                      </m:r>
                                    </m:num>
                                    <m:den>
                                      <m:r>
                                        <a:rPr lang="fr-BE" b="0" i="1" smtClean="0">
                                          <a:latin typeface="Cambria Math" panose="02040503050406030204" pitchFamily="18" charset="0"/>
                                        </a:rPr>
                                        <m:t>𝐿</m:t>
                                      </m:r>
                                    </m:den>
                                  </m:f>
                                </m:e>
                              </m:d>
                              <m:r>
                                <a:rPr lang="en-GB" i="1">
                                  <a:latin typeface="Cambria Math" panose="02040503050406030204" pitchFamily="18" charset="0"/>
                                </a:rPr>
                                <m:t>𝑑𝑡</m:t>
                              </m:r>
                            </m:e>
                          </m:nary>
                        </m:e>
                      </m:func>
                    </m:oMath>
                  </m:oMathPara>
                </a14:m>
                <a:endParaRPr lang="en-GB" dirty="0"/>
              </a:p>
              <a:p>
                <a:endParaRPr lang="en-GB" dirty="0"/>
              </a:p>
            </p:txBody>
          </p:sp>
        </mc:Choice>
        <mc:Fallback xmlns="">
          <p:sp>
            <p:nvSpPr>
              <p:cNvPr id="3" name="Espace réservé du contenu 2">
                <a:extLst>
                  <a:ext uri="{FF2B5EF4-FFF2-40B4-BE49-F238E27FC236}">
                    <a16:creationId xmlns:a16="http://schemas.microsoft.com/office/drawing/2014/main" id="{088113FC-3185-4935-9BCC-C23C703258F2}"/>
                  </a:ext>
                </a:extLst>
              </p:cNvPr>
              <p:cNvSpPr>
                <a:spLocks noGrp="1" noRot="1" noChangeAspect="1" noMove="1" noResize="1" noEditPoints="1" noAdjustHandles="1" noChangeArrowheads="1" noChangeShapeType="1" noTextEdit="1"/>
              </p:cNvSpPr>
              <p:nvPr>
                <p:ph idx="1"/>
              </p:nvPr>
            </p:nvSpPr>
            <p:spPr>
              <a:xfrm>
                <a:off x="457200" y="1600200"/>
                <a:ext cx="8229600" cy="5066071"/>
              </a:xfrm>
              <a:blipFill>
                <a:blip r:embed="rId2"/>
                <a:stretch>
                  <a:fillRect l="-741" t="-180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C3F0848-D717-4DBF-8377-31FB7FD4682F}"/>
              </a:ext>
            </a:extLst>
          </p:cNvPr>
          <p:cNvSpPr>
            <a:spLocks noGrp="1"/>
          </p:cNvSpPr>
          <p:nvPr>
            <p:ph type="sldNum" sz="quarter" idx="12"/>
          </p:nvPr>
        </p:nvSpPr>
        <p:spPr/>
        <p:txBody>
          <a:bodyPr/>
          <a:lstStyle/>
          <a:p>
            <a:fld id="{0B50FF68-4868-40FE-A393-9D0650966966}" type="slidenum">
              <a:rPr lang="en-GB" smtClean="0"/>
              <a:t>31</a:t>
            </a:fld>
            <a:endParaRPr lang="en-GB"/>
          </a:p>
        </p:txBody>
      </p:sp>
    </p:spTree>
    <p:extLst>
      <p:ext uri="{BB962C8B-B14F-4D97-AF65-F5344CB8AC3E}">
        <p14:creationId xmlns:p14="http://schemas.microsoft.com/office/powerpoint/2010/main" val="169751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7F5C6-E16E-4F0A-9D72-AB362DB5A26B}"/>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A718B45D-A73B-4727-BC2C-7CDB20950144}"/>
              </a:ext>
            </a:extLst>
          </p:cNvPr>
          <p:cNvSpPr>
            <a:spLocks noGrp="1"/>
          </p:cNvSpPr>
          <p:nvPr>
            <p:ph idx="1"/>
          </p:nvPr>
        </p:nvSpPr>
        <p:spPr/>
        <p:txBody>
          <a:bodyPr/>
          <a:lstStyle/>
          <a:p>
            <a:endParaRPr lang="en-GB"/>
          </a:p>
        </p:txBody>
      </p:sp>
      <p:sp>
        <p:nvSpPr>
          <p:cNvPr id="5" name="Slide Number Placeholder 4">
            <a:extLst>
              <a:ext uri="{FF2B5EF4-FFF2-40B4-BE49-F238E27FC236}">
                <a16:creationId xmlns:a16="http://schemas.microsoft.com/office/drawing/2014/main" id="{F29EF502-212A-4009-9F24-4E747EA04F41}"/>
              </a:ext>
            </a:extLst>
          </p:cNvPr>
          <p:cNvSpPr>
            <a:spLocks noGrp="1"/>
          </p:cNvSpPr>
          <p:nvPr>
            <p:ph type="sldNum" sz="quarter" idx="12"/>
          </p:nvPr>
        </p:nvSpPr>
        <p:spPr/>
        <p:txBody>
          <a:bodyPr/>
          <a:lstStyle/>
          <a:p>
            <a:fld id="{0B50FF68-4868-40FE-A393-9D0650966966}" type="slidenum">
              <a:rPr lang="en-GB" smtClean="0"/>
              <a:t>32</a:t>
            </a:fld>
            <a:endParaRPr lang="en-GB"/>
          </a:p>
        </p:txBody>
      </p:sp>
      <p:pic>
        <p:nvPicPr>
          <p:cNvPr id="7" name="Picture 6">
            <a:extLst>
              <a:ext uri="{FF2B5EF4-FFF2-40B4-BE49-F238E27FC236}">
                <a16:creationId xmlns:a16="http://schemas.microsoft.com/office/drawing/2014/main" id="{B1D1CB32-E817-4152-AD78-8550B1ED09C2}"/>
              </a:ext>
            </a:extLst>
          </p:cNvPr>
          <p:cNvPicPr>
            <a:picLocks noChangeAspect="1"/>
          </p:cNvPicPr>
          <p:nvPr/>
        </p:nvPicPr>
        <p:blipFill>
          <a:blip r:embed="rId2"/>
          <a:stretch>
            <a:fillRect/>
          </a:stretch>
        </p:blipFill>
        <p:spPr>
          <a:xfrm>
            <a:off x="486224" y="0"/>
            <a:ext cx="8171551" cy="6858000"/>
          </a:xfrm>
          <a:prstGeom prst="rect">
            <a:avLst/>
          </a:prstGeom>
        </p:spPr>
      </p:pic>
    </p:spTree>
    <p:extLst>
      <p:ext uri="{BB962C8B-B14F-4D97-AF65-F5344CB8AC3E}">
        <p14:creationId xmlns:p14="http://schemas.microsoft.com/office/powerpoint/2010/main" val="3741632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C746-0F0B-454C-B2D9-F337B457BA45}"/>
              </a:ext>
            </a:extLst>
          </p:cNvPr>
          <p:cNvSpPr>
            <a:spLocks noGrp="1"/>
          </p:cNvSpPr>
          <p:nvPr>
            <p:ph type="title"/>
          </p:nvPr>
        </p:nvSpPr>
        <p:spPr>
          <a:xfrm>
            <a:off x="457200" y="252866"/>
            <a:ext cx="8229600" cy="1143000"/>
          </a:xfrm>
        </p:spPr>
        <p:txBody>
          <a:bodyPr/>
          <a:lstStyle/>
          <a:p>
            <a:r>
              <a:rPr lang="en-AT" dirty="0"/>
              <a:t>Macro-financial transition costs</a:t>
            </a:r>
          </a:p>
        </p:txBody>
      </p:sp>
      <p:pic>
        <p:nvPicPr>
          <p:cNvPr id="4" name="Picture 3">
            <a:extLst>
              <a:ext uri="{FF2B5EF4-FFF2-40B4-BE49-F238E27FC236}">
                <a16:creationId xmlns:a16="http://schemas.microsoft.com/office/drawing/2014/main" id="{A11B98EE-5AF1-0549-AEF8-BDB09AD800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5616" y="1196752"/>
            <a:ext cx="6768752" cy="5194624"/>
          </a:xfrm>
          <a:prstGeom prst="rect">
            <a:avLst/>
          </a:prstGeom>
        </p:spPr>
      </p:pic>
      <p:sp>
        <p:nvSpPr>
          <p:cNvPr id="5" name="TextBox 4">
            <a:extLst>
              <a:ext uri="{FF2B5EF4-FFF2-40B4-BE49-F238E27FC236}">
                <a16:creationId xmlns:a16="http://schemas.microsoft.com/office/drawing/2014/main" id="{A37E418F-E5FF-8444-BD50-800BA42034E7}"/>
              </a:ext>
            </a:extLst>
          </p:cNvPr>
          <p:cNvSpPr txBox="1"/>
          <p:nvPr/>
        </p:nvSpPr>
        <p:spPr>
          <a:xfrm>
            <a:off x="3598817" y="6545733"/>
            <a:ext cx="1946367" cy="261610"/>
          </a:xfrm>
          <a:prstGeom prst="rect">
            <a:avLst/>
          </a:prstGeom>
          <a:noFill/>
        </p:spPr>
        <p:txBody>
          <a:bodyPr wrap="none" rtlCol="0">
            <a:spAutoFit/>
          </a:bodyPr>
          <a:lstStyle/>
          <a:p>
            <a:pPr algn="ctr"/>
            <a:r>
              <a:rPr lang="de-AT" sz="1100" i="1" dirty="0"/>
              <a:t>Source: Semieniuk et al. (2020)</a:t>
            </a:r>
            <a:endParaRPr lang="en-GB" sz="1100" i="1" dirty="0"/>
          </a:p>
        </p:txBody>
      </p:sp>
      <p:sp>
        <p:nvSpPr>
          <p:cNvPr id="3" name="Slide Number Placeholder 2">
            <a:extLst>
              <a:ext uri="{FF2B5EF4-FFF2-40B4-BE49-F238E27FC236}">
                <a16:creationId xmlns:a16="http://schemas.microsoft.com/office/drawing/2014/main" id="{D0212C95-30B7-470C-AEFC-567EBC0417FD}"/>
              </a:ext>
            </a:extLst>
          </p:cNvPr>
          <p:cNvSpPr>
            <a:spLocks noGrp="1"/>
          </p:cNvSpPr>
          <p:nvPr>
            <p:ph type="sldNum" sz="quarter" idx="12"/>
          </p:nvPr>
        </p:nvSpPr>
        <p:spPr/>
        <p:txBody>
          <a:bodyPr/>
          <a:lstStyle/>
          <a:p>
            <a:fld id="{0B50FF68-4868-40FE-A393-9D0650966966}" type="slidenum">
              <a:rPr lang="en-GB" smtClean="0"/>
              <a:t>33</a:t>
            </a:fld>
            <a:endParaRPr lang="en-GB"/>
          </a:p>
        </p:txBody>
      </p:sp>
    </p:spTree>
    <p:extLst>
      <p:ext uri="{BB962C8B-B14F-4D97-AF65-F5344CB8AC3E}">
        <p14:creationId xmlns:p14="http://schemas.microsoft.com/office/powerpoint/2010/main" val="2647825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C484-E5CD-D146-A18C-98989479E068}"/>
              </a:ext>
            </a:extLst>
          </p:cNvPr>
          <p:cNvSpPr>
            <a:spLocks noGrp="1"/>
          </p:cNvSpPr>
          <p:nvPr>
            <p:ph type="title"/>
          </p:nvPr>
        </p:nvSpPr>
        <p:spPr/>
        <p:txBody>
          <a:bodyPr/>
          <a:lstStyle/>
          <a:p>
            <a:r>
              <a:rPr lang="en-AT" dirty="0"/>
              <a:t>Bibliography</a:t>
            </a:r>
          </a:p>
        </p:txBody>
      </p:sp>
      <p:sp>
        <p:nvSpPr>
          <p:cNvPr id="3" name="Content Placeholder 2">
            <a:extLst>
              <a:ext uri="{FF2B5EF4-FFF2-40B4-BE49-F238E27FC236}">
                <a16:creationId xmlns:a16="http://schemas.microsoft.com/office/drawing/2014/main" id="{DC9EB5A9-E1CB-0742-A139-57A7728A8052}"/>
              </a:ext>
            </a:extLst>
          </p:cNvPr>
          <p:cNvSpPr>
            <a:spLocks noGrp="1"/>
          </p:cNvSpPr>
          <p:nvPr>
            <p:ph idx="1"/>
          </p:nvPr>
        </p:nvSpPr>
        <p:spPr/>
        <p:txBody>
          <a:bodyPr>
            <a:normAutofit fontScale="47500" lnSpcReduction="20000"/>
          </a:bodyPr>
          <a:lstStyle/>
          <a:p>
            <a:r>
              <a:rPr lang="en-GB" dirty="0"/>
              <a:t>Baldwin, E., Cai, Y., </a:t>
            </a:r>
            <a:r>
              <a:rPr lang="en-GB" dirty="0" err="1"/>
              <a:t>Kuralbayeva</a:t>
            </a:r>
            <a:r>
              <a:rPr lang="en-GB" dirty="0"/>
              <a:t>, K., Mar. 2020. To build or not to build? Capital stocks and climate policy. Journal of Environmental Economics and Management 100, 102235.</a:t>
            </a:r>
          </a:p>
          <a:p>
            <a:r>
              <a:rPr lang="en-GB" dirty="0"/>
              <a:t>Coulomb, R., </a:t>
            </a:r>
            <a:r>
              <a:rPr lang="en-GB" dirty="0" err="1"/>
              <a:t>Lecuyer</a:t>
            </a:r>
            <a:r>
              <a:rPr lang="en-GB" dirty="0"/>
              <a:t>, O., Vogt-</a:t>
            </a:r>
            <a:r>
              <a:rPr lang="en-GB" dirty="0" err="1"/>
              <a:t>Schilb</a:t>
            </a:r>
            <a:r>
              <a:rPr lang="en-GB" dirty="0"/>
              <a:t>, A., Jun. 2019. Optimal Transition from Coal to Gas and Renewable Power Under Capacity Constraints and Adjustment Costs. Environmental and Resource Economics 73 (2), 557–590.</a:t>
            </a:r>
          </a:p>
          <a:p>
            <a:r>
              <a:rPr lang="en-GB" dirty="0"/>
              <a:t>Epstein, L. G., Zin, S. E., 1989. Substitution, Risk Aversion, and the Temporal </a:t>
            </a:r>
            <a:r>
              <a:rPr lang="en-GB" dirty="0" err="1"/>
              <a:t>Behavior</a:t>
            </a:r>
            <a:r>
              <a:rPr lang="en-GB" dirty="0"/>
              <a:t> of Consumption and Asset Returns: A Theoretical Framework. </a:t>
            </a:r>
            <a:r>
              <a:rPr lang="en-GB" dirty="0" err="1"/>
              <a:t>Econometrica</a:t>
            </a:r>
            <a:r>
              <a:rPr lang="en-GB" dirty="0"/>
              <a:t> 57 (4), 937–969</a:t>
            </a:r>
          </a:p>
          <a:p>
            <a:r>
              <a:rPr lang="en-GB" dirty="0"/>
              <a:t>Gould, J. P., 1968. Adjustment Costs in the Theory of Investment of the Firm. The Review of Economic Studies 35 (1), 47–55</a:t>
            </a:r>
          </a:p>
          <a:p>
            <a:r>
              <a:rPr lang="en-GB" dirty="0" err="1"/>
              <a:t>Hambel</a:t>
            </a:r>
            <a:r>
              <a:rPr lang="en-GB" dirty="0"/>
              <a:t>, C., Kraft, H., van der Ploeg, F., 2020. Asset Pricing and Decarbonization: Diversification versus Climate Action. Discussion Paper Series 901, Department of Economics, University of Oxford.</a:t>
            </a:r>
          </a:p>
          <a:p>
            <a:r>
              <a:rPr lang="en-GB" dirty="0"/>
              <a:t>IPCC, 2018. Global warming of 1.5°C. Intergovernmental Panel on Climate Change.</a:t>
            </a:r>
          </a:p>
          <a:p>
            <a:r>
              <a:rPr lang="en-GB" dirty="0" err="1"/>
              <a:t>Rozenberg</a:t>
            </a:r>
            <a:r>
              <a:rPr lang="en-GB" dirty="0"/>
              <a:t>, J., Vogt-</a:t>
            </a:r>
            <a:r>
              <a:rPr lang="en-GB" dirty="0" err="1"/>
              <a:t>Schilb</a:t>
            </a:r>
            <a:r>
              <a:rPr lang="en-GB" dirty="0"/>
              <a:t>, A., </a:t>
            </a:r>
            <a:r>
              <a:rPr lang="en-GB" dirty="0" err="1"/>
              <a:t>Hallegatte</a:t>
            </a:r>
            <a:r>
              <a:rPr lang="en-GB" dirty="0"/>
              <a:t>, S., Mar. 2020. Instrument choice and stranded assets in the transition to clean capital. Journal of Environmental Economics and Management 100, 102183.</a:t>
            </a:r>
          </a:p>
          <a:p>
            <a:r>
              <a:rPr lang="en-GB" dirty="0"/>
              <a:t>van der Ploeg, F., </a:t>
            </a:r>
            <a:r>
              <a:rPr lang="en-GB" dirty="0" err="1"/>
              <a:t>Rezai</a:t>
            </a:r>
            <a:r>
              <a:rPr lang="en-GB" dirty="0"/>
              <a:t>, A., Mar. 2020. The risk of policy tipping and stranded carbon assets. Journal of Environmental Economics and Management 100,102258.</a:t>
            </a:r>
          </a:p>
          <a:p>
            <a:r>
              <a:rPr lang="en-GB" dirty="0"/>
              <a:t>Vogt-</a:t>
            </a:r>
            <a:r>
              <a:rPr lang="en-GB" dirty="0" err="1"/>
              <a:t>Schilb</a:t>
            </a:r>
            <a:r>
              <a:rPr lang="en-GB" dirty="0"/>
              <a:t>, A., Meunier, G., </a:t>
            </a:r>
            <a:r>
              <a:rPr lang="en-GB" dirty="0" err="1"/>
              <a:t>Hallegatte</a:t>
            </a:r>
            <a:r>
              <a:rPr lang="en-GB" dirty="0"/>
              <a:t>, S., Mar. 2018. When starting with the most expensive option makes sense: Optimal timing, cost and sectoral allocation of abatement investment. Journal of Environmental Economics and Management 88, 210–233.</a:t>
            </a:r>
          </a:p>
          <a:p>
            <a:endParaRPr lang="en-GB" dirty="0"/>
          </a:p>
          <a:p>
            <a:endParaRPr lang="en-AT" dirty="0"/>
          </a:p>
        </p:txBody>
      </p:sp>
      <p:sp>
        <p:nvSpPr>
          <p:cNvPr id="4" name="Slide Number Placeholder 3">
            <a:extLst>
              <a:ext uri="{FF2B5EF4-FFF2-40B4-BE49-F238E27FC236}">
                <a16:creationId xmlns:a16="http://schemas.microsoft.com/office/drawing/2014/main" id="{1D634658-6935-40AD-999D-22BA1DEF5BE4}"/>
              </a:ext>
            </a:extLst>
          </p:cNvPr>
          <p:cNvSpPr>
            <a:spLocks noGrp="1"/>
          </p:cNvSpPr>
          <p:nvPr>
            <p:ph type="sldNum" sz="quarter" idx="12"/>
          </p:nvPr>
        </p:nvSpPr>
        <p:spPr/>
        <p:txBody>
          <a:bodyPr/>
          <a:lstStyle/>
          <a:p>
            <a:fld id="{0B50FF68-4868-40FE-A393-9D0650966966}" type="slidenum">
              <a:rPr lang="en-GB" smtClean="0"/>
              <a:t>34</a:t>
            </a:fld>
            <a:endParaRPr lang="en-GB"/>
          </a:p>
        </p:txBody>
      </p:sp>
    </p:spTree>
    <p:extLst>
      <p:ext uri="{BB962C8B-B14F-4D97-AF65-F5344CB8AC3E}">
        <p14:creationId xmlns:p14="http://schemas.microsoft.com/office/powerpoint/2010/main" val="314067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08DDEC-7EE7-4D44-857E-08E1034BA75B}"/>
              </a:ext>
            </a:extLst>
          </p:cNvPr>
          <p:cNvSpPr>
            <a:spLocks noGrp="1"/>
          </p:cNvSpPr>
          <p:nvPr>
            <p:ph type="title"/>
          </p:nvPr>
        </p:nvSpPr>
        <p:spPr>
          <a:xfrm>
            <a:off x="628650" y="365125"/>
            <a:ext cx="7886700" cy="1306443"/>
          </a:xfrm>
        </p:spPr>
        <p:txBody>
          <a:bodyPr>
            <a:normAutofit/>
          </a:bodyPr>
          <a:lstStyle/>
          <a:p>
            <a:r>
              <a:rPr lang="en-AT" sz="3500" dirty="0"/>
              <a:t>Climate and mitigation objectives</a:t>
            </a:r>
          </a:p>
        </p:txBody>
      </p:sp>
      <p:sp>
        <p:nvSpPr>
          <p:cNvPr id="3" name="Content Placeholder 2">
            <a:extLst>
              <a:ext uri="{FF2B5EF4-FFF2-40B4-BE49-F238E27FC236}">
                <a16:creationId xmlns:a16="http://schemas.microsoft.com/office/drawing/2014/main" id="{BDB85214-351B-4546-9670-123117A3E1C5}"/>
              </a:ext>
            </a:extLst>
          </p:cNvPr>
          <p:cNvSpPr>
            <a:spLocks noGrp="1"/>
          </p:cNvSpPr>
          <p:nvPr>
            <p:ph idx="1"/>
          </p:nvPr>
        </p:nvSpPr>
        <p:spPr>
          <a:xfrm>
            <a:off x="261257" y="1825625"/>
            <a:ext cx="3483429" cy="4666984"/>
          </a:xfrm>
        </p:spPr>
        <p:txBody>
          <a:bodyPr>
            <a:normAutofit/>
          </a:bodyPr>
          <a:lstStyle/>
          <a:p>
            <a:endParaRPr lang="en-GB" sz="1700" dirty="0"/>
          </a:p>
        </p:txBody>
      </p:sp>
      <p:pic>
        <p:nvPicPr>
          <p:cNvPr id="4" name="Picture 3">
            <a:extLst>
              <a:ext uri="{FF2B5EF4-FFF2-40B4-BE49-F238E27FC236}">
                <a16:creationId xmlns:a16="http://schemas.microsoft.com/office/drawing/2014/main" id="{6A5EF4E1-0A0D-4E44-AD56-2095694CA29F}"/>
              </a:ext>
            </a:extLst>
          </p:cNvPr>
          <p:cNvPicPr>
            <a:picLocks noChangeAspect="1"/>
          </p:cNvPicPr>
          <p:nvPr/>
        </p:nvPicPr>
        <p:blipFill rotWithShape="1">
          <a:blip r:embed="rId3"/>
          <a:srcRect r="-3" b="223"/>
          <a:stretch/>
        </p:blipFill>
        <p:spPr>
          <a:xfrm>
            <a:off x="1609713" y="1237129"/>
            <a:ext cx="6188513" cy="5384837"/>
          </a:xfrm>
          <a:prstGeom prst="rect">
            <a:avLst/>
          </a:prstGeom>
        </p:spPr>
      </p:pic>
      <p:sp>
        <p:nvSpPr>
          <p:cNvPr id="6" name="TextBox 5">
            <a:extLst>
              <a:ext uri="{FF2B5EF4-FFF2-40B4-BE49-F238E27FC236}">
                <a16:creationId xmlns:a16="http://schemas.microsoft.com/office/drawing/2014/main" id="{374A4DC8-1FD0-7F49-A640-3F326B86AF95}"/>
              </a:ext>
            </a:extLst>
          </p:cNvPr>
          <p:cNvSpPr txBox="1"/>
          <p:nvPr/>
        </p:nvSpPr>
        <p:spPr>
          <a:xfrm>
            <a:off x="7432281" y="6478373"/>
            <a:ext cx="1600567" cy="307777"/>
          </a:xfrm>
          <a:prstGeom prst="rect">
            <a:avLst/>
          </a:prstGeom>
          <a:noFill/>
        </p:spPr>
        <p:txBody>
          <a:bodyPr wrap="none" rtlCol="0">
            <a:spAutoFit/>
          </a:bodyPr>
          <a:lstStyle/>
          <a:p>
            <a:pPr algn="ctr"/>
            <a:r>
              <a:rPr lang="de-AT" sz="1400" i="1" dirty="0"/>
              <a:t>Source: IPCC (2018)</a:t>
            </a:r>
            <a:endParaRPr lang="en-GB" sz="1400" i="1" dirty="0"/>
          </a:p>
        </p:txBody>
      </p:sp>
      <p:sp>
        <p:nvSpPr>
          <p:cNvPr id="5" name="Slide Number Placeholder 4">
            <a:extLst>
              <a:ext uri="{FF2B5EF4-FFF2-40B4-BE49-F238E27FC236}">
                <a16:creationId xmlns:a16="http://schemas.microsoft.com/office/drawing/2014/main" id="{8104EA56-E4F3-49D9-B377-9B61868DD27A}"/>
              </a:ext>
            </a:extLst>
          </p:cNvPr>
          <p:cNvSpPr>
            <a:spLocks noGrp="1"/>
          </p:cNvSpPr>
          <p:nvPr>
            <p:ph type="sldNum" sz="quarter" idx="12"/>
          </p:nvPr>
        </p:nvSpPr>
        <p:spPr/>
        <p:txBody>
          <a:bodyPr/>
          <a:lstStyle/>
          <a:p>
            <a:fld id="{0B50FF68-4868-40FE-A393-9D0650966966}" type="slidenum">
              <a:rPr lang="en-GB" smtClean="0"/>
              <a:t>4</a:t>
            </a:fld>
            <a:endParaRPr lang="en-GB"/>
          </a:p>
        </p:txBody>
      </p:sp>
    </p:spTree>
    <p:extLst>
      <p:ext uri="{BB962C8B-B14F-4D97-AF65-F5344CB8AC3E}">
        <p14:creationId xmlns:p14="http://schemas.microsoft.com/office/powerpoint/2010/main" val="2564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B3F989-F2F5-4961-9552-1DC1528A475B}"/>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93885813-ED90-4E1F-BC28-3589D686B3FC}"/>
              </a:ext>
            </a:extLst>
          </p:cNvPr>
          <p:cNvSpPr>
            <a:spLocks noGrp="1"/>
          </p:cNvSpPr>
          <p:nvPr>
            <p:ph idx="1"/>
          </p:nvPr>
        </p:nvSpPr>
        <p:spPr/>
        <p:txBody>
          <a:bodyPr/>
          <a:lstStyle/>
          <a:p>
            <a:endParaRPr lang="en-GB"/>
          </a:p>
        </p:txBody>
      </p:sp>
      <p:pic>
        <p:nvPicPr>
          <p:cNvPr id="4" name="Image 3">
            <a:extLst>
              <a:ext uri="{FF2B5EF4-FFF2-40B4-BE49-F238E27FC236}">
                <a16:creationId xmlns:a16="http://schemas.microsoft.com/office/drawing/2014/main" id="{851A92F3-C6EA-40CC-9053-AC12BB4C2581}"/>
              </a:ext>
            </a:extLst>
          </p:cNvPr>
          <p:cNvPicPr>
            <a:picLocks noChangeAspect="1"/>
          </p:cNvPicPr>
          <p:nvPr/>
        </p:nvPicPr>
        <p:blipFill rotWithShape="1">
          <a:blip r:embed="rId3"/>
          <a:srcRect b="25898"/>
          <a:stretch/>
        </p:blipFill>
        <p:spPr>
          <a:xfrm>
            <a:off x="1" y="505608"/>
            <a:ext cx="9144000" cy="5757673"/>
          </a:xfrm>
          <a:prstGeom prst="rect">
            <a:avLst/>
          </a:prstGeom>
        </p:spPr>
      </p:pic>
      <p:sp>
        <p:nvSpPr>
          <p:cNvPr id="6" name="ZoneTexte 5">
            <a:extLst>
              <a:ext uri="{FF2B5EF4-FFF2-40B4-BE49-F238E27FC236}">
                <a16:creationId xmlns:a16="http://schemas.microsoft.com/office/drawing/2014/main" id="{8C0A01C0-B4D8-42EE-922A-A33CCEBB13B6}"/>
              </a:ext>
            </a:extLst>
          </p:cNvPr>
          <p:cNvSpPr txBox="1"/>
          <p:nvPr/>
        </p:nvSpPr>
        <p:spPr>
          <a:xfrm>
            <a:off x="5911327" y="6398696"/>
            <a:ext cx="3232673" cy="338554"/>
          </a:xfrm>
          <a:prstGeom prst="rect">
            <a:avLst/>
          </a:prstGeom>
          <a:noFill/>
        </p:spPr>
        <p:txBody>
          <a:bodyPr wrap="square">
            <a:spAutoFit/>
          </a:bodyPr>
          <a:lstStyle/>
          <a:p>
            <a:r>
              <a:rPr lang="fr-BE" sz="1600" dirty="0"/>
              <a:t>IEA, world Energy Outlook 2020.</a:t>
            </a:r>
            <a:endParaRPr lang="en-GB" sz="1600" dirty="0"/>
          </a:p>
        </p:txBody>
      </p:sp>
      <p:sp>
        <p:nvSpPr>
          <p:cNvPr id="8" name="Slide Number Placeholder 7">
            <a:extLst>
              <a:ext uri="{FF2B5EF4-FFF2-40B4-BE49-F238E27FC236}">
                <a16:creationId xmlns:a16="http://schemas.microsoft.com/office/drawing/2014/main" id="{CA33B873-D1D2-4640-9CD0-7F7F596ECBB6}"/>
              </a:ext>
            </a:extLst>
          </p:cNvPr>
          <p:cNvSpPr>
            <a:spLocks noGrp="1"/>
          </p:cNvSpPr>
          <p:nvPr>
            <p:ph type="sldNum" sz="quarter" idx="12"/>
          </p:nvPr>
        </p:nvSpPr>
        <p:spPr/>
        <p:txBody>
          <a:bodyPr/>
          <a:lstStyle/>
          <a:p>
            <a:fld id="{0B50FF68-4868-40FE-A393-9D0650966966}" type="slidenum">
              <a:rPr lang="en-GB" smtClean="0"/>
              <a:t>5</a:t>
            </a:fld>
            <a:endParaRPr lang="en-GB"/>
          </a:p>
        </p:txBody>
      </p:sp>
    </p:spTree>
    <p:extLst>
      <p:ext uri="{BB962C8B-B14F-4D97-AF65-F5344CB8AC3E}">
        <p14:creationId xmlns:p14="http://schemas.microsoft.com/office/powerpoint/2010/main" val="366122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B75C7E-0CE8-468E-B91B-857FFA76648F}"/>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C6B9EA14-057E-4B2F-9A3D-BACE692A3A47}"/>
              </a:ext>
            </a:extLst>
          </p:cNvPr>
          <p:cNvSpPr>
            <a:spLocks noGrp="1"/>
          </p:cNvSpPr>
          <p:nvPr>
            <p:ph idx="1"/>
          </p:nvPr>
        </p:nvSpPr>
        <p:spPr/>
        <p:txBody>
          <a:bodyPr/>
          <a:lstStyle/>
          <a:p>
            <a:endParaRPr lang="en-GB"/>
          </a:p>
        </p:txBody>
      </p:sp>
      <p:pic>
        <p:nvPicPr>
          <p:cNvPr id="5" name="Image 4">
            <a:extLst>
              <a:ext uri="{FF2B5EF4-FFF2-40B4-BE49-F238E27FC236}">
                <a16:creationId xmlns:a16="http://schemas.microsoft.com/office/drawing/2014/main" id="{28EFC1C4-68B4-4ABF-B6D9-348A74C2D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7784"/>
            <a:ext cx="9445215" cy="6454988"/>
          </a:xfrm>
          <a:prstGeom prst="rect">
            <a:avLst/>
          </a:prstGeom>
        </p:spPr>
      </p:pic>
      <p:sp>
        <p:nvSpPr>
          <p:cNvPr id="6" name="ZoneTexte 5">
            <a:extLst>
              <a:ext uri="{FF2B5EF4-FFF2-40B4-BE49-F238E27FC236}">
                <a16:creationId xmlns:a16="http://schemas.microsoft.com/office/drawing/2014/main" id="{53B3DB9D-EEB1-4613-B73F-5968BC3DF7BF}"/>
              </a:ext>
            </a:extLst>
          </p:cNvPr>
          <p:cNvSpPr txBox="1"/>
          <p:nvPr/>
        </p:nvSpPr>
        <p:spPr>
          <a:xfrm>
            <a:off x="5916707" y="6449834"/>
            <a:ext cx="4840940" cy="338554"/>
          </a:xfrm>
          <a:prstGeom prst="rect">
            <a:avLst/>
          </a:prstGeom>
          <a:noFill/>
        </p:spPr>
        <p:txBody>
          <a:bodyPr wrap="square">
            <a:spAutoFit/>
          </a:bodyPr>
          <a:lstStyle/>
          <a:p>
            <a:r>
              <a:rPr lang="fr-BE" sz="1600" dirty="0"/>
              <a:t>IEA, world Energy Outlook 2020</a:t>
            </a:r>
            <a:endParaRPr lang="en-GB" sz="1600" dirty="0"/>
          </a:p>
        </p:txBody>
      </p:sp>
      <p:sp>
        <p:nvSpPr>
          <p:cNvPr id="4" name="Slide Number Placeholder 3">
            <a:extLst>
              <a:ext uri="{FF2B5EF4-FFF2-40B4-BE49-F238E27FC236}">
                <a16:creationId xmlns:a16="http://schemas.microsoft.com/office/drawing/2014/main" id="{7499C746-CACD-460D-AA23-3649C2077B4D}"/>
              </a:ext>
            </a:extLst>
          </p:cNvPr>
          <p:cNvSpPr>
            <a:spLocks noGrp="1"/>
          </p:cNvSpPr>
          <p:nvPr>
            <p:ph type="sldNum" sz="quarter" idx="12"/>
          </p:nvPr>
        </p:nvSpPr>
        <p:spPr/>
        <p:txBody>
          <a:bodyPr/>
          <a:lstStyle/>
          <a:p>
            <a:fld id="{0B50FF68-4868-40FE-A393-9D0650966966}" type="slidenum">
              <a:rPr lang="en-GB" smtClean="0"/>
              <a:t>6</a:t>
            </a:fld>
            <a:endParaRPr lang="en-GB"/>
          </a:p>
        </p:txBody>
      </p:sp>
    </p:spTree>
    <p:extLst>
      <p:ext uri="{BB962C8B-B14F-4D97-AF65-F5344CB8AC3E}">
        <p14:creationId xmlns:p14="http://schemas.microsoft.com/office/powerpoint/2010/main" val="160461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23DBD-5CB1-4DF7-BF3F-B802EE66BA60}"/>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DCA43C1C-DD9D-4452-8BBE-3CA57D64607F}"/>
              </a:ext>
            </a:extLst>
          </p:cNvPr>
          <p:cNvSpPr>
            <a:spLocks noGrp="1"/>
          </p:cNvSpPr>
          <p:nvPr>
            <p:ph idx="1"/>
          </p:nvPr>
        </p:nvSpPr>
        <p:spPr/>
        <p:txBody>
          <a:bodyPr/>
          <a:lstStyle/>
          <a:p>
            <a:endParaRPr lang="en-GB"/>
          </a:p>
        </p:txBody>
      </p:sp>
      <p:pic>
        <p:nvPicPr>
          <p:cNvPr id="4" name="Image 3">
            <a:extLst>
              <a:ext uri="{FF2B5EF4-FFF2-40B4-BE49-F238E27FC236}">
                <a16:creationId xmlns:a16="http://schemas.microsoft.com/office/drawing/2014/main" id="{1B98163D-A2A4-473D-856E-6D84A7A023A7}"/>
              </a:ext>
            </a:extLst>
          </p:cNvPr>
          <p:cNvPicPr>
            <a:picLocks noChangeAspect="1"/>
          </p:cNvPicPr>
          <p:nvPr/>
        </p:nvPicPr>
        <p:blipFill>
          <a:blip r:embed="rId2"/>
          <a:stretch>
            <a:fillRect/>
          </a:stretch>
        </p:blipFill>
        <p:spPr>
          <a:xfrm>
            <a:off x="0" y="598924"/>
            <a:ext cx="9144000" cy="6792266"/>
          </a:xfrm>
          <a:prstGeom prst="rect">
            <a:avLst/>
          </a:prstGeom>
        </p:spPr>
      </p:pic>
      <p:sp>
        <p:nvSpPr>
          <p:cNvPr id="5" name="Slide Number Placeholder 4">
            <a:extLst>
              <a:ext uri="{FF2B5EF4-FFF2-40B4-BE49-F238E27FC236}">
                <a16:creationId xmlns:a16="http://schemas.microsoft.com/office/drawing/2014/main" id="{4DA8B5AB-4EA2-4BD2-9DB0-4DC2B09AD244}"/>
              </a:ext>
            </a:extLst>
          </p:cNvPr>
          <p:cNvSpPr>
            <a:spLocks noGrp="1"/>
          </p:cNvSpPr>
          <p:nvPr>
            <p:ph type="sldNum" sz="quarter" idx="12"/>
          </p:nvPr>
        </p:nvSpPr>
        <p:spPr/>
        <p:txBody>
          <a:bodyPr/>
          <a:lstStyle/>
          <a:p>
            <a:fld id="{0B50FF68-4868-40FE-A393-9D0650966966}" type="slidenum">
              <a:rPr lang="en-GB" smtClean="0"/>
              <a:t>7</a:t>
            </a:fld>
            <a:endParaRPr lang="en-GB"/>
          </a:p>
        </p:txBody>
      </p:sp>
    </p:spTree>
    <p:extLst>
      <p:ext uri="{BB962C8B-B14F-4D97-AF65-F5344CB8AC3E}">
        <p14:creationId xmlns:p14="http://schemas.microsoft.com/office/powerpoint/2010/main" val="377477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FCCC7-FE1E-4BCF-98CB-921AF68C35E6}"/>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ACDBC789-8AFB-45A2-A27F-3E8C42EC0698}"/>
              </a:ext>
            </a:extLst>
          </p:cNvPr>
          <p:cNvSpPr>
            <a:spLocks noGrp="1"/>
          </p:cNvSpPr>
          <p:nvPr>
            <p:ph idx="1"/>
          </p:nvPr>
        </p:nvSpPr>
        <p:spPr/>
        <p:txBody>
          <a:bodyPr/>
          <a:lstStyle/>
          <a:p>
            <a:endParaRPr lang="en-GB"/>
          </a:p>
        </p:txBody>
      </p:sp>
      <p:pic>
        <p:nvPicPr>
          <p:cNvPr id="4" name="Image 3">
            <a:extLst>
              <a:ext uri="{FF2B5EF4-FFF2-40B4-BE49-F238E27FC236}">
                <a16:creationId xmlns:a16="http://schemas.microsoft.com/office/drawing/2014/main" id="{604703D2-7363-481E-BBBB-B4E09608F0AF}"/>
              </a:ext>
            </a:extLst>
          </p:cNvPr>
          <p:cNvPicPr>
            <a:picLocks noChangeAspect="1"/>
          </p:cNvPicPr>
          <p:nvPr/>
        </p:nvPicPr>
        <p:blipFill>
          <a:blip r:embed="rId2"/>
          <a:stretch>
            <a:fillRect/>
          </a:stretch>
        </p:blipFill>
        <p:spPr>
          <a:xfrm>
            <a:off x="457200" y="0"/>
            <a:ext cx="7891620" cy="6858000"/>
          </a:xfrm>
          <a:prstGeom prst="rect">
            <a:avLst/>
          </a:prstGeom>
        </p:spPr>
      </p:pic>
      <p:sp>
        <p:nvSpPr>
          <p:cNvPr id="5" name="Slide Number Placeholder 4">
            <a:extLst>
              <a:ext uri="{FF2B5EF4-FFF2-40B4-BE49-F238E27FC236}">
                <a16:creationId xmlns:a16="http://schemas.microsoft.com/office/drawing/2014/main" id="{C8C0E605-A01F-4604-B6AD-D32A49AC4B01}"/>
              </a:ext>
            </a:extLst>
          </p:cNvPr>
          <p:cNvSpPr>
            <a:spLocks noGrp="1"/>
          </p:cNvSpPr>
          <p:nvPr>
            <p:ph type="sldNum" sz="quarter" idx="12"/>
          </p:nvPr>
        </p:nvSpPr>
        <p:spPr/>
        <p:txBody>
          <a:bodyPr/>
          <a:lstStyle/>
          <a:p>
            <a:fld id="{0B50FF68-4868-40FE-A393-9D0650966966}" type="slidenum">
              <a:rPr lang="en-GB" smtClean="0"/>
              <a:t>8</a:t>
            </a:fld>
            <a:endParaRPr lang="en-GB"/>
          </a:p>
        </p:txBody>
      </p:sp>
    </p:spTree>
    <p:extLst>
      <p:ext uri="{BB962C8B-B14F-4D97-AF65-F5344CB8AC3E}">
        <p14:creationId xmlns:p14="http://schemas.microsoft.com/office/powerpoint/2010/main" val="310427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552E7-24C0-4829-90A0-0ACEC7C76BB3}"/>
              </a:ext>
            </a:extLst>
          </p:cNvPr>
          <p:cNvSpPr>
            <a:spLocks noGrp="1"/>
          </p:cNvSpPr>
          <p:nvPr>
            <p:ph type="title"/>
          </p:nvPr>
        </p:nvSpPr>
        <p:spPr/>
        <p:txBody>
          <a:bodyPr/>
          <a:lstStyle/>
          <a:p>
            <a:endParaRPr lang="en-GB"/>
          </a:p>
        </p:txBody>
      </p:sp>
      <p:sp>
        <p:nvSpPr>
          <p:cNvPr id="3" name="Espace réservé du contenu 2">
            <a:extLst>
              <a:ext uri="{FF2B5EF4-FFF2-40B4-BE49-F238E27FC236}">
                <a16:creationId xmlns:a16="http://schemas.microsoft.com/office/drawing/2014/main" id="{917FE569-DE31-4721-9F31-A62AC13D87D0}"/>
              </a:ext>
            </a:extLst>
          </p:cNvPr>
          <p:cNvSpPr>
            <a:spLocks noGrp="1"/>
          </p:cNvSpPr>
          <p:nvPr>
            <p:ph idx="1"/>
          </p:nvPr>
        </p:nvSpPr>
        <p:spPr/>
        <p:txBody>
          <a:bodyPr/>
          <a:lstStyle/>
          <a:p>
            <a:endParaRPr lang="en-GB"/>
          </a:p>
        </p:txBody>
      </p:sp>
      <p:pic>
        <p:nvPicPr>
          <p:cNvPr id="5" name="Image 4">
            <a:extLst>
              <a:ext uri="{FF2B5EF4-FFF2-40B4-BE49-F238E27FC236}">
                <a16:creationId xmlns:a16="http://schemas.microsoft.com/office/drawing/2014/main" id="{E644F5E4-6646-4D9E-BAAB-A7B1D7379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37" y="333805"/>
            <a:ext cx="8515363" cy="5792358"/>
          </a:xfrm>
          <a:prstGeom prst="rect">
            <a:avLst/>
          </a:prstGeom>
        </p:spPr>
      </p:pic>
      <p:sp>
        <p:nvSpPr>
          <p:cNvPr id="4" name="Slide Number Placeholder 3">
            <a:extLst>
              <a:ext uri="{FF2B5EF4-FFF2-40B4-BE49-F238E27FC236}">
                <a16:creationId xmlns:a16="http://schemas.microsoft.com/office/drawing/2014/main" id="{2AC21DB4-184F-4CFE-B3F3-ED3FF8F4A3E2}"/>
              </a:ext>
            </a:extLst>
          </p:cNvPr>
          <p:cNvSpPr>
            <a:spLocks noGrp="1"/>
          </p:cNvSpPr>
          <p:nvPr>
            <p:ph type="sldNum" sz="quarter" idx="12"/>
          </p:nvPr>
        </p:nvSpPr>
        <p:spPr/>
        <p:txBody>
          <a:bodyPr/>
          <a:lstStyle/>
          <a:p>
            <a:fld id="{0B50FF68-4868-40FE-A393-9D0650966966}" type="slidenum">
              <a:rPr lang="en-GB" smtClean="0"/>
              <a:t>9</a:t>
            </a:fld>
            <a:endParaRPr lang="en-GB"/>
          </a:p>
        </p:txBody>
      </p:sp>
    </p:spTree>
    <p:extLst>
      <p:ext uri="{BB962C8B-B14F-4D97-AF65-F5344CB8AC3E}">
        <p14:creationId xmlns:p14="http://schemas.microsoft.com/office/powerpoint/2010/main" val="2219002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1863</Words>
  <Application>Microsoft Office PowerPoint</Application>
  <PresentationFormat>On-screen Show (4:3)</PresentationFormat>
  <Paragraphs>191</Paragraphs>
  <Slides>34</Slides>
  <Notes>11</Notes>
  <HiddenSlides>11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 Math</vt:lpstr>
      <vt:lpstr>Impact</vt:lpstr>
      <vt:lpstr>Office Theme</vt:lpstr>
      <vt:lpstr>Optimal climate policy in the face of tipping points and asset stranding</vt:lpstr>
      <vt:lpstr>PowerPoint Presentation</vt:lpstr>
      <vt:lpstr>Aim of the paper</vt:lpstr>
      <vt:lpstr>Climate and mitigation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Locked into high-carbon capital assets</vt:lpstr>
      <vt:lpstr>In between 2 extreme strategies</vt:lpstr>
      <vt:lpstr>Integrated assessment model</vt:lpstr>
      <vt:lpstr>Social Cost of Carbon  = Marginal Abatement Cost</vt:lpstr>
      <vt:lpstr>Our contribution</vt:lpstr>
      <vt:lpstr>1.a Investment adjustment costs</vt:lpstr>
      <vt:lpstr>1. Stranding/repurposing costs</vt:lpstr>
      <vt:lpstr>2. Costs of emission reductions</vt:lpstr>
      <vt:lpstr>3. Uncertainty</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Conclusions</vt:lpstr>
      <vt:lpstr>Back-up slides</vt:lpstr>
      <vt:lpstr>Equations</vt:lpstr>
      <vt:lpstr>PowerPoint Presentation</vt:lpstr>
      <vt:lpstr>Macro-financial transition costs</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climate policy in the face of tipping points and asset stranding</dc:title>
  <dc:creator>Emanuele Campiglio</dc:creator>
  <cp:lastModifiedBy>Venmans1,F</cp:lastModifiedBy>
  <cp:revision>83</cp:revision>
  <dcterms:created xsi:type="dcterms:W3CDTF">2020-09-02T09:40:39Z</dcterms:created>
  <dcterms:modified xsi:type="dcterms:W3CDTF">2021-05-26T06:50:07Z</dcterms:modified>
</cp:coreProperties>
</file>