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96" r:id="rId5"/>
    <p:sldId id="308" r:id="rId6"/>
    <p:sldId id="310" r:id="rId7"/>
    <p:sldId id="290" r:id="rId8"/>
    <p:sldId id="291" r:id="rId9"/>
    <p:sldId id="299" r:id="rId10"/>
    <p:sldId id="300" r:id="rId11"/>
    <p:sldId id="294" r:id="rId12"/>
    <p:sldId id="303" r:id="rId13"/>
    <p:sldId id="304" r:id="rId14"/>
    <p:sldId id="306" r:id="rId15"/>
    <p:sldId id="289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Brito" initials="MB" lastIdx="6" clrIdx="0">
    <p:extLst>
      <p:ext uri="{19B8F6BF-5375-455C-9EA6-DF929625EA0E}">
        <p15:presenceInfo xmlns:p15="http://schemas.microsoft.com/office/powerpoint/2012/main" userId="ddaa32ff59ebbc5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3265" autoAdjust="0"/>
  </p:normalViewPr>
  <p:slideViewPr>
    <p:cSldViewPr snapToGrid="0">
      <p:cViewPr>
        <p:scale>
          <a:sx n="57" d="100"/>
          <a:sy n="57" d="100"/>
        </p:scale>
        <p:origin x="868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912966030543011"/>
          <c:y val="0.10062005907092658"/>
          <c:w val="0.75581270280696178"/>
          <c:h val="0.734369037203682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Folha13!$B$36</c:f>
              <c:strCache>
                <c:ptCount val="1"/>
                <c:pt idx="0">
                  <c:v>MEPI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564-433F-9D78-43E13A2F75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564-433F-9D78-43E13A2F751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564-433F-9D78-43E13A2F751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564-433F-9D78-43E13A2F751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564-433F-9D78-43E13A2F751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564-433F-9D78-43E13A2F7513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564-433F-9D78-43E13A2F7513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2564-433F-9D78-43E13A2F7513}"/>
              </c:ext>
            </c:extLst>
          </c:dPt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564-433F-9D78-43E13A2F7513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564-433F-9D78-43E13A2F7513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2564-433F-9D78-43E13A2F7513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2564-433F-9D78-43E13A2F7513}"/>
              </c:ext>
            </c:extLst>
          </c:dPt>
          <c:dLbls>
            <c:dLbl>
              <c:idx val="1"/>
              <c:layout>
                <c:manualLayout>
                  <c:x val="0"/>
                  <c:y val="-4.243778136006669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64-433F-9D78-43E13A2F751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64-433F-9D78-43E13A2F751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64-433F-9D78-43E13A2F751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64-433F-9D78-43E13A2F751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64-433F-9D78-43E13A2F7513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64-433F-9D78-43E13A2F7513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64-433F-9D78-43E13A2F751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64-433F-9D78-43E13A2F751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23E2F56-0CF4-47D3-A126-221F4E921AF7}" type="VALUE">
                      <a:rPr lang="en-US" b="1" i="1">
                        <a:solidFill>
                          <a:sysClr val="windowText" lastClr="000000"/>
                        </a:solidFill>
                      </a:rPr>
                      <a:pPr/>
                      <a:t>[VALOR]</a:t>
                    </a:fld>
                    <a:endParaRPr lang="pt-P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564-433F-9D78-43E13A2F751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64-433F-9D78-43E13A2F7513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64-433F-9D78-43E13A2F7513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64-433F-9D78-43E13A2F75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Folha13!$A$37:$A$49</c:f>
              <c:strCache>
                <c:ptCount val="13"/>
                <c:pt idx="1">
                  <c:v>Zambézia </c:v>
                </c:pt>
                <c:pt idx="2">
                  <c:v>Nampula</c:v>
                </c:pt>
                <c:pt idx="3">
                  <c:v>Cabo Delgado</c:v>
                </c:pt>
                <c:pt idx="4">
                  <c:v>Tete</c:v>
                </c:pt>
                <c:pt idx="5">
                  <c:v>Niassa</c:v>
                </c:pt>
                <c:pt idx="6">
                  <c:v>Gaza</c:v>
                </c:pt>
                <c:pt idx="7">
                  <c:v>Manica</c:v>
                </c:pt>
                <c:pt idx="8">
                  <c:v>Inhambane </c:v>
                </c:pt>
                <c:pt idx="9">
                  <c:v>Mozambique</c:v>
                </c:pt>
                <c:pt idx="10">
                  <c:v>Sofala</c:v>
                </c:pt>
                <c:pt idx="11">
                  <c:v>Maputo província</c:v>
                </c:pt>
                <c:pt idx="12">
                  <c:v>Maputo cidade</c:v>
                </c:pt>
              </c:strCache>
            </c:strRef>
          </c:cat>
          <c:val>
            <c:numRef>
              <c:f>Folha13!$B$37:$B$49</c:f>
              <c:numCache>
                <c:formatCode>General</c:formatCode>
                <c:ptCount val="13"/>
                <c:pt idx="1">
                  <c:v>0.79</c:v>
                </c:pt>
                <c:pt idx="2">
                  <c:v>0.77000000000000013</c:v>
                </c:pt>
                <c:pt idx="3">
                  <c:v>0.76000000000000012</c:v>
                </c:pt>
                <c:pt idx="4">
                  <c:v>0.71000000000000008</c:v>
                </c:pt>
                <c:pt idx="5">
                  <c:v>0.69000000000000006</c:v>
                </c:pt>
                <c:pt idx="6">
                  <c:v>0.69000000000000006</c:v>
                </c:pt>
                <c:pt idx="7">
                  <c:v>0.68</c:v>
                </c:pt>
                <c:pt idx="8">
                  <c:v>0.68</c:v>
                </c:pt>
                <c:pt idx="9">
                  <c:v>0.65000000000000013</c:v>
                </c:pt>
                <c:pt idx="10">
                  <c:v>0.63000000000000012</c:v>
                </c:pt>
                <c:pt idx="11">
                  <c:v>0.48000000000000004</c:v>
                </c:pt>
                <c:pt idx="12">
                  <c:v>0.30000000000000004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564-433F-9D78-43E13A2F7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565376"/>
        <c:axId val="100566912"/>
      </c:barChart>
      <c:catAx>
        <c:axId val="100565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00566912"/>
        <c:crosses val="autoZero"/>
        <c:auto val="1"/>
        <c:lblAlgn val="ctr"/>
        <c:lblOffset val="100"/>
        <c:noMultiLvlLbl val="0"/>
      </c:catAx>
      <c:valAx>
        <c:axId val="100566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00565376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24027128099236"/>
          <c:y val="0.12019615178325949"/>
          <c:w val="0.78838673598159026"/>
          <c:h val="0.77982316693870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Folha13!$B$54</c:f>
              <c:strCache>
                <c:ptCount val="1"/>
                <c:pt idx="0">
                  <c:v>Headcount ratio (H)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20-4AC7-9B19-B8EFC8EB3CDE}"/>
              </c:ext>
            </c:extLst>
          </c:dPt>
          <c:dLbls>
            <c:dLbl>
              <c:idx val="9"/>
              <c:tx>
                <c:rich>
                  <a:bodyPr/>
                  <a:lstStyle/>
                  <a:p>
                    <a:fld id="{F11C2260-B58E-4EB6-BAFC-6C4314FA3D0B}" type="VALUE">
                      <a:rPr lang="en-US"/>
                      <a:pPr/>
                      <a:t>[VALOR]</a:t>
                    </a:fld>
                    <a:endParaRPr lang="pt-P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A20-4AC7-9B19-B8EFC8EB3C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Folha13!$A$55:$A$67</c:f>
              <c:strCache>
                <c:ptCount val="13"/>
                <c:pt idx="1">
                  <c:v>Gaza</c:v>
                </c:pt>
                <c:pt idx="2">
                  <c:v>Zambézia </c:v>
                </c:pt>
                <c:pt idx="3">
                  <c:v>Nampula</c:v>
                </c:pt>
                <c:pt idx="4">
                  <c:v>Inhambane </c:v>
                </c:pt>
                <c:pt idx="5">
                  <c:v>Cabo Delgado</c:v>
                </c:pt>
                <c:pt idx="6">
                  <c:v>Manica</c:v>
                </c:pt>
                <c:pt idx="7">
                  <c:v>Niassa</c:v>
                </c:pt>
                <c:pt idx="8">
                  <c:v>Tete</c:v>
                </c:pt>
                <c:pt idx="9">
                  <c:v>Mozambique</c:v>
                </c:pt>
                <c:pt idx="10">
                  <c:v>Sofala</c:v>
                </c:pt>
                <c:pt idx="11">
                  <c:v>Maputo província</c:v>
                </c:pt>
                <c:pt idx="12">
                  <c:v>Maputo cidade</c:v>
                </c:pt>
              </c:strCache>
            </c:strRef>
          </c:cat>
          <c:val>
            <c:numRef>
              <c:f>Folha13!$B$55:$B$67</c:f>
              <c:numCache>
                <c:formatCode>General</c:formatCode>
                <c:ptCount val="13"/>
                <c:pt idx="1">
                  <c:v>0.96000000000000008</c:v>
                </c:pt>
                <c:pt idx="2">
                  <c:v>0.95000000000000007</c:v>
                </c:pt>
                <c:pt idx="3">
                  <c:v>0.92</c:v>
                </c:pt>
                <c:pt idx="4">
                  <c:v>0.92</c:v>
                </c:pt>
                <c:pt idx="5">
                  <c:v>0.9</c:v>
                </c:pt>
                <c:pt idx="6">
                  <c:v>0.9</c:v>
                </c:pt>
                <c:pt idx="7">
                  <c:v>0.87000000000000011</c:v>
                </c:pt>
                <c:pt idx="8">
                  <c:v>0.85000000000000009</c:v>
                </c:pt>
                <c:pt idx="9">
                  <c:v>0.84000000000000008</c:v>
                </c:pt>
                <c:pt idx="10">
                  <c:v>0.83000000000000007</c:v>
                </c:pt>
                <c:pt idx="11">
                  <c:v>0.66000000000000014</c:v>
                </c:pt>
                <c:pt idx="12">
                  <c:v>0.43000000000000005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20-4AC7-9B19-B8EFC8EB3C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3251968"/>
        <c:axId val="103255040"/>
      </c:barChart>
      <c:catAx>
        <c:axId val="103251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03255040"/>
        <c:crosses val="autoZero"/>
        <c:auto val="1"/>
        <c:lblAlgn val="ctr"/>
        <c:lblOffset val="100"/>
        <c:noMultiLvlLbl val="0"/>
      </c:catAx>
      <c:valAx>
        <c:axId val="1032550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03251968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0177965559185"/>
          <c:y val="0.13490725999184808"/>
          <c:w val="0.67587729628596238"/>
          <c:h val="0.775841828713186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Folha13!$B$75</c:f>
              <c:strCache>
                <c:ptCount val="1"/>
                <c:pt idx="0">
                  <c:v>Intens. Energ. Poverty (A)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8E-4C62-9B2A-A7D4CD8CEF27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fld id="{19F511B2-483D-4C23-957B-D220F4C2D326}" type="VALUE">
                      <a:rPr lang="en-US"/>
                      <a:pPr/>
                      <a:t>[VALOR]</a:t>
                    </a:fld>
                    <a:endParaRPr lang="pt-P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8E-4C62-9B2A-A7D4CD8CEF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Folha13!$A$76:$A$88</c:f>
              <c:strCache>
                <c:ptCount val="13"/>
                <c:pt idx="1">
                  <c:v>Cabo Delgado</c:v>
                </c:pt>
                <c:pt idx="2">
                  <c:v>Tete</c:v>
                </c:pt>
                <c:pt idx="3">
                  <c:v>Nampula</c:v>
                </c:pt>
                <c:pt idx="4">
                  <c:v>Mozambique</c:v>
                </c:pt>
                <c:pt idx="5">
                  <c:v>Niassa</c:v>
                </c:pt>
                <c:pt idx="6">
                  <c:v>Manica</c:v>
                </c:pt>
                <c:pt idx="7">
                  <c:v>Sofala</c:v>
                </c:pt>
                <c:pt idx="8">
                  <c:v>Zambézia </c:v>
                </c:pt>
                <c:pt idx="9">
                  <c:v>Inhambane </c:v>
                </c:pt>
                <c:pt idx="10">
                  <c:v>Maputo província</c:v>
                </c:pt>
                <c:pt idx="11">
                  <c:v>Gaza</c:v>
                </c:pt>
                <c:pt idx="12">
                  <c:v>Maputo cidade</c:v>
                </c:pt>
              </c:strCache>
            </c:strRef>
          </c:cat>
          <c:val>
            <c:numRef>
              <c:f>Folha13!$B$76:$B$88</c:f>
              <c:numCache>
                <c:formatCode>General</c:formatCode>
                <c:ptCount val="13"/>
                <c:pt idx="1">
                  <c:v>0.84000000000000008</c:v>
                </c:pt>
                <c:pt idx="2">
                  <c:v>0.84000000000000008</c:v>
                </c:pt>
                <c:pt idx="3">
                  <c:v>0.83000000000000007</c:v>
                </c:pt>
                <c:pt idx="4">
                  <c:v>0.78</c:v>
                </c:pt>
                <c:pt idx="5">
                  <c:v>0.79</c:v>
                </c:pt>
                <c:pt idx="6">
                  <c:v>0.76000000000000012</c:v>
                </c:pt>
                <c:pt idx="7">
                  <c:v>0.76000000000000012</c:v>
                </c:pt>
                <c:pt idx="8">
                  <c:v>0.75000000000000011</c:v>
                </c:pt>
                <c:pt idx="9">
                  <c:v>0.75000000000000011</c:v>
                </c:pt>
                <c:pt idx="10">
                  <c:v>0.73000000000000009</c:v>
                </c:pt>
                <c:pt idx="11">
                  <c:v>0.72000000000000008</c:v>
                </c:pt>
                <c:pt idx="12">
                  <c:v>0.69000000000000006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8E-4C62-9B2A-A7D4CD8CE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3305984"/>
        <c:axId val="103309696"/>
      </c:barChart>
      <c:catAx>
        <c:axId val="103305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03309696"/>
        <c:crosses val="autoZero"/>
        <c:auto val="1"/>
        <c:lblAlgn val="ctr"/>
        <c:lblOffset val="100"/>
        <c:noMultiLvlLbl val="0"/>
      </c:catAx>
      <c:valAx>
        <c:axId val="103309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PT"/>
          </a:p>
        </c:txPr>
        <c:crossAx val="103305984"/>
        <c:crosses val="autoZero"/>
        <c:crossBetween val="between"/>
        <c:majorUnit val="0.25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pt-P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0.42643</cdr:x>
      <cdr:y>0.02676</cdr:y>
    </cdr:from>
    <cdr:to>
      <cdr:x>0.74256</cdr:x>
      <cdr:y>0.08291</cdr:y>
    </cdr:to>
    <cdr:sp macro="" textlink="">
      <cdr:nvSpPr>
        <cdr:cNvPr id="2" name="Caixa de texto 13"/>
        <cdr:cNvSpPr txBox="1"/>
      </cdr:nvSpPr>
      <cdr:spPr>
        <a:xfrm xmlns:a="http://schemas.openxmlformats.org/drawingml/2006/main" rot="10800000" flipV="1">
          <a:off x="3758426" y="135467"/>
          <a:ext cx="2786306" cy="28429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6350">
          <a:solidFill>
            <a:sysClr val="window" lastClr="FFFFFF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pt-PT" sz="1600" b="1" dirty="0">
              <a:ln>
                <a:noFill/>
              </a:ln>
              <a:solidFill>
                <a:sysClr val="windowText" lastClr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MEPI</a:t>
          </a:r>
          <a:endParaRPr lang="pt-PT" sz="1600" b="1" dirty="0">
            <a:solidFill>
              <a:sysClr val="windowText" lastClr="000000"/>
            </a:solidFill>
            <a:effectLst/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n-US" sz="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pt-PT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0.35591</cdr:x>
      <cdr:y>0.01204</cdr:y>
    </cdr:from>
    <cdr:to>
      <cdr:x>0.7734</cdr:x>
      <cdr:y>0.07089</cdr:y>
    </cdr:to>
    <cdr:sp macro="" textlink="">
      <cdr:nvSpPr>
        <cdr:cNvPr id="2" name="Caixa de texto 13"/>
        <cdr:cNvSpPr txBox="1"/>
      </cdr:nvSpPr>
      <cdr:spPr>
        <a:xfrm xmlns:a="http://schemas.openxmlformats.org/drawingml/2006/main" rot="10800000" flipV="1">
          <a:off x="1447333" y="33960"/>
          <a:ext cx="1697748" cy="166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6350">
          <a:solidFill>
            <a:sysClr val="window" lastClr="FFFFFF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US" sz="16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Headcount ratio (H)</a:t>
          </a:r>
        </a:p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n-US" sz="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pt-PT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0.34386</cdr:x>
      <cdr:y>0.01503</cdr:y>
    </cdr:from>
    <cdr:to>
      <cdr:x>0.82221</cdr:x>
      <cdr:y>0.12054</cdr:y>
    </cdr:to>
    <cdr:sp macro="" textlink="">
      <cdr:nvSpPr>
        <cdr:cNvPr id="2" name="Caixa de texto 13"/>
        <cdr:cNvSpPr txBox="1"/>
      </cdr:nvSpPr>
      <cdr:spPr>
        <a:xfrm xmlns:a="http://schemas.openxmlformats.org/drawingml/2006/main" rot="10800000" flipV="1">
          <a:off x="1423430" y="41172"/>
          <a:ext cx="1980169" cy="28902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6350">
          <a:solidFill>
            <a:sysClr val="window" lastClr="FFFFFF"/>
          </a:solidFill>
        </a:ln>
      </cdr:spPr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en-US" sz="16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Intensity of energy poverty (A)</a:t>
          </a:r>
        </a:p>
        <a:p xmlns:a="http://schemas.openxmlformats.org/drawingml/2006/main">
          <a:pPr algn="ctr">
            <a:lnSpc>
              <a:spcPct val="107000"/>
            </a:lnSpc>
            <a:spcAft>
              <a:spcPts val="800"/>
            </a:spcAft>
          </a:pPr>
          <a:r>
            <a:rPr lang="en-US" sz="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 </a:t>
          </a:r>
          <a:endParaRPr lang="pt-PT" sz="11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98917-5959-4333-873B-7ED60ABB55A1}" type="datetimeFigureOut">
              <a:rPr lang="pt-PT" smtClean="0"/>
              <a:t>01/06/2021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8C9DB-9A3E-44A1-9794-4C96D5BAB0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125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Typo in the title, </a:t>
            </a:r>
          </a:p>
          <a:p>
            <a:r>
              <a:rPr lang="en-US" dirty="0"/>
              <a:t>I would suggest you add the affiliations of the authors next to </a:t>
            </a:r>
            <a:r>
              <a:rPr lang="en-US"/>
              <a:t>their names.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8C9DB-9A3E-44A1-9794-4C96D5BAB02F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8059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suggest that you do not have the numbering in your titles; personal preference, not a rule.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8C9DB-9A3E-44A1-9794-4C96D5BAB02F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639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8C9DB-9A3E-44A1-9794-4C96D5BAB02F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136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6945CD-CFE9-468C-87AC-EFC3AB818D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C3592A-38FC-4743-8285-5A0067052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7CFEB4D-32CF-4CDF-9457-522CCC78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603A1-7A06-40DF-BBCE-610253BE9E96}" type="datetime1">
              <a:rPr lang="pt-PT" smtClean="0"/>
              <a:t>01/06/2021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7FA17E-AC83-4ACA-94CE-7D45DFC2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DC1958B-5653-4BF6-A105-613FA52AD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092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3832B7-5219-4737-A258-B8D2DF68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8B7A65EC-9EBA-4F6B-8166-47A04D190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94E57A9-16C3-47E1-8D2F-2C2913A6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C36F-EF82-4899-BECF-C89CAFB22840}" type="datetime1">
              <a:rPr lang="pt-PT" smtClean="0"/>
              <a:t>01/06/2021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E62ECA1-652A-4F47-BD1F-48A2F2D82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B152BBD-C1A7-406D-A181-2579893A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22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B5F4E0-EBBB-4BC6-996F-28D0857E05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F604CB0-6C07-4192-A669-5B691A0E2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FDDAF86-C94A-4114-85CD-11CBE8315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A44F-7ACA-43EC-8701-959893A8C4A8}" type="datetime1">
              <a:rPr lang="pt-PT" smtClean="0"/>
              <a:t>01/06/2021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96E6C44-7E06-463C-BDB9-84019B4B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4A2B308-DE2D-4C40-A64E-01A7DA851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774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9C18A-681B-473E-BC0D-91B6D9E7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9E9E05-BAEA-4609-B933-5766F6D2A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BED9C49-579C-430D-A4EB-A3EDB4AF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D38C-762C-42D5-B2A0-61C4AF72FA71}" type="datetime1">
              <a:rPr lang="pt-PT" smtClean="0"/>
              <a:t>01/06/2021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8E04B8D-937B-46D3-A082-2CD67421E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10C6099-CB45-4DBA-839E-432AB3A3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69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3A6F8-326B-48ED-863B-FFDDB6E2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5877EBA-508A-4920-B146-68D9729A6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904598E-7AB1-426A-A412-A126309A6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BA8B-B89F-4A89-9DEC-E6E666078AC7}" type="datetime1">
              <a:rPr lang="pt-PT" smtClean="0"/>
              <a:t>01/06/2021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8EF627A-8487-41AE-9DEB-7B93BE3D9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6F83535-FE5C-41FF-8801-FA8D6EB96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309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C9C21-023D-4C10-ADD9-2AB15BCF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292BB77-7FEB-4F3F-9070-F15F2EFF4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8C1A8D0-DD08-4478-B97D-FF78594428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C9A410-ABEF-4F5E-A7BD-3124713F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71DA-F680-4F7E-8DE6-383AA26773E9}" type="datetime1">
              <a:rPr lang="pt-PT" smtClean="0"/>
              <a:t>01/06/2021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74430781-4FA7-400D-AB65-27B5E1F8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5EBD0762-8D38-4DA5-A1A8-E4892180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354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4BEE7-F731-49C3-9E3E-FF446D373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029DE07D-92C4-4211-B667-3B6210E13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48102B1B-F8D6-4CBD-A1DA-79A620CAB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A7D7576-B3E9-496B-8F2F-C85A5D73A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162E5491-9843-40B9-80F6-36406B938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AE7ACDC5-3749-47D0-98D1-8FE8C6E2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E2DA-F2FF-476F-B03F-D57C288D0327}" type="datetime1">
              <a:rPr lang="pt-PT" smtClean="0"/>
              <a:t>01/06/2021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D12B6397-83EA-4D63-B8F8-58A853FE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4AC6CF8-7F02-4D6C-9BC3-7AF7159C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153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E8A776-F635-438C-AC59-E9CB2FC4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DF91C340-83FA-466E-BA22-27C457793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5B297-C157-4D0E-8282-77EE651876F6}" type="datetime1">
              <a:rPr lang="pt-PT" smtClean="0"/>
              <a:t>01/06/2021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538921C-7C2F-40C3-BE6B-6A0625137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9FFCF9CC-BAC9-44C2-A5EB-5636916DF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737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51D40166-F46C-40C2-B009-2C9145C9B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BF8DE-20D1-4B9B-A94F-F271ACCD2298}" type="datetime1">
              <a:rPr lang="pt-PT" smtClean="0"/>
              <a:t>01/06/2021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DEDD58F4-A083-4D53-A93C-A7BEBF3AB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A9A2378-E0A8-42C0-B487-577424A2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3720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BC56FC-86EF-47B9-B872-780A2EF0A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F2FFA5D-367A-4448-B965-14B15D2E7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B0403E6-55BE-4CD5-AE89-A94B9F50DA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ADF429F-FAE2-4F75-BB51-9EB8BBD2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FE27A-6884-47CC-8552-C49F2199E5C6}" type="datetime1">
              <a:rPr lang="pt-PT" smtClean="0"/>
              <a:t>01/06/2021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E5BC889-2603-4256-A554-3691676AC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825F3B1-28B9-4A9B-9F97-8C9B07B4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849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10B8D-755C-471B-97D4-5E415D44B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FB997FD-98C9-4A16-B216-98A0311FB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194C09E-E69A-4ECE-BA89-65E74E1F5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A7423CFF-129D-44DC-A2E5-242F6D22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C4C3D-602A-41BD-A038-C8EDBE5FA323}" type="datetime1">
              <a:rPr lang="pt-PT" smtClean="0"/>
              <a:t>01/06/2021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CA86A1C-E491-4FF2-8960-690C1B3B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CE4DD56-A534-40B0-A0D2-0A3D044F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163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961453C-9E17-4278-AE91-DEED67D2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AA5A90-DAFB-462A-912A-B44D6BA21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4576B9-82DA-4965-A025-9E9262476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E943-300C-4CBB-8903-FFCAEF6FDADD}" type="datetime1">
              <a:rPr lang="pt-PT" smtClean="0"/>
              <a:t>01/06/2021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B424087-3828-4283-8518-7F4E2B160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E1496E6-F96E-4E67-869F-CADBF5303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6D24C-6ACC-4C5D-85CF-FF5D3B2A303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76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594285E-AE4D-4AC9-87EC-B3F84E81E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677380"/>
            <a:ext cx="8229600" cy="875368"/>
          </a:xfrm>
        </p:spPr>
        <p:txBody>
          <a:bodyPr>
            <a:normAutofit/>
          </a:bodyPr>
          <a:lstStyle/>
          <a:p>
            <a:r>
              <a:rPr lang="pt-PT" sz="4000" b="1" dirty="0"/>
              <a:t>IAEE 2021 ONLINE CONFERENCE</a:t>
            </a:r>
            <a:endParaRPr lang="en-US" sz="4000" dirty="0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8F4F35B1-A582-4C64-BE7B-C837D10E99EA}"/>
              </a:ext>
            </a:extLst>
          </p:cNvPr>
          <p:cNvSpPr txBox="1">
            <a:spLocks/>
          </p:cNvSpPr>
          <p:nvPr/>
        </p:nvSpPr>
        <p:spPr>
          <a:xfrm>
            <a:off x="776484" y="2332976"/>
            <a:ext cx="10888717" cy="203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MEASURING ENERGY POVERTY IN MOZAMBIQUE: IS ENERGY POVERTY A PURALY RURAL PHENOMENON?</a:t>
            </a:r>
            <a:endParaRPr lang="pt-P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P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75F36CD2-AD8A-4468-8D94-1D0328752842}"/>
              </a:ext>
            </a:extLst>
          </p:cNvPr>
          <p:cNvSpPr txBox="1">
            <a:spLocks/>
          </p:cNvSpPr>
          <p:nvPr/>
        </p:nvSpPr>
        <p:spPr>
          <a:xfrm>
            <a:off x="557048" y="5152365"/>
            <a:ext cx="3513744" cy="15763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</a:p>
          <a:p>
            <a:pPr algn="just"/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Mendita A. Ugembe</a:t>
            </a:r>
          </a:p>
          <a:p>
            <a:pPr algn="just"/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Miguel C. Brito</a:t>
            </a:r>
          </a:p>
          <a:p>
            <a:pPr algn="just"/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Roula</a:t>
            </a:r>
            <a:r>
              <a:rPr lang="pt-PT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200" dirty="0" err="1">
                <a:latin typeface="Arial" panose="020B0604020202020204" pitchFamily="34" charset="0"/>
                <a:cs typeface="Arial" panose="020B0604020202020204" pitchFamily="34" charset="0"/>
              </a:rPr>
              <a:t>Inglesi-Lotz</a:t>
            </a:r>
            <a:endParaRPr lang="pt-P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72E23887-5812-42DE-92C6-24C13A5FD9E2}"/>
              </a:ext>
            </a:extLst>
          </p:cNvPr>
          <p:cNvSpPr txBox="1">
            <a:spLocks/>
          </p:cNvSpPr>
          <p:nvPr/>
        </p:nvSpPr>
        <p:spPr>
          <a:xfrm>
            <a:off x="4772027" y="6028278"/>
            <a:ext cx="3137338" cy="5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June 2021</a:t>
            </a:r>
            <a:endParaRPr lang="pt-P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E9B51C4-7FC7-41F6-BFE1-EC8A5EAE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67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0F72D-D7F0-4DEE-A217-E4A18609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Methods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3B3A386-928C-41A1-B700-C2C4B98F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10</a:t>
            </a:fld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Posição de Conteúdo 6">
                <a:extLst>
                  <a:ext uri="{FF2B5EF4-FFF2-40B4-BE49-F238E27FC236}">
                    <a16:creationId xmlns:a16="http://schemas.microsoft.com/office/drawing/2014/main" id="{F7F76E59-9B42-4565-8987-ED2794A95F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ntensity of Energy Poverty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pt-PT" i="1"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pt-PT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PT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den>
                        </m:f>
                      </m:e>
                    </m:nary>
                  </m:oMath>
                </a14:m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PT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is a deprivation score or the average deprivation score experienced by the household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𝑖</m:t>
                    </m:r>
                  </m:oMath>
                </a14:m>
                <a:endParaRPr lang="pt-PT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pt-PT" i="1" dirty="0"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𝑀𝐸𝑃𝐼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×</m:t>
                    </m:r>
                    <m:r>
                      <a:rPr lang="en-US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                                                              </a:t>
                </a:r>
                <a:endParaRPr lang="pt-PT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Marcador de Posição de Conteúdo 6">
                <a:extLst>
                  <a:ext uri="{FF2B5EF4-FFF2-40B4-BE49-F238E27FC236}">
                    <a16:creationId xmlns:a16="http://schemas.microsoft.com/office/drawing/2014/main" id="{F7F76E59-9B42-4565-8987-ED2794A95F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875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B60480-61A9-41E5-BA53-8627E1B32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33943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Results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9DEDCBB-9594-4A9E-939C-B32C0FF43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7467"/>
            <a:ext cx="10515600" cy="527949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3.2. MEPI, Headcount ratio and Intensity of Energy poverty</a:t>
            </a:r>
          </a:p>
          <a:p>
            <a:pPr marL="0" indent="0" algn="ctr">
              <a:buNone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33495282-2D92-4B92-B33C-8EB62325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11</a:t>
            </a:fld>
            <a:endParaRPr lang="pt-PT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80096D87-2495-4E1E-8094-8D1C6DE3B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1324496"/>
              </p:ext>
            </p:extLst>
          </p:nvPr>
        </p:nvGraphicFramePr>
        <p:xfrm>
          <a:off x="1981202" y="1485371"/>
          <a:ext cx="8746065" cy="4612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6D55873-F715-4AEE-ACDB-5C3A02C70315}"/>
              </a:ext>
            </a:extLst>
          </p:cNvPr>
          <p:cNvSpPr txBox="1"/>
          <p:nvPr/>
        </p:nvSpPr>
        <p:spPr>
          <a:xfrm>
            <a:off x="2895600" y="5817938"/>
            <a:ext cx="6096000" cy="63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7. MEPI results at the national and provincial level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Built from DHS survey data.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6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5A050-2E4B-455E-8616-A8572EF3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7008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Results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00F4780-7268-4231-9B67-BDA64A72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12</a:t>
            </a:fld>
            <a:endParaRPr lang="pt-PT"/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CC4FBFBF-F3AF-45D5-A802-BF96D518F3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129145"/>
              </p:ext>
            </p:extLst>
          </p:nvPr>
        </p:nvGraphicFramePr>
        <p:xfrm>
          <a:off x="1329266" y="982663"/>
          <a:ext cx="9609667" cy="410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C965592-3C2B-4471-B256-17740A1E9440}"/>
              </a:ext>
            </a:extLst>
          </p:cNvPr>
          <p:cNvSpPr txBox="1"/>
          <p:nvPr/>
        </p:nvSpPr>
        <p:spPr>
          <a:xfrm>
            <a:off x="1248936" y="5236123"/>
            <a:ext cx="9779619" cy="639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8. Headcount ratio (H) at the national and provincial levels, representing the fraction of energy-poor households.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Built from DHS survey data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99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DA752-94F5-4A96-AFC2-BFEF002BB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291"/>
            <a:ext cx="10515600" cy="802669"/>
          </a:xfrm>
        </p:spPr>
        <p:txBody>
          <a:bodyPr/>
          <a:lstStyle/>
          <a:p>
            <a:pPr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3. Results</a:t>
            </a: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59A6B8A-6DC1-442F-93D3-C012D2A5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13</a:t>
            </a:fld>
            <a:endParaRPr lang="pt-PT"/>
          </a:p>
        </p:txBody>
      </p:sp>
      <p:graphicFrame>
        <p:nvGraphicFramePr>
          <p:cNvPr id="5" name="Marcador de Posição de Conteúdo 4">
            <a:extLst>
              <a:ext uri="{FF2B5EF4-FFF2-40B4-BE49-F238E27FC236}">
                <a16:creationId xmlns:a16="http://schemas.microsoft.com/office/drawing/2014/main" id="{32315B18-CA58-4A1E-95B2-839E03341E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797695"/>
              </p:ext>
            </p:extLst>
          </p:nvPr>
        </p:nvGraphicFramePr>
        <p:xfrm>
          <a:off x="838200" y="1058060"/>
          <a:ext cx="10515600" cy="4643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42BD31F6-C356-4964-9DD3-55474A009E0D}"/>
              </a:ext>
            </a:extLst>
          </p:cNvPr>
          <p:cNvSpPr txBox="1"/>
          <p:nvPr/>
        </p:nvSpPr>
        <p:spPr>
          <a:xfrm>
            <a:off x="2107914" y="5921487"/>
            <a:ext cx="7786099" cy="580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Figure 9. The intensity of energy poverty (A) at the national and provincial level</a:t>
            </a:r>
            <a:endParaRPr lang="pt-P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Built from DHS survey data.</a:t>
            </a:r>
            <a:endParaRPr lang="pt-PT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5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799F1F-A231-4377-9709-DA858EBF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532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5. Conclusions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E5A29B2-CC77-400F-BD83-7778DA4AD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263"/>
            <a:ext cx="10515600" cy="46827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poverty in the country is a rural and urban phenomenon and it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coexists with income poverty;</a:t>
            </a:r>
          </a:p>
          <a:p>
            <a:pPr algn="just"/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found diverse landscape of energy poverty across Mozambican provinces, suggesting that public policies should be defined at the provincial level and not via one umbrella policy to address energy poverty</a:t>
            </a:r>
          </a:p>
          <a:p>
            <a:pPr algn="just"/>
            <a:endParaRPr lang="pt-PT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suggest the inclusion of a new variable related to productive uses of energy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A1703F7A-4538-4477-82D9-77D09DD7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060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A25B7C7-E584-4C97-95A4-C6CAE5B13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237" y="719660"/>
            <a:ext cx="10515600" cy="5418680"/>
          </a:xfrm>
        </p:spPr>
        <p:txBody>
          <a:bodyPr/>
          <a:lstStyle/>
          <a:p>
            <a:pPr marL="0" indent="0">
              <a:buNone/>
            </a:pPr>
            <a:endParaRPr lang="pt-PT" dirty="0"/>
          </a:p>
          <a:p>
            <a:pPr marL="0" indent="0" algn="ctr">
              <a:buNone/>
            </a:pPr>
            <a:r>
              <a:rPr lang="pt-PT" sz="4400" b="1" dirty="0"/>
              <a:t>THANK YOU </a:t>
            </a:r>
          </a:p>
          <a:p>
            <a:pPr marL="0" indent="0" algn="ctr">
              <a:buNone/>
            </a:pPr>
            <a:endParaRPr lang="pt-PT" sz="4400" b="1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3116F77-B749-445C-ABEC-0591500A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8406" y="6335802"/>
            <a:ext cx="2743200" cy="365125"/>
          </a:xfrm>
        </p:spPr>
        <p:txBody>
          <a:bodyPr/>
          <a:lstStyle/>
          <a:p>
            <a:fld id="{0DD6D24C-6ACC-4C5D-85CF-FF5D3B2A3030}" type="slidenum">
              <a:rPr lang="pt-PT" smtClean="0"/>
              <a:t>15</a:t>
            </a:fld>
            <a:endParaRPr lang="pt-PT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BCBE882-5AD7-40FD-9AF9-F46E6C83D7DE}"/>
              </a:ext>
            </a:extLst>
          </p:cNvPr>
          <p:cNvSpPr/>
          <p:nvPr/>
        </p:nvSpPr>
        <p:spPr>
          <a:xfrm>
            <a:off x="4785732" y="2164840"/>
            <a:ext cx="2316307" cy="19726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FCUL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94D84F-EBAD-41D1-8995-A6A56BDA4C77}"/>
              </a:ext>
            </a:extLst>
          </p:cNvPr>
          <p:cNvSpPr/>
          <p:nvPr/>
        </p:nvSpPr>
        <p:spPr>
          <a:xfrm>
            <a:off x="818104" y="3430504"/>
            <a:ext cx="3489274" cy="19726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UNIVERSITY OF PRETORIA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E25ADB-EA30-45B9-82FB-FC4FBDC780E7}"/>
              </a:ext>
            </a:extLst>
          </p:cNvPr>
          <p:cNvSpPr/>
          <p:nvPr/>
        </p:nvSpPr>
        <p:spPr>
          <a:xfrm>
            <a:off x="7580393" y="3429000"/>
            <a:ext cx="3489274" cy="197263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4000" dirty="0">
                <a:latin typeface="Arial" panose="020B0604020202020204" pitchFamily="34" charset="0"/>
                <a:cs typeface="Arial" panose="020B0604020202020204" pitchFamily="34" charset="0"/>
              </a:rPr>
              <a:t>PROJECTO NICHE/MOZ-231/263</a:t>
            </a:r>
          </a:p>
        </p:txBody>
      </p:sp>
    </p:spTree>
    <p:extLst>
      <p:ext uri="{BB962C8B-B14F-4D97-AF65-F5344CB8AC3E}">
        <p14:creationId xmlns:p14="http://schemas.microsoft.com/office/powerpoint/2010/main" val="2435221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BBA478-F185-40D6-BDE5-654AC6E61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893"/>
            <a:ext cx="10515600" cy="93535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EBD8E4A-D9F0-4B2C-AF90-5D6F14CC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908"/>
            <a:ext cx="10515600" cy="5211173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9913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1.1.Mozambican Energy Situation</a:t>
            </a:r>
          </a:p>
          <a:p>
            <a:pPr marL="569913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1.2. Electricity Market</a:t>
            </a:r>
          </a:p>
          <a:p>
            <a:pPr marL="569913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1.3. Electricity Access and Consumption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Method 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 Results</a:t>
            </a:r>
          </a:p>
          <a:p>
            <a:pPr marL="625475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3.1. Overview</a:t>
            </a:r>
          </a:p>
          <a:p>
            <a:pPr marL="625475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3.2. MEPI, Headcount ratio and Intensity of Energy poverty</a:t>
            </a:r>
          </a:p>
          <a:p>
            <a:pPr marL="0" indent="0" algn="just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4. Conclusions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97EE98A6-B751-4BDE-90B7-7326DF0B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554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F892F-1B68-4805-8C61-885128D3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449"/>
            <a:ext cx="10515600" cy="59753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	Introduction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926FED2-3383-49AC-A0C9-FD825FAEB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024" y="995082"/>
            <a:ext cx="10851776" cy="5691467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Table A1. Mozambican energy resources by source. </a:t>
            </a:r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en-US" b="1" dirty="0"/>
          </a:p>
          <a:p>
            <a:pPr marL="0" indent="0" algn="just">
              <a:buNone/>
            </a:pPr>
            <a:endParaRPr lang="pt-PT" b="1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0D9314E-A89E-4CB3-BBEE-444B13C66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219282"/>
              </p:ext>
            </p:extLst>
          </p:nvPr>
        </p:nvGraphicFramePr>
        <p:xfrm>
          <a:off x="502022" y="1524001"/>
          <a:ext cx="10289802" cy="4215663"/>
        </p:xfrm>
        <a:graphic>
          <a:graphicData uri="http://schemas.openxmlformats.org/drawingml/2006/table">
            <a:tbl>
              <a:tblPr/>
              <a:tblGrid>
                <a:gridCol w="1714967">
                  <a:extLst>
                    <a:ext uri="{9D8B030D-6E8A-4147-A177-3AD203B41FA5}">
                      <a16:colId xmlns:a16="http://schemas.microsoft.com/office/drawing/2014/main" val="585477651"/>
                    </a:ext>
                  </a:extLst>
                </a:gridCol>
                <a:gridCol w="1714967">
                  <a:extLst>
                    <a:ext uri="{9D8B030D-6E8A-4147-A177-3AD203B41FA5}">
                      <a16:colId xmlns:a16="http://schemas.microsoft.com/office/drawing/2014/main" val="2907967683"/>
                    </a:ext>
                  </a:extLst>
                </a:gridCol>
                <a:gridCol w="1714967">
                  <a:extLst>
                    <a:ext uri="{9D8B030D-6E8A-4147-A177-3AD203B41FA5}">
                      <a16:colId xmlns:a16="http://schemas.microsoft.com/office/drawing/2014/main" val="3525693645"/>
                    </a:ext>
                  </a:extLst>
                </a:gridCol>
                <a:gridCol w="1714967">
                  <a:extLst>
                    <a:ext uri="{9D8B030D-6E8A-4147-A177-3AD203B41FA5}">
                      <a16:colId xmlns:a16="http://schemas.microsoft.com/office/drawing/2014/main" val="3736030722"/>
                    </a:ext>
                  </a:extLst>
                </a:gridCol>
                <a:gridCol w="1714967">
                  <a:extLst>
                    <a:ext uri="{9D8B030D-6E8A-4147-A177-3AD203B41FA5}">
                      <a16:colId xmlns:a16="http://schemas.microsoft.com/office/drawing/2014/main" val="1260036545"/>
                    </a:ext>
                  </a:extLst>
                </a:gridCol>
                <a:gridCol w="1714967">
                  <a:extLst>
                    <a:ext uri="{9D8B030D-6E8A-4147-A177-3AD203B41FA5}">
                      <a16:colId xmlns:a16="http://schemas.microsoft.com/office/drawing/2014/main" val="623071748"/>
                    </a:ext>
                  </a:extLst>
                </a:gridCol>
              </a:tblGrid>
              <a:tr h="5653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Localization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Reserves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Reserves potential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Installed capacity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National consumption</a:t>
                      </a:r>
                      <a:endParaRPr lang="pt-PT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981207"/>
                  </a:ext>
                </a:extLst>
              </a:tr>
              <a:tr h="5025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Non-Renewables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Tete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Coal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2.4 billion tones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million toe/year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454635"/>
                  </a:ext>
                </a:extLst>
              </a:tr>
              <a:tr h="1098689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Inhambane, Sofala, 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noProof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pt-PT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Cabo Delgado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Natural gas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129.6 trillion 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 billion m</a:t>
                      </a:r>
                      <a:r>
                        <a:rPr lang="en-US" sz="1600" baseline="30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/year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5360.0TJ-gross in 2018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9436146"/>
                  </a:ext>
                </a:extLst>
              </a:tr>
              <a:tr h="3801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Cabo Delgado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Oil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Mt*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277759"/>
                  </a:ext>
                </a:extLst>
              </a:tr>
              <a:tr h="38011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Renewables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country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Hydro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2187MW/year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1200 MW/year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10% 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063585"/>
                  </a:ext>
                </a:extLst>
              </a:tr>
              <a:tr h="3801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Wind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5GW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1.145MW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459972"/>
                  </a:ext>
                </a:extLst>
              </a:tr>
              <a:tr h="3801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Solar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5.4kWh/m2/day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599MW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650733"/>
                  </a:ext>
                </a:extLst>
              </a:tr>
              <a:tr h="380116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Biomass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2GW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pt-PT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t-PT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640295"/>
                  </a:ext>
                </a:extLst>
              </a:tr>
            </a:tbl>
          </a:graphicData>
        </a:graphic>
      </p:graphicFrame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41FA6773-FAB5-4DC8-A2BF-22D188B8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3</a:t>
            </a:fld>
            <a:endParaRPr lang="pt-PT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43067B0-4CA7-4229-8D99-59A0A4CA3A28}"/>
              </a:ext>
            </a:extLst>
          </p:cNvPr>
          <p:cNvSpPr/>
          <p:nvPr/>
        </p:nvSpPr>
        <p:spPr>
          <a:xfrm>
            <a:off x="502022" y="5862919"/>
            <a:ext cx="10442201" cy="67599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Mozambique is the largest energy producer in Southern African Development Community - SADC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6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B8041-DBC1-4F7C-AC3E-DE55652C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58283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	Introduction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5CCC750-97B1-497F-9BCD-C83ACC7FA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5191"/>
            <a:ext cx="10515600" cy="5896284"/>
          </a:xfrm>
        </p:spPr>
        <p:txBody>
          <a:bodyPr>
            <a:no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a HDI=0.446, Mozambique is the sixth poorest country (UN 2019)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66.7% of the Mozambican Population lives in rural areas, of which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77.8% are women and children under 16 years old</a:t>
            </a:r>
          </a:p>
          <a:p>
            <a:pPr marL="457200" lvl="1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66% of the active population Works in agriculture, fishery and forestry, of which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87.8% are rural women</a:t>
            </a:r>
          </a:p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Almost 70% of the Mozambican population lives without electricity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Principal energy source: traditional solid biomass (charcoal and firewood)</a:t>
            </a: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F2CE189-C9E5-4356-ABC8-4C2F6484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5032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C78C1-C9D1-4DB1-8326-9820C8082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654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	Introduction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1EA4596-F4AC-43EF-AF9A-1CF4EB717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8937"/>
            <a:ext cx="10515600" cy="5243938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country adopted de UN Sustainable Development Goals</a:t>
            </a:r>
          </a:p>
          <a:p>
            <a:pPr marL="0" indent="0" algn="just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Expectation: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Universal access to electricity by 2030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Efforts made through: </a:t>
            </a:r>
            <a:r>
              <a:rPr lang="en-US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Ministry of Land, Environment and Rural Development (MITADER):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Energy Fund (FUNAE);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Mozambican Government´s Five-year Plan for 2015-2019; and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National Development Strategy for 2015-2053</a:t>
            </a:r>
            <a:endParaRPr lang="pt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273CA973-E35A-404A-8373-D03E4D39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197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2C937-9968-4E2B-B933-B384B6830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193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	Introduction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68991DC-0F65-4579-8181-7E2B8D3DD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7064"/>
            <a:ext cx="10515600" cy="54558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Efforts focused mainly on rural development ignoring the existence of urban poverty.</a:t>
            </a:r>
          </a:p>
          <a:p>
            <a:pPr algn="just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questions: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Is Energy poverty a purely rural Phenomenon?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What is the magnitude and impact of energy poverty in Mozambique?</a:t>
            </a: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3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Objective: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Measure the Magnitude and intensity of energy poverty in Mozambique, calculating the MEPI at national, regional and provincial levels using the 2015 DHS data for 7169 Mozambican households. 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8FAF760-ADE6-46EE-B3DE-BC4F26E68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93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CB1588-DCF5-4F06-B7E8-88E3E686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534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Methods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6CE2D0EC-540E-49DA-BF33-CDBAE9EBD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Multidimensional Energy Poverty Index (MEPI) approach proposed by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Nussbaumer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al., 2012) and created by OPHI and UNDP (Sher et al., 2014).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Using Demographic and Health Surveys- DHS data  for 7169 Mozambican households for the year 2015.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94D01BE-373B-44CD-83B3-8F392E51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9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C05E89-797C-431E-AFE8-5B3617544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174"/>
            <a:ext cx="10515600" cy="6498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Methods</a:t>
            </a:r>
            <a:endParaRPr lang="pt-PT" dirty="0"/>
          </a:p>
        </p:txBody>
      </p:sp>
      <p:graphicFrame>
        <p:nvGraphicFramePr>
          <p:cNvPr id="6" name="Marcador de Posição de Conteúdo 5">
            <a:extLst>
              <a:ext uri="{FF2B5EF4-FFF2-40B4-BE49-F238E27FC236}">
                <a16:creationId xmlns:a16="http://schemas.microsoft.com/office/drawing/2014/main" id="{DD829679-7A82-491D-9B21-3F127204CF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665859"/>
              </p:ext>
            </p:extLst>
          </p:nvPr>
        </p:nvGraphicFramePr>
        <p:xfrm>
          <a:off x="680223" y="1437638"/>
          <a:ext cx="10952357" cy="4853923"/>
        </p:xfrm>
        <a:graphic>
          <a:graphicData uri="http://schemas.openxmlformats.org/drawingml/2006/table">
            <a:tbl>
              <a:tblPr firstRow="1" firstCol="1" bandRow="1"/>
              <a:tblGrid>
                <a:gridCol w="2181567">
                  <a:extLst>
                    <a:ext uri="{9D8B030D-6E8A-4147-A177-3AD203B41FA5}">
                      <a16:colId xmlns:a16="http://schemas.microsoft.com/office/drawing/2014/main" val="3629668731"/>
                    </a:ext>
                  </a:extLst>
                </a:gridCol>
                <a:gridCol w="2453490">
                  <a:extLst>
                    <a:ext uri="{9D8B030D-6E8A-4147-A177-3AD203B41FA5}">
                      <a16:colId xmlns:a16="http://schemas.microsoft.com/office/drawing/2014/main" val="1436632966"/>
                    </a:ext>
                  </a:extLst>
                </a:gridCol>
                <a:gridCol w="2526920">
                  <a:extLst>
                    <a:ext uri="{9D8B030D-6E8A-4147-A177-3AD203B41FA5}">
                      <a16:colId xmlns:a16="http://schemas.microsoft.com/office/drawing/2014/main" val="55850843"/>
                    </a:ext>
                  </a:extLst>
                </a:gridCol>
                <a:gridCol w="2526920">
                  <a:extLst>
                    <a:ext uri="{9D8B030D-6E8A-4147-A177-3AD203B41FA5}">
                      <a16:colId xmlns:a16="http://schemas.microsoft.com/office/drawing/2014/main" val="2393373901"/>
                    </a:ext>
                  </a:extLst>
                </a:gridCol>
                <a:gridCol w="1263460">
                  <a:extLst>
                    <a:ext uri="{9D8B030D-6E8A-4147-A177-3AD203B41FA5}">
                      <a16:colId xmlns:a16="http://schemas.microsoft.com/office/drawing/2014/main" val="3919638392"/>
                    </a:ext>
                  </a:extLst>
                </a:gridCol>
              </a:tblGrid>
              <a:tr h="783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Dimension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Indicator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weight</a:t>
                      </a:r>
                      <a:endParaRPr lang="pt-PT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Variable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deprivation cut-off (poor if…)</a:t>
                      </a:r>
                      <a:endParaRPr lang="pt-PT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355314"/>
                  </a:ext>
                </a:extLst>
              </a:tr>
              <a:tr h="158444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Cooking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Modern cooking fuel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of cooking fuel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use of any fuel besides electricity, LPG, kerosene, natural gas, or biogas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507688"/>
                  </a:ext>
                </a:extLst>
              </a:tr>
              <a:tr h="783763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Indoor pollution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Food cooked in the house or in a separate building using traditional solid biomass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True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797191"/>
                  </a:ext>
                </a:extLst>
              </a:tr>
              <a:tr h="27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Lighting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Electricity access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0.2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Has access to electricity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9684203"/>
                  </a:ext>
                </a:extLst>
              </a:tr>
              <a:tr h="51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Services provided by household appliances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Household appliances ownership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Has refrigerator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7604770"/>
                  </a:ext>
                </a:extLst>
              </a:tr>
              <a:tr h="5168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Entertainment/ Education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Entertainment/Education appliances ownership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Has radio or television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21465"/>
                  </a:ext>
                </a:extLst>
              </a:tr>
              <a:tr h="278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Communication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Telecommunications means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0.13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Has mobile phone</a:t>
                      </a:r>
                      <a:endParaRPr lang="pt-PT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False</a:t>
                      </a:r>
                      <a:endParaRPr lang="pt-PT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1557" marR="415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936413"/>
                  </a:ext>
                </a:extLst>
              </a:tr>
            </a:tbl>
          </a:graphicData>
        </a:graphic>
      </p:graphicFrame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6AAA180-AB99-4685-9367-C517E8732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8</a:t>
            </a:fld>
            <a:endParaRPr lang="pt-PT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53C21F80-C63E-424D-8337-05AD4D73E6B9}"/>
              </a:ext>
            </a:extLst>
          </p:cNvPr>
          <p:cNvSpPr txBox="1">
            <a:spLocks/>
          </p:cNvSpPr>
          <p:nvPr/>
        </p:nvSpPr>
        <p:spPr>
          <a:xfrm>
            <a:off x="2420343" y="831096"/>
            <a:ext cx="7905686" cy="541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000"/>
              </a:spcAft>
            </a:pPr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Indicators and Weights of MEPI dimensions</a:t>
            </a:r>
            <a:endParaRPr lang="pt-PT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6EF03371-4C6C-46B5-B788-9C7794297BAF}"/>
              </a:ext>
            </a:extLst>
          </p:cNvPr>
          <p:cNvSpPr txBox="1">
            <a:spLocks/>
          </p:cNvSpPr>
          <p:nvPr/>
        </p:nvSpPr>
        <p:spPr>
          <a:xfrm>
            <a:off x="1110603" y="6240503"/>
            <a:ext cx="4723391" cy="5090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Source: adapted from (</a:t>
            </a:r>
            <a:r>
              <a:rPr lang="en-U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Nussbaumer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al., 2012).</a:t>
            </a:r>
            <a:endParaRPr lang="pt-PT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16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BB041-B48E-413B-8D40-D81E59DA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8846"/>
          </a:xfrm>
        </p:spPr>
        <p:txBody>
          <a:bodyPr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 Methods</a:t>
            </a:r>
            <a:endParaRPr lang="pt-P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41D7D498-FD73-448D-AA48-3DD8494E3E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60088"/>
                <a:ext cx="10679130" cy="523278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pt-PT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1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buFont typeface="Wingdings" panose="05000000000000000000" pitchFamily="2" charset="2"/>
                  <a:buChar char="Ø"/>
                </a:pPr>
                <a:r>
                  <a:rPr lang="en-US" sz="3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 </a:t>
                </a:r>
                <a:r>
                  <a:rPr lang="en-US" sz="3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household is energy poor if it cannot achieve a minimum threshold of well-being in several energy dimensions and indicators; thus, the combination of the deprivation that it faces exceeds a pre-defined threshold</a:t>
                </a:r>
                <a14:m>
                  <m:oMath xmlns:m="http://schemas.openxmlformats.org/officeDocument/2006/math"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 </m:t>
                    </m:r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3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=0.33</m:t>
                    </m:r>
                  </m:oMath>
                </a14:m>
                <a:r>
                  <a:rPr lang="en-US" sz="3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buFont typeface="Wingdings" panose="05000000000000000000" pitchFamily="2" charset="2"/>
                  <a:buChar char="Ø"/>
                </a:pPr>
                <a:endParaRPr lang="en-US" sz="30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buFont typeface="Wingdings" panose="05000000000000000000" pitchFamily="2" charset="2"/>
                  <a:buChar char="ü"/>
                </a:pPr>
                <a:r>
                  <a:rPr lang="en-US" sz="3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Headcount ratio </a:t>
                </a:r>
                <a:r>
                  <a:rPr lang="en-US" sz="35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𝐻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pt-PT" sz="3500" dirty="0">
                  <a:effectLst/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pt-PT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pt-PT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pt-PT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total number of households whose deprivations exceeds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𝑘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=0.33</m:t>
                    </m:r>
                    <m:r>
                      <a:rPr lang="pt-PT" sz="3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;</m:t>
                    </m:r>
                  </m:oMath>
                </a14:m>
                <a:endParaRPr lang="pt-PT" sz="30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pt-PT" sz="30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the total sampled households</a:t>
                </a:r>
              </a:p>
              <a:p>
                <a:pPr marL="0" indent="0" algn="just">
                  <a:buNone/>
                </a:pP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41D7D498-FD73-448D-AA48-3DD8494E3E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60088"/>
                <a:ext cx="10679130" cy="5232786"/>
              </a:xfrm>
              <a:blipFill>
                <a:blip r:embed="rId2"/>
                <a:stretch>
                  <a:fillRect l="-1199" r="-1199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06FB8219-FF8F-474E-ACAD-8F3135E26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6D24C-6ACC-4C5D-85CF-FF5D3B2A3030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785081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4612</TotalTime>
  <Words>917</Words>
  <Application>Microsoft Office PowerPoint</Application>
  <PresentationFormat>Ecrã Panorâmico</PresentationFormat>
  <Paragraphs>222</Paragraphs>
  <Slides>15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Wingdings</vt:lpstr>
      <vt:lpstr>Tema do Office</vt:lpstr>
      <vt:lpstr>Apresentação do PowerPoint</vt:lpstr>
      <vt:lpstr>Contents</vt:lpstr>
      <vt:lpstr>1. Introduction</vt:lpstr>
      <vt:lpstr>1. Introduction</vt:lpstr>
      <vt:lpstr>1. Introduction</vt:lpstr>
      <vt:lpstr>1. Introduction</vt:lpstr>
      <vt:lpstr>2. Methods</vt:lpstr>
      <vt:lpstr>2. Methods</vt:lpstr>
      <vt:lpstr>2. Methods</vt:lpstr>
      <vt:lpstr>2. Methods</vt:lpstr>
      <vt:lpstr>3. Results</vt:lpstr>
      <vt:lpstr>3. Results</vt:lpstr>
      <vt:lpstr>3. Results</vt:lpstr>
      <vt:lpstr>5. Conclusions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IST- UL</dc:title>
  <dc:creator>Mendita Arnaldo Ugembe</dc:creator>
  <cp:lastModifiedBy>maugembe@fc.ul.pt</cp:lastModifiedBy>
  <cp:revision>182</cp:revision>
  <dcterms:created xsi:type="dcterms:W3CDTF">2020-03-13T16:32:57Z</dcterms:created>
  <dcterms:modified xsi:type="dcterms:W3CDTF">2021-06-01T20:23:57Z</dcterms:modified>
</cp:coreProperties>
</file>