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56" r:id="rId5"/>
    <p:sldId id="2472" r:id="rId6"/>
    <p:sldId id="279" r:id="rId7"/>
    <p:sldId id="404" r:id="rId8"/>
    <p:sldId id="2473" r:id="rId9"/>
    <p:sldId id="406" r:id="rId10"/>
    <p:sldId id="408" r:id="rId11"/>
    <p:sldId id="2474" r:id="rId12"/>
    <p:sldId id="414" r:id="rId13"/>
    <p:sldId id="415" r:id="rId14"/>
    <p:sldId id="417" r:id="rId15"/>
    <p:sldId id="416" r:id="rId16"/>
    <p:sldId id="407" r:id="rId17"/>
    <p:sldId id="2475" r:id="rId18"/>
    <p:sldId id="391" r:id="rId1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4" autoAdjust="0"/>
    <p:restoredTop sz="89938" autoAdjust="0"/>
  </p:normalViewPr>
  <p:slideViewPr>
    <p:cSldViewPr showGuides="1">
      <p:cViewPr varScale="1">
        <p:scale>
          <a:sx n="83" d="100"/>
          <a:sy n="83" d="100"/>
        </p:scale>
        <p:origin x="120" y="19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t>6/7/2021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t>6/7/2021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B98AFB-CB0D-4DFE-87B9-B4B0D0DE73CD}" type="slidenum">
              <a:rPr lang="en-GB" smtClean="0"/>
              <a:t>1</a:t>
            </a:fld>
            <a:endParaRPr lang="en-GB"/>
          </a:p>
        </p:txBody>
      </p:sp>
    </p:spTree>
    <p:extLst>
      <p:ext uri="{BB962C8B-B14F-4D97-AF65-F5344CB8AC3E}">
        <p14:creationId xmlns:p14="http://schemas.microsoft.com/office/powerpoint/2010/main" val="55330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B98AFB-CB0D-4DFE-87B9-B4B0D0DE73CD}" type="slidenum">
              <a:rPr lang="en-US" smtClean="0"/>
              <a:t>4</a:t>
            </a:fld>
            <a:endParaRPr lang="en-US"/>
          </a:p>
        </p:txBody>
      </p:sp>
    </p:spTree>
    <p:extLst>
      <p:ext uri="{BB962C8B-B14F-4D97-AF65-F5344CB8AC3E}">
        <p14:creationId xmlns:p14="http://schemas.microsoft.com/office/powerpoint/2010/main" val="360062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12880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8</a:t>
            </a:fld>
            <a:endParaRPr lang="en-US"/>
          </a:p>
        </p:txBody>
      </p:sp>
    </p:spTree>
    <p:extLst>
      <p:ext uri="{BB962C8B-B14F-4D97-AF65-F5344CB8AC3E}">
        <p14:creationId xmlns:p14="http://schemas.microsoft.com/office/powerpoint/2010/main" val="226209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10</a:t>
            </a:fld>
            <a:endParaRPr lang="en-US"/>
          </a:p>
        </p:txBody>
      </p:sp>
    </p:spTree>
    <p:extLst>
      <p:ext uri="{BB962C8B-B14F-4D97-AF65-F5344CB8AC3E}">
        <p14:creationId xmlns:p14="http://schemas.microsoft.com/office/powerpoint/2010/main" val="84374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11</a:t>
            </a:fld>
            <a:endParaRPr lang="en-US"/>
          </a:p>
        </p:txBody>
      </p:sp>
    </p:spTree>
    <p:extLst>
      <p:ext uri="{BB962C8B-B14F-4D97-AF65-F5344CB8AC3E}">
        <p14:creationId xmlns:p14="http://schemas.microsoft.com/office/powerpoint/2010/main" val="2866632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1386106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6/7/2021</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6/7/2021</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6/7/2021</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88825"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Content Placeholder 2"/>
          <p:cNvSpPr>
            <a:spLocks noGrp="1"/>
          </p:cNvSpPr>
          <p:nvPr>
            <p:ph idx="1"/>
          </p:nvPr>
        </p:nvSpPr>
        <p:spPr>
          <a:xfrm>
            <a:off x="68640" y="3493675"/>
            <a:ext cx="2376821"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4628" y="6465382"/>
            <a:ext cx="431313"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2988" y="3493675"/>
            <a:ext cx="2376821"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7336" y="3493675"/>
            <a:ext cx="2376821"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1684" y="3493675"/>
            <a:ext cx="2376821"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6032" y="3493675"/>
            <a:ext cx="2376821" cy="2226763"/>
          </a:xfrm>
        </p:spPr>
        <p:txBody>
          <a:bodyPr lIns="146304" rIns="146304"/>
          <a:lstStyle>
            <a:lvl1pPr algn="ctr">
              <a:defRPr sz="2199">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181" y="3382066"/>
            <a:ext cx="19197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Rectangle 12"/>
          <p:cNvSpPr/>
          <p:nvPr userDrawn="1"/>
        </p:nvSpPr>
        <p:spPr>
          <a:xfrm>
            <a:off x="2711529" y="3382066"/>
            <a:ext cx="19197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Rectangle 13"/>
          <p:cNvSpPr/>
          <p:nvPr userDrawn="1"/>
        </p:nvSpPr>
        <p:spPr>
          <a:xfrm>
            <a:off x="7540225" y="3382066"/>
            <a:ext cx="19197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5" name="Rectangle 14"/>
          <p:cNvSpPr/>
          <p:nvPr userDrawn="1"/>
        </p:nvSpPr>
        <p:spPr>
          <a:xfrm>
            <a:off x="9954573" y="3382066"/>
            <a:ext cx="19197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6" name="Rectangle 15"/>
          <p:cNvSpPr/>
          <p:nvPr userDrawn="1"/>
        </p:nvSpPr>
        <p:spPr>
          <a:xfrm>
            <a:off x="5125877" y="3382066"/>
            <a:ext cx="19197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Text Placeholder 7"/>
          <p:cNvSpPr>
            <a:spLocks noGrp="1"/>
          </p:cNvSpPr>
          <p:nvPr>
            <p:ph type="body" sz="quarter" idx="13" hasCustomPrompt="1"/>
          </p:nvPr>
        </p:nvSpPr>
        <p:spPr>
          <a:xfrm>
            <a:off x="0" y="470362"/>
            <a:ext cx="12188825" cy="535531"/>
          </a:xfrm>
        </p:spPr>
        <p:txBody>
          <a:bodyPr/>
          <a:lstStyle>
            <a:lvl1pPr marL="0" indent="0" algn="ctr" defTabSz="914126" rtl="0" eaLnBrk="1" latinLnBrk="0" hangingPunct="1">
              <a:lnSpc>
                <a:spcPct val="90000"/>
              </a:lnSpc>
              <a:spcBef>
                <a:spcPts val="1000"/>
              </a:spcBef>
              <a:buFont typeface="Arial" panose="020B0604020202020204" pitchFamily="34" charset="0"/>
              <a:buNone/>
              <a:defRPr lang="en-US" sz="3199"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126"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40" y="2577396"/>
            <a:ext cx="2376821" cy="840230"/>
          </a:xfrm>
        </p:spPr>
        <p:txBody>
          <a:bodyPr lIns="146304" rIns="146304"/>
          <a:lstStyle>
            <a:lvl1pPr marL="0" algn="ctr" defTabSz="914126" rtl="0" eaLnBrk="1" latinLnBrk="0" hangingPunct="1">
              <a:defRPr lang="en-US" sz="5398"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2988" y="2577396"/>
            <a:ext cx="2376821" cy="840230"/>
          </a:xfrm>
        </p:spPr>
        <p:txBody>
          <a:bodyPr lIns="146304" rIns="146304"/>
          <a:lstStyle>
            <a:lvl1pPr algn="ctr">
              <a:defRPr lang="en-US" sz="5398"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199">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799"/>
            </a:lvl3pPr>
            <a:lvl4pPr algn="ctr">
              <a:defRPr sz="1799">
                <a:latin typeface="+mn-lt"/>
              </a:defRPr>
            </a:lvl4pPr>
            <a:lvl5pPr algn="ctr">
              <a:defRPr sz="1600">
                <a:latin typeface="+mn-lt"/>
              </a:defRPr>
            </a:lvl5pPr>
          </a:lstStyle>
          <a:p>
            <a:pPr marL="0" lvl="0" indent="0" algn="ctr" defTabSz="914126"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7336" y="2577396"/>
            <a:ext cx="2376821" cy="840230"/>
          </a:xfrm>
        </p:spPr>
        <p:txBody>
          <a:bodyPr vert="horz" wrap="square" lIns="146304" tIns="45720" rIns="146304" bIns="45720" rtlCol="0">
            <a:spAutoFit/>
          </a:bodyPr>
          <a:lstStyle>
            <a:lvl1pPr algn="ctr">
              <a:defRPr lang="en-US" sz="5398"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1684" y="2577396"/>
            <a:ext cx="2376821" cy="840230"/>
          </a:xfrm>
        </p:spPr>
        <p:txBody>
          <a:bodyPr vert="horz" wrap="square" lIns="146304" tIns="45720" rIns="146304" bIns="45720" rtlCol="0">
            <a:spAutoFit/>
          </a:bodyPr>
          <a:lstStyle>
            <a:lvl1pPr algn="ctr">
              <a:defRPr lang="en-US" sz="5398"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6032" y="2577396"/>
            <a:ext cx="2376821" cy="840230"/>
          </a:xfrm>
        </p:spPr>
        <p:txBody>
          <a:bodyPr vert="horz" wrap="square" lIns="146304" tIns="45720" rIns="146304" bIns="45720" rtlCol="0">
            <a:spAutoFit/>
          </a:bodyPr>
          <a:lstStyle>
            <a:lvl1pPr algn="ctr">
              <a:defRPr lang="en-US" sz="5398"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2694293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6/7/2021</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E0FA9E5-6744-4841-888F-9E7CC0C2B7EC}" type="datetimeFigureOut">
              <a:rPr lang="en-US"/>
              <a:t>6/7/2021</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6/7/2021</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3E0FA9E5-6744-4841-888F-9E7CC0C2B7EC}" type="datetimeFigureOut">
              <a:rPr lang="en-US"/>
              <a:t>6/7/2021</a:t>
            </a:fld>
            <a:endParaRPr/>
          </a:p>
        </p:txBody>
      </p:sp>
      <p:sp>
        <p:nvSpPr>
          <p:cNvPr id="9" name="Slide Number Placeholder 8"/>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3E0FA9E5-6744-4841-888F-9E7CC0C2B7EC}" type="datetimeFigureOut">
              <a:rPr lang="en-US"/>
              <a:t>6/7/2021</a:t>
            </a:fld>
            <a:endParaRPr/>
          </a:p>
        </p:txBody>
      </p:sp>
      <p:sp>
        <p:nvSpPr>
          <p:cNvPr id="5" name="Slide Number Placeholder 4"/>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3E0FA9E5-6744-4841-888F-9E7CC0C2B7EC}" type="datetimeFigureOut">
              <a:rPr lang="en-US"/>
              <a:t>6/7/2021</a:t>
            </a:fld>
            <a:endParaRPr/>
          </a:p>
        </p:txBody>
      </p:sp>
      <p:sp>
        <p:nvSpPr>
          <p:cNvPr id="4" name="Slide Number Placeholder 3"/>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3E0FA9E5-6744-4841-888F-9E7CC0C2B7EC}" type="datetimeFigureOut">
              <a:rPr lang="en-US"/>
              <a:t>6/7/2021</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dirty="0"/>
              <a:t>Add a footer</a:t>
            </a:r>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E0FA9E5-6744-4841-888F-9E7CC0C2B7EC}" type="datetimeFigureOut">
              <a:rPr lang="en-US" smtClean="0"/>
              <a:pPr/>
              <a:t>6/7/2021</a:t>
            </a:fld>
            <a:endParaRPr lang="en-US" dirty="0"/>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728" y="537635"/>
            <a:ext cx="8946781" cy="2976036"/>
          </a:xfrm>
        </p:spPr>
        <p:txBody>
          <a:bodyPr>
            <a:normAutofit/>
          </a:bodyPr>
          <a:lstStyle/>
          <a:p>
            <a:r>
              <a:rPr lang="en-GB" sz="2800" b="0" dirty="0">
                <a:solidFill>
                  <a:schemeClr val="accent6">
                    <a:lumMod val="50000"/>
                  </a:schemeClr>
                </a:solidFill>
                <a:latin typeface="Garamond" panose="02020404030301010803" pitchFamily="18" charset="0"/>
              </a:rPr>
              <a:t>IAEE 2021</a:t>
            </a:r>
            <a:br>
              <a:rPr lang="en-GB" sz="2800" b="0" dirty="0">
                <a:solidFill>
                  <a:schemeClr val="accent6">
                    <a:lumMod val="50000"/>
                  </a:schemeClr>
                </a:solidFill>
                <a:latin typeface="Garamond" panose="02020404030301010803" pitchFamily="18" charset="0"/>
              </a:rPr>
            </a:br>
            <a:r>
              <a:rPr lang="en-GB" sz="2800" b="0" dirty="0">
                <a:solidFill>
                  <a:schemeClr val="accent6">
                    <a:lumMod val="50000"/>
                  </a:schemeClr>
                </a:solidFill>
                <a:latin typeface="Garamond" panose="02020404030301010803" pitchFamily="18" charset="0"/>
              </a:rPr>
              <a:t>…………………………………………</a:t>
            </a:r>
            <a:br>
              <a:rPr lang="en-GB" dirty="0">
                <a:solidFill>
                  <a:schemeClr val="accent1">
                    <a:lumMod val="50000"/>
                  </a:schemeClr>
                </a:solidFill>
                <a:latin typeface="Garamond" panose="02020404030301010803" pitchFamily="18" charset="0"/>
              </a:rPr>
            </a:br>
            <a:r>
              <a:rPr lang="en-GB" dirty="0">
                <a:solidFill>
                  <a:schemeClr val="tx1"/>
                </a:solidFill>
                <a:latin typeface="Garamond" panose="02020404030301010803" pitchFamily="18" charset="0"/>
              </a:rPr>
              <a:t>Policy Development for Solar Water Heaters in the Mediterranean; A Case Study</a:t>
            </a:r>
            <a:endParaRPr lang="en-US" sz="6700" dirty="0">
              <a:solidFill>
                <a:schemeClr val="tx1"/>
              </a:solidFill>
              <a:latin typeface="Garamond" panose="02020404030301010803" pitchFamily="18" charset="0"/>
            </a:endParaRPr>
          </a:p>
        </p:txBody>
      </p:sp>
      <p:sp>
        <p:nvSpPr>
          <p:cNvPr id="3" name="Subtitle 2"/>
          <p:cNvSpPr>
            <a:spLocks noGrp="1"/>
          </p:cNvSpPr>
          <p:nvPr>
            <p:ph type="subTitle" idx="1"/>
          </p:nvPr>
        </p:nvSpPr>
        <p:spPr>
          <a:xfrm>
            <a:off x="531812" y="3738037"/>
            <a:ext cx="8610600" cy="1062560"/>
          </a:xfrm>
        </p:spPr>
        <p:txBody>
          <a:bodyPr>
            <a:normAutofit/>
          </a:bodyPr>
          <a:lstStyle/>
          <a:p>
            <a:pPr algn="ctr"/>
            <a:r>
              <a:rPr lang="en-US" sz="2600" b="1" dirty="0">
                <a:solidFill>
                  <a:schemeClr val="tx1"/>
                </a:solidFill>
                <a:latin typeface="Garamond" panose="02020404030301010803" pitchFamily="18" charset="0"/>
              </a:rPr>
              <a:t>Olusola Bamisile, Lucille Aba </a:t>
            </a:r>
            <a:r>
              <a:rPr lang="en-US" sz="2600" b="1" dirty="0" err="1">
                <a:solidFill>
                  <a:schemeClr val="tx1"/>
                </a:solidFill>
                <a:latin typeface="Garamond" panose="02020404030301010803" pitchFamily="18" charset="0"/>
              </a:rPr>
              <a:t>Abruquah</a:t>
            </a:r>
            <a:r>
              <a:rPr lang="en-US" sz="2600" b="1" dirty="0">
                <a:solidFill>
                  <a:schemeClr val="tx1"/>
                </a:solidFill>
                <a:latin typeface="Garamond" panose="02020404030301010803" pitchFamily="18" charset="0"/>
              </a:rPr>
              <a:t>, Sandra C. </a:t>
            </a:r>
            <a:r>
              <a:rPr lang="en-US" sz="2600" b="1" dirty="0" err="1">
                <a:solidFill>
                  <a:schemeClr val="tx1"/>
                </a:solidFill>
                <a:latin typeface="Garamond" panose="02020404030301010803" pitchFamily="18" charset="0"/>
              </a:rPr>
              <a:t>Obiora</a:t>
            </a:r>
            <a:r>
              <a:rPr lang="en-US" sz="2600" b="1" dirty="0">
                <a:solidFill>
                  <a:schemeClr val="tx1"/>
                </a:solidFill>
                <a:latin typeface="Garamond" panose="02020404030301010803" pitchFamily="18" charset="0"/>
              </a:rPr>
              <a:t>, Tamas </a:t>
            </a:r>
            <a:r>
              <a:rPr lang="en-US" sz="2600" b="1" dirty="0" err="1">
                <a:solidFill>
                  <a:schemeClr val="tx1"/>
                </a:solidFill>
                <a:latin typeface="Garamond" panose="02020404030301010803" pitchFamily="18" charset="0"/>
              </a:rPr>
              <a:t>Csordas</a:t>
            </a:r>
            <a:r>
              <a:rPr lang="en-US" sz="2600" b="1" dirty="0">
                <a:solidFill>
                  <a:schemeClr val="tx1"/>
                </a:solidFill>
                <a:latin typeface="Garamond" panose="02020404030301010803" pitchFamily="18" charset="0"/>
              </a:rPr>
              <a:t>, Mustafa </a:t>
            </a:r>
            <a:r>
              <a:rPr lang="en-US" sz="2600" b="1" dirty="0" err="1">
                <a:solidFill>
                  <a:schemeClr val="tx1"/>
                </a:solidFill>
                <a:latin typeface="Garamond" panose="02020404030301010803" pitchFamily="18" charset="0"/>
              </a:rPr>
              <a:t>Dagbasi</a:t>
            </a:r>
            <a:endParaRPr lang="en-GB" sz="2600" b="1" dirty="0">
              <a:solidFill>
                <a:schemeClr val="tx1"/>
              </a:solidFill>
              <a:latin typeface="Garamond" panose="02020404030301010803" pitchFamily="18" charset="0"/>
            </a:endParaRPr>
          </a:p>
          <a:p>
            <a:pPr algn="ctr"/>
            <a:endParaRPr lang="en-US" dirty="0">
              <a:solidFill>
                <a:schemeClr val="tx1"/>
              </a:solidFill>
              <a:latin typeface="Garamond" panose="02020404030301010803" pitchFamily="18" charset="0"/>
            </a:endParaRPr>
          </a:p>
          <a:p>
            <a:pPr algn="ctr"/>
            <a:endParaRPr lang="en-US" dirty="0">
              <a:solidFill>
                <a:schemeClr val="tx1"/>
              </a:solidFill>
              <a:latin typeface="Garamond" panose="02020404030301010803" pitchFamily="18" charset="0"/>
            </a:endParaRPr>
          </a:p>
          <a:p>
            <a:pPr algn="ctr"/>
            <a:endParaRPr lang="en-US" dirty="0">
              <a:solidFill>
                <a:schemeClr val="tx1"/>
              </a:solidFill>
              <a:latin typeface="Garamond" panose="02020404030301010803" pitchFamily="18" charset="0"/>
            </a:endParaRPr>
          </a:p>
        </p:txBody>
      </p:sp>
      <p:pic>
        <p:nvPicPr>
          <p:cNvPr id="4" name="Picture 3"/>
          <p:cNvPicPr>
            <a:picLocks noChangeAspect="1"/>
          </p:cNvPicPr>
          <p:nvPr/>
        </p:nvPicPr>
        <p:blipFill>
          <a:blip r:embed="rId3"/>
          <a:stretch>
            <a:fillRect/>
          </a:stretch>
        </p:blipFill>
        <p:spPr>
          <a:xfrm>
            <a:off x="1" y="5967729"/>
            <a:ext cx="931548" cy="923401"/>
          </a:xfrm>
          <a:prstGeom prst="rect">
            <a:avLst/>
          </a:prstGeom>
        </p:spPr>
      </p:pic>
      <p:cxnSp>
        <p:nvCxnSpPr>
          <p:cNvPr id="6" name="Straight Connector 5"/>
          <p:cNvCxnSpPr/>
          <p:nvPr/>
        </p:nvCxnSpPr>
        <p:spPr>
          <a:xfrm>
            <a:off x="763728" y="3657600"/>
            <a:ext cx="8226284"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FD172FB-5F71-4DE8-828E-3A1273BD6C76}"/>
              </a:ext>
            </a:extLst>
          </p:cNvPr>
          <p:cNvSpPr txBox="1"/>
          <p:nvPr/>
        </p:nvSpPr>
        <p:spPr>
          <a:xfrm>
            <a:off x="910083" y="5997199"/>
            <a:ext cx="2822129" cy="923330"/>
          </a:xfrm>
          <a:prstGeom prst="rect">
            <a:avLst/>
          </a:prstGeom>
          <a:noFill/>
        </p:spPr>
        <p:txBody>
          <a:bodyPr wrap="square">
            <a:spAutoFit/>
          </a:bodyPr>
          <a:lstStyle/>
          <a:p>
            <a:r>
              <a:rPr lang="en-GB" sz="1800" b="1" dirty="0">
                <a:solidFill>
                  <a:schemeClr val="tx1"/>
                </a:solidFill>
                <a:latin typeface="Garamond" panose="02020404030301010803" pitchFamily="18" charset="0"/>
              </a:rPr>
              <a:t>University of Electronic Science and Technology of China </a:t>
            </a:r>
          </a:p>
        </p:txBody>
      </p:sp>
      <p:pic>
        <p:nvPicPr>
          <p:cNvPr id="2050" name="Picture 2" descr="Cyprus International University - University Expo Qatar">
            <a:extLst>
              <a:ext uri="{FF2B5EF4-FFF2-40B4-BE49-F238E27FC236}">
                <a16:creationId xmlns:a16="http://schemas.microsoft.com/office/drawing/2014/main" id="{6DA70C44-4B7E-41E0-A4BD-1028E5F9D5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094"/>
          <a:stretch/>
        </p:blipFill>
        <p:spPr bwMode="auto">
          <a:xfrm>
            <a:off x="8952353" y="5638801"/>
            <a:ext cx="3219450" cy="121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960813" y="183537"/>
            <a:ext cx="4038600" cy="678826"/>
          </a:xfrm>
        </p:spPr>
        <p:txBody>
          <a:bodyPr>
            <a:normAutofit/>
          </a:bodyPr>
          <a:lstStyle/>
          <a:p>
            <a:r>
              <a:rPr lang="en-US" sz="3200" dirty="0">
                <a:solidFill>
                  <a:schemeClr val="tx1"/>
                </a:solidFill>
                <a:latin typeface="Book Antiqua" charset="0"/>
                <a:ea typeface="Book Antiqua" charset="0"/>
                <a:cs typeface="Book Antiqua" charset="0"/>
              </a:rPr>
              <a:t>Application</a:t>
            </a:r>
          </a:p>
        </p:txBody>
      </p:sp>
      <p:sp>
        <p:nvSpPr>
          <p:cNvPr id="42" name="Slide Number Placeholder 41"/>
          <p:cNvSpPr>
            <a:spLocks noGrp="1"/>
          </p:cNvSpPr>
          <p:nvPr>
            <p:ph type="sldNum" sz="quarter" idx="12"/>
          </p:nvPr>
        </p:nvSpPr>
        <p:spPr/>
        <p:txBody>
          <a:bodyPr/>
          <a:lstStyle/>
          <a:p>
            <a:fld id="{5AE1514C-5E56-4738-A1FF-4B1CFD2A3E36}" type="slidenum">
              <a:rPr lang="en-US" smtClean="0"/>
              <a:t>10</a:t>
            </a:fld>
            <a:endParaRPr lang="en-US" dirty="0"/>
          </a:p>
        </p:txBody>
      </p:sp>
      <p:cxnSp>
        <p:nvCxnSpPr>
          <p:cNvPr id="13" name="Straight Connector 12"/>
          <p:cNvCxnSpPr/>
          <p:nvPr/>
        </p:nvCxnSpPr>
        <p:spPr>
          <a:xfrm>
            <a:off x="1903412" y="884775"/>
            <a:ext cx="7848600" cy="0"/>
          </a:xfrm>
          <a:prstGeom prst="line">
            <a:avLst/>
          </a:prstGeom>
        </p:spPr>
        <p:style>
          <a:lnRef idx="1">
            <a:schemeClr val="accent4"/>
          </a:lnRef>
          <a:fillRef idx="0">
            <a:schemeClr val="accent4"/>
          </a:fillRef>
          <a:effectRef idx="0">
            <a:schemeClr val="accent4"/>
          </a:effectRef>
          <a:fontRef idx="minor">
            <a:schemeClr val="tx1"/>
          </a:fontRef>
        </p:style>
      </p:cxnSp>
      <p:pic>
        <p:nvPicPr>
          <p:cNvPr id="4" name="Picture 3">
            <a:extLst>
              <a:ext uri="{FF2B5EF4-FFF2-40B4-BE49-F238E27FC236}">
                <a16:creationId xmlns:a16="http://schemas.microsoft.com/office/drawing/2014/main" id="{FC2125F8-C5DD-4512-8857-88872CAA1C7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287"/>
          <a:stretch/>
        </p:blipFill>
        <p:spPr>
          <a:xfrm>
            <a:off x="2436812" y="1143000"/>
            <a:ext cx="6882783" cy="5340625"/>
          </a:xfrm>
          <a:prstGeom prst="rect">
            <a:avLst/>
          </a:prstGeom>
        </p:spPr>
      </p:pic>
      <p:pic>
        <p:nvPicPr>
          <p:cNvPr id="9" name="Picture 8">
            <a:extLst>
              <a:ext uri="{FF2B5EF4-FFF2-40B4-BE49-F238E27FC236}">
                <a16:creationId xmlns:a16="http://schemas.microsoft.com/office/drawing/2014/main" id="{B2141B63-5A65-4B07-87BA-FC7409FB7543}"/>
              </a:ext>
            </a:extLst>
          </p:cNvPr>
          <p:cNvPicPr>
            <a:picLocks noChangeAspect="1"/>
          </p:cNvPicPr>
          <p:nvPr/>
        </p:nvPicPr>
        <p:blipFill>
          <a:blip r:embed="rId5"/>
          <a:stretch>
            <a:fillRect/>
          </a:stretch>
        </p:blipFill>
        <p:spPr>
          <a:xfrm>
            <a:off x="1761817" y="1295400"/>
            <a:ext cx="8305800" cy="3547117"/>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0F4CECAC-290A-472C-9D2E-D3E7B07B244C}"/>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Lst>
          </a:blip>
          <a:srcRect t="931"/>
          <a:stretch/>
        </p:blipFill>
        <p:spPr>
          <a:xfrm>
            <a:off x="1207773" y="1023282"/>
            <a:ext cx="9544679" cy="5268509"/>
          </a:xfrm>
          <a:prstGeom prst="rect">
            <a:avLst/>
          </a:prstGeom>
        </p:spPr>
      </p:pic>
      <p:pic>
        <p:nvPicPr>
          <p:cNvPr id="15" name="Picture 14">
            <a:extLst>
              <a:ext uri="{FF2B5EF4-FFF2-40B4-BE49-F238E27FC236}">
                <a16:creationId xmlns:a16="http://schemas.microsoft.com/office/drawing/2014/main" id="{378BBB28-B28D-4475-92FC-03F1170F70FD}"/>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Effect>
                      <a14:saturation sat="400000"/>
                    </a14:imgEffect>
                  </a14:imgLayer>
                </a14:imgProps>
              </a:ext>
            </a:extLst>
          </a:blip>
          <a:stretch>
            <a:fillRect/>
          </a:stretch>
        </p:blipFill>
        <p:spPr>
          <a:xfrm>
            <a:off x="2210565" y="1514445"/>
            <a:ext cx="7767693" cy="44489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445526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293812" y="183537"/>
            <a:ext cx="9067800" cy="678826"/>
          </a:xfrm>
        </p:spPr>
        <p:txBody>
          <a:bodyPr>
            <a:normAutofit fontScale="90000"/>
          </a:bodyPr>
          <a:lstStyle/>
          <a:p>
            <a:r>
              <a:rPr lang="en-US" sz="3200" dirty="0">
                <a:solidFill>
                  <a:schemeClr val="tx1"/>
                </a:solidFill>
                <a:latin typeface="Book Antiqua" charset="0"/>
                <a:ea typeface="Book Antiqua" charset="0"/>
                <a:cs typeface="Book Antiqua" charset="0"/>
              </a:rPr>
              <a:t>Determinants of SWH Policy Enforcement in Cyprus</a:t>
            </a:r>
          </a:p>
        </p:txBody>
      </p:sp>
      <p:sp>
        <p:nvSpPr>
          <p:cNvPr id="6" name="Text Placeholder 5"/>
          <p:cNvSpPr>
            <a:spLocks noGrp="1"/>
          </p:cNvSpPr>
          <p:nvPr>
            <p:ph sz="half" idx="1"/>
          </p:nvPr>
        </p:nvSpPr>
        <p:spPr>
          <a:xfrm>
            <a:off x="379412" y="1206717"/>
            <a:ext cx="4746943" cy="5467746"/>
          </a:xfrm>
        </p:spPr>
        <p:txBody>
          <a:bodyPr>
            <a:noAutofit/>
          </a:bodyPr>
          <a:lstStyle/>
          <a:p>
            <a:pPr algn="just"/>
            <a:r>
              <a:rPr lang="en-US" sz="1800" dirty="0">
                <a:solidFill>
                  <a:schemeClr val="tx1"/>
                </a:solidFill>
                <a:effectLst/>
                <a:latin typeface="Georgia" panose="02040502050405020303" pitchFamily="18" charset="0"/>
                <a:ea typeface="Calibri" panose="020F0502020204030204" pitchFamily="34" charset="0"/>
              </a:rPr>
              <a:t>The likelihood of recommending the SWH system also depicted a highly significant positive correlation with support for the enforcement of the SWH installation policy. </a:t>
            </a:r>
          </a:p>
          <a:p>
            <a:pPr algn="just"/>
            <a:r>
              <a:rPr lang="en-US" sz="1800" dirty="0">
                <a:solidFill>
                  <a:schemeClr val="tx1"/>
                </a:solidFill>
                <a:effectLst/>
                <a:latin typeface="Georgia" panose="02040502050405020303" pitchFamily="18" charset="0"/>
                <a:ea typeface="Calibri" panose="020F0502020204030204" pitchFamily="34" charset="0"/>
              </a:rPr>
              <a:t>In essence, the more the respondent is likely to recommend SWH to others, the more likely they are to support the policy that mandates that all homes install SWH across Northern Cyprus. </a:t>
            </a:r>
          </a:p>
          <a:p>
            <a:pPr algn="just"/>
            <a:r>
              <a:rPr lang="en-US" sz="1800" dirty="0">
                <a:solidFill>
                  <a:schemeClr val="tx1"/>
                </a:solidFill>
                <a:effectLst/>
                <a:latin typeface="Georgia" panose="02040502050405020303" pitchFamily="18" charset="0"/>
                <a:ea typeface="Calibri" panose="020F0502020204030204" pitchFamily="34" charset="0"/>
              </a:rPr>
              <a:t>Not only is the location of Cyprus one of the most suitable environments for the enforcement of a SWH policy, but it is also positively received in general as </a:t>
            </a:r>
            <a:r>
              <a:rPr lang="en-US" sz="1800" u="sng" dirty="0">
                <a:solidFill>
                  <a:schemeClr val="tx1"/>
                </a:solidFill>
                <a:effectLst>
                  <a:outerShdw blurRad="38100" dist="38100" dir="2700000" algn="tl">
                    <a:srgbClr val="000000">
                      <a:alpha val="43137"/>
                    </a:srgbClr>
                  </a:outerShdw>
                </a:effectLst>
                <a:latin typeface="Georgia" panose="02040502050405020303" pitchFamily="18" charset="0"/>
                <a:ea typeface="Calibri" panose="020F0502020204030204" pitchFamily="34" charset="0"/>
              </a:rPr>
              <a:t>81.75% of all 1000 observations </a:t>
            </a:r>
            <a:r>
              <a:rPr lang="en-US" sz="1800" dirty="0">
                <a:solidFill>
                  <a:schemeClr val="tx1"/>
                </a:solidFill>
                <a:effectLst/>
                <a:latin typeface="Georgia" panose="02040502050405020303" pitchFamily="18" charset="0"/>
                <a:ea typeface="Calibri" panose="020F0502020204030204" pitchFamily="34" charset="0"/>
              </a:rPr>
              <a:t>supported the enforcement of such a policy.</a:t>
            </a:r>
            <a:endParaRPr lang="en-US" sz="2200" u="sng" dirty="0">
              <a:solidFill>
                <a:schemeClr val="tx1"/>
              </a:solidFill>
              <a:latin typeface="Georgia" panose="02040502050405020303" pitchFamily="18" charset="0"/>
              <a:ea typeface="Book Antiqua" charset="0"/>
              <a:cs typeface="Book Antiqua" charset="0"/>
            </a:endParaRPr>
          </a:p>
        </p:txBody>
      </p:sp>
      <p:sp>
        <p:nvSpPr>
          <p:cNvPr id="42" name="Slide Number Placeholder 41"/>
          <p:cNvSpPr>
            <a:spLocks noGrp="1"/>
          </p:cNvSpPr>
          <p:nvPr>
            <p:ph type="sldNum" sz="quarter" idx="12"/>
          </p:nvPr>
        </p:nvSpPr>
        <p:spPr/>
        <p:txBody>
          <a:bodyPr/>
          <a:lstStyle/>
          <a:p>
            <a:fld id="{5AE1514C-5E56-4738-A1FF-4B1CFD2A3E36}" type="slidenum">
              <a:rPr lang="en-US" smtClean="0"/>
              <a:t>11</a:t>
            </a:fld>
            <a:endParaRPr lang="en-US"/>
          </a:p>
        </p:txBody>
      </p:sp>
      <p:cxnSp>
        <p:nvCxnSpPr>
          <p:cNvPr id="13" name="Straight Connector 12"/>
          <p:cNvCxnSpPr/>
          <p:nvPr/>
        </p:nvCxnSpPr>
        <p:spPr>
          <a:xfrm>
            <a:off x="1903412" y="884775"/>
            <a:ext cx="7848600" cy="0"/>
          </a:xfrm>
          <a:prstGeom prst="line">
            <a:avLst/>
          </a:prstGeom>
        </p:spPr>
        <p:style>
          <a:lnRef idx="1">
            <a:schemeClr val="accent4"/>
          </a:lnRef>
          <a:fillRef idx="0">
            <a:schemeClr val="accent4"/>
          </a:fillRef>
          <a:effectRef idx="0">
            <a:schemeClr val="accent4"/>
          </a:effectRef>
          <a:fontRef idx="minor">
            <a:schemeClr val="tx1"/>
          </a:fontRef>
        </p:style>
      </p:cxnSp>
      <p:pic>
        <p:nvPicPr>
          <p:cNvPr id="3" name="Picture 2">
            <a:extLst>
              <a:ext uri="{FF2B5EF4-FFF2-40B4-BE49-F238E27FC236}">
                <a16:creationId xmlns:a16="http://schemas.microsoft.com/office/drawing/2014/main" id="{D5AF8C14-3931-456A-B089-2374846911D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621656" y="1295400"/>
            <a:ext cx="6286500" cy="4267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395585534"/>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808412" y="205949"/>
            <a:ext cx="4038600" cy="678826"/>
          </a:xfrm>
        </p:spPr>
        <p:txBody>
          <a:bodyPr>
            <a:normAutofit/>
          </a:bodyPr>
          <a:lstStyle/>
          <a:p>
            <a:r>
              <a:rPr lang="en-US" sz="3200" dirty="0">
                <a:solidFill>
                  <a:schemeClr val="tx1"/>
                </a:solidFill>
                <a:latin typeface="Book Antiqua" charset="0"/>
                <a:ea typeface="Book Antiqua" charset="0"/>
                <a:cs typeface="Book Antiqua" charset="0"/>
              </a:rPr>
              <a:t>Odds Ratio Analysis</a:t>
            </a:r>
          </a:p>
        </p:txBody>
      </p:sp>
      <p:sp>
        <p:nvSpPr>
          <p:cNvPr id="6" name="Text Placeholder 5"/>
          <p:cNvSpPr>
            <a:spLocks noGrp="1"/>
          </p:cNvSpPr>
          <p:nvPr>
            <p:ph sz="half" idx="1"/>
          </p:nvPr>
        </p:nvSpPr>
        <p:spPr>
          <a:xfrm>
            <a:off x="718502" y="960570"/>
            <a:ext cx="9643110" cy="5467746"/>
          </a:xfrm>
        </p:spPr>
        <p:txBody>
          <a:bodyPr>
            <a:noAutofit/>
          </a:bodyPr>
          <a:lstStyle/>
          <a:p>
            <a:pPr marL="0" marR="0" algn="just">
              <a:lnSpc>
                <a:spcPct val="107000"/>
              </a:lnSpc>
              <a:spcBef>
                <a:spcPts val="0"/>
              </a:spcBef>
              <a:spcAft>
                <a:spcPts val="800"/>
              </a:spcAft>
            </a:pP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The Odds ratio analysis provides significant insights into the study. </a:t>
            </a:r>
          </a:p>
          <a:p>
            <a:pPr marL="0" marR="0" algn="just">
              <a:lnSpc>
                <a:spcPct val="107000"/>
              </a:lnSpc>
              <a:spcBef>
                <a:spcPts val="0"/>
              </a:spcBef>
              <a:spcAft>
                <a:spcPts val="800"/>
              </a:spcAft>
            </a:pP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 the odds ratio column, we see that the odds ratio for insulated pipes is 1.69. This indicates that a one-unit increase in insulated pipes installation increases the odds of a respondent supporting the SWH policy in North Cyprus by 69%. </a:t>
            </a:r>
          </a:p>
          <a:p>
            <a:pPr marL="0" marR="0" algn="just">
              <a:lnSpc>
                <a:spcPct val="107000"/>
              </a:lnSpc>
              <a:spcBef>
                <a:spcPts val="0"/>
              </a:spcBef>
              <a:spcAft>
                <a:spcPts val="800"/>
              </a:spcAft>
            </a:pP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In the case of how important respondents feel the SWH system is important to their buildings (</a:t>
            </a:r>
            <a:r>
              <a:rPr lang="en-US" sz="18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ImportanceSWH</a:t>
            </a: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the odds ratio is 3.08. This indicates that a one-unit increase in </a:t>
            </a:r>
            <a:r>
              <a:rPr lang="en-US" sz="1800" dirty="0" err="1">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ImportanceSWH</a:t>
            </a: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perception increases the odds of supporting the SWH policy by about 208%. </a:t>
            </a:r>
          </a:p>
          <a:p>
            <a:pPr marL="0" marR="0" algn="just">
              <a:lnSpc>
                <a:spcPct val="107000"/>
              </a:lnSpc>
              <a:spcBef>
                <a:spcPts val="0"/>
              </a:spcBef>
              <a:spcAft>
                <a:spcPts val="800"/>
              </a:spcAft>
            </a:pPr>
            <a:r>
              <a:rPr lang="en-US" sz="1800" dirty="0">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Where the working consistency of the installed SWH system is concerned (Working), the odds ratio is 1.455, indicating that a one-unit increase in Working increases the odds of supporting the SWH policy by 45%. </a:t>
            </a:r>
          </a:p>
          <a:p>
            <a:pPr marL="0" marR="0" algn="just">
              <a:lnSpc>
                <a:spcPct val="107000"/>
              </a:lnSpc>
              <a:spcBef>
                <a:spcPts val="0"/>
              </a:spcBef>
              <a:spcAft>
                <a:spcPts val="800"/>
              </a:spcAft>
            </a:pPr>
            <a:r>
              <a:rPr lang="en-US" sz="1800" dirty="0">
                <a:solidFill>
                  <a:schemeClr val="tx1"/>
                </a:solidFill>
                <a:effectLst/>
                <a:latin typeface="Georgia" panose="02040502050405020303" pitchFamily="18" charset="0"/>
                <a:ea typeface="Calibri" panose="020F0502020204030204" pitchFamily="34" charset="0"/>
              </a:rPr>
              <a:t>We observe the odds ratio of </a:t>
            </a:r>
            <a:r>
              <a:rPr lang="en-US" sz="1800" dirty="0" err="1">
                <a:solidFill>
                  <a:schemeClr val="tx1"/>
                </a:solidFill>
                <a:effectLst/>
                <a:latin typeface="Georgia" panose="02040502050405020303" pitchFamily="18" charset="0"/>
                <a:ea typeface="Calibri" panose="020F0502020204030204" pitchFamily="34" charset="0"/>
              </a:rPr>
              <a:t>WorthINV</a:t>
            </a:r>
            <a:r>
              <a:rPr lang="en-US" sz="1800" dirty="0">
                <a:solidFill>
                  <a:schemeClr val="tx1"/>
                </a:solidFill>
                <a:effectLst/>
                <a:latin typeface="Georgia" panose="02040502050405020303" pitchFamily="18" charset="0"/>
                <a:ea typeface="Calibri" panose="020F0502020204030204" pitchFamily="34" charset="0"/>
              </a:rPr>
              <a:t> (Worth the investment) to be 1.67 indicating a 67% increase in the odds of supporting the policy with every one-unit increase of </a:t>
            </a:r>
            <a:r>
              <a:rPr lang="en-US" sz="1800" dirty="0" err="1">
                <a:solidFill>
                  <a:schemeClr val="tx1"/>
                </a:solidFill>
                <a:effectLst/>
                <a:latin typeface="Georgia" panose="02040502050405020303" pitchFamily="18" charset="0"/>
                <a:ea typeface="Calibri" panose="020F0502020204030204" pitchFamily="34" charset="0"/>
              </a:rPr>
              <a:t>WorthINV</a:t>
            </a:r>
            <a:r>
              <a:rPr lang="en-US" sz="1800" dirty="0">
                <a:solidFill>
                  <a:schemeClr val="tx1"/>
                </a:solidFill>
                <a:effectLst/>
                <a:latin typeface="Georgia" panose="02040502050405020303" pitchFamily="18" charset="0"/>
                <a:ea typeface="Calibri" panose="020F0502020204030204" pitchFamily="34" charset="0"/>
              </a:rPr>
              <a:t>. </a:t>
            </a:r>
          </a:p>
          <a:p>
            <a:pPr marL="0" marR="0" algn="just">
              <a:lnSpc>
                <a:spcPct val="107000"/>
              </a:lnSpc>
              <a:spcBef>
                <a:spcPts val="0"/>
              </a:spcBef>
              <a:spcAft>
                <a:spcPts val="800"/>
              </a:spcAft>
            </a:pPr>
            <a:r>
              <a:rPr lang="en-US" sz="1800" dirty="0">
                <a:solidFill>
                  <a:schemeClr val="tx1"/>
                </a:solidFill>
                <a:effectLst/>
                <a:latin typeface="Georgia" panose="02040502050405020303" pitchFamily="18" charset="0"/>
                <a:ea typeface="Calibri" panose="020F0502020204030204" pitchFamily="34" charset="0"/>
              </a:rPr>
              <a:t>The highest odds ratio value we observe belongs to the Recommendation (Worth recommending to others to install) variable with a 6.19. It implies that a one-unit increase in Recommendation produces a 519% increase in the odds that they will also support the SWH policy in Northern Cyprus. </a:t>
            </a:r>
            <a:endParaRPr lang="en-US" sz="2400" dirty="0">
              <a:solidFill>
                <a:schemeClr val="tx1"/>
              </a:solidFill>
              <a:latin typeface="Georgia" panose="02040502050405020303" pitchFamily="18" charset="0"/>
              <a:ea typeface="Book Antiqua" charset="0"/>
              <a:cs typeface="Book Antiqua" charset="0"/>
            </a:endParaRPr>
          </a:p>
        </p:txBody>
      </p:sp>
      <p:sp>
        <p:nvSpPr>
          <p:cNvPr id="42" name="Slide Number Placeholder 41"/>
          <p:cNvSpPr>
            <a:spLocks noGrp="1"/>
          </p:cNvSpPr>
          <p:nvPr>
            <p:ph type="sldNum" sz="quarter" idx="12"/>
          </p:nvPr>
        </p:nvSpPr>
        <p:spPr/>
        <p:txBody>
          <a:bodyPr/>
          <a:lstStyle/>
          <a:p>
            <a:fld id="{5AE1514C-5E56-4738-A1FF-4B1CFD2A3E36}" type="slidenum">
              <a:rPr lang="en-US" smtClean="0"/>
              <a:t>12</a:t>
            </a:fld>
            <a:endParaRPr lang="en-US" dirty="0"/>
          </a:p>
        </p:txBody>
      </p:sp>
      <p:cxnSp>
        <p:nvCxnSpPr>
          <p:cNvPr id="13" name="Straight Connector 12"/>
          <p:cNvCxnSpPr/>
          <p:nvPr/>
        </p:nvCxnSpPr>
        <p:spPr>
          <a:xfrm>
            <a:off x="1903412" y="884775"/>
            <a:ext cx="7848600"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58347736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40" y="3493657"/>
            <a:ext cx="2376821" cy="3336850"/>
          </a:xfrm>
        </p:spPr>
        <p:txBody>
          <a:bodyPr>
            <a:normAutofit/>
          </a:bodyPr>
          <a:lstStyle/>
          <a:p>
            <a:pPr marL="45720" indent="0">
              <a:buNone/>
            </a:pPr>
            <a:r>
              <a:rPr lang="en-US" sz="2000" dirty="0">
                <a:effectLst/>
                <a:latin typeface="Georgia" panose="02040502050405020303" pitchFamily="18" charset="0"/>
                <a:ea typeface="Calibri" panose="020F0502020204030204" pitchFamily="34" charset="0"/>
              </a:rPr>
              <a:t>This paper takes a sample of 1000 Cypriot housing units and investigates the determinants to the likelihood of supporting a SWH enforcement policy.</a:t>
            </a:r>
            <a:r>
              <a:rPr lang="en-GB" sz="2000" dirty="0">
                <a:latin typeface="Georgia" panose="02040502050405020303" pitchFamily="18" charset="0"/>
              </a:rPr>
              <a:t> </a:t>
            </a:r>
            <a:endParaRPr lang="en-US" sz="2000" dirty="0">
              <a:solidFill>
                <a:schemeClr val="tx2">
                  <a:lumMod val="75000"/>
                </a:schemeClr>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pPr/>
              <a:t>13</a:t>
            </a:fld>
            <a:endParaRPr lang="en-US"/>
          </a:p>
        </p:txBody>
      </p:sp>
      <p:sp>
        <p:nvSpPr>
          <p:cNvPr id="7" name="Content Placeholder 6"/>
          <p:cNvSpPr>
            <a:spLocks noGrp="1"/>
          </p:cNvSpPr>
          <p:nvPr>
            <p:ph idx="14"/>
          </p:nvPr>
        </p:nvSpPr>
        <p:spPr>
          <a:xfrm>
            <a:off x="2482988" y="3493658"/>
            <a:ext cx="2376821" cy="3135742"/>
          </a:xfrm>
        </p:spPr>
        <p:txBody>
          <a:bodyPr>
            <a:normAutofit/>
          </a:bodyPr>
          <a:lstStyle/>
          <a:p>
            <a:pPr marL="45720" indent="0">
              <a:buNone/>
            </a:pPr>
            <a:r>
              <a:rPr lang="en-US" sz="2000" dirty="0">
                <a:effectLst/>
                <a:latin typeface="Georgia" panose="02040502050405020303" pitchFamily="18" charset="0"/>
                <a:ea typeface="Calibri" panose="020F0502020204030204" pitchFamily="34" charset="0"/>
              </a:rPr>
              <a:t>The application, utility, and durability of currently installed systems were also investigated in this research</a:t>
            </a:r>
            <a:r>
              <a:rPr lang="en-GB" sz="2000" dirty="0">
                <a:latin typeface="Georgia" panose="02040502050405020303" pitchFamily="18" charset="0"/>
              </a:rPr>
              <a:t>.</a:t>
            </a:r>
            <a:r>
              <a:rPr lang="en-US" sz="2000" dirty="0">
                <a:latin typeface="Georgia" panose="02040502050405020303" pitchFamily="18" charset="0"/>
              </a:rPr>
              <a:t> </a:t>
            </a:r>
            <a:endParaRPr lang="en-US" sz="2000" dirty="0">
              <a:solidFill>
                <a:schemeClr val="tx2">
                  <a:lumMod val="75000"/>
                </a:schemeClr>
              </a:solidFill>
              <a:latin typeface="Georgia" panose="02040502050405020303" pitchFamily="18" charset="0"/>
            </a:endParaRPr>
          </a:p>
        </p:txBody>
      </p:sp>
      <p:sp>
        <p:nvSpPr>
          <p:cNvPr id="8" name="Content Placeholder 7"/>
          <p:cNvSpPr>
            <a:spLocks noGrp="1"/>
          </p:cNvSpPr>
          <p:nvPr>
            <p:ph idx="15"/>
          </p:nvPr>
        </p:nvSpPr>
        <p:spPr>
          <a:xfrm>
            <a:off x="4897336" y="3493658"/>
            <a:ext cx="2414348" cy="3336849"/>
          </a:xfrm>
        </p:spPr>
        <p:txBody>
          <a:bodyPr>
            <a:normAutofit fontScale="85000" lnSpcReduction="10000"/>
          </a:bodyPr>
          <a:lstStyle/>
          <a:p>
            <a:pPr marL="45720" indent="0">
              <a:buNone/>
            </a:pPr>
            <a:r>
              <a:rPr lang="en-US" sz="1900" dirty="0">
                <a:effectLst/>
                <a:latin typeface="Georgia" panose="02040502050405020303" pitchFamily="18" charset="0"/>
                <a:ea typeface="Calibri" panose="020F0502020204030204" pitchFamily="34" charset="0"/>
              </a:rPr>
              <a:t>It was found that having consistently working SWH systems especially with the presence of insulated pipes, the perception of the SWH system being worth the investment, and considering the system as an integral part of their buildings were all positively correlated determinants of supporting the SWH policy enforcement</a:t>
            </a:r>
            <a:r>
              <a:rPr lang="en-GB" sz="1900" dirty="0">
                <a:latin typeface="Georgia" panose="02040502050405020303" pitchFamily="18" charset="0"/>
              </a:rPr>
              <a:t>.</a:t>
            </a:r>
            <a:r>
              <a:rPr lang="en-US" sz="1800" dirty="0"/>
              <a:t> </a:t>
            </a:r>
            <a:endParaRPr lang="en-US" sz="1800" dirty="0">
              <a:solidFill>
                <a:schemeClr val="tx2">
                  <a:lumMod val="75000"/>
                </a:schemeClr>
              </a:solidFill>
            </a:endParaRPr>
          </a:p>
        </p:txBody>
      </p:sp>
      <p:sp>
        <p:nvSpPr>
          <p:cNvPr id="9" name="Content Placeholder 8"/>
          <p:cNvSpPr>
            <a:spLocks noGrp="1"/>
          </p:cNvSpPr>
          <p:nvPr>
            <p:ph idx="16"/>
          </p:nvPr>
        </p:nvSpPr>
        <p:spPr>
          <a:xfrm>
            <a:off x="7311684" y="3493656"/>
            <a:ext cx="2376821" cy="3135743"/>
          </a:xfrm>
        </p:spPr>
        <p:txBody>
          <a:bodyPr>
            <a:normAutofit fontScale="55000" lnSpcReduction="20000"/>
          </a:bodyPr>
          <a:lstStyle/>
          <a:p>
            <a:pPr marL="45720" indent="0">
              <a:buNone/>
            </a:pPr>
            <a:r>
              <a:rPr lang="en-US" sz="3100" dirty="0">
                <a:latin typeface="Georgia" panose="02040502050405020303" pitchFamily="18" charset="0"/>
                <a:ea typeface="Calibri" panose="020F0502020204030204" pitchFamily="34" charset="0"/>
              </a:rPr>
              <a:t>F</a:t>
            </a:r>
            <a:r>
              <a:rPr lang="en-US" sz="3100" dirty="0">
                <a:effectLst/>
                <a:latin typeface="Georgia" panose="02040502050405020303" pitchFamily="18" charset="0"/>
                <a:ea typeface="Calibri" panose="020F0502020204030204" pitchFamily="34" charset="0"/>
              </a:rPr>
              <a:t>actors such as the stage in years of the installation, whether the installed system still works, whether the pipes installed are insulated in nature, and whether the quantity of hot water finally produced all affect the respondent’s perception that the SWH system is worth the investment.</a:t>
            </a:r>
            <a:r>
              <a:rPr lang="en-US" sz="4400" u="sng" dirty="0"/>
              <a:t> </a:t>
            </a:r>
            <a:endParaRPr lang="en-US" sz="3600" u="sng" dirty="0">
              <a:solidFill>
                <a:schemeClr val="tx2">
                  <a:lumMod val="75000"/>
                </a:schemeClr>
              </a:solidFill>
            </a:endParaRPr>
          </a:p>
          <a:p>
            <a:pPr marL="45720" indent="0">
              <a:buNone/>
            </a:pPr>
            <a:endParaRPr lang="en-US" dirty="0"/>
          </a:p>
        </p:txBody>
      </p:sp>
      <p:sp>
        <p:nvSpPr>
          <p:cNvPr id="33" name="Content Placeholder 32"/>
          <p:cNvSpPr>
            <a:spLocks noGrp="1"/>
          </p:cNvSpPr>
          <p:nvPr>
            <p:ph idx="17"/>
          </p:nvPr>
        </p:nvSpPr>
        <p:spPr>
          <a:xfrm>
            <a:off x="9726032" y="3493656"/>
            <a:ext cx="2376821" cy="3336851"/>
          </a:xfrm>
        </p:spPr>
        <p:txBody>
          <a:bodyPr>
            <a:normAutofit fontScale="85000" lnSpcReduction="20000"/>
          </a:bodyPr>
          <a:lstStyle/>
          <a:p>
            <a:pPr marL="45720" indent="0">
              <a:buNone/>
            </a:pPr>
            <a:r>
              <a:rPr lang="en-US" sz="2400" dirty="0">
                <a:effectLst/>
                <a:latin typeface="Georgia" panose="02040502050405020303" pitchFamily="18" charset="0"/>
                <a:ea typeface="Calibri" panose="020F0502020204030204" pitchFamily="34" charset="0"/>
              </a:rPr>
              <a:t>we find that respondents are more likely to support the SWH policy enforcement if they themselves see the benefit of the system, and consider the installation of SWH good enough to recommend to others</a:t>
            </a:r>
            <a:r>
              <a:rPr lang="en-US" sz="2400" dirty="0">
                <a:latin typeface="Georgia" panose="02040502050405020303" pitchFamily="18" charset="0"/>
              </a:rPr>
              <a:t>.</a:t>
            </a:r>
          </a:p>
        </p:txBody>
      </p:sp>
      <p:sp>
        <p:nvSpPr>
          <p:cNvPr id="5" name="Text Placeholder 4"/>
          <p:cNvSpPr>
            <a:spLocks noGrp="1"/>
          </p:cNvSpPr>
          <p:nvPr>
            <p:ph type="body" sz="quarter" idx="13"/>
          </p:nvPr>
        </p:nvSpPr>
        <p:spPr>
          <a:xfrm>
            <a:off x="68640" y="786442"/>
            <a:ext cx="12188825" cy="535392"/>
          </a:xfrm>
        </p:spPr>
        <p:txBody>
          <a:bodyPr/>
          <a:lstStyle/>
          <a:p>
            <a:r>
              <a:rPr lang="en-US" b="1" dirty="0">
                <a:latin typeface="Book Antiqua" charset="0"/>
                <a:ea typeface="Book Antiqua" charset="0"/>
                <a:cs typeface="Book Antiqua" charset="0"/>
              </a:rPr>
              <a:t>Conclusion &amp; Recommendations</a:t>
            </a:r>
          </a:p>
        </p:txBody>
      </p:sp>
      <p:sp>
        <p:nvSpPr>
          <p:cNvPr id="47" name="Content Placeholder 46"/>
          <p:cNvSpPr>
            <a:spLocks noGrp="1"/>
          </p:cNvSpPr>
          <p:nvPr>
            <p:ph idx="18"/>
          </p:nvPr>
        </p:nvSpPr>
        <p:spPr/>
        <p:txBody>
          <a:bodyPr/>
          <a:lstStyle/>
          <a:p>
            <a:pPr indent="0">
              <a:buNone/>
            </a:pPr>
            <a:r>
              <a:rPr lang="en-US" b="1" dirty="0"/>
              <a:t>1</a:t>
            </a:r>
          </a:p>
        </p:txBody>
      </p:sp>
      <p:sp>
        <p:nvSpPr>
          <p:cNvPr id="48" name="Content Placeholder 47"/>
          <p:cNvSpPr>
            <a:spLocks noGrp="1"/>
          </p:cNvSpPr>
          <p:nvPr>
            <p:ph idx="19"/>
          </p:nvPr>
        </p:nvSpPr>
        <p:spPr/>
        <p:txBody>
          <a:bodyPr/>
          <a:lstStyle/>
          <a:p>
            <a:pPr marL="45720" indent="0">
              <a:buNone/>
            </a:pPr>
            <a:r>
              <a:rPr lang="en-US"/>
              <a:t>2</a:t>
            </a:r>
            <a:endParaRPr lang="en-US" dirty="0"/>
          </a:p>
        </p:txBody>
      </p:sp>
      <p:sp>
        <p:nvSpPr>
          <p:cNvPr id="49" name="Content Placeholder 48"/>
          <p:cNvSpPr>
            <a:spLocks noGrp="1"/>
          </p:cNvSpPr>
          <p:nvPr>
            <p:ph idx="20"/>
          </p:nvPr>
        </p:nvSpPr>
        <p:spPr/>
        <p:txBody>
          <a:bodyPr/>
          <a:lstStyle/>
          <a:p>
            <a:pPr marL="45720" indent="0">
              <a:buNone/>
            </a:pPr>
            <a:r>
              <a:rPr lang="en-US" b="1" dirty="0"/>
              <a:t>3</a:t>
            </a:r>
          </a:p>
        </p:txBody>
      </p:sp>
      <p:sp>
        <p:nvSpPr>
          <p:cNvPr id="50" name="Content Placeholder 49"/>
          <p:cNvSpPr>
            <a:spLocks noGrp="1"/>
          </p:cNvSpPr>
          <p:nvPr>
            <p:ph idx="21"/>
          </p:nvPr>
        </p:nvSpPr>
        <p:spPr/>
        <p:txBody>
          <a:bodyPr/>
          <a:lstStyle/>
          <a:p>
            <a:pPr marL="45720" indent="0">
              <a:buNone/>
            </a:pPr>
            <a:r>
              <a:rPr lang="en-US" b="1" dirty="0"/>
              <a:t>4</a:t>
            </a:r>
          </a:p>
        </p:txBody>
      </p:sp>
      <p:sp>
        <p:nvSpPr>
          <p:cNvPr id="51" name="Content Placeholder 50"/>
          <p:cNvSpPr>
            <a:spLocks noGrp="1"/>
          </p:cNvSpPr>
          <p:nvPr>
            <p:ph idx="22"/>
          </p:nvPr>
        </p:nvSpPr>
        <p:spPr/>
        <p:txBody>
          <a:bodyPr/>
          <a:lstStyle/>
          <a:p>
            <a:pPr marL="45720" indent="0">
              <a:buNone/>
            </a:pPr>
            <a:r>
              <a:rPr lang="en-US" b="1" dirty="0"/>
              <a:t>5</a:t>
            </a:r>
          </a:p>
        </p:txBody>
      </p:sp>
    </p:spTree>
    <p:extLst>
      <p:ext uri="{BB962C8B-B14F-4D97-AF65-F5344CB8AC3E}">
        <p14:creationId xmlns:p14="http://schemas.microsoft.com/office/powerpoint/2010/main" val="1894160741"/>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40" y="3493657"/>
            <a:ext cx="2376821" cy="3336850"/>
          </a:xfrm>
        </p:spPr>
        <p:txBody>
          <a:bodyPr>
            <a:normAutofit/>
          </a:bodyPr>
          <a:lstStyle/>
          <a:p>
            <a:pPr marL="45720" indent="0">
              <a:buNone/>
            </a:pPr>
            <a:r>
              <a:rPr lang="en-US" sz="2000" dirty="0">
                <a:effectLst/>
                <a:latin typeface="Georgia" panose="02040502050405020303" pitchFamily="18" charset="0"/>
                <a:ea typeface="Calibri" panose="020F0502020204030204" pitchFamily="34" charset="0"/>
              </a:rPr>
              <a:t>we have some recommendations to make. If the Cyprus government hopes to mandate the SWH installation policy, they need to consider the following factors.</a:t>
            </a:r>
            <a:r>
              <a:rPr lang="en-GB" sz="2000" dirty="0">
                <a:latin typeface="Georgia" panose="02040502050405020303" pitchFamily="18" charset="0"/>
              </a:rPr>
              <a:t> </a:t>
            </a:r>
            <a:endParaRPr lang="en-US" sz="2000" dirty="0">
              <a:solidFill>
                <a:schemeClr val="tx2">
                  <a:lumMod val="75000"/>
                </a:schemeClr>
              </a:solidFill>
              <a:latin typeface="Georgia" panose="02040502050405020303" pitchFamily="18" charset="0"/>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pPr/>
              <a:t>14</a:t>
            </a:fld>
            <a:endParaRPr lang="en-US"/>
          </a:p>
        </p:txBody>
      </p:sp>
      <p:sp>
        <p:nvSpPr>
          <p:cNvPr id="7" name="Content Placeholder 6"/>
          <p:cNvSpPr>
            <a:spLocks noGrp="1"/>
          </p:cNvSpPr>
          <p:nvPr>
            <p:ph idx="14"/>
          </p:nvPr>
        </p:nvSpPr>
        <p:spPr>
          <a:xfrm>
            <a:off x="2482988" y="3493658"/>
            <a:ext cx="2376821" cy="3135742"/>
          </a:xfrm>
        </p:spPr>
        <p:txBody>
          <a:bodyPr>
            <a:normAutofit/>
          </a:bodyPr>
          <a:lstStyle/>
          <a:p>
            <a:pPr marL="45720" indent="0">
              <a:buNone/>
            </a:pPr>
            <a:r>
              <a:rPr lang="en-US" sz="2000" dirty="0">
                <a:effectLst/>
                <a:latin typeface="Georgia" panose="02040502050405020303" pitchFamily="18" charset="0"/>
                <a:ea typeface="Calibri" panose="020F0502020204030204" pitchFamily="34" charset="0"/>
              </a:rPr>
              <a:t>First, people are only willing to install and support such policy’s if it indeed works consistently and they are able to maximize its benefits</a:t>
            </a:r>
            <a:r>
              <a:rPr lang="en-GB" sz="2000" dirty="0">
                <a:latin typeface="Georgia" panose="02040502050405020303" pitchFamily="18" charset="0"/>
              </a:rPr>
              <a:t>.</a:t>
            </a:r>
            <a:r>
              <a:rPr lang="en-US" sz="2000" dirty="0">
                <a:latin typeface="Georgia" panose="02040502050405020303" pitchFamily="18" charset="0"/>
              </a:rPr>
              <a:t> </a:t>
            </a:r>
            <a:endParaRPr lang="en-US" sz="2000" dirty="0">
              <a:solidFill>
                <a:schemeClr val="tx2">
                  <a:lumMod val="75000"/>
                </a:schemeClr>
              </a:solidFill>
              <a:latin typeface="Georgia" panose="02040502050405020303" pitchFamily="18" charset="0"/>
            </a:endParaRPr>
          </a:p>
        </p:txBody>
      </p:sp>
      <p:sp>
        <p:nvSpPr>
          <p:cNvPr id="8" name="Content Placeholder 7"/>
          <p:cNvSpPr>
            <a:spLocks noGrp="1"/>
          </p:cNvSpPr>
          <p:nvPr>
            <p:ph idx="15"/>
          </p:nvPr>
        </p:nvSpPr>
        <p:spPr>
          <a:xfrm>
            <a:off x="4897336" y="3493658"/>
            <a:ext cx="2414348" cy="3336849"/>
          </a:xfrm>
        </p:spPr>
        <p:txBody>
          <a:bodyPr>
            <a:normAutofit/>
          </a:bodyPr>
          <a:lstStyle/>
          <a:p>
            <a:pPr marL="45720" indent="0">
              <a:buNone/>
            </a:pPr>
            <a:r>
              <a:rPr lang="en-US" sz="2000" dirty="0">
                <a:effectLst/>
                <a:latin typeface="Georgia" panose="02040502050405020303" pitchFamily="18" charset="0"/>
                <a:ea typeface="Calibri" panose="020F0502020204030204" pitchFamily="34" charset="0"/>
              </a:rPr>
              <a:t>Secondly, people are more likely to support such a policy if it presents itself as a good enough investment</a:t>
            </a:r>
            <a:r>
              <a:rPr lang="en-GB" sz="2000" dirty="0">
                <a:latin typeface="Georgia" panose="02040502050405020303" pitchFamily="18" charset="0"/>
              </a:rPr>
              <a:t>.</a:t>
            </a:r>
            <a:r>
              <a:rPr lang="en-US" sz="2000" dirty="0">
                <a:latin typeface="Georgia" panose="02040502050405020303" pitchFamily="18" charset="0"/>
              </a:rPr>
              <a:t> </a:t>
            </a:r>
            <a:endParaRPr lang="en-US" sz="2000" dirty="0">
              <a:solidFill>
                <a:schemeClr val="tx2">
                  <a:lumMod val="75000"/>
                </a:schemeClr>
              </a:solidFill>
              <a:latin typeface="Georgia" panose="02040502050405020303" pitchFamily="18" charset="0"/>
            </a:endParaRPr>
          </a:p>
        </p:txBody>
      </p:sp>
      <p:sp>
        <p:nvSpPr>
          <p:cNvPr id="9" name="Content Placeholder 8"/>
          <p:cNvSpPr>
            <a:spLocks noGrp="1"/>
          </p:cNvSpPr>
          <p:nvPr>
            <p:ph idx="16"/>
          </p:nvPr>
        </p:nvSpPr>
        <p:spPr>
          <a:xfrm>
            <a:off x="7311684" y="3493656"/>
            <a:ext cx="2376821" cy="3135743"/>
          </a:xfrm>
        </p:spPr>
        <p:txBody>
          <a:bodyPr>
            <a:normAutofit/>
          </a:bodyPr>
          <a:lstStyle/>
          <a:p>
            <a:pPr marL="45720" indent="0">
              <a:buNone/>
            </a:pPr>
            <a:r>
              <a:rPr lang="en-US" sz="2000" dirty="0">
                <a:effectLst/>
                <a:latin typeface="Georgia" panose="02040502050405020303" pitchFamily="18" charset="0"/>
                <a:ea typeface="Calibri" panose="020F0502020204030204" pitchFamily="34" charset="0"/>
              </a:rPr>
              <a:t>The installation should also be able to produce enough hot water especially at times when they are most needed</a:t>
            </a:r>
            <a:r>
              <a:rPr lang="en-US" sz="2000" dirty="0">
                <a:latin typeface="Georgia" panose="02040502050405020303" pitchFamily="18" charset="0"/>
                <a:ea typeface="Calibri" panose="020F0502020204030204" pitchFamily="34" charset="0"/>
              </a:rPr>
              <a:t>.</a:t>
            </a:r>
            <a:r>
              <a:rPr lang="en-US" sz="2000" u="sng" dirty="0">
                <a:latin typeface="Georgia" panose="02040502050405020303" pitchFamily="18" charset="0"/>
              </a:rPr>
              <a:t> </a:t>
            </a:r>
            <a:endParaRPr lang="en-US" sz="2000" u="sng" dirty="0">
              <a:solidFill>
                <a:schemeClr val="tx2">
                  <a:lumMod val="75000"/>
                </a:schemeClr>
              </a:solidFill>
              <a:latin typeface="Georgia" panose="02040502050405020303" pitchFamily="18" charset="0"/>
            </a:endParaRPr>
          </a:p>
          <a:p>
            <a:pPr marL="45720" indent="0">
              <a:buNone/>
            </a:pPr>
            <a:endParaRPr lang="en-US" dirty="0"/>
          </a:p>
        </p:txBody>
      </p:sp>
      <p:sp>
        <p:nvSpPr>
          <p:cNvPr id="33" name="Content Placeholder 32"/>
          <p:cNvSpPr>
            <a:spLocks noGrp="1"/>
          </p:cNvSpPr>
          <p:nvPr>
            <p:ph idx="17"/>
          </p:nvPr>
        </p:nvSpPr>
        <p:spPr>
          <a:xfrm>
            <a:off x="9726032" y="3493656"/>
            <a:ext cx="2376821" cy="3336851"/>
          </a:xfrm>
        </p:spPr>
        <p:txBody>
          <a:bodyPr>
            <a:normAutofit/>
          </a:bodyPr>
          <a:lstStyle/>
          <a:p>
            <a:pPr marL="45720" indent="0">
              <a:buNone/>
            </a:pPr>
            <a:r>
              <a:rPr lang="en-US" sz="1800" dirty="0">
                <a:effectLst/>
                <a:latin typeface="Times New Roman" panose="02020603050405020304" pitchFamily="18" charset="0"/>
                <a:ea typeface="Calibri" panose="020F0502020204030204" pitchFamily="34" charset="0"/>
              </a:rPr>
              <a:t>In essence, the design, the cost, and the value of installing a SWH system should be clearly outlined before the citizens can be expected to embrace the enforcement of a SWH policy in Cyprus.</a:t>
            </a:r>
            <a:endParaRPr lang="en-US" sz="2400" dirty="0">
              <a:latin typeface="Georgia" panose="02040502050405020303" pitchFamily="18" charset="0"/>
            </a:endParaRPr>
          </a:p>
        </p:txBody>
      </p:sp>
      <p:sp>
        <p:nvSpPr>
          <p:cNvPr id="5" name="Text Placeholder 4"/>
          <p:cNvSpPr>
            <a:spLocks noGrp="1"/>
          </p:cNvSpPr>
          <p:nvPr>
            <p:ph type="body" sz="quarter" idx="13"/>
          </p:nvPr>
        </p:nvSpPr>
        <p:spPr>
          <a:xfrm>
            <a:off x="68640" y="786442"/>
            <a:ext cx="12188825" cy="535392"/>
          </a:xfrm>
        </p:spPr>
        <p:txBody>
          <a:bodyPr/>
          <a:lstStyle/>
          <a:p>
            <a:r>
              <a:rPr lang="en-US" b="1" dirty="0">
                <a:latin typeface="Book Antiqua" charset="0"/>
                <a:ea typeface="Book Antiqua" charset="0"/>
                <a:cs typeface="Book Antiqua" charset="0"/>
              </a:rPr>
              <a:t>Conclusion &amp; Recommendations</a:t>
            </a:r>
          </a:p>
        </p:txBody>
      </p:sp>
      <p:sp>
        <p:nvSpPr>
          <p:cNvPr id="47" name="Content Placeholder 46"/>
          <p:cNvSpPr>
            <a:spLocks noGrp="1"/>
          </p:cNvSpPr>
          <p:nvPr>
            <p:ph idx="18"/>
          </p:nvPr>
        </p:nvSpPr>
        <p:spPr/>
        <p:txBody>
          <a:bodyPr/>
          <a:lstStyle/>
          <a:p>
            <a:pPr indent="0">
              <a:buNone/>
            </a:pPr>
            <a:r>
              <a:rPr lang="en-US" b="1" dirty="0"/>
              <a:t>1</a:t>
            </a:r>
          </a:p>
        </p:txBody>
      </p:sp>
      <p:sp>
        <p:nvSpPr>
          <p:cNvPr id="48" name="Content Placeholder 47"/>
          <p:cNvSpPr>
            <a:spLocks noGrp="1"/>
          </p:cNvSpPr>
          <p:nvPr>
            <p:ph idx="19"/>
          </p:nvPr>
        </p:nvSpPr>
        <p:spPr/>
        <p:txBody>
          <a:bodyPr/>
          <a:lstStyle/>
          <a:p>
            <a:pPr marL="45720" indent="0">
              <a:buNone/>
            </a:pPr>
            <a:r>
              <a:rPr lang="en-US" dirty="0"/>
              <a:t>2</a:t>
            </a:r>
          </a:p>
        </p:txBody>
      </p:sp>
      <p:sp>
        <p:nvSpPr>
          <p:cNvPr id="49" name="Content Placeholder 48"/>
          <p:cNvSpPr>
            <a:spLocks noGrp="1"/>
          </p:cNvSpPr>
          <p:nvPr>
            <p:ph idx="20"/>
          </p:nvPr>
        </p:nvSpPr>
        <p:spPr/>
        <p:txBody>
          <a:bodyPr/>
          <a:lstStyle/>
          <a:p>
            <a:pPr marL="45720" indent="0">
              <a:buNone/>
            </a:pPr>
            <a:r>
              <a:rPr lang="en-US" b="1" dirty="0"/>
              <a:t>3</a:t>
            </a:r>
          </a:p>
        </p:txBody>
      </p:sp>
      <p:sp>
        <p:nvSpPr>
          <p:cNvPr id="50" name="Content Placeholder 49"/>
          <p:cNvSpPr>
            <a:spLocks noGrp="1"/>
          </p:cNvSpPr>
          <p:nvPr>
            <p:ph idx="21"/>
          </p:nvPr>
        </p:nvSpPr>
        <p:spPr/>
        <p:txBody>
          <a:bodyPr/>
          <a:lstStyle/>
          <a:p>
            <a:pPr marL="45720" indent="0">
              <a:buNone/>
            </a:pPr>
            <a:r>
              <a:rPr lang="en-US" b="1" dirty="0"/>
              <a:t>4</a:t>
            </a:r>
          </a:p>
        </p:txBody>
      </p:sp>
      <p:sp>
        <p:nvSpPr>
          <p:cNvPr id="51" name="Content Placeholder 50"/>
          <p:cNvSpPr>
            <a:spLocks noGrp="1"/>
          </p:cNvSpPr>
          <p:nvPr>
            <p:ph idx="22"/>
          </p:nvPr>
        </p:nvSpPr>
        <p:spPr/>
        <p:txBody>
          <a:bodyPr/>
          <a:lstStyle/>
          <a:p>
            <a:pPr marL="45720" indent="0">
              <a:buNone/>
            </a:pPr>
            <a:r>
              <a:rPr lang="en-US" b="1" dirty="0"/>
              <a:t>5</a:t>
            </a:r>
          </a:p>
        </p:txBody>
      </p:sp>
    </p:spTree>
    <p:extLst>
      <p:ext uri="{BB962C8B-B14F-4D97-AF65-F5344CB8AC3E}">
        <p14:creationId xmlns:p14="http://schemas.microsoft.com/office/powerpoint/2010/main" val="15095516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94012" y="3276600"/>
            <a:ext cx="6324601" cy="2209800"/>
          </a:xfrm>
        </p:spPr>
        <p:txBody>
          <a:bodyPr>
            <a:normAutofit fontScale="90000"/>
          </a:bodyPr>
          <a:lstStyle/>
          <a:p>
            <a:pPr algn="ctr"/>
            <a:r>
              <a:rPr lang="en-US" altLang="zh-CN" sz="8000" dirty="0">
                <a:solidFill>
                  <a:schemeClr val="tx1"/>
                </a:solidFill>
                <a:latin typeface="Book Antiqua" panose="02040602050305030304" pitchFamily="18" charset="0"/>
                <a:cs typeface="Segoe UI Semilight" panose="020B0402040204020203" pitchFamily="34" charset="0"/>
              </a:rPr>
              <a:t>Thanks for your attention</a:t>
            </a:r>
            <a:br>
              <a:rPr lang="en-US" altLang="zh-CN" sz="8000" dirty="0">
                <a:solidFill>
                  <a:schemeClr val="tx1"/>
                </a:solidFill>
                <a:latin typeface="Book Antiqua" panose="02040602050305030304" pitchFamily="18" charset="0"/>
                <a:cs typeface="Segoe UI Semilight" panose="020B0402040204020203" pitchFamily="34" charset="0"/>
              </a:rPr>
            </a:br>
            <a:r>
              <a:rPr lang="en-US" altLang="zh-CN" sz="8000" dirty="0">
                <a:solidFill>
                  <a:schemeClr val="tx1"/>
                </a:solidFill>
                <a:latin typeface="Book Antiqua" panose="02040602050305030304" pitchFamily="18" charset="0"/>
                <a:cs typeface="Segoe UI Semilight" panose="020B0402040204020203" pitchFamily="34" charset="0"/>
              </a:rPr>
              <a:t>~</a:t>
            </a:r>
            <a:br>
              <a:rPr lang="en-US" altLang="zh-CN" sz="8000" dirty="0">
                <a:solidFill>
                  <a:schemeClr val="tx1"/>
                </a:solidFill>
                <a:latin typeface="Book Antiqua" panose="02040602050305030304" pitchFamily="18" charset="0"/>
                <a:cs typeface="Segoe UI Semilight" panose="020B0402040204020203" pitchFamily="34" charset="0"/>
              </a:rPr>
            </a:br>
            <a:r>
              <a:rPr lang="en-US" altLang="zh-CN" sz="8000" dirty="0">
                <a:solidFill>
                  <a:schemeClr val="tx1"/>
                </a:solidFill>
                <a:latin typeface="Book Antiqua" panose="02040602050305030304" pitchFamily="18" charset="0"/>
                <a:cs typeface="Segoe UI Semilight" panose="020B0402040204020203" pitchFamily="34" charset="0"/>
              </a:rPr>
              <a:t> </a:t>
            </a:r>
            <a:r>
              <a:rPr lang="zh-CN" altLang="en-US" sz="8000" dirty="0">
                <a:solidFill>
                  <a:schemeClr val="tx1"/>
                </a:solidFill>
                <a:latin typeface="Book Antiqua" panose="02040602050305030304" pitchFamily="18" charset="0"/>
                <a:cs typeface="Segoe UI Semilight" panose="020B0402040204020203" pitchFamily="34" charset="0"/>
              </a:rPr>
              <a:t>谢谢</a:t>
            </a:r>
            <a:br>
              <a:rPr lang="en-US" dirty="0">
                <a:solidFill>
                  <a:schemeClr val="tx1"/>
                </a:solidFill>
              </a:rPr>
            </a:br>
            <a:endParaRPr lang="en-US" dirty="0"/>
          </a:p>
        </p:txBody>
      </p:sp>
    </p:spTree>
    <p:extLst>
      <p:ext uri="{BB962C8B-B14F-4D97-AF65-F5344CB8AC3E}">
        <p14:creationId xmlns:p14="http://schemas.microsoft.com/office/powerpoint/2010/main" val="350490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B6394B-8EA2-4B1E-9EB9-AE7B7189CF52}"/>
              </a:ext>
            </a:extLst>
          </p:cNvPr>
          <p:cNvSpPr>
            <a:spLocks noGrp="1"/>
          </p:cNvSpPr>
          <p:nvPr>
            <p:ph idx="1"/>
          </p:nvPr>
        </p:nvSpPr>
        <p:spPr>
          <a:xfrm>
            <a:off x="989012" y="1232824"/>
            <a:ext cx="5410200" cy="5648367"/>
          </a:xfrm>
        </p:spPr>
        <p:txBody>
          <a:bodyPr>
            <a:noAutofit/>
          </a:bodyPr>
          <a:lstStyle/>
          <a:p>
            <a:pPr algn="just"/>
            <a:r>
              <a:rPr lang="en-US" sz="2400" dirty="0">
                <a:solidFill>
                  <a:schemeClr val="tx1"/>
                </a:solidFill>
                <a:latin typeface="Georgia" panose="02040502050405020303" pitchFamily="18" charset="0"/>
                <a:ea typeface="Microsoft YaHei" panose="020B0503020204020204" pitchFamily="34" charset="-122"/>
              </a:rPr>
              <a:t>Introduction</a:t>
            </a:r>
          </a:p>
          <a:p>
            <a:pPr algn="just"/>
            <a:endParaRPr lang="en-US" sz="2400" dirty="0">
              <a:solidFill>
                <a:schemeClr val="tx1"/>
              </a:solidFill>
              <a:latin typeface="Georgia" panose="02040502050405020303" pitchFamily="18" charset="0"/>
              <a:ea typeface="Microsoft YaHei" panose="020B0503020204020204" pitchFamily="34" charset="-122"/>
            </a:endParaRPr>
          </a:p>
          <a:p>
            <a:pPr algn="just"/>
            <a:r>
              <a:rPr lang="en-US" sz="2400" dirty="0">
                <a:solidFill>
                  <a:schemeClr val="tx1"/>
                </a:solidFill>
                <a:latin typeface="Georgia" panose="02040502050405020303" pitchFamily="18" charset="0"/>
                <a:ea typeface="Microsoft YaHei" panose="020B0503020204020204" pitchFamily="34" charset="-122"/>
              </a:rPr>
              <a:t>Problem Statement</a:t>
            </a:r>
          </a:p>
          <a:p>
            <a:pPr algn="just"/>
            <a:endParaRPr lang="en-US" sz="2400" dirty="0">
              <a:solidFill>
                <a:schemeClr val="tx1"/>
              </a:solidFill>
              <a:latin typeface="Georgia" panose="02040502050405020303" pitchFamily="18" charset="0"/>
              <a:ea typeface="Microsoft YaHei" panose="020B0503020204020204" pitchFamily="34" charset="-122"/>
            </a:endParaRPr>
          </a:p>
          <a:p>
            <a:pPr algn="just"/>
            <a:r>
              <a:rPr lang="en-US" sz="2400" dirty="0">
                <a:solidFill>
                  <a:schemeClr val="tx1"/>
                </a:solidFill>
                <a:latin typeface="Georgia" panose="02040502050405020303" pitchFamily="18" charset="0"/>
                <a:ea typeface="Microsoft YaHei" panose="020B0503020204020204" pitchFamily="34" charset="-122"/>
              </a:rPr>
              <a:t>Materials and Method</a:t>
            </a:r>
          </a:p>
          <a:p>
            <a:pPr algn="just"/>
            <a:endParaRPr lang="en-US" sz="2400" dirty="0">
              <a:solidFill>
                <a:schemeClr val="tx1"/>
              </a:solidFill>
              <a:latin typeface="Georgia" panose="02040502050405020303" pitchFamily="18" charset="0"/>
              <a:ea typeface="Microsoft YaHei" panose="020B0503020204020204" pitchFamily="34" charset="-122"/>
            </a:endParaRPr>
          </a:p>
          <a:p>
            <a:pPr algn="just"/>
            <a:r>
              <a:rPr lang="en-US" sz="2400" dirty="0">
                <a:solidFill>
                  <a:schemeClr val="tx1"/>
                </a:solidFill>
                <a:latin typeface="Georgia" panose="02040502050405020303" pitchFamily="18" charset="0"/>
                <a:ea typeface="Microsoft YaHei" panose="020B0503020204020204" pitchFamily="34" charset="-122"/>
              </a:rPr>
              <a:t>Results and Discussions</a:t>
            </a:r>
          </a:p>
          <a:p>
            <a:pPr algn="just"/>
            <a:endParaRPr lang="en-US" sz="2400" dirty="0">
              <a:solidFill>
                <a:schemeClr val="tx1"/>
              </a:solidFill>
              <a:latin typeface="Georgia" panose="02040502050405020303" pitchFamily="18" charset="0"/>
              <a:ea typeface="Microsoft YaHei" panose="020B0503020204020204" pitchFamily="34" charset="-122"/>
            </a:endParaRPr>
          </a:p>
          <a:p>
            <a:pPr algn="just"/>
            <a:r>
              <a:rPr lang="en-US" sz="2400" dirty="0">
                <a:solidFill>
                  <a:schemeClr val="tx1"/>
                </a:solidFill>
                <a:latin typeface="Georgia" panose="02040502050405020303" pitchFamily="18" charset="0"/>
                <a:ea typeface="Microsoft YaHei" panose="020B0503020204020204" pitchFamily="34" charset="-122"/>
              </a:rPr>
              <a:t>Conclusion</a:t>
            </a:r>
          </a:p>
        </p:txBody>
      </p:sp>
      <p:sp>
        <p:nvSpPr>
          <p:cNvPr id="3" name="Title 2">
            <a:extLst>
              <a:ext uri="{FF2B5EF4-FFF2-40B4-BE49-F238E27FC236}">
                <a16:creationId xmlns:a16="http://schemas.microsoft.com/office/drawing/2014/main" id="{DFB5F195-1E8C-47A4-B630-B64BA019BC93}"/>
              </a:ext>
            </a:extLst>
          </p:cNvPr>
          <p:cNvSpPr>
            <a:spLocks noGrp="1"/>
          </p:cNvSpPr>
          <p:nvPr>
            <p:ph type="title"/>
          </p:nvPr>
        </p:nvSpPr>
        <p:spPr>
          <a:xfrm>
            <a:off x="648387" y="304800"/>
            <a:ext cx="8686801" cy="590469"/>
          </a:xfrm>
        </p:spPr>
        <p:txBody>
          <a:bodyPr>
            <a:normAutofit fontScale="90000"/>
          </a:bodyPr>
          <a:lstStyle/>
          <a:p>
            <a:r>
              <a:rPr lang="en-US" sz="4000" u="sng" dirty="0">
                <a:effectLst>
                  <a:outerShdw blurRad="38100" dist="38100" dir="2700000" algn="tl">
                    <a:srgbClr val="000000">
                      <a:alpha val="43137"/>
                    </a:srgbClr>
                  </a:outerShdw>
                </a:effectLst>
                <a:latin typeface="Garamond" panose="02020404030301010803" pitchFamily="18" charset="0"/>
              </a:rPr>
              <a:t>Content</a:t>
            </a:r>
          </a:p>
        </p:txBody>
      </p:sp>
      <p:sp>
        <p:nvSpPr>
          <p:cNvPr id="4" name="Rectangle: Rounded Corners 3">
            <a:extLst>
              <a:ext uri="{FF2B5EF4-FFF2-40B4-BE49-F238E27FC236}">
                <a16:creationId xmlns:a16="http://schemas.microsoft.com/office/drawing/2014/main" id="{A72FB85F-A1E5-4A23-ABDB-34A3FA8AD1A9}"/>
              </a:ext>
            </a:extLst>
          </p:cNvPr>
          <p:cNvSpPr/>
          <p:nvPr/>
        </p:nvSpPr>
        <p:spPr>
          <a:xfrm>
            <a:off x="429655" y="2432564"/>
            <a:ext cx="246824" cy="20956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419411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8" end="8"/>
                                            </p:txEl>
                                          </p:spTgt>
                                        </p:tgtEl>
                                        <p:attrNameLst>
                                          <p:attrName>style.visibility</p:attrName>
                                        </p:attrNameLst>
                                      </p:cBhvr>
                                      <p:to>
                                        <p:strVal val="visible"/>
                                      </p:to>
                                    </p:set>
                                    <p:animEffect transition="in" filter="barn(inVertical)">
                                      <p:cBhvr>
                                        <p:cTn id="1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1676400"/>
            <a:ext cx="9220200" cy="1981200"/>
          </a:xfrm>
          <a:solidFill>
            <a:schemeClr val="accent6">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Autofit/>
          </a:bodyPr>
          <a:lstStyle/>
          <a:p>
            <a:pPr marL="45720" indent="0" algn="ctr">
              <a:buNone/>
            </a:pPr>
            <a:endParaRPr lang="en-US"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a:p>
            <a:pPr marL="45720" indent="0" algn="ctr">
              <a:buNone/>
            </a:pPr>
            <a:r>
              <a:rPr lang="en-US" sz="5400"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Introduction</a:t>
            </a:r>
          </a:p>
          <a:p>
            <a:pPr marL="45720" indent="0" algn="ctr">
              <a:buNone/>
            </a:pPr>
            <a:r>
              <a:rPr lang="en-US" sz="5400"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a:t>
            </a:r>
            <a:endParaRPr lang="en-US" sz="800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267206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40" y="3493657"/>
            <a:ext cx="2376821" cy="2971725"/>
          </a:xfrm>
        </p:spPr>
        <p:txBody>
          <a:bodyPr>
            <a:normAutofit fontScale="92500" lnSpcReduction="10000"/>
          </a:bodyPr>
          <a:lstStyle/>
          <a:p>
            <a:pPr marL="45720" indent="0">
              <a:buNone/>
            </a:pPr>
            <a:r>
              <a:rPr lang="en-US" dirty="0"/>
              <a:t>Cyprus is the third </a:t>
            </a:r>
            <a:r>
              <a:rPr lang="en-US" u="sng" dirty="0">
                <a:effectLst>
                  <a:outerShdw blurRad="38100" dist="38100" dir="2700000" algn="tl">
                    <a:srgbClr val="000000">
                      <a:alpha val="43137"/>
                    </a:srgbClr>
                  </a:outerShdw>
                </a:effectLst>
              </a:rPr>
              <a:t>largest island</a:t>
            </a:r>
            <a:r>
              <a:rPr lang="en-US" dirty="0"/>
              <a:t> in the Mediterranean in terms of landmass and the third largest island in the eastern part of the Mediterranean in terms of the population</a:t>
            </a:r>
            <a:r>
              <a:rPr lang="en-GB" dirty="0"/>
              <a:t>.</a:t>
            </a:r>
            <a:r>
              <a:rPr lang="en-US" dirty="0"/>
              <a:t> </a:t>
            </a:r>
            <a:endParaRPr lang="en-US" dirty="0">
              <a:solidFill>
                <a:schemeClr val="tx2">
                  <a:lumMod val="75000"/>
                </a:schemeClr>
              </a:solidFill>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pPr/>
              <a:t>4</a:t>
            </a:fld>
            <a:endParaRPr lang="en-US"/>
          </a:p>
        </p:txBody>
      </p:sp>
      <p:sp>
        <p:nvSpPr>
          <p:cNvPr id="7" name="Content Placeholder 6"/>
          <p:cNvSpPr>
            <a:spLocks noGrp="1"/>
          </p:cNvSpPr>
          <p:nvPr>
            <p:ph idx="14"/>
          </p:nvPr>
        </p:nvSpPr>
        <p:spPr>
          <a:xfrm>
            <a:off x="2482988" y="3493657"/>
            <a:ext cx="2376821" cy="3135743"/>
          </a:xfrm>
        </p:spPr>
        <p:txBody>
          <a:bodyPr>
            <a:normAutofit/>
          </a:bodyPr>
          <a:lstStyle/>
          <a:p>
            <a:pPr marL="45720" indent="0">
              <a:buNone/>
            </a:pPr>
            <a:r>
              <a:rPr lang="en-US" dirty="0"/>
              <a:t>Cyprus has a great potential to domesticate </a:t>
            </a:r>
            <a:r>
              <a:rPr lang="en-US" u="sng" dirty="0">
                <a:effectLst>
                  <a:outerShdw blurRad="38100" dist="38100" dir="2700000" algn="tl">
                    <a:srgbClr val="000000">
                      <a:alpha val="43137"/>
                    </a:srgbClr>
                  </a:outerShdw>
                </a:effectLst>
              </a:rPr>
              <a:t>solar energy </a:t>
            </a:r>
            <a:r>
              <a:rPr lang="en-US" dirty="0"/>
              <a:t>because of its climatic advantages and geographic positioning</a:t>
            </a:r>
            <a:r>
              <a:rPr lang="en-GB" dirty="0"/>
              <a:t>.</a:t>
            </a:r>
            <a:endParaRPr lang="en-US" u="sng" dirty="0"/>
          </a:p>
        </p:txBody>
      </p:sp>
      <p:sp>
        <p:nvSpPr>
          <p:cNvPr id="8" name="Content Placeholder 7"/>
          <p:cNvSpPr>
            <a:spLocks noGrp="1"/>
          </p:cNvSpPr>
          <p:nvPr>
            <p:ph idx="15"/>
          </p:nvPr>
        </p:nvSpPr>
        <p:spPr>
          <a:xfrm>
            <a:off x="4897336" y="3493658"/>
            <a:ext cx="2376821" cy="3135741"/>
          </a:xfrm>
        </p:spPr>
        <p:txBody>
          <a:bodyPr>
            <a:noAutofit/>
          </a:bodyPr>
          <a:lstStyle/>
          <a:p>
            <a:pPr marL="45720" indent="0">
              <a:buNone/>
            </a:pPr>
            <a:r>
              <a:rPr lang="en-US" sz="2000" dirty="0"/>
              <a:t>The average daily solar radiation of Cyprus is </a:t>
            </a:r>
            <a:r>
              <a:rPr lang="en-US" sz="2000" u="sng" dirty="0">
                <a:effectLst>
                  <a:outerShdw blurRad="38100" dist="38100" dir="2700000" algn="tl">
                    <a:srgbClr val="000000">
                      <a:alpha val="43137"/>
                    </a:srgbClr>
                  </a:outerShdw>
                </a:effectLst>
              </a:rPr>
              <a:t>5.4 kWh/m</a:t>
            </a:r>
            <a:r>
              <a:rPr lang="en-US" sz="2000" u="sng" baseline="30000" dirty="0">
                <a:effectLst>
                  <a:outerShdw blurRad="38100" dist="38100" dir="2700000" algn="tl">
                    <a:srgbClr val="000000">
                      <a:alpha val="43137"/>
                    </a:srgbClr>
                  </a:outerShdw>
                </a:effectLst>
              </a:rPr>
              <a:t>2</a:t>
            </a:r>
            <a:r>
              <a:rPr lang="en-US" sz="2000" u="sng" dirty="0">
                <a:effectLst>
                  <a:outerShdw blurRad="38100" dist="38100" dir="2700000" algn="tl">
                    <a:srgbClr val="000000">
                      <a:alpha val="43137"/>
                    </a:srgbClr>
                  </a:outerShdw>
                </a:effectLst>
              </a:rPr>
              <a:t> </a:t>
            </a:r>
            <a:r>
              <a:rPr lang="en-US" sz="2000" dirty="0"/>
              <a:t>on the horizontal surface. The mean daily solar radiation varies from </a:t>
            </a:r>
            <a:r>
              <a:rPr lang="en-US" sz="2000" u="sng" dirty="0">
                <a:effectLst>
                  <a:outerShdw blurRad="38100" dist="38100" dir="2700000" algn="tl">
                    <a:srgbClr val="000000">
                      <a:alpha val="43137"/>
                    </a:srgbClr>
                  </a:outerShdw>
                </a:effectLst>
              </a:rPr>
              <a:t>2.3 kWh/m</a:t>
            </a:r>
            <a:r>
              <a:rPr lang="en-US" sz="2000" u="sng" baseline="30000" dirty="0">
                <a:effectLst>
                  <a:outerShdw blurRad="38100" dist="38100" dir="2700000" algn="tl">
                    <a:srgbClr val="000000">
                      <a:alpha val="43137"/>
                    </a:srgbClr>
                  </a:outerShdw>
                </a:effectLst>
              </a:rPr>
              <a:t>2</a:t>
            </a:r>
            <a:r>
              <a:rPr lang="en-US" sz="2000" u="sng" dirty="0">
                <a:effectLst>
                  <a:outerShdw blurRad="38100" dist="38100" dir="2700000" algn="tl">
                    <a:srgbClr val="000000">
                      <a:alpha val="43137"/>
                    </a:srgbClr>
                  </a:outerShdw>
                </a:effectLst>
              </a:rPr>
              <a:t> to 7.2 kWh/m</a:t>
            </a:r>
            <a:r>
              <a:rPr lang="en-US" sz="2000" u="sng" baseline="30000" dirty="0">
                <a:effectLst>
                  <a:outerShdw blurRad="38100" dist="38100" dir="2700000" algn="tl">
                    <a:srgbClr val="000000">
                      <a:alpha val="43137"/>
                    </a:srgbClr>
                  </a:outerShdw>
                </a:effectLst>
              </a:rPr>
              <a:t>2</a:t>
            </a:r>
            <a:r>
              <a:rPr lang="en-GB" sz="2000" dirty="0"/>
              <a:t>. </a:t>
            </a:r>
            <a:endParaRPr lang="en-US" sz="2000" dirty="0">
              <a:solidFill>
                <a:schemeClr val="tx2">
                  <a:lumMod val="75000"/>
                </a:schemeClr>
              </a:solidFill>
            </a:endParaRPr>
          </a:p>
        </p:txBody>
      </p:sp>
      <p:sp>
        <p:nvSpPr>
          <p:cNvPr id="9" name="Content Placeholder 8"/>
          <p:cNvSpPr>
            <a:spLocks noGrp="1"/>
          </p:cNvSpPr>
          <p:nvPr>
            <p:ph idx="16"/>
          </p:nvPr>
        </p:nvSpPr>
        <p:spPr>
          <a:xfrm>
            <a:off x="7311684" y="3493657"/>
            <a:ext cx="2376821" cy="2657472"/>
          </a:xfrm>
        </p:spPr>
        <p:txBody>
          <a:bodyPr>
            <a:noAutofit/>
          </a:bodyPr>
          <a:lstStyle/>
          <a:p>
            <a:pPr marL="45720" indent="0">
              <a:buNone/>
            </a:pPr>
            <a:r>
              <a:rPr lang="en-US" sz="2000" dirty="0"/>
              <a:t>SWH technology is one of the most mature solar energy application technologies. The commercial application of this technology has been available in the market for </a:t>
            </a:r>
            <a:r>
              <a:rPr lang="en-US" sz="2000" u="sng" dirty="0">
                <a:effectLst>
                  <a:outerShdw blurRad="38100" dist="38100" dir="2700000" algn="tl">
                    <a:srgbClr val="000000">
                      <a:alpha val="43137"/>
                    </a:srgbClr>
                  </a:outerShdw>
                </a:effectLst>
              </a:rPr>
              <a:t>over 40 years</a:t>
            </a:r>
            <a:r>
              <a:rPr lang="en-GB" sz="2000" dirty="0"/>
              <a:t>.</a:t>
            </a:r>
            <a:endParaRPr lang="en-US" sz="2000" dirty="0"/>
          </a:p>
        </p:txBody>
      </p:sp>
      <p:sp>
        <p:nvSpPr>
          <p:cNvPr id="33" name="Content Placeholder 32"/>
          <p:cNvSpPr>
            <a:spLocks noGrp="1"/>
          </p:cNvSpPr>
          <p:nvPr>
            <p:ph idx="17"/>
          </p:nvPr>
        </p:nvSpPr>
        <p:spPr>
          <a:xfrm>
            <a:off x="9726032" y="3493656"/>
            <a:ext cx="2376821" cy="2971725"/>
          </a:xfrm>
        </p:spPr>
        <p:txBody>
          <a:bodyPr>
            <a:normAutofit/>
          </a:bodyPr>
          <a:lstStyle/>
          <a:p>
            <a:pPr marL="45720" indent="0">
              <a:buNone/>
            </a:pPr>
            <a:r>
              <a:rPr lang="en-US" dirty="0"/>
              <a:t>Cyprus is the  </a:t>
            </a:r>
            <a:r>
              <a:rPr lang="en-US" u="sng" dirty="0">
                <a:effectLst>
                  <a:outerShdw blurRad="38100" dist="38100" dir="2700000" algn="tl">
                    <a:srgbClr val="000000">
                      <a:alpha val="43137"/>
                    </a:srgbClr>
                  </a:outerShdw>
                </a:effectLst>
              </a:rPr>
              <a:t>third</a:t>
            </a:r>
            <a:r>
              <a:rPr lang="en-US" dirty="0"/>
              <a:t> in terms of global per capita SWH systems installation with Barbados and Austria claiming first and second positions</a:t>
            </a:r>
            <a:r>
              <a:rPr lang="en-GB" dirty="0"/>
              <a:t>. </a:t>
            </a:r>
            <a:endParaRPr lang="en-US" b="1" dirty="0">
              <a:solidFill>
                <a:schemeClr val="tx2">
                  <a:lumMod val="75000"/>
                </a:schemeClr>
              </a:solidFill>
            </a:endParaRPr>
          </a:p>
        </p:txBody>
      </p:sp>
      <p:sp>
        <p:nvSpPr>
          <p:cNvPr id="5" name="Text Placeholder 4"/>
          <p:cNvSpPr>
            <a:spLocks noGrp="1"/>
          </p:cNvSpPr>
          <p:nvPr>
            <p:ph type="body" sz="quarter" idx="13"/>
          </p:nvPr>
        </p:nvSpPr>
        <p:spPr>
          <a:xfrm>
            <a:off x="68641" y="786442"/>
            <a:ext cx="4044572" cy="535392"/>
          </a:xfrm>
        </p:spPr>
        <p:txBody>
          <a:bodyPr/>
          <a:lstStyle/>
          <a:p>
            <a:r>
              <a:rPr lang="en-US" b="1" dirty="0">
                <a:latin typeface="Book Antiqua" charset="0"/>
                <a:ea typeface="Book Antiqua" charset="0"/>
                <a:cs typeface="Book Antiqua" charset="0"/>
              </a:rPr>
              <a:t>Introduction</a:t>
            </a:r>
          </a:p>
        </p:txBody>
      </p:sp>
      <p:sp>
        <p:nvSpPr>
          <p:cNvPr id="47" name="Content Placeholder 46"/>
          <p:cNvSpPr>
            <a:spLocks noGrp="1"/>
          </p:cNvSpPr>
          <p:nvPr>
            <p:ph idx="18"/>
          </p:nvPr>
        </p:nvSpPr>
        <p:spPr/>
        <p:txBody>
          <a:bodyPr/>
          <a:lstStyle/>
          <a:p>
            <a:pPr indent="0">
              <a:buNone/>
            </a:pPr>
            <a:r>
              <a:rPr lang="en-US" b="1" dirty="0"/>
              <a:t>1</a:t>
            </a:r>
          </a:p>
        </p:txBody>
      </p:sp>
      <p:sp>
        <p:nvSpPr>
          <p:cNvPr id="48" name="Content Placeholder 47"/>
          <p:cNvSpPr>
            <a:spLocks noGrp="1"/>
          </p:cNvSpPr>
          <p:nvPr>
            <p:ph idx="19"/>
          </p:nvPr>
        </p:nvSpPr>
        <p:spPr/>
        <p:txBody>
          <a:bodyPr/>
          <a:lstStyle/>
          <a:p>
            <a:pPr marL="45720" indent="0">
              <a:buNone/>
            </a:pPr>
            <a:r>
              <a:rPr lang="en-US"/>
              <a:t>2</a:t>
            </a:r>
            <a:endParaRPr lang="en-US" dirty="0"/>
          </a:p>
        </p:txBody>
      </p:sp>
      <p:sp>
        <p:nvSpPr>
          <p:cNvPr id="49" name="Content Placeholder 48"/>
          <p:cNvSpPr>
            <a:spLocks noGrp="1"/>
          </p:cNvSpPr>
          <p:nvPr>
            <p:ph idx="20"/>
          </p:nvPr>
        </p:nvSpPr>
        <p:spPr>
          <a:xfrm>
            <a:off x="4924227" y="2577396"/>
            <a:ext cx="2376821" cy="840230"/>
          </a:xfrm>
        </p:spPr>
        <p:txBody>
          <a:bodyPr/>
          <a:lstStyle/>
          <a:p>
            <a:pPr marL="45720" indent="0">
              <a:buNone/>
            </a:pPr>
            <a:r>
              <a:rPr lang="en-US" b="1" dirty="0"/>
              <a:t>3</a:t>
            </a:r>
          </a:p>
        </p:txBody>
      </p:sp>
      <p:sp>
        <p:nvSpPr>
          <p:cNvPr id="50" name="Content Placeholder 49"/>
          <p:cNvSpPr>
            <a:spLocks noGrp="1"/>
          </p:cNvSpPr>
          <p:nvPr>
            <p:ph idx="21"/>
          </p:nvPr>
        </p:nvSpPr>
        <p:spPr/>
        <p:txBody>
          <a:bodyPr/>
          <a:lstStyle/>
          <a:p>
            <a:pPr marL="45720" indent="0">
              <a:buNone/>
            </a:pPr>
            <a:r>
              <a:rPr lang="en-US" b="1" dirty="0"/>
              <a:t>4</a:t>
            </a:r>
          </a:p>
        </p:txBody>
      </p:sp>
      <p:sp>
        <p:nvSpPr>
          <p:cNvPr id="51" name="Content Placeholder 50"/>
          <p:cNvSpPr>
            <a:spLocks noGrp="1"/>
          </p:cNvSpPr>
          <p:nvPr>
            <p:ph idx="22"/>
          </p:nvPr>
        </p:nvSpPr>
        <p:spPr/>
        <p:txBody>
          <a:bodyPr/>
          <a:lstStyle/>
          <a:p>
            <a:pPr marL="45720" indent="0">
              <a:buNone/>
            </a:pPr>
            <a:r>
              <a:rPr lang="en-US" b="1" dirty="0"/>
              <a:t>5</a:t>
            </a:r>
          </a:p>
        </p:txBody>
      </p:sp>
      <p:pic>
        <p:nvPicPr>
          <p:cNvPr id="14" name="Picture 13">
            <a:extLst>
              <a:ext uri="{FF2B5EF4-FFF2-40B4-BE49-F238E27FC236}">
                <a16:creationId xmlns:a16="http://schemas.microsoft.com/office/drawing/2014/main" id="{E768EFBF-B1AB-493A-ADD0-6E11C72D271C}"/>
              </a:ext>
            </a:extLst>
          </p:cNvPr>
          <p:cNvPicPr/>
          <p:nvPr/>
        </p:nvPicPr>
        <p:blipFill rotWithShape="1">
          <a:blip r:embed="rId3">
            <a:extLst>
              <a:ext uri="{28A0092B-C50C-407E-A947-70E740481C1C}">
                <a14:useLocalDpi xmlns:a14="http://schemas.microsoft.com/office/drawing/2010/main" val="0"/>
              </a:ext>
            </a:extLst>
          </a:blip>
          <a:srcRect t="5317" r="1737" b="11535"/>
          <a:stretch/>
        </p:blipFill>
        <p:spPr bwMode="auto">
          <a:xfrm>
            <a:off x="8293050" y="304800"/>
            <a:ext cx="3668959" cy="1828800"/>
          </a:xfrm>
          <a:prstGeom prst="rect">
            <a:avLst/>
          </a:prstGeom>
          <a:noFill/>
          <a:ln>
            <a:noFill/>
          </a:ln>
        </p:spPr>
      </p:pic>
    </p:spTree>
    <p:extLst>
      <p:ext uri="{BB962C8B-B14F-4D97-AF65-F5344CB8AC3E}">
        <p14:creationId xmlns:p14="http://schemas.microsoft.com/office/powerpoint/2010/main" val="30060504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B6394B-8EA2-4B1E-9EB9-AE7B7189CF52}"/>
              </a:ext>
            </a:extLst>
          </p:cNvPr>
          <p:cNvSpPr>
            <a:spLocks noGrp="1"/>
          </p:cNvSpPr>
          <p:nvPr>
            <p:ph idx="1"/>
          </p:nvPr>
        </p:nvSpPr>
        <p:spPr>
          <a:xfrm>
            <a:off x="608012" y="1135921"/>
            <a:ext cx="5410200" cy="5648367"/>
          </a:xfrm>
        </p:spPr>
        <p:txBody>
          <a:bodyPr>
            <a:noAutofit/>
          </a:bodyPr>
          <a:lstStyle/>
          <a:p>
            <a:pPr algn="just"/>
            <a:r>
              <a:rPr lang="en-US" sz="1800" dirty="0">
                <a:solidFill>
                  <a:schemeClr val="tx1"/>
                </a:solidFill>
                <a:latin typeface="Georgia" panose="02040502050405020303" pitchFamily="18" charset="0"/>
              </a:rPr>
              <a:t>Despite the huge amount of SWH systems installed in Cyprus, it is quite intriguing to know that there has never been a policy that mandates the installation of solar water heaters. </a:t>
            </a:r>
          </a:p>
          <a:p>
            <a:pPr algn="just"/>
            <a:r>
              <a:rPr lang="en-US" sz="1800" dirty="0">
                <a:solidFill>
                  <a:schemeClr val="tx1"/>
                </a:solidFill>
                <a:latin typeface="Georgia" panose="02040502050405020303" pitchFamily="18" charset="0"/>
              </a:rPr>
              <a:t>The only SWH policy available in Cyprus is a subsidy policy for SWH and this is still at the planning stage. </a:t>
            </a:r>
          </a:p>
          <a:p>
            <a:pPr algn="just"/>
            <a:r>
              <a:rPr lang="en-US" sz="1800" dirty="0">
                <a:solidFill>
                  <a:schemeClr val="tx1"/>
                </a:solidFill>
                <a:latin typeface="Georgia" panose="02040502050405020303" pitchFamily="18" charset="0"/>
              </a:rPr>
              <a:t>In existing literature, there was no in-depth research into the current status, utilization, and policy of SWH systems in Cyprus. </a:t>
            </a:r>
          </a:p>
          <a:p>
            <a:pPr algn="just"/>
            <a:r>
              <a:rPr lang="en-US" sz="1800" dirty="0">
                <a:solidFill>
                  <a:schemeClr val="tx1"/>
                </a:solidFill>
                <a:latin typeface="Georgia" panose="02040502050405020303" pitchFamily="18" charset="0"/>
              </a:rPr>
              <a:t>Therefore, there exists a gap in literature regarding the utilization and policy of SWH on this Island. </a:t>
            </a:r>
            <a:endParaRPr lang="en-US" sz="1600" dirty="0">
              <a:solidFill>
                <a:schemeClr val="tx1"/>
              </a:solidFill>
              <a:latin typeface="Georgia" panose="02040502050405020303" pitchFamily="18" charset="0"/>
              <a:ea typeface="Microsoft YaHei" panose="020B0503020204020204" pitchFamily="34" charset="-122"/>
            </a:endParaRPr>
          </a:p>
        </p:txBody>
      </p:sp>
      <p:sp>
        <p:nvSpPr>
          <p:cNvPr id="3" name="Title 2">
            <a:extLst>
              <a:ext uri="{FF2B5EF4-FFF2-40B4-BE49-F238E27FC236}">
                <a16:creationId xmlns:a16="http://schemas.microsoft.com/office/drawing/2014/main" id="{DFB5F195-1E8C-47A4-B630-B64BA019BC93}"/>
              </a:ext>
            </a:extLst>
          </p:cNvPr>
          <p:cNvSpPr>
            <a:spLocks noGrp="1"/>
          </p:cNvSpPr>
          <p:nvPr>
            <p:ph type="title"/>
          </p:nvPr>
        </p:nvSpPr>
        <p:spPr>
          <a:xfrm>
            <a:off x="1013031" y="247992"/>
            <a:ext cx="8686801" cy="590469"/>
          </a:xfrm>
        </p:spPr>
        <p:txBody>
          <a:bodyPr>
            <a:normAutofit/>
          </a:bodyPr>
          <a:lstStyle/>
          <a:p>
            <a:r>
              <a:rPr lang="en-US" sz="3599" dirty="0">
                <a:effectLst>
                  <a:outerShdw blurRad="38100" dist="38100" dir="2700000" algn="tl">
                    <a:srgbClr val="000000">
                      <a:alpha val="43137"/>
                    </a:srgbClr>
                  </a:outerShdw>
                </a:effectLst>
                <a:latin typeface="Garamond" panose="02020404030301010803" pitchFamily="18" charset="0"/>
              </a:rPr>
              <a:t>Problem Statement</a:t>
            </a:r>
          </a:p>
        </p:txBody>
      </p:sp>
      <p:sp>
        <p:nvSpPr>
          <p:cNvPr id="4" name="Rectangle: Rounded Corners 3">
            <a:extLst>
              <a:ext uri="{FF2B5EF4-FFF2-40B4-BE49-F238E27FC236}">
                <a16:creationId xmlns:a16="http://schemas.microsoft.com/office/drawing/2014/main" id="{A72FB85F-A1E5-4A23-ABDB-34A3FA8AD1A9}"/>
              </a:ext>
            </a:extLst>
          </p:cNvPr>
          <p:cNvSpPr/>
          <p:nvPr/>
        </p:nvSpPr>
        <p:spPr>
          <a:xfrm>
            <a:off x="429655" y="2432564"/>
            <a:ext cx="246824" cy="20956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99"/>
          </a:p>
        </p:txBody>
      </p:sp>
      <p:sp>
        <p:nvSpPr>
          <p:cNvPr id="8" name="TextBox 7">
            <a:extLst>
              <a:ext uri="{FF2B5EF4-FFF2-40B4-BE49-F238E27FC236}">
                <a16:creationId xmlns:a16="http://schemas.microsoft.com/office/drawing/2014/main" id="{4C58E4E2-D3F0-46F0-87E5-A5515B4F2434}"/>
              </a:ext>
            </a:extLst>
          </p:cNvPr>
          <p:cNvSpPr txBox="1"/>
          <p:nvPr/>
        </p:nvSpPr>
        <p:spPr>
          <a:xfrm>
            <a:off x="6482259" y="751344"/>
            <a:ext cx="5278452" cy="5355312"/>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Georgia" panose="02040502050405020303" pitchFamily="18" charset="0"/>
              </a:rPr>
              <a:t>In this research, the Binary logit regression model is used to check the willingness of Cypriots to accept a policy that enforces SWH for each building.</a:t>
            </a:r>
          </a:p>
          <a:p>
            <a:pPr marL="285750" indent="-285750" algn="just">
              <a:buFont typeface="Arial" panose="020B0604020202020204" pitchFamily="34" charset="0"/>
              <a:buChar char="•"/>
            </a:pPr>
            <a:endParaRPr lang="en-US" dirty="0">
              <a:latin typeface="Georgia" panose="02040502050405020303" pitchFamily="18" charset="0"/>
            </a:endParaRPr>
          </a:p>
          <a:p>
            <a:pPr marL="285750" indent="-285750" algn="just">
              <a:buFont typeface="Arial" panose="020B0604020202020204" pitchFamily="34" charset="0"/>
              <a:buChar char="•"/>
            </a:pPr>
            <a:r>
              <a:rPr lang="en-US" dirty="0">
                <a:latin typeface="Georgia" panose="02040502050405020303" pitchFamily="18" charset="0"/>
              </a:rPr>
              <a:t>Chi-square crosstab analysis is employed to analyze the current status of SWHs. </a:t>
            </a:r>
          </a:p>
          <a:p>
            <a:pPr marL="285750" indent="-285750" algn="just">
              <a:buFont typeface="Arial" panose="020B0604020202020204" pitchFamily="34" charset="0"/>
              <a:buChar char="•"/>
            </a:pPr>
            <a:endParaRPr lang="en-US" dirty="0">
              <a:latin typeface="Georgia" panose="02040502050405020303" pitchFamily="18" charset="0"/>
            </a:endParaRPr>
          </a:p>
          <a:p>
            <a:pPr marL="285750" indent="-285750" algn="just">
              <a:buFont typeface="Arial" panose="020B0604020202020204" pitchFamily="34" charset="0"/>
              <a:buChar char="•"/>
            </a:pPr>
            <a:r>
              <a:rPr lang="en-US" dirty="0">
                <a:latin typeface="Georgia" panose="02040502050405020303" pitchFamily="18" charset="0"/>
              </a:rPr>
              <a:t>Determinants to the acceptance of this policy will also be identified and the prospects of the policy in the nearest future will be considered. </a:t>
            </a:r>
          </a:p>
          <a:p>
            <a:pPr marL="285750" indent="-285750" algn="just">
              <a:buFont typeface="Arial" panose="020B0604020202020204" pitchFamily="34" charset="0"/>
              <a:buChar char="•"/>
            </a:pPr>
            <a:endParaRPr lang="en-US" dirty="0">
              <a:latin typeface="Georgia" panose="02040502050405020303" pitchFamily="18" charset="0"/>
            </a:endParaRPr>
          </a:p>
          <a:p>
            <a:pPr marL="285750" indent="-285750" algn="just">
              <a:buFont typeface="Arial" panose="020B0604020202020204" pitchFamily="34" charset="0"/>
              <a:buChar char="•"/>
            </a:pPr>
            <a:r>
              <a:rPr lang="en-US" dirty="0">
                <a:latin typeface="Georgia" panose="02040502050405020303" pitchFamily="18" charset="0"/>
              </a:rPr>
              <a:t>Primary data from 1000 residences in Cyprus is collected and used for the analysis in this research. </a:t>
            </a:r>
          </a:p>
          <a:p>
            <a:pPr marL="285750" indent="-285750" algn="just">
              <a:buFont typeface="Arial" panose="020B0604020202020204" pitchFamily="34" charset="0"/>
              <a:buChar char="•"/>
            </a:pPr>
            <a:endParaRPr lang="en-US" dirty="0">
              <a:latin typeface="Georgia" panose="02040502050405020303" pitchFamily="18" charset="0"/>
            </a:endParaRPr>
          </a:p>
          <a:p>
            <a:pPr marL="285750" indent="-285750" algn="just">
              <a:buFont typeface="Arial" panose="020B0604020202020204" pitchFamily="34" charset="0"/>
              <a:buChar char="•"/>
            </a:pPr>
            <a:r>
              <a:rPr lang="en-US" dirty="0">
                <a:latin typeface="Georgia" panose="02040502050405020303" pitchFamily="18" charset="0"/>
              </a:rPr>
              <a:t>The main contribution of this paper is the determination of factors that encourages SWH policy based a primary data. </a:t>
            </a:r>
            <a:endParaRPr lang="en-US" sz="1600" dirty="0">
              <a:latin typeface="Georgia" panose="02040502050405020303" pitchFamily="18" charset="0"/>
              <a:ea typeface="Microsoft YaHei" panose="020B0503020204020204" pitchFamily="34" charset="-122"/>
            </a:endParaRPr>
          </a:p>
        </p:txBody>
      </p:sp>
    </p:spTree>
    <p:extLst>
      <p:ext uri="{BB962C8B-B14F-4D97-AF65-F5344CB8AC3E}">
        <p14:creationId xmlns:p14="http://schemas.microsoft.com/office/powerpoint/2010/main" val="410559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barn(inVertical)">
                                      <p:cBhvr>
                                        <p:cTn id="13" dur="500"/>
                                        <p:tgtEl>
                                          <p:spTgt spid="8">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barn(inVertical)">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wipe(down)">
                                      <p:cBhvr>
                                        <p:cTn id="24" dur="500"/>
                                        <p:tgtEl>
                                          <p:spTgt spid="8">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down)">
                                      <p:cBhvr>
                                        <p:cTn id="2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752600"/>
            <a:ext cx="9220200" cy="2438400"/>
          </a:xfrm>
          <a:solidFill>
            <a:schemeClr val="accent6">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Autofit/>
          </a:bodyPr>
          <a:lstStyle/>
          <a:p>
            <a:pPr marL="45720" indent="0" algn="ctr">
              <a:buNone/>
            </a:pPr>
            <a:endParaRPr lang="en-US"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a:p>
            <a:pPr marL="45720" indent="0" algn="ctr">
              <a:buNone/>
            </a:pPr>
            <a:r>
              <a:rPr lang="en-US" sz="5400"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Materials and Method</a:t>
            </a:r>
          </a:p>
          <a:p>
            <a:pPr marL="45720" indent="0" algn="ctr">
              <a:buNone/>
            </a:pPr>
            <a:r>
              <a:rPr lang="en-US" sz="5400"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a:t>
            </a:r>
            <a:endParaRPr lang="en-US" sz="800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99404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960813" y="183537"/>
            <a:ext cx="4038600" cy="678826"/>
          </a:xfrm>
        </p:spPr>
        <p:txBody>
          <a:bodyPr>
            <a:normAutofit/>
          </a:bodyPr>
          <a:lstStyle/>
          <a:p>
            <a:r>
              <a:rPr lang="en-US" sz="3200" dirty="0">
                <a:solidFill>
                  <a:schemeClr val="tx1"/>
                </a:solidFill>
                <a:latin typeface="Book Antiqua" charset="0"/>
                <a:ea typeface="Book Antiqua" charset="0"/>
                <a:cs typeface="Book Antiqua" charset="0"/>
              </a:rPr>
              <a:t>Data Collection</a:t>
            </a:r>
          </a:p>
        </p:txBody>
      </p:sp>
      <p:sp>
        <p:nvSpPr>
          <p:cNvPr id="6" name="Text Placeholder 5"/>
          <p:cNvSpPr>
            <a:spLocks noGrp="1"/>
          </p:cNvSpPr>
          <p:nvPr>
            <p:ph sz="half" idx="1"/>
          </p:nvPr>
        </p:nvSpPr>
        <p:spPr>
          <a:xfrm>
            <a:off x="691357" y="1304727"/>
            <a:ext cx="6927055" cy="5467746"/>
          </a:xfrm>
        </p:spPr>
        <p:txBody>
          <a:bodyPr>
            <a:noAutofit/>
          </a:bodyPr>
          <a:lstStyle/>
          <a:p>
            <a:pPr algn="just"/>
            <a:r>
              <a:rPr lang="en-US" dirty="0">
                <a:solidFill>
                  <a:schemeClr val="tx1"/>
                </a:solidFill>
                <a:effectLst/>
                <a:latin typeface="Georgia" panose="02040502050405020303" pitchFamily="18" charset="0"/>
                <a:ea typeface="Calibri" panose="020F0502020204030204" pitchFamily="34" charset="0"/>
              </a:rPr>
              <a:t>A standardized quantitative survey was used to collect data on 1000 housing units in Cyprus through a random sampling method. </a:t>
            </a:r>
          </a:p>
          <a:p>
            <a:pPr algn="just"/>
            <a:r>
              <a:rPr lang="en-US" dirty="0">
                <a:solidFill>
                  <a:schemeClr val="tx1"/>
                </a:solidFill>
                <a:effectLst/>
                <a:latin typeface="Georgia" panose="02040502050405020303" pitchFamily="18" charset="0"/>
                <a:ea typeface="Calibri" panose="020F0502020204030204" pitchFamily="34" charset="0"/>
              </a:rPr>
              <a:t>The types of housing units were classified under studio apartments/dormitories (55%), 2 or 3 bedroom apartments (28%), duplex (12%), and others (5%).  </a:t>
            </a:r>
          </a:p>
          <a:p>
            <a:pPr algn="just"/>
            <a:r>
              <a:rPr lang="en-US" dirty="0">
                <a:solidFill>
                  <a:schemeClr val="tx1"/>
                </a:solidFill>
                <a:effectLst/>
                <a:latin typeface="Georgia" panose="02040502050405020303" pitchFamily="18" charset="0"/>
                <a:ea typeface="Calibri" panose="020F0502020204030204" pitchFamily="34" charset="0"/>
              </a:rPr>
              <a:t>Respondents in these housing units were asked questions about the use of SWH systems, willingness to recommend SWH systems to neighbors, and support for SWH policy enforcement throughout Cyprus. </a:t>
            </a:r>
          </a:p>
          <a:p>
            <a:pPr algn="just"/>
            <a:r>
              <a:rPr lang="en-US" dirty="0">
                <a:solidFill>
                  <a:schemeClr val="tx1"/>
                </a:solidFill>
                <a:effectLst/>
                <a:latin typeface="Georgia" panose="02040502050405020303" pitchFamily="18" charset="0"/>
                <a:ea typeface="Calibri" panose="020F0502020204030204" pitchFamily="34" charset="0"/>
              </a:rPr>
              <a:t>Respondents were also asked about the number of years they have used SWH systems, the functionality of the system, the sufficiency of hot water produced daily, and knowledge regarding SWH insulation pipes.</a:t>
            </a:r>
          </a:p>
          <a:p>
            <a:pPr algn="just"/>
            <a:endParaRPr lang="en-US" dirty="0">
              <a:solidFill>
                <a:schemeClr val="tx1"/>
              </a:solidFill>
              <a:latin typeface="Book Antiqua" panose="02040602050305030304" pitchFamily="18" charset="0"/>
              <a:ea typeface="Book Antiqua" charset="0"/>
              <a:cs typeface="Book Antiqua" charset="0"/>
            </a:endParaRPr>
          </a:p>
        </p:txBody>
      </p:sp>
      <p:sp>
        <p:nvSpPr>
          <p:cNvPr id="42" name="Slide Number Placeholder 41"/>
          <p:cNvSpPr>
            <a:spLocks noGrp="1"/>
          </p:cNvSpPr>
          <p:nvPr>
            <p:ph type="sldNum" sz="quarter" idx="12"/>
          </p:nvPr>
        </p:nvSpPr>
        <p:spPr/>
        <p:txBody>
          <a:bodyPr/>
          <a:lstStyle/>
          <a:p>
            <a:fld id="{5AE1514C-5E56-4738-A1FF-4B1CFD2A3E36}" type="slidenum">
              <a:rPr lang="en-US" smtClean="0"/>
              <a:t>7</a:t>
            </a:fld>
            <a:endParaRPr lang="en-US"/>
          </a:p>
        </p:txBody>
      </p:sp>
      <p:cxnSp>
        <p:nvCxnSpPr>
          <p:cNvPr id="13" name="Straight Connector 12"/>
          <p:cNvCxnSpPr/>
          <p:nvPr/>
        </p:nvCxnSpPr>
        <p:spPr>
          <a:xfrm>
            <a:off x="1903412" y="884775"/>
            <a:ext cx="7848600" cy="0"/>
          </a:xfrm>
          <a:prstGeom prst="line">
            <a:avLst/>
          </a:prstGeom>
        </p:spPr>
        <p:style>
          <a:lnRef idx="1">
            <a:schemeClr val="accent4"/>
          </a:lnRef>
          <a:fillRef idx="0">
            <a:schemeClr val="accent4"/>
          </a:fillRef>
          <a:effectRef idx="0">
            <a:schemeClr val="accent4"/>
          </a:effectRef>
          <a:fontRef idx="minor">
            <a:schemeClr val="tx1"/>
          </a:fontRef>
        </p:style>
      </p:cxnSp>
      <p:pic>
        <p:nvPicPr>
          <p:cNvPr id="7" name="Picture 2" descr="20,000 subsidised solar water heaters in Jordan | Solarthermalworld">
            <a:extLst>
              <a:ext uri="{FF2B5EF4-FFF2-40B4-BE49-F238E27FC236}">
                <a16:creationId xmlns:a16="http://schemas.microsoft.com/office/drawing/2014/main" id="{54CF11FD-5007-4072-A345-18DE67B55E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8"/>
          <a:stretch/>
        </p:blipFill>
        <p:spPr bwMode="auto">
          <a:xfrm>
            <a:off x="8960834" y="2362203"/>
            <a:ext cx="2298552" cy="213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579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960813" y="183537"/>
            <a:ext cx="4038600" cy="678826"/>
          </a:xfrm>
        </p:spPr>
        <p:txBody>
          <a:bodyPr>
            <a:normAutofit/>
          </a:bodyPr>
          <a:lstStyle/>
          <a:p>
            <a:r>
              <a:rPr lang="en-US" sz="3200" dirty="0">
                <a:solidFill>
                  <a:schemeClr val="tx1"/>
                </a:solidFill>
                <a:latin typeface="Book Antiqua" charset="0"/>
                <a:ea typeface="Book Antiqua" charset="0"/>
                <a:cs typeface="Book Antiqua" charset="0"/>
              </a:rPr>
              <a:t>Method</a:t>
            </a:r>
          </a:p>
        </p:txBody>
      </p:sp>
      <p:sp>
        <p:nvSpPr>
          <p:cNvPr id="6" name="Text Placeholder 5"/>
          <p:cNvSpPr>
            <a:spLocks noGrp="1"/>
          </p:cNvSpPr>
          <p:nvPr>
            <p:ph sz="half" idx="1"/>
          </p:nvPr>
        </p:nvSpPr>
        <p:spPr>
          <a:xfrm>
            <a:off x="714548" y="1206717"/>
            <a:ext cx="6874047" cy="5467746"/>
          </a:xfrm>
        </p:spPr>
        <p:txBody>
          <a:bodyPr>
            <a:noAutofit/>
          </a:bodyPr>
          <a:lstStyle/>
          <a:p>
            <a:pPr algn="just"/>
            <a:r>
              <a:rPr lang="en-US" sz="1800" dirty="0">
                <a:solidFill>
                  <a:schemeClr val="tx1"/>
                </a:solidFill>
                <a:effectLst/>
                <a:latin typeface="Georgia" panose="02040502050405020303" pitchFamily="18" charset="0"/>
                <a:ea typeface="Calibri" panose="020F0502020204030204" pitchFamily="34" charset="0"/>
              </a:rPr>
              <a:t>One of the objectives of this study is to ascertain the determinants of solar water heating installation policy enforcement in Cyprus. </a:t>
            </a:r>
          </a:p>
          <a:p>
            <a:pPr algn="just"/>
            <a:r>
              <a:rPr lang="en-US" sz="1800" dirty="0">
                <a:solidFill>
                  <a:schemeClr val="tx1"/>
                </a:solidFill>
                <a:effectLst/>
                <a:latin typeface="Georgia" panose="02040502050405020303" pitchFamily="18" charset="0"/>
                <a:ea typeface="Calibri" panose="020F0502020204030204" pitchFamily="34" charset="0"/>
              </a:rPr>
              <a:t>Respondents were asked whether they would support a policy that enforces SWH installation in all houses in Cyprus. </a:t>
            </a:r>
          </a:p>
          <a:p>
            <a:pPr algn="just"/>
            <a:r>
              <a:rPr lang="en-US" sz="1800" dirty="0">
                <a:solidFill>
                  <a:schemeClr val="tx1"/>
                </a:solidFill>
                <a:effectLst/>
                <a:latin typeface="Georgia" panose="02040502050405020303" pitchFamily="18" charset="0"/>
                <a:ea typeface="Calibri" panose="020F0502020204030204" pitchFamily="34" charset="0"/>
              </a:rPr>
              <a:t>This dependent variable was measured on a binary scale where 1 denotes their support for such a policy and 0 otherwise. </a:t>
            </a:r>
          </a:p>
          <a:p>
            <a:pPr algn="just"/>
            <a:r>
              <a:rPr lang="en-US" sz="1800" dirty="0">
                <a:solidFill>
                  <a:schemeClr val="tx1"/>
                </a:solidFill>
                <a:effectLst/>
                <a:latin typeface="Georgia" panose="02040502050405020303" pitchFamily="18" charset="0"/>
                <a:ea typeface="Calibri" panose="020F0502020204030204" pitchFamily="34" charset="0"/>
              </a:rPr>
              <a:t>The statistical analyses usually adapted for a dichotomous dependent variable are the binary logit or </a:t>
            </a:r>
            <a:r>
              <a:rPr lang="en-US" sz="1800" dirty="0" err="1">
                <a:solidFill>
                  <a:schemeClr val="tx1"/>
                </a:solidFill>
                <a:effectLst/>
                <a:latin typeface="Georgia" panose="02040502050405020303" pitchFamily="18" charset="0"/>
                <a:ea typeface="Calibri" panose="020F0502020204030204" pitchFamily="34" charset="0"/>
              </a:rPr>
              <a:t>probit</a:t>
            </a:r>
            <a:r>
              <a:rPr lang="en-US" sz="1800" dirty="0">
                <a:solidFill>
                  <a:schemeClr val="tx1"/>
                </a:solidFill>
                <a:effectLst/>
                <a:latin typeface="Georgia" panose="02040502050405020303" pitchFamily="18" charset="0"/>
                <a:ea typeface="Calibri" panose="020F0502020204030204" pitchFamily="34" charset="0"/>
              </a:rPr>
              <a:t>, regression models. </a:t>
            </a:r>
          </a:p>
          <a:p>
            <a:pPr algn="just"/>
            <a:r>
              <a:rPr lang="en-US" sz="1800" dirty="0">
                <a:solidFill>
                  <a:schemeClr val="tx1"/>
                </a:solidFill>
                <a:effectLst/>
                <a:latin typeface="Georgia" panose="02040502050405020303" pitchFamily="18" charset="0"/>
                <a:ea typeface="Calibri" panose="020F0502020204030204" pitchFamily="34" charset="0"/>
              </a:rPr>
              <a:t>Since the logit and </a:t>
            </a:r>
            <a:r>
              <a:rPr lang="en-US" sz="1800" dirty="0" err="1">
                <a:solidFill>
                  <a:schemeClr val="tx1"/>
                </a:solidFill>
                <a:effectLst/>
                <a:latin typeface="Georgia" panose="02040502050405020303" pitchFamily="18" charset="0"/>
                <a:ea typeface="Calibri" panose="020F0502020204030204" pitchFamily="34" charset="0"/>
              </a:rPr>
              <a:t>probit</a:t>
            </a:r>
            <a:r>
              <a:rPr lang="en-US" sz="1800" dirty="0">
                <a:solidFill>
                  <a:schemeClr val="tx1"/>
                </a:solidFill>
                <a:effectLst/>
                <a:latin typeface="Georgia" panose="02040502050405020303" pitchFamily="18" charset="0"/>
                <a:ea typeface="Calibri" panose="020F0502020204030204" pitchFamily="34" charset="0"/>
              </a:rPr>
              <a:t> models produce similar partial effects, we adopt the binary logit model based on the assumption that errors adhere to a standard logistic distribution instead of a standard normal distribution in the </a:t>
            </a:r>
            <a:r>
              <a:rPr lang="en-US" sz="1800" dirty="0" err="1">
                <a:solidFill>
                  <a:schemeClr val="tx1"/>
                </a:solidFill>
                <a:effectLst/>
                <a:latin typeface="Georgia" panose="02040502050405020303" pitchFamily="18" charset="0"/>
                <a:ea typeface="Calibri" panose="020F0502020204030204" pitchFamily="34" charset="0"/>
              </a:rPr>
              <a:t>probit</a:t>
            </a:r>
            <a:r>
              <a:rPr lang="en-US" sz="1800" dirty="0">
                <a:solidFill>
                  <a:schemeClr val="tx1"/>
                </a:solidFill>
                <a:effectLst/>
                <a:latin typeface="Georgia" panose="02040502050405020303" pitchFamily="18" charset="0"/>
                <a:ea typeface="Calibri" panose="020F0502020204030204" pitchFamily="34" charset="0"/>
              </a:rPr>
              <a:t> model. </a:t>
            </a:r>
          </a:p>
        </p:txBody>
      </p:sp>
      <p:sp>
        <p:nvSpPr>
          <p:cNvPr id="42" name="Slide Number Placeholder 41"/>
          <p:cNvSpPr>
            <a:spLocks noGrp="1"/>
          </p:cNvSpPr>
          <p:nvPr>
            <p:ph type="sldNum" sz="quarter" idx="12"/>
          </p:nvPr>
        </p:nvSpPr>
        <p:spPr/>
        <p:txBody>
          <a:bodyPr/>
          <a:lstStyle/>
          <a:p>
            <a:fld id="{5AE1514C-5E56-4738-A1FF-4B1CFD2A3E36}" type="slidenum">
              <a:rPr lang="en-US" smtClean="0"/>
              <a:t>8</a:t>
            </a:fld>
            <a:endParaRPr lang="en-US"/>
          </a:p>
        </p:txBody>
      </p:sp>
      <p:cxnSp>
        <p:nvCxnSpPr>
          <p:cNvPr id="13" name="Straight Connector 12"/>
          <p:cNvCxnSpPr/>
          <p:nvPr/>
        </p:nvCxnSpPr>
        <p:spPr>
          <a:xfrm>
            <a:off x="1903412" y="884775"/>
            <a:ext cx="7848600" cy="0"/>
          </a:xfrm>
          <a:prstGeom prst="line">
            <a:avLst/>
          </a:prstGeom>
        </p:spPr>
        <p:style>
          <a:lnRef idx="1">
            <a:schemeClr val="accent4"/>
          </a:lnRef>
          <a:fillRef idx="0">
            <a:schemeClr val="accent4"/>
          </a:fillRef>
          <a:effectRef idx="0">
            <a:schemeClr val="accent4"/>
          </a:effectRef>
          <a:fontRef idx="minor">
            <a:schemeClr val="tx1"/>
          </a:fontRef>
        </p:style>
      </p:cxnSp>
      <p:pic>
        <p:nvPicPr>
          <p:cNvPr id="1026" name="Picture 2" descr="20,000 subsidised solar water heaters in Jordan | Solarthermalworld">
            <a:extLst>
              <a:ext uri="{FF2B5EF4-FFF2-40B4-BE49-F238E27FC236}">
                <a16:creationId xmlns:a16="http://schemas.microsoft.com/office/drawing/2014/main" id="{1D74104A-3F21-480A-AA59-977987F4FA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58"/>
          <a:stretch/>
        </p:blipFill>
        <p:spPr bwMode="auto">
          <a:xfrm>
            <a:off x="8960834" y="2362203"/>
            <a:ext cx="2298552" cy="213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5518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barn(inVertical)">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752600"/>
            <a:ext cx="9220200" cy="2895600"/>
          </a:xfrm>
          <a:solidFill>
            <a:schemeClr val="accent6">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a:noAutofit/>
          </a:bodyPr>
          <a:lstStyle/>
          <a:p>
            <a:pPr marL="45720" indent="0" algn="ctr">
              <a:buNone/>
            </a:pPr>
            <a:endParaRPr lang="en-US"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a:p>
            <a:pPr marL="45720" indent="0" algn="ctr">
              <a:buNone/>
            </a:pPr>
            <a:r>
              <a:rPr lang="en-US" sz="5400" b="1"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Results and Discussion</a:t>
            </a:r>
            <a:endParaRPr lang="en-US" sz="8000" dirty="0">
              <a:ln w="0"/>
              <a:solidFill>
                <a:schemeClr val="tx1"/>
              </a:solidFill>
              <a:effectLst>
                <a:outerShdw blurRad="38100" dist="19050" dir="2700000" algn="tl" rotWithShape="0">
                  <a:schemeClr val="dk1">
                    <a:alpha val="40000"/>
                  </a:schemeClr>
                </a:outerShdw>
              </a:effectLst>
              <a:latin typeface="Garamond" panose="02020404030301010803" pitchFamily="18" charset="0"/>
            </a:endParaRPr>
          </a:p>
        </p:txBody>
      </p:sp>
    </p:spTree>
    <p:extLst>
      <p:ext uri="{BB962C8B-B14F-4D97-AF65-F5344CB8AC3E}">
        <p14:creationId xmlns:p14="http://schemas.microsoft.com/office/powerpoint/2010/main" val="1954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usiness Contrast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contrast presentation (widescreen).potx" id="{79BDEE8A-06BD-4498-8DA2-039F108111A7}" vid="{371B0C30-7F71-4EED-A6A3-8F238779D534}"/>
    </a:ext>
  </a:ext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F2BE50-DDB3-465B-A26E-975A276D4362}">
  <ds:schemaRefs>
    <ds:schemaRef ds:uri="http://schemas.microsoft.com/sharepoint/v3/contenttype/forms"/>
  </ds:schemaRefs>
</ds:datastoreItem>
</file>

<file path=customXml/itemProps3.xml><?xml version="1.0" encoding="utf-8"?>
<ds:datastoreItem xmlns:ds="http://schemas.openxmlformats.org/officeDocument/2006/customXml" ds:itemID="{99220E13-D325-4A9E-AA7A-0D1409275EB9}">
  <ds:schemaRefs>
    <ds:schemaRef ds:uri="40262f94-9f35-4ac3-9a90-690165a166b7"/>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a4f35948-e619-41b3-aa29-22878b09cfd2"/>
    <ds:schemaRef ds:uri="http://purl.org/dc/terms/"/>
  </ds:schemaRefs>
</ds:datastoreItem>
</file>

<file path=docProps/app.xml><?xml version="1.0" encoding="utf-8"?>
<Properties xmlns="http://schemas.openxmlformats.org/officeDocument/2006/extended-properties" xmlns:vt="http://schemas.openxmlformats.org/officeDocument/2006/docPropsVTypes">
  <Template>Business contrast presentation (widescreen)</Template>
  <TotalTime>7124</TotalTime>
  <Words>1349</Words>
  <Application>Microsoft Office PowerPoint</Application>
  <PresentationFormat>Custom</PresentationFormat>
  <Paragraphs>108</Paragraphs>
  <Slides>15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Book Antiqua</vt:lpstr>
      <vt:lpstr>Franklin Gothic Medium</vt:lpstr>
      <vt:lpstr>Garamond</vt:lpstr>
      <vt:lpstr>Georgia</vt:lpstr>
      <vt:lpstr>Segoe UI Black</vt:lpstr>
      <vt:lpstr>Segoe UI Semilight</vt:lpstr>
      <vt:lpstr>Times New Roman</vt:lpstr>
      <vt:lpstr>Business Contrast 16x9</vt:lpstr>
      <vt:lpstr>IAEE 2021 ………………………………………… Policy Development for Solar Water Heaters in the Mediterranean; A Case Study</vt:lpstr>
      <vt:lpstr>Content</vt:lpstr>
      <vt:lpstr>PowerPoint Presentation</vt:lpstr>
      <vt:lpstr>PowerPoint Presentation</vt:lpstr>
      <vt:lpstr>Problem Statement</vt:lpstr>
      <vt:lpstr>PowerPoint Presentation</vt:lpstr>
      <vt:lpstr>Data Collection</vt:lpstr>
      <vt:lpstr>Method</vt:lpstr>
      <vt:lpstr>PowerPoint Presentation</vt:lpstr>
      <vt:lpstr>Application</vt:lpstr>
      <vt:lpstr>Determinants of SWH Policy Enforcement in Cyprus</vt:lpstr>
      <vt:lpstr>Odds Ratio Analysis</vt:lpstr>
      <vt:lpstr>PowerPoint Presentation</vt:lpstr>
      <vt:lpstr>PowerPoint Presentation</vt:lpstr>
      <vt:lpstr>Thanks for your attention ~  谢谢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presentation</dc:title>
  <dc:creator>sandra obiora</dc:creator>
  <cp:lastModifiedBy>B B</cp:lastModifiedBy>
  <cp:revision>340</cp:revision>
  <dcterms:created xsi:type="dcterms:W3CDTF">2017-02-19T12:34:53Z</dcterms:created>
  <dcterms:modified xsi:type="dcterms:W3CDTF">2021-06-07T05:26:15Z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