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5" r:id="rId2"/>
    <p:sldMasterId id="2147483680" r:id="rId3"/>
    <p:sldMasterId id="2147483684" r:id="rId4"/>
    <p:sldMasterId id="2147483696" r:id="rId5"/>
  </p:sldMasterIdLst>
  <p:notesMasterIdLst>
    <p:notesMasterId r:id="rId20"/>
  </p:notesMasterIdLst>
  <p:handoutMasterIdLst>
    <p:handoutMasterId r:id="rId21"/>
  </p:handoutMasterIdLst>
  <p:sldIdLst>
    <p:sldId id="258" r:id="rId6"/>
    <p:sldId id="1666" r:id="rId7"/>
    <p:sldId id="1692" r:id="rId8"/>
    <p:sldId id="1686" r:id="rId9"/>
    <p:sldId id="1688" r:id="rId10"/>
    <p:sldId id="1690" r:id="rId11"/>
    <p:sldId id="1691" r:id="rId12"/>
    <p:sldId id="1665" r:id="rId13"/>
    <p:sldId id="1693" r:id="rId14"/>
    <p:sldId id="1687" r:id="rId15"/>
    <p:sldId id="1694" r:id="rId16"/>
    <p:sldId id="1695" r:id="rId17"/>
    <p:sldId id="1657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ABAB"/>
    <a:srgbClr val="FB05FB"/>
    <a:srgbClr val="4D4D4C"/>
    <a:srgbClr val="CCCCFF"/>
    <a:srgbClr val="FFFB05"/>
    <a:srgbClr val="CC0633"/>
    <a:srgbClr val="54585A"/>
    <a:srgbClr val="424242"/>
    <a:srgbClr val="DC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71195" autoAdjust="0"/>
  </p:normalViewPr>
  <p:slideViewPr>
    <p:cSldViewPr snapToGrid="0" snapToObjects="1">
      <p:cViewPr varScale="1">
        <p:scale>
          <a:sx n="72" d="100"/>
          <a:sy n="72" d="100"/>
        </p:scale>
        <p:origin x="223" y="36"/>
      </p:cViewPr>
      <p:guideLst>
        <p:guide orient="horz" pos="28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22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5355A-D7E1-2449-930D-9624F129C3D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FB423-AE9B-4949-9486-AB2BBE60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1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8AFF8-5D6B-3340-AC75-AADAA38B132C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0391C-3A19-4845-B7FC-7389C83E8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1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2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3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55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3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7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5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8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4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4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35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7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391C-3A19-4845-B7FC-7389C83E80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5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| Title Page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>
            <a:off x="7821" y="-1"/>
            <a:ext cx="7204076" cy="6858000"/>
          </a:xfrm>
          <a:prstGeom prst="rect">
            <a:avLst/>
          </a:prstGeom>
          <a:solidFill>
            <a:srgbClr val="CC0633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C0633"/>
              </a:solidFill>
            </a:endParaRP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196254" y="-1"/>
            <a:ext cx="498792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49" y="53179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796AB-385F-456E-A1E1-D48F1D84623C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570865"/>
            <a:ext cx="6575426" cy="3727450"/>
          </a:xfrm>
        </p:spPr>
        <p:txBody>
          <a:bodyPr>
            <a:noAutofit/>
          </a:bodyPr>
          <a:lstStyle>
            <a:lvl1pPr marL="0" indent="0">
              <a:buNone/>
              <a:defRPr sz="6600" b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SIDE IMAGE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984F8D-C32C-4D0E-919F-042BC3E87718}"/>
              </a:ext>
            </a:extLst>
          </p:cNvPr>
          <p:cNvSpPr/>
          <p:nvPr userDrawn="1"/>
        </p:nvSpPr>
        <p:spPr>
          <a:xfrm>
            <a:off x="5073092" y="6357791"/>
            <a:ext cx="20458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800" b="0" i="0" dirty="0">
                <a:solidFill>
                  <a:srgbClr val="3D3935"/>
                </a:solidFill>
                <a:effectLst/>
                <a:latin typeface="DinWebMedium"/>
              </a:rPr>
              <a:t>Δ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E</a:t>
            </a:r>
            <a:r>
              <a:rPr lang="en-CA" sz="1800" b="0" i="0" baseline="30000" dirty="0">
                <a:solidFill>
                  <a:srgbClr val="A6192E"/>
                </a:solidFill>
                <a:effectLst/>
                <a:latin typeface="DinWebMedium"/>
              </a:rPr>
              <a:t>+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 Research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R |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6351"/>
            <a:ext cx="12192000" cy="4622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1999" cy="461660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8" y="4916449"/>
            <a:ext cx="9144000" cy="1885795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G | Divid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>
            <a:off x="0" y="1"/>
            <a:ext cx="12192000" cy="6863590"/>
          </a:xfrm>
          <a:prstGeom prst="rect">
            <a:avLst/>
          </a:prstGeom>
          <a:solidFill>
            <a:srgbClr val="CC063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8" y="2486102"/>
            <a:ext cx="9144000" cy="1885795"/>
          </a:xfrm>
        </p:spPr>
        <p:txBody>
          <a:bodyPr anchor="ctr" anchorCtr="0">
            <a:noAutofit/>
          </a:bodyPr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WITHOUT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87FF54-830E-4964-B8F3-E1D9636FFDC9}"/>
              </a:ext>
            </a:extLst>
          </p:cNvPr>
          <p:cNvSpPr/>
          <p:nvPr userDrawn="1"/>
        </p:nvSpPr>
        <p:spPr>
          <a:xfrm>
            <a:off x="5073092" y="6357791"/>
            <a:ext cx="20458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800" b="0" i="0" dirty="0">
                <a:solidFill>
                  <a:srgbClr val="3D3935"/>
                </a:solidFill>
                <a:effectLst/>
                <a:latin typeface="DinWebMedium"/>
              </a:rPr>
              <a:t>Δ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E</a:t>
            </a:r>
            <a:r>
              <a:rPr lang="en-CA" sz="1800" b="0" i="0" baseline="30000" dirty="0">
                <a:solidFill>
                  <a:srgbClr val="A6192E"/>
                </a:solidFill>
                <a:effectLst/>
                <a:latin typeface="DinWebMedium"/>
              </a:rPr>
              <a:t>+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 Research Group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 | DIvid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28648" y="2486102"/>
            <a:ext cx="9144000" cy="1885795"/>
          </a:xfrm>
        </p:spPr>
        <p:txBody>
          <a:bodyPr anchor="ctr" anchorCtr="0">
            <a:noAutofit/>
          </a:bodyPr>
          <a:lstStyle>
            <a:lvl1pPr algn="l">
              <a:defRPr sz="880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WITHOUT IMAGE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BULLETS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B477-7636-44B6-9084-3BA45B4E2E63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099102-4D2D-E045-AFDA-D4B493CAF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7074" y="1917700"/>
            <a:ext cx="11460874" cy="3568700"/>
          </a:xfrm>
          <a:prstGeom prst="rect">
            <a:avLst/>
          </a:prstGeom>
        </p:spPr>
        <p:txBody>
          <a:bodyPr/>
          <a:lstStyle>
            <a:lvl1pPr marL="1066800" indent="-106680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1pPr>
            <a:lvl2pPr marL="1384300" indent="-92710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736725" indent="-822325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2089150" indent="-71755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540000" indent="-71120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67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| sub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" y="1286107"/>
            <a:ext cx="12192000" cy="557189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>
            <a:off x="1" y="0"/>
            <a:ext cx="12191999" cy="1286107"/>
          </a:xfrm>
          <a:prstGeom prst="rect">
            <a:avLst/>
          </a:prstGeom>
          <a:solidFill>
            <a:srgbClr val="CC063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28648" y="299844"/>
            <a:ext cx="9144000" cy="986263"/>
          </a:xfrm>
        </p:spPr>
        <p:txBody>
          <a:bodyPr anchor="t">
            <a:no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SUB-DIVIDER SLIDE</a:t>
            </a:r>
          </a:p>
        </p:txBody>
      </p:sp>
    </p:spTree>
    <p:extLst>
      <p:ext uri="{BB962C8B-B14F-4D97-AF65-F5344CB8AC3E}">
        <p14:creationId xmlns:p14="http://schemas.microsoft.com/office/powerpoint/2010/main" val="203945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R | sub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1279249"/>
            <a:ext cx="12192001" cy="5578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" y="1286107"/>
            <a:ext cx="12192001" cy="5578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" y="1292965"/>
            <a:ext cx="12192000" cy="557189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8648" y="299844"/>
            <a:ext cx="9144000" cy="986263"/>
          </a:xfrm>
        </p:spPr>
        <p:txBody>
          <a:bodyPr anchor="t">
            <a:noAutofit/>
          </a:bodyPr>
          <a:lstStyle>
            <a:lvl1pPr algn="l">
              <a:defRPr sz="6000" baseline="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SUB-DIVIDER SLIDE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" y="1286107"/>
            <a:ext cx="12192000" cy="55718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EB473-289C-44ED-A0F0-E37E9150E55E}"/>
              </a:ext>
            </a:extLst>
          </p:cNvPr>
          <p:cNvSpPr/>
          <p:nvPr userDrawn="1"/>
        </p:nvSpPr>
        <p:spPr>
          <a:xfrm>
            <a:off x="5073092" y="6357791"/>
            <a:ext cx="20458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800" b="0" i="0" dirty="0">
                <a:solidFill>
                  <a:srgbClr val="3D3935"/>
                </a:solidFill>
                <a:effectLst/>
                <a:latin typeface="DinWebMedium"/>
              </a:rPr>
              <a:t>Δ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E</a:t>
            </a:r>
            <a:r>
              <a:rPr lang="en-CA" sz="1800" b="0" i="0" baseline="30000" dirty="0">
                <a:solidFill>
                  <a:srgbClr val="A6192E"/>
                </a:solidFill>
                <a:effectLst/>
                <a:latin typeface="DinWebMedium"/>
              </a:rPr>
              <a:t>+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 Research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5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BULLETS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6726-21DC-47E7-B778-BE3EAA480E39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099102-4D2D-E045-AFDA-D4B493CAF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7074" y="1917700"/>
            <a:ext cx="11460874" cy="3568700"/>
          </a:xfrm>
          <a:prstGeom prst="rect">
            <a:avLst/>
          </a:prstGeom>
        </p:spPr>
        <p:txBody>
          <a:bodyPr/>
          <a:lstStyle>
            <a:lvl1pPr marL="1066800" indent="-106680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1pPr>
            <a:lvl2pPr marL="1384300" indent="-92710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736725" indent="-822325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2089150" indent="-71755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540000" indent="-71120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186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NUMBER LIST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83FF-6D1F-4747-90A0-537A149BE8B4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099102-4D2D-E045-AFDA-D4B493CAF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7074" y="1917700"/>
            <a:ext cx="11460874" cy="3568700"/>
          </a:xfrm>
          <a:prstGeom prst="rect">
            <a:avLst/>
          </a:prstGeom>
        </p:spPr>
        <p:txBody>
          <a:bodyPr/>
          <a:lstStyle>
            <a:lvl1pPr marL="1200150" indent="-393700">
              <a:buFont typeface="+mj-lt"/>
              <a:buAutoNum type="arabicPeriod"/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1pPr>
            <a:lvl2pPr marL="1466850" indent="-309563">
              <a:buFont typeface="+mj-lt"/>
              <a:buAutoNum type="arabicPeriod"/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784350" indent="-274638">
              <a:buFont typeface="+mj-lt"/>
              <a:buAutoNum type="arabicPeriod"/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2092325" indent="-265113">
              <a:buFont typeface="+mj-lt"/>
              <a:buAutoNum type="arabicPeriod"/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359025" indent="-274638">
              <a:buFont typeface="+mj-lt"/>
              <a:buAutoNum type="arabicPeriod"/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59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09650"/>
            <a:ext cx="3932237" cy="1600200"/>
          </a:xfrm>
        </p:spPr>
        <p:txBody>
          <a:bodyPr anchor="b">
            <a:normAutofit/>
          </a:bodyPr>
          <a:lstStyle>
            <a:lvl1pPr>
              <a:defRPr sz="5400" baseline="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TABLE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E80B-77A0-4403-A1EA-329DEC984A8B}" type="datetime1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6100A1-FB06-B440-8021-20D3620D5B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41638"/>
            <a:ext cx="2224088" cy="5603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1493307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09650"/>
            <a:ext cx="3932237" cy="1600200"/>
          </a:xfrm>
        </p:spPr>
        <p:txBody>
          <a:bodyPr anchor="b">
            <a:normAutofit/>
          </a:bodyPr>
          <a:lstStyle>
            <a:lvl1pPr>
              <a:defRPr sz="5400" baseline="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65CF-2242-492B-B24E-CE06D5EF756E}" type="datetime1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2E7148-C719-A141-8AA4-14FD913C4B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41638"/>
            <a:ext cx="2224088" cy="5603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R | Title Page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>
            <a:off x="7203687" y="0"/>
            <a:ext cx="4988313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204075" y="0"/>
            <a:ext cx="498792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49" y="5317900"/>
            <a:ext cx="2743200" cy="365125"/>
          </a:xfrm>
        </p:spPr>
        <p:txBody>
          <a:bodyPr/>
          <a:lstStyle>
            <a:lvl1pPr>
              <a:defRPr>
                <a:solidFill>
                  <a:srgbClr val="54585A"/>
                </a:solidFill>
              </a:defRPr>
            </a:lvl1pPr>
          </a:lstStyle>
          <a:p>
            <a:fld id="{8E739090-EE27-469D-B32A-D6477F3911CA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590450"/>
            <a:ext cx="6575038" cy="3727450"/>
          </a:xfrm>
        </p:spPr>
        <p:txBody>
          <a:bodyPr>
            <a:noAutofit/>
          </a:bodyPr>
          <a:lstStyle>
            <a:lvl1pPr marL="0" indent="0">
              <a:buNone/>
              <a:defRPr sz="6600" b="0">
                <a:solidFill>
                  <a:srgbClr val="CC0633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SIDE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85788"/>
            <a:ext cx="9285519" cy="834134"/>
          </a:xfrm>
        </p:spPr>
        <p:txBody>
          <a:bodyPr anchor="b">
            <a:normAutofit/>
          </a:bodyPr>
          <a:lstStyle>
            <a:lvl1pPr>
              <a:defRPr sz="5400" baseline="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COPY AND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61171"/>
            <a:ext cx="6172200" cy="4299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561171"/>
            <a:ext cx="3932237" cy="43078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baseline="0">
                <a:latin typeface="Times" charset="0"/>
                <a:ea typeface="Times" charset="0"/>
                <a:cs typeface="Times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 b="1" dirty="0">
                <a:latin typeface="Trebuchet MS" panose="020B0703020202090204" pitchFamily="34" charset="0"/>
              </a:rPr>
              <a:t>SUBHEADER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 dirty="0" err="1"/>
              <a:t>Miu</a:t>
            </a:r>
            <a:r>
              <a:rPr lang="en-CA" dirty="0"/>
              <a:t> </a:t>
            </a:r>
            <a:r>
              <a:rPr lang="en-CA" dirty="0" err="1"/>
              <a:t>sedem</a:t>
            </a:r>
            <a:r>
              <a:rPr lang="en-CA" dirty="0"/>
              <a:t> </a:t>
            </a:r>
            <a:r>
              <a:rPr lang="en-CA" dirty="0" err="1"/>
              <a:t>eliis</a:t>
            </a:r>
            <a:r>
              <a:rPr lang="en-CA" dirty="0"/>
              <a:t>, con </a:t>
            </a:r>
            <a:r>
              <a:rPr lang="en-CA" dirty="0" err="1"/>
              <a:t>destua</a:t>
            </a:r>
            <a:r>
              <a:rPr lang="en-CA" dirty="0"/>
              <a:t> sum </a:t>
            </a:r>
            <a:r>
              <a:rPr lang="en-CA" dirty="0" err="1"/>
              <a:t>pon</a:t>
            </a:r>
            <a:r>
              <a:rPr lang="en-CA" dirty="0"/>
              <a:t> </a:t>
            </a:r>
            <a:r>
              <a:rPr lang="en-CA" dirty="0" err="1"/>
              <a:t>sest</a:t>
            </a:r>
            <a:r>
              <a:rPr lang="en-CA" dirty="0"/>
              <a:t> vid in in </a:t>
            </a:r>
            <a:r>
              <a:rPr lang="en-CA" dirty="0" err="1"/>
              <a:t>Etraciemure</a:t>
            </a:r>
            <a:r>
              <a:rPr lang="en-CA" dirty="0"/>
              <a:t>, </a:t>
            </a:r>
            <a:r>
              <a:rPr lang="en-CA" dirty="0" err="1"/>
              <a:t>spiontentem</a:t>
            </a:r>
            <a:r>
              <a:rPr lang="en-CA" dirty="0"/>
              <a:t> </a:t>
            </a:r>
            <a:r>
              <a:rPr lang="en-CA" dirty="0" err="1"/>
              <a:t>consulin</a:t>
            </a:r>
            <a:r>
              <a:rPr lang="en-CA" dirty="0"/>
              <a:t> </a:t>
            </a:r>
            <a:r>
              <a:rPr lang="en-CA" dirty="0" err="1"/>
              <a:t>terviri</a:t>
            </a:r>
            <a:r>
              <a:rPr lang="en-CA" dirty="0"/>
              <a:t> </a:t>
            </a:r>
            <a:r>
              <a:rPr lang="en-CA" dirty="0" err="1"/>
              <a:t>sentienatra</a:t>
            </a:r>
            <a:r>
              <a:rPr lang="en-CA" dirty="0"/>
              <a:t> di </a:t>
            </a:r>
            <a:r>
              <a:rPr lang="en-CA" dirty="0" err="1"/>
              <a:t>publi</a:t>
            </a:r>
            <a:r>
              <a:rPr lang="en-CA" dirty="0"/>
              <a:t>, </a:t>
            </a:r>
            <a:r>
              <a:rPr lang="en-CA" dirty="0" err="1"/>
              <a:t>inamquium</a:t>
            </a:r>
            <a:r>
              <a:rPr lang="en-CA" dirty="0"/>
              <a:t> </a:t>
            </a:r>
            <a:r>
              <a:rPr lang="en-CA" dirty="0" err="1"/>
              <a:t>iliu</a:t>
            </a:r>
            <a:r>
              <a:rPr lang="en-CA" dirty="0"/>
              <a:t> se con ad </a:t>
            </a:r>
            <a:r>
              <a:rPr lang="en-CA" dirty="0" err="1"/>
              <a:t>noximil</a:t>
            </a:r>
            <a:r>
              <a:rPr lang="en-CA" dirty="0"/>
              <a:t> </a:t>
            </a:r>
            <a:r>
              <a:rPr lang="en-CA" dirty="0" err="1"/>
              <a:t>certemus</a:t>
            </a:r>
            <a:r>
              <a:rPr lang="en-CA" dirty="0"/>
              <a:t> </a:t>
            </a:r>
            <a:r>
              <a:rPr lang="en-CA" dirty="0" err="1"/>
              <a:t>veremor</a:t>
            </a:r>
            <a:r>
              <a:rPr lang="en-CA" dirty="0"/>
              <a:t> </a:t>
            </a:r>
            <a:r>
              <a:rPr lang="en-CA" dirty="0" err="1"/>
              <a:t>temus</a:t>
            </a:r>
            <a:r>
              <a:rPr lang="en-CA" dirty="0"/>
              <a:t>; </a:t>
            </a:r>
          </a:p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2CF1-2796-4DEE-9274-EC2077D5E734}" type="datetime1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TEXT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5011-DD9C-4C24-A762-4D4F6262ADED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099102-4D2D-E045-AFDA-D4B493CAF9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25134"/>
            <a:ext cx="10515600" cy="3568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1pPr>
            <a:lvl2pPr marL="457200" indent="0">
              <a:buFont typeface="Arial" charset="0"/>
              <a:buNone/>
              <a:defRPr>
                <a:solidFill>
                  <a:srgbClr val="DC0032"/>
                </a:solidFill>
              </a:defRPr>
            </a:lvl2pPr>
            <a:lvl3pPr marL="914400" indent="0">
              <a:buFont typeface="Arial" charset="0"/>
              <a:buNone/>
              <a:defRPr>
                <a:solidFill>
                  <a:srgbClr val="DC0032"/>
                </a:solidFill>
              </a:defRPr>
            </a:lvl3pPr>
            <a:lvl4pPr marL="1371600" indent="0">
              <a:buFont typeface="Arial" charset="0"/>
              <a:buNone/>
              <a:defRPr>
                <a:solidFill>
                  <a:srgbClr val="DC0032"/>
                </a:solidFill>
              </a:defRPr>
            </a:lvl4pPr>
            <a:lvl5pPr marL="1828800" indent="0">
              <a:buFont typeface="Arial" charset="0"/>
              <a:buNone/>
              <a:defRPr>
                <a:solidFill>
                  <a:srgbClr val="DC003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CA" b="1" dirty="0">
                <a:latin typeface="Trebuchet MS" panose="020B0703020202090204" pitchFamily="34" charset="0"/>
              </a:rPr>
              <a:t>SUBHEADER</a:t>
            </a:r>
          </a:p>
          <a:p>
            <a:r>
              <a:rPr lang="en-CA" dirty="0" err="1"/>
              <a:t>Miu</a:t>
            </a:r>
            <a:r>
              <a:rPr lang="en-CA" dirty="0"/>
              <a:t> </a:t>
            </a:r>
            <a:r>
              <a:rPr lang="en-CA" dirty="0" err="1"/>
              <a:t>sedem</a:t>
            </a:r>
            <a:r>
              <a:rPr lang="en-CA" dirty="0"/>
              <a:t> </a:t>
            </a:r>
            <a:r>
              <a:rPr lang="en-CA" dirty="0" err="1"/>
              <a:t>eliis</a:t>
            </a:r>
            <a:r>
              <a:rPr lang="en-CA" dirty="0"/>
              <a:t>, con </a:t>
            </a:r>
            <a:r>
              <a:rPr lang="en-CA" dirty="0" err="1"/>
              <a:t>destua</a:t>
            </a:r>
            <a:r>
              <a:rPr lang="en-CA" dirty="0"/>
              <a:t> sum </a:t>
            </a:r>
            <a:r>
              <a:rPr lang="en-CA" dirty="0" err="1"/>
              <a:t>pon</a:t>
            </a:r>
            <a:r>
              <a:rPr lang="en-CA" dirty="0"/>
              <a:t> </a:t>
            </a:r>
            <a:r>
              <a:rPr lang="en-CA" dirty="0" err="1"/>
              <a:t>sest</a:t>
            </a:r>
            <a:r>
              <a:rPr lang="en-CA" dirty="0"/>
              <a:t> vid in in </a:t>
            </a:r>
            <a:r>
              <a:rPr lang="en-CA" dirty="0" err="1"/>
              <a:t>Etraciemure</a:t>
            </a:r>
            <a:r>
              <a:rPr lang="en-CA" dirty="0"/>
              <a:t>, </a:t>
            </a:r>
            <a:r>
              <a:rPr lang="en-CA" dirty="0" err="1"/>
              <a:t>spiontentem</a:t>
            </a:r>
            <a:r>
              <a:rPr lang="en-CA" dirty="0"/>
              <a:t> </a:t>
            </a:r>
            <a:r>
              <a:rPr lang="en-CA" dirty="0" err="1"/>
              <a:t>consulin</a:t>
            </a:r>
            <a:r>
              <a:rPr lang="en-CA" dirty="0"/>
              <a:t> </a:t>
            </a:r>
            <a:r>
              <a:rPr lang="en-CA" dirty="0" err="1"/>
              <a:t>terviri</a:t>
            </a:r>
            <a:r>
              <a:rPr lang="en-CA" dirty="0"/>
              <a:t> </a:t>
            </a:r>
            <a:r>
              <a:rPr lang="en-CA" dirty="0" err="1"/>
              <a:t>sentienatra</a:t>
            </a:r>
            <a:r>
              <a:rPr lang="en-CA" dirty="0"/>
              <a:t> di </a:t>
            </a:r>
            <a:r>
              <a:rPr lang="en-CA" dirty="0" err="1"/>
              <a:t>publi</a:t>
            </a:r>
            <a:r>
              <a:rPr lang="en-CA" dirty="0"/>
              <a:t>, </a:t>
            </a:r>
            <a:r>
              <a:rPr lang="en-CA" dirty="0" err="1"/>
              <a:t>inamquium</a:t>
            </a:r>
            <a:r>
              <a:rPr lang="en-CA" dirty="0"/>
              <a:t> </a:t>
            </a:r>
            <a:r>
              <a:rPr lang="en-CA" dirty="0" err="1"/>
              <a:t>iliu</a:t>
            </a:r>
            <a:r>
              <a:rPr lang="en-CA" dirty="0"/>
              <a:t> se con ad </a:t>
            </a:r>
            <a:r>
              <a:rPr lang="en-CA" dirty="0" err="1"/>
              <a:t>noximil</a:t>
            </a:r>
            <a:r>
              <a:rPr lang="en-CA" dirty="0"/>
              <a:t> </a:t>
            </a:r>
            <a:r>
              <a:rPr lang="en-CA" dirty="0" err="1"/>
              <a:t>certemus</a:t>
            </a:r>
            <a:r>
              <a:rPr lang="en-CA" dirty="0"/>
              <a:t> </a:t>
            </a:r>
            <a:r>
              <a:rPr lang="en-CA" dirty="0" err="1"/>
              <a:t>veremor</a:t>
            </a:r>
            <a:r>
              <a:rPr lang="en-CA" dirty="0"/>
              <a:t> </a:t>
            </a:r>
            <a:r>
              <a:rPr lang="en-CA" dirty="0" err="1"/>
              <a:t>temus</a:t>
            </a:r>
            <a:r>
              <a:rPr lang="en-CA" dirty="0"/>
              <a:t>;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INGL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>
              <a:defRPr b="1" baseline="0">
                <a:solidFill>
                  <a:srgbClr val="CC0633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PAGE WITH QUOTE/SINGLE PHRASE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CAFC-5CA7-419C-8C4B-B376F528E119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0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64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068" y="1771341"/>
            <a:ext cx="10126669" cy="4082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Bulleted text looks best left aligned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3942" y="753856"/>
            <a:ext cx="10151794" cy="781048"/>
          </a:xfrm>
          <a:prstGeom prst="rect">
            <a:avLst/>
          </a:prstGeom>
        </p:spPr>
        <p:txBody>
          <a:bodyPr>
            <a:noAutofit/>
          </a:bodyPr>
          <a:lstStyle>
            <a:lvl1pPr algn="l" fontAlgn="t">
              <a:defRPr sz="4320" b="1" i="0" u="none" baseline="0">
                <a:solidFill>
                  <a:schemeClr val="tx1"/>
                </a:solidFill>
                <a:uFill>
                  <a:solidFill>
                    <a:srgbClr val="002C54"/>
                  </a:solidFill>
                </a:u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2534"/>
            <a:ext cx="12192000" cy="4320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noFill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77421" y="64070"/>
            <a:ext cx="437424" cy="282696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EC5AE0-D4BE-F947-B377-FB73278FD741}" type="slidenum">
              <a:rPr lang="en-US" sz="1200" baseline="0" smtClean="0">
                <a:solidFill>
                  <a:schemeClr val="tx1"/>
                </a:solidFill>
              </a:rPr>
              <a:pPr/>
              <a:t>‹#›</a:t>
            </a:fld>
            <a:endParaRPr lang="en-US" sz="12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97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2316" y="1598023"/>
            <a:ext cx="11003760" cy="18566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7680" b="1" i="0" u="none" baseline="0">
                <a:solidFill>
                  <a:schemeClr val="tx1"/>
                </a:solidFill>
                <a:uFill>
                  <a:solidFill>
                    <a:srgbClr val="002C54"/>
                  </a:solidFill>
                </a:u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690" y="3643469"/>
            <a:ext cx="10995385" cy="1295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160" baseline="0">
                <a:solidFill>
                  <a:schemeClr val="tx1"/>
                </a:solidFill>
              </a:defRPr>
            </a:lvl1pPr>
          </a:lstStyle>
          <a:p>
            <a:r>
              <a:rPr lang="en-US" sz="2400" spc="0" baseline="0" dirty="0"/>
              <a:t>Presented by:  BCIT faculty or staff name</a:t>
            </a:r>
            <a:br>
              <a:rPr lang="en-US" sz="2400" spc="0" baseline="0" dirty="0"/>
            </a:br>
            <a:r>
              <a:rPr lang="en-US" sz="2400" spc="0" baseline="0" dirty="0"/>
              <a:t>Month Day, Year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677421" y="64070"/>
            <a:ext cx="437424" cy="282696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EC5AE0-D4BE-F947-B377-FB73278FD741}" type="slidenum">
              <a:rPr lang="en-US" sz="1200" baseline="0" smtClean="0">
                <a:solidFill>
                  <a:schemeClr val="tx1"/>
                </a:solidFill>
              </a:rPr>
              <a:pPr/>
              <a:t>‹#›</a:t>
            </a:fld>
            <a:endParaRPr lang="en-US" sz="12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88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933" y="1779713"/>
            <a:ext cx="5765018" cy="4014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60" baseline="0">
                <a:solidFill>
                  <a:schemeClr val="tx1"/>
                </a:solidFill>
              </a:defRPr>
            </a:lvl1pPr>
            <a:lvl2pPr>
              <a:defRPr sz="1920">
                <a:solidFill>
                  <a:schemeClr val="tx1"/>
                </a:solidFill>
              </a:defRPr>
            </a:lvl2pPr>
            <a:lvl3pPr>
              <a:defRPr sz="1680">
                <a:solidFill>
                  <a:schemeClr val="tx1"/>
                </a:solidFill>
              </a:defRPr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Left aligned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0694" y="753856"/>
            <a:ext cx="5769257" cy="781048"/>
          </a:xfrm>
          <a:prstGeom prst="rect">
            <a:avLst/>
          </a:prstGeom>
        </p:spPr>
        <p:txBody>
          <a:bodyPr>
            <a:noAutofit/>
          </a:bodyPr>
          <a:lstStyle>
            <a:lvl1pPr algn="l" fontAlgn="t">
              <a:defRPr sz="4320" b="1" i="0" u="none" baseline="0">
                <a:solidFill>
                  <a:schemeClr val="tx1"/>
                </a:solidFill>
                <a:uFill>
                  <a:solidFill>
                    <a:srgbClr val="002C54"/>
                  </a:solidFill>
                </a:u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12534"/>
            <a:ext cx="12192000" cy="4320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noFill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77421" y="64070"/>
            <a:ext cx="437424" cy="282696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EC5AE0-D4BE-F947-B377-FB73278FD741}" type="slidenum">
              <a:rPr lang="en-US" sz="1200" baseline="0" smtClean="0">
                <a:solidFill>
                  <a:schemeClr val="tx1"/>
                </a:solidFill>
              </a:rPr>
              <a:pPr/>
              <a:t>‹#›</a:t>
            </a:fld>
            <a:endParaRPr lang="en-US" sz="1200" baseline="0" dirty="0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720841" y="753939"/>
            <a:ext cx="4643845" cy="5040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54" y="6554288"/>
            <a:ext cx="904876" cy="365760"/>
          </a:xfrm>
          <a:prstGeom prst="rect">
            <a:avLst/>
          </a:prstGeom>
        </p:spPr>
        <p:txBody>
          <a:bodyPr/>
          <a:lstStyle>
            <a:lvl1pPr>
              <a:defRPr sz="1260"/>
            </a:lvl1pPr>
          </a:lstStyle>
          <a:p>
            <a:fld id="{3E1EE9A3-FBA1-4123-8E00-65DF953747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2722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FB75-9D18-4BD5-BB0E-1405169F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A12A-C6E5-4640-8E9D-4C644C23862C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43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09650"/>
            <a:ext cx="3932237" cy="1600200"/>
          </a:xfrm>
        </p:spPr>
        <p:txBody>
          <a:bodyPr anchor="b">
            <a:normAutofit/>
          </a:bodyPr>
          <a:lstStyle>
            <a:lvl1pPr>
              <a:defRPr sz="5400" baseline="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80A-CCCC-4A8B-9768-52056E4A5703}" type="datetime1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2E7148-C719-A141-8AA4-14FD913C4B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41638"/>
            <a:ext cx="2224088" cy="5603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277559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| Title Pag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86963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>
            <a:off x="0" y="3869635"/>
            <a:ext cx="12192000" cy="2988366"/>
          </a:xfrm>
          <a:prstGeom prst="rect">
            <a:avLst/>
          </a:prstGeom>
          <a:solidFill>
            <a:srgbClr val="CC0633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C0633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8" y="3996527"/>
            <a:ext cx="8210551" cy="2546884"/>
          </a:xfrm>
        </p:spPr>
        <p:txBody>
          <a:bodyPr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/>
              <a:t>WITH TOP </a:t>
            </a:r>
            <a:r>
              <a:rPr lang="en-US" dirty="0"/>
              <a:t>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B3D8D-74DF-496E-9A2D-89EAF862B445}"/>
              </a:ext>
            </a:extLst>
          </p:cNvPr>
          <p:cNvSpPr/>
          <p:nvPr userDrawn="1"/>
        </p:nvSpPr>
        <p:spPr>
          <a:xfrm>
            <a:off x="5073092" y="6357791"/>
            <a:ext cx="20458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800" b="0" i="0" dirty="0">
                <a:solidFill>
                  <a:srgbClr val="3D3935"/>
                </a:solidFill>
                <a:effectLst/>
                <a:latin typeface="DinWebMedium"/>
              </a:rPr>
              <a:t>Δ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E</a:t>
            </a:r>
            <a:r>
              <a:rPr lang="en-CA" sz="1800" b="0" i="0" baseline="30000" dirty="0">
                <a:solidFill>
                  <a:srgbClr val="A6192E"/>
                </a:solidFill>
                <a:effectLst/>
                <a:latin typeface="DinWebMedium"/>
              </a:rPr>
              <a:t>+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 Research Group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09650"/>
            <a:ext cx="3932237" cy="1600200"/>
          </a:xfrm>
        </p:spPr>
        <p:txBody>
          <a:bodyPr anchor="b">
            <a:normAutofit/>
          </a:bodyPr>
          <a:lstStyle>
            <a:lvl1pPr>
              <a:defRPr sz="5400" baseline="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TABLE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FB10-2671-491F-953B-76B903E5B583}" type="datetime1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6100A1-FB06-B440-8021-20D3620D5B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41638"/>
            <a:ext cx="2224088" cy="5603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1771411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R | Title Page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>
            <a:off x="7203687" y="0"/>
            <a:ext cx="4988313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204075" y="0"/>
            <a:ext cx="498792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49" y="5317900"/>
            <a:ext cx="2743200" cy="365125"/>
          </a:xfrm>
        </p:spPr>
        <p:txBody>
          <a:bodyPr/>
          <a:lstStyle>
            <a:lvl1pPr>
              <a:defRPr>
                <a:solidFill>
                  <a:srgbClr val="54585A"/>
                </a:solidFill>
              </a:defRPr>
            </a:lvl1pPr>
          </a:lstStyle>
          <a:p>
            <a:fld id="{4729B557-C574-4404-80D3-1F7EEEA64439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590450"/>
            <a:ext cx="6575038" cy="3727450"/>
          </a:xfrm>
        </p:spPr>
        <p:txBody>
          <a:bodyPr>
            <a:noAutofit/>
          </a:bodyPr>
          <a:lstStyle>
            <a:lvl1pPr marL="0" indent="0">
              <a:buNone/>
              <a:defRPr sz="6600" b="0">
                <a:solidFill>
                  <a:srgbClr val="CC0633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SIDE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2C0A92-D4D8-4575-9551-DEABF6E455AD}"/>
              </a:ext>
            </a:extLst>
          </p:cNvPr>
          <p:cNvSpPr txBox="1"/>
          <p:nvPr userDrawn="1"/>
        </p:nvSpPr>
        <p:spPr>
          <a:xfrm>
            <a:off x="648929" y="6002594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Symbol" panose="05050102010706020507" pitchFamily="18" charset="2"/>
              </a:rPr>
              <a:t>D</a:t>
            </a:r>
            <a:r>
              <a:rPr lang="en-CA" dirty="0"/>
              <a:t>E</a:t>
            </a:r>
            <a:r>
              <a:rPr lang="en-CA" b="1" baseline="30000" dirty="0">
                <a:solidFill>
                  <a:srgbClr val="A6192E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9164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R | Title Pag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 flipV="1">
            <a:off x="0" y="-1"/>
            <a:ext cx="12192000" cy="38696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92000" cy="386963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8" y="3996527"/>
            <a:ext cx="8210551" cy="2546884"/>
          </a:xfrm>
        </p:spPr>
        <p:txBody>
          <a:bodyPr>
            <a:noAutofit/>
          </a:bodyPr>
          <a:lstStyle>
            <a:lvl1pPr marL="0" indent="0">
              <a:buNone/>
              <a:defRPr sz="6000" b="0">
                <a:solidFill>
                  <a:srgbClr val="CC0633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 TOP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| Title Pag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>
            <a:off x="0" y="1278672"/>
            <a:ext cx="12192000" cy="4348977"/>
          </a:xfrm>
          <a:prstGeom prst="rect">
            <a:avLst/>
          </a:prstGeom>
          <a:solidFill>
            <a:srgbClr val="CC063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0687" y="2048781"/>
            <a:ext cx="8210551" cy="2546884"/>
          </a:xfrm>
        </p:spPr>
        <p:txBody>
          <a:bodyPr>
            <a:noAutofit/>
          </a:bodyPr>
          <a:lstStyle>
            <a:lvl1pPr marL="0" indent="0">
              <a:buNone/>
              <a:defRPr sz="72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WITHOUT IMAGE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95F233F-A9D2-8D42-8B6A-EED412BC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778515"/>
            <a:ext cx="2057400" cy="365125"/>
          </a:xfrm>
        </p:spPr>
        <p:txBody>
          <a:bodyPr/>
          <a:lstStyle>
            <a:lvl1pPr>
              <a:defRPr>
                <a:solidFill>
                  <a:srgbClr val="54585A"/>
                </a:solidFill>
              </a:defRPr>
            </a:lvl1pPr>
          </a:lstStyle>
          <a:p>
            <a:fld id="{1B85CE7C-354C-4FF4-B24E-5E9EE074C2D3}" type="datetime1">
              <a:rPr lang="en-US" smtClean="0"/>
              <a:t>6/8/2021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R | Title Pag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CC063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>
            <a:off x="0" y="1278672"/>
            <a:ext cx="12192000" cy="4348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0687" y="2048781"/>
            <a:ext cx="8210551" cy="2546884"/>
          </a:xfrm>
        </p:spPr>
        <p:txBody>
          <a:bodyPr>
            <a:noAutofit/>
          </a:bodyPr>
          <a:lstStyle>
            <a:lvl1pPr marL="0" indent="0">
              <a:buNone/>
              <a:defRPr sz="7200" b="0" baseline="0">
                <a:solidFill>
                  <a:srgbClr val="CC0633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WITHOUT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195F233F-A9D2-8D42-8B6A-EED412BC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77851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0F1FE9-580D-4B3E-84F8-24DBE9F68A94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7C9D99-AF98-4C3B-B63B-F61E3F46D292}"/>
              </a:ext>
            </a:extLst>
          </p:cNvPr>
          <p:cNvSpPr/>
          <p:nvPr userDrawn="1"/>
        </p:nvSpPr>
        <p:spPr>
          <a:xfrm>
            <a:off x="5073092" y="6357791"/>
            <a:ext cx="20458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800" b="0" i="0" dirty="0">
                <a:solidFill>
                  <a:srgbClr val="3D3935"/>
                </a:solidFill>
                <a:effectLst/>
                <a:latin typeface="DinWebMedium"/>
              </a:rPr>
              <a:t>Δ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E</a:t>
            </a:r>
            <a:r>
              <a:rPr lang="en-CA" sz="1800" b="0" i="0" baseline="30000" dirty="0">
                <a:solidFill>
                  <a:srgbClr val="A6192E"/>
                </a:solidFill>
                <a:effectLst/>
                <a:latin typeface="DinWebMedium"/>
              </a:rPr>
              <a:t>+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 Research Group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BULLETS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2BD6-62E5-4A5D-B193-B3BB9015A7CB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099102-4D2D-E045-AFDA-D4B493CAF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7074" y="1917700"/>
            <a:ext cx="11460874" cy="3568700"/>
          </a:xfrm>
          <a:prstGeom prst="rect">
            <a:avLst/>
          </a:prstGeom>
        </p:spPr>
        <p:txBody>
          <a:bodyPr/>
          <a:lstStyle>
            <a:lvl1pPr marL="1066800" indent="-106680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1pPr>
            <a:lvl2pPr marL="1384300" indent="-92710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736725" indent="-822325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2089150" indent="-71755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540000" indent="-711200">
              <a:buFontTx/>
              <a:buBlip>
                <a:blip r:embed="rId2"/>
              </a:buBlip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55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7A81-9369-4712-BAF5-EED6C240982F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2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|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>
            <a:off x="0" y="4616605"/>
            <a:ext cx="12192000" cy="2246985"/>
          </a:xfrm>
          <a:prstGeom prst="rect">
            <a:avLst/>
          </a:prstGeom>
          <a:solidFill>
            <a:srgbClr val="CC063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48" y="4916449"/>
            <a:ext cx="9144000" cy="1885795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92000" cy="461660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82E51-4DBB-4967-AA57-9C8C2149A464}"/>
              </a:ext>
            </a:extLst>
          </p:cNvPr>
          <p:cNvSpPr/>
          <p:nvPr userDrawn="1"/>
        </p:nvSpPr>
        <p:spPr>
          <a:xfrm>
            <a:off x="5073092" y="6357791"/>
            <a:ext cx="20458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800" b="0" i="0" dirty="0">
                <a:solidFill>
                  <a:srgbClr val="3D3935"/>
                </a:solidFill>
                <a:effectLst/>
                <a:latin typeface="DinWebMedium"/>
              </a:rPr>
              <a:t>Δ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E</a:t>
            </a:r>
            <a:r>
              <a:rPr lang="en-CA" sz="1800" b="0" i="0" baseline="30000" dirty="0">
                <a:solidFill>
                  <a:srgbClr val="A6192E"/>
                </a:solidFill>
                <a:effectLst/>
                <a:latin typeface="DinWebMedium"/>
              </a:rPr>
              <a:t>+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 Research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4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42424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7A5B871C-2894-40A2-A4A7-93CE8A245A12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42424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SIMON FRASER UNIVERSITY	</a:t>
            </a:r>
            <a:fld id="{43C4AB4C-C7C8-C344-9BA4-A19F47AC75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DB9054-B658-4E60-80E1-88FDEE3D05D1}"/>
              </a:ext>
            </a:extLst>
          </p:cNvPr>
          <p:cNvSpPr/>
          <p:nvPr userDrawn="1"/>
        </p:nvSpPr>
        <p:spPr>
          <a:xfrm>
            <a:off x="5073092" y="6357791"/>
            <a:ext cx="20458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800" b="0" i="0" dirty="0">
                <a:solidFill>
                  <a:srgbClr val="3D3935"/>
                </a:solidFill>
                <a:effectLst/>
                <a:latin typeface="DinWebMedium"/>
              </a:rPr>
              <a:t>Δ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E</a:t>
            </a:r>
            <a:r>
              <a:rPr lang="en-CA" sz="1800" b="0" i="0" baseline="30000" dirty="0">
                <a:solidFill>
                  <a:srgbClr val="A6192E"/>
                </a:solidFill>
                <a:effectLst/>
                <a:latin typeface="DinWebMedium"/>
              </a:rPr>
              <a:t>+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 Research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63" r:id="rId6"/>
    <p:sldLayoutId id="2147483709" r:id="rId7"/>
    <p:sldLayoutId id="214748371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CC0633"/>
          </a:solidFill>
          <a:latin typeface="Impact" charset="0"/>
          <a:ea typeface="Impact" charset="0"/>
          <a:cs typeface="Impac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kern="1200">
          <a:solidFill>
            <a:srgbClr val="54585A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6C6F4-D11E-4C24-BC48-B02E6C6E50C0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E936-160E-1E4D-969F-DD61804F44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AC697-C746-402C-AD39-610777532D00}"/>
              </a:ext>
            </a:extLst>
          </p:cNvPr>
          <p:cNvSpPr/>
          <p:nvPr userDrawn="1"/>
        </p:nvSpPr>
        <p:spPr>
          <a:xfrm>
            <a:off x="5073092" y="6357791"/>
            <a:ext cx="20458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800" b="0" i="0" dirty="0">
                <a:solidFill>
                  <a:srgbClr val="3D3935"/>
                </a:solidFill>
                <a:effectLst/>
                <a:latin typeface="DinWebMedium"/>
              </a:rPr>
              <a:t>Δ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E</a:t>
            </a:r>
            <a:r>
              <a:rPr lang="en-CA" sz="1800" b="0" i="0" baseline="30000" dirty="0">
                <a:solidFill>
                  <a:srgbClr val="A6192E"/>
                </a:solidFill>
                <a:effectLst/>
                <a:latin typeface="DinWebMedium"/>
              </a:rPr>
              <a:t>+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 Research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7" r:id="rId2"/>
    <p:sldLayoutId id="2147483678" r:id="rId3"/>
    <p:sldLayoutId id="2147483679" r:id="rId4"/>
    <p:sldLayoutId id="214748371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CC0633"/>
          </a:solidFill>
          <a:latin typeface="Impact" charset="0"/>
          <a:ea typeface="Impact" charset="0"/>
          <a:cs typeface="Impac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kern="1200">
          <a:solidFill>
            <a:srgbClr val="54585A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DFCC6-3F5F-4DAD-9326-5C72501C3097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78C3-9CC5-F643-A4B0-A6B5BA1954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34CD1-864A-4890-846E-1D6F380345F0}"/>
              </a:ext>
            </a:extLst>
          </p:cNvPr>
          <p:cNvSpPr/>
          <p:nvPr userDrawn="1"/>
        </p:nvSpPr>
        <p:spPr>
          <a:xfrm>
            <a:off x="5073092" y="6357791"/>
            <a:ext cx="20458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800" b="0" i="0" dirty="0">
                <a:solidFill>
                  <a:srgbClr val="3D3935"/>
                </a:solidFill>
                <a:effectLst/>
                <a:latin typeface="DinWebMedium"/>
              </a:rPr>
              <a:t>Δ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E</a:t>
            </a:r>
            <a:r>
              <a:rPr lang="en-CA" sz="1800" b="0" i="0" baseline="30000" dirty="0">
                <a:solidFill>
                  <a:srgbClr val="A6192E"/>
                </a:solidFill>
                <a:effectLst/>
                <a:latin typeface="DinWebMedium"/>
              </a:rPr>
              <a:t>+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 Research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CC0633"/>
          </a:solidFill>
          <a:latin typeface="Impact" charset="0"/>
          <a:ea typeface="Impact" charset="0"/>
          <a:cs typeface="Impac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849B-E254-43E0-973C-63CE5ED25172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04E3-866B-424A-9F33-40E3799F47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9A1C10-1CAB-472B-9352-8A123BFC7095}"/>
              </a:ext>
            </a:extLst>
          </p:cNvPr>
          <p:cNvSpPr/>
          <p:nvPr userDrawn="1"/>
        </p:nvSpPr>
        <p:spPr>
          <a:xfrm>
            <a:off x="5073092" y="6357791"/>
            <a:ext cx="20458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800" b="0" i="0" dirty="0">
                <a:solidFill>
                  <a:srgbClr val="3D3935"/>
                </a:solidFill>
                <a:effectLst/>
                <a:latin typeface="DinWebMedium"/>
              </a:rPr>
              <a:t>Δ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E</a:t>
            </a:r>
            <a:r>
              <a:rPr lang="en-CA" sz="1800" b="0" i="0" baseline="30000" dirty="0">
                <a:solidFill>
                  <a:srgbClr val="A6192E"/>
                </a:solidFill>
                <a:effectLst/>
                <a:latin typeface="DinWebMedium"/>
              </a:rPr>
              <a:t>+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 Research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92" r:id="rId3"/>
    <p:sldLayoutId id="2147483694" r:id="rId4"/>
    <p:sldLayoutId id="2147483693" r:id="rId5"/>
    <p:sldLayoutId id="2147483695" r:id="rId6"/>
    <p:sldLayoutId id="214748369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CC0633"/>
          </a:solidFill>
          <a:latin typeface="Impact" charset="0"/>
          <a:ea typeface="Impact" charset="0"/>
          <a:cs typeface="Impac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kern="1200">
          <a:solidFill>
            <a:srgbClr val="54585A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kern="1200">
          <a:solidFill>
            <a:srgbClr val="54585A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94317-5B30-43E3-B36E-CB0743FC8773}"/>
              </a:ext>
            </a:extLst>
          </p:cNvPr>
          <p:cNvSpPr/>
          <p:nvPr userDrawn="1"/>
        </p:nvSpPr>
        <p:spPr>
          <a:xfrm>
            <a:off x="5073092" y="6357791"/>
            <a:ext cx="20458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800" b="0" i="0" dirty="0">
                <a:solidFill>
                  <a:srgbClr val="3D3935"/>
                </a:solidFill>
                <a:effectLst/>
                <a:latin typeface="DinWebMedium"/>
              </a:rPr>
              <a:t>Δ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E</a:t>
            </a:r>
            <a:r>
              <a:rPr lang="en-CA" sz="1800" b="0" i="0" baseline="30000" dirty="0">
                <a:solidFill>
                  <a:srgbClr val="A6192E"/>
                </a:solidFill>
                <a:effectLst/>
                <a:latin typeface="DinWebMedium"/>
              </a:rPr>
              <a:t>+</a:t>
            </a:r>
            <a:r>
              <a:rPr lang="en-CA" sz="1800" b="0" i="0" dirty="0">
                <a:solidFill>
                  <a:srgbClr val="3D3935"/>
                </a:solidFill>
                <a:effectLst/>
                <a:latin typeface="DinWebMedium"/>
              </a:rPr>
              <a:t> Research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1" r:id="rId2"/>
    <p:sldLayoutId id="2147483705" r:id="rId3"/>
    <p:sldLayoutId id="2147483707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6188" y="987239"/>
            <a:ext cx="6394341" cy="4931647"/>
          </a:xfrm>
        </p:spPr>
        <p:txBody>
          <a:bodyPr/>
          <a:lstStyle/>
          <a:p>
            <a:r>
              <a:rPr lang="en-CA" sz="4000" b="1" dirty="0"/>
              <a:t>A REVIEW OF LESSONS FROM COMBINED MODELLING APPROACHES IN ASSESSING ENERGY AND CLIMATE </a:t>
            </a:r>
            <a:r>
              <a:rPr lang="en-CA" sz="4000" b="1" dirty="0" smtClean="0"/>
              <a:t>POLICIES</a:t>
            </a:r>
            <a:endParaRPr lang="en-US" sz="4000" dirty="0" smtClean="0"/>
          </a:p>
          <a:p>
            <a:endParaRPr lang="en-CA" sz="1400" dirty="0" smtClean="0">
              <a:solidFill>
                <a:srgbClr val="3D3935"/>
              </a:solidFill>
              <a:latin typeface="DinWebMedium"/>
            </a:endParaRPr>
          </a:p>
          <a:p>
            <a:r>
              <a:rPr lang="en-CA" sz="1600" dirty="0" smtClean="0">
                <a:solidFill>
                  <a:srgbClr val="3D3935"/>
                </a:solidFill>
                <a:latin typeface="DinWebMedium"/>
              </a:rPr>
              <a:t>Presented by Nastaran Arianpoo, PhD., Research Associate</a:t>
            </a:r>
          </a:p>
          <a:p>
            <a:r>
              <a:rPr lang="en-CA" sz="1600" dirty="0" smtClean="0">
                <a:solidFill>
                  <a:srgbClr val="3D3935"/>
                </a:solidFill>
                <a:latin typeface="DinWebMedium"/>
              </a:rPr>
              <a:t>Research team</a:t>
            </a:r>
            <a:r>
              <a:rPr lang="en-CA" sz="1600" dirty="0">
                <a:solidFill>
                  <a:srgbClr val="3D3935"/>
                </a:solidFill>
                <a:latin typeface="DinWebMedium"/>
              </a:rPr>
              <a:t>: </a:t>
            </a:r>
            <a:r>
              <a:rPr lang="en-CA" sz="1600" dirty="0" err="1" smtClean="0">
                <a:solidFill>
                  <a:srgbClr val="3D3935"/>
                </a:solidFill>
                <a:latin typeface="DinWebMedium"/>
              </a:rPr>
              <a:t>Kamaria</a:t>
            </a:r>
            <a:r>
              <a:rPr lang="en-CA" sz="1600" dirty="0" smtClean="0">
                <a:solidFill>
                  <a:srgbClr val="3D3935"/>
                </a:solidFill>
                <a:latin typeface="DinWebMedium"/>
              </a:rPr>
              <a:t> </a:t>
            </a:r>
            <a:r>
              <a:rPr lang="en-CA" sz="1600" dirty="0" err="1" smtClean="0">
                <a:solidFill>
                  <a:srgbClr val="3D3935"/>
                </a:solidFill>
                <a:latin typeface="DinWebMedium"/>
              </a:rPr>
              <a:t>Kuling</a:t>
            </a:r>
            <a:r>
              <a:rPr lang="en-CA" sz="1600" dirty="0" smtClean="0">
                <a:solidFill>
                  <a:srgbClr val="3D3935"/>
                </a:solidFill>
                <a:latin typeface="DinWebMedium"/>
              </a:rPr>
              <a:t>, Dr. Andrew </a:t>
            </a:r>
            <a:r>
              <a:rPr lang="en-CA" sz="1600" dirty="0">
                <a:solidFill>
                  <a:srgbClr val="3D3935"/>
                </a:solidFill>
                <a:latin typeface="DinWebMedium"/>
              </a:rPr>
              <a:t>S. Wright, </a:t>
            </a:r>
            <a:r>
              <a:rPr lang="en-CA" sz="1600" dirty="0" smtClean="0">
                <a:solidFill>
                  <a:srgbClr val="3D3935"/>
                </a:solidFill>
                <a:latin typeface="DinWebMedium"/>
              </a:rPr>
              <a:t>Dr. Taco </a:t>
            </a:r>
            <a:r>
              <a:rPr lang="en-CA" sz="1600" dirty="0" err="1">
                <a:solidFill>
                  <a:srgbClr val="3D3935"/>
                </a:solidFill>
                <a:latin typeface="DinWebMedium"/>
              </a:rPr>
              <a:t>Niet</a:t>
            </a:r>
            <a:r>
              <a:rPr lang="en-CA" sz="1600" dirty="0">
                <a:solidFill>
                  <a:srgbClr val="3D3935"/>
                </a:solidFill>
                <a:latin typeface="DinWebMedium"/>
              </a:rPr>
              <a:t> </a:t>
            </a:r>
          </a:p>
          <a:p>
            <a:endParaRPr lang="en-CA" sz="1600" dirty="0" smtClean="0">
              <a:solidFill>
                <a:srgbClr val="3D3935"/>
              </a:solidFill>
              <a:latin typeface="DinWebMedium"/>
            </a:endParaRPr>
          </a:p>
          <a:p>
            <a:r>
              <a:rPr lang="el-GR" sz="1800" dirty="0" smtClean="0">
                <a:solidFill>
                  <a:srgbClr val="3D3935"/>
                </a:solidFill>
                <a:latin typeface="DinWebMedium"/>
              </a:rPr>
              <a:t>Δ</a:t>
            </a:r>
            <a:r>
              <a:rPr lang="en-CA" sz="1800" dirty="0">
                <a:solidFill>
                  <a:srgbClr val="3D3935"/>
                </a:solidFill>
                <a:latin typeface="DinWebMedium"/>
              </a:rPr>
              <a:t>E</a:t>
            </a:r>
            <a:r>
              <a:rPr lang="en-CA" sz="1800" baseline="30000" dirty="0"/>
              <a:t>+</a:t>
            </a:r>
            <a:r>
              <a:rPr lang="en-CA" sz="1800" dirty="0">
                <a:solidFill>
                  <a:srgbClr val="3D3935"/>
                </a:solidFill>
                <a:latin typeface="DinWebMedium"/>
              </a:rPr>
              <a:t> Research Group</a:t>
            </a:r>
          </a:p>
          <a:p>
            <a:r>
              <a:rPr lang="en-CA" sz="1600" dirty="0">
                <a:solidFill>
                  <a:srgbClr val="3D3935"/>
                </a:solidFill>
                <a:latin typeface="DinWebMedium"/>
              </a:rPr>
              <a:t>Simon Fraser </a:t>
            </a:r>
            <a:r>
              <a:rPr lang="en-CA" sz="1600" dirty="0" smtClean="0">
                <a:solidFill>
                  <a:srgbClr val="3D3935"/>
                </a:solidFill>
                <a:latin typeface="DinWebMedium"/>
              </a:rPr>
              <a:t>University (SFU)</a:t>
            </a:r>
            <a:endParaRPr lang="en-CA" sz="1600" dirty="0">
              <a:solidFill>
                <a:srgbClr val="3D3935"/>
              </a:solidFill>
              <a:latin typeface="DinWebMedium"/>
            </a:endParaRPr>
          </a:p>
          <a:p>
            <a:r>
              <a:rPr lang="en-CA" sz="1600" dirty="0" smtClean="0">
                <a:solidFill>
                  <a:srgbClr val="3D3935"/>
                </a:solidFill>
                <a:latin typeface="DinWebMedium"/>
              </a:rPr>
              <a:t>June 2021</a:t>
            </a:r>
            <a:endParaRPr lang="en-US" sz="1600" dirty="0" smtClean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25496E-EB5F-45FC-BA80-28063F4489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19" r="37534"/>
          <a:stretch/>
        </p:blipFill>
        <p:spPr>
          <a:xfrm>
            <a:off x="7203687" y="2315"/>
            <a:ext cx="498831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4230" y="6400532"/>
            <a:ext cx="2179457" cy="442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1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6"/>
    </mc:Choice>
    <mc:Fallback xmlns="">
      <p:transition spd="slow" advTm="26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</a:t>
            </a:r>
            <a:r>
              <a:rPr lang="en-CA" dirty="0"/>
              <a:t>order of </a:t>
            </a:r>
            <a:r>
              <a:rPr lang="en-CA" dirty="0" smtClean="0"/>
              <a:t>direct Nexus linkages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59" y="1415512"/>
            <a:ext cx="9512119" cy="49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446143"/>
            <a:ext cx="10973765" cy="132556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Conclusion on Combining </a:t>
            </a:r>
            <a:r>
              <a:rPr lang="en-CA" dirty="0"/>
              <a:t>modelling </a:t>
            </a:r>
            <a:r>
              <a:rPr lang="en-CA" dirty="0" smtClean="0"/>
              <a:t>techniques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11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110067" y="1842469"/>
            <a:ext cx="11463867" cy="4367353"/>
          </a:xfrm>
        </p:spPr>
        <p:txBody>
          <a:bodyPr>
            <a:noAutofit/>
          </a:bodyPr>
          <a:lstStyle/>
          <a:p>
            <a:r>
              <a:rPr lang="en-CA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Manageable computational</a:t>
            </a:r>
          </a:p>
          <a:p>
            <a:r>
              <a:rPr lang="en-CA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Creating </a:t>
            </a:r>
            <a:r>
              <a:rPr lang="en-CA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feedback loops to test the accuracy of energy-related assumptions and simulations.</a:t>
            </a:r>
          </a:p>
          <a:p>
            <a:r>
              <a:rPr lang="en-CA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CA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issing </a:t>
            </a:r>
            <a:r>
              <a:rPr lang="en-CA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feedback </a:t>
            </a:r>
            <a:r>
              <a:rPr lang="en-CA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between </a:t>
            </a:r>
            <a:r>
              <a:rPr lang="en-CA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energy economy and capacity expansion models</a:t>
            </a:r>
            <a:r>
              <a:rPr lang="en-CA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r>
              <a:rPr lang="en-CA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CA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ross-disciplinary </a:t>
            </a:r>
            <a:r>
              <a:rPr lang="en-CA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interactions of energy domain with factors such as water, food, and natural securities remain relatively underrepresented in existing models</a:t>
            </a:r>
            <a:r>
              <a:rPr lang="en-CA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r>
              <a:rPr lang="en-CA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Combining modelling techniques can be beneficial in addressing modelling limitations in representing the nexus concept. </a:t>
            </a:r>
          </a:p>
        </p:txBody>
      </p:sp>
    </p:spTree>
    <p:extLst>
      <p:ext uri="{BB962C8B-B14F-4D97-AF65-F5344CB8AC3E}">
        <p14:creationId xmlns:p14="http://schemas.microsoft.com/office/powerpoint/2010/main" val="10272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569" y="1497425"/>
            <a:ext cx="3932237" cy="2165176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More information on the Topic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4021" y="1497425"/>
            <a:ext cx="5313623" cy="40829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 err="1">
                <a:solidFill>
                  <a:schemeClr val="tx1"/>
                </a:solidFill>
              </a:rPr>
              <a:t>Niet</a:t>
            </a:r>
            <a:r>
              <a:rPr lang="en-US" sz="1800" b="0" dirty="0">
                <a:solidFill>
                  <a:schemeClr val="tx1"/>
                </a:solidFill>
              </a:rPr>
              <a:t>, T., N. Arianpoo, K. </a:t>
            </a:r>
            <a:r>
              <a:rPr lang="en-US" sz="1800" b="0" dirty="0" err="1">
                <a:solidFill>
                  <a:schemeClr val="tx1"/>
                </a:solidFill>
              </a:rPr>
              <a:t>Kuling</a:t>
            </a:r>
            <a:r>
              <a:rPr lang="en-US" sz="1800" b="0" dirty="0">
                <a:solidFill>
                  <a:schemeClr val="tx1"/>
                </a:solidFill>
              </a:rPr>
              <a:t>, A.S. Wright (2021).  </a:t>
            </a:r>
            <a:r>
              <a:rPr lang="en-US" sz="1800" dirty="0">
                <a:solidFill>
                  <a:schemeClr val="tx1"/>
                </a:solidFill>
              </a:rPr>
              <a:t>Increasing the Reliability of Energy System Scenarios with Integrated Modelling: A Review.</a:t>
            </a:r>
            <a:r>
              <a:rPr lang="en-US" sz="1800" b="0" dirty="0">
                <a:solidFill>
                  <a:schemeClr val="tx1"/>
                </a:solidFill>
              </a:rPr>
              <a:t>  SSHRC Knowledge Synthesis Grant 872-2019-1009 final report.  March 17, 2021.</a:t>
            </a:r>
          </a:p>
          <a:p>
            <a:pPr>
              <a:lnSpc>
                <a:spcPct val="10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chemeClr val="tx1"/>
                </a:solidFill>
              </a:rPr>
              <a:t>The Canadian </a:t>
            </a:r>
            <a:r>
              <a:rPr lang="en-US" sz="1800" b="0" dirty="0">
                <a:solidFill>
                  <a:schemeClr val="tx1"/>
                </a:solidFill>
              </a:rPr>
              <a:t>Social Sciences and Humanities Research Council (SSHRC) Grant 872-2019-1009.</a:t>
            </a:r>
            <a:endParaRPr lang="en-CA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CA" sz="1800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15569" y="3825440"/>
            <a:ext cx="3932237" cy="1754905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1800" b="0" dirty="0" smtClean="0">
                <a:solidFill>
                  <a:schemeClr val="tx1"/>
                </a:solidFill>
              </a:rPr>
              <a:t>Includes the report on a </a:t>
            </a:r>
            <a:r>
              <a:rPr lang="en-CA" sz="1800" b="0" dirty="0">
                <a:solidFill>
                  <a:schemeClr val="tx1"/>
                </a:solidFill>
              </a:rPr>
              <a:t>series of expert elicitation workshops to gain insight from energy modelling domain experts who use combined models</a:t>
            </a:r>
            <a:endParaRPr lang="en-CA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05" y="1181964"/>
            <a:ext cx="3514750" cy="32055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CA" dirty="0" smtClean="0"/>
              <a:t>Update: </a:t>
            </a:r>
            <a:br>
              <a:rPr lang="en-CA" dirty="0" smtClean="0"/>
            </a:br>
            <a:r>
              <a:rPr lang="en-CA" dirty="0" smtClean="0"/>
              <a:t>BC Nexus of Water, Food, Energy, Climate Model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13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3657" y="4872141"/>
            <a:ext cx="29125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050" dirty="0" smtClean="0"/>
              <a:t>Figure adopted after: </a:t>
            </a:r>
            <a:r>
              <a:rPr lang="en-CA" sz="1050" dirty="0" err="1"/>
              <a:t>Sridharan</a:t>
            </a:r>
            <a:r>
              <a:rPr lang="en-CA" sz="1050" dirty="0"/>
              <a:t>, V., </a:t>
            </a:r>
            <a:r>
              <a:rPr lang="en-CA" sz="1050" dirty="0" err="1"/>
              <a:t>Shivakumar</a:t>
            </a:r>
            <a:r>
              <a:rPr lang="en-CA" sz="1050" dirty="0"/>
              <a:t>, A., </a:t>
            </a:r>
            <a:r>
              <a:rPr lang="en-CA" sz="1050" dirty="0" err="1"/>
              <a:t>Niet</a:t>
            </a:r>
            <a:r>
              <a:rPr lang="en-CA" sz="1050" dirty="0"/>
              <a:t>, T., </a:t>
            </a:r>
            <a:r>
              <a:rPr lang="en-CA" sz="1050" dirty="0" err="1"/>
              <a:t>Ramas</a:t>
            </a:r>
            <a:r>
              <a:rPr lang="en-CA" sz="1050" dirty="0"/>
              <a:t> P. E., Howells, M. (2020). </a:t>
            </a:r>
            <a:r>
              <a:rPr lang="en-US" altLang="en-US" sz="1050" dirty="0"/>
              <a:t>Land, energy and water resource management and its impact on GHG emissions, electricity supply and food production- Insights from a Ugandan case study. Environment Research </a:t>
            </a:r>
            <a:r>
              <a:rPr lang="en-US" altLang="en-US" sz="1050" dirty="0" smtClean="0"/>
              <a:t>Communication</a:t>
            </a:r>
            <a:endParaRPr lang="en-US" altLang="en-US" sz="105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353823" y="1150351"/>
            <a:ext cx="6879407" cy="4699605"/>
            <a:chOff x="4353823" y="1017243"/>
            <a:chExt cx="6879407" cy="4699605"/>
          </a:xfrm>
        </p:grpSpPr>
        <p:grpSp>
          <p:nvGrpSpPr>
            <p:cNvPr id="12" name="Group 11"/>
            <p:cNvGrpSpPr/>
            <p:nvPr/>
          </p:nvGrpSpPr>
          <p:grpSpPr>
            <a:xfrm>
              <a:off x="6273005" y="1074603"/>
              <a:ext cx="3015705" cy="4642245"/>
              <a:chOff x="4668653" y="1000361"/>
              <a:chExt cx="3268980" cy="49913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4668653" y="1003459"/>
                <a:ext cx="3268980" cy="4988242"/>
              </a:xfrm>
              <a:prstGeom prst="rect">
                <a:avLst/>
              </a:prstGeom>
              <a:grpFill/>
              <a:ln w="28575">
                <a:solidFill>
                  <a:srgbClr val="FB05F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CA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5321616" y="1676400"/>
                <a:ext cx="1662433" cy="908685"/>
                <a:chOff x="4011929" y="1748790"/>
                <a:chExt cx="1662433" cy="908685"/>
              </a:xfrm>
              <a:grpFill/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4011929" y="1748790"/>
                  <a:ext cx="1662433" cy="90868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D4D4C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CA" dirty="0" smtClean="0"/>
                    <a:t>Energy System</a:t>
                  </a:r>
                  <a:endParaRPr lang="en-CA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171950" y="2171700"/>
                  <a:ext cx="1205865" cy="405765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sz="1400" dirty="0" smtClean="0"/>
                    <a:t>Power Sector</a:t>
                  </a:r>
                  <a:endParaRPr lang="en-CA" sz="1400" dirty="0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4668653" y="1000361"/>
                <a:ext cx="3268980" cy="342424"/>
              </a:xfrm>
              <a:prstGeom prst="rect">
                <a:avLst/>
              </a:prstGeom>
              <a:grpFill/>
              <a:ln w="28575">
                <a:solidFill>
                  <a:srgbClr val="FB05F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CA" b="1" dirty="0" smtClean="0">
                    <a:solidFill>
                      <a:srgbClr val="C00000"/>
                    </a:solidFill>
                  </a:rPr>
                  <a:t>Resource Systems</a:t>
                </a:r>
                <a:endParaRPr lang="en-CA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321615" y="3228561"/>
                <a:ext cx="1662434" cy="9086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D4D4C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CA" dirty="0" smtClean="0"/>
                  <a:t>Water System</a:t>
                </a:r>
                <a:endParaRPr lang="en-CA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324473" y="4688205"/>
                <a:ext cx="1659576" cy="9086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D4D4C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CA" dirty="0" smtClean="0"/>
                  <a:t>Land System</a:t>
                </a:r>
                <a:endParaRPr lang="en-CA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481637" y="5052060"/>
                <a:ext cx="1205865" cy="405765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dirty="0" smtClean="0"/>
                  <a:t>Agriculture Sector</a:t>
                </a:r>
                <a:endParaRPr lang="en-CA" sz="14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9762283" y="1017243"/>
              <a:ext cx="1470947" cy="318475"/>
            </a:xfrm>
            <a:prstGeom prst="rect">
              <a:avLst/>
            </a:prstGeom>
            <a:noFill/>
            <a:ln w="19050">
              <a:solidFill>
                <a:srgbClr val="FB05F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CA" b="1" dirty="0">
                  <a:solidFill>
                    <a:srgbClr val="C00000"/>
                  </a:solidFill>
                </a:rPr>
                <a:t>Demand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048371" y="1812938"/>
              <a:ext cx="0" cy="345726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471905" y="2449936"/>
              <a:ext cx="0" cy="2796122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886652" y="3070719"/>
              <a:ext cx="0" cy="219948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8423937" y="1981641"/>
              <a:ext cx="158565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8428344" y="3337811"/>
              <a:ext cx="2043561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8406688" y="5020987"/>
              <a:ext cx="2479964" cy="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353823" y="1017243"/>
              <a:ext cx="1002093" cy="4699605"/>
            </a:xfrm>
            <a:prstGeom prst="rect">
              <a:avLst/>
            </a:prstGeom>
            <a:ln>
              <a:solidFill>
                <a:srgbClr val="FB05FB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Climate</a:t>
              </a:r>
              <a:endParaRPr lang="en-CA" dirty="0"/>
            </a:p>
          </p:txBody>
        </p:sp>
        <p:cxnSp>
          <p:nvCxnSpPr>
            <p:cNvPr id="52" name="Straight Arrow Connector 51"/>
            <p:cNvCxnSpPr>
              <a:stCxn id="24" idx="0"/>
              <a:endCxn id="4" idx="2"/>
            </p:cNvCxnSpPr>
            <p:nvPr/>
          </p:nvCxnSpPr>
          <p:spPr>
            <a:xfrm flipV="1">
              <a:off x="7642193" y="2548491"/>
              <a:ext cx="1" cy="598471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7298685" y="4003161"/>
              <a:ext cx="2637" cy="512425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7303305" y="2548491"/>
              <a:ext cx="2637" cy="5984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7625514" y="3998084"/>
              <a:ext cx="0" cy="51242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>
              <a:stCxn id="4" idx="1"/>
              <a:endCxn id="25" idx="1"/>
            </p:cNvCxnSpPr>
            <p:nvPr/>
          </p:nvCxnSpPr>
          <p:spPr>
            <a:xfrm rot="10800000" flipH="1" flipV="1">
              <a:off x="6875377" y="2125925"/>
              <a:ext cx="2635" cy="2801159"/>
            </a:xfrm>
            <a:prstGeom prst="bentConnector3">
              <a:avLst>
                <a:gd name="adj1" fmla="val -8675522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>
              <a:stCxn id="25" idx="3"/>
              <a:endCxn id="4" idx="3"/>
            </p:cNvCxnSpPr>
            <p:nvPr/>
          </p:nvCxnSpPr>
          <p:spPr>
            <a:xfrm flipV="1">
              <a:off x="8409008" y="2125926"/>
              <a:ext cx="1" cy="2801159"/>
            </a:xfrm>
            <a:prstGeom prst="bentConnector3">
              <a:avLst>
                <a:gd name="adj1" fmla="val 22860100000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9711445" y="1509768"/>
              <a:ext cx="760460" cy="34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Energy</a:t>
              </a:r>
              <a:endParaRPr lang="en-CA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091675" y="2052740"/>
              <a:ext cx="701426" cy="34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Water</a:t>
              </a:r>
              <a:endParaRPr lang="en-CA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595392" y="2695276"/>
              <a:ext cx="579514" cy="34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Crop</a:t>
              </a:r>
              <a:endParaRPr lang="en-CA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5355916" y="1981641"/>
              <a:ext cx="1519460" cy="0"/>
            </a:xfrm>
            <a:prstGeom prst="straightConnector1">
              <a:avLst/>
            </a:prstGeom>
            <a:ln w="28575">
              <a:solidFill>
                <a:srgbClr val="4D4D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5358553" y="3616979"/>
              <a:ext cx="1519460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5366540" y="5082228"/>
              <a:ext cx="1519460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loud 7"/>
            <p:cNvSpPr/>
            <p:nvPr/>
          </p:nvSpPr>
          <p:spPr>
            <a:xfrm>
              <a:off x="5799431" y="1788520"/>
              <a:ext cx="582235" cy="337405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050" dirty="0" smtClean="0"/>
                <a:t>CO</a:t>
              </a:r>
              <a:r>
                <a:rPr lang="en-CA" sz="1050" baseline="-25000" dirty="0" smtClean="0"/>
                <a:t>2</a:t>
              </a:r>
              <a:endParaRPr lang="en-CA" sz="1050" baseline="-25000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5824460" y="3427343"/>
              <a:ext cx="582235" cy="327662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050" dirty="0" smtClean="0"/>
                <a:t>CO</a:t>
              </a:r>
              <a:r>
                <a:rPr lang="en-CA" sz="1050" baseline="-25000" dirty="0" smtClean="0"/>
                <a:t>2</a:t>
              </a:r>
              <a:endParaRPr lang="en-CA" sz="1050" baseline="-25000" dirty="0"/>
            </a:p>
          </p:txBody>
        </p:sp>
        <p:sp>
          <p:nvSpPr>
            <p:cNvPr id="31" name="Cloud 30"/>
            <p:cNvSpPr/>
            <p:nvPr/>
          </p:nvSpPr>
          <p:spPr>
            <a:xfrm>
              <a:off x="5771886" y="4908653"/>
              <a:ext cx="582235" cy="337405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050" dirty="0" smtClean="0"/>
                <a:t>CO</a:t>
              </a:r>
              <a:r>
                <a:rPr lang="en-CA" sz="1050" baseline="-25000" dirty="0" smtClean="0"/>
                <a:t>2</a:t>
              </a:r>
              <a:endParaRPr lang="en-CA" sz="1050" baseline="-250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762282" y="1345934"/>
              <a:ext cx="1470947" cy="4370914"/>
            </a:xfrm>
            <a:prstGeom prst="rect">
              <a:avLst/>
            </a:prstGeom>
            <a:noFill/>
            <a:ln w="19050">
              <a:solidFill>
                <a:srgbClr val="FB05F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CA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3733-5967-4B62-AB8F-A5E7A891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/>
              <a:t>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800" dirty="0"/>
              <a:t>Thank you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D0164EB-59A3-F34F-8705-99AC061BA2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628" y="1690688"/>
            <a:ext cx="10515600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1594970"/>
            <a:ext cx="12192000" cy="3568700"/>
          </a:xfrm>
          <a:solidFill>
            <a:srgbClr val="A80000"/>
          </a:solidFill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spcBef>
                <a:spcPct val="0"/>
              </a:spcBef>
              <a:buNone/>
            </a:pPr>
            <a:r>
              <a:rPr lang="en-CA" sz="48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         Motivation</a:t>
            </a:r>
            <a:endParaRPr lang="en-CA" sz="480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36" y="1913093"/>
            <a:ext cx="6832564" cy="303181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1465261"/>
            <a:ext cx="3986212" cy="3703639"/>
          </a:xfrm>
          <a:ln>
            <a:solidFill>
              <a:srgbClr val="A80000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Energy Transition &amp; Low-carbon Economy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1138" y="2298701"/>
            <a:ext cx="5637212" cy="2870200"/>
          </a:xfrm>
          <a:ln>
            <a:solidFill>
              <a:srgbClr val="A8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2400" b="0" dirty="0"/>
              <a:t>Limitation in representing an energy system with a high penetration of intermittent renewable resources.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2400" b="0" dirty="0"/>
              <a:t>Inadequate incorporation of the nexus concept into energy systems’ </a:t>
            </a:r>
            <a:r>
              <a:rPr lang="en-CA" sz="2400" b="0" dirty="0" smtClean="0"/>
              <a:t>analysis.</a:t>
            </a:r>
            <a:endParaRPr lang="en-CA" sz="2400" b="0" dirty="0"/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CA" sz="28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91138" y="1465262"/>
            <a:ext cx="5637212" cy="548480"/>
          </a:xfrm>
          <a:ln>
            <a:solidFill>
              <a:srgbClr val="A80000"/>
            </a:solidFill>
          </a:ln>
        </p:spPr>
        <p:txBody>
          <a:bodyPr anchor="ctr">
            <a:no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Main Gaps in Existing Models: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177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/>
              <a:t>Energy Modelling Paradigms</a:t>
            </a:r>
            <a:endParaRPr lang="en-CA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4</a:t>
            </a:fld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018383" y="1532072"/>
            <a:ext cx="10016202" cy="4522940"/>
            <a:chOff x="1014975" y="1493929"/>
            <a:chExt cx="10285985" cy="4599604"/>
          </a:xfrm>
        </p:grpSpPr>
        <p:sp>
          <p:nvSpPr>
            <p:cNvPr id="8" name="Oval 7"/>
            <p:cNvSpPr/>
            <p:nvPr/>
          </p:nvSpPr>
          <p:spPr>
            <a:xfrm>
              <a:off x="8036765" y="1569306"/>
              <a:ext cx="1731346" cy="596362"/>
            </a:xfrm>
            <a:prstGeom prst="ellipse">
              <a:avLst/>
            </a:prstGeom>
            <a:solidFill>
              <a:srgbClr val="FFABAB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CA" dirty="0" smtClean="0">
                  <a:solidFill>
                    <a:sysClr val="windowText" lastClr="000000"/>
                  </a:solidFill>
                </a:rPr>
                <a:t>Policy</a:t>
              </a:r>
              <a:endParaRPr lang="en-CA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036765" y="5497171"/>
              <a:ext cx="1750976" cy="596362"/>
            </a:xfrm>
            <a:prstGeom prst="ellipse">
              <a:avLst/>
            </a:prstGeom>
            <a:solidFill>
              <a:srgbClr val="FFABAB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CA" dirty="0" smtClean="0">
                  <a:solidFill>
                    <a:sysClr val="windowText" lastClr="000000"/>
                  </a:solidFill>
                </a:rPr>
                <a:t>Engineering &amp; Services</a:t>
              </a:r>
              <a:endParaRPr lang="en-CA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036764" y="4194930"/>
              <a:ext cx="1750976" cy="596362"/>
            </a:xfrm>
            <a:prstGeom prst="ellipse">
              <a:avLst/>
            </a:prstGeom>
            <a:solidFill>
              <a:srgbClr val="FFABAB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CA" dirty="0" smtClean="0">
                  <a:solidFill>
                    <a:sysClr val="windowText" lastClr="000000"/>
                  </a:solidFill>
                </a:rPr>
                <a:t>Utilities</a:t>
              </a:r>
              <a:endParaRPr lang="en-CA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036764" y="2892690"/>
              <a:ext cx="1731347" cy="596362"/>
            </a:xfrm>
            <a:prstGeom prst="ellipse">
              <a:avLst/>
            </a:prstGeom>
            <a:solidFill>
              <a:srgbClr val="FFABAB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CA" dirty="0" smtClean="0">
                  <a:solidFill>
                    <a:sysClr val="windowText" lastClr="000000"/>
                  </a:solidFill>
                </a:rPr>
                <a:t>Market</a:t>
              </a:r>
              <a:endParaRPr lang="en-CA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35312" y="4924465"/>
              <a:ext cx="2292706" cy="5941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Power system Modelling domain 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35312" y="2241968"/>
              <a:ext cx="2292706" cy="5941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Energy-Economy Modelling domain 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435312" y="3585689"/>
              <a:ext cx="2292706" cy="5941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Capacity Expansion Modelling domain 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9" idx="2"/>
              <a:endCxn id="12" idx="3"/>
            </p:cNvCxnSpPr>
            <p:nvPr/>
          </p:nvCxnSpPr>
          <p:spPr>
            <a:xfrm flipH="1" flipV="1">
              <a:off x="6728018" y="5221516"/>
              <a:ext cx="1308747" cy="5738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3"/>
              <a:endCxn id="10" idx="2"/>
            </p:cNvCxnSpPr>
            <p:nvPr/>
          </p:nvCxnSpPr>
          <p:spPr>
            <a:xfrm flipV="1">
              <a:off x="6728018" y="4493111"/>
              <a:ext cx="1308746" cy="7284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2"/>
              <a:endCxn id="15" idx="3"/>
            </p:cNvCxnSpPr>
            <p:nvPr/>
          </p:nvCxnSpPr>
          <p:spPr>
            <a:xfrm flipH="1" flipV="1">
              <a:off x="6728017" y="3882740"/>
              <a:ext cx="1308747" cy="6103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3"/>
              <a:endCxn id="11" idx="2"/>
            </p:cNvCxnSpPr>
            <p:nvPr/>
          </p:nvCxnSpPr>
          <p:spPr>
            <a:xfrm flipV="1">
              <a:off x="6728017" y="3190872"/>
              <a:ext cx="1308747" cy="69186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1" idx="2"/>
              <a:endCxn id="14" idx="3"/>
            </p:cNvCxnSpPr>
            <p:nvPr/>
          </p:nvCxnSpPr>
          <p:spPr>
            <a:xfrm flipH="1" flipV="1">
              <a:off x="6728017" y="2539018"/>
              <a:ext cx="1308747" cy="6518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4" idx="3"/>
              <a:endCxn id="8" idx="2"/>
            </p:cNvCxnSpPr>
            <p:nvPr/>
          </p:nvCxnSpPr>
          <p:spPr>
            <a:xfrm flipV="1">
              <a:off x="6728017" y="1867488"/>
              <a:ext cx="1308748" cy="6715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090013" y="3216629"/>
              <a:ext cx="10194506" cy="6957"/>
            </a:xfrm>
            <a:prstGeom prst="line">
              <a:avLst/>
            </a:prstGeom>
            <a:ln w="6350" cap="flat" cmpd="sng" algn="ctr">
              <a:solidFill>
                <a:srgbClr val="A8000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90013" y="4511207"/>
              <a:ext cx="10194506" cy="16220"/>
            </a:xfrm>
            <a:prstGeom prst="line">
              <a:avLst/>
            </a:prstGeom>
            <a:ln w="6350" cap="flat" cmpd="sng" algn="ctr">
              <a:solidFill>
                <a:srgbClr val="A8000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41568" y="1873896"/>
              <a:ext cx="10242951" cy="15630"/>
            </a:xfrm>
            <a:prstGeom prst="line">
              <a:avLst/>
            </a:prstGeom>
            <a:ln w="6350" cap="flat" cmpd="sng" algn="ctr">
              <a:solidFill>
                <a:srgbClr val="A8000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991112" y="4570812"/>
              <a:ext cx="1309848" cy="75118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CA" sz="1400" dirty="0" smtClean="0"/>
                <a:t>High </a:t>
              </a:r>
              <a:r>
                <a:rPr lang="en-CA" sz="1400" dirty="0"/>
                <a:t>spatial </a:t>
              </a:r>
              <a:r>
                <a:rPr lang="en-CA" sz="1400" dirty="0" smtClean="0"/>
                <a:t>&amp; temporal resolution</a:t>
              </a:r>
              <a:endParaRPr lang="en-CA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991112" y="1988189"/>
              <a:ext cx="1309848" cy="75118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CA" sz="1400" dirty="0"/>
                <a:t>Low s</a:t>
              </a:r>
              <a:r>
                <a:rPr lang="en-CA" sz="1400" dirty="0" smtClean="0"/>
                <a:t>patial &amp; temporal resolution</a:t>
              </a:r>
              <a:endParaRPr lang="en-CA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991112" y="3203390"/>
              <a:ext cx="1309848" cy="97027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CA" sz="1400" dirty="0" smtClean="0"/>
                <a:t>Medium </a:t>
              </a:r>
              <a:r>
                <a:rPr lang="en-CA" sz="1400" dirty="0"/>
                <a:t>spatial </a:t>
              </a:r>
              <a:r>
                <a:rPr lang="en-CA" sz="1400" dirty="0" smtClean="0"/>
                <a:t>&amp; temporal resolution</a:t>
              </a:r>
              <a:endParaRPr lang="en-CA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22920" y="521142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chemeClr val="accent5">
                      <a:lumMod val="75000"/>
                    </a:schemeClr>
                  </a:solidFill>
                </a:rPr>
                <a:t>Input</a:t>
              </a:r>
              <a:endParaRPr lang="en-CA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20357" y="4642864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chemeClr val="accent5">
                      <a:lumMod val="75000"/>
                    </a:schemeClr>
                  </a:solidFill>
                </a:rPr>
                <a:t>Output</a:t>
              </a:r>
              <a:endParaRPr lang="en-CA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20207" y="388671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chemeClr val="accent5">
                      <a:lumMod val="75000"/>
                    </a:schemeClr>
                  </a:solidFill>
                </a:rPr>
                <a:t>Input</a:t>
              </a:r>
              <a:endParaRPr lang="en-CA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09526" y="3292464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chemeClr val="accent5">
                      <a:lumMod val="75000"/>
                    </a:schemeClr>
                  </a:solidFill>
                </a:rPr>
                <a:t>Output</a:t>
              </a:r>
              <a:endParaRPr lang="en-CA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12985" y="253664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chemeClr val="accent5">
                      <a:lumMod val="75000"/>
                    </a:schemeClr>
                  </a:solidFill>
                </a:rPr>
                <a:t>Input</a:t>
              </a:r>
              <a:endParaRPr lang="en-CA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50598" y="1919354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chemeClr val="accent5">
                      <a:lumMod val="75000"/>
                    </a:schemeClr>
                  </a:solidFill>
                </a:rPr>
                <a:t>Output</a:t>
              </a:r>
              <a:endParaRPr lang="en-CA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40762" y="1493929"/>
              <a:ext cx="1975745" cy="406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Analysis domain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16379" y="2072644"/>
              <a:ext cx="2447442" cy="845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1600" dirty="0"/>
                <a:t>Forecasting scenario analysis and policy impact studies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14975" y="3335136"/>
              <a:ext cx="2793367" cy="845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1600" dirty="0"/>
                <a:t>Investment in capacity expansion and technologies in given energy system 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14975" y="4779438"/>
              <a:ext cx="2423060" cy="594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1600" dirty="0"/>
                <a:t>Electricity market simulator</a:t>
              </a:r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34" y="853204"/>
            <a:ext cx="10515600" cy="1325563"/>
          </a:xfrm>
        </p:spPr>
        <p:txBody>
          <a:bodyPr/>
          <a:lstStyle/>
          <a:p>
            <a:r>
              <a:rPr lang="en-CA" dirty="0" smtClean="0"/>
              <a:t>Combined Modelling Approaches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107074" y="2178050"/>
            <a:ext cx="11460874" cy="35687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Combined the Capacity Expansion and Power System Models</a:t>
            </a:r>
          </a:p>
          <a:p>
            <a:r>
              <a:rPr lang="en-CA" dirty="0">
                <a:solidFill>
                  <a:schemeClr val="tx1"/>
                </a:solidFill>
              </a:rPr>
              <a:t>Combined </a:t>
            </a:r>
            <a:r>
              <a:rPr lang="en-CA" dirty="0" smtClean="0">
                <a:solidFill>
                  <a:schemeClr val="tx1"/>
                </a:solidFill>
              </a:rPr>
              <a:t>Energy-Economy </a:t>
            </a:r>
            <a:r>
              <a:rPr lang="en-CA" dirty="0">
                <a:solidFill>
                  <a:schemeClr val="tx1"/>
                </a:solidFill>
              </a:rPr>
              <a:t>and Capacity Expansion Models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563" y="781428"/>
            <a:ext cx="10975492" cy="132556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Combining the </a:t>
            </a:r>
            <a:r>
              <a:rPr lang="en-CA" dirty="0"/>
              <a:t>Capacity Expansion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&amp; </a:t>
            </a:r>
            <a:r>
              <a:rPr lang="en-CA" dirty="0"/>
              <a:t>Power </a:t>
            </a:r>
            <a:r>
              <a:rPr lang="en-CA" dirty="0" smtClean="0"/>
              <a:t>System Models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6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-107074" y="2279650"/>
            <a:ext cx="11460874" cy="3568700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Misleading </a:t>
            </a:r>
            <a:r>
              <a:rPr lang="en-CA" sz="2400" dirty="0" smtClean="0">
                <a:solidFill>
                  <a:schemeClr val="tx1"/>
                </a:solidFill>
              </a:rPr>
              <a:t>the </a:t>
            </a:r>
            <a:r>
              <a:rPr lang="en-CA" sz="2400" dirty="0">
                <a:solidFill>
                  <a:schemeClr val="tx1"/>
                </a:solidFill>
              </a:rPr>
              <a:t>flow of investment </a:t>
            </a:r>
            <a:endParaRPr lang="en-CA" sz="2400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Inaccurate </a:t>
            </a:r>
            <a:r>
              <a:rPr lang="en-CA" sz="2400" dirty="0">
                <a:solidFill>
                  <a:schemeClr val="tx1"/>
                </a:solidFill>
              </a:rPr>
              <a:t>estimation of technical curtailment </a:t>
            </a:r>
            <a:endParaRPr lang="en-CA" sz="2400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Inconsistency </a:t>
            </a:r>
            <a:r>
              <a:rPr lang="en-CA" sz="2400" dirty="0">
                <a:solidFill>
                  <a:schemeClr val="tx1"/>
                </a:solidFill>
              </a:rPr>
              <a:t>in calculation of the CO</a:t>
            </a:r>
            <a:r>
              <a:rPr lang="en-CA" sz="2400" baseline="-25000" dirty="0">
                <a:solidFill>
                  <a:schemeClr val="tx1"/>
                </a:solidFill>
              </a:rPr>
              <a:t>2</a:t>
            </a:r>
            <a:r>
              <a:rPr lang="en-CA" sz="2400" dirty="0">
                <a:solidFill>
                  <a:schemeClr val="tx1"/>
                </a:solidFill>
              </a:rPr>
              <a:t> emissions reductions.</a:t>
            </a:r>
          </a:p>
          <a:p>
            <a:r>
              <a:rPr lang="en-CA" sz="2400" dirty="0">
                <a:solidFill>
                  <a:schemeClr val="tx1"/>
                </a:solidFill>
              </a:rPr>
              <a:t>Underrate the importance of system flexibility (namely storage</a:t>
            </a:r>
            <a:r>
              <a:rPr lang="en-CA" sz="2400" dirty="0" smtClean="0">
                <a:solidFill>
                  <a:schemeClr val="tx1"/>
                </a:solidFill>
              </a:rPr>
              <a:t>)</a:t>
            </a:r>
            <a:endParaRPr lang="en-CA" sz="24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24" y="794336"/>
            <a:ext cx="10620901" cy="132556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Combining Energy-economy </a:t>
            </a:r>
            <a:br>
              <a:rPr lang="en-CA" dirty="0" smtClean="0"/>
            </a:br>
            <a:r>
              <a:rPr lang="en-CA" dirty="0" smtClean="0"/>
              <a:t>&amp; </a:t>
            </a:r>
            <a:r>
              <a:rPr lang="en-CA" dirty="0"/>
              <a:t>Capacity Expansion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7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-107074" y="2273300"/>
            <a:ext cx="11892674" cy="2927350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Overestimation of the value of the baseload </a:t>
            </a:r>
            <a:r>
              <a:rPr lang="en-CA" sz="2400" dirty="0" smtClean="0">
                <a:solidFill>
                  <a:schemeClr val="tx1"/>
                </a:solidFill>
              </a:rPr>
              <a:t>technologies</a:t>
            </a:r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>
                <a:solidFill>
                  <a:schemeClr val="tx1"/>
                </a:solidFill>
              </a:rPr>
              <a:t>Overly optimistic results about the flexibility of the power system </a:t>
            </a:r>
            <a:endParaRPr lang="en-CA" sz="2400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Underestimation </a:t>
            </a:r>
            <a:r>
              <a:rPr lang="en-CA" sz="2400" dirty="0">
                <a:solidFill>
                  <a:schemeClr val="tx1"/>
                </a:solidFill>
              </a:rPr>
              <a:t>of the overall cost of meeting long-term emissions deductions </a:t>
            </a:r>
            <a:r>
              <a:rPr lang="en-CA" sz="2400" dirty="0" smtClean="0">
                <a:solidFill>
                  <a:schemeClr val="tx1"/>
                </a:solidFill>
              </a:rPr>
              <a:t>targets</a:t>
            </a:r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>
                <a:solidFill>
                  <a:schemeClr val="tx1"/>
                </a:solidFill>
              </a:rPr>
              <a:t>Underestimating the value of flexibility measures such as demand response, and storage options </a:t>
            </a:r>
          </a:p>
          <a:p>
            <a:pPr marL="0" indent="0">
              <a:buNone/>
            </a:pPr>
            <a:endParaRPr lang="en-CA" sz="2400" dirty="0"/>
          </a:p>
          <a:p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498" y="89514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is the “Nexus”?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92164" y="2409687"/>
            <a:ext cx="11460874" cy="35687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DinWebMedium"/>
              </a:rPr>
              <a:t>The term “NEXUS” </a:t>
            </a:r>
            <a:r>
              <a:rPr lang="en-US" sz="2000" dirty="0" smtClean="0">
                <a:solidFill>
                  <a:schemeClr val="tx1"/>
                </a:solidFill>
                <a:latin typeface="DinWebMedium"/>
              </a:rPr>
              <a:t>refers </a:t>
            </a:r>
            <a:r>
              <a:rPr lang="en-US" sz="2000" dirty="0">
                <a:solidFill>
                  <a:schemeClr val="tx1"/>
                </a:solidFill>
                <a:latin typeface="DinWebMedium"/>
              </a:rPr>
              <a:t>to the interactions among interdependent </a:t>
            </a:r>
            <a:r>
              <a:rPr lang="en-US" sz="2000" dirty="0" smtClean="0">
                <a:solidFill>
                  <a:schemeClr val="tx1"/>
                </a:solidFill>
                <a:latin typeface="DinWebMedium"/>
              </a:rPr>
              <a:t>systems.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DinWebMedium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DinWebMedium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DinWebMedium"/>
              </a:rPr>
              <a:t>GOAL OF MODELLING NEXUS systems is to safeguard the resiliency of the whole system by creating feedback mechanism between </a:t>
            </a:r>
            <a:r>
              <a:rPr lang="en-US" sz="2000" dirty="0" smtClean="0">
                <a:solidFill>
                  <a:schemeClr val="tx1"/>
                </a:solidFill>
                <a:latin typeface="DinWebMedium"/>
              </a:rPr>
              <a:t>its components </a:t>
            </a:r>
            <a:endParaRPr lang="en-CA" sz="2000" dirty="0">
              <a:solidFill>
                <a:schemeClr val="tx1"/>
              </a:solidFill>
              <a:latin typeface="DinWebMedium"/>
            </a:endParaRPr>
          </a:p>
          <a:p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37367"/>
            <a:ext cx="4665133" cy="1600200"/>
          </a:xfrm>
        </p:spPr>
        <p:txBody>
          <a:bodyPr>
            <a:normAutofit fontScale="90000"/>
          </a:bodyPr>
          <a:lstStyle/>
          <a:p>
            <a:r>
              <a:rPr lang="en-CA" dirty="0"/>
              <a:t>Representation </a:t>
            </a:r>
            <a:r>
              <a:rPr lang="en-CA" dirty="0" smtClean="0"/>
              <a:t>of </a:t>
            </a:r>
            <a:r>
              <a:rPr lang="en-CA" dirty="0"/>
              <a:t>Nexus </a:t>
            </a:r>
            <a:r>
              <a:rPr lang="en-CA" dirty="0" smtClean="0"/>
              <a:t>Concept </a:t>
            </a:r>
            <a:br>
              <a:rPr lang="en-CA" dirty="0" smtClean="0"/>
            </a:br>
            <a:r>
              <a:rPr lang="en-CA" dirty="0" smtClean="0"/>
              <a:t>in </a:t>
            </a:r>
            <a:r>
              <a:rPr lang="en-CA" dirty="0"/>
              <a:t>the Existing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4E3-866B-424A-9F33-40E3799F472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564305"/>
            <a:ext cx="5411788" cy="5655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4944533"/>
            <a:ext cx="4665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Figure adopted after: C.S</a:t>
            </a:r>
            <a:r>
              <a:rPr lang="en-CA" sz="1400" dirty="0"/>
              <a:t>. </a:t>
            </a:r>
            <a:r>
              <a:rPr lang="en-CA" sz="1400" dirty="0" err="1"/>
              <a:t>Laspidou</a:t>
            </a:r>
            <a:r>
              <a:rPr lang="en-CA" sz="1400" dirty="0"/>
              <a:t>, D.T. </a:t>
            </a:r>
            <a:r>
              <a:rPr lang="en-CA" sz="1400" dirty="0" err="1"/>
              <a:t>Kofinas</a:t>
            </a:r>
            <a:r>
              <a:rPr lang="en-CA" sz="1400" dirty="0"/>
              <a:t>, N.K. </a:t>
            </a:r>
            <a:r>
              <a:rPr lang="en-CA" sz="1400" dirty="0" err="1"/>
              <a:t>Mellios</a:t>
            </a:r>
            <a:r>
              <a:rPr lang="en-CA" sz="1400" dirty="0"/>
              <a:t>, M. </a:t>
            </a:r>
            <a:r>
              <a:rPr lang="en-CA" sz="1400" dirty="0" err="1"/>
              <a:t>Witmer</a:t>
            </a:r>
            <a:r>
              <a:rPr lang="en-CA" sz="1400" dirty="0"/>
              <a:t>, Modelling the Water-Energy-Food-Land Use-Climate Nexus: The Nexus Tree Approach, Proceedings. 2 (2018) 617. https://doi.org/10.3390/proceedings2110617.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551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ub-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ody Cop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mage Onl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24974</TotalTime>
  <Words>560</Words>
  <Application>Microsoft Office PowerPoint</Application>
  <PresentationFormat>Widescreen</PresentationFormat>
  <Paragraphs>110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DinWebMedium</vt:lpstr>
      <vt:lpstr>Impact</vt:lpstr>
      <vt:lpstr>Symbol</vt:lpstr>
      <vt:lpstr>Times</vt:lpstr>
      <vt:lpstr>Trebuchet MS</vt:lpstr>
      <vt:lpstr>Title Page Slides</vt:lpstr>
      <vt:lpstr>Divider Slides</vt:lpstr>
      <vt:lpstr>Sub-Divider Slides</vt:lpstr>
      <vt:lpstr>Body Copy Slides</vt:lpstr>
      <vt:lpstr>Image Only Slide</vt:lpstr>
      <vt:lpstr>PowerPoint Presentation</vt:lpstr>
      <vt:lpstr>PowerPoint Presentation</vt:lpstr>
      <vt:lpstr>Energy Transition &amp; Low-carbon Economy</vt:lpstr>
      <vt:lpstr>Energy Modelling Paradigms</vt:lpstr>
      <vt:lpstr>Combined Modelling Approaches</vt:lpstr>
      <vt:lpstr>Combining the Capacity Expansion  &amp; Power System Models</vt:lpstr>
      <vt:lpstr>Combining Energy-economy  &amp; Capacity Expansion Models</vt:lpstr>
      <vt:lpstr>What is the “Nexus”?</vt:lpstr>
      <vt:lpstr>Representation of Nexus Concept  in the Existing Models</vt:lpstr>
      <vt:lpstr>1st order of direct Nexus linkages</vt:lpstr>
      <vt:lpstr>Conclusion on Combining modelling techniques</vt:lpstr>
      <vt:lpstr>More information on the Topic</vt:lpstr>
      <vt:lpstr>Update:  BC Nexus of Water, Food, Energy, Climate Model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Nastaran Arianpoo</cp:lastModifiedBy>
  <cp:revision>436</cp:revision>
  <dcterms:created xsi:type="dcterms:W3CDTF">2019-04-11T18:50:40Z</dcterms:created>
  <dcterms:modified xsi:type="dcterms:W3CDTF">2021-06-09T05:10:32Z</dcterms:modified>
</cp:coreProperties>
</file>