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1" r:id="rId1"/>
  </p:sldMasterIdLst>
  <p:notesMasterIdLst>
    <p:notesMasterId r:id="rId19"/>
  </p:notesMasterIdLst>
  <p:sldIdLst>
    <p:sldId id="256" r:id="rId2"/>
    <p:sldId id="291" r:id="rId3"/>
    <p:sldId id="323" r:id="rId4"/>
    <p:sldId id="324" r:id="rId5"/>
    <p:sldId id="325" r:id="rId6"/>
    <p:sldId id="326" r:id="rId7"/>
    <p:sldId id="312" r:id="rId8"/>
    <p:sldId id="295" r:id="rId9"/>
    <p:sldId id="298" r:id="rId10"/>
    <p:sldId id="297" r:id="rId11"/>
    <p:sldId id="281" r:id="rId12"/>
    <p:sldId id="319" r:id="rId13"/>
    <p:sldId id="320" r:id="rId14"/>
    <p:sldId id="321" r:id="rId15"/>
    <p:sldId id="322" r:id="rId16"/>
    <p:sldId id="327"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Faizan" initials="MF" lastIdx="4" clrIdx="0">
    <p:extLst>
      <p:ext uri="{19B8F6BF-5375-455C-9EA6-DF929625EA0E}">
        <p15:presenceInfo xmlns:p15="http://schemas.microsoft.com/office/powerpoint/2012/main" userId="8291938ce10e2d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50" autoAdjust="0"/>
  </p:normalViewPr>
  <p:slideViewPr>
    <p:cSldViewPr snapToGrid="0">
      <p:cViewPr varScale="1">
        <p:scale>
          <a:sx n="78" d="100"/>
          <a:sy n="78" d="100"/>
        </p:scale>
        <p:origin x="1622" y="72"/>
      </p:cViewPr>
      <p:guideLst/>
    </p:cSldViewPr>
  </p:slideViewPr>
  <p:outlineViewPr>
    <p:cViewPr>
      <p:scale>
        <a:sx n="33" d="100"/>
        <a:sy n="33" d="100"/>
      </p:scale>
      <p:origin x="0" y="-185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PhD%20Work%20Progress\Results%200.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PhD%20Work%20Progress\Results%20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a:t>Fig 7: HDI vs MEPI Comparison of different states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Sheet2!$Q$1</c:f>
              <c:strCache>
                <c:ptCount val="1"/>
                <c:pt idx="0">
                  <c:v>MEPI</c:v>
                </c:pt>
              </c:strCache>
            </c:strRef>
          </c:tx>
          <c:spPr>
            <a:ln w="28575" cap="rnd">
              <a:solidFill>
                <a:schemeClr val="accent1"/>
              </a:solidFill>
              <a:round/>
            </a:ln>
            <a:effectLst/>
          </c:spPr>
          <c:marker>
            <c:symbol val="none"/>
          </c:marker>
          <c:cat>
            <c:strRef>
              <c:f>Sheet2!$P$2:$P$23</c:f>
              <c:strCache>
                <c:ptCount val="22"/>
                <c:pt idx="0">
                  <c:v>Bihar</c:v>
                </c:pt>
                <c:pt idx="1">
                  <c:v>Uttar Pradesh</c:v>
                </c:pt>
                <c:pt idx="2">
                  <c:v>Jharkhand</c:v>
                </c:pt>
                <c:pt idx="3">
                  <c:v>Chattissgarh</c:v>
                </c:pt>
                <c:pt idx="4">
                  <c:v>Odisha</c:v>
                </c:pt>
                <c:pt idx="5">
                  <c:v>Madhya Pradesh</c:v>
                </c:pt>
                <c:pt idx="6">
                  <c:v>West Bengal</c:v>
                </c:pt>
                <c:pt idx="7">
                  <c:v>Assam</c:v>
                </c:pt>
                <c:pt idx="8">
                  <c:v>Rajasthan</c:v>
                </c:pt>
                <c:pt idx="9">
                  <c:v>Haryana</c:v>
                </c:pt>
                <c:pt idx="10">
                  <c:v>Himachal Pradesh</c:v>
                </c:pt>
                <c:pt idx="11">
                  <c:v>Gujarat</c:v>
                </c:pt>
                <c:pt idx="12">
                  <c:v>Karnataka</c:v>
                </c:pt>
                <c:pt idx="13">
                  <c:v>Punjab</c:v>
                </c:pt>
                <c:pt idx="14">
                  <c:v>Jammu &amp; Kashmir</c:v>
                </c:pt>
                <c:pt idx="15">
                  <c:v>Uttarakhand</c:v>
                </c:pt>
                <c:pt idx="16">
                  <c:v>Kerala</c:v>
                </c:pt>
                <c:pt idx="17">
                  <c:v>Maharashtra</c:v>
                </c:pt>
                <c:pt idx="18">
                  <c:v>Andhra Pradesh</c:v>
                </c:pt>
                <c:pt idx="19">
                  <c:v>Tamil Nadu</c:v>
                </c:pt>
                <c:pt idx="20">
                  <c:v>Goa</c:v>
                </c:pt>
                <c:pt idx="21">
                  <c:v>Delhi</c:v>
                </c:pt>
              </c:strCache>
            </c:strRef>
          </c:cat>
          <c:val>
            <c:numRef>
              <c:f>Sheet2!$Q$2:$Q$23</c:f>
              <c:numCache>
                <c:formatCode>0.000</c:formatCode>
                <c:ptCount val="22"/>
                <c:pt idx="0">
                  <c:v>0.73940379813443091</c:v>
                </c:pt>
                <c:pt idx="1">
                  <c:v>0.63921511688559096</c:v>
                </c:pt>
                <c:pt idx="2">
                  <c:v>0.59774820787412342</c:v>
                </c:pt>
                <c:pt idx="3">
                  <c:v>0.59381347897305414</c:v>
                </c:pt>
                <c:pt idx="4">
                  <c:v>0.59276110169836249</c:v>
                </c:pt>
                <c:pt idx="5">
                  <c:v>0.55496461858988055</c:v>
                </c:pt>
                <c:pt idx="6">
                  <c:v>0.54232236400511757</c:v>
                </c:pt>
                <c:pt idx="7">
                  <c:v>0.49652006432036677</c:v>
                </c:pt>
                <c:pt idx="8">
                  <c:v>0.47702812225347996</c:v>
                </c:pt>
                <c:pt idx="9">
                  <c:v>0.35692111988817993</c:v>
                </c:pt>
                <c:pt idx="10">
                  <c:v>0.35490094566238345</c:v>
                </c:pt>
                <c:pt idx="11">
                  <c:v>0.35367228277702506</c:v>
                </c:pt>
                <c:pt idx="12">
                  <c:v>0.34747296388112958</c:v>
                </c:pt>
                <c:pt idx="13">
                  <c:v>0.31974688395999978</c:v>
                </c:pt>
                <c:pt idx="14">
                  <c:v>0.32008344934730093</c:v>
                </c:pt>
                <c:pt idx="15">
                  <c:v>0.31642302932061284</c:v>
                </c:pt>
                <c:pt idx="16">
                  <c:v>0.30134058633165961</c:v>
                </c:pt>
                <c:pt idx="17">
                  <c:v>0.29313019771517179</c:v>
                </c:pt>
                <c:pt idx="18">
                  <c:v>0.2720697858312861</c:v>
                </c:pt>
                <c:pt idx="19">
                  <c:v>0.21267545636060853</c:v>
                </c:pt>
                <c:pt idx="20">
                  <c:v>7.5903822697277717E-2</c:v>
                </c:pt>
                <c:pt idx="21">
                  <c:v>6.2912721177489264E-2</c:v>
                </c:pt>
              </c:numCache>
            </c:numRef>
          </c:val>
          <c:smooth val="0"/>
          <c:extLst>
            <c:ext xmlns:c16="http://schemas.microsoft.com/office/drawing/2014/chart" uri="{C3380CC4-5D6E-409C-BE32-E72D297353CC}">
              <c16:uniqueId val="{00000000-D9FF-419C-966A-159EEF469A21}"/>
            </c:ext>
          </c:extLst>
        </c:ser>
        <c:ser>
          <c:idx val="1"/>
          <c:order val="1"/>
          <c:tx>
            <c:strRef>
              <c:f>Sheet2!$R$1</c:f>
              <c:strCache>
                <c:ptCount val="1"/>
                <c:pt idx="0">
                  <c:v>HDI</c:v>
                </c:pt>
              </c:strCache>
            </c:strRef>
          </c:tx>
          <c:spPr>
            <a:ln w="28575" cap="rnd">
              <a:solidFill>
                <a:schemeClr val="accent2"/>
              </a:solidFill>
              <a:round/>
            </a:ln>
            <a:effectLst/>
          </c:spPr>
          <c:marker>
            <c:symbol val="none"/>
          </c:marker>
          <c:cat>
            <c:strRef>
              <c:f>Sheet2!$P$2:$P$23</c:f>
              <c:strCache>
                <c:ptCount val="22"/>
                <c:pt idx="0">
                  <c:v>Bihar</c:v>
                </c:pt>
                <c:pt idx="1">
                  <c:v>Uttar Pradesh</c:v>
                </c:pt>
                <c:pt idx="2">
                  <c:v>Jharkhand</c:v>
                </c:pt>
                <c:pt idx="3">
                  <c:v>Chattissgarh</c:v>
                </c:pt>
                <c:pt idx="4">
                  <c:v>Odisha</c:v>
                </c:pt>
                <c:pt idx="5">
                  <c:v>Madhya Pradesh</c:v>
                </c:pt>
                <c:pt idx="6">
                  <c:v>West Bengal</c:v>
                </c:pt>
                <c:pt idx="7">
                  <c:v>Assam</c:v>
                </c:pt>
                <c:pt idx="8">
                  <c:v>Rajasthan</c:v>
                </c:pt>
                <c:pt idx="9">
                  <c:v>Haryana</c:v>
                </c:pt>
                <c:pt idx="10">
                  <c:v>Himachal Pradesh</c:v>
                </c:pt>
                <c:pt idx="11">
                  <c:v>Gujarat</c:v>
                </c:pt>
                <c:pt idx="12">
                  <c:v>Karnataka</c:v>
                </c:pt>
                <c:pt idx="13">
                  <c:v>Punjab</c:v>
                </c:pt>
                <c:pt idx="14">
                  <c:v>Jammu &amp; Kashmir</c:v>
                </c:pt>
                <c:pt idx="15">
                  <c:v>Uttarakhand</c:v>
                </c:pt>
                <c:pt idx="16">
                  <c:v>Kerala</c:v>
                </c:pt>
                <c:pt idx="17">
                  <c:v>Maharashtra</c:v>
                </c:pt>
                <c:pt idx="18">
                  <c:v>Andhra Pradesh</c:v>
                </c:pt>
                <c:pt idx="19">
                  <c:v>Tamil Nadu</c:v>
                </c:pt>
                <c:pt idx="20">
                  <c:v>Goa</c:v>
                </c:pt>
                <c:pt idx="21">
                  <c:v>Delhi</c:v>
                </c:pt>
              </c:strCache>
            </c:strRef>
          </c:cat>
          <c:val>
            <c:numRef>
              <c:f>Sheet2!$R$2:$R$23</c:f>
              <c:numCache>
                <c:formatCode>0.000</c:formatCode>
                <c:ptCount val="22"/>
                <c:pt idx="0">
                  <c:v>0.36699999999999999</c:v>
                </c:pt>
                <c:pt idx="1">
                  <c:v>0.38</c:v>
                </c:pt>
                <c:pt idx="2">
                  <c:v>0.376</c:v>
                </c:pt>
                <c:pt idx="3">
                  <c:v>0.35799999999999998</c:v>
                </c:pt>
                <c:pt idx="4">
                  <c:v>0.36199999999999999</c:v>
                </c:pt>
                <c:pt idx="5">
                  <c:v>0.375</c:v>
                </c:pt>
                <c:pt idx="6">
                  <c:v>0.49199999999999999</c:v>
                </c:pt>
                <c:pt idx="7">
                  <c:v>0.44400000000000001</c:v>
                </c:pt>
                <c:pt idx="8">
                  <c:v>0.434</c:v>
                </c:pt>
                <c:pt idx="9">
                  <c:v>0.55200000000000005</c:v>
                </c:pt>
                <c:pt idx="10">
                  <c:v>0.49199999999999999</c:v>
                </c:pt>
                <c:pt idx="11">
                  <c:v>0.52700000000000002</c:v>
                </c:pt>
                <c:pt idx="12">
                  <c:v>0.51900000000000002</c:v>
                </c:pt>
                <c:pt idx="13">
                  <c:v>0.60499999999999998</c:v>
                </c:pt>
                <c:pt idx="14">
                  <c:v>0.52900000000000003</c:v>
                </c:pt>
                <c:pt idx="15">
                  <c:v>0.57299999999999995</c:v>
                </c:pt>
                <c:pt idx="16">
                  <c:v>0.79</c:v>
                </c:pt>
                <c:pt idx="17">
                  <c:v>0.57199999999999995</c:v>
                </c:pt>
                <c:pt idx="18">
                  <c:v>0.47299999999999998</c:v>
                </c:pt>
                <c:pt idx="19">
                  <c:v>0.56999999999999995</c:v>
                </c:pt>
                <c:pt idx="20">
                  <c:v>0.61699999999999999</c:v>
                </c:pt>
                <c:pt idx="21">
                  <c:v>0.75</c:v>
                </c:pt>
              </c:numCache>
            </c:numRef>
          </c:val>
          <c:smooth val="0"/>
          <c:extLst>
            <c:ext xmlns:c16="http://schemas.microsoft.com/office/drawing/2014/chart" uri="{C3380CC4-5D6E-409C-BE32-E72D297353CC}">
              <c16:uniqueId val="{00000001-D9FF-419C-966A-159EEF469A21}"/>
            </c:ext>
          </c:extLst>
        </c:ser>
        <c:dLbls>
          <c:showLegendKey val="0"/>
          <c:showVal val="0"/>
          <c:showCatName val="0"/>
          <c:showSerName val="0"/>
          <c:showPercent val="0"/>
          <c:showBubbleSize val="0"/>
        </c:dLbls>
        <c:smooth val="0"/>
        <c:axId val="162273248"/>
        <c:axId val="162273808"/>
      </c:lineChart>
      <c:catAx>
        <c:axId val="162273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a:t>States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2273808"/>
        <c:crosses val="autoZero"/>
        <c:auto val="1"/>
        <c:lblAlgn val="ctr"/>
        <c:lblOffset val="100"/>
        <c:noMultiLvlLbl val="0"/>
      </c:catAx>
      <c:valAx>
        <c:axId val="162273808"/>
        <c:scaling>
          <c:orientation val="minMax"/>
          <c:max val="1"/>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a:t>HDI/MEPI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227324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b="1"/>
              <a:t>MEPI vs Poverty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Sheet9!$C$1</c:f>
              <c:strCache>
                <c:ptCount val="1"/>
                <c:pt idx="0">
                  <c:v>MEPI</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strRef>
              <c:f>Sheet9!$A$2:$A$37</c:f>
              <c:strCache>
                <c:ptCount val="36"/>
                <c:pt idx="0">
                  <c:v>A&amp;N Islands</c:v>
                </c:pt>
                <c:pt idx="1">
                  <c:v>Andhra Pradesh</c:v>
                </c:pt>
                <c:pt idx="2">
                  <c:v>Arunachal Pradesh</c:v>
                </c:pt>
                <c:pt idx="3">
                  <c:v>Assam</c:v>
                </c:pt>
                <c:pt idx="4">
                  <c:v>Bihar</c:v>
                </c:pt>
                <c:pt idx="5">
                  <c:v>Chandigarh</c:v>
                </c:pt>
                <c:pt idx="6">
                  <c:v>Chattissgarh</c:v>
                </c:pt>
                <c:pt idx="7">
                  <c:v>D&amp;N Haveli</c:v>
                </c:pt>
                <c:pt idx="8">
                  <c:v>Daman &amp; Diu</c:v>
                </c:pt>
                <c:pt idx="9">
                  <c:v>Delhi</c:v>
                </c:pt>
                <c:pt idx="10">
                  <c:v>Goa</c:v>
                </c:pt>
                <c:pt idx="11">
                  <c:v>Gujarat</c:v>
                </c:pt>
                <c:pt idx="12">
                  <c:v>Haryana</c:v>
                </c:pt>
                <c:pt idx="13">
                  <c:v>Himachal Pradesh</c:v>
                </c:pt>
                <c:pt idx="14">
                  <c:v>Jammu &amp; Kashmir</c:v>
                </c:pt>
                <c:pt idx="15">
                  <c:v>Jharkhand</c:v>
                </c:pt>
                <c:pt idx="16">
                  <c:v>Karnataka</c:v>
                </c:pt>
                <c:pt idx="17">
                  <c:v>Kerala</c:v>
                </c:pt>
                <c:pt idx="18">
                  <c:v>Lakshadweep</c:v>
                </c:pt>
                <c:pt idx="19">
                  <c:v>Madhya Pradesh</c:v>
                </c:pt>
                <c:pt idx="20">
                  <c:v>Maharashtra</c:v>
                </c:pt>
                <c:pt idx="21">
                  <c:v>Manipur</c:v>
                </c:pt>
                <c:pt idx="22">
                  <c:v>Meghalaya</c:v>
                </c:pt>
                <c:pt idx="23">
                  <c:v>Mizoram</c:v>
                </c:pt>
                <c:pt idx="24">
                  <c:v>Nagaland</c:v>
                </c:pt>
                <c:pt idx="25">
                  <c:v>Odisha</c:v>
                </c:pt>
                <c:pt idx="26">
                  <c:v>Puducherry</c:v>
                </c:pt>
                <c:pt idx="27">
                  <c:v>Punjab</c:v>
                </c:pt>
                <c:pt idx="28">
                  <c:v>Rajasthan</c:v>
                </c:pt>
                <c:pt idx="29">
                  <c:v>Sikkim</c:v>
                </c:pt>
                <c:pt idx="30">
                  <c:v>Tamil Nadu</c:v>
                </c:pt>
                <c:pt idx="31">
                  <c:v>Tripura</c:v>
                </c:pt>
                <c:pt idx="32">
                  <c:v>Uttar Pradesh</c:v>
                </c:pt>
                <c:pt idx="33">
                  <c:v>Uttarakhand</c:v>
                </c:pt>
                <c:pt idx="34">
                  <c:v>West Bengal</c:v>
                </c:pt>
                <c:pt idx="35">
                  <c:v>India</c:v>
                </c:pt>
              </c:strCache>
            </c:strRef>
          </c:cat>
          <c:val>
            <c:numRef>
              <c:f>Sheet9!$C$2:$C$37</c:f>
              <c:numCache>
                <c:formatCode>0.00</c:formatCode>
                <c:ptCount val="36"/>
                <c:pt idx="0">
                  <c:v>0.1616231919752269</c:v>
                </c:pt>
                <c:pt idx="1">
                  <c:v>0.2720697858312861</c:v>
                </c:pt>
                <c:pt idx="2">
                  <c:v>0.44070205174172999</c:v>
                </c:pt>
                <c:pt idx="3">
                  <c:v>0.49652006432036677</c:v>
                </c:pt>
                <c:pt idx="4">
                  <c:v>0.73940379813443091</c:v>
                </c:pt>
                <c:pt idx="5">
                  <c:v>6.6981356040398801E-2</c:v>
                </c:pt>
                <c:pt idx="6">
                  <c:v>0.59381347897305414</c:v>
                </c:pt>
                <c:pt idx="7">
                  <c:v>0.35976002343484559</c:v>
                </c:pt>
                <c:pt idx="8">
                  <c:v>9.7726158697794246E-2</c:v>
                </c:pt>
                <c:pt idx="9">
                  <c:v>6.2912721177489264E-2</c:v>
                </c:pt>
                <c:pt idx="10">
                  <c:v>7.5903822697277717E-2</c:v>
                </c:pt>
                <c:pt idx="11">
                  <c:v>0.35367228277702506</c:v>
                </c:pt>
                <c:pt idx="12">
                  <c:v>0.35692111988817993</c:v>
                </c:pt>
                <c:pt idx="13">
                  <c:v>0.35490094566238345</c:v>
                </c:pt>
                <c:pt idx="14">
                  <c:v>0.32008344934730093</c:v>
                </c:pt>
                <c:pt idx="15">
                  <c:v>0.59774820787412342</c:v>
                </c:pt>
                <c:pt idx="16">
                  <c:v>0.34747296388112958</c:v>
                </c:pt>
                <c:pt idx="17">
                  <c:v>0.30134058633165961</c:v>
                </c:pt>
                <c:pt idx="18">
                  <c:v>0.31060020749997813</c:v>
                </c:pt>
                <c:pt idx="19">
                  <c:v>0.55496461858988055</c:v>
                </c:pt>
                <c:pt idx="20">
                  <c:v>0.29313019771517179</c:v>
                </c:pt>
                <c:pt idx="21">
                  <c:v>0.35353870454539627</c:v>
                </c:pt>
                <c:pt idx="22">
                  <c:v>0.43054982235904427</c:v>
                </c:pt>
                <c:pt idx="23">
                  <c:v>0.22963829025846119</c:v>
                </c:pt>
                <c:pt idx="24">
                  <c:v>0.19271210638252942</c:v>
                </c:pt>
                <c:pt idx="25">
                  <c:v>0.59276110169836249</c:v>
                </c:pt>
                <c:pt idx="26">
                  <c:v>7.1056616234205144E-2</c:v>
                </c:pt>
                <c:pt idx="27">
                  <c:v>0.31974688395999978</c:v>
                </c:pt>
                <c:pt idx="28">
                  <c:v>0.47702812225347996</c:v>
                </c:pt>
                <c:pt idx="29">
                  <c:v>0.23010644034688255</c:v>
                </c:pt>
                <c:pt idx="30">
                  <c:v>0.21267545636060853</c:v>
                </c:pt>
                <c:pt idx="31">
                  <c:v>0.42922498883553512</c:v>
                </c:pt>
                <c:pt idx="32">
                  <c:v>0.63921511688559096</c:v>
                </c:pt>
                <c:pt idx="33">
                  <c:v>0.31642302932061284</c:v>
                </c:pt>
                <c:pt idx="34">
                  <c:v>0.54232236400511757</c:v>
                </c:pt>
                <c:pt idx="35">
                  <c:v>0.46222419930937436</c:v>
                </c:pt>
              </c:numCache>
            </c:numRef>
          </c:val>
          <c:smooth val="0"/>
          <c:extLst>
            <c:ext xmlns:c16="http://schemas.microsoft.com/office/drawing/2014/chart" uri="{C3380CC4-5D6E-409C-BE32-E72D297353CC}">
              <c16:uniqueId val="{00000000-EA26-4943-A4C7-A69C69ABDF8C}"/>
            </c:ext>
          </c:extLst>
        </c:ser>
        <c:ser>
          <c:idx val="1"/>
          <c:order val="1"/>
          <c:tx>
            <c:strRef>
              <c:f>Sheet9!$D$1</c:f>
              <c:strCache>
                <c:ptCount val="1"/>
                <c:pt idx="0">
                  <c:v>Poverty</c:v>
                </c:pt>
              </c:strCache>
            </c:strRef>
          </c:tx>
          <c:spPr>
            <a:ln w="28575" cap="rnd">
              <a:solidFill>
                <a:srgbClr val="00B050"/>
              </a:solidFill>
              <a:round/>
            </a:ln>
            <a:effectLst/>
          </c:spPr>
          <c:marker>
            <c:symbol val="circle"/>
            <c:size val="5"/>
            <c:spPr>
              <a:solidFill>
                <a:schemeClr val="accent2"/>
              </a:solidFill>
              <a:ln w="9525">
                <a:solidFill>
                  <a:srgbClr val="00B050"/>
                </a:solidFill>
              </a:ln>
              <a:effectLst/>
            </c:spPr>
          </c:marker>
          <c:cat>
            <c:strRef>
              <c:f>Sheet9!$A$2:$A$37</c:f>
              <c:strCache>
                <c:ptCount val="36"/>
                <c:pt idx="0">
                  <c:v>A&amp;N Islands</c:v>
                </c:pt>
                <c:pt idx="1">
                  <c:v>Andhra Pradesh</c:v>
                </c:pt>
                <c:pt idx="2">
                  <c:v>Arunachal Pradesh</c:v>
                </c:pt>
                <c:pt idx="3">
                  <c:v>Assam</c:v>
                </c:pt>
                <c:pt idx="4">
                  <c:v>Bihar</c:v>
                </c:pt>
                <c:pt idx="5">
                  <c:v>Chandigarh</c:v>
                </c:pt>
                <c:pt idx="6">
                  <c:v>Chattissgarh</c:v>
                </c:pt>
                <c:pt idx="7">
                  <c:v>D&amp;N Haveli</c:v>
                </c:pt>
                <c:pt idx="8">
                  <c:v>Daman &amp; Diu</c:v>
                </c:pt>
                <c:pt idx="9">
                  <c:v>Delhi</c:v>
                </c:pt>
                <c:pt idx="10">
                  <c:v>Goa</c:v>
                </c:pt>
                <c:pt idx="11">
                  <c:v>Gujarat</c:v>
                </c:pt>
                <c:pt idx="12">
                  <c:v>Haryana</c:v>
                </c:pt>
                <c:pt idx="13">
                  <c:v>Himachal Pradesh</c:v>
                </c:pt>
                <c:pt idx="14">
                  <c:v>Jammu &amp; Kashmir</c:v>
                </c:pt>
                <c:pt idx="15">
                  <c:v>Jharkhand</c:v>
                </c:pt>
                <c:pt idx="16">
                  <c:v>Karnataka</c:v>
                </c:pt>
                <c:pt idx="17">
                  <c:v>Kerala</c:v>
                </c:pt>
                <c:pt idx="18">
                  <c:v>Lakshadweep</c:v>
                </c:pt>
                <c:pt idx="19">
                  <c:v>Madhya Pradesh</c:v>
                </c:pt>
                <c:pt idx="20">
                  <c:v>Maharashtra</c:v>
                </c:pt>
                <c:pt idx="21">
                  <c:v>Manipur</c:v>
                </c:pt>
                <c:pt idx="22">
                  <c:v>Meghalaya</c:v>
                </c:pt>
                <c:pt idx="23">
                  <c:v>Mizoram</c:v>
                </c:pt>
                <c:pt idx="24">
                  <c:v>Nagaland</c:v>
                </c:pt>
                <c:pt idx="25">
                  <c:v>Odisha</c:v>
                </c:pt>
                <c:pt idx="26">
                  <c:v>Puducherry</c:v>
                </c:pt>
                <c:pt idx="27">
                  <c:v>Punjab</c:v>
                </c:pt>
                <c:pt idx="28">
                  <c:v>Rajasthan</c:v>
                </c:pt>
                <c:pt idx="29">
                  <c:v>Sikkim</c:v>
                </c:pt>
                <c:pt idx="30">
                  <c:v>Tamil Nadu</c:v>
                </c:pt>
                <c:pt idx="31">
                  <c:v>Tripura</c:v>
                </c:pt>
                <c:pt idx="32">
                  <c:v>Uttar Pradesh</c:v>
                </c:pt>
                <c:pt idx="33">
                  <c:v>Uttarakhand</c:v>
                </c:pt>
                <c:pt idx="34">
                  <c:v>West Bengal</c:v>
                </c:pt>
                <c:pt idx="35">
                  <c:v>India</c:v>
                </c:pt>
              </c:strCache>
            </c:strRef>
          </c:cat>
          <c:val>
            <c:numRef>
              <c:f>Sheet9!$D$2:$D$37</c:f>
              <c:numCache>
                <c:formatCode>0.00</c:formatCode>
                <c:ptCount val="36"/>
                <c:pt idx="0">
                  <c:v>0.01</c:v>
                </c:pt>
                <c:pt idx="1">
                  <c:v>9.1999999999999998E-2</c:v>
                </c:pt>
                <c:pt idx="2">
                  <c:v>0.34670000000000001</c:v>
                </c:pt>
                <c:pt idx="3">
                  <c:v>0.31980000000000003</c:v>
                </c:pt>
                <c:pt idx="4">
                  <c:v>0.33740000000000003</c:v>
                </c:pt>
                <c:pt idx="5">
                  <c:v>0.21809999999999999</c:v>
                </c:pt>
                <c:pt idx="6">
                  <c:v>0.39939999999999998</c:v>
                </c:pt>
                <c:pt idx="7">
                  <c:v>0.3931</c:v>
                </c:pt>
                <c:pt idx="8">
                  <c:v>9.8599999999999993E-2</c:v>
                </c:pt>
                <c:pt idx="9">
                  <c:v>9.9100000000000008E-2</c:v>
                </c:pt>
                <c:pt idx="10">
                  <c:v>5.0900000000000001E-2</c:v>
                </c:pt>
                <c:pt idx="11">
                  <c:v>0.1663</c:v>
                </c:pt>
                <c:pt idx="12">
                  <c:v>0.1116</c:v>
                </c:pt>
                <c:pt idx="13">
                  <c:v>8.0600000000000005E-2</c:v>
                </c:pt>
                <c:pt idx="14">
                  <c:v>0.10349999999999999</c:v>
                </c:pt>
                <c:pt idx="15">
                  <c:v>0.36959999999999998</c:v>
                </c:pt>
                <c:pt idx="16">
                  <c:v>0.20910000000000001</c:v>
                </c:pt>
                <c:pt idx="17">
                  <c:v>7.0499999999999993E-2</c:v>
                </c:pt>
                <c:pt idx="18">
                  <c:v>2.7699999999999999E-2</c:v>
                </c:pt>
                <c:pt idx="19">
                  <c:v>0.3165</c:v>
                </c:pt>
                <c:pt idx="20">
                  <c:v>0.17350000000000002</c:v>
                </c:pt>
                <c:pt idx="21">
                  <c:v>0.36890000000000001</c:v>
                </c:pt>
                <c:pt idx="22">
                  <c:v>0.11869999999999999</c:v>
                </c:pt>
                <c:pt idx="23">
                  <c:v>0.20399999999999999</c:v>
                </c:pt>
                <c:pt idx="24">
                  <c:v>0.1888</c:v>
                </c:pt>
                <c:pt idx="25">
                  <c:v>0.32590000000000002</c:v>
                </c:pt>
                <c:pt idx="26">
                  <c:v>9.69E-2</c:v>
                </c:pt>
                <c:pt idx="27">
                  <c:v>8.2599999999999993E-2</c:v>
                </c:pt>
                <c:pt idx="28">
                  <c:v>0.14710000000000001</c:v>
                </c:pt>
                <c:pt idx="29">
                  <c:v>8.1900000000000001E-2</c:v>
                </c:pt>
                <c:pt idx="30">
                  <c:v>0.1128</c:v>
                </c:pt>
                <c:pt idx="31">
                  <c:v>0.14050000000000001</c:v>
                </c:pt>
                <c:pt idx="32">
                  <c:v>0.29430000000000001</c:v>
                </c:pt>
                <c:pt idx="33">
                  <c:v>0.11259999999999999</c:v>
                </c:pt>
                <c:pt idx="34">
                  <c:v>0.19980000000000001</c:v>
                </c:pt>
                <c:pt idx="35">
                  <c:v>0.21920000000000001</c:v>
                </c:pt>
              </c:numCache>
            </c:numRef>
          </c:val>
          <c:smooth val="0"/>
          <c:extLst>
            <c:ext xmlns:c16="http://schemas.microsoft.com/office/drawing/2014/chart" uri="{C3380CC4-5D6E-409C-BE32-E72D297353CC}">
              <c16:uniqueId val="{00000001-EA26-4943-A4C7-A69C69ABDF8C}"/>
            </c:ext>
          </c:extLst>
        </c:ser>
        <c:dLbls>
          <c:showLegendKey val="0"/>
          <c:showVal val="0"/>
          <c:showCatName val="0"/>
          <c:showSerName val="0"/>
          <c:showPercent val="0"/>
          <c:showBubbleSize val="0"/>
        </c:dLbls>
        <c:marker val="1"/>
        <c:smooth val="0"/>
        <c:axId val="724542687"/>
        <c:axId val="136766927"/>
      </c:lineChart>
      <c:catAx>
        <c:axId val="72454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6766927"/>
        <c:crosses val="autoZero"/>
        <c:auto val="1"/>
        <c:lblAlgn val="ctr"/>
        <c:lblOffset val="100"/>
        <c:noMultiLvlLbl val="0"/>
      </c:catAx>
      <c:valAx>
        <c:axId val="136766927"/>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IN" sz="1600"/>
                  <a:t>MEPI/Poverty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24542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5B56-8245-43F8-80E0-ABA497D6AA3A}" type="datetimeFigureOut">
              <a:rPr lang="en-IN" smtClean="0"/>
              <a:t>07-06-2021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C1E10-2D22-4D44-BADD-FADB5D377D20}" type="slidenum">
              <a:rPr lang="en-IN" smtClean="0"/>
              <a:t>‹#›</a:t>
            </a:fld>
            <a:endParaRPr lang="en-IN"/>
          </a:p>
        </p:txBody>
      </p:sp>
    </p:spTree>
    <p:extLst>
      <p:ext uri="{BB962C8B-B14F-4D97-AF65-F5344CB8AC3E}">
        <p14:creationId xmlns:p14="http://schemas.microsoft.com/office/powerpoint/2010/main" val="71853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2</a:t>
            </a:fld>
            <a:endParaRPr lang="en-IN"/>
          </a:p>
        </p:txBody>
      </p:sp>
    </p:spTree>
    <p:extLst>
      <p:ext uri="{BB962C8B-B14F-4D97-AF65-F5344CB8AC3E}">
        <p14:creationId xmlns:p14="http://schemas.microsoft.com/office/powerpoint/2010/main" val="287774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7</a:t>
            </a:fld>
            <a:endParaRPr lang="en-IN"/>
          </a:p>
        </p:txBody>
      </p:sp>
    </p:spTree>
    <p:extLst>
      <p:ext uri="{BB962C8B-B14F-4D97-AF65-F5344CB8AC3E}">
        <p14:creationId xmlns:p14="http://schemas.microsoft.com/office/powerpoint/2010/main" val="156478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9</a:t>
            </a:fld>
            <a:endParaRPr lang="en-IN"/>
          </a:p>
        </p:txBody>
      </p:sp>
    </p:spTree>
    <p:extLst>
      <p:ext uri="{BB962C8B-B14F-4D97-AF65-F5344CB8AC3E}">
        <p14:creationId xmlns:p14="http://schemas.microsoft.com/office/powerpoint/2010/main" val="399533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10</a:t>
            </a:fld>
            <a:endParaRPr lang="en-IN"/>
          </a:p>
        </p:txBody>
      </p:sp>
    </p:spTree>
    <p:extLst>
      <p:ext uri="{BB962C8B-B14F-4D97-AF65-F5344CB8AC3E}">
        <p14:creationId xmlns:p14="http://schemas.microsoft.com/office/powerpoint/2010/main" val="267982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11</a:t>
            </a:fld>
            <a:endParaRPr lang="en-IN"/>
          </a:p>
        </p:txBody>
      </p:sp>
    </p:spTree>
    <p:extLst>
      <p:ext uri="{BB962C8B-B14F-4D97-AF65-F5344CB8AC3E}">
        <p14:creationId xmlns:p14="http://schemas.microsoft.com/office/powerpoint/2010/main" val="371504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12</a:t>
            </a:fld>
            <a:endParaRPr lang="en-IN"/>
          </a:p>
        </p:txBody>
      </p:sp>
    </p:spTree>
    <p:extLst>
      <p:ext uri="{BB962C8B-B14F-4D97-AF65-F5344CB8AC3E}">
        <p14:creationId xmlns:p14="http://schemas.microsoft.com/office/powerpoint/2010/main" val="293953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13</a:t>
            </a:fld>
            <a:endParaRPr lang="en-IN"/>
          </a:p>
        </p:txBody>
      </p:sp>
    </p:spTree>
    <p:extLst>
      <p:ext uri="{BB962C8B-B14F-4D97-AF65-F5344CB8AC3E}">
        <p14:creationId xmlns:p14="http://schemas.microsoft.com/office/powerpoint/2010/main" val="225078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6C1E10-2D22-4D44-BADD-FADB5D377D20}" type="slidenum">
              <a:rPr lang="en-IN" smtClean="0"/>
              <a:t>17</a:t>
            </a:fld>
            <a:endParaRPr lang="en-IN"/>
          </a:p>
        </p:txBody>
      </p:sp>
    </p:spTree>
    <p:extLst>
      <p:ext uri="{BB962C8B-B14F-4D97-AF65-F5344CB8AC3E}">
        <p14:creationId xmlns:p14="http://schemas.microsoft.com/office/powerpoint/2010/main" val="418175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E0877FC3-F29E-4506-A427-742FD6F83E00}" type="datetime2">
              <a:rPr lang="en-US" smtClean="0"/>
              <a:t>Monday, June 7, 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996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5C4671CE-0D09-48FA-9B35-F4F752EFBE72}" type="datetime2">
              <a:rPr lang="en-US" smtClean="0"/>
              <a:t>Monday, June 7, 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235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EEC5A80-A6E1-425E-93E4-256B979F6F02}" type="datetime2">
              <a:rPr lang="en-US" smtClean="0"/>
              <a:t>Monday, June 7, 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612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FED4E48-3862-4C21-9627-869D5642DFE3}" type="datetime2">
              <a:rPr lang="en-US" smtClean="0"/>
              <a:t>Monday, June 7, 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6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ECFA578-FDE2-4C13-9335-0A746665234D}" type="datetime2">
              <a:rPr lang="en-US" smtClean="0"/>
              <a:t>Monday, June 7, 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06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4D82DC6E-867C-4AFF-B5E1-3CA5516860EE}" type="datetime2">
              <a:rPr lang="en-US" smtClean="0"/>
              <a:t>Monday, June 7, 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62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A731678F-5D49-4247-8188-807C13B19F11}" type="datetime2">
              <a:rPr lang="en-US" smtClean="0"/>
              <a:t>Monday, June 7, 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0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6E3DE2B-B792-4B9F-9452-BC1589D1C373}" type="datetime2">
              <a:rPr lang="en-US" smtClean="0"/>
              <a:t>Monday, June 7, 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662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75F6B7F9-CE96-4595-91FF-E8B2B0A2080B}" type="datetime2">
              <a:rPr lang="en-US" smtClean="0"/>
              <a:t>Monday, June 7, 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157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B0A6991B-88DB-46C6-9449-D6982ABA7BA3}" type="datetime2">
              <a:rPr lang="en-US" smtClean="0"/>
              <a:t>Monday, June 7, 2021</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229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968CF13-310E-4ADC-A241-3E728C1A39C9}" type="datetime2">
              <a:rPr lang="en-US" smtClean="0"/>
              <a:t>Monday, June 7, 2021</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537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75">
                <a:solidFill>
                  <a:srgbClr val="FFFFFF"/>
                </a:solidFill>
              </a:defRPr>
            </a:lvl1pPr>
          </a:lstStyle>
          <a:p>
            <a:fld id="{F47BFC7B-7401-4768-9D9F-BB40B3D0206B}" type="datetime2">
              <a:rPr lang="en-US" smtClean="0"/>
              <a:t>Monday, June 7, 2021</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788">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5591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0" r:id="rId5"/>
    <p:sldLayoutId id="2147483744" r:id="rId6"/>
    <p:sldLayoutId id="2147483745" r:id="rId7"/>
    <p:sldLayoutId id="2147483746" r:id="rId8"/>
    <p:sldLayoutId id="2147483749" r:id="rId9"/>
    <p:sldLayoutId id="2147483747" r:id="rId10"/>
    <p:sldLayoutId id="2147483748" r:id="rId11"/>
  </p:sldLayoutIdLst>
  <p:hf hdr="0" ftr="0"/>
  <p:txStyles>
    <p:titleStyle>
      <a:lvl1pPr algn="l" defTabSz="685800" rtl="0" eaLnBrk="1" latinLnBrk="0" hangingPunct="1">
        <a:lnSpc>
          <a:spcPct val="90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mna@iitmandi.ac.in" TargetMode="External"/><Relationship Id="rId2" Type="http://schemas.openxmlformats.org/officeDocument/2006/relationships/hyperlink" Target="mailto:faizanrafs@gmail.com"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8AD007F-A8C5-4B31-B883-D8DBFF33FFD9}"/>
              </a:ext>
            </a:extLst>
          </p:cNvPr>
          <p:cNvSpPr>
            <a:spLocks noGrp="1"/>
          </p:cNvSpPr>
          <p:nvPr>
            <p:ph sz="half" idx="4294967295"/>
          </p:nvPr>
        </p:nvSpPr>
        <p:spPr>
          <a:xfrm>
            <a:off x="570271" y="1022554"/>
            <a:ext cx="7967077" cy="5161935"/>
          </a:xfrm>
        </p:spPr>
        <p:style>
          <a:lnRef idx="2">
            <a:schemeClr val="dk1"/>
          </a:lnRef>
          <a:fillRef idx="1">
            <a:schemeClr val="lt1"/>
          </a:fillRef>
          <a:effectRef idx="0">
            <a:schemeClr val="dk1"/>
          </a:effectRef>
          <a:fontRef idx="minor">
            <a:schemeClr val="dk1"/>
          </a:fontRef>
        </p:style>
        <p:txBody>
          <a:bodyPr>
            <a:normAutofit lnSpcReduction="10000"/>
          </a:bodyPr>
          <a:lstStyle/>
          <a:p>
            <a:pPr algn="ctr"/>
            <a:r>
              <a:rPr lang="en-US" sz="3200" b="1" dirty="0">
                <a:solidFill>
                  <a:schemeClr val="bg1"/>
                </a:solidFill>
                <a:latin typeface="Times New Roman" panose="02020603050405020304" pitchFamily="18" charset="0"/>
                <a:cs typeface="Times New Roman" panose="02020603050405020304" pitchFamily="18" charset="0"/>
              </a:rPr>
              <a:t>Gauging Energy Poverty in India: A Multidimensional Approach</a:t>
            </a:r>
          </a:p>
          <a:p>
            <a:pPr algn="ctr"/>
            <a:r>
              <a:rPr lang="en-US" sz="1800" b="1" dirty="0">
                <a:solidFill>
                  <a:schemeClr val="bg1"/>
                </a:solidFill>
                <a:latin typeface="Times New Roman" panose="02020603050405020304" pitchFamily="18" charset="0"/>
                <a:cs typeface="Times New Roman" panose="02020603050405020304" pitchFamily="18" charset="0"/>
              </a:rPr>
              <a:t>Mohammad Faizan Ahmad</a:t>
            </a:r>
            <a:r>
              <a:rPr lang="en-US" sz="1800" b="1" baseline="30000" dirty="0">
                <a:solidFill>
                  <a:schemeClr val="bg1"/>
                </a:solidFill>
                <a:latin typeface="Times New Roman" panose="02020603050405020304" pitchFamily="18" charset="0"/>
                <a:cs typeface="Times New Roman" panose="02020603050405020304" pitchFamily="18" charset="0"/>
              </a:rPr>
              <a:t>1</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Ramna</a:t>
            </a:r>
            <a:r>
              <a:rPr lang="en-US" sz="1800" b="1" dirty="0">
                <a:solidFill>
                  <a:schemeClr val="bg1"/>
                </a:solidFill>
                <a:latin typeface="Times New Roman" panose="02020603050405020304" pitchFamily="18" charset="0"/>
                <a:cs typeface="Times New Roman" panose="02020603050405020304" pitchFamily="18" charset="0"/>
              </a:rPr>
              <a:t> Thakur</a:t>
            </a:r>
            <a:r>
              <a:rPr lang="en-US" sz="1800" b="1" baseline="30000" dirty="0">
                <a:solidFill>
                  <a:schemeClr val="bg1"/>
                </a:solidFill>
                <a:latin typeface="Times New Roman" panose="02020603050405020304" pitchFamily="18" charset="0"/>
                <a:cs typeface="Times New Roman" panose="02020603050405020304" pitchFamily="18" charset="0"/>
              </a:rPr>
              <a:t>2</a:t>
            </a:r>
          </a:p>
          <a:p>
            <a:pPr algn="ctr"/>
            <a:endParaRPr lang="en-US" sz="1800" b="1" baseline="30000" dirty="0">
              <a:solidFill>
                <a:schemeClr val="bg1"/>
              </a:solidFill>
              <a:latin typeface="Times New Roman" panose="02020603050405020304" pitchFamily="18" charset="0"/>
              <a:cs typeface="Times New Roman" panose="02020603050405020304" pitchFamily="18" charset="0"/>
            </a:endParaRPr>
          </a:p>
          <a:p>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Ph.D. Scholar, School of Humanities and Social Sciences, Indian Institute of Technology Mandi, </a:t>
            </a:r>
            <a:r>
              <a:rPr lang="en-US" sz="1400" dirty="0" err="1">
                <a:latin typeface="Times New Roman" panose="02020603050405020304" pitchFamily="18" charset="0"/>
                <a:cs typeface="Times New Roman" panose="02020603050405020304" pitchFamily="18" charset="0"/>
              </a:rPr>
              <a:t>Kamand</a:t>
            </a:r>
            <a:r>
              <a:rPr lang="en-US" sz="1400" dirty="0">
                <a:latin typeface="Times New Roman" panose="02020603050405020304" pitchFamily="18" charset="0"/>
                <a:cs typeface="Times New Roman" panose="02020603050405020304" pitchFamily="18" charset="0"/>
              </a:rPr>
              <a:t> Campus, Himachal Pradesh, India-175075. Email: </a:t>
            </a:r>
            <a:r>
              <a:rPr lang="en-US" sz="1400" u="sng" dirty="0">
                <a:latin typeface="Times New Roman" panose="02020603050405020304" pitchFamily="18" charset="0"/>
                <a:cs typeface="Times New Roman" panose="02020603050405020304" pitchFamily="18" charset="0"/>
                <a:hlinkClick r:id="rId2"/>
              </a:rPr>
              <a:t>faizanrafs@gmail.com</a:t>
            </a:r>
            <a:endParaRPr lang="en-IN" sz="1400" u="sng" dirty="0">
              <a:latin typeface="Times New Roman" panose="02020603050405020304" pitchFamily="18" charset="0"/>
              <a:cs typeface="Times New Roman" panose="02020603050405020304" pitchFamily="18" charset="0"/>
            </a:endParaRPr>
          </a:p>
          <a:p>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Assistant Professor, School of Humanities and Social Sciences, Indian Institute of Technology Mandi, </a:t>
            </a:r>
            <a:r>
              <a:rPr lang="en-US" sz="1400" dirty="0" err="1">
                <a:latin typeface="Times New Roman" panose="02020603050405020304" pitchFamily="18" charset="0"/>
                <a:cs typeface="Times New Roman" panose="02020603050405020304" pitchFamily="18" charset="0"/>
              </a:rPr>
              <a:t>Kamand</a:t>
            </a:r>
            <a:r>
              <a:rPr lang="en-US" sz="1400" dirty="0">
                <a:latin typeface="Times New Roman" panose="02020603050405020304" pitchFamily="18" charset="0"/>
                <a:cs typeface="Times New Roman" panose="02020603050405020304" pitchFamily="18" charset="0"/>
              </a:rPr>
              <a:t> Campus, Himachal Pradesh, India-175075. Email: </a:t>
            </a:r>
            <a:r>
              <a:rPr lang="en-US" sz="1400" u="sng" dirty="0">
                <a:latin typeface="Times New Roman" panose="02020603050405020304" pitchFamily="18" charset="0"/>
                <a:cs typeface="Times New Roman" panose="02020603050405020304" pitchFamily="18" charset="0"/>
                <a:hlinkClick r:id="rId3"/>
              </a:rPr>
              <a:t>ramna@iitmandi.ac.in</a:t>
            </a:r>
            <a:r>
              <a:rPr lang="en-US" sz="1400" dirty="0">
                <a:latin typeface="Times New Roman" panose="02020603050405020304" pitchFamily="18" charset="0"/>
                <a:cs typeface="Times New Roman" panose="02020603050405020304" pitchFamily="18" charset="0"/>
              </a:rPr>
              <a:t> </a:t>
            </a:r>
          </a:p>
          <a:p>
            <a:pPr algn="ctr"/>
            <a:endParaRPr lang="en-US" sz="3200" b="1" baseline="30000" dirty="0">
              <a:solidFill>
                <a:schemeClr val="bg1"/>
              </a:solidFill>
              <a:latin typeface="Times New Roman" panose="02020603050405020304" pitchFamily="18" charset="0"/>
              <a:cs typeface="Times New Roman" panose="02020603050405020304" pitchFamily="18" charset="0"/>
            </a:endParaRPr>
          </a:p>
          <a:p>
            <a:pPr algn="ctr"/>
            <a:r>
              <a:rPr lang="en-US" sz="3200" b="1" baseline="30000" dirty="0">
                <a:solidFill>
                  <a:schemeClr val="bg1"/>
                </a:solidFill>
                <a:latin typeface="Times New Roman" panose="02020603050405020304" pitchFamily="18" charset="0"/>
                <a:cs typeface="Times New Roman" panose="02020603050405020304" pitchFamily="18" charset="0"/>
              </a:rPr>
              <a:t>Presenting at</a:t>
            </a:r>
          </a:p>
          <a:p>
            <a:pPr algn="ctr"/>
            <a:r>
              <a:rPr lang="en-US" sz="1800" b="1" dirty="0">
                <a:solidFill>
                  <a:schemeClr val="bg1"/>
                </a:solidFill>
                <a:latin typeface="Times New Roman" panose="02020603050405020304" pitchFamily="18" charset="0"/>
                <a:cs typeface="Times New Roman" panose="02020603050405020304" pitchFamily="18" charset="0"/>
              </a:rPr>
              <a:t>43</a:t>
            </a:r>
            <a:r>
              <a:rPr lang="en-US" sz="1800" b="1" baseline="30000" dirty="0">
                <a:solidFill>
                  <a:schemeClr val="bg1"/>
                </a:solidFill>
                <a:latin typeface="Times New Roman" panose="02020603050405020304" pitchFamily="18" charset="0"/>
                <a:cs typeface="Times New Roman" panose="02020603050405020304" pitchFamily="18" charset="0"/>
              </a:rPr>
              <a:t>rd</a:t>
            </a:r>
            <a:r>
              <a:rPr lang="en-US" sz="1800" b="1" dirty="0">
                <a:solidFill>
                  <a:schemeClr val="bg1"/>
                </a:solidFill>
                <a:latin typeface="Times New Roman" panose="02020603050405020304" pitchFamily="18" charset="0"/>
                <a:cs typeface="Times New Roman" panose="02020603050405020304" pitchFamily="18" charset="0"/>
              </a:rPr>
              <a:t> Annual Conference of International Association for Energy Economics (IAEE)</a:t>
            </a:r>
          </a:p>
          <a:p>
            <a:pPr algn="ctr"/>
            <a:r>
              <a:rPr lang="en-US" sz="1800" b="1" dirty="0">
                <a:solidFill>
                  <a:schemeClr val="bg1"/>
                </a:solidFill>
                <a:latin typeface="Times New Roman" panose="02020603050405020304" pitchFamily="18" charset="0"/>
                <a:cs typeface="Times New Roman" panose="02020603050405020304" pitchFamily="18" charset="0"/>
              </a:rPr>
              <a:t>7</a:t>
            </a:r>
            <a:r>
              <a:rPr lang="en-US" sz="1800" b="1" baseline="30000" dirty="0">
                <a:solidFill>
                  <a:schemeClr val="bg1"/>
                </a:solidFill>
                <a:latin typeface="Times New Roman" panose="02020603050405020304" pitchFamily="18" charset="0"/>
                <a:cs typeface="Times New Roman" panose="02020603050405020304" pitchFamily="18" charset="0"/>
              </a:rPr>
              <a:t>th</a:t>
            </a:r>
            <a:r>
              <a:rPr lang="en-US" sz="1800" b="1" dirty="0">
                <a:solidFill>
                  <a:schemeClr val="bg1"/>
                </a:solidFill>
                <a:latin typeface="Times New Roman" panose="02020603050405020304" pitchFamily="18" charset="0"/>
                <a:cs typeface="Times New Roman" panose="02020603050405020304" pitchFamily="18" charset="0"/>
              </a:rPr>
              <a:t> June, 2021</a:t>
            </a:r>
          </a:p>
          <a:p>
            <a:pPr algn="ctr"/>
            <a:r>
              <a:rPr lang="en-US" sz="1800" b="1" dirty="0">
                <a:solidFill>
                  <a:schemeClr val="bg1"/>
                </a:solidFill>
                <a:latin typeface="Times New Roman" panose="02020603050405020304" pitchFamily="18" charset="0"/>
                <a:cs typeface="Times New Roman" panose="02020603050405020304" pitchFamily="18" charset="0"/>
              </a:rPr>
              <a:t>The 1</a:t>
            </a:r>
            <a:r>
              <a:rPr lang="en-US" sz="1800" b="1" baseline="30000" dirty="0">
                <a:solidFill>
                  <a:schemeClr val="bg1"/>
                </a:solidFill>
                <a:latin typeface="Times New Roman" panose="02020603050405020304" pitchFamily="18" charset="0"/>
                <a:cs typeface="Times New Roman" panose="02020603050405020304" pitchFamily="18" charset="0"/>
              </a:rPr>
              <a:t>st</a:t>
            </a:r>
            <a:r>
              <a:rPr lang="en-US" sz="1800" b="1" dirty="0">
                <a:solidFill>
                  <a:schemeClr val="bg1"/>
                </a:solidFill>
                <a:latin typeface="Times New Roman" panose="02020603050405020304" pitchFamily="18" charset="0"/>
                <a:cs typeface="Times New Roman" panose="02020603050405020304" pitchFamily="18" charset="0"/>
              </a:rPr>
              <a:t> IAEE Online Conference</a:t>
            </a:r>
          </a:p>
        </p:txBody>
      </p:sp>
      <p:pic>
        <p:nvPicPr>
          <p:cNvPr id="1026" name="Picture 2" descr="Image result for iit mandi logo">
            <a:extLst>
              <a:ext uri="{FF2B5EF4-FFF2-40B4-BE49-F238E27FC236}">
                <a16:creationId xmlns:a16="http://schemas.microsoft.com/office/drawing/2014/main" id="{30269408-C615-4610-B1C1-9DC8911F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009" y="119709"/>
            <a:ext cx="849018" cy="695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CEE9A1-C430-4BA6-A78A-A742E7ECDE77}"/>
              </a:ext>
            </a:extLst>
          </p:cNvPr>
          <p:cNvPicPr>
            <a:picLocks noChangeAspect="1"/>
          </p:cNvPicPr>
          <p:nvPr/>
        </p:nvPicPr>
        <p:blipFill rotWithShape="1">
          <a:blip r:embed="rId5">
            <a:extLst>
              <a:ext uri="{28A0092B-C50C-407E-A947-70E740481C1C}">
                <a14:useLocalDpi xmlns:a14="http://schemas.microsoft.com/office/drawing/2010/main" val="0"/>
              </a:ext>
            </a:extLst>
          </a:blip>
          <a:srcRect l="4397" t="20294" r="4058" b="21984"/>
          <a:stretch/>
        </p:blipFill>
        <p:spPr>
          <a:xfrm>
            <a:off x="235974" y="119707"/>
            <a:ext cx="956679" cy="501313"/>
          </a:xfrm>
          <a:prstGeom prst="rect">
            <a:avLst/>
          </a:prstGeom>
        </p:spPr>
      </p:pic>
      <p:sp>
        <p:nvSpPr>
          <p:cNvPr id="2" name="Date Placeholder 1">
            <a:extLst>
              <a:ext uri="{FF2B5EF4-FFF2-40B4-BE49-F238E27FC236}">
                <a16:creationId xmlns:a16="http://schemas.microsoft.com/office/drawing/2014/main" id="{5D47D29E-BC64-4CB1-B8AE-DE5148FD139F}"/>
              </a:ext>
            </a:extLst>
          </p:cNvPr>
          <p:cNvSpPr>
            <a:spLocks noGrp="1"/>
          </p:cNvSpPr>
          <p:nvPr>
            <p:ph type="dt" sz="half" idx="10"/>
          </p:nvPr>
        </p:nvSpPr>
        <p:spPr/>
        <p:txBody>
          <a:bodyPr/>
          <a:lstStyle/>
          <a:p>
            <a:fld id="{A19B9DE4-FBA7-4FA5-AB29-E9D8A512D2AA}" type="datetime2">
              <a:rPr lang="en-US" sz="1000" smtClean="0">
                <a:solidFill>
                  <a:schemeClr val="bg1"/>
                </a:solidFill>
              </a:rPr>
              <a:t>Monday, June 7, 2021</a:t>
            </a:fld>
            <a:endParaRPr lang="en-US" dirty="0">
              <a:solidFill>
                <a:schemeClr val="bg1"/>
              </a:solidFill>
            </a:endParaRPr>
          </a:p>
        </p:txBody>
      </p:sp>
      <p:sp>
        <p:nvSpPr>
          <p:cNvPr id="4" name="Slide Number Placeholder 3">
            <a:extLst>
              <a:ext uri="{FF2B5EF4-FFF2-40B4-BE49-F238E27FC236}">
                <a16:creationId xmlns:a16="http://schemas.microsoft.com/office/drawing/2014/main" id="{9AB9AD25-7CF3-4676-B974-A33F30EB894E}"/>
              </a:ext>
            </a:extLst>
          </p:cNvPr>
          <p:cNvSpPr>
            <a:spLocks noGrp="1"/>
          </p:cNvSpPr>
          <p:nvPr>
            <p:ph type="sldNum" sz="quarter" idx="12"/>
          </p:nvPr>
        </p:nvSpPr>
        <p:spPr/>
        <p:txBody>
          <a:bodyPr/>
          <a:lstStyle/>
          <a:p>
            <a:fld id="{3A98EE3D-8CD1-4C3F-BD1C-C98C9596463C}" type="slidenum">
              <a:rPr lang="en-US" sz="1000" smtClean="0">
                <a:solidFill>
                  <a:schemeClr val="bg1"/>
                </a:solidFill>
              </a:rPr>
              <a:t>1</a:t>
            </a:fld>
            <a:endParaRPr lang="en-US" sz="1000" dirty="0">
              <a:solidFill>
                <a:schemeClr val="bg1"/>
              </a:solidFill>
            </a:endParaRPr>
          </a:p>
        </p:txBody>
      </p:sp>
    </p:spTree>
    <p:extLst>
      <p:ext uri="{BB962C8B-B14F-4D97-AF65-F5344CB8AC3E}">
        <p14:creationId xmlns:p14="http://schemas.microsoft.com/office/powerpoint/2010/main" val="30974176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5EB3CB-E34C-45F3-9D4F-C2C60D3245A1}"/>
              </a:ext>
            </a:extLst>
          </p:cNvPr>
          <p:cNvSpPr>
            <a:spLocks noGrp="1"/>
          </p:cNvSpPr>
          <p:nvPr>
            <p:ph type="title"/>
          </p:nvPr>
        </p:nvSpPr>
        <p:spPr>
          <a:xfrm>
            <a:off x="1324026" y="209387"/>
            <a:ext cx="6075077" cy="483489"/>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Cont.…</a:t>
            </a:r>
            <a:endParaRPr lang="en-IN" sz="3200" b="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Image result for iit mandi logo">
            <a:extLst>
              <a:ext uri="{FF2B5EF4-FFF2-40B4-BE49-F238E27FC236}">
                <a16:creationId xmlns:a16="http://schemas.microsoft.com/office/drawing/2014/main" id="{B243705E-F1C2-48F6-9F1A-1C81B93B8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646" y="40559"/>
            <a:ext cx="707149" cy="578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iit mandi logo">
            <a:extLst>
              <a:ext uri="{FF2B5EF4-FFF2-40B4-BE49-F238E27FC236}">
                <a16:creationId xmlns:a16="http://schemas.microsoft.com/office/drawing/2014/main" id="{9F7843E6-56D3-4F88-9B2C-74A071050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321" y="0"/>
            <a:ext cx="956679" cy="783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F05AC6B-28EF-4707-BAC5-5D59F19A877A}"/>
              </a:ext>
            </a:extLst>
          </p:cNvPr>
          <p:cNvPicPr/>
          <p:nvPr/>
        </p:nvPicPr>
        <p:blipFill rotWithShape="1">
          <a:blip r:embed="rId4">
            <a:extLst>
              <a:ext uri="{28A0092B-C50C-407E-A947-70E740481C1C}">
                <a14:useLocalDpi xmlns:a14="http://schemas.microsoft.com/office/drawing/2010/main" val="0"/>
              </a:ext>
            </a:extLst>
          </a:blip>
          <a:srcRect l="9572" t="24277" r="9063" b="4682"/>
          <a:stretch/>
        </p:blipFill>
        <p:spPr bwMode="auto">
          <a:xfrm>
            <a:off x="728846" y="1217015"/>
            <a:ext cx="5102326" cy="5128844"/>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DDFC1CD8-AB76-408C-8101-70EA26BEE7C8}"/>
              </a:ext>
            </a:extLst>
          </p:cNvPr>
          <p:cNvSpPr/>
          <p:nvPr/>
        </p:nvSpPr>
        <p:spPr>
          <a:xfrm>
            <a:off x="865854" y="783157"/>
            <a:ext cx="6803922" cy="380938"/>
          </a:xfrm>
          <a:prstGeom prst="rect">
            <a:avLst/>
          </a:prstGeom>
        </p:spPr>
        <p:txBody>
          <a:bodyPr wrap="square">
            <a:spAutoFit/>
          </a:bodyPr>
          <a:lstStyle/>
          <a:p>
            <a:pPr algn="ctr">
              <a:lnSpc>
                <a:spcPct val="150000"/>
              </a:lnSpc>
              <a:spcAft>
                <a:spcPts val="480"/>
              </a:spcAft>
            </a:pPr>
            <a:r>
              <a:rPr lang="en-IN" sz="1400" b="1" i="1" dirty="0">
                <a:latin typeface="Times New Roman" panose="02020603050405020304" pitchFamily="18" charset="0"/>
                <a:ea typeface="Calibri" panose="020F0502020204030204" pitchFamily="34" charset="0"/>
                <a:cs typeface="Mangal" panose="02040503050203030202" pitchFamily="18" charset="0"/>
              </a:rPr>
              <a:t>Fig 1: MEPI scores across various states in India</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7" name="Rectangle 6">
            <a:extLst>
              <a:ext uri="{FF2B5EF4-FFF2-40B4-BE49-F238E27FC236}">
                <a16:creationId xmlns:a16="http://schemas.microsoft.com/office/drawing/2014/main" id="{1EEE9346-60F0-4B2D-AF5F-02510098C18D}"/>
              </a:ext>
            </a:extLst>
          </p:cNvPr>
          <p:cNvSpPr/>
          <p:nvPr/>
        </p:nvSpPr>
        <p:spPr>
          <a:xfrm>
            <a:off x="1324026" y="6398780"/>
            <a:ext cx="6784416" cy="280270"/>
          </a:xfrm>
          <a:prstGeom prst="rect">
            <a:avLst/>
          </a:prstGeom>
        </p:spPr>
        <p:txBody>
          <a:bodyPr wrap="square">
            <a:spAutoFit/>
          </a:bodyPr>
          <a:lstStyle/>
          <a:p>
            <a:pPr algn="just">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24" name="Rectangle 23">
            <a:extLst>
              <a:ext uri="{FF2B5EF4-FFF2-40B4-BE49-F238E27FC236}">
                <a16:creationId xmlns:a16="http://schemas.microsoft.com/office/drawing/2014/main" id="{740E9558-B4EB-4A84-B450-E117ED9E3714}"/>
              </a:ext>
            </a:extLst>
          </p:cNvPr>
          <p:cNvSpPr/>
          <p:nvPr/>
        </p:nvSpPr>
        <p:spPr>
          <a:xfrm>
            <a:off x="6016083" y="1551039"/>
            <a:ext cx="2399071" cy="2450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rPr>
              <a:t>Bihar has the highest MEPI with 0.74 score</a:t>
            </a:r>
          </a:p>
          <a:p>
            <a:pPr marL="285750" indent="-285750">
              <a:buFont typeface="Wingdings" panose="05000000000000000000" pitchFamily="2" charset="2"/>
              <a:buChar char="v"/>
            </a:pPr>
            <a:r>
              <a:rPr lang="en-US" sz="1200" dirty="0">
                <a:solidFill>
                  <a:schemeClr val="tx1"/>
                </a:solidFill>
              </a:rPr>
              <a:t>It is followed by other Economically Empowered Group States like Uttar Pradesh, Chhattisgarh, Jharkhand, Madhya Pradesh, Odisha</a:t>
            </a:r>
          </a:p>
          <a:p>
            <a:pPr marL="285750" indent="-285750">
              <a:buFont typeface="Wingdings" panose="05000000000000000000" pitchFamily="2" charset="2"/>
              <a:buChar char="v"/>
            </a:pPr>
            <a:r>
              <a:rPr lang="en-US" sz="1200" dirty="0">
                <a:solidFill>
                  <a:schemeClr val="tx1"/>
                </a:solidFill>
              </a:rPr>
              <a:t>Lowest or No Energy Poverty States are Delhi, Chandigarh, Goa, Daman &amp; Diu, Dadra Nagar Haveli, A&amp;N Islands</a:t>
            </a:r>
            <a:endParaRPr lang="en-IN" sz="1200" dirty="0">
              <a:solidFill>
                <a:schemeClr val="tx1"/>
              </a:solidFill>
            </a:endParaRPr>
          </a:p>
        </p:txBody>
      </p:sp>
      <p:pic>
        <p:nvPicPr>
          <p:cNvPr id="9" name="Picture 8">
            <a:extLst>
              <a:ext uri="{FF2B5EF4-FFF2-40B4-BE49-F238E27FC236}">
                <a16:creationId xmlns:a16="http://schemas.microsoft.com/office/drawing/2014/main" id="{A524B770-6F8C-43CC-B85F-748BC4650EAA}"/>
              </a:ext>
            </a:extLst>
          </p:cNvPr>
          <p:cNvPicPr>
            <a:picLocks noChangeAspect="1"/>
          </p:cNvPicPr>
          <p:nvPr/>
        </p:nvPicPr>
        <p:blipFill rotWithShape="1">
          <a:blip r:embed="rId5">
            <a:extLst>
              <a:ext uri="{28A0092B-C50C-407E-A947-70E740481C1C}">
                <a14:useLocalDpi xmlns:a14="http://schemas.microsoft.com/office/drawing/2010/main" val="0"/>
              </a:ext>
            </a:extLst>
          </a:blip>
          <a:srcRect l="4397" t="20294" r="4058" b="21984"/>
          <a:stretch/>
        </p:blipFill>
        <p:spPr>
          <a:xfrm>
            <a:off x="186813" y="101591"/>
            <a:ext cx="848746" cy="628645"/>
          </a:xfrm>
          <a:prstGeom prst="rect">
            <a:avLst/>
          </a:prstGeom>
        </p:spPr>
      </p:pic>
      <p:sp>
        <p:nvSpPr>
          <p:cNvPr id="2" name="Date Placeholder 1">
            <a:extLst>
              <a:ext uri="{FF2B5EF4-FFF2-40B4-BE49-F238E27FC236}">
                <a16:creationId xmlns:a16="http://schemas.microsoft.com/office/drawing/2014/main" id="{886099EF-5F5F-4F28-8A09-E2BEDE9AD3C7}"/>
              </a:ext>
            </a:extLst>
          </p:cNvPr>
          <p:cNvSpPr>
            <a:spLocks noGrp="1"/>
          </p:cNvSpPr>
          <p:nvPr>
            <p:ph type="dt" sz="half" idx="10"/>
          </p:nvPr>
        </p:nvSpPr>
        <p:spPr/>
        <p:txBody>
          <a:bodyPr/>
          <a:lstStyle/>
          <a:p>
            <a:fld id="{457FD79D-23ED-472D-BB28-9DA676E80A26}" type="datetime2">
              <a:rPr lang="en-US" sz="1000" smtClean="0">
                <a:solidFill>
                  <a:schemeClr val="tx1"/>
                </a:solidFill>
              </a:rPr>
              <a:t>Monday, June 7, 2021</a:t>
            </a:fld>
            <a:endParaRPr lang="en-US" sz="1000" dirty="0">
              <a:solidFill>
                <a:schemeClr val="tx1"/>
              </a:solidFill>
            </a:endParaRPr>
          </a:p>
        </p:txBody>
      </p:sp>
      <p:sp>
        <p:nvSpPr>
          <p:cNvPr id="3" name="Slide Number Placeholder 2">
            <a:extLst>
              <a:ext uri="{FF2B5EF4-FFF2-40B4-BE49-F238E27FC236}">
                <a16:creationId xmlns:a16="http://schemas.microsoft.com/office/drawing/2014/main" id="{AFB4B2B1-F005-43E0-B160-780191A31B7D}"/>
              </a:ext>
            </a:extLst>
          </p:cNvPr>
          <p:cNvSpPr>
            <a:spLocks noGrp="1"/>
          </p:cNvSpPr>
          <p:nvPr>
            <p:ph type="sldNum" sz="quarter" idx="12"/>
          </p:nvPr>
        </p:nvSpPr>
        <p:spPr/>
        <p:txBody>
          <a:bodyPr/>
          <a:lstStyle/>
          <a:p>
            <a:fld id="{3A98EE3D-8CD1-4C3F-BD1C-C98C9596463C}" type="slidenum">
              <a:rPr lang="en-US" sz="1000" smtClean="0">
                <a:solidFill>
                  <a:schemeClr val="tx1"/>
                </a:solidFill>
              </a:rPr>
              <a:t>10</a:t>
            </a:fld>
            <a:endParaRPr lang="en-US" sz="1000" dirty="0">
              <a:solidFill>
                <a:schemeClr val="tx1"/>
              </a:solidFill>
            </a:endParaRPr>
          </a:p>
        </p:txBody>
      </p:sp>
    </p:spTree>
    <p:extLst>
      <p:ext uri="{BB962C8B-B14F-4D97-AF65-F5344CB8AC3E}">
        <p14:creationId xmlns:p14="http://schemas.microsoft.com/office/powerpoint/2010/main" val="228879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Image result for iit mandi logo">
            <a:extLst>
              <a:ext uri="{FF2B5EF4-FFF2-40B4-BE49-F238E27FC236}">
                <a16:creationId xmlns:a16="http://schemas.microsoft.com/office/drawing/2014/main" id="{5E514F4F-575B-4307-82D4-489EA133F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974" y="40559"/>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E9897B6C-5058-47F3-9F35-E5A36AE76438}"/>
              </a:ext>
            </a:extLst>
          </p:cNvPr>
          <p:cNvSpPr>
            <a:spLocks noGrp="1"/>
          </p:cNvSpPr>
          <p:nvPr>
            <p:ph idx="1"/>
          </p:nvPr>
        </p:nvSpPr>
        <p:spPr>
          <a:xfrm>
            <a:off x="0" y="40559"/>
            <a:ext cx="9144000" cy="6817441"/>
          </a:xfrm>
        </p:spPr>
        <p:txBody>
          <a:bodyPr/>
          <a:lstStyle/>
          <a:p>
            <a:r>
              <a:rPr lang="en-IN" b="1" i="1" dirty="0">
                <a:solidFill>
                  <a:schemeClr val="tx1"/>
                </a:solidFill>
                <a:latin typeface="Times New Roman" panose="02020603050405020304" pitchFamily="18" charset="0"/>
                <a:cs typeface="Times New Roman" panose="02020603050405020304" pitchFamily="18" charset="0"/>
              </a:rPr>
              <a:t>Fig 2: Lack of access to clean fuel for cooking</a:t>
            </a:r>
            <a:endParaRPr lang="en-IN"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23A3AFF-D126-40BA-9BDB-7936128E29F9}"/>
              </a:ext>
            </a:extLst>
          </p:cNvPr>
          <p:cNvPicPr/>
          <p:nvPr/>
        </p:nvPicPr>
        <p:blipFill rotWithShape="1">
          <a:blip r:embed="rId4">
            <a:extLst>
              <a:ext uri="{28A0092B-C50C-407E-A947-70E740481C1C}">
                <a14:useLocalDpi xmlns:a14="http://schemas.microsoft.com/office/drawing/2010/main" val="0"/>
              </a:ext>
            </a:extLst>
          </a:blip>
          <a:srcRect l="9572" t="23994" r="9993" b="4682"/>
          <a:stretch/>
        </p:blipFill>
        <p:spPr bwMode="auto">
          <a:xfrm>
            <a:off x="331889" y="392248"/>
            <a:ext cx="2797175" cy="413858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E446313-ED71-43C0-958A-166AA130F039}"/>
              </a:ext>
            </a:extLst>
          </p:cNvPr>
          <p:cNvPicPr/>
          <p:nvPr/>
        </p:nvPicPr>
        <p:blipFill rotWithShape="1">
          <a:blip r:embed="rId5">
            <a:extLst>
              <a:ext uri="{28A0092B-C50C-407E-A947-70E740481C1C}">
                <a14:useLocalDpi xmlns:a14="http://schemas.microsoft.com/office/drawing/2010/main" val="0"/>
              </a:ext>
            </a:extLst>
          </a:blip>
          <a:srcRect l="9441" t="24935" r="10258" b="4400"/>
          <a:stretch/>
        </p:blipFill>
        <p:spPr bwMode="auto">
          <a:xfrm>
            <a:off x="4841032" y="523727"/>
            <a:ext cx="2827020" cy="3514725"/>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633287D0-003C-44EF-8FA6-A28228170FE3}"/>
              </a:ext>
            </a:extLst>
          </p:cNvPr>
          <p:cNvSpPr/>
          <p:nvPr/>
        </p:nvSpPr>
        <p:spPr>
          <a:xfrm>
            <a:off x="4410503" y="84471"/>
            <a:ext cx="3610284" cy="307777"/>
          </a:xfrm>
          <a:prstGeom prst="rect">
            <a:avLst/>
          </a:prstGeom>
        </p:spPr>
        <p:txBody>
          <a:bodyPr wrap="none">
            <a:spAutoFit/>
          </a:bodyPr>
          <a:lstStyle/>
          <a:p>
            <a:r>
              <a:rPr lang="en-IN" sz="1400" b="1" i="1" dirty="0">
                <a:latin typeface="Times New Roman" panose="02020603050405020304" pitchFamily="18" charset="0"/>
                <a:ea typeface="Calibri" panose="020F0502020204030204" pitchFamily="34" charset="0"/>
              </a:rPr>
              <a:t>Fig 3: Lack of access to clean fuel for lighting</a:t>
            </a:r>
            <a:endParaRPr lang="en-IN" sz="1400" dirty="0"/>
          </a:p>
        </p:txBody>
      </p:sp>
      <p:sp>
        <p:nvSpPr>
          <p:cNvPr id="11" name="Rectangle 10">
            <a:extLst>
              <a:ext uri="{FF2B5EF4-FFF2-40B4-BE49-F238E27FC236}">
                <a16:creationId xmlns:a16="http://schemas.microsoft.com/office/drawing/2014/main" id="{3C599C33-C4D4-479A-ACB4-E719BCB98938}"/>
              </a:ext>
            </a:extLst>
          </p:cNvPr>
          <p:cNvSpPr/>
          <p:nvPr/>
        </p:nvSpPr>
        <p:spPr>
          <a:xfrm>
            <a:off x="832915" y="4662316"/>
            <a:ext cx="7340518" cy="280270"/>
          </a:xfrm>
          <a:prstGeom prst="rect">
            <a:avLst/>
          </a:prstGeom>
        </p:spPr>
        <p:txBody>
          <a:bodyPr wrap="square">
            <a:spAutoFit/>
          </a:bodyPr>
          <a:lstStyle/>
          <a:p>
            <a:pPr algn="ctr">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Rectangle: Rounded Corners 5">
            <a:extLst>
              <a:ext uri="{FF2B5EF4-FFF2-40B4-BE49-F238E27FC236}">
                <a16:creationId xmlns:a16="http://schemas.microsoft.com/office/drawing/2014/main" id="{FADEBE3A-EC8B-4B37-A7DD-240017CA38BE}"/>
              </a:ext>
            </a:extLst>
          </p:cNvPr>
          <p:cNvSpPr/>
          <p:nvPr/>
        </p:nvSpPr>
        <p:spPr>
          <a:xfrm>
            <a:off x="331890" y="5242666"/>
            <a:ext cx="3197892" cy="13175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All EAG states have highest percentage of population without access to clean fuels.</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Followed by the Himalayan states of J&amp;K, Himachal, Arunachal Pradesh. Also, Gujarat, Karnataka, Kerala have more than 55% of population dependent on solid fuels</a:t>
            </a:r>
            <a:endParaRPr lang="en-IN" sz="12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3BABE58-4E26-4C19-B90C-EE0C59A84963}"/>
              </a:ext>
            </a:extLst>
          </p:cNvPr>
          <p:cNvSpPr/>
          <p:nvPr/>
        </p:nvSpPr>
        <p:spPr>
          <a:xfrm>
            <a:off x="4572000" y="5242666"/>
            <a:ext cx="3670259" cy="13175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Bihar has the highest percent of population which lacks access to clean fuels for lighting</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Followed by Uttar Pradesh, Jharkhand, Assam &amp; Arunachal Pradesh.</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All other states have very minimal percent of population lacking access to clean fuel for lighting</a:t>
            </a:r>
            <a:endParaRPr lang="en-IN" sz="1200" dirty="0">
              <a:solidFill>
                <a:schemeClr val="tx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83CD09F9-4E3C-44C1-86BE-FDCB396C076F}"/>
              </a:ext>
            </a:extLst>
          </p:cNvPr>
          <p:cNvPicPr>
            <a:picLocks noChangeAspect="1"/>
          </p:cNvPicPr>
          <p:nvPr/>
        </p:nvPicPr>
        <p:blipFill rotWithShape="1">
          <a:blip r:embed="rId6">
            <a:extLst>
              <a:ext uri="{28A0092B-C50C-407E-A947-70E740481C1C}">
                <a14:useLocalDpi xmlns:a14="http://schemas.microsoft.com/office/drawing/2010/main" val="0"/>
              </a:ext>
            </a:extLst>
          </a:blip>
          <a:srcRect l="4397" t="20294" r="4058" b="21984"/>
          <a:stretch/>
        </p:blipFill>
        <p:spPr>
          <a:xfrm>
            <a:off x="3559278" y="6284404"/>
            <a:ext cx="1012722" cy="530680"/>
          </a:xfrm>
          <a:prstGeom prst="rect">
            <a:avLst/>
          </a:prstGeom>
        </p:spPr>
      </p:pic>
      <p:sp>
        <p:nvSpPr>
          <p:cNvPr id="2" name="Date Placeholder 1">
            <a:extLst>
              <a:ext uri="{FF2B5EF4-FFF2-40B4-BE49-F238E27FC236}">
                <a16:creationId xmlns:a16="http://schemas.microsoft.com/office/drawing/2014/main" id="{ED478829-7F83-4CC1-B8F7-986294C28ED3}"/>
              </a:ext>
            </a:extLst>
          </p:cNvPr>
          <p:cNvSpPr>
            <a:spLocks noGrp="1"/>
          </p:cNvSpPr>
          <p:nvPr>
            <p:ph type="dt" sz="half" idx="10"/>
          </p:nvPr>
        </p:nvSpPr>
        <p:spPr/>
        <p:txBody>
          <a:bodyPr/>
          <a:lstStyle/>
          <a:p>
            <a:fld id="{F249C203-BEA7-4F0E-94A7-8B107C15974C}" type="datetime2">
              <a:rPr lang="en-US" sz="1000" smtClean="0">
                <a:solidFill>
                  <a:schemeClr val="tx1"/>
                </a:solidFill>
              </a:rPr>
              <a:t>Monday, June 7, 2021</a:t>
            </a:fld>
            <a:endParaRPr lang="en-US" sz="1000" dirty="0">
              <a:solidFill>
                <a:schemeClr val="tx1"/>
              </a:solidFill>
            </a:endParaRPr>
          </a:p>
        </p:txBody>
      </p:sp>
      <p:sp>
        <p:nvSpPr>
          <p:cNvPr id="3" name="Slide Number Placeholder 2">
            <a:extLst>
              <a:ext uri="{FF2B5EF4-FFF2-40B4-BE49-F238E27FC236}">
                <a16:creationId xmlns:a16="http://schemas.microsoft.com/office/drawing/2014/main" id="{134E6BDF-43B4-4F41-B2C9-6D4B94577167}"/>
              </a:ext>
            </a:extLst>
          </p:cNvPr>
          <p:cNvSpPr>
            <a:spLocks noGrp="1"/>
          </p:cNvSpPr>
          <p:nvPr>
            <p:ph type="sldNum" sz="quarter" idx="12"/>
          </p:nvPr>
        </p:nvSpPr>
        <p:spPr/>
        <p:txBody>
          <a:bodyPr/>
          <a:lstStyle/>
          <a:p>
            <a:fld id="{3A98EE3D-8CD1-4C3F-BD1C-C98C9596463C}" type="slidenum">
              <a:rPr lang="en-US" sz="1000" smtClean="0">
                <a:solidFill>
                  <a:schemeClr val="tx1"/>
                </a:solidFill>
              </a:rPr>
              <a:t>11</a:t>
            </a:fld>
            <a:endParaRPr lang="en-US" sz="1000" dirty="0">
              <a:solidFill>
                <a:schemeClr val="tx1"/>
              </a:solidFill>
            </a:endParaRPr>
          </a:p>
        </p:txBody>
      </p:sp>
    </p:spTree>
    <p:extLst>
      <p:ext uri="{BB962C8B-B14F-4D97-AF65-F5344CB8AC3E}">
        <p14:creationId xmlns:p14="http://schemas.microsoft.com/office/powerpoint/2010/main" val="203607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39C8B-77B4-4817-A0F8-A8CE5A98ADBD}"/>
              </a:ext>
            </a:extLst>
          </p:cNvPr>
          <p:cNvPicPr/>
          <p:nvPr/>
        </p:nvPicPr>
        <p:blipFill rotWithShape="1">
          <a:blip r:embed="rId3">
            <a:extLst>
              <a:ext uri="{28A0092B-C50C-407E-A947-70E740481C1C}">
                <a14:useLocalDpi xmlns:a14="http://schemas.microsoft.com/office/drawing/2010/main" val="0"/>
              </a:ext>
            </a:extLst>
          </a:blip>
          <a:srcRect l="9971" t="24935" r="10128" b="4212"/>
          <a:stretch/>
        </p:blipFill>
        <p:spPr bwMode="auto">
          <a:xfrm>
            <a:off x="563872" y="387415"/>
            <a:ext cx="3552662" cy="3781462"/>
          </a:xfrm>
          <a:prstGeom prst="rect">
            <a:avLst/>
          </a:prstGeom>
          <a:noFill/>
          <a:ln>
            <a:noFill/>
          </a:ln>
          <a:extLst>
            <a:ext uri="{53640926-AAD7-44D8-BBD7-CCE9431645EC}">
              <a14:shadowObscured xmlns:a14="http://schemas.microsoft.com/office/drawing/2010/main"/>
            </a:ext>
          </a:extLst>
        </p:spPr>
      </p:pic>
      <p:pic>
        <p:nvPicPr>
          <p:cNvPr id="5" name="Content Placeholder 4">
            <a:extLst>
              <a:ext uri="{FF2B5EF4-FFF2-40B4-BE49-F238E27FC236}">
                <a16:creationId xmlns:a16="http://schemas.microsoft.com/office/drawing/2014/main" id="{B3B8AC38-1509-4223-AE87-063A5E95B672}"/>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9705" t="24653" r="10259" b="4212"/>
          <a:stretch/>
        </p:blipFill>
        <p:spPr bwMode="auto">
          <a:xfrm>
            <a:off x="4572000" y="387415"/>
            <a:ext cx="3589024" cy="3879181"/>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D2BCEC18-3BE8-4E96-89A9-605562E64F92}"/>
              </a:ext>
            </a:extLst>
          </p:cNvPr>
          <p:cNvSpPr/>
          <p:nvPr/>
        </p:nvSpPr>
        <p:spPr>
          <a:xfrm>
            <a:off x="0" y="81708"/>
            <a:ext cx="4350033" cy="307777"/>
          </a:xfrm>
          <a:prstGeom prst="rect">
            <a:avLst/>
          </a:prstGeom>
        </p:spPr>
        <p:txBody>
          <a:bodyPr wrap="square">
            <a:spAutoFit/>
          </a:bodyPr>
          <a:lstStyle/>
          <a:p>
            <a:r>
              <a:rPr lang="en-IN" sz="1400" b="1" i="1" dirty="0">
                <a:latin typeface="Times New Roman" panose="02020603050405020304" pitchFamily="18" charset="0"/>
                <a:ea typeface="Calibri" panose="020F0502020204030204" pitchFamily="34" charset="0"/>
              </a:rPr>
              <a:t>Fig 5: Lack of access to sufficient energy consumption</a:t>
            </a:r>
            <a:endParaRPr lang="en-IN" sz="1400" dirty="0"/>
          </a:p>
        </p:txBody>
      </p:sp>
      <p:sp>
        <p:nvSpPr>
          <p:cNvPr id="7" name="Rectangle 6">
            <a:extLst>
              <a:ext uri="{FF2B5EF4-FFF2-40B4-BE49-F238E27FC236}">
                <a16:creationId xmlns:a16="http://schemas.microsoft.com/office/drawing/2014/main" id="{8E3C437E-F116-48F4-884D-A1B908371572}"/>
              </a:ext>
            </a:extLst>
          </p:cNvPr>
          <p:cNvSpPr/>
          <p:nvPr/>
        </p:nvSpPr>
        <p:spPr>
          <a:xfrm>
            <a:off x="4267484" y="79638"/>
            <a:ext cx="3696186" cy="307777"/>
          </a:xfrm>
          <a:prstGeom prst="rect">
            <a:avLst/>
          </a:prstGeom>
        </p:spPr>
        <p:txBody>
          <a:bodyPr wrap="square">
            <a:spAutoFit/>
          </a:bodyPr>
          <a:lstStyle/>
          <a:p>
            <a:r>
              <a:rPr lang="en-IN" sz="1400" b="1" i="1" dirty="0">
                <a:latin typeface="Times New Roman" panose="02020603050405020304" pitchFamily="18" charset="0"/>
                <a:ea typeface="Calibri" panose="020F0502020204030204" pitchFamily="34" charset="0"/>
              </a:rPr>
              <a:t>Fig 6: Consumption on energy more than 10% </a:t>
            </a:r>
            <a:endParaRPr lang="en-IN" sz="1400" dirty="0"/>
          </a:p>
        </p:txBody>
      </p:sp>
      <p:pic>
        <p:nvPicPr>
          <p:cNvPr id="8" name="Picture 2" descr="Image result for iit mandi logo">
            <a:extLst>
              <a:ext uri="{FF2B5EF4-FFF2-40B4-BE49-F238E27FC236}">
                <a16:creationId xmlns:a16="http://schemas.microsoft.com/office/drawing/2014/main" id="{2172B893-EE42-47CA-AE38-7D388F16E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1974" y="50391"/>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A0EABF2-8826-4B1C-AAC8-347B80EE3523}"/>
              </a:ext>
            </a:extLst>
          </p:cNvPr>
          <p:cNvSpPr/>
          <p:nvPr/>
        </p:nvSpPr>
        <p:spPr>
          <a:xfrm>
            <a:off x="733244" y="4334449"/>
            <a:ext cx="7427780" cy="280270"/>
          </a:xfrm>
          <a:prstGeom prst="rect">
            <a:avLst/>
          </a:prstGeom>
        </p:spPr>
        <p:txBody>
          <a:bodyPr wrap="square">
            <a:spAutoFit/>
          </a:bodyPr>
          <a:lstStyle/>
          <a:p>
            <a:pPr algn="ctr">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1" name="Rectangle: Rounded Corners 10">
            <a:extLst>
              <a:ext uri="{FF2B5EF4-FFF2-40B4-BE49-F238E27FC236}">
                <a16:creationId xmlns:a16="http://schemas.microsoft.com/office/drawing/2014/main" id="{DDD15C09-4ADD-476F-80ED-07FF79D92793}"/>
              </a:ext>
            </a:extLst>
          </p:cNvPr>
          <p:cNvSpPr/>
          <p:nvPr/>
        </p:nvSpPr>
        <p:spPr>
          <a:xfrm>
            <a:off x="240150" y="5014452"/>
            <a:ext cx="4109883" cy="14561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Bihar, Uttar Pradesh and Madhya Pradesh have the highest population which lacks access to minimum energy consumption i.e., 0.792 kWh </a:t>
            </a:r>
            <a:r>
              <a:rPr lang="en-US" sz="1200" dirty="0" err="1">
                <a:solidFill>
                  <a:schemeClr val="tx1"/>
                </a:solidFill>
                <a:latin typeface="Times New Roman" panose="02020603050405020304" pitchFamily="18" charset="0"/>
                <a:cs typeface="Times New Roman" panose="02020603050405020304" pitchFamily="18" charset="0"/>
              </a:rPr>
              <a:t>pcpd</a:t>
            </a:r>
            <a:r>
              <a:rPr lang="en-US" sz="1200" dirty="0">
                <a:solidFill>
                  <a:schemeClr val="tx1"/>
                </a:solidFill>
                <a:latin typeface="Times New Roman" panose="02020603050405020304" pitchFamily="18" charset="0"/>
                <a:cs typeface="Times New Roman" panose="02020603050405020304" pitchFamily="18" charset="0"/>
              </a:rPr>
              <a:t>. Followed by </a:t>
            </a:r>
            <a:r>
              <a:rPr lang="en-US" sz="1200" dirty="0" err="1">
                <a:solidFill>
                  <a:schemeClr val="tx1"/>
                </a:solidFill>
                <a:latin typeface="Times New Roman" panose="02020603050405020304" pitchFamily="18" charset="0"/>
                <a:cs typeface="Times New Roman" panose="02020603050405020304" pitchFamily="18" charset="0"/>
              </a:rPr>
              <a:t>Chattissgarh</a:t>
            </a:r>
            <a:r>
              <a:rPr lang="en-US" sz="1200" dirty="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Other states which lie between 30-55% bracket are Gujarat, Manipur, Maharashtra, Punjab, Andhra Pradesh, Chandigarh, Karnataka.</a:t>
            </a:r>
            <a:endParaRPr lang="en-IN" sz="12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0F7E3D2-C577-44E5-BFB6-B3CC362A674B}"/>
              </a:ext>
            </a:extLst>
          </p:cNvPr>
          <p:cNvSpPr/>
          <p:nvPr/>
        </p:nvSpPr>
        <p:spPr>
          <a:xfrm>
            <a:off x="4722951" y="5014452"/>
            <a:ext cx="3589023" cy="14561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Odisha, Madhya Pradesh, Punjab, Arunachal Pradesh, Chhattisgarh, Manipur have more than 55% of population consuming more than 10% of their expenditure on energy expenses.</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Followed by D&amp;N Haveli, Bihar, West Bengal, Uttar Pradesh (more than 50%) Jharkhand, Assam etc.</a:t>
            </a:r>
            <a:endParaRPr lang="en-IN" sz="1200"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4FF0CE7-2984-4B14-B018-72F818858D8B}"/>
              </a:ext>
            </a:extLst>
          </p:cNvPr>
          <p:cNvPicPr>
            <a:picLocks noChangeAspect="1"/>
          </p:cNvPicPr>
          <p:nvPr/>
        </p:nvPicPr>
        <p:blipFill rotWithShape="1">
          <a:blip r:embed="rId6">
            <a:extLst>
              <a:ext uri="{28A0092B-C50C-407E-A947-70E740481C1C}">
                <a14:useLocalDpi xmlns:a14="http://schemas.microsoft.com/office/drawing/2010/main" val="0"/>
              </a:ext>
            </a:extLst>
          </a:blip>
          <a:srcRect l="4397" t="20294" r="4058" b="21984"/>
          <a:stretch/>
        </p:blipFill>
        <p:spPr>
          <a:xfrm>
            <a:off x="3559278" y="6284404"/>
            <a:ext cx="1012722" cy="530680"/>
          </a:xfrm>
          <a:prstGeom prst="rect">
            <a:avLst/>
          </a:prstGeom>
        </p:spPr>
      </p:pic>
      <p:sp>
        <p:nvSpPr>
          <p:cNvPr id="2" name="Date Placeholder 1">
            <a:extLst>
              <a:ext uri="{FF2B5EF4-FFF2-40B4-BE49-F238E27FC236}">
                <a16:creationId xmlns:a16="http://schemas.microsoft.com/office/drawing/2014/main" id="{F1524D1A-F207-457D-A74C-F0B853BEFB64}"/>
              </a:ext>
            </a:extLst>
          </p:cNvPr>
          <p:cNvSpPr>
            <a:spLocks noGrp="1"/>
          </p:cNvSpPr>
          <p:nvPr>
            <p:ph type="dt" sz="half" idx="10"/>
          </p:nvPr>
        </p:nvSpPr>
        <p:spPr/>
        <p:txBody>
          <a:bodyPr/>
          <a:lstStyle/>
          <a:p>
            <a:fld id="{A34EC5DC-3336-435E-A78C-6AF2B76CAF87}" type="datetime2">
              <a:rPr lang="en-US" sz="1000" smtClean="0">
                <a:solidFill>
                  <a:schemeClr val="tx1"/>
                </a:solidFill>
              </a:rPr>
              <a:t>Monday, June 7, 2021</a:t>
            </a:fld>
            <a:endParaRPr lang="en-US" sz="1000" dirty="0">
              <a:solidFill>
                <a:schemeClr val="tx1"/>
              </a:solidFill>
            </a:endParaRPr>
          </a:p>
        </p:txBody>
      </p:sp>
      <p:sp>
        <p:nvSpPr>
          <p:cNvPr id="3" name="Slide Number Placeholder 2">
            <a:extLst>
              <a:ext uri="{FF2B5EF4-FFF2-40B4-BE49-F238E27FC236}">
                <a16:creationId xmlns:a16="http://schemas.microsoft.com/office/drawing/2014/main" id="{D81EE9B8-D94F-42FA-9662-F9CFA8F327E5}"/>
              </a:ext>
            </a:extLst>
          </p:cNvPr>
          <p:cNvSpPr>
            <a:spLocks noGrp="1"/>
          </p:cNvSpPr>
          <p:nvPr>
            <p:ph type="sldNum" sz="quarter" idx="12"/>
          </p:nvPr>
        </p:nvSpPr>
        <p:spPr/>
        <p:txBody>
          <a:bodyPr/>
          <a:lstStyle/>
          <a:p>
            <a:fld id="{3A98EE3D-8CD1-4C3F-BD1C-C98C9596463C}" type="slidenum">
              <a:rPr lang="en-US" sz="1000" smtClean="0">
                <a:solidFill>
                  <a:schemeClr val="tx1"/>
                </a:solidFill>
              </a:rPr>
              <a:t>12</a:t>
            </a:fld>
            <a:endParaRPr lang="en-US" sz="1000" dirty="0">
              <a:solidFill>
                <a:schemeClr val="tx1"/>
              </a:solidFill>
            </a:endParaRPr>
          </a:p>
        </p:txBody>
      </p:sp>
    </p:spTree>
    <p:extLst>
      <p:ext uri="{BB962C8B-B14F-4D97-AF65-F5344CB8AC3E}">
        <p14:creationId xmlns:p14="http://schemas.microsoft.com/office/powerpoint/2010/main" val="185194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A22E5-BE11-472E-958E-83A9B503C99B}"/>
              </a:ext>
            </a:extLst>
          </p:cNvPr>
          <p:cNvSpPr>
            <a:spLocks noGrp="1"/>
          </p:cNvSpPr>
          <p:nvPr>
            <p:ph idx="1"/>
          </p:nvPr>
        </p:nvSpPr>
        <p:spPr>
          <a:xfrm>
            <a:off x="800100" y="1931986"/>
            <a:ext cx="7543800" cy="3760891"/>
          </a:xfrm>
          <a:noFill/>
          <a:ln>
            <a:solidFill>
              <a:schemeClr val="bg1"/>
            </a:solidFill>
          </a:ln>
        </p:spPr>
        <p:txBody>
          <a:bodyPr/>
          <a:lstStyle/>
          <a:p>
            <a:pPr marL="0" indent="0">
              <a:buNone/>
            </a:pPr>
            <a:endParaRPr lang="en-IN" dirty="0"/>
          </a:p>
        </p:txBody>
      </p:sp>
      <p:graphicFrame>
        <p:nvGraphicFramePr>
          <p:cNvPr id="4" name="Chart 3">
            <a:extLst>
              <a:ext uri="{FF2B5EF4-FFF2-40B4-BE49-F238E27FC236}">
                <a16:creationId xmlns:a16="http://schemas.microsoft.com/office/drawing/2014/main" id="{F59C0ED9-7DF4-491A-86FC-44D2CCF6ACD2}"/>
              </a:ext>
            </a:extLst>
          </p:cNvPr>
          <p:cNvGraphicFramePr/>
          <p:nvPr>
            <p:extLst>
              <p:ext uri="{D42A27DB-BD31-4B8C-83A1-F6EECF244321}">
                <p14:modId xmlns:p14="http://schemas.microsoft.com/office/powerpoint/2010/main" val="1798414616"/>
              </p:ext>
            </p:extLst>
          </p:nvPr>
        </p:nvGraphicFramePr>
        <p:xfrm>
          <a:off x="422787" y="619432"/>
          <a:ext cx="8131277" cy="507344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Image result for iit mandi logo">
            <a:extLst>
              <a:ext uri="{FF2B5EF4-FFF2-40B4-BE49-F238E27FC236}">
                <a16:creationId xmlns:a16="http://schemas.microsoft.com/office/drawing/2014/main" id="{6457D0B5-FCDE-4B42-A8F8-10071E192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1974" y="40559"/>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7A21CAF-9F5D-44BC-94F7-9F1DF4990EAC}"/>
              </a:ext>
            </a:extLst>
          </p:cNvPr>
          <p:cNvSpPr/>
          <p:nvPr/>
        </p:nvSpPr>
        <p:spPr>
          <a:xfrm>
            <a:off x="894733" y="5967416"/>
            <a:ext cx="7449165" cy="280270"/>
          </a:xfrm>
          <a:prstGeom prst="rect">
            <a:avLst/>
          </a:prstGeom>
        </p:spPr>
        <p:txBody>
          <a:bodyPr wrap="square">
            <a:spAutoFit/>
          </a:bodyPr>
          <a:lstStyle/>
          <a:p>
            <a:pPr algn="just">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7" name="Picture 6">
            <a:extLst>
              <a:ext uri="{FF2B5EF4-FFF2-40B4-BE49-F238E27FC236}">
                <a16:creationId xmlns:a16="http://schemas.microsoft.com/office/drawing/2014/main" id="{25819054-6B16-4F5E-932B-5F2539585121}"/>
              </a:ext>
            </a:extLst>
          </p:cNvPr>
          <p:cNvPicPr>
            <a:picLocks noChangeAspect="1"/>
          </p:cNvPicPr>
          <p:nvPr/>
        </p:nvPicPr>
        <p:blipFill rotWithShape="1">
          <a:blip r:embed="rId5">
            <a:extLst>
              <a:ext uri="{28A0092B-C50C-407E-A947-70E740481C1C}">
                <a14:useLocalDpi xmlns:a14="http://schemas.microsoft.com/office/drawing/2010/main" val="0"/>
              </a:ext>
            </a:extLst>
          </a:blip>
          <a:srcRect l="4397" t="20294" r="4058" b="21984"/>
          <a:stretch/>
        </p:blipFill>
        <p:spPr>
          <a:xfrm>
            <a:off x="293739" y="152199"/>
            <a:ext cx="1012722" cy="530680"/>
          </a:xfrm>
          <a:prstGeom prst="rect">
            <a:avLst/>
          </a:prstGeom>
        </p:spPr>
      </p:pic>
      <p:sp>
        <p:nvSpPr>
          <p:cNvPr id="2" name="Date Placeholder 1">
            <a:extLst>
              <a:ext uri="{FF2B5EF4-FFF2-40B4-BE49-F238E27FC236}">
                <a16:creationId xmlns:a16="http://schemas.microsoft.com/office/drawing/2014/main" id="{FE872E7E-E618-4A51-89EE-E24AD13DC916}"/>
              </a:ext>
            </a:extLst>
          </p:cNvPr>
          <p:cNvSpPr>
            <a:spLocks noGrp="1"/>
          </p:cNvSpPr>
          <p:nvPr>
            <p:ph type="dt" sz="half" idx="10"/>
          </p:nvPr>
        </p:nvSpPr>
        <p:spPr/>
        <p:txBody>
          <a:bodyPr/>
          <a:lstStyle/>
          <a:p>
            <a:fld id="{ABAF1CA9-3D8C-4103-973D-09C7C3559113}" type="datetime2">
              <a:rPr lang="en-US" sz="1000" smtClean="0">
                <a:solidFill>
                  <a:schemeClr val="tx1"/>
                </a:solidFill>
              </a:rPr>
              <a:t>Monday, June 7, 2021</a:t>
            </a:fld>
            <a:endParaRPr lang="en-US" sz="1000" dirty="0">
              <a:solidFill>
                <a:schemeClr val="tx1"/>
              </a:solidFill>
            </a:endParaRPr>
          </a:p>
        </p:txBody>
      </p:sp>
      <p:sp>
        <p:nvSpPr>
          <p:cNvPr id="8" name="Slide Number Placeholder 7">
            <a:extLst>
              <a:ext uri="{FF2B5EF4-FFF2-40B4-BE49-F238E27FC236}">
                <a16:creationId xmlns:a16="http://schemas.microsoft.com/office/drawing/2014/main" id="{EF4130FC-40D8-451E-9CAB-EFD861A4A69A}"/>
              </a:ext>
            </a:extLst>
          </p:cNvPr>
          <p:cNvSpPr>
            <a:spLocks noGrp="1"/>
          </p:cNvSpPr>
          <p:nvPr>
            <p:ph type="sldNum" sz="quarter" idx="12"/>
          </p:nvPr>
        </p:nvSpPr>
        <p:spPr/>
        <p:txBody>
          <a:bodyPr/>
          <a:lstStyle/>
          <a:p>
            <a:fld id="{3A98EE3D-8CD1-4C3F-BD1C-C98C9596463C}" type="slidenum">
              <a:rPr lang="en-US" sz="1000" smtClean="0">
                <a:solidFill>
                  <a:schemeClr val="tx1"/>
                </a:solidFill>
              </a:rPr>
              <a:t>13</a:t>
            </a:fld>
            <a:endParaRPr lang="en-US" sz="1000" dirty="0">
              <a:solidFill>
                <a:schemeClr val="tx1"/>
              </a:solidFill>
            </a:endParaRPr>
          </a:p>
        </p:txBody>
      </p:sp>
    </p:spTree>
    <p:extLst>
      <p:ext uri="{BB962C8B-B14F-4D97-AF65-F5344CB8AC3E}">
        <p14:creationId xmlns:p14="http://schemas.microsoft.com/office/powerpoint/2010/main" val="339117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iit mandi logo">
            <a:extLst>
              <a:ext uri="{FF2B5EF4-FFF2-40B4-BE49-F238E27FC236}">
                <a16:creationId xmlns:a16="http://schemas.microsoft.com/office/drawing/2014/main" id="{8952467A-284B-4203-921A-F914CE659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974" y="50391"/>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F77B0B-FB2F-40F9-8E97-ED1B6DEBA14B}"/>
              </a:ext>
            </a:extLst>
          </p:cNvPr>
          <p:cNvSpPr/>
          <p:nvPr/>
        </p:nvSpPr>
        <p:spPr>
          <a:xfrm>
            <a:off x="822959" y="4718667"/>
            <a:ext cx="7268497" cy="280270"/>
          </a:xfrm>
          <a:prstGeom prst="rect">
            <a:avLst/>
          </a:prstGeom>
        </p:spPr>
        <p:txBody>
          <a:bodyPr wrap="square">
            <a:spAutoFit/>
          </a:bodyPr>
          <a:lstStyle/>
          <a:p>
            <a:pPr algn="just">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graphicFrame>
        <p:nvGraphicFramePr>
          <p:cNvPr id="7" name="Chart 6">
            <a:extLst>
              <a:ext uri="{FF2B5EF4-FFF2-40B4-BE49-F238E27FC236}">
                <a16:creationId xmlns:a16="http://schemas.microsoft.com/office/drawing/2014/main" id="{25F67939-7A40-4AD3-B001-A611C740F944}"/>
              </a:ext>
            </a:extLst>
          </p:cNvPr>
          <p:cNvGraphicFramePr>
            <a:graphicFrameLocks/>
          </p:cNvGraphicFramePr>
          <p:nvPr>
            <p:extLst>
              <p:ext uri="{D42A27DB-BD31-4B8C-83A1-F6EECF244321}">
                <p14:modId xmlns:p14="http://schemas.microsoft.com/office/powerpoint/2010/main" val="694065259"/>
              </p:ext>
            </p:extLst>
          </p:nvPr>
        </p:nvGraphicFramePr>
        <p:xfrm>
          <a:off x="471947" y="373627"/>
          <a:ext cx="7619509" cy="443434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01730277-735B-4479-895E-D379110DFFAB}"/>
              </a:ext>
            </a:extLst>
          </p:cNvPr>
          <p:cNvSpPr/>
          <p:nvPr/>
        </p:nvSpPr>
        <p:spPr>
          <a:xfrm>
            <a:off x="2255028" y="5117741"/>
            <a:ext cx="4633944" cy="11454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States where poverty is high but energy poverty is less; Delhi, Chandigarh, Puducherry.</a:t>
            </a:r>
          </a:p>
          <a:p>
            <a:pPr marL="285750" indent="-285750">
              <a:buFont typeface="Wingdings" panose="05000000000000000000" pitchFamily="2" charset="2"/>
              <a:buChar char="v"/>
            </a:pPr>
            <a:r>
              <a:rPr lang="en-US" sz="1200" dirty="0">
                <a:solidFill>
                  <a:schemeClr val="tx1"/>
                </a:solidFill>
                <a:latin typeface="Times New Roman" panose="02020603050405020304" pitchFamily="18" charset="0"/>
                <a:cs typeface="Times New Roman" panose="02020603050405020304" pitchFamily="18" charset="0"/>
              </a:rPr>
              <a:t>Low Poverty but High MEPI: Himachal, Haryana, Himachal, Gujarat, Kerala etc.</a:t>
            </a:r>
          </a:p>
        </p:txBody>
      </p:sp>
      <p:pic>
        <p:nvPicPr>
          <p:cNvPr id="8" name="Picture 7">
            <a:extLst>
              <a:ext uri="{FF2B5EF4-FFF2-40B4-BE49-F238E27FC236}">
                <a16:creationId xmlns:a16="http://schemas.microsoft.com/office/drawing/2014/main" id="{BC8EB387-9119-417C-A1E3-BA5A085C3377}"/>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316598" y="133502"/>
            <a:ext cx="1012722" cy="530680"/>
          </a:xfrm>
          <a:prstGeom prst="rect">
            <a:avLst/>
          </a:prstGeom>
        </p:spPr>
      </p:pic>
      <p:sp>
        <p:nvSpPr>
          <p:cNvPr id="2" name="Date Placeholder 1">
            <a:extLst>
              <a:ext uri="{FF2B5EF4-FFF2-40B4-BE49-F238E27FC236}">
                <a16:creationId xmlns:a16="http://schemas.microsoft.com/office/drawing/2014/main" id="{A0C28878-B678-4643-8E82-7FD2F1B22A6B}"/>
              </a:ext>
            </a:extLst>
          </p:cNvPr>
          <p:cNvSpPr>
            <a:spLocks noGrp="1"/>
          </p:cNvSpPr>
          <p:nvPr>
            <p:ph type="dt" sz="half" idx="10"/>
          </p:nvPr>
        </p:nvSpPr>
        <p:spPr/>
        <p:txBody>
          <a:bodyPr/>
          <a:lstStyle/>
          <a:p>
            <a:fld id="{BD04837B-3DC7-49AB-A12F-33AE9EE2DD33}" type="datetime2">
              <a:rPr lang="en-US" sz="1000" smtClean="0">
                <a:solidFill>
                  <a:schemeClr val="tx1"/>
                </a:solidFill>
              </a:rPr>
              <a:t>Monday, June 7, 2021</a:t>
            </a:fld>
            <a:endParaRPr lang="en-US" sz="1000" dirty="0">
              <a:solidFill>
                <a:schemeClr val="tx1"/>
              </a:solidFill>
            </a:endParaRPr>
          </a:p>
        </p:txBody>
      </p:sp>
      <p:sp>
        <p:nvSpPr>
          <p:cNvPr id="3" name="Slide Number Placeholder 2">
            <a:extLst>
              <a:ext uri="{FF2B5EF4-FFF2-40B4-BE49-F238E27FC236}">
                <a16:creationId xmlns:a16="http://schemas.microsoft.com/office/drawing/2014/main" id="{A234BD6A-3407-455A-A4E9-8D5F0818985B}"/>
              </a:ext>
            </a:extLst>
          </p:cNvPr>
          <p:cNvSpPr>
            <a:spLocks noGrp="1"/>
          </p:cNvSpPr>
          <p:nvPr>
            <p:ph type="sldNum" sz="quarter" idx="12"/>
          </p:nvPr>
        </p:nvSpPr>
        <p:spPr/>
        <p:txBody>
          <a:bodyPr/>
          <a:lstStyle/>
          <a:p>
            <a:fld id="{3A98EE3D-8CD1-4C3F-BD1C-C98C9596463C}" type="slidenum">
              <a:rPr lang="en-US" sz="1000" smtClean="0">
                <a:solidFill>
                  <a:schemeClr val="tx1"/>
                </a:solidFill>
              </a:rPr>
              <a:t>14</a:t>
            </a:fld>
            <a:endParaRPr lang="en-US" sz="1000" dirty="0">
              <a:solidFill>
                <a:schemeClr val="tx1"/>
              </a:solidFill>
            </a:endParaRPr>
          </a:p>
        </p:txBody>
      </p:sp>
    </p:spTree>
    <p:extLst>
      <p:ext uri="{BB962C8B-B14F-4D97-AF65-F5344CB8AC3E}">
        <p14:creationId xmlns:p14="http://schemas.microsoft.com/office/powerpoint/2010/main" val="357841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79F2-BA33-410D-9BF5-4DDE593B84AB}"/>
              </a:ext>
            </a:extLst>
          </p:cNvPr>
          <p:cNvSpPr>
            <a:spLocks noGrp="1"/>
          </p:cNvSpPr>
          <p:nvPr>
            <p:ph type="title"/>
          </p:nvPr>
        </p:nvSpPr>
        <p:spPr>
          <a:xfrm>
            <a:off x="822960" y="606507"/>
            <a:ext cx="7367311" cy="563532"/>
          </a:xfrm>
          <a:ln>
            <a:solidFill>
              <a:srgbClr val="7030A0"/>
            </a:solidFill>
          </a:ln>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Sensitivity Analysis</a:t>
            </a:r>
            <a:endParaRPr lang="en-IN"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136539A-408E-4A04-B30F-0374975FD60A}"/>
              </a:ext>
            </a:extLst>
          </p:cNvPr>
          <p:cNvGraphicFramePr>
            <a:graphicFrameLocks noGrp="1"/>
          </p:cNvGraphicFramePr>
          <p:nvPr>
            <p:ph idx="1"/>
            <p:extLst>
              <p:ext uri="{D42A27DB-BD31-4B8C-83A1-F6EECF244321}">
                <p14:modId xmlns:p14="http://schemas.microsoft.com/office/powerpoint/2010/main" val="2818159213"/>
              </p:ext>
            </p:extLst>
          </p:nvPr>
        </p:nvGraphicFramePr>
        <p:xfrm>
          <a:off x="822961" y="1639379"/>
          <a:ext cx="7367310" cy="1086040"/>
        </p:xfrm>
        <a:graphic>
          <a:graphicData uri="http://schemas.openxmlformats.org/drawingml/2006/table">
            <a:tbl>
              <a:tblPr firstRow="1" firstCol="1" bandRow="1"/>
              <a:tblGrid>
                <a:gridCol w="1420518">
                  <a:extLst>
                    <a:ext uri="{9D8B030D-6E8A-4147-A177-3AD203B41FA5}">
                      <a16:colId xmlns:a16="http://schemas.microsoft.com/office/drawing/2014/main" val="1980926355"/>
                    </a:ext>
                  </a:extLst>
                </a:gridCol>
                <a:gridCol w="1420518">
                  <a:extLst>
                    <a:ext uri="{9D8B030D-6E8A-4147-A177-3AD203B41FA5}">
                      <a16:colId xmlns:a16="http://schemas.microsoft.com/office/drawing/2014/main" val="2037820719"/>
                    </a:ext>
                  </a:extLst>
                </a:gridCol>
                <a:gridCol w="1420518">
                  <a:extLst>
                    <a:ext uri="{9D8B030D-6E8A-4147-A177-3AD203B41FA5}">
                      <a16:colId xmlns:a16="http://schemas.microsoft.com/office/drawing/2014/main" val="2940626944"/>
                    </a:ext>
                  </a:extLst>
                </a:gridCol>
                <a:gridCol w="1420518">
                  <a:extLst>
                    <a:ext uri="{9D8B030D-6E8A-4147-A177-3AD203B41FA5}">
                      <a16:colId xmlns:a16="http://schemas.microsoft.com/office/drawing/2014/main" val="2350033355"/>
                    </a:ext>
                  </a:extLst>
                </a:gridCol>
                <a:gridCol w="1685238">
                  <a:extLst>
                    <a:ext uri="{9D8B030D-6E8A-4147-A177-3AD203B41FA5}">
                      <a16:colId xmlns:a16="http://schemas.microsoft.com/office/drawing/2014/main" val="2683641178"/>
                    </a:ext>
                  </a:extLst>
                </a:gridCol>
              </a:tblGrid>
              <a:tr h="217208">
                <a:tc>
                  <a:txBody>
                    <a:bodyPr/>
                    <a:lstStyle/>
                    <a:p>
                      <a:pPr algn="l">
                        <a:lnSpc>
                          <a:spcPct val="115000"/>
                        </a:lnSpc>
                        <a:spcAft>
                          <a:spcPts val="0"/>
                        </a:spcAft>
                      </a:pPr>
                      <a:r>
                        <a:rPr lang="en-IN" sz="1200" b="1" i="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k</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0.3</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0.35</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0.4</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0.5</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397194"/>
                  </a:ext>
                </a:extLst>
              </a:tr>
              <a:tr h="217208">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0.3</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1.00</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247229"/>
                  </a:ext>
                </a:extLst>
              </a:tr>
              <a:tr h="217208">
                <a:tc>
                  <a:txBody>
                    <a:bodyPr/>
                    <a:lstStyle/>
                    <a:p>
                      <a:pPr algn="l">
                        <a:lnSpc>
                          <a:spcPct val="115000"/>
                        </a:lnSpc>
                        <a:spcAft>
                          <a:spcPts val="0"/>
                        </a:spcAft>
                      </a:pPr>
                      <a:r>
                        <a:rPr lang="en-IN" sz="12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0.35</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1.00*</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1.00</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839631"/>
                  </a:ext>
                </a:extLst>
              </a:tr>
              <a:tr h="217208">
                <a:tc>
                  <a:txBody>
                    <a:bodyPr/>
                    <a:lstStyle/>
                    <a:p>
                      <a:pPr algn="l">
                        <a:lnSpc>
                          <a:spcPct val="115000"/>
                        </a:lnSpc>
                        <a:spcAft>
                          <a:spcPts val="0"/>
                        </a:spcAft>
                      </a:pPr>
                      <a:r>
                        <a:rPr lang="en-IN" sz="12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0.40</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0.9924*</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0.9924*</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1.00</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881702"/>
                  </a:ext>
                </a:extLst>
              </a:tr>
              <a:tr h="217208">
                <a:tc>
                  <a:txBody>
                    <a:bodyPr/>
                    <a:lstStyle/>
                    <a:p>
                      <a:pPr algn="l">
                        <a:lnSpc>
                          <a:spcPct val="115000"/>
                        </a:lnSpc>
                        <a:spcAft>
                          <a:spcPts val="0"/>
                        </a:spcAft>
                      </a:pPr>
                      <a:r>
                        <a:rPr lang="en-IN" sz="1200" b="1">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0.50</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0.9669*</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0.9669*</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0.9541*</a:t>
                      </a:r>
                      <a:endParaRPr lang="en-IN" sz="110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000"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1.00</a:t>
                      </a:r>
                      <a:endParaRPr lang="en-IN"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466236"/>
                  </a:ext>
                </a:extLst>
              </a:tr>
            </a:tbl>
          </a:graphicData>
        </a:graphic>
      </p:graphicFrame>
      <p:sp>
        <p:nvSpPr>
          <p:cNvPr id="5" name="Rectangle 4">
            <a:extLst>
              <a:ext uri="{FF2B5EF4-FFF2-40B4-BE49-F238E27FC236}">
                <a16:creationId xmlns:a16="http://schemas.microsoft.com/office/drawing/2014/main" id="{86C6493E-A709-4D8D-BAA2-C983ABDA357F}"/>
              </a:ext>
            </a:extLst>
          </p:cNvPr>
          <p:cNvSpPr/>
          <p:nvPr/>
        </p:nvSpPr>
        <p:spPr>
          <a:xfrm>
            <a:off x="822960" y="1239633"/>
            <a:ext cx="7367311" cy="311496"/>
          </a:xfrm>
          <a:prstGeom prst="rect">
            <a:avLst/>
          </a:prstGeom>
        </p:spPr>
        <p:txBody>
          <a:bodyPr wrap="square">
            <a:spAutoFit/>
          </a:bodyPr>
          <a:lstStyle/>
          <a:p>
            <a:pPr algn="just">
              <a:lnSpc>
                <a:spcPct val="107000"/>
              </a:lnSpc>
              <a:spcAft>
                <a:spcPts val="800"/>
              </a:spcAft>
            </a:pPr>
            <a:r>
              <a:rPr lang="en-IN" sz="1400" b="1" dirty="0">
                <a:latin typeface="Times New Roman" panose="02020603050405020304" pitchFamily="18" charset="0"/>
                <a:ea typeface="Calibri" panose="020F0502020204030204" pitchFamily="34" charset="0"/>
                <a:cs typeface="Mangal" panose="02040503050203030202" pitchFamily="18" charset="0"/>
              </a:rPr>
              <a:t>Table 3: Pairwise correlation test of MEPI for change in multidimensional cut-off</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Rectangle 5">
            <a:extLst>
              <a:ext uri="{FF2B5EF4-FFF2-40B4-BE49-F238E27FC236}">
                <a16:creationId xmlns:a16="http://schemas.microsoft.com/office/drawing/2014/main" id="{665EAA29-736E-45C0-A079-DABB17A9152A}"/>
              </a:ext>
            </a:extLst>
          </p:cNvPr>
          <p:cNvSpPr/>
          <p:nvPr/>
        </p:nvSpPr>
        <p:spPr>
          <a:xfrm>
            <a:off x="822960" y="2821341"/>
            <a:ext cx="7367310" cy="311496"/>
          </a:xfrm>
          <a:prstGeom prst="rect">
            <a:avLst/>
          </a:prstGeom>
        </p:spPr>
        <p:txBody>
          <a:bodyPr wrap="square">
            <a:spAutoFit/>
          </a:bodyPr>
          <a:lstStyle/>
          <a:p>
            <a:pPr>
              <a:lnSpc>
                <a:spcPct val="107000"/>
              </a:lnSpc>
              <a:spcAft>
                <a:spcPts val="800"/>
              </a:spcAft>
            </a:pPr>
            <a:r>
              <a:rPr lang="en-IN" sz="1400" b="1" dirty="0">
                <a:latin typeface="Times New Roman" panose="02020603050405020304" pitchFamily="18" charset="0"/>
                <a:ea typeface="Calibri" panose="020F0502020204030204" pitchFamily="34" charset="0"/>
                <a:cs typeface="Mangal" panose="02040503050203030202" pitchFamily="18" charset="0"/>
              </a:rPr>
              <a:t>Table 4: Spearman Rank Correlation test of MEPI for change in multidimensional cut-off</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graphicFrame>
        <p:nvGraphicFramePr>
          <p:cNvPr id="8" name="Table 7">
            <a:extLst>
              <a:ext uri="{FF2B5EF4-FFF2-40B4-BE49-F238E27FC236}">
                <a16:creationId xmlns:a16="http://schemas.microsoft.com/office/drawing/2014/main" id="{AFFD1321-76D2-4C52-AC7D-FE445B914D64}"/>
              </a:ext>
            </a:extLst>
          </p:cNvPr>
          <p:cNvGraphicFramePr>
            <a:graphicFrameLocks noGrp="1"/>
          </p:cNvGraphicFramePr>
          <p:nvPr>
            <p:extLst>
              <p:ext uri="{D42A27DB-BD31-4B8C-83A1-F6EECF244321}">
                <p14:modId xmlns:p14="http://schemas.microsoft.com/office/powerpoint/2010/main" val="2327579223"/>
              </p:ext>
            </p:extLst>
          </p:nvPr>
        </p:nvGraphicFramePr>
        <p:xfrm>
          <a:off x="822959" y="3228759"/>
          <a:ext cx="7367312" cy="1086040"/>
        </p:xfrm>
        <a:graphic>
          <a:graphicData uri="http://schemas.openxmlformats.org/drawingml/2006/table">
            <a:tbl>
              <a:tblPr firstRow="1" firstCol="1" bandRow="1"/>
              <a:tblGrid>
                <a:gridCol w="1420518">
                  <a:extLst>
                    <a:ext uri="{9D8B030D-6E8A-4147-A177-3AD203B41FA5}">
                      <a16:colId xmlns:a16="http://schemas.microsoft.com/office/drawing/2014/main" val="512654126"/>
                    </a:ext>
                  </a:extLst>
                </a:gridCol>
                <a:gridCol w="1420518">
                  <a:extLst>
                    <a:ext uri="{9D8B030D-6E8A-4147-A177-3AD203B41FA5}">
                      <a16:colId xmlns:a16="http://schemas.microsoft.com/office/drawing/2014/main" val="2424310535"/>
                    </a:ext>
                  </a:extLst>
                </a:gridCol>
                <a:gridCol w="1420518">
                  <a:extLst>
                    <a:ext uri="{9D8B030D-6E8A-4147-A177-3AD203B41FA5}">
                      <a16:colId xmlns:a16="http://schemas.microsoft.com/office/drawing/2014/main" val="2412084575"/>
                    </a:ext>
                  </a:extLst>
                </a:gridCol>
                <a:gridCol w="1420518">
                  <a:extLst>
                    <a:ext uri="{9D8B030D-6E8A-4147-A177-3AD203B41FA5}">
                      <a16:colId xmlns:a16="http://schemas.microsoft.com/office/drawing/2014/main" val="364459703"/>
                    </a:ext>
                  </a:extLst>
                </a:gridCol>
                <a:gridCol w="1685240">
                  <a:extLst>
                    <a:ext uri="{9D8B030D-6E8A-4147-A177-3AD203B41FA5}">
                      <a16:colId xmlns:a16="http://schemas.microsoft.com/office/drawing/2014/main" val="3073037170"/>
                    </a:ext>
                  </a:extLst>
                </a:gridCol>
              </a:tblGrid>
              <a:tr h="217208">
                <a:tc>
                  <a:txBody>
                    <a:bodyPr/>
                    <a:lstStyle/>
                    <a:p>
                      <a:pPr algn="l">
                        <a:lnSpc>
                          <a:spcPct val="115000"/>
                        </a:lnSpc>
                        <a:spcAft>
                          <a:spcPts val="0"/>
                        </a:spcAft>
                      </a:pPr>
                      <a:r>
                        <a:rPr lang="en-IN" sz="1200" b="1" i="1">
                          <a:effectLst/>
                          <a:latin typeface="Times New Roman" panose="02020603050405020304" pitchFamily="18" charset="0"/>
                          <a:ea typeface="Calibri" panose="020F0502020204030204" pitchFamily="34" charset="0"/>
                          <a:cs typeface="Mangal" panose="02040503050203030202" pitchFamily="18" charset="0"/>
                        </a:rPr>
                        <a:t>k</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dirty="0">
                          <a:effectLst/>
                          <a:latin typeface="Times New Roman" panose="02020603050405020304" pitchFamily="18" charset="0"/>
                          <a:ea typeface="Calibri" panose="020F0502020204030204" pitchFamily="34" charset="0"/>
                          <a:cs typeface="Mangal" panose="02040503050203030202" pitchFamily="18" charset="0"/>
                        </a:rPr>
                        <a:t>0.35</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514932"/>
                  </a:ext>
                </a:extLst>
              </a:tr>
              <a:tr h="217208">
                <a:tc>
                  <a:txBody>
                    <a:bodyPr/>
                    <a:lstStyle/>
                    <a:p>
                      <a:pPr algn="l">
                        <a:lnSpc>
                          <a:spcPct val="115000"/>
                        </a:lnSpc>
                        <a:spcAft>
                          <a:spcPts val="0"/>
                        </a:spcAft>
                      </a:pPr>
                      <a:r>
                        <a:rPr lang="en-IN" sz="1200" b="1" dirty="0">
                          <a:effectLst/>
                          <a:latin typeface="Times New Roman" panose="02020603050405020304" pitchFamily="18" charset="0"/>
                          <a:ea typeface="Calibri" panose="020F0502020204030204" pitchFamily="34" charset="0"/>
                          <a:cs typeface="Mangal" panose="02040503050203030202" pitchFamily="18" charset="0"/>
                        </a:rPr>
                        <a:t>0.3</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645999"/>
                  </a:ext>
                </a:extLst>
              </a:tr>
              <a:tr h="217208">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943816"/>
                  </a:ext>
                </a:extLst>
              </a:tr>
              <a:tr h="217208">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0.40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0.9496*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0.9496*</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652533"/>
                  </a:ext>
                </a:extLst>
              </a:tr>
              <a:tr h="217208">
                <a:tc>
                  <a:txBody>
                    <a:bodyPr/>
                    <a:lstStyle/>
                    <a:p>
                      <a:pPr algn="l">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0.50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0.8857*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0.8857*</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0.8420*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N" sz="1200" dirty="0">
                          <a:effectLst/>
                          <a:latin typeface="Times New Roman" panose="02020603050405020304" pitchFamily="18" charset="0"/>
                          <a:ea typeface="Calibri" panose="020F0502020204030204" pitchFamily="34" charset="0"/>
                          <a:cs typeface="Mangal" panose="02040503050203030202" pitchFamily="18" charset="0"/>
                        </a:rPr>
                        <a:t>1.00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318179"/>
                  </a:ext>
                </a:extLst>
              </a:tr>
            </a:tbl>
          </a:graphicData>
        </a:graphic>
      </p:graphicFrame>
      <p:graphicFrame>
        <p:nvGraphicFramePr>
          <p:cNvPr id="9" name="Table 8">
            <a:extLst>
              <a:ext uri="{FF2B5EF4-FFF2-40B4-BE49-F238E27FC236}">
                <a16:creationId xmlns:a16="http://schemas.microsoft.com/office/drawing/2014/main" id="{7325B881-9768-4307-8E95-9ACCC1EB6F03}"/>
              </a:ext>
            </a:extLst>
          </p:cNvPr>
          <p:cNvGraphicFramePr>
            <a:graphicFrameLocks noGrp="1"/>
          </p:cNvGraphicFramePr>
          <p:nvPr>
            <p:extLst>
              <p:ext uri="{D42A27DB-BD31-4B8C-83A1-F6EECF244321}">
                <p14:modId xmlns:p14="http://schemas.microsoft.com/office/powerpoint/2010/main" val="1182695376"/>
              </p:ext>
            </p:extLst>
          </p:nvPr>
        </p:nvGraphicFramePr>
        <p:xfrm>
          <a:off x="822958" y="4914125"/>
          <a:ext cx="7367315" cy="1086040"/>
        </p:xfrm>
        <a:graphic>
          <a:graphicData uri="http://schemas.openxmlformats.org/drawingml/2006/table">
            <a:tbl>
              <a:tblPr firstRow="1" firstCol="1" bandRow="1"/>
              <a:tblGrid>
                <a:gridCol w="1473463">
                  <a:extLst>
                    <a:ext uri="{9D8B030D-6E8A-4147-A177-3AD203B41FA5}">
                      <a16:colId xmlns:a16="http://schemas.microsoft.com/office/drawing/2014/main" val="2539821706"/>
                    </a:ext>
                  </a:extLst>
                </a:gridCol>
                <a:gridCol w="1473463">
                  <a:extLst>
                    <a:ext uri="{9D8B030D-6E8A-4147-A177-3AD203B41FA5}">
                      <a16:colId xmlns:a16="http://schemas.microsoft.com/office/drawing/2014/main" val="1715283714"/>
                    </a:ext>
                  </a:extLst>
                </a:gridCol>
                <a:gridCol w="1473463">
                  <a:extLst>
                    <a:ext uri="{9D8B030D-6E8A-4147-A177-3AD203B41FA5}">
                      <a16:colId xmlns:a16="http://schemas.microsoft.com/office/drawing/2014/main" val="697812878"/>
                    </a:ext>
                  </a:extLst>
                </a:gridCol>
                <a:gridCol w="1473463">
                  <a:extLst>
                    <a:ext uri="{9D8B030D-6E8A-4147-A177-3AD203B41FA5}">
                      <a16:colId xmlns:a16="http://schemas.microsoft.com/office/drawing/2014/main" val="304248518"/>
                    </a:ext>
                  </a:extLst>
                </a:gridCol>
                <a:gridCol w="1473463">
                  <a:extLst>
                    <a:ext uri="{9D8B030D-6E8A-4147-A177-3AD203B41FA5}">
                      <a16:colId xmlns:a16="http://schemas.microsoft.com/office/drawing/2014/main" val="2015474898"/>
                    </a:ext>
                  </a:extLst>
                </a:gridCol>
              </a:tblGrid>
              <a:tr h="217208">
                <a:tc>
                  <a:txBody>
                    <a:bodyPr/>
                    <a:lstStyle/>
                    <a:p>
                      <a:pPr algn="just">
                        <a:lnSpc>
                          <a:spcPct val="115000"/>
                        </a:lnSpc>
                        <a:spcAft>
                          <a:spcPts val="0"/>
                        </a:spcAft>
                      </a:pPr>
                      <a:r>
                        <a:rPr lang="en-IN" sz="1200" b="1" i="1">
                          <a:effectLst/>
                          <a:latin typeface="Times New Roman" panose="02020603050405020304" pitchFamily="18" charset="0"/>
                          <a:ea typeface="Calibri" panose="020F0502020204030204" pitchFamily="34" charset="0"/>
                          <a:cs typeface="Mangal" panose="02040503050203030202" pitchFamily="18" charset="0"/>
                        </a:rPr>
                        <a:t>k</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0.4</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942806"/>
                  </a:ext>
                </a:extLst>
              </a:tr>
              <a:tr h="217208">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35364"/>
                  </a:ext>
                </a:extLst>
              </a:tr>
              <a:tr h="217208">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0.35</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effectLst/>
                          <a:latin typeface="Times New Roman" panose="02020603050405020304" pitchFamily="18" charset="0"/>
                          <a:ea typeface="Calibri" panose="020F0502020204030204" pitchFamily="34" charset="0"/>
                          <a:cs typeface="Mangal" panose="02040503050203030202" pitchFamily="18" charset="0"/>
                        </a:rPr>
                        <a:t>1.00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541919"/>
                  </a:ext>
                </a:extLst>
              </a:tr>
              <a:tr h="217208">
                <a:tc>
                  <a:txBody>
                    <a:bodyPr/>
                    <a:lstStyle/>
                    <a:p>
                      <a:pPr algn="just">
                        <a:lnSpc>
                          <a:spcPct val="115000"/>
                        </a:lnSpc>
                        <a:spcAft>
                          <a:spcPts val="0"/>
                        </a:spcAft>
                      </a:pPr>
                      <a:r>
                        <a:rPr lang="en-IN" sz="1200" b="1">
                          <a:effectLst/>
                          <a:latin typeface="Times New Roman" panose="02020603050405020304" pitchFamily="18" charset="0"/>
                          <a:ea typeface="Calibri" panose="020F0502020204030204" pitchFamily="34" charset="0"/>
                          <a:cs typeface="Mangal" panose="02040503050203030202" pitchFamily="18" charset="0"/>
                        </a:rPr>
                        <a:t>0.40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0.9992*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0.9992*</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1.00</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 </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741891"/>
                  </a:ext>
                </a:extLst>
              </a:tr>
              <a:tr h="217208">
                <a:tc>
                  <a:txBody>
                    <a:bodyPr/>
                    <a:lstStyle/>
                    <a:p>
                      <a:pPr algn="just">
                        <a:lnSpc>
                          <a:spcPct val="115000"/>
                        </a:lnSpc>
                        <a:spcAft>
                          <a:spcPts val="0"/>
                        </a:spcAft>
                      </a:pPr>
                      <a:r>
                        <a:rPr lang="en-IN" sz="1200" b="1" dirty="0">
                          <a:effectLst/>
                          <a:latin typeface="Times New Roman" panose="02020603050405020304" pitchFamily="18" charset="0"/>
                          <a:ea typeface="Calibri" panose="020F0502020204030204" pitchFamily="34" charset="0"/>
                          <a:cs typeface="Mangal" panose="02040503050203030202" pitchFamily="18" charset="0"/>
                        </a:rPr>
                        <a:t>0.50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0.9853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a:effectLst/>
                          <a:latin typeface="Times New Roman" panose="02020603050405020304" pitchFamily="18" charset="0"/>
                          <a:ea typeface="Calibri" panose="020F0502020204030204" pitchFamily="34" charset="0"/>
                          <a:cs typeface="Mangal" panose="02040503050203030202" pitchFamily="18" charset="0"/>
                        </a:rPr>
                        <a:t>0.9853</a:t>
                      </a:r>
                      <a:endParaRPr lang="en-IN" sz="11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effectLst/>
                          <a:latin typeface="Times New Roman" panose="02020603050405020304" pitchFamily="18" charset="0"/>
                          <a:ea typeface="Calibri" panose="020F0502020204030204" pitchFamily="34" charset="0"/>
                          <a:cs typeface="Mangal" panose="02040503050203030202" pitchFamily="18" charset="0"/>
                        </a:rPr>
                        <a:t>0.9824*</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1200" dirty="0">
                          <a:effectLst/>
                          <a:latin typeface="Times New Roman" panose="02020603050405020304" pitchFamily="18" charset="0"/>
                          <a:ea typeface="Calibri" panose="020F0502020204030204" pitchFamily="34" charset="0"/>
                          <a:cs typeface="Mangal" panose="02040503050203030202" pitchFamily="18" charset="0"/>
                        </a:rPr>
                        <a:t>1.00</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374472"/>
                  </a:ext>
                </a:extLst>
              </a:tr>
            </a:tbl>
          </a:graphicData>
        </a:graphic>
      </p:graphicFrame>
      <p:sp>
        <p:nvSpPr>
          <p:cNvPr id="10" name="Rectangle 9">
            <a:extLst>
              <a:ext uri="{FF2B5EF4-FFF2-40B4-BE49-F238E27FC236}">
                <a16:creationId xmlns:a16="http://schemas.microsoft.com/office/drawing/2014/main" id="{FCB22B5F-07AD-4D43-ACF8-1D8F5963A066}"/>
              </a:ext>
            </a:extLst>
          </p:cNvPr>
          <p:cNvSpPr/>
          <p:nvPr/>
        </p:nvSpPr>
        <p:spPr>
          <a:xfrm>
            <a:off x="822958" y="4498971"/>
            <a:ext cx="7367310" cy="311496"/>
          </a:xfrm>
          <a:prstGeom prst="rect">
            <a:avLst/>
          </a:prstGeom>
        </p:spPr>
        <p:txBody>
          <a:bodyPr wrap="square">
            <a:spAutoFit/>
          </a:bodyPr>
          <a:lstStyle/>
          <a:p>
            <a:pPr>
              <a:lnSpc>
                <a:spcPct val="107000"/>
              </a:lnSpc>
              <a:spcAft>
                <a:spcPts val="800"/>
              </a:spcAft>
            </a:pPr>
            <a:r>
              <a:rPr lang="en-IN" sz="1400" b="1" dirty="0">
                <a:latin typeface="Times New Roman" panose="02020603050405020304" pitchFamily="18" charset="0"/>
                <a:ea typeface="Calibri" panose="020F0502020204030204" pitchFamily="34" charset="0"/>
                <a:cs typeface="Mangal" panose="02040503050203030202" pitchFamily="18" charset="0"/>
              </a:rPr>
              <a:t>Table 5: Kendall Rank Correlation test of MEPI for change in multidimensional cut-off</a:t>
            </a:r>
            <a:endParaRPr lang="en-IN"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1" name="Picture 2" descr="Image result for iit mandi logo">
            <a:extLst>
              <a:ext uri="{FF2B5EF4-FFF2-40B4-BE49-F238E27FC236}">
                <a16:creationId xmlns:a16="http://schemas.microsoft.com/office/drawing/2014/main" id="{31E6B1C1-29FC-490B-ACF2-4FBDC36B5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974" y="40559"/>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FA89F1F-75D1-423B-98F8-2673758953D7}"/>
              </a:ext>
            </a:extLst>
          </p:cNvPr>
          <p:cNvSpPr/>
          <p:nvPr/>
        </p:nvSpPr>
        <p:spPr>
          <a:xfrm>
            <a:off x="822958" y="6080679"/>
            <a:ext cx="7285700" cy="280270"/>
          </a:xfrm>
          <a:prstGeom prst="rect">
            <a:avLst/>
          </a:prstGeom>
        </p:spPr>
        <p:txBody>
          <a:bodyPr wrap="square">
            <a:spAutoFit/>
          </a:bodyPr>
          <a:lstStyle/>
          <a:p>
            <a:pPr algn="just">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3" name="Picture 12">
            <a:extLst>
              <a:ext uri="{FF2B5EF4-FFF2-40B4-BE49-F238E27FC236}">
                <a16:creationId xmlns:a16="http://schemas.microsoft.com/office/drawing/2014/main" id="{F25C72C9-6CEF-47E2-90F2-517603A011C7}"/>
              </a:ext>
            </a:extLst>
          </p:cNvPr>
          <p:cNvPicPr>
            <a:picLocks noChangeAspect="1"/>
          </p:cNvPicPr>
          <p:nvPr/>
        </p:nvPicPr>
        <p:blipFill rotWithShape="1">
          <a:blip r:embed="rId3">
            <a:extLst>
              <a:ext uri="{28A0092B-C50C-407E-A947-70E740481C1C}">
                <a14:useLocalDpi xmlns:a14="http://schemas.microsoft.com/office/drawing/2010/main" val="0"/>
              </a:ext>
            </a:extLst>
          </a:blip>
          <a:srcRect l="4397" t="20294" r="4058" b="21984"/>
          <a:stretch/>
        </p:blipFill>
        <p:spPr>
          <a:xfrm>
            <a:off x="124877" y="48639"/>
            <a:ext cx="1012722" cy="530680"/>
          </a:xfrm>
          <a:prstGeom prst="rect">
            <a:avLst/>
          </a:prstGeom>
        </p:spPr>
      </p:pic>
      <p:sp>
        <p:nvSpPr>
          <p:cNvPr id="3" name="Date Placeholder 2">
            <a:extLst>
              <a:ext uri="{FF2B5EF4-FFF2-40B4-BE49-F238E27FC236}">
                <a16:creationId xmlns:a16="http://schemas.microsoft.com/office/drawing/2014/main" id="{4F19D7E7-7B30-46D1-A3CE-8BF110F82F18}"/>
              </a:ext>
            </a:extLst>
          </p:cNvPr>
          <p:cNvSpPr>
            <a:spLocks noGrp="1"/>
          </p:cNvSpPr>
          <p:nvPr>
            <p:ph type="dt" sz="half" idx="10"/>
          </p:nvPr>
        </p:nvSpPr>
        <p:spPr/>
        <p:txBody>
          <a:bodyPr/>
          <a:lstStyle/>
          <a:p>
            <a:fld id="{8219291B-A827-4CDD-A300-6916989B39A9}"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E562A3A8-53FB-4D0D-9592-5149F4A1B186}"/>
              </a:ext>
            </a:extLst>
          </p:cNvPr>
          <p:cNvSpPr>
            <a:spLocks noGrp="1"/>
          </p:cNvSpPr>
          <p:nvPr>
            <p:ph type="sldNum" sz="quarter" idx="12"/>
          </p:nvPr>
        </p:nvSpPr>
        <p:spPr/>
        <p:txBody>
          <a:bodyPr/>
          <a:lstStyle/>
          <a:p>
            <a:fld id="{3A98EE3D-8CD1-4C3F-BD1C-C98C9596463C}" type="slidenum">
              <a:rPr lang="en-US" sz="1000" smtClean="0">
                <a:solidFill>
                  <a:schemeClr val="tx1"/>
                </a:solidFill>
              </a:rPr>
              <a:t>15</a:t>
            </a:fld>
            <a:endParaRPr lang="en-US" sz="1000" dirty="0">
              <a:solidFill>
                <a:schemeClr val="tx1"/>
              </a:solidFill>
            </a:endParaRPr>
          </a:p>
        </p:txBody>
      </p:sp>
    </p:spTree>
    <p:extLst>
      <p:ext uri="{BB962C8B-B14F-4D97-AF65-F5344CB8AC3E}">
        <p14:creationId xmlns:p14="http://schemas.microsoft.com/office/powerpoint/2010/main" val="138796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761F-81E1-46ED-8A9E-8B02B7D26C36}"/>
              </a:ext>
            </a:extLst>
          </p:cNvPr>
          <p:cNvSpPr>
            <a:spLocks noGrp="1"/>
          </p:cNvSpPr>
          <p:nvPr>
            <p:ph type="title"/>
          </p:nvPr>
        </p:nvSpPr>
        <p:spPr>
          <a:xfrm>
            <a:off x="800100" y="710162"/>
            <a:ext cx="7543800" cy="557490"/>
          </a:xfrm>
          <a:ln>
            <a:solidFill>
              <a:schemeClr val="accent3"/>
            </a:solidFill>
          </a:ln>
        </p:spPr>
        <p:txBody>
          <a:bodyP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Conclusion</a:t>
            </a:r>
            <a:endParaRPr lang="en-IN" sz="3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EAACD7-D159-4700-A88A-698BDC068658}"/>
              </a:ext>
            </a:extLst>
          </p:cNvPr>
          <p:cNvSpPr>
            <a:spLocks noGrp="1"/>
          </p:cNvSpPr>
          <p:nvPr>
            <p:ph idx="1"/>
          </p:nvPr>
        </p:nvSpPr>
        <p:spPr>
          <a:xfrm>
            <a:off x="768174" y="1548554"/>
            <a:ext cx="7543800" cy="3760891"/>
          </a:xfrm>
        </p:spPr>
        <p:txBody>
          <a:bodyPr/>
          <a:lstStyle/>
          <a:p>
            <a:pPr>
              <a:buClrTx/>
              <a:buFont typeface="Arial" panose="020B0604020202020204" pitchFamily="34" charset="0"/>
              <a:buChar char="•"/>
            </a:pPr>
            <a:r>
              <a:rPr lang="en-US" dirty="0">
                <a:solidFill>
                  <a:schemeClr val="tx1"/>
                </a:solidFill>
              </a:rPr>
              <a:t> </a:t>
            </a:r>
            <a:r>
              <a:rPr lang="en-IN" sz="1800" dirty="0">
                <a:solidFill>
                  <a:schemeClr val="tx1"/>
                </a:solidFill>
                <a:effectLst/>
                <a:latin typeface="Times New Roman" panose="02020603050405020304" pitchFamily="18" charset="0"/>
                <a:ea typeface="Calibri" panose="020F0502020204030204" pitchFamily="34" charset="0"/>
              </a:rPr>
              <a:t>Accessibility and affordability of clean energy sources in any household is essential given the hazards of using biomass on health and environment. </a:t>
            </a:r>
          </a:p>
          <a:p>
            <a:pPr>
              <a:buClrTx/>
              <a:buFont typeface="Arial" panose="020B0604020202020204" pitchFamily="34" charset="0"/>
              <a:buChar char="•"/>
            </a:pPr>
            <a:r>
              <a:rPr lang="en-IN" dirty="0">
                <a:solidFill>
                  <a:schemeClr val="tx1"/>
                </a:solidFill>
              </a:rPr>
              <a:t> </a:t>
            </a:r>
            <a:r>
              <a:rPr lang="en-IN" sz="1800" dirty="0">
                <a:solidFill>
                  <a:schemeClr val="tx1"/>
                </a:solidFill>
                <a:effectLst/>
                <a:latin typeface="Times New Roman" panose="02020603050405020304" pitchFamily="18" charset="0"/>
                <a:ea typeface="Calibri" panose="020F0502020204030204" pitchFamily="34" charset="0"/>
              </a:rPr>
              <a:t>The results corroborate that energy poverty is a multidimensional phenomena and needs to be evaluated using comprehensive approach such as MEPI. </a:t>
            </a:r>
          </a:p>
          <a:p>
            <a:pPr>
              <a:buClrTx/>
              <a:buFont typeface="Arial" panose="020B0604020202020204" pitchFamily="34" charset="0"/>
              <a:buChar char="•"/>
            </a:pPr>
            <a:r>
              <a:rPr lang="en-IN" sz="1800" dirty="0">
                <a:solidFill>
                  <a:schemeClr val="tx1"/>
                </a:solidFill>
                <a:latin typeface="Times New Roman" panose="02020603050405020304" pitchFamily="18" charset="0"/>
              </a:rPr>
              <a:t> </a:t>
            </a:r>
            <a:r>
              <a:rPr lang="en-IN" sz="1800" dirty="0">
                <a:solidFill>
                  <a:schemeClr val="tx1"/>
                </a:solidFill>
                <a:effectLst/>
                <a:latin typeface="Times New Roman" panose="02020603050405020304" pitchFamily="18" charset="0"/>
                <a:ea typeface="Calibri" panose="020F0502020204030204" pitchFamily="34" charset="0"/>
              </a:rPr>
              <a:t>The insights from this study can provide policymakers with the possibility of choosing a group of population which needs intervention and be targeted in specific policies. </a:t>
            </a:r>
            <a:endParaRPr lang="en-IN" sz="1800" dirty="0">
              <a:solidFill>
                <a:schemeClr val="tx1"/>
              </a:solidFill>
              <a:latin typeface="Times New Roman" panose="02020603050405020304" pitchFamily="18" charset="0"/>
              <a:ea typeface="Calibri" panose="020F0502020204030204" pitchFamily="34" charset="0"/>
            </a:endParaRPr>
          </a:p>
          <a:p>
            <a:pPr>
              <a:buClrTx/>
              <a:buFont typeface="Arial" panose="020B0604020202020204" pitchFamily="34" charset="0"/>
              <a:buChar char="•"/>
            </a:pPr>
            <a:r>
              <a:rPr lang="en-IN" sz="1800" dirty="0">
                <a:solidFill>
                  <a:schemeClr val="tx1"/>
                </a:solidFill>
                <a:effectLst/>
                <a:latin typeface="Times New Roman" panose="02020603050405020304" pitchFamily="18" charset="0"/>
                <a:ea typeface="Calibri" panose="020F0502020204030204" pitchFamily="34" charset="0"/>
              </a:rPr>
              <a:t> This index can also be used to monitor and evaluate public policies regarding energy poverty.</a:t>
            </a:r>
          </a:p>
          <a:p>
            <a:pPr>
              <a:buClrTx/>
              <a:buFont typeface="Arial" panose="020B0604020202020204" pitchFamily="34" charset="0"/>
              <a:buChar char="•"/>
            </a:pPr>
            <a:r>
              <a:rPr lang="en-IN" sz="1800" dirty="0">
                <a:solidFill>
                  <a:schemeClr val="tx1"/>
                </a:solidFill>
                <a:latin typeface="Times New Roman" panose="02020603050405020304" pitchFamily="18" charset="0"/>
              </a:rPr>
              <a:t> </a:t>
            </a:r>
            <a:r>
              <a:rPr lang="en-US" sz="1800" dirty="0">
                <a:solidFill>
                  <a:schemeClr val="tx1"/>
                </a:solidFill>
                <a:effectLst/>
                <a:latin typeface="Times New Roman" panose="02020603050405020304" pitchFamily="18" charset="0"/>
                <a:ea typeface="Calibri" panose="020F0502020204030204" pitchFamily="34" charset="0"/>
              </a:rPr>
              <a:t>This study lays a basis for further development of the energy poverty indicators to improve the access to clean and modern energy services. </a:t>
            </a:r>
            <a:endParaRPr lang="en-IN" sz="1800" dirty="0">
              <a:solidFill>
                <a:schemeClr val="tx1"/>
              </a:solidFill>
              <a:effectLst/>
              <a:latin typeface="Calibri" panose="020F0502020204030204" pitchFamily="34" charset="0"/>
              <a:ea typeface="Calibri" panose="020F0502020204030204" pitchFamily="34" charset="0"/>
            </a:endParaRPr>
          </a:p>
          <a:p>
            <a:pPr>
              <a:buClrTx/>
              <a:buFont typeface="Arial" panose="020B0604020202020204" pitchFamily="34" charset="0"/>
              <a:buChar char="•"/>
            </a:pPr>
            <a:endParaRPr lang="en-IN" dirty="0">
              <a:solidFill>
                <a:schemeClr val="tx1"/>
              </a:solidFill>
            </a:endParaRPr>
          </a:p>
        </p:txBody>
      </p:sp>
      <p:pic>
        <p:nvPicPr>
          <p:cNvPr id="4" name="Picture 3">
            <a:extLst>
              <a:ext uri="{FF2B5EF4-FFF2-40B4-BE49-F238E27FC236}">
                <a16:creationId xmlns:a16="http://schemas.microsoft.com/office/drawing/2014/main" id="{5BCB8DBB-F402-4C38-8C54-BA2CF27AE76E}"/>
              </a:ext>
            </a:extLst>
          </p:cNvPr>
          <p:cNvPicPr>
            <a:picLocks noChangeAspect="1"/>
          </p:cNvPicPr>
          <p:nvPr/>
        </p:nvPicPr>
        <p:blipFill rotWithShape="1">
          <a:blip r:embed="rId2">
            <a:extLst>
              <a:ext uri="{28A0092B-C50C-407E-A947-70E740481C1C}">
                <a14:useLocalDpi xmlns:a14="http://schemas.microsoft.com/office/drawing/2010/main" val="0"/>
              </a:ext>
            </a:extLst>
          </a:blip>
          <a:srcRect l="4397" t="20294" r="4058" b="21984"/>
          <a:stretch/>
        </p:blipFill>
        <p:spPr>
          <a:xfrm>
            <a:off x="124877" y="48639"/>
            <a:ext cx="1012722" cy="530680"/>
          </a:xfrm>
          <a:prstGeom prst="rect">
            <a:avLst/>
          </a:prstGeom>
        </p:spPr>
      </p:pic>
      <p:pic>
        <p:nvPicPr>
          <p:cNvPr id="5" name="Picture 2" descr="Image result for iit mandi logo">
            <a:extLst>
              <a:ext uri="{FF2B5EF4-FFF2-40B4-BE49-F238E27FC236}">
                <a16:creationId xmlns:a16="http://schemas.microsoft.com/office/drawing/2014/main" id="{C5E23C8F-EC79-4A3E-8980-B1957D7B1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974" y="40559"/>
            <a:ext cx="707149" cy="57887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35066BA9-5CCC-4EF9-A11B-1D43F5603C29}"/>
              </a:ext>
            </a:extLst>
          </p:cNvPr>
          <p:cNvSpPr>
            <a:spLocks noGrp="1"/>
          </p:cNvSpPr>
          <p:nvPr>
            <p:ph type="dt" sz="half" idx="10"/>
          </p:nvPr>
        </p:nvSpPr>
        <p:spPr/>
        <p:txBody>
          <a:bodyPr/>
          <a:lstStyle/>
          <a:p>
            <a:fld id="{2FE94BA0-17F4-416B-B58B-AA73A5D5C812}"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705534EE-BBE1-4F42-997A-9F76220E9AB4}"/>
              </a:ext>
            </a:extLst>
          </p:cNvPr>
          <p:cNvSpPr>
            <a:spLocks noGrp="1"/>
          </p:cNvSpPr>
          <p:nvPr>
            <p:ph type="sldNum" sz="quarter" idx="12"/>
          </p:nvPr>
        </p:nvSpPr>
        <p:spPr/>
        <p:txBody>
          <a:bodyPr/>
          <a:lstStyle/>
          <a:p>
            <a:fld id="{3A98EE3D-8CD1-4C3F-BD1C-C98C9596463C}" type="slidenum">
              <a:rPr lang="en-US" sz="1000" smtClean="0">
                <a:solidFill>
                  <a:schemeClr val="tx1"/>
                </a:solidFill>
              </a:rPr>
              <a:t>16</a:t>
            </a:fld>
            <a:endParaRPr lang="en-US" sz="1000" dirty="0">
              <a:solidFill>
                <a:schemeClr val="tx1"/>
              </a:solidFill>
            </a:endParaRPr>
          </a:p>
        </p:txBody>
      </p:sp>
    </p:spTree>
    <p:extLst>
      <p:ext uri="{BB962C8B-B14F-4D97-AF65-F5344CB8AC3E}">
        <p14:creationId xmlns:p14="http://schemas.microsoft.com/office/powerpoint/2010/main" val="196474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age result for iit mandi logo">
            <a:extLst>
              <a:ext uri="{FF2B5EF4-FFF2-40B4-BE49-F238E27FC236}">
                <a16:creationId xmlns:a16="http://schemas.microsoft.com/office/drawing/2014/main" id="{3DBD5072-5DC8-4B6B-B370-029DD311D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646" y="40559"/>
            <a:ext cx="707149" cy="578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E0E47E-3B39-4BA0-B6BD-9C2618F1C1BF}"/>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245807" y="208069"/>
            <a:ext cx="1012722" cy="530680"/>
          </a:xfrm>
          <a:prstGeom prst="rect">
            <a:avLst/>
          </a:prstGeom>
        </p:spPr>
      </p:pic>
      <p:sp>
        <p:nvSpPr>
          <p:cNvPr id="8" name="Content Placeholder 7">
            <a:extLst>
              <a:ext uri="{FF2B5EF4-FFF2-40B4-BE49-F238E27FC236}">
                <a16:creationId xmlns:a16="http://schemas.microsoft.com/office/drawing/2014/main" id="{6D3C4C87-59AF-4D0D-A708-EF65C59D8E35}"/>
              </a:ext>
            </a:extLst>
          </p:cNvPr>
          <p:cNvSpPr>
            <a:spLocks noGrp="1"/>
          </p:cNvSpPr>
          <p:nvPr>
            <p:ph idx="1"/>
          </p:nvPr>
        </p:nvSpPr>
        <p:spPr>
          <a:xfrm>
            <a:off x="800100" y="2467488"/>
            <a:ext cx="7543800" cy="1923023"/>
          </a:xfrm>
        </p:spPr>
        <p:txBody>
          <a:bodyPr>
            <a:normAutofit fontScale="92500"/>
          </a:bodyPr>
          <a:lstStyle/>
          <a:p>
            <a:pPr algn="ctr"/>
            <a:r>
              <a:rPr lang="en-US" sz="11800" dirty="0">
                <a:latin typeface="Comic Sans MS" panose="030F0702030302020204" pitchFamily="66" charset="0"/>
                <a:cs typeface="Times New Roman" panose="02020603050405020304" pitchFamily="18" charset="0"/>
              </a:rPr>
              <a:t>Thank You</a:t>
            </a:r>
            <a:endParaRPr lang="en-IN" sz="11800" dirty="0">
              <a:latin typeface="Comic Sans MS" panose="030F0702030302020204" pitchFamily="66" charset="0"/>
              <a:cs typeface="Times New Roman" panose="02020603050405020304" pitchFamily="18" charset="0"/>
            </a:endParaRPr>
          </a:p>
        </p:txBody>
      </p:sp>
      <p:sp>
        <p:nvSpPr>
          <p:cNvPr id="2" name="Date Placeholder 1">
            <a:extLst>
              <a:ext uri="{FF2B5EF4-FFF2-40B4-BE49-F238E27FC236}">
                <a16:creationId xmlns:a16="http://schemas.microsoft.com/office/drawing/2014/main" id="{36E5F472-D88A-445B-A34C-8050EE467A99}"/>
              </a:ext>
            </a:extLst>
          </p:cNvPr>
          <p:cNvSpPr>
            <a:spLocks noGrp="1"/>
          </p:cNvSpPr>
          <p:nvPr>
            <p:ph type="dt" sz="half" idx="10"/>
          </p:nvPr>
        </p:nvSpPr>
        <p:spPr/>
        <p:txBody>
          <a:bodyPr/>
          <a:lstStyle/>
          <a:p>
            <a:fld id="{CEF46F32-BC1D-4189-AA44-5BB4D367D71D}" type="datetime2">
              <a:rPr lang="en-US" sz="1000" smtClean="0">
                <a:solidFill>
                  <a:schemeClr val="tx1"/>
                </a:solidFill>
              </a:rPr>
              <a:t>Monday, June 7, 2021</a:t>
            </a:fld>
            <a:endParaRPr lang="en-US" sz="1000" dirty="0">
              <a:solidFill>
                <a:schemeClr val="tx1"/>
              </a:solidFill>
            </a:endParaRPr>
          </a:p>
        </p:txBody>
      </p:sp>
      <p:sp>
        <p:nvSpPr>
          <p:cNvPr id="5" name="Slide Number Placeholder 4">
            <a:extLst>
              <a:ext uri="{FF2B5EF4-FFF2-40B4-BE49-F238E27FC236}">
                <a16:creationId xmlns:a16="http://schemas.microsoft.com/office/drawing/2014/main" id="{4EA5DC20-A05A-4471-B21E-D5E864146584}"/>
              </a:ext>
            </a:extLst>
          </p:cNvPr>
          <p:cNvSpPr>
            <a:spLocks noGrp="1"/>
          </p:cNvSpPr>
          <p:nvPr>
            <p:ph type="sldNum" sz="quarter" idx="12"/>
          </p:nvPr>
        </p:nvSpPr>
        <p:spPr/>
        <p:txBody>
          <a:bodyPr/>
          <a:lstStyle/>
          <a:p>
            <a:fld id="{3A98EE3D-8CD1-4C3F-BD1C-C98C9596463C}" type="slidenum">
              <a:rPr lang="en-US" sz="1000" smtClean="0">
                <a:solidFill>
                  <a:schemeClr val="tx1"/>
                </a:solidFill>
              </a:rPr>
              <a:t>17</a:t>
            </a:fld>
            <a:endParaRPr lang="en-US" sz="1000" dirty="0">
              <a:solidFill>
                <a:schemeClr val="tx1"/>
              </a:solidFill>
            </a:endParaRPr>
          </a:p>
        </p:txBody>
      </p:sp>
    </p:spTree>
    <p:extLst>
      <p:ext uri="{BB962C8B-B14F-4D97-AF65-F5344CB8AC3E}">
        <p14:creationId xmlns:p14="http://schemas.microsoft.com/office/powerpoint/2010/main" val="4692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3B58AF-02E5-447F-8A0C-8B3402572F77}"/>
              </a:ext>
            </a:extLst>
          </p:cNvPr>
          <p:cNvSpPr>
            <a:spLocks noGrp="1"/>
          </p:cNvSpPr>
          <p:nvPr>
            <p:ph type="title"/>
          </p:nvPr>
        </p:nvSpPr>
        <p:spPr>
          <a:xfrm>
            <a:off x="800100" y="398927"/>
            <a:ext cx="7543800" cy="485164"/>
          </a:xfrm>
        </p:spPr>
        <p:style>
          <a:lnRef idx="2">
            <a:schemeClr val="accent6"/>
          </a:lnRef>
          <a:fillRef idx="1">
            <a:schemeClr val="lt1"/>
          </a:fillRef>
          <a:effectRef idx="0">
            <a:schemeClr val="accent6"/>
          </a:effectRef>
          <a:fontRef idx="minor">
            <a:schemeClr val="dk1"/>
          </a:fontRef>
        </p:style>
        <p:txBody>
          <a:bodyPr>
            <a:noAutofit/>
          </a:bodyPr>
          <a:lstStyle/>
          <a:p>
            <a:pPr algn="ct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Introduction</a:t>
            </a:r>
            <a:endParaRPr lang="en-IN" sz="3200" b="1" dirty="0">
              <a:latin typeface="Times New Roman" panose="02020603050405020304" pitchFamily="18" charset="0"/>
              <a:cs typeface="Times New Roman" panose="02020603050405020304" pitchFamily="18" charset="0"/>
            </a:endParaRPr>
          </a:p>
        </p:txBody>
      </p:sp>
      <p:pic>
        <p:nvPicPr>
          <p:cNvPr id="6" name="Picture 2" descr="Image result for iit mandi logo">
            <a:extLst>
              <a:ext uri="{FF2B5EF4-FFF2-40B4-BE49-F238E27FC236}">
                <a16:creationId xmlns:a16="http://schemas.microsoft.com/office/drawing/2014/main" id="{9857E822-7356-4ECA-AD66-97C2ADE19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56529"/>
            <a:ext cx="637803" cy="596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8358C4E-6779-4D04-A7BB-C419353794E7}"/>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90478" y="56529"/>
            <a:ext cx="709622" cy="371852"/>
          </a:xfrm>
          <a:prstGeom prst="rect">
            <a:avLst/>
          </a:prstGeom>
        </p:spPr>
      </p:pic>
      <p:sp>
        <p:nvSpPr>
          <p:cNvPr id="12" name="Rectangle 5">
            <a:extLst>
              <a:ext uri="{FF2B5EF4-FFF2-40B4-BE49-F238E27FC236}">
                <a16:creationId xmlns:a16="http://schemas.microsoft.com/office/drawing/2014/main" id="{335EE62A-E310-4E48-A6CF-D4091971FCE1}"/>
              </a:ext>
            </a:extLst>
          </p:cNvPr>
          <p:cNvSpPr>
            <a:spLocks noGrp="1" noChangeArrowheads="1"/>
          </p:cNvSpPr>
          <p:nvPr>
            <p:ph idx="1"/>
          </p:nvPr>
        </p:nvSpPr>
        <p:spPr bwMode="auto">
          <a:xfrm>
            <a:off x="746022" y="1108934"/>
            <a:ext cx="765195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buClrTx/>
              <a:buSz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Access to clean fuels is vital for the development and wellbeing of any household.</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Developing Countries like India still lag behind significantly in providing clean energy access to the population where around 80% in rural and 25% in urban areas is dependent on biomass for cooking.</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Deprivation of clean and modern energy services makes it difficult for the population to improve their wellbeing and keeps them away from the new opportunities of the development.</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these countries, most of the population is dependent on traditional biomass such as fuelwood, charcoal, and animal waste for their daily needs of cooking, lighting, and space heating. Globally 13% of the population lack access to electricity and 40% of the total population is still dependent on the traditional biomass for their cooking needs.</a:t>
            </a:r>
          </a:p>
          <a:p>
            <a:pPr algn="just" defTabSz="914400" eaLnBrk="0" fontAlgn="base" hangingPunct="0">
              <a:spcBef>
                <a:spcPct val="0"/>
              </a:spcBef>
              <a:spcAft>
                <a:spcPct val="0"/>
              </a:spcAft>
              <a:buClrTx/>
              <a:buSz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India, 51 per cent of the population could not access clean cooking fuel in 2018 when compared to 54 per cent in Pakistan, 28 per cent in China, 72 per cent in Sri Lanka and more than 80 per cent in Bangladesh.</a:t>
            </a:r>
          </a:p>
          <a:p>
            <a:pPr algn="just" defTabSz="914400" eaLnBrk="0" fontAlgn="base" hangingPunct="0">
              <a:spcBef>
                <a:spcPct val="0"/>
              </a:spcBef>
              <a:spcAft>
                <a:spcPct val="0"/>
              </a:spcAft>
              <a:buClrTx/>
              <a:buSz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energy situation in developed countries is very different than developing countries (Day et al., 2016) where billions of people are dependent on the traditional biomass for their daily needs which are having adverse effects on their health.</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3544488A-D92A-4F60-B47A-7547F25EE33D}"/>
              </a:ext>
            </a:extLst>
          </p:cNvPr>
          <p:cNvSpPr>
            <a:spLocks noGrp="1"/>
          </p:cNvSpPr>
          <p:nvPr>
            <p:ph type="dt" sz="half" idx="10"/>
          </p:nvPr>
        </p:nvSpPr>
        <p:spPr/>
        <p:txBody>
          <a:bodyPr/>
          <a:lstStyle/>
          <a:p>
            <a:fld id="{862DB73F-647A-4B2E-ADE6-80F9E2017074}" type="datetime2">
              <a:rPr lang="en-US" sz="1000" smtClean="0">
                <a:solidFill>
                  <a:schemeClr val="tx1"/>
                </a:solidFill>
              </a:rPr>
              <a:t>Monday, June 7, 2021</a:t>
            </a:fld>
            <a:endParaRPr lang="en-US" sz="1000" dirty="0">
              <a:solidFill>
                <a:schemeClr val="tx1"/>
              </a:solidFill>
            </a:endParaRPr>
          </a:p>
        </p:txBody>
      </p:sp>
      <p:sp>
        <p:nvSpPr>
          <p:cNvPr id="3" name="Slide Number Placeholder 2">
            <a:extLst>
              <a:ext uri="{FF2B5EF4-FFF2-40B4-BE49-F238E27FC236}">
                <a16:creationId xmlns:a16="http://schemas.microsoft.com/office/drawing/2014/main" id="{05071779-55CC-4E95-9DF3-1E554955F485}"/>
              </a:ext>
            </a:extLst>
          </p:cNvPr>
          <p:cNvSpPr>
            <a:spLocks noGrp="1"/>
          </p:cNvSpPr>
          <p:nvPr>
            <p:ph type="sldNum" sz="quarter" idx="12"/>
          </p:nvPr>
        </p:nvSpPr>
        <p:spPr/>
        <p:txBody>
          <a:bodyPr/>
          <a:lstStyle/>
          <a:p>
            <a:fld id="{3A98EE3D-8CD1-4C3F-BD1C-C98C9596463C}" type="slidenum">
              <a:rPr lang="en-US" sz="1000" smtClean="0">
                <a:solidFill>
                  <a:schemeClr val="tx1"/>
                </a:solidFill>
              </a:rPr>
              <a:t>2</a:t>
            </a:fld>
            <a:endParaRPr lang="en-US" sz="1000" dirty="0">
              <a:solidFill>
                <a:schemeClr val="tx1"/>
              </a:solidFill>
            </a:endParaRPr>
          </a:p>
        </p:txBody>
      </p:sp>
    </p:spTree>
    <p:extLst>
      <p:ext uri="{BB962C8B-B14F-4D97-AF65-F5344CB8AC3E}">
        <p14:creationId xmlns:p14="http://schemas.microsoft.com/office/powerpoint/2010/main" val="10685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478C-12D7-424F-AAB0-6C8F2CA6D19D}"/>
              </a:ext>
            </a:extLst>
          </p:cNvPr>
          <p:cNvSpPr>
            <a:spLocks noGrp="1"/>
          </p:cNvSpPr>
          <p:nvPr>
            <p:ph type="title"/>
          </p:nvPr>
        </p:nvSpPr>
        <p:spPr>
          <a:xfrm>
            <a:off x="649743" y="775632"/>
            <a:ext cx="7543800" cy="485164"/>
          </a:xfrm>
          <a:ln>
            <a:solidFill>
              <a:schemeClr val="accent5"/>
            </a:solidFill>
          </a:ln>
        </p:spPr>
        <p:txBody>
          <a:bodyPr>
            <a:normAutofit fontScale="90000"/>
          </a:bodyPr>
          <a:lstStyle/>
          <a:p>
            <a:pPr algn="ctr"/>
            <a:r>
              <a:rPr lang="en-US" b="1" dirty="0">
                <a:latin typeface="Times New Roman" panose="02020603050405020304" pitchFamily="18" charset="0"/>
                <a:cs typeface="Times New Roman" panose="02020603050405020304" pitchFamily="18" charset="0"/>
              </a:rPr>
              <a:t>Cont..</a:t>
            </a:r>
            <a:endParaRPr lang="en-IN"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128D479-7639-4306-B33C-7BF412B51DE7}"/>
              </a:ext>
            </a:extLst>
          </p:cNvPr>
          <p:cNvPicPr>
            <a:picLocks noChangeAspect="1"/>
          </p:cNvPicPr>
          <p:nvPr/>
        </p:nvPicPr>
        <p:blipFill rotWithShape="1">
          <a:blip r:embed="rId2">
            <a:extLst>
              <a:ext uri="{28A0092B-C50C-407E-A947-70E740481C1C}">
                <a14:useLocalDpi xmlns:a14="http://schemas.microsoft.com/office/drawing/2010/main" val="0"/>
              </a:ext>
            </a:extLst>
          </a:blip>
          <a:srcRect l="4397" t="20294" r="4058" b="21984"/>
          <a:stretch/>
        </p:blipFill>
        <p:spPr>
          <a:xfrm>
            <a:off x="186813" y="80432"/>
            <a:ext cx="925861" cy="485164"/>
          </a:xfrm>
          <a:prstGeom prst="rect">
            <a:avLst/>
          </a:prstGeom>
        </p:spPr>
      </p:pic>
      <p:pic>
        <p:nvPicPr>
          <p:cNvPr id="5" name="Picture 2" descr="Image result for iit mandi logo">
            <a:extLst>
              <a:ext uri="{FF2B5EF4-FFF2-40B4-BE49-F238E27FC236}">
                <a16:creationId xmlns:a16="http://schemas.microsoft.com/office/drawing/2014/main" id="{026F3822-E8B7-4797-843C-8E0B1B42C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624" y="121107"/>
            <a:ext cx="637803" cy="5966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CABA7C72-BFD1-43CC-8C6C-5F73C4AB3ECC}"/>
              </a:ext>
            </a:extLst>
          </p:cNvPr>
          <p:cNvSpPr>
            <a:spLocks noGrp="1" noChangeArrowheads="1"/>
          </p:cNvSpPr>
          <p:nvPr>
            <p:ph idx="1"/>
          </p:nvPr>
        </p:nvSpPr>
        <p:spPr bwMode="auto">
          <a:xfrm>
            <a:off x="649743" y="1672587"/>
            <a:ext cx="7543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buClrTx/>
              <a:buSzTx/>
              <a:buFont typeface="Arial" panose="020B0604020202020204" pitchFamily="34" charset="0"/>
              <a:buChar char="•"/>
            </a:pP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lack of access to modern sources of energy services has been defined as energy poverty.</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mostly attributed to the people with low income, energy inefficiency, and no access or limited access to modern fuels.</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Energy poverty as an issue of concern got prominence in nineties when more than 80 percent of the population in the developing countries lacked access to sufficient and sustainable energy supply.</a:t>
            </a:r>
          </a:p>
          <a:p>
            <a:pPr algn="just" defTabSz="914400" eaLnBrk="0" fontAlgn="base" hangingPunct="0">
              <a:spcBef>
                <a:spcPct val="0"/>
              </a:spcBef>
              <a:spcAft>
                <a:spcPct val="0"/>
              </a:spcAft>
              <a:buClrTx/>
              <a:buSzTx/>
              <a:buFont typeface="Arial" panose="020B0604020202020204" pitchFamily="34" charset="0"/>
              <a:buChar char="•"/>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Over the years, the situation has marginally improved, but the lack of access to clean fuels for cooking and lighting stills lies in billions..</a:t>
            </a:r>
          </a:p>
          <a:p>
            <a:pPr algn="just" defTabSz="914400" eaLnBrk="0" fontAlgn="base" hangingPunct="0">
              <a:spcBef>
                <a:spcPct val="0"/>
              </a:spcBef>
              <a:spcAft>
                <a:spcPct val="0"/>
              </a:spcAft>
              <a:buClrTx/>
              <a:buSzTx/>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rPr>
              <a:t>However, the notion of energy poverty is well accepted around the world but the difference in the context of energy poverty still exists in the North and global South. The definition of energy poverty is vital to understand the scale and nature of the problem and formulate strategies and policies to minimise the same. </a:t>
            </a:r>
            <a:endParaRPr kumimoji="0" lang="en-US" altLang="en-US" sz="1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AD87CA3E-BEF2-4CF9-B15E-EE9071232FF5}"/>
              </a:ext>
            </a:extLst>
          </p:cNvPr>
          <p:cNvSpPr>
            <a:spLocks noGrp="1"/>
          </p:cNvSpPr>
          <p:nvPr>
            <p:ph type="dt" sz="half" idx="10"/>
          </p:nvPr>
        </p:nvSpPr>
        <p:spPr/>
        <p:txBody>
          <a:bodyPr/>
          <a:lstStyle/>
          <a:p>
            <a:fld id="{3B3288FD-4D36-41C2-A652-64626EE19C5E}"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A5E5A2DF-DE46-4410-9A35-C333F93D44A5}"/>
              </a:ext>
            </a:extLst>
          </p:cNvPr>
          <p:cNvSpPr>
            <a:spLocks noGrp="1"/>
          </p:cNvSpPr>
          <p:nvPr>
            <p:ph type="sldNum" sz="quarter" idx="12"/>
          </p:nvPr>
        </p:nvSpPr>
        <p:spPr/>
        <p:txBody>
          <a:bodyPr/>
          <a:lstStyle/>
          <a:p>
            <a:fld id="{3A98EE3D-8CD1-4C3F-BD1C-C98C9596463C}"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9101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09E-00AA-494F-816F-E75AAF6EC479}"/>
              </a:ext>
            </a:extLst>
          </p:cNvPr>
          <p:cNvSpPr>
            <a:spLocks noGrp="1"/>
          </p:cNvSpPr>
          <p:nvPr>
            <p:ph type="title"/>
          </p:nvPr>
        </p:nvSpPr>
        <p:spPr>
          <a:xfrm>
            <a:off x="714804" y="613457"/>
            <a:ext cx="7651955" cy="784651"/>
          </a:xfrm>
          <a:ln>
            <a:solidFill>
              <a:schemeClr val="accent4"/>
            </a:solidFill>
          </a:ln>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Energy poverty in developed and developing countries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B81616-C040-4B3D-84E7-C64BE5B2444E}"/>
              </a:ext>
            </a:extLst>
          </p:cNvPr>
          <p:cNvSpPr>
            <a:spLocks noGrp="1"/>
          </p:cNvSpPr>
          <p:nvPr>
            <p:ph idx="1"/>
          </p:nvPr>
        </p:nvSpPr>
        <p:spPr>
          <a:xfrm>
            <a:off x="691944" y="1519326"/>
            <a:ext cx="7674815" cy="4725217"/>
          </a:xfrm>
        </p:spPr>
        <p:txBody>
          <a:bodyPr>
            <a:noAutofit/>
          </a:bodyPr>
          <a:lstStyle/>
          <a:p>
            <a:pPr>
              <a:buClrTx/>
              <a:buFont typeface="Arial" panose="020B0604020202020204" pitchFamily="34" charset="0"/>
              <a:buChar char="•"/>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Energy poverty is also called as fuel poverty in developed countries.</a:t>
            </a:r>
          </a:p>
          <a:p>
            <a:pPr>
              <a:buClrTx/>
              <a:buFont typeface="Arial" panose="020B0604020202020204" pitchFamily="34" charset="0"/>
              <a:buChar char="•"/>
            </a:pPr>
            <a:r>
              <a:rPr lang="en-IN" sz="1800" dirty="0">
                <a:solidFill>
                  <a:schemeClr val="tx1"/>
                </a:solidFill>
                <a:latin typeface="Times New Roman" panose="02020603050405020304" pitchFamily="18" charset="0"/>
                <a:cs typeface="Times New Roman" panose="02020603050405020304" pitchFamily="18" charset="0"/>
              </a:rPr>
              <a:t> UK is one of the first country to talk of energy poverty as </a:t>
            </a:r>
            <a:r>
              <a:rPr lang="en-IN" sz="1800" dirty="0" err="1">
                <a:solidFill>
                  <a:schemeClr val="tx1"/>
                </a:solidFill>
                <a:latin typeface="Times New Roman" panose="02020603050405020304" pitchFamily="18" charset="0"/>
                <a:cs typeface="Times New Roman" panose="02020603050405020304" pitchFamily="18" charset="0"/>
              </a:rPr>
              <a:t>as</a:t>
            </a:r>
            <a:r>
              <a:rPr lang="en-IN" sz="1800" dirty="0">
                <a:solidFill>
                  <a:schemeClr val="tx1"/>
                </a:solidFill>
                <a:latin typeface="Times New Roman" panose="02020603050405020304" pitchFamily="18" charset="0"/>
                <a:cs typeface="Times New Roman" panose="02020603050405020304" pitchFamily="18" charset="0"/>
              </a:rPr>
              <a:t> early as 1970s.</a:t>
            </a:r>
          </a:p>
          <a:p>
            <a:pPr>
              <a:buClrTx/>
              <a:buFont typeface="Arial" panose="020B0604020202020204" pitchFamily="34" charset="0"/>
              <a:buChar char="•"/>
            </a:pPr>
            <a:r>
              <a:rPr lang="en-IN"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‘Fuel Poverty: From Cold Homes to Affordable Warmth’ </a:t>
            </a:r>
            <a:r>
              <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Brenda Boardman </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(1991)</a:t>
            </a:r>
          </a:p>
          <a:p>
            <a:pPr>
              <a:buClrTx/>
              <a:buFont typeface="Arial" panose="020B0604020202020204" pitchFamily="34" charset="0"/>
              <a:buChar char="•"/>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Hills (2012) developed  </a:t>
            </a:r>
            <a:r>
              <a:rPr lang="en-IN"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‘Low-Cost High Income’</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approach.</a:t>
            </a:r>
          </a:p>
          <a:p>
            <a:pPr>
              <a:buClrTx/>
              <a:buFont typeface="Arial" panose="020B0604020202020204" pitchFamily="34" charset="0"/>
              <a:buChar char="•"/>
            </a:pPr>
            <a:r>
              <a:rPr lang="en-IN" sz="1800" dirty="0">
                <a:solidFill>
                  <a:schemeClr val="tx1"/>
                </a:solidFill>
                <a:latin typeface="Times New Roman" panose="02020603050405020304" pitchFamily="18" charset="0"/>
                <a:cs typeface="Times New Roman" panose="02020603050405020304" pitchFamily="18" charset="0"/>
              </a:rPr>
              <a:t> </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UK Fuel Poverty Strategy’ “</a:t>
            </a:r>
            <a:r>
              <a:rPr lang="en-IN"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fuel poor household is one that cannot afford to keep adequately warm at a reasonable cost. The most widely accepted definition of a fuel poor household is one which needs to spend more than 10% of its income on all fuel use and to heat its home to an adequate standard of warmth. Generally, this is defined as 21ºC in the living room and 18ºC in the other occupied rooms - the temperatures recommended by the World Health Organisation (WHO)”</a:t>
            </a: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(BEIS, 2001). </a:t>
            </a:r>
          </a:p>
          <a:p>
            <a:pPr>
              <a:buClrTx/>
              <a:buFont typeface="Arial" panose="020B0604020202020204" pitchFamily="34" charset="0"/>
              <a:buChar char="•"/>
            </a:pPr>
            <a:r>
              <a:rPr lang="en-IN"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Over the years, this approach of energy poverty got accepted in other European countries like France and Ireland and was used in the UK until 2013.</a:t>
            </a:r>
          </a:p>
          <a:p>
            <a:pPr>
              <a:buClrTx/>
              <a:buFont typeface="Arial" panose="020B0604020202020204" pitchFamily="34" charset="0"/>
              <a:buChar char="•"/>
            </a:pP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705CA09-BD71-47DE-83E9-2C908755C12B}"/>
              </a:ext>
            </a:extLst>
          </p:cNvPr>
          <p:cNvPicPr>
            <a:picLocks noChangeAspect="1"/>
          </p:cNvPicPr>
          <p:nvPr/>
        </p:nvPicPr>
        <p:blipFill rotWithShape="1">
          <a:blip r:embed="rId2">
            <a:extLst>
              <a:ext uri="{28A0092B-C50C-407E-A947-70E740481C1C}">
                <a14:useLocalDpi xmlns:a14="http://schemas.microsoft.com/office/drawing/2010/main" val="0"/>
              </a:ext>
            </a:extLst>
          </a:blip>
          <a:srcRect l="4397" t="20294" r="4058" b="21984"/>
          <a:stretch/>
        </p:blipFill>
        <p:spPr>
          <a:xfrm>
            <a:off x="186814" y="80432"/>
            <a:ext cx="840966" cy="440678"/>
          </a:xfrm>
          <a:prstGeom prst="rect">
            <a:avLst/>
          </a:prstGeom>
        </p:spPr>
      </p:pic>
      <p:pic>
        <p:nvPicPr>
          <p:cNvPr id="5" name="Picture 2" descr="Image result for iit mandi logo">
            <a:extLst>
              <a:ext uri="{FF2B5EF4-FFF2-40B4-BE49-F238E27FC236}">
                <a16:creationId xmlns:a16="http://schemas.microsoft.com/office/drawing/2014/main" id="{9F415C44-BDA5-44B7-A658-C9DC1CB6B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368" y="24666"/>
            <a:ext cx="637803" cy="59669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0F57422D-BE8F-40F6-9BB8-5C0DC3554A8B}"/>
              </a:ext>
            </a:extLst>
          </p:cNvPr>
          <p:cNvSpPr>
            <a:spLocks noGrp="1"/>
          </p:cNvSpPr>
          <p:nvPr>
            <p:ph type="dt" sz="half" idx="10"/>
          </p:nvPr>
        </p:nvSpPr>
        <p:spPr/>
        <p:txBody>
          <a:bodyPr/>
          <a:lstStyle/>
          <a:p>
            <a:fld id="{A0DCAA69-9E54-4C38-8DB1-674BA0D9B0B7}"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598D54AF-0024-48A2-99E5-96643A6DCA6A}"/>
              </a:ext>
            </a:extLst>
          </p:cNvPr>
          <p:cNvSpPr>
            <a:spLocks noGrp="1"/>
          </p:cNvSpPr>
          <p:nvPr>
            <p:ph type="sldNum" sz="quarter" idx="12"/>
          </p:nvPr>
        </p:nvSpPr>
        <p:spPr/>
        <p:txBody>
          <a:bodyPr/>
          <a:lstStyle/>
          <a:p>
            <a:fld id="{3A98EE3D-8CD1-4C3F-BD1C-C98C9596463C}" type="slidenum">
              <a:rPr lang="en-US" sz="1000" smtClean="0">
                <a:solidFill>
                  <a:schemeClr val="tx1"/>
                </a:solidFill>
              </a:rPr>
              <a:t>4</a:t>
            </a:fld>
            <a:endParaRPr lang="en-US" sz="1000" dirty="0">
              <a:solidFill>
                <a:schemeClr val="tx1"/>
              </a:solidFill>
            </a:endParaRPr>
          </a:p>
        </p:txBody>
      </p:sp>
    </p:spTree>
    <p:extLst>
      <p:ext uri="{BB962C8B-B14F-4D97-AF65-F5344CB8AC3E}">
        <p14:creationId xmlns:p14="http://schemas.microsoft.com/office/powerpoint/2010/main" val="192669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6A48-7D05-4608-8EC8-CE0D4331A277}"/>
              </a:ext>
            </a:extLst>
          </p:cNvPr>
          <p:cNvSpPr>
            <a:spLocks noGrp="1"/>
          </p:cNvSpPr>
          <p:nvPr>
            <p:ph type="title"/>
          </p:nvPr>
        </p:nvSpPr>
        <p:spPr>
          <a:xfrm>
            <a:off x="822960" y="601697"/>
            <a:ext cx="7543800" cy="596819"/>
          </a:xfrm>
          <a:ln>
            <a:solidFill>
              <a:schemeClr val="accent4"/>
            </a:solidFill>
          </a:ln>
        </p:spPr>
        <p:txBody>
          <a:bodyPr>
            <a:normAutofit/>
          </a:bodyPr>
          <a:lstStyle/>
          <a:p>
            <a:pPr algn="ctr"/>
            <a:r>
              <a:rPr lang="en-US" sz="3200" b="1" dirty="0">
                <a:latin typeface="Times New Roman" panose="02020603050405020304" pitchFamily="18" charset="0"/>
                <a:cs typeface="Times New Roman" panose="02020603050405020304" pitchFamily="18" charset="0"/>
              </a:rPr>
              <a:t>Cont..</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A1A166-829E-4DDA-964E-DEF53DCD31FA}"/>
              </a:ext>
            </a:extLst>
          </p:cNvPr>
          <p:cNvSpPr>
            <a:spLocks noGrp="1"/>
          </p:cNvSpPr>
          <p:nvPr>
            <p:ph idx="1"/>
          </p:nvPr>
        </p:nvSpPr>
        <p:spPr>
          <a:xfrm>
            <a:off x="800100" y="1599911"/>
            <a:ext cx="7543800" cy="4656392"/>
          </a:xfrm>
        </p:spPr>
        <p:txBody>
          <a:bodyPr>
            <a:normAutofit/>
          </a:bodyPr>
          <a:lstStyle/>
          <a:p>
            <a:pPr>
              <a:buClrTx/>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other hand there are several other approaches which are used in developing countries to measure energy poverty.</a:t>
            </a:r>
          </a:p>
          <a:p>
            <a:pPr>
              <a:buClrTx/>
              <a:buFont typeface="Arial" panose="020B0604020202020204" pitchFamily="34" charset="0"/>
              <a:buChar char="•"/>
            </a:pPr>
            <a:r>
              <a:rPr lang="en-I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Uni-dimensional measures.</a:t>
            </a:r>
          </a:p>
          <a:p>
            <a:pPr>
              <a:buClrTx/>
              <a:buFont typeface="Arial" panose="020B0604020202020204" pitchFamily="34" charset="0"/>
              <a:buChar char="•"/>
            </a:pPr>
            <a:r>
              <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hysical energy or expenditure.</a:t>
            </a:r>
          </a:p>
          <a:p>
            <a:pPr>
              <a:buClrTx/>
              <a:buFont typeface="Arial" panose="020B0604020202020204" pitchFamily="34" charset="0"/>
              <a:buChar char="•"/>
            </a:pPr>
            <a:r>
              <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Income or expenditure based.</a:t>
            </a:r>
          </a:p>
          <a:p>
            <a:pPr>
              <a:buClrTx/>
              <a:buFont typeface="Arial" panose="020B0604020202020204" pitchFamily="34" charset="0"/>
              <a:buChar char="•"/>
            </a:pPr>
            <a:r>
              <a:rPr lang="en-I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Multidimensional measures</a:t>
            </a:r>
          </a:p>
          <a:p>
            <a:pPr>
              <a:buClrTx/>
              <a:buFont typeface="Arial" panose="020B0604020202020204" pitchFamily="34" charset="0"/>
              <a:buChar char="•"/>
            </a:pPr>
            <a:r>
              <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ultidimensional energy poverty (MEPI).</a:t>
            </a:r>
          </a:p>
          <a:p>
            <a:pPr>
              <a:buClrTx/>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Correlation Sensitive Energy Poverty Index (CSEPI).</a:t>
            </a:r>
          </a:p>
          <a:p>
            <a:pPr>
              <a:buClrTx/>
              <a:buFont typeface="Arial" panose="020B0604020202020204" pitchFamily="34" charset="0"/>
              <a:buChar char="•"/>
            </a:pPr>
            <a:r>
              <a:rPr lang="en-IN"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nergy poverty index (EPI).</a:t>
            </a:r>
          </a:p>
          <a:p>
            <a:pPr>
              <a:buClrTx/>
              <a:buFont typeface="Arial" panose="020B0604020202020204" pitchFamily="34" charset="0"/>
              <a:buChar char="•"/>
            </a:pPr>
            <a:r>
              <a:rPr lang="en-IN" sz="1800" dirty="0">
                <a:solidFill>
                  <a:srgbClr val="000000"/>
                </a:solidFill>
                <a:effectLst/>
                <a:latin typeface="Times New Roman" panose="02020603050405020304" pitchFamily="18" charset="0"/>
                <a:ea typeface="Calibri" panose="020F0502020204030204" pitchFamily="34" charset="0"/>
              </a:rPr>
              <a:t>Total Energy Access (TEA).</a:t>
            </a:r>
          </a:p>
          <a:p>
            <a:pPr>
              <a:buClrTx/>
              <a:buFont typeface="Arial" panose="020B0604020202020204" pitchFamily="34" charset="0"/>
              <a:buChar char="•"/>
            </a:pPr>
            <a:endParaRPr lang="en-IN" sz="1800" dirty="0">
              <a:solidFill>
                <a:srgbClr val="000000"/>
              </a:solidFill>
              <a:effectLst/>
              <a:latin typeface="Times New Roman" panose="02020603050405020304" pitchFamily="18" charset="0"/>
              <a:ea typeface="Calibri" panose="020F0502020204030204" pitchFamily="34" charset="0"/>
            </a:endParaRPr>
          </a:p>
          <a:p>
            <a:pPr>
              <a:buClrTx/>
              <a:buFont typeface="Arial" panose="020B0604020202020204" pitchFamily="34" charset="0"/>
              <a:buChar char="•"/>
            </a:pPr>
            <a:endParaRPr lang="en-I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buClrTx/>
              <a:buFont typeface="Arial" panose="020B0604020202020204" pitchFamily="34" charset="0"/>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buClrTx/>
              <a:buFont typeface="Arial" panose="020B0604020202020204" pitchFamily="34" charset="0"/>
              <a:buChar char="•"/>
            </a:pP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buClrTx/>
              <a:buFont typeface="Arial" panose="020B0604020202020204" pitchFamily="34" charset="0"/>
              <a:buChar char="•"/>
            </a:pPr>
            <a:endPar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buClrTx/>
              <a:buFont typeface="Arial" panose="020B0604020202020204" pitchFamily="34" charset="0"/>
              <a:buChar char="•"/>
            </a:pP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FF3829-F130-44A8-8E8F-3D83326F31C4}"/>
              </a:ext>
            </a:extLst>
          </p:cNvPr>
          <p:cNvPicPr>
            <a:picLocks noChangeAspect="1"/>
          </p:cNvPicPr>
          <p:nvPr/>
        </p:nvPicPr>
        <p:blipFill rotWithShape="1">
          <a:blip r:embed="rId2">
            <a:extLst>
              <a:ext uri="{28A0092B-C50C-407E-A947-70E740481C1C}">
                <a14:useLocalDpi xmlns:a14="http://schemas.microsoft.com/office/drawing/2010/main" val="0"/>
              </a:ext>
            </a:extLst>
          </a:blip>
          <a:srcRect l="4397" t="20294" r="4058" b="21984"/>
          <a:stretch/>
        </p:blipFill>
        <p:spPr>
          <a:xfrm>
            <a:off x="186814" y="80432"/>
            <a:ext cx="840966" cy="440678"/>
          </a:xfrm>
          <a:prstGeom prst="rect">
            <a:avLst/>
          </a:prstGeom>
        </p:spPr>
      </p:pic>
      <p:pic>
        <p:nvPicPr>
          <p:cNvPr id="5" name="Picture 2" descr="Image result for iit mandi logo">
            <a:extLst>
              <a:ext uri="{FF2B5EF4-FFF2-40B4-BE49-F238E27FC236}">
                <a16:creationId xmlns:a16="http://schemas.microsoft.com/office/drawing/2014/main" id="{BE455E59-5D5D-4D6E-96F5-891122226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368" y="24666"/>
            <a:ext cx="637803" cy="59669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40D3548B-8348-47F2-BA27-806F39E91E80}"/>
              </a:ext>
            </a:extLst>
          </p:cNvPr>
          <p:cNvSpPr>
            <a:spLocks noGrp="1"/>
          </p:cNvSpPr>
          <p:nvPr>
            <p:ph type="dt" sz="half" idx="10"/>
          </p:nvPr>
        </p:nvSpPr>
        <p:spPr/>
        <p:txBody>
          <a:bodyPr/>
          <a:lstStyle/>
          <a:p>
            <a:fld id="{F1CAE73B-B772-4C21-B731-18E275CDAD7D}"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7B172A10-3B17-4FCA-B844-6428C0AB93ED}"/>
              </a:ext>
            </a:extLst>
          </p:cNvPr>
          <p:cNvSpPr>
            <a:spLocks noGrp="1"/>
          </p:cNvSpPr>
          <p:nvPr>
            <p:ph type="sldNum" sz="quarter" idx="12"/>
          </p:nvPr>
        </p:nvSpPr>
        <p:spPr/>
        <p:txBody>
          <a:bodyPr/>
          <a:lstStyle/>
          <a:p>
            <a:fld id="{3A98EE3D-8CD1-4C3F-BD1C-C98C9596463C}" type="slidenum">
              <a:rPr lang="en-US" sz="1000" smtClean="0">
                <a:solidFill>
                  <a:schemeClr val="tx1"/>
                </a:solidFill>
              </a:rPr>
              <a:t>5</a:t>
            </a:fld>
            <a:endParaRPr lang="en-US" sz="1000" dirty="0">
              <a:solidFill>
                <a:schemeClr val="tx1"/>
              </a:solidFill>
            </a:endParaRPr>
          </a:p>
        </p:txBody>
      </p:sp>
    </p:spTree>
    <p:extLst>
      <p:ext uri="{BB962C8B-B14F-4D97-AF65-F5344CB8AC3E}">
        <p14:creationId xmlns:p14="http://schemas.microsoft.com/office/powerpoint/2010/main" val="382350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D0E7-2764-4E6F-AAFE-D7E1FCA1E7D3}"/>
              </a:ext>
            </a:extLst>
          </p:cNvPr>
          <p:cNvSpPr>
            <a:spLocks noGrp="1"/>
          </p:cNvSpPr>
          <p:nvPr>
            <p:ph type="title"/>
          </p:nvPr>
        </p:nvSpPr>
        <p:spPr>
          <a:xfrm>
            <a:off x="822960" y="675749"/>
            <a:ext cx="7543800" cy="626316"/>
          </a:xfrm>
          <a:ln>
            <a:solidFill>
              <a:schemeClr val="accent3"/>
            </a:solidFill>
          </a:ln>
        </p:spPr>
        <p:txBody>
          <a:bodyPr>
            <a:normAutofit/>
          </a:bodyPr>
          <a:lstStyle/>
          <a:p>
            <a:pPr algn="ctr"/>
            <a:r>
              <a:rPr lang="en-US" sz="3200" b="1" dirty="0">
                <a:latin typeface="Times New Roman" panose="02020603050405020304" pitchFamily="18" charset="0"/>
                <a:cs typeface="Times New Roman" panose="02020603050405020304" pitchFamily="18" charset="0"/>
              </a:rPr>
              <a:t>Rationale of the study</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31DEDA-9C49-4E4D-A725-729A11F0F3EB}"/>
              </a:ext>
            </a:extLst>
          </p:cNvPr>
          <p:cNvSpPr>
            <a:spLocks noGrp="1"/>
          </p:cNvSpPr>
          <p:nvPr>
            <p:ph idx="1"/>
          </p:nvPr>
        </p:nvSpPr>
        <p:spPr>
          <a:xfrm>
            <a:off x="800100" y="1804193"/>
            <a:ext cx="7543800" cy="3760891"/>
          </a:xfrm>
        </p:spPr>
        <p:txBody>
          <a:bodyPr>
            <a:normAutofit lnSpcReduction="10000"/>
          </a:bodyPr>
          <a:lstStyle/>
          <a:p>
            <a:pPr>
              <a:buClrTx/>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Key elements which affect energy poverty are household income (per capita income), the cost of fuels and the type of energy consumed by the households which is affected by the energy efficiency of the fuels used. </a:t>
            </a:r>
          </a:p>
          <a:p>
            <a:pPr>
              <a:buClrTx/>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studies conducted on developing countries especially on India have not considered all these elements together. </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a:buClrTx/>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Unavailability of efficient energy and technologies for cooking, lighting and space heating households with inability to pay deny the basic opportunities of health, education and various other opportunities to a household. </a:t>
            </a:r>
          </a:p>
          <a:p>
            <a:pPr>
              <a:buClrTx/>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By realizing the importance of these elements, we have created an index to understand the effect of all these elements on the outcome of energy poverty in this study. Energy poverty is multidimensional like general poverty; hence, this study has analysed the multidimensionality of energy poverty by developing the multidimensional scores of the households.</a:t>
            </a:r>
          </a:p>
          <a:p>
            <a:pPr>
              <a:buClrTx/>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918570F-77F9-4FDD-BC78-2EFD7DE4F8EF}"/>
              </a:ext>
            </a:extLst>
          </p:cNvPr>
          <p:cNvPicPr>
            <a:picLocks noChangeAspect="1"/>
          </p:cNvPicPr>
          <p:nvPr/>
        </p:nvPicPr>
        <p:blipFill rotWithShape="1">
          <a:blip r:embed="rId2">
            <a:extLst>
              <a:ext uri="{28A0092B-C50C-407E-A947-70E740481C1C}">
                <a14:useLocalDpi xmlns:a14="http://schemas.microsoft.com/office/drawing/2010/main" val="0"/>
              </a:ext>
            </a:extLst>
          </a:blip>
          <a:srcRect l="4397" t="20294" r="4058" b="21984"/>
          <a:stretch/>
        </p:blipFill>
        <p:spPr>
          <a:xfrm>
            <a:off x="186814" y="80432"/>
            <a:ext cx="840966" cy="440678"/>
          </a:xfrm>
          <a:prstGeom prst="rect">
            <a:avLst/>
          </a:prstGeom>
        </p:spPr>
      </p:pic>
      <p:pic>
        <p:nvPicPr>
          <p:cNvPr id="5" name="Picture 2" descr="Image result for iit mandi logo">
            <a:extLst>
              <a:ext uri="{FF2B5EF4-FFF2-40B4-BE49-F238E27FC236}">
                <a16:creationId xmlns:a16="http://schemas.microsoft.com/office/drawing/2014/main" id="{A7947EE1-E2D6-42EF-8693-E5526EB3A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368" y="24666"/>
            <a:ext cx="637803" cy="59669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38F1E63A-7CD1-4626-B943-249B4BE96D13}"/>
              </a:ext>
            </a:extLst>
          </p:cNvPr>
          <p:cNvSpPr>
            <a:spLocks noGrp="1"/>
          </p:cNvSpPr>
          <p:nvPr>
            <p:ph type="dt" sz="half" idx="10"/>
          </p:nvPr>
        </p:nvSpPr>
        <p:spPr/>
        <p:txBody>
          <a:bodyPr/>
          <a:lstStyle/>
          <a:p>
            <a:fld id="{B08FC4EC-6C11-4188-A3F4-D81AD3E7932C}"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ADBE3A66-CEB9-4334-90F7-05673E6011C4}"/>
              </a:ext>
            </a:extLst>
          </p:cNvPr>
          <p:cNvSpPr>
            <a:spLocks noGrp="1"/>
          </p:cNvSpPr>
          <p:nvPr>
            <p:ph type="sldNum" sz="quarter" idx="12"/>
          </p:nvPr>
        </p:nvSpPr>
        <p:spPr/>
        <p:txBody>
          <a:bodyPr/>
          <a:lstStyle/>
          <a:p>
            <a:fld id="{3A98EE3D-8CD1-4C3F-BD1C-C98C9596463C}" type="slidenum">
              <a:rPr lang="en-US" sz="1000" smtClean="0">
                <a:solidFill>
                  <a:schemeClr val="tx1"/>
                </a:solidFill>
              </a:rPr>
              <a:t>6</a:t>
            </a:fld>
            <a:endParaRPr lang="en-US" sz="1000" dirty="0">
              <a:solidFill>
                <a:schemeClr val="tx1"/>
              </a:solidFill>
            </a:endParaRPr>
          </a:p>
        </p:txBody>
      </p:sp>
    </p:spTree>
    <p:extLst>
      <p:ext uri="{BB962C8B-B14F-4D97-AF65-F5344CB8AC3E}">
        <p14:creationId xmlns:p14="http://schemas.microsoft.com/office/powerpoint/2010/main" val="127568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15B1-576F-497B-B91C-7A23F8AF4B60}"/>
              </a:ext>
            </a:extLst>
          </p:cNvPr>
          <p:cNvSpPr>
            <a:spLocks noGrp="1"/>
          </p:cNvSpPr>
          <p:nvPr>
            <p:ph type="title"/>
          </p:nvPr>
        </p:nvSpPr>
        <p:spPr>
          <a:xfrm>
            <a:off x="2045109" y="245559"/>
            <a:ext cx="5729258" cy="567322"/>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sz="3200" b="1" dirty="0">
                <a:latin typeface="Times New Roman" panose="02020603050405020304" pitchFamily="18" charset="0"/>
                <a:cs typeface="Times New Roman" panose="02020603050405020304" pitchFamily="18" charset="0"/>
              </a:rPr>
              <a:t>Methodology</a:t>
            </a:r>
            <a:endParaRPr lang="en-IN" sz="3200" b="1"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6E9A5FA5-A6C2-4DFC-A1CF-15EF6977B8D7}"/>
              </a:ext>
            </a:extLst>
          </p:cNvPr>
          <p:cNvGraphicFramePr>
            <a:graphicFrameLocks noGrp="1"/>
          </p:cNvGraphicFramePr>
          <p:nvPr>
            <p:ph idx="1"/>
            <p:extLst>
              <p:ext uri="{D42A27DB-BD31-4B8C-83A1-F6EECF244321}">
                <p14:modId xmlns:p14="http://schemas.microsoft.com/office/powerpoint/2010/main" val="1521938535"/>
              </p:ext>
            </p:extLst>
          </p:nvPr>
        </p:nvGraphicFramePr>
        <p:xfrm>
          <a:off x="685802" y="1133657"/>
          <a:ext cx="7772396" cy="5312852"/>
        </p:xfrm>
        <a:graphic>
          <a:graphicData uri="http://schemas.openxmlformats.org/drawingml/2006/table">
            <a:tbl>
              <a:tblPr firstRow="1" firstCol="1" bandRow="1"/>
              <a:tblGrid>
                <a:gridCol w="1943099">
                  <a:extLst>
                    <a:ext uri="{9D8B030D-6E8A-4147-A177-3AD203B41FA5}">
                      <a16:colId xmlns:a16="http://schemas.microsoft.com/office/drawing/2014/main" val="2123880090"/>
                    </a:ext>
                  </a:extLst>
                </a:gridCol>
                <a:gridCol w="1943099">
                  <a:extLst>
                    <a:ext uri="{9D8B030D-6E8A-4147-A177-3AD203B41FA5}">
                      <a16:colId xmlns:a16="http://schemas.microsoft.com/office/drawing/2014/main" val="2851792439"/>
                    </a:ext>
                  </a:extLst>
                </a:gridCol>
                <a:gridCol w="1943099">
                  <a:extLst>
                    <a:ext uri="{9D8B030D-6E8A-4147-A177-3AD203B41FA5}">
                      <a16:colId xmlns:a16="http://schemas.microsoft.com/office/drawing/2014/main" val="734808695"/>
                    </a:ext>
                  </a:extLst>
                </a:gridCol>
                <a:gridCol w="1943099">
                  <a:extLst>
                    <a:ext uri="{9D8B030D-6E8A-4147-A177-3AD203B41FA5}">
                      <a16:colId xmlns:a16="http://schemas.microsoft.com/office/drawing/2014/main" val="2801816978"/>
                    </a:ext>
                  </a:extLst>
                </a:gridCol>
              </a:tblGrid>
              <a:tr h="431865">
                <a:tc>
                  <a:txBody>
                    <a:bodyPr/>
                    <a:lstStyle/>
                    <a:p>
                      <a:pPr algn="ctr">
                        <a:lnSpc>
                          <a:spcPct val="115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Dimension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Indicator (Weight)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Variable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Deprivation Cut-off (poor if..)</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322117"/>
                  </a:ext>
                </a:extLst>
              </a:tr>
              <a:tr h="582672">
                <a:tc>
                  <a:txBody>
                    <a:bodyPr/>
                    <a:lstStyle/>
                    <a:p>
                      <a:pPr algn="ctr">
                        <a:lnSpc>
                          <a:spcPct val="115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Cooking</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Modern Cooking fuel (0.4)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Primary source of energy used by the households for cooking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Any fuel except LPG, electricity, natural gas, solar</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319533"/>
                  </a:ext>
                </a:extLst>
              </a:tr>
              <a:tr h="582672">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Lighting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Access to electricity (0.15)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Primary source of energy used by the households for lighting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Any fuel except electricity and LPG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421284"/>
                  </a:ext>
                </a:extLst>
              </a:tr>
              <a:tr h="983636">
                <a:tc>
                  <a:txBody>
                    <a:bodyPr/>
                    <a:lstStyle/>
                    <a:p>
                      <a:pPr algn="ctr">
                        <a:lnSpc>
                          <a:spcPct val="115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Access to basic energy services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Quantity of energy consumption (0.20)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 Capita daily energy consumption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Per capita daily kWh consumption is less than threshold (0.792)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[Report of Advisory Board on Energy (1984) Government of India]</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391894"/>
                  </a:ext>
                </a:extLst>
              </a:tr>
              <a:tr h="597338">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Consumption on energy services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Percent of income spent to get energy services (0.15)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Income spent to get energy services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Income spent on energy services is &gt;10%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(Boardman 1991)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443231"/>
                  </a:ext>
                </a:extLst>
              </a:tr>
              <a:tr h="190542">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Services through</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00821"/>
                  </a:ext>
                </a:extLst>
              </a:tr>
              <a:tr h="597338">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Household Appliances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Household appliance ownership (0.033)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Has fridge/electric fan/AC/Cooler/Washing machine)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795886"/>
                  </a:ext>
                </a:extLst>
              </a:tr>
              <a:tr h="582672">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Entertainment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Entertainment/education appliances ownership (0.033)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Has a radio/TV/Tape recorder)</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7265"/>
                  </a:ext>
                </a:extLst>
              </a:tr>
              <a:tr h="393941">
                <a:tc>
                  <a:txBody>
                    <a:bodyPr/>
                    <a:lstStyle/>
                    <a:p>
                      <a:pPr algn="ctr">
                        <a:lnSpc>
                          <a:spcPct val="115000"/>
                        </a:lnSpc>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Telecommunication means (0.033)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Has a mobile phone/Landline</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40" marR="591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18467"/>
                  </a:ext>
                </a:extLst>
              </a:tr>
            </a:tbl>
          </a:graphicData>
        </a:graphic>
      </p:graphicFrame>
      <p:pic>
        <p:nvPicPr>
          <p:cNvPr id="4" name="Picture 2" descr="Image result for iit mandi logo">
            <a:extLst>
              <a:ext uri="{FF2B5EF4-FFF2-40B4-BE49-F238E27FC236}">
                <a16:creationId xmlns:a16="http://schemas.microsoft.com/office/drawing/2014/main" id="{E66B6006-41C9-4DA7-8B26-39A322106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161" y="137651"/>
            <a:ext cx="956679" cy="783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E84F06-4AA2-4341-87A1-025E71E35167}"/>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186813" y="101591"/>
            <a:ext cx="1494503" cy="783140"/>
          </a:xfrm>
          <a:prstGeom prst="rect">
            <a:avLst/>
          </a:prstGeom>
        </p:spPr>
      </p:pic>
      <p:sp>
        <p:nvSpPr>
          <p:cNvPr id="3" name="Date Placeholder 2">
            <a:extLst>
              <a:ext uri="{FF2B5EF4-FFF2-40B4-BE49-F238E27FC236}">
                <a16:creationId xmlns:a16="http://schemas.microsoft.com/office/drawing/2014/main" id="{7EE092BD-DC52-430A-93D0-65AD8A98E95F}"/>
              </a:ext>
            </a:extLst>
          </p:cNvPr>
          <p:cNvSpPr>
            <a:spLocks noGrp="1"/>
          </p:cNvSpPr>
          <p:nvPr>
            <p:ph type="dt" sz="half" idx="10"/>
          </p:nvPr>
        </p:nvSpPr>
        <p:spPr>
          <a:xfrm>
            <a:off x="6163819" y="6446509"/>
            <a:ext cx="1810142" cy="365455"/>
          </a:xfrm>
        </p:spPr>
        <p:txBody>
          <a:bodyPr/>
          <a:lstStyle/>
          <a:p>
            <a:endParaRPr lang="en-US" sz="1000" dirty="0">
              <a:solidFill>
                <a:schemeClr val="tx1"/>
              </a:solidFill>
            </a:endParaRPr>
          </a:p>
          <a:p>
            <a:fld id="{1AB6C15B-70ED-40C2-A2A9-1391DD1F028A}" type="datetime2">
              <a:rPr lang="en-US" sz="1000" smtClean="0">
                <a:solidFill>
                  <a:schemeClr val="tx1"/>
                </a:solidFill>
              </a:rPr>
              <a:t>Monday, June 7, 2021</a:t>
            </a:fld>
            <a:r>
              <a:rPr lang="en-US" sz="1000" dirty="0">
                <a:solidFill>
                  <a:schemeClr val="tx1"/>
                </a:solidFill>
              </a:rPr>
              <a:t>		</a:t>
            </a:r>
          </a:p>
        </p:txBody>
      </p:sp>
      <p:sp>
        <p:nvSpPr>
          <p:cNvPr id="7" name="Slide Number Placeholder 6">
            <a:extLst>
              <a:ext uri="{FF2B5EF4-FFF2-40B4-BE49-F238E27FC236}">
                <a16:creationId xmlns:a16="http://schemas.microsoft.com/office/drawing/2014/main" id="{5A8B1C4C-450D-4EAA-A1DF-F14CAC89D267}"/>
              </a:ext>
            </a:extLst>
          </p:cNvPr>
          <p:cNvSpPr>
            <a:spLocks noGrp="1"/>
          </p:cNvSpPr>
          <p:nvPr>
            <p:ph type="sldNum" sz="quarter" idx="12"/>
          </p:nvPr>
        </p:nvSpPr>
        <p:spPr/>
        <p:txBody>
          <a:bodyPr/>
          <a:lstStyle/>
          <a:p>
            <a:fld id="{3A98EE3D-8CD1-4C3F-BD1C-C98C9596463C}" type="slidenum">
              <a:rPr lang="en-US" sz="1000" smtClean="0">
                <a:solidFill>
                  <a:schemeClr val="tx1"/>
                </a:solidFill>
              </a:rPr>
              <a:t>7</a:t>
            </a:fld>
            <a:endParaRPr lang="en-US" sz="1000" dirty="0">
              <a:solidFill>
                <a:schemeClr val="tx1"/>
              </a:solidFill>
            </a:endParaRPr>
          </a:p>
        </p:txBody>
      </p:sp>
    </p:spTree>
    <p:extLst>
      <p:ext uri="{BB962C8B-B14F-4D97-AF65-F5344CB8AC3E}">
        <p14:creationId xmlns:p14="http://schemas.microsoft.com/office/powerpoint/2010/main" val="911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85C3-F959-47EC-8A7B-FD0379BD5F38}"/>
              </a:ext>
            </a:extLst>
          </p:cNvPr>
          <p:cNvSpPr>
            <a:spLocks noGrp="1"/>
          </p:cNvSpPr>
          <p:nvPr>
            <p:ph type="title"/>
          </p:nvPr>
        </p:nvSpPr>
        <p:spPr>
          <a:xfrm>
            <a:off x="1120876" y="158474"/>
            <a:ext cx="6803923" cy="565439"/>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Mathematical Model</a:t>
            </a:r>
            <a:endParaRPr lang="en-IN" sz="32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150646-28E0-49AF-99E5-9D791FEE4F56}"/>
                  </a:ext>
                </a:extLst>
              </p:cNvPr>
              <p:cNvSpPr>
                <a:spLocks noGrp="1"/>
              </p:cNvSpPr>
              <p:nvPr>
                <p:ph idx="1"/>
              </p:nvPr>
            </p:nvSpPr>
            <p:spPr>
              <a:xfrm>
                <a:off x="818462" y="1018644"/>
                <a:ext cx="7543800" cy="5544625"/>
              </a:xfrm>
            </p:spPr>
            <p:txBody>
              <a:bodyPr>
                <a:noAutofit/>
              </a:bodyPr>
              <a:lstStyle/>
              <a:p>
                <a:pPr marL="0">
                  <a:spcBef>
                    <a:spcPts val="0"/>
                  </a:spcBef>
                  <a:buClrTx/>
                  <a:buFont typeface="Arial" panose="020B0604020202020204" pitchFamily="34" charset="0"/>
                  <a:buChar char="•"/>
                </a:pPr>
                <a:r>
                  <a:rPr lang="en-IN" sz="1400" i="1" dirty="0">
                    <a:solidFill>
                      <a:schemeClr val="tx1"/>
                    </a:solidFill>
                    <a:latin typeface="Times New Roman" panose="02020603050405020304" pitchFamily="18" charset="0"/>
                    <a:cs typeface="Times New Roman" panose="02020603050405020304" pitchFamily="18" charset="0"/>
                  </a:rPr>
                  <a:t>MEPI </a:t>
                </a:r>
                <a:r>
                  <a:rPr lang="en-IN" sz="1400" dirty="0">
                    <a:solidFill>
                      <a:schemeClr val="tx1"/>
                    </a:solidFill>
                    <a:latin typeface="Times New Roman" panose="02020603050405020304" pitchFamily="18" charset="0"/>
                    <a:cs typeface="Times New Roman" panose="02020603050405020304" pitchFamily="18" charset="0"/>
                  </a:rPr>
                  <a:t>measures energy poverty in </a:t>
                </a:r>
                <a:r>
                  <a:rPr lang="en-IN" sz="1400" i="1" dirty="0">
                    <a:solidFill>
                      <a:schemeClr val="tx1"/>
                    </a:solidFill>
                    <a:latin typeface="Times New Roman" panose="02020603050405020304" pitchFamily="18" charset="0"/>
                    <a:cs typeface="Times New Roman" panose="02020603050405020304" pitchFamily="18" charset="0"/>
                  </a:rPr>
                  <a:t>d</a:t>
                </a:r>
                <a:r>
                  <a:rPr lang="en-IN" sz="1400" dirty="0">
                    <a:solidFill>
                      <a:schemeClr val="tx1"/>
                    </a:solidFill>
                    <a:latin typeface="Times New Roman" panose="02020603050405020304" pitchFamily="18" charset="0"/>
                    <a:cs typeface="Times New Roman" panose="02020603050405020304" pitchFamily="18" charset="0"/>
                  </a:rPr>
                  <a:t> variables across a population of </a:t>
                </a:r>
                <a:r>
                  <a:rPr lang="en-IN" sz="1400" i="1" dirty="0">
                    <a:solidFill>
                      <a:schemeClr val="tx1"/>
                    </a:solidFill>
                    <a:latin typeface="Times New Roman" panose="02020603050405020304" pitchFamily="18" charset="0"/>
                    <a:cs typeface="Times New Roman" panose="02020603050405020304" pitchFamily="18" charset="0"/>
                  </a:rPr>
                  <a:t>n </a:t>
                </a:r>
                <a:r>
                  <a:rPr lang="en-IN" sz="1400" dirty="0">
                    <a:solidFill>
                      <a:schemeClr val="tx1"/>
                    </a:solidFill>
                    <a:latin typeface="Times New Roman" panose="02020603050405020304" pitchFamily="18" charset="0"/>
                    <a:cs typeface="Times New Roman" panose="02020603050405020304" pitchFamily="18" charset="0"/>
                  </a:rPr>
                  <a:t>individuals.</a:t>
                </a:r>
              </a:p>
              <a:p>
                <a:pPr marL="0">
                  <a:spcBef>
                    <a:spcPts val="0"/>
                  </a:spcBef>
                  <a:buClrTx/>
                  <a:buFont typeface="Arial" panose="020B0604020202020204" pitchFamily="34" charset="0"/>
                  <a:buChar char="•"/>
                </a:pP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𝑌</m:t>
                        </m:r>
                        <m:r>
                          <a:rPr lang="en-US" sz="1400" i="1">
                            <a:solidFill>
                              <a:schemeClr val="tx1"/>
                            </a:solidFill>
                            <a:latin typeface="Cambria Math" panose="02040503050406030204" pitchFamily="18" charset="0"/>
                            <a:cs typeface="Times New Roman" panose="02020603050405020304" pitchFamily="18" charset="0"/>
                          </a:rPr>
                          <m:t>=</m:t>
                        </m:r>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i="1" dirty="0">
                    <a:solidFill>
                      <a:schemeClr val="tx1"/>
                    </a:solidFill>
                    <a:latin typeface="Times New Roman" panose="02020603050405020304" pitchFamily="18" charset="0"/>
                    <a:cs typeface="Times New Roman" panose="02020603050405020304" pitchFamily="18" charset="0"/>
                  </a:rPr>
                  <a:t> </a:t>
                </a:r>
                <a:r>
                  <a:rPr lang="en-IN" sz="1400" dirty="0">
                    <a:solidFill>
                      <a:schemeClr val="tx1"/>
                    </a:solidFill>
                    <a:latin typeface="Times New Roman" panose="02020603050405020304" pitchFamily="18" charset="0"/>
                    <a:cs typeface="Times New Roman" panose="02020603050405020304" pitchFamily="18" charset="0"/>
                  </a:rPr>
                  <a:t>represents the </a:t>
                </a:r>
                <a:r>
                  <a:rPr lang="en-IN" sz="1400" i="1" dirty="0">
                    <a:solidFill>
                      <a:schemeClr val="tx1"/>
                    </a:solidFill>
                    <a:latin typeface="Times New Roman" panose="02020603050405020304" pitchFamily="18" charset="0"/>
                    <a:cs typeface="Times New Roman" panose="02020603050405020304" pitchFamily="18" charset="0"/>
                  </a:rPr>
                  <a:t>n× d </a:t>
                </a:r>
                <a:r>
                  <a:rPr lang="en-IN" sz="1400" dirty="0">
                    <a:solidFill>
                      <a:schemeClr val="tx1"/>
                    </a:solidFill>
                    <a:latin typeface="Times New Roman" panose="02020603050405020304" pitchFamily="18" charset="0"/>
                    <a:cs typeface="Times New Roman" panose="02020603050405020304" pitchFamily="18" charset="0"/>
                  </a:rPr>
                  <a:t>matrix of achievements for </a:t>
                </a:r>
                <a:r>
                  <a:rPr lang="en-IN" sz="1400" i="1" dirty="0" err="1">
                    <a:solidFill>
                      <a:schemeClr val="tx1"/>
                    </a:solidFill>
                    <a:latin typeface="Times New Roman" panose="02020603050405020304" pitchFamily="18" charset="0"/>
                    <a:cs typeface="Times New Roman" panose="02020603050405020304" pitchFamily="18" charset="0"/>
                  </a:rPr>
                  <a:t>i</a:t>
                </a:r>
                <a:r>
                  <a:rPr lang="en-IN" sz="1400" i="1" dirty="0">
                    <a:solidFill>
                      <a:schemeClr val="tx1"/>
                    </a:solidFill>
                    <a:latin typeface="Times New Roman" panose="02020603050405020304" pitchFamily="18" charset="0"/>
                    <a:cs typeface="Times New Roman" panose="02020603050405020304" pitchFamily="18" charset="0"/>
                  </a:rPr>
                  <a:t> </a:t>
                </a:r>
                <a:r>
                  <a:rPr lang="en-IN" sz="1400" dirty="0">
                    <a:solidFill>
                      <a:schemeClr val="tx1"/>
                    </a:solidFill>
                    <a:latin typeface="Times New Roman" panose="02020603050405020304" pitchFamily="18" charset="0"/>
                    <a:cs typeface="Times New Roman" panose="02020603050405020304" pitchFamily="18" charset="0"/>
                  </a:rPr>
                  <a:t>persons across </a:t>
                </a:r>
                <a:r>
                  <a:rPr lang="en-IN" sz="1400" i="1" dirty="0">
                    <a:solidFill>
                      <a:schemeClr val="tx1"/>
                    </a:solidFill>
                    <a:latin typeface="Times New Roman" panose="02020603050405020304" pitchFamily="18" charset="0"/>
                    <a:cs typeface="Times New Roman" panose="02020603050405020304" pitchFamily="18" charset="0"/>
                  </a:rPr>
                  <a:t>j </a:t>
                </a:r>
                <a:r>
                  <a:rPr lang="en-IN" sz="1400" dirty="0">
                    <a:solidFill>
                      <a:schemeClr val="tx1"/>
                    </a:solidFill>
                    <a:latin typeface="Times New Roman" panose="02020603050405020304" pitchFamily="18" charset="0"/>
                    <a:cs typeface="Times New Roman" panose="02020603050405020304" pitchFamily="18" charset="0"/>
                  </a:rPr>
                  <a:t>variables. </a:t>
                </a:r>
              </a:p>
              <a:p>
                <a:pPr marL="0">
                  <a:spcBef>
                    <a:spcPts val="0"/>
                  </a:spcBef>
                  <a:buClrTx/>
                  <a:buFont typeface="Arial" panose="020B0604020202020204" pitchFamily="34" charset="0"/>
                  <a:buChar char="•"/>
                </a:pP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𝑖𝑗</m:t>
                        </m:r>
                      </m:sub>
                    </m:sSub>
                    <m:r>
                      <a:rPr lang="en-US" sz="1400" i="1">
                        <a:solidFill>
                          <a:schemeClr val="tx1"/>
                        </a:solidFill>
                        <a:latin typeface="Cambria Math" panose="02040503050406030204" pitchFamily="18" charset="0"/>
                        <a:cs typeface="Times New Roman" panose="02020603050405020304" pitchFamily="18" charset="0"/>
                      </a:rPr>
                      <m:t>&gt;0</m:t>
                    </m:r>
                  </m:oMath>
                </a14:m>
                <a:r>
                  <a:rPr lang="en-IN" sz="1400" dirty="0">
                    <a:solidFill>
                      <a:schemeClr val="tx1"/>
                    </a:solidFill>
                    <a:latin typeface="Times New Roman" panose="02020603050405020304" pitchFamily="18" charset="0"/>
                    <a:cs typeface="Times New Roman" panose="02020603050405020304" pitchFamily="18" charset="0"/>
                  </a:rPr>
                  <a:t> therefore denotes the individual </a:t>
                </a:r>
                <a:r>
                  <a:rPr lang="en-IN" sz="1400" i="1" dirty="0" err="1">
                    <a:solidFill>
                      <a:schemeClr val="tx1"/>
                    </a:solidFill>
                    <a:latin typeface="Times New Roman" panose="02020603050405020304" pitchFamily="18" charset="0"/>
                    <a:cs typeface="Times New Roman" panose="02020603050405020304" pitchFamily="18" charset="0"/>
                  </a:rPr>
                  <a:t>i</a:t>
                </a:r>
                <a:r>
                  <a:rPr lang="en-IN" sz="1400" i="1" dirty="0">
                    <a:solidFill>
                      <a:schemeClr val="tx1"/>
                    </a:solidFill>
                    <a:latin typeface="Times New Roman" panose="02020603050405020304" pitchFamily="18" charset="0"/>
                    <a:cs typeface="Times New Roman" panose="02020603050405020304" pitchFamily="18" charset="0"/>
                  </a:rPr>
                  <a:t> </a:t>
                </a:r>
                <a:r>
                  <a:rPr lang="en-IN" sz="1400" dirty="0">
                    <a:solidFill>
                      <a:schemeClr val="tx1"/>
                    </a:solidFill>
                    <a:latin typeface="Times New Roman" panose="02020603050405020304" pitchFamily="18" charset="0"/>
                    <a:cs typeface="Times New Roman" panose="02020603050405020304" pitchFamily="18" charset="0"/>
                  </a:rPr>
                  <a:t>achievements in the variable </a:t>
                </a:r>
                <a:r>
                  <a:rPr lang="en-IN" sz="1400" i="1" dirty="0">
                    <a:solidFill>
                      <a:schemeClr val="tx1"/>
                    </a:solidFill>
                    <a:latin typeface="Times New Roman" panose="02020603050405020304" pitchFamily="18" charset="0"/>
                    <a:cs typeface="Times New Roman" panose="02020603050405020304" pitchFamily="18" charset="0"/>
                  </a:rPr>
                  <a:t>j; </a:t>
                </a:r>
                <a:r>
                  <a:rPr lang="en-IN" sz="1400" dirty="0">
                    <a:solidFill>
                      <a:schemeClr val="tx1"/>
                    </a:solidFill>
                    <a:latin typeface="Times New Roman" panose="02020603050405020304" pitchFamily="18" charset="0"/>
                    <a:cs typeface="Times New Roman" panose="02020603050405020304" pitchFamily="18" charset="0"/>
                  </a:rPr>
                  <a:t>thus, each row vector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𝑖𝑗</m:t>
                        </m:r>
                      </m:sub>
                    </m:sSub>
                    <m:r>
                      <a:rPr lang="en-US" sz="1400" i="1">
                        <a:solidFill>
                          <a:schemeClr val="tx1"/>
                        </a:solidFill>
                        <a:latin typeface="Cambria Math" panose="02040503050406030204" pitchFamily="18" charset="0"/>
                        <a:cs typeface="Times New Roman" panose="02020603050405020304" pitchFamily="18" charset="0"/>
                      </a:rPr>
                      <m:t>=</m:t>
                    </m:r>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m:t>
                        </m:r>
                        <m:r>
                          <a:rPr lang="en-US" sz="1400" i="1">
                            <a:solidFill>
                              <a:schemeClr val="tx1"/>
                            </a:solidFill>
                            <a:latin typeface="Cambria Math" panose="02040503050406030204" pitchFamily="18" charset="0"/>
                            <a:cs typeface="Times New Roman" panose="02020603050405020304" pitchFamily="18" charset="0"/>
                          </a:rPr>
                          <m:t>1</m:t>
                        </m:r>
                      </m:sub>
                    </m:sSub>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m:t>
                        </m:r>
                        <m:r>
                          <a:rPr lang="en-US" sz="1400" i="1">
                            <a:solidFill>
                              <a:schemeClr val="tx1"/>
                            </a:solidFill>
                            <a:latin typeface="Cambria Math" panose="02040503050406030204" pitchFamily="18" charset="0"/>
                            <a:cs typeface="Times New Roman" panose="02020603050405020304" pitchFamily="18" charset="0"/>
                          </a:rPr>
                          <m:t>2</m:t>
                        </m:r>
                      </m:sub>
                    </m:sSub>
                    <m:r>
                      <a:rPr lang="en-US" sz="1400" i="1">
                        <a:solidFill>
                          <a:schemeClr val="tx1"/>
                        </a:solidFill>
                        <a:latin typeface="Cambria Math" panose="02040503050406030204" pitchFamily="18" charset="0"/>
                        <a:cs typeface="Times New Roman" panose="02020603050405020304" pitchFamily="18" charset="0"/>
                      </a:rPr>
                      <m:t>……..,</m:t>
                    </m:r>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𝑖𝑛</m:t>
                        </m:r>
                      </m:sub>
                    </m:sSub>
                  </m:oMath>
                </a14:m>
                <a:r>
                  <a:rPr lang="en-IN" sz="1400" dirty="0">
                    <a:solidFill>
                      <a:schemeClr val="tx1"/>
                    </a:solidFill>
                    <a:latin typeface="Times New Roman" panose="02020603050405020304" pitchFamily="18" charset="0"/>
                    <a:cs typeface="Times New Roman" panose="02020603050405020304" pitchFamily="18" charset="0"/>
                  </a:rPr>
                  <a:t> represents the individual </a:t>
                </a:r>
                <a:r>
                  <a:rPr lang="en-IN" sz="1400" i="1" dirty="0" err="1">
                    <a:solidFill>
                      <a:schemeClr val="tx1"/>
                    </a:solidFill>
                    <a:latin typeface="Times New Roman" panose="02020603050405020304" pitchFamily="18" charset="0"/>
                    <a:cs typeface="Times New Roman" panose="02020603050405020304" pitchFamily="18" charset="0"/>
                  </a:rPr>
                  <a:t>i</a:t>
                </a:r>
                <a:r>
                  <a:rPr lang="en-IN" sz="1400" i="1" dirty="0">
                    <a:solidFill>
                      <a:schemeClr val="tx1"/>
                    </a:solidFill>
                    <a:latin typeface="Times New Roman" panose="02020603050405020304" pitchFamily="18" charset="0"/>
                    <a:cs typeface="Times New Roman" panose="02020603050405020304" pitchFamily="18" charset="0"/>
                  </a:rPr>
                  <a:t> </a:t>
                </a:r>
                <a:r>
                  <a:rPr lang="en-IN" sz="1400" dirty="0">
                    <a:solidFill>
                      <a:schemeClr val="tx1"/>
                    </a:solidFill>
                    <a:latin typeface="Times New Roman" panose="02020603050405020304" pitchFamily="18" charset="0"/>
                    <a:cs typeface="Times New Roman" panose="02020603050405020304" pitchFamily="18" charset="0"/>
                  </a:rPr>
                  <a:t> achievements in the different variables, and each column vector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𝑗</m:t>
                        </m:r>
                      </m:sub>
                    </m:sSub>
                    <m:r>
                      <a:rPr lang="en-US" sz="1400" i="1">
                        <a:solidFill>
                          <a:schemeClr val="tx1"/>
                        </a:solidFill>
                        <a:latin typeface="Cambria Math" panose="02040503050406030204" pitchFamily="18" charset="0"/>
                        <a:cs typeface="Times New Roman" panose="02020603050405020304" pitchFamily="18" charset="0"/>
                      </a:rPr>
                      <m:t>=</m:t>
                    </m:r>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1</m:t>
                        </m:r>
                        <m:r>
                          <a:rPr lang="en-US" sz="1400" i="1">
                            <a:solidFill>
                              <a:schemeClr val="tx1"/>
                            </a:solidFill>
                            <a:latin typeface="Cambria Math" panose="02040503050406030204" pitchFamily="18" charset="0"/>
                            <a:cs typeface="Times New Roman" panose="02020603050405020304" pitchFamily="18" charset="0"/>
                          </a:rPr>
                          <m:t>𝑗</m:t>
                        </m:r>
                      </m:sub>
                    </m:sSub>
                    <m:r>
                      <a:rPr lang="en-US" sz="1400" i="1">
                        <a:solidFill>
                          <a:schemeClr val="tx1"/>
                        </a:solidFill>
                        <a:latin typeface="Cambria Math" panose="02040503050406030204" pitchFamily="18" charset="0"/>
                        <a:cs typeface="Times New Roman" panose="02020603050405020304" pitchFamily="18" charset="0"/>
                      </a:rPr>
                      <m:t>,</m:t>
                    </m:r>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2</m:t>
                        </m:r>
                        <m:r>
                          <a:rPr lang="en-US" sz="1400" i="1">
                            <a:solidFill>
                              <a:schemeClr val="tx1"/>
                            </a:solidFill>
                            <a:latin typeface="Cambria Math" panose="02040503050406030204" pitchFamily="18" charset="0"/>
                            <a:cs typeface="Times New Roman" panose="02020603050405020304" pitchFamily="18" charset="0"/>
                          </a:rPr>
                          <m:t>𝑗</m:t>
                        </m:r>
                      </m:sub>
                    </m:sSub>
                    <m:r>
                      <a:rPr lang="en-US" sz="1400" i="1">
                        <a:solidFill>
                          <a:schemeClr val="tx1"/>
                        </a:solidFill>
                        <a:latin typeface="Cambria Math" panose="02040503050406030204" pitchFamily="18" charset="0"/>
                        <a:cs typeface="Times New Roman" panose="02020603050405020304" pitchFamily="18" charset="0"/>
                      </a:rPr>
                      <m:t>……..,</m:t>
                    </m:r>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𝑛𝑗</m:t>
                        </m:r>
                      </m:sub>
                    </m:sSub>
                  </m:oMath>
                </a14:m>
                <a:r>
                  <a:rPr lang="en-IN" sz="1400" dirty="0">
                    <a:solidFill>
                      <a:schemeClr val="tx1"/>
                    </a:solidFill>
                    <a:latin typeface="Times New Roman" panose="02020603050405020304" pitchFamily="18" charset="0"/>
                    <a:cs typeface="Times New Roman" panose="02020603050405020304" pitchFamily="18" charset="0"/>
                  </a:rPr>
                  <a:t> gives the distribution of achievements in the variable </a:t>
                </a:r>
                <a:r>
                  <a:rPr lang="en-IN" sz="1400" i="1" dirty="0">
                    <a:solidFill>
                      <a:schemeClr val="tx1"/>
                    </a:solidFill>
                    <a:latin typeface="Times New Roman" panose="02020603050405020304" pitchFamily="18" charset="0"/>
                    <a:cs typeface="Times New Roman" panose="02020603050405020304" pitchFamily="18" charset="0"/>
                  </a:rPr>
                  <a:t>j </a:t>
                </a:r>
                <a:r>
                  <a:rPr lang="en-IN" sz="1400" dirty="0">
                    <a:solidFill>
                      <a:schemeClr val="tx1"/>
                    </a:solidFill>
                    <a:latin typeface="Times New Roman" panose="02020603050405020304" pitchFamily="18" charset="0"/>
                    <a:cs typeface="Times New Roman" panose="02020603050405020304" pitchFamily="18" charset="0"/>
                  </a:rPr>
                  <a:t> across individuals.</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Weighting is defined as </a:t>
                </a:r>
                <a14:m>
                  <m:oMath xmlns:m="http://schemas.openxmlformats.org/officeDocument/2006/math">
                    <m:nary>
                      <m:naryPr>
                        <m:chr m:val="∑"/>
                        <m:limLoc m:val="subSup"/>
                        <m:ctrlPr>
                          <a:rPr lang="en-IN" sz="1400" i="1">
                            <a:solidFill>
                              <a:schemeClr val="tx1"/>
                            </a:solidFill>
                            <a:latin typeface="Cambria Math" panose="02040503050406030204" pitchFamily="18" charset="0"/>
                            <a:cs typeface="Times New Roman" panose="02020603050405020304" pitchFamily="18" charset="0"/>
                          </a:rPr>
                        </m:ctrlPr>
                      </m:naryPr>
                      <m:sub>
                        <m:r>
                          <m:rPr>
                            <m:brk m:alnAt="25"/>
                          </m:rPr>
                          <a:rPr lang="en-US" sz="1400" i="1">
                            <a:solidFill>
                              <a:schemeClr val="tx1"/>
                            </a:solidFill>
                            <a:latin typeface="Cambria Math" panose="02040503050406030204" pitchFamily="18" charset="0"/>
                            <a:cs typeface="Times New Roman" panose="02020603050405020304" pitchFamily="18" charset="0"/>
                          </a:rPr>
                          <m:t>𝑗</m:t>
                        </m:r>
                        <m:r>
                          <a:rPr lang="en-US" sz="1400" i="1">
                            <a:solidFill>
                              <a:schemeClr val="tx1"/>
                            </a:solidFill>
                            <a:latin typeface="Cambria Math" panose="02040503050406030204" pitchFamily="18" charset="0"/>
                            <a:cs typeface="Times New Roman" panose="02020603050405020304" pitchFamily="18" charset="0"/>
                          </a:rPr>
                          <m:t>=1</m:t>
                        </m:r>
                      </m:sub>
                      <m:sup>
                        <m:r>
                          <a:rPr lang="en-US" sz="1400" i="1">
                            <a:solidFill>
                              <a:schemeClr val="tx1"/>
                            </a:solidFill>
                            <a:latin typeface="Cambria Math" panose="02040503050406030204" pitchFamily="18" charset="0"/>
                            <a:cs typeface="Times New Roman" panose="02020603050405020304" pitchFamily="18" charset="0"/>
                          </a:rPr>
                          <m:t>𝑑</m:t>
                        </m:r>
                      </m:sup>
                      <m:e>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𝑤</m:t>
                            </m:r>
                          </m:e>
                          <m:sub>
                            <m:r>
                              <a:rPr lang="en-US" sz="1400" i="1">
                                <a:solidFill>
                                  <a:schemeClr val="tx1"/>
                                </a:solidFill>
                                <a:latin typeface="Cambria Math" panose="02040503050406030204" pitchFamily="18" charset="0"/>
                                <a:cs typeface="Times New Roman" panose="02020603050405020304" pitchFamily="18" charset="0"/>
                              </a:rPr>
                              <m:t>𝑗</m:t>
                            </m:r>
                          </m:sub>
                        </m:sSub>
                      </m:e>
                    </m:nary>
                    <m:r>
                      <a:rPr lang="en-US" sz="1400" i="1">
                        <a:solidFill>
                          <a:schemeClr val="tx1"/>
                        </a:solidFill>
                        <a:latin typeface="Cambria Math" panose="02040503050406030204" pitchFamily="18" charset="0"/>
                        <a:cs typeface="Times New Roman" panose="02020603050405020304" pitchFamily="18" charset="0"/>
                      </a:rPr>
                      <m:t>=1</m:t>
                    </m:r>
                  </m:oMath>
                </a14:m>
                <a:endParaRPr lang="en-IN" sz="1400" dirty="0">
                  <a:solidFill>
                    <a:schemeClr val="tx1"/>
                  </a:solidFill>
                  <a:latin typeface="Times New Roman" panose="02020603050405020304" pitchFamily="18" charset="0"/>
                  <a:cs typeface="Times New Roman" panose="02020603050405020304" pitchFamily="18" charset="0"/>
                </a:endParaRPr>
              </a:p>
              <a:p>
                <a:pPr marL="0">
                  <a:spcBef>
                    <a:spcPts val="0"/>
                  </a:spcBef>
                  <a:buClrTx/>
                  <a:buFont typeface="Arial" panose="020B0604020202020204" pitchFamily="34" charset="0"/>
                  <a:buChar char="•"/>
                </a:pP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𝑧</m:t>
                        </m:r>
                      </m:e>
                      <m:sub>
                        <m:r>
                          <a:rPr lang="en-US" sz="1400" i="1">
                            <a:solidFill>
                              <a:schemeClr val="tx1"/>
                            </a:solidFill>
                            <a:latin typeface="Cambria Math" panose="02040503050406030204" pitchFamily="18" charset="0"/>
                            <a:cs typeface="Times New Roman" panose="02020603050405020304" pitchFamily="18" charset="0"/>
                          </a:rPr>
                          <m:t>𝑗</m:t>
                        </m:r>
                      </m:sub>
                    </m:sSub>
                  </m:oMath>
                </a14:m>
                <a:r>
                  <a:rPr lang="en-IN" sz="1400" dirty="0">
                    <a:solidFill>
                      <a:schemeClr val="tx1"/>
                    </a:solidFill>
                    <a:latin typeface="Times New Roman" panose="02020603050405020304" pitchFamily="18" charset="0"/>
                    <a:cs typeface="Times New Roman" panose="02020603050405020304" pitchFamily="18" charset="0"/>
                  </a:rPr>
                  <a:t> is the deprivation cut-off in variable </a:t>
                </a:r>
                <a:r>
                  <a:rPr lang="en-IN" sz="1400" i="1" dirty="0">
                    <a:solidFill>
                      <a:schemeClr val="tx1"/>
                    </a:solidFill>
                    <a:latin typeface="Times New Roman" panose="02020603050405020304" pitchFamily="18" charset="0"/>
                    <a:cs typeface="Times New Roman" panose="02020603050405020304" pitchFamily="18" charset="0"/>
                  </a:rPr>
                  <a:t>j. </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Let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𝑔</m:t>
                        </m:r>
                        <m:r>
                          <a:rPr lang="en-US" sz="1400" i="1">
                            <a:solidFill>
                              <a:schemeClr val="tx1"/>
                            </a:solidFill>
                            <a:latin typeface="Cambria Math" panose="02040503050406030204" pitchFamily="18" charset="0"/>
                            <a:cs typeface="Times New Roman" panose="02020603050405020304" pitchFamily="18" charset="0"/>
                          </a:rPr>
                          <m:t>=</m:t>
                        </m:r>
                        <m:r>
                          <a:rPr lang="en-US" sz="1400" i="1">
                            <a:solidFill>
                              <a:schemeClr val="tx1"/>
                            </a:solidFill>
                            <a:latin typeface="Cambria Math" panose="02040503050406030204" pitchFamily="18" charset="0"/>
                            <a:cs typeface="Times New Roman" panose="02020603050405020304" pitchFamily="18" charset="0"/>
                          </a:rPr>
                          <m:t>𝑔</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dirty="0">
                    <a:solidFill>
                      <a:schemeClr val="tx1"/>
                    </a:solidFill>
                    <a:latin typeface="Times New Roman" panose="02020603050405020304" pitchFamily="18" charset="0"/>
                    <a:cs typeface="Times New Roman" panose="02020603050405020304" pitchFamily="18" charset="0"/>
                  </a:rPr>
                  <a:t> be the deprivation matrix where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𝑔</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dirty="0">
                    <a:solidFill>
                      <a:schemeClr val="tx1"/>
                    </a:solidFill>
                    <a:latin typeface="Times New Roman" panose="02020603050405020304" pitchFamily="18" charset="0"/>
                    <a:cs typeface="Times New Roman" panose="02020603050405020304" pitchFamily="18" charset="0"/>
                  </a:rPr>
                  <a:t> is defined by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𝐶</m:t>
                    </m:r>
                  </m:oMath>
                </a14:m>
                <a:r>
                  <a:rPr lang="en-IN" sz="1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𝑤</m:t>
                        </m:r>
                      </m:e>
                      <m:sub>
                        <m:r>
                          <a:rPr lang="en-US" sz="1400" i="1">
                            <a:solidFill>
                              <a:schemeClr val="tx1"/>
                            </a:solidFill>
                            <a:latin typeface="Cambria Math" panose="02040503050406030204" pitchFamily="18" charset="0"/>
                            <a:cs typeface="Times New Roman" panose="02020603050405020304" pitchFamily="18" charset="0"/>
                          </a:rPr>
                          <m:t>𝑗</m:t>
                        </m:r>
                      </m:sub>
                    </m:sSub>
                  </m:oMath>
                </a14:m>
                <a:r>
                  <a:rPr lang="en-IN" sz="1400" dirty="0">
                    <a:solidFill>
                      <a:schemeClr val="tx1"/>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dirty="0">
                    <a:solidFill>
                      <a:schemeClr val="tx1"/>
                    </a:solidFill>
                    <a:latin typeface="Times New Roman" panose="02020603050405020304" pitchFamily="18" charset="0"/>
                    <a:cs typeface="Times New Roman" panose="02020603050405020304" pitchFamily="18" charset="0"/>
                  </a:rPr>
                  <a:t> &lt;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𝑧</m:t>
                        </m:r>
                      </m:e>
                      <m:sub>
                        <m:r>
                          <a:rPr lang="en-US" sz="1400" i="1">
                            <a:solidFill>
                              <a:schemeClr val="tx1"/>
                            </a:solidFill>
                            <a:latin typeface="Cambria Math" panose="02040503050406030204" pitchFamily="18" charset="0"/>
                            <a:cs typeface="Times New Roman" panose="02020603050405020304" pitchFamily="18" charset="0"/>
                          </a:rPr>
                          <m:t>𝑗</m:t>
                        </m:r>
                      </m:sub>
                    </m:sSub>
                  </m:oMath>
                </a14:m>
                <a:r>
                  <a:rPr lang="en-IN" sz="14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𝑔</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dirty="0">
                    <a:solidFill>
                      <a:schemeClr val="tx1"/>
                    </a:solidFill>
                    <a:latin typeface="Times New Roman" panose="02020603050405020304" pitchFamily="18" charset="0"/>
                    <a:cs typeface="Times New Roman" panose="02020603050405020304" pitchFamily="18" charset="0"/>
                  </a:rPr>
                  <a:t> = 0 when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𝑦</m:t>
                        </m:r>
                      </m:e>
                      <m:sub>
                        <m:r>
                          <a:rPr lang="en-US" sz="1400" i="1">
                            <a:solidFill>
                              <a:schemeClr val="tx1"/>
                            </a:solidFill>
                            <a:latin typeface="Cambria Math" panose="02040503050406030204" pitchFamily="18" charset="0"/>
                            <a:cs typeface="Times New Roman" panose="02020603050405020304" pitchFamily="18" charset="0"/>
                          </a:rPr>
                          <m:t>𝑖𝑗</m:t>
                        </m:r>
                      </m:sub>
                    </m:sSub>
                  </m:oMath>
                </a14:m>
                <a:r>
                  <a:rPr lang="en-IN" sz="1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𝑧</m:t>
                        </m:r>
                      </m:e>
                      <m:sub>
                        <m:r>
                          <a:rPr lang="en-US" sz="1400" i="1">
                            <a:solidFill>
                              <a:schemeClr val="tx1"/>
                            </a:solidFill>
                            <a:latin typeface="Cambria Math" panose="02040503050406030204" pitchFamily="18" charset="0"/>
                            <a:cs typeface="Times New Roman" panose="02020603050405020304" pitchFamily="18" charset="0"/>
                          </a:rPr>
                          <m:t>𝑗</m:t>
                        </m:r>
                      </m:sub>
                    </m:sSub>
                  </m:oMath>
                </a14:m>
                <a:r>
                  <a:rPr lang="en-IN" sz="1400" dirty="0">
                    <a:solidFill>
                      <a:schemeClr val="tx1"/>
                    </a:solidFill>
                    <a:latin typeface="Times New Roman" panose="02020603050405020304" pitchFamily="18" charset="0"/>
                    <a:cs typeface="Times New Roman" panose="02020603050405020304" pitchFamily="18" charset="0"/>
                  </a:rPr>
                  <a:t>. </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After this, we construct a column vector where the </a:t>
                </a:r>
                <a:r>
                  <a:rPr lang="en-IN" sz="1400" i="1" dirty="0" err="1">
                    <a:solidFill>
                      <a:schemeClr val="tx1"/>
                    </a:solidFill>
                    <a:latin typeface="Times New Roman" panose="02020603050405020304" pitchFamily="18" charset="0"/>
                    <a:cs typeface="Times New Roman" panose="02020603050405020304" pitchFamily="18" charset="0"/>
                  </a:rPr>
                  <a:t>i</a:t>
                </a:r>
                <a:r>
                  <a:rPr lang="en-IN" sz="1400" i="1" baseline="30000" dirty="0" err="1">
                    <a:solidFill>
                      <a:schemeClr val="tx1"/>
                    </a:solidFill>
                    <a:latin typeface="Times New Roman" panose="02020603050405020304" pitchFamily="18" charset="0"/>
                    <a:cs typeface="Times New Roman" panose="02020603050405020304" pitchFamily="18" charset="0"/>
                  </a:rPr>
                  <a:t>th</a:t>
                </a:r>
                <a:r>
                  <a:rPr lang="en-IN" sz="1400" i="1" baseline="30000" dirty="0">
                    <a:solidFill>
                      <a:schemeClr val="tx1"/>
                    </a:solidFill>
                    <a:latin typeface="Times New Roman" panose="02020603050405020304" pitchFamily="18" charset="0"/>
                    <a:cs typeface="Times New Roman" panose="02020603050405020304" pitchFamily="18" charset="0"/>
                  </a:rPr>
                  <a:t> </a:t>
                </a:r>
                <a:r>
                  <a:rPr lang="en-IN" sz="1400" dirty="0">
                    <a:solidFill>
                      <a:schemeClr val="tx1"/>
                    </a:solidFill>
                    <a:latin typeface="Times New Roman" panose="02020603050405020304" pitchFamily="18" charset="0"/>
                    <a:cs typeface="Times New Roman" panose="02020603050405020304" pitchFamily="18" charset="0"/>
                  </a:rPr>
                  <a:t>entry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nary>
                      <m:naryPr>
                        <m:chr m:val="∑"/>
                        <m:ctrlPr>
                          <a:rPr lang="en-IN" sz="1400" i="1">
                            <a:solidFill>
                              <a:schemeClr val="tx1"/>
                            </a:solidFill>
                            <a:latin typeface="Cambria Math" panose="02040503050406030204" pitchFamily="18" charset="0"/>
                            <a:cs typeface="Times New Roman" panose="02020603050405020304" pitchFamily="18" charset="0"/>
                          </a:rPr>
                        </m:ctrlPr>
                      </m:naryPr>
                      <m:sub>
                        <m:r>
                          <m:rPr>
                            <m:brk m:alnAt="23"/>
                          </m:rPr>
                          <a:rPr lang="en-US" sz="1400" i="1">
                            <a:solidFill>
                              <a:schemeClr val="tx1"/>
                            </a:solidFill>
                            <a:latin typeface="Cambria Math" panose="02040503050406030204" pitchFamily="18" charset="0"/>
                            <a:cs typeface="Times New Roman" panose="02020603050405020304" pitchFamily="18" charset="0"/>
                          </a:rPr>
                          <m:t>𝑗</m:t>
                        </m:r>
                        <m:r>
                          <a:rPr lang="en-US" sz="1400" i="1">
                            <a:solidFill>
                              <a:schemeClr val="tx1"/>
                            </a:solidFill>
                            <a:latin typeface="Cambria Math" panose="02040503050406030204" pitchFamily="18" charset="0"/>
                            <a:cs typeface="Times New Roman" panose="02020603050405020304" pitchFamily="18" charset="0"/>
                          </a:rPr>
                          <m:t>=1</m:t>
                        </m:r>
                      </m:sub>
                      <m:sup>
                        <m:r>
                          <a:rPr lang="en-US" sz="1400" i="1">
                            <a:solidFill>
                              <a:schemeClr val="tx1"/>
                            </a:solidFill>
                            <a:latin typeface="Cambria Math" panose="02040503050406030204" pitchFamily="18" charset="0"/>
                            <a:cs typeface="Times New Roman" panose="02020603050405020304" pitchFamily="18" charset="0"/>
                          </a:rPr>
                          <m:t>𝑑</m:t>
                        </m:r>
                      </m:sup>
                      <m:e>
                        <m:sSub>
                          <m:sSubPr>
                            <m:ctrlPr>
                              <a:rPr lang="en-IN" sz="1400" i="1">
                                <a:solidFill>
                                  <a:schemeClr val="tx1"/>
                                </a:solidFill>
                                <a:latin typeface="Cambria Math" panose="02040503050406030204" pitchFamily="18" charset="0"/>
                                <a:cs typeface="Times New Roman" panose="02020603050405020304" pitchFamily="18" charset="0"/>
                              </a:rPr>
                            </m:ctrlPr>
                          </m:sSubPr>
                          <m:e>
                            <m:r>
                              <a:rPr lang="en-US" sz="1400" i="1">
                                <a:solidFill>
                                  <a:schemeClr val="tx1"/>
                                </a:solidFill>
                                <a:latin typeface="Cambria Math" panose="02040503050406030204" pitchFamily="18" charset="0"/>
                                <a:cs typeface="Times New Roman" panose="02020603050405020304" pitchFamily="18" charset="0"/>
                              </a:rPr>
                              <m:t>𝑔</m:t>
                            </m:r>
                          </m:e>
                          <m:sub>
                            <m:r>
                              <a:rPr lang="en-US" sz="1400" i="1">
                                <a:solidFill>
                                  <a:schemeClr val="tx1"/>
                                </a:solidFill>
                                <a:latin typeface="Cambria Math" panose="02040503050406030204" pitchFamily="18" charset="0"/>
                                <a:cs typeface="Times New Roman" panose="02020603050405020304" pitchFamily="18" charset="0"/>
                              </a:rPr>
                              <m:t>𝑖𝑗</m:t>
                            </m:r>
                          </m:sub>
                        </m:sSub>
                      </m:e>
                    </m:nary>
                  </m:oMath>
                </a14:m>
                <a:r>
                  <a:rPr lang="en-IN" sz="1400" dirty="0">
                    <a:solidFill>
                      <a:schemeClr val="tx1"/>
                    </a:solidFill>
                    <a:latin typeface="Times New Roman" panose="02020603050405020304" pitchFamily="18" charset="0"/>
                    <a:cs typeface="Times New Roman" panose="02020603050405020304" pitchFamily="18" charset="0"/>
                  </a:rPr>
                  <a:t> represents the sum weighted deprivations suffered by person </a:t>
                </a:r>
                <a:r>
                  <a:rPr lang="en-IN" sz="1400" i="1" dirty="0" err="1">
                    <a:solidFill>
                      <a:schemeClr val="tx1"/>
                    </a:solidFill>
                    <a:latin typeface="Times New Roman" panose="02020603050405020304" pitchFamily="18" charset="0"/>
                    <a:cs typeface="Times New Roman" panose="02020603050405020304" pitchFamily="18" charset="0"/>
                  </a:rPr>
                  <a:t>i</a:t>
                </a:r>
                <a:r>
                  <a:rPr lang="en-IN" sz="1400" i="1" dirty="0">
                    <a:solidFill>
                      <a:schemeClr val="tx1"/>
                    </a:solidFill>
                    <a:latin typeface="Times New Roman" panose="02020603050405020304" pitchFamily="18" charset="0"/>
                    <a:cs typeface="Times New Roman" panose="02020603050405020304" pitchFamily="18" charset="0"/>
                  </a:rPr>
                  <a:t>.</a:t>
                </a:r>
                <a:r>
                  <a:rPr lang="en-IN" sz="1400" dirty="0">
                    <a:solidFill>
                      <a:schemeClr val="tx1"/>
                    </a:solidFill>
                    <a:latin typeface="Times New Roman" panose="02020603050405020304" pitchFamily="18" charset="0"/>
                    <a:cs typeface="Times New Roman" panose="02020603050405020304" pitchFamily="18" charset="0"/>
                  </a:rPr>
                  <a:t> </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We then identify the persons multidimensionally energy poor by defining a cut-off k &gt; 0 and applying it across column vector and consider a person as energy poor if her weighted deprivation count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 exceed k. Therefore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(k) is set to 0 when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 ≤ k and equals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 when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 &gt; k. Thus </a:t>
                </a:r>
                <a:r>
                  <a:rPr lang="en-IN" sz="1400" i="1" dirty="0">
                    <a:solidFill>
                      <a:schemeClr val="tx1"/>
                    </a:solidFill>
                    <a:latin typeface="Times New Roman" panose="02020603050405020304" pitchFamily="18" charset="0"/>
                    <a:cs typeface="Times New Roman" panose="02020603050405020304" pitchFamily="18" charset="0"/>
                  </a:rPr>
                  <a:t>c (k) </a:t>
                </a:r>
                <a:r>
                  <a:rPr lang="en-IN" sz="1400" dirty="0">
                    <a:solidFill>
                      <a:schemeClr val="tx1"/>
                    </a:solidFill>
                    <a:latin typeface="Times New Roman" panose="02020603050405020304" pitchFamily="18" charset="0"/>
                    <a:cs typeface="Times New Roman" panose="02020603050405020304" pitchFamily="18" charset="0"/>
                  </a:rPr>
                  <a:t>represents censored vector of deprivation counts.</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Finally we count headcount ratio H, which represents the proportion of people that are considered energy poor.; </a:t>
                </a:r>
                <a14:m>
                  <m:oMath xmlns:m="http://schemas.openxmlformats.org/officeDocument/2006/math">
                    <m:r>
                      <m:rPr>
                        <m:sty m:val="p"/>
                      </m:rPr>
                      <a:rPr lang="en-US" sz="1400">
                        <a:solidFill>
                          <a:schemeClr val="tx1"/>
                        </a:solidFill>
                        <a:latin typeface="Cambria Math" panose="02040503050406030204" pitchFamily="18" charset="0"/>
                        <a:cs typeface="Times New Roman" panose="02020603050405020304" pitchFamily="18" charset="0"/>
                      </a:rPr>
                      <m:t>H</m:t>
                    </m:r>
                    <m:r>
                      <a:rPr lang="en-US" sz="1400">
                        <a:solidFill>
                          <a:schemeClr val="tx1"/>
                        </a:solidFill>
                        <a:latin typeface="Cambria Math" panose="02040503050406030204" pitchFamily="18" charset="0"/>
                        <a:cs typeface="Times New Roman" panose="02020603050405020304" pitchFamily="18" charset="0"/>
                      </a:rPr>
                      <m:t>=</m:t>
                    </m:r>
                    <m:f>
                      <m:fPr>
                        <m:type m:val="skw"/>
                        <m:ctrlPr>
                          <a:rPr lang="en-IN" sz="1400" i="1">
                            <a:solidFill>
                              <a:schemeClr val="tx1"/>
                            </a:solidFill>
                            <a:latin typeface="Cambria Math" panose="02040503050406030204" pitchFamily="18" charset="0"/>
                            <a:cs typeface="Times New Roman" panose="02020603050405020304" pitchFamily="18" charset="0"/>
                          </a:rPr>
                        </m:ctrlPr>
                      </m:fPr>
                      <m:num>
                        <m:r>
                          <a:rPr lang="en-US" sz="1400" i="1">
                            <a:solidFill>
                              <a:schemeClr val="tx1"/>
                            </a:solidFill>
                            <a:latin typeface="Cambria Math" panose="02040503050406030204" pitchFamily="18" charset="0"/>
                            <a:cs typeface="Times New Roman" panose="02020603050405020304" pitchFamily="18" charset="0"/>
                          </a:rPr>
                          <m:t>𝑞</m:t>
                        </m:r>
                      </m:num>
                      <m:den>
                        <m:r>
                          <a:rPr lang="en-US" sz="1400" i="1">
                            <a:solidFill>
                              <a:schemeClr val="tx1"/>
                            </a:solidFill>
                            <a:latin typeface="Cambria Math" panose="02040503050406030204" pitchFamily="18" charset="0"/>
                            <a:cs typeface="Times New Roman" panose="02020603050405020304" pitchFamily="18" charset="0"/>
                          </a:rPr>
                          <m:t>𝑛</m:t>
                        </m:r>
                      </m:den>
                    </m:f>
                  </m:oMath>
                </a14:m>
                <a:r>
                  <a:rPr lang="en-IN" sz="1400" dirty="0">
                    <a:solidFill>
                      <a:schemeClr val="tx1"/>
                    </a:solidFill>
                    <a:latin typeface="Times New Roman" panose="02020603050405020304" pitchFamily="18" charset="0"/>
                    <a:cs typeface="Times New Roman" panose="02020603050405020304" pitchFamily="18" charset="0"/>
                  </a:rPr>
                  <a:t> where </a:t>
                </a:r>
                <a:r>
                  <a:rPr lang="en-IN" sz="1400" i="1" dirty="0">
                    <a:solidFill>
                      <a:schemeClr val="tx1"/>
                    </a:solidFill>
                    <a:latin typeface="Times New Roman" panose="02020603050405020304" pitchFamily="18" charset="0"/>
                    <a:cs typeface="Times New Roman" panose="02020603050405020304" pitchFamily="18" charset="0"/>
                  </a:rPr>
                  <a:t>q </a:t>
                </a:r>
                <a:r>
                  <a:rPr lang="en-IN" sz="1400" dirty="0">
                    <a:solidFill>
                      <a:schemeClr val="tx1"/>
                    </a:solidFill>
                    <a:latin typeface="Times New Roman" panose="02020603050405020304" pitchFamily="18" charset="0"/>
                    <a:cs typeface="Times New Roman" panose="02020603050405020304" pitchFamily="18" charset="0"/>
                  </a:rPr>
                  <a:t> is the number of energy poor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 &gt; k)and </a:t>
                </a:r>
                <a:r>
                  <a:rPr lang="en-IN" sz="1400" i="1" dirty="0">
                    <a:solidFill>
                      <a:schemeClr val="tx1"/>
                    </a:solidFill>
                    <a:latin typeface="Times New Roman" panose="02020603050405020304" pitchFamily="18" charset="0"/>
                    <a:cs typeface="Times New Roman" panose="02020603050405020304" pitchFamily="18" charset="0"/>
                  </a:rPr>
                  <a:t>n </a:t>
                </a:r>
                <a:r>
                  <a:rPr lang="en-IN" sz="1400" dirty="0">
                    <a:solidFill>
                      <a:schemeClr val="tx1"/>
                    </a:solidFill>
                    <a:latin typeface="Times New Roman" panose="02020603050405020304" pitchFamily="18" charset="0"/>
                    <a:cs typeface="Times New Roman" panose="02020603050405020304" pitchFamily="18" charset="0"/>
                  </a:rPr>
                  <a:t>the total population, representing incidence of multidimensional energy poverty.</a:t>
                </a:r>
              </a:p>
              <a:p>
                <a:pPr marL="0">
                  <a:spcBef>
                    <a:spcPts val="0"/>
                  </a:spcBef>
                  <a:buClrTx/>
                  <a:buFont typeface="Arial" panose="020B0604020202020204" pitchFamily="34" charset="0"/>
                  <a:buChar char="•"/>
                </a:pP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𝐴</m:t>
                    </m:r>
                    <m:r>
                      <a:rPr lang="en-US" sz="1400" i="1">
                        <a:solidFill>
                          <a:schemeClr val="tx1"/>
                        </a:solidFill>
                        <a:latin typeface="Cambria Math" panose="02040503050406030204" pitchFamily="18" charset="0"/>
                        <a:cs typeface="Times New Roman" panose="02020603050405020304" pitchFamily="18" charset="0"/>
                      </a:rPr>
                      <m:t>=</m:t>
                    </m:r>
                    <m:nary>
                      <m:naryPr>
                        <m:chr m:val="∑"/>
                        <m:ctrlPr>
                          <a:rPr lang="en-IN" sz="1400" i="1">
                            <a:solidFill>
                              <a:schemeClr val="tx1"/>
                            </a:solidFill>
                            <a:latin typeface="Cambria Math" panose="02040503050406030204" pitchFamily="18" charset="0"/>
                            <a:cs typeface="Times New Roman" panose="02020603050405020304" pitchFamily="18" charset="0"/>
                          </a:rPr>
                        </m:ctrlPr>
                      </m:naryPr>
                      <m:sub>
                        <m:r>
                          <m:rPr>
                            <m:brk m:alnAt="23"/>
                          </m:rPr>
                          <a:rPr lang="en-US" sz="1400" i="1">
                            <a:solidFill>
                              <a:schemeClr val="tx1"/>
                            </a:solidFill>
                            <a:latin typeface="Cambria Math" panose="02040503050406030204" pitchFamily="18" charset="0"/>
                            <a:cs typeface="Times New Roman" panose="02020603050405020304" pitchFamily="18" charset="0"/>
                          </a:rPr>
                          <m:t>𝑖</m:t>
                        </m:r>
                        <m:r>
                          <a:rPr lang="en-US" sz="1400" i="1">
                            <a:solidFill>
                              <a:schemeClr val="tx1"/>
                            </a:solidFill>
                            <a:latin typeface="Cambria Math" panose="02040503050406030204" pitchFamily="18" charset="0"/>
                            <a:cs typeface="Times New Roman" panose="02020603050405020304" pitchFamily="18" charset="0"/>
                          </a:rPr>
                          <m:t>=1</m:t>
                        </m:r>
                      </m:sub>
                      <m:sup>
                        <m:r>
                          <a:rPr lang="en-US" sz="1400" i="1">
                            <a:solidFill>
                              <a:schemeClr val="tx1"/>
                            </a:solidFill>
                            <a:latin typeface="Cambria Math" panose="02040503050406030204" pitchFamily="18" charset="0"/>
                            <a:cs typeface="Times New Roman" panose="02020603050405020304" pitchFamily="18" charset="0"/>
                          </a:rPr>
                          <m:t>𝑛</m:t>
                        </m:r>
                      </m:sup>
                      <m:e>
                        <m:f>
                          <m:fPr>
                            <m:type m:val="skw"/>
                            <m:ctrlPr>
                              <a:rPr lang="en-IN" sz="1400" i="1">
                                <a:solidFill>
                                  <a:schemeClr val="tx1"/>
                                </a:solidFill>
                                <a:latin typeface="Cambria Math" panose="02040503050406030204" pitchFamily="18" charset="0"/>
                                <a:cs typeface="Times New Roman" panose="02020603050405020304" pitchFamily="18" charset="0"/>
                              </a:rPr>
                            </m:ctrlPr>
                          </m:fPr>
                          <m:num>
                            <m:r>
                              <a:rPr lang="en-US" sz="1400" i="1">
                                <a:solidFill>
                                  <a:schemeClr val="tx1"/>
                                </a:solidFill>
                                <a:latin typeface="Cambria Math" panose="02040503050406030204" pitchFamily="18" charset="0"/>
                                <a:cs typeface="Times New Roman" panose="02020603050405020304" pitchFamily="18" charset="0"/>
                              </a:rPr>
                              <m:t>𝐶</m:t>
                            </m:r>
                            <m:r>
                              <a:rPr lang="en-US" sz="1400" i="1" baseline="-25000">
                                <a:solidFill>
                                  <a:schemeClr val="tx1"/>
                                </a:solidFill>
                                <a:latin typeface="Cambria Math" panose="02040503050406030204" pitchFamily="18" charset="0"/>
                                <a:cs typeface="Times New Roman" panose="02020603050405020304" pitchFamily="18" charset="0"/>
                              </a:rPr>
                              <m:t>𝑖</m:t>
                            </m:r>
                            <m:r>
                              <m:rPr>
                                <m:nor/>
                              </m:rPr>
                              <a:rPr lang="en-IN" sz="1400" dirty="0">
                                <a:solidFill>
                                  <a:schemeClr val="tx1"/>
                                </a:solidFill>
                                <a:latin typeface="Times New Roman" panose="02020603050405020304" pitchFamily="18" charset="0"/>
                                <a:cs typeface="Times New Roman" panose="02020603050405020304" pitchFamily="18" charset="0"/>
                              </a:rPr>
                              <m:t>(</m:t>
                            </m:r>
                            <m:r>
                              <m:rPr>
                                <m:nor/>
                              </m:rPr>
                              <a:rPr lang="en-IN" sz="1400" dirty="0">
                                <a:solidFill>
                                  <a:schemeClr val="tx1"/>
                                </a:solidFill>
                                <a:latin typeface="Times New Roman" panose="02020603050405020304" pitchFamily="18" charset="0"/>
                                <a:cs typeface="Times New Roman" panose="02020603050405020304" pitchFamily="18" charset="0"/>
                              </a:rPr>
                              <m:t>k</m:t>
                            </m:r>
                            <m:r>
                              <m:rPr>
                                <m:nor/>
                              </m:rPr>
                              <a:rPr lang="en-IN" sz="1400" dirty="0">
                                <a:solidFill>
                                  <a:schemeClr val="tx1"/>
                                </a:solidFill>
                                <a:latin typeface="Times New Roman" panose="02020603050405020304" pitchFamily="18" charset="0"/>
                                <a:cs typeface="Times New Roman" panose="02020603050405020304" pitchFamily="18" charset="0"/>
                              </a:rPr>
                              <m:t>)</m:t>
                            </m:r>
                          </m:num>
                          <m:den>
                            <m:r>
                              <a:rPr lang="en-US" sz="1400" i="1">
                                <a:solidFill>
                                  <a:schemeClr val="tx1"/>
                                </a:solidFill>
                                <a:latin typeface="Cambria Math" panose="02040503050406030204" pitchFamily="18" charset="0"/>
                                <a:cs typeface="Times New Roman" panose="02020603050405020304" pitchFamily="18" charset="0"/>
                              </a:rPr>
                              <m:t>𝑞</m:t>
                            </m:r>
                          </m:den>
                        </m:f>
                      </m:e>
                    </m:nary>
                  </m:oMath>
                </a14:m>
                <a:r>
                  <a:rPr lang="en-IN" sz="1400" dirty="0">
                    <a:solidFill>
                      <a:schemeClr val="tx1"/>
                    </a:solidFill>
                    <a:latin typeface="Times New Roman" panose="02020603050405020304" pitchFamily="18" charset="0"/>
                    <a:cs typeface="Times New Roman" panose="02020603050405020304" pitchFamily="18" charset="0"/>
                  </a:rPr>
                  <a:t> is the average of the censored weighted deprivation counts </a:t>
                </a:r>
                <a14:m>
                  <m:oMath xmlns:m="http://schemas.openxmlformats.org/officeDocument/2006/math">
                    <m:r>
                      <a:rPr lang="en-US" sz="1400" i="1">
                        <a:solidFill>
                          <a:schemeClr val="tx1"/>
                        </a:solidFill>
                        <a:latin typeface="Cambria Math" panose="02040503050406030204" pitchFamily="18" charset="0"/>
                        <a:cs typeface="Times New Roman" panose="02020603050405020304" pitchFamily="18" charset="0"/>
                      </a:rPr>
                      <m:t>𝑐</m:t>
                    </m:r>
                    <m:r>
                      <a:rPr lang="en-US" sz="1400" i="1" baseline="-25000">
                        <a:solidFill>
                          <a:schemeClr val="tx1"/>
                        </a:solidFill>
                        <a:latin typeface="Cambria Math" panose="02040503050406030204" pitchFamily="18" charset="0"/>
                        <a:cs typeface="Times New Roman" panose="02020603050405020304" pitchFamily="18" charset="0"/>
                      </a:rPr>
                      <m:t>𝑖</m:t>
                    </m:r>
                  </m:oMath>
                </a14:m>
                <a:r>
                  <a:rPr lang="en-IN" sz="1400" dirty="0">
                    <a:solidFill>
                      <a:schemeClr val="tx1"/>
                    </a:solidFill>
                    <a:latin typeface="Times New Roman" panose="02020603050405020304" pitchFamily="18" charset="0"/>
                    <a:cs typeface="Times New Roman" panose="02020603050405020304" pitchFamily="18" charset="0"/>
                  </a:rPr>
                  <a:t>(k) represents intensity of the multidimensional energy poverty A.</a:t>
                </a:r>
              </a:p>
              <a:p>
                <a:pPr marL="0">
                  <a:spcBef>
                    <a:spcPts val="0"/>
                  </a:spcBef>
                  <a:buClrTx/>
                  <a:buFont typeface="Arial" panose="020B0604020202020204" pitchFamily="34" charset="0"/>
                  <a:buChar char="•"/>
                </a:pPr>
                <a:r>
                  <a:rPr lang="en-IN" sz="1400" dirty="0">
                    <a:solidFill>
                      <a:schemeClr val="tx1"/>
                    </a:solidFill>
                    <a:latin typeface="Times New Roman" panose="02020603050405020304" pitchFamily="18" charset="0"/>
                    <a:cs typeface="Times New Roman" panose="02020603050405020304" pitchFamily="18" charset="0"/>
                  </a:rPr>
                  <a:t>The MEPI captures the information on both the incidence and the intensity of energy poverty and is defined as </a:t>
                </a:r>
                <a:r>
                  <a:rPr lang="en-IN" sz="1400" i="1" dirty="0">
                    <a:solidFill>
                      <a:schemeClr val="tx1"/>
                    </a:solidFill>
                    <a:latin typeface="Times New Roman" panose="02020603050405020304" pitchFamily="18" charset="0"/>
                    <a:cs typeface="Times New Roman" panose="02020603050405020304" pitchFamily="18" charset="0"/>
                  </a:rPr>
                  <a:t>MEPI=H×A</a:t>
                </a:r>
              </a:p>
              <a:p>
                <a:endParaRPr lang="en-IN"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E150646-28E0-49AF-99E5-9D791FEE4F56}"/>
                  </a:ext>
                </a:extLst>
              </p:cNvPr>
              <p:cNvSpPr>
                <a:spLocks noGrp="1" noRot="1" noChangeAspect="1" noMove="1" noResize="1" noEditPoints="1" noAdjustHandles="1" noChangeArrowheads="1" noChangeShapeType="1" noTextEdit="1"/>
              </p:cNvSpPr>
              <p:nvPr>
                <p:ph idx="1"/>
              </p:nvPr>
            </p:nvSpPr>
            <p:spPr>
              <a:xfrm>
                <a:off x="818462" y="1018644"/>
                <a:ext cx="7543800" cy="5544625"/>
              </a:xfrm>
              <a:blipFill>
                <a:blip r:embed="rId2"/>
                <a:stretch>
                  <a:fillRect l="-1454" t="-220" r="-1373" b="-659"/>
                </a:stretch>
              </a:blipFill>
            </p:spPr>
            <p:txBody>
              <a:bodyPr/>
              <a:lstStyle/>
              <a:p>
                <a:r>
                  <a:rPr lang="en-IN">
                    <a:noFill/>
                  </a:rPr>
                  <a:t> </a:t>
                </a:r>
              </a:p>
            </p:txBody>
          </p:sp>
        </mc:Fallback>
      </mc:AlternateContent>
      <p:pic>
        <p:nvPicPr>
          <p:cNvPr id="5" name="Picture 2" descr="Image result for iit mandi logo">
            <a:extLst>
              <a:ext uri="{FF2B5EF4-FFF2-40B4-BE49-F238E27FC236}">
                <a16:creationId xmlns:a16="http://schemas.microsoft.com/office/drawing/2014/main" id="{FEE00FF2-A214-4761-94EA-E4F194F66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874924" cy="723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943E646-0CCF-4E85-AC1D-636EF9C05188}"/>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186814" y="101590"/>
            <a:ext cx="747250" cy="565439"/>
          </a:xfrm>
          <a:prstGeom prst="rect">
            <a:avLst/>
          </a:prstGeom>
        </p:spPr>
      </p:pic>
      <p:sp>
        <p:nvSpPr>
          <p:cNvPr id="4" name="Date Placeholder 3">
            <a:extLst>
              <a:ext uri="{FF2B5EF4-FFF2-40B4-BE49-F238E27FC236}">
                <a16:creationId xmlns:a16="http://schemas.microsoft.com/office/drawing/2014/main" id="{29D98AEF-A01A-438A-9CFC-CA3C64F86E37}"/>
              </a:ext>
            </a:extLst>
          </p:cNvPr>
          <p:cNvSpPr>
            <a:spLocks noGrp="1"/>
          </p:cNvSpPr>
          <p:nvPr>
            <p:ph type="dt" sz="half" idx="10"/>
          </p:nvPr>
        </p:nvSpPr>
        <p:spPr>
          <a:xfrm>
            <a:off x="6754761" y="6446839"/>
            <a:ext cx="1347696" cy="365125"/>
          </a:xfrm>
        </p:spPr>
        <p:txBody>
          <a:bodyPr/>
          <a:lstStyle/>
          <a:p>
            <a:fld id="{87CB8840-69E0-42F6-A7A0-247E15EF8199}" type="datetime2">
              <a:rPr lang="en-US" sz="1000" smtClean="0">
                <a:solidFill>
                  <a:schemeClr val="tx1"/>
                </a:solidFill>
              </a:rPr>
              <a:t>Monday, June 7, 2021</a:t>
            </a:fld>
            <a:endParaRPr lang="en-US" sz="1000" dirty="0">
              <a:solidFill>
                <a:schemeClr val="tx1"/>
              </a:solidFill>
            </a:endParaRPr>
          </a:p>
        </p:txBody>
      </p:sp>
      <p:sp>
        <p:nvSpPr>
          <p:cNvPr id="7" name="Slide Number Placeholder 6">
            <a:extLst>
              <a:ext uri="{FF2B5EF4-FFF2-40B4-BE49-F238E27FC236}">
                <a16:creationId xmlns:a16="http://schemas.microsoft.com/office/drawing/2014/main" id="{D9493E16-19A3-417A-8BE3-22D3B7BEB2F1}"/>
              </a:ext>
            </a:extLst>
          </p:cNvPr>
          <p:cNvSpPr>
            <a:spLocks noGrp="1"/>
          </p:cNvSpPr>
          <p:nvPr>
            <p:ph type="sldNum" sz="quarter" idx="12"/>
          </p:nvPr>
        </p:nvSpPr>
        <p:spPr/>
        <p:txBody>
          <a:bodyPr/>
          <a:lstStyle/>
          <a:p>
            <a:fld id="{3A98EE3D-8CD1-4C3F-BD1C-C98C9596463C}" type="slidenum">
              <a:rPr lang="en-US" sz="1000" smtClean="0">
                <a:solidFill>
                  <a:schemeClr val="tx1"/>
                </a:solidFill>
              </a:rPr>
              <a:t>8</a:t>
            </a:fld>
            <a:endParaRPr lang="en-US" sz="1000" dirty="0">
              <a:solidFill>
                <a:schemeClr val="tx1"/>
              </a:solidFill>
            </a:endParaRPr>
          </a:p>
        </p:txBody>
      </p:sp>
    </p:spTree>
    <p:extLst>
      <p:ext uri="{BB962C8B-B14F-4D97-AF65-F5344CB8AC3E}">
        <p14:creationId xmlns:p14="http://schemas.microsoft.com/office/powerpoint/2010/main" val="207326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ADEC-E340-418D-A896-D71CAFC38FAF}"/>
              </a:ext>
            </a:extLst>
          </p:cNvPr>
          <p:cNvSpPr>
            <a:spLocks noGrp="1"/>
          </p:cNvSpPr>
          <p:nvPr>
            <p:ph type="title"/>
          </p:nvPr>
        </p:nvSpPr>
        <p:spPr>
          <a:xfrm>
            <a:off x="1803725" y="34247"/>
            <a:ext cx="5934260" cy="586987"/>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sz="3200" b="1" dirty="0">
                <a:latin typeface="Times New Roman" panose="02020603050405020304" pitchFamily="18" charset="0"/>
                <a:cs typeface="Times New Roman" panose="02020603050405020304" pitchFamily="18" charset="0"/>
              </a:rPr>
              <a:t>Results</a:t>
            </a:r>
            <a:endParaRPr lang="en-IN" sz="3200" b="1" dirty="0">
              <a:latin typeface="Times New Roman" panose="02020603050405020304" pitchFamily="18" charset="0"/>
              <a:cs typeface="Times New Roman" panose="02020603050405020304" pitchFamily="18" charset="0"/>
            </a:endParaRPr>
          </a:p>
        </p:txBody>
      </p:sp>
      <p:pic>
        <p:nvPicPr>
          <p:cNvPr id="7" name="Picture 2" descr="Image result for iit mandi logo">
            <a:extLst>
              <a:ext uri="{FF2B5EF4-FFF2-40B4-BE49-F238E27FC236}">
                <a16:creationId xmlns:a16="http://schemas.microsoft.com/office/drawing/2014/main" id="{CFDE6EFE-D188-4659-B8CD-58425261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321" y="0"/>
            <a:ext cx="956679" cy="7831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45038199-A4D4-4B9F-970B-6C99C6F276A8}"/>
              </a:ext>
            </a:extLst>
          </p:cNvPr>
          <p:cNvGraphicFramePr>
            <a:graphicFrameLocks noGrp="1"/>
          </p:cNvGraphicFramePr>
          <p:nvPr>
            <p:extLst>
              <p:ext uri="{D42A27DB-BD31-4B8C-83A1-F6EECF244321}">
                <p14:modId xmlns:p14="http://schemas.microsoft.com/office/powerpoint/2010/main" val="1043264293"/>
              </p:ext>
            </p:extLst>
          </p:nvPr>
        </p:nvGraphicFramePr>
        <p:xfrm>
          <a:off x="245807" y="903434"/>
          <a:ext cx="8416413" cy="5674283"/>
        </p:xfrm>
        <a:graphic>
          <a:graphicData uri="http://schemas.openxmlformats.org/drawingml/2006/table">
            <a:tbl>
              <a:tblPr firstRow="1" firstCol="1" bandRow="1"/>
              <a:tblGrid>
                <a:gridCol w="2220249">
                  <a:extLst>
                    <a:ext uri="{9D8B030D-6E8A-4147-A177-3AD203B41FA5}">
                      <a16:colId xmlns:a16="http://schemas.microsoft.com/office/drawing/2014/main" val="3226996701"/>
                    </a:ext>
                  </a:extLst>
                </a:gridCol>
                <a:gridCol w="1661400">
                  <a:extLst>
                    <a:ext uri="{9D8B030D-6E8A-4147-A177-3AD203B41FA5}">
                      <a16:colId xmlns:a16="http://schemas.microsoft.com/office/drawing/2014/main" val="976986369"/>
                    </a:ext>
                  </a:extLst>
                </a:gridCol>
                <a:gridCol w="1658034">
                  <a:extLst>
                    <a:ext uri="{9D8B030D-6E8A-4147-A177-3AD203B41FA5}">
                      <a16:colId xmlns:a16="http://schemas.microsoft.com/office/drawing/2014/main" val="3465622768"/>
                    </a:ext>
                  </a:extLst>
                </a:gridCol>
                <a:gridCol w="1658034">
                  <a:extLst>
                    <a:ext uri="{9D8B030D-6E8A-4147-A177-3AD203B41FA5}">
                      <a16:colId xmlns:a16="http://schemas.microsoft.com/office/drawing/2014/main" val="1682848663"/>
                    </a:ext>
                  </a:extLst>
                </a:gridCol>
                <a:gridCol w="1218696">
                  <a:extLst>
                    <a:ext uri="{9D8B030D-6E8A-4147-A177-3AD203B41FA5}">
                      <a16:colId xmlns:a16="http://schemas.microsoft.com/office/drawing/2014/main" val="2958897474"/>
                    </a:ext>
                  </a:extLst>
                </a:gridCol>
              </a:tblGrid>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State </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Head Count </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Intensity</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MEPI</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HDI</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591914"/>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A&amp;N Islands</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0.314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0.515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0.162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344041"/>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Andhra Pradesh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0.500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0.544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0.272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0.473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06339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Arunachal Pradesh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0.736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0.441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456022"/>
                  </a:ext>
                </a:extLst>
              </a:tr>
              <a:tr h="153359">
                <a:tc>
                  <a:txBody>
                    <a:bodyPr/>
                    <a:lstStyle/>
                    <a:p>
                      <a:pPr algn="just">
                        <a:lnSpc>
                          <a:spcPct val="115000"/>
                        </a:lnSpc>
                        <a:spcAft>
                          <a:spcPts val="0"/>
                        </a:spcAft>
                      </a:pPr>
                      <a:r>
                        <a:rPr lang="en-IN" sz="9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Assam</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0.761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0.652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0.497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0.444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294294"/>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Bihar</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0.901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0.821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0.739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0.367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054293"/>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Chandigarh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0.101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0.665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0.067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20997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Chhattisgarh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0.890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0.667</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983407"/>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D&amp;N Haveli</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0.586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0.360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943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Daman &amp; Diu</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0.176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0.555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0.098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93991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Delhi</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0.102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0.616</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0.063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914489"/>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Goa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0.148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0.513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0.076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84477"/>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Gujarat</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0.584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0.606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0.527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815771"/>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Haryana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0.576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0.552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726899"/>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Himachal Pradesh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0.695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0.510</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0.492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270227"/>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Jammu &amp; Kashmir</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0.539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0.320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0.529</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36316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Jharkhand</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0.872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0.686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0.376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64817"/>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Karnataka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0.564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0.347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0.519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64122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Kerala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0.625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0.482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0.301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78482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Lakshadweep</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0.666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0.466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0.311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53025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Madhya Pradesh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0.785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0.707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0.555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0.375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479979"/>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Maharashtra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0.460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0.638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0.293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0.572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815330"/>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Manipur</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0.549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0.644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16384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Meghalaya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0.765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0.563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0.431</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470289"/>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Mizoram</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0.372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0.618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0.230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918850"/>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Nagaland</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0.355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0.543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0.193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698994"/>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Odisha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0.893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0.664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0.362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625016"/>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Puducherry</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0.126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0.562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0.071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425990"/>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Punjab</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0.495</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0.645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0.320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0.605</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78234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Rajasthan</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0.764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0.624</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0.477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0.434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422977"/>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Sikkim</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0.391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0.588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0.230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963374"/>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Tamil Nadu</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0.394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0.540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0.213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937742"/>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Tripura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0.862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0.498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0.429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NA</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781198"/>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Uttar Pradesh</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0.822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0.778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0.639</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649795"/>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Uttarakhand</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0.597</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0.530</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0.316</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0.573</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107079"/>
                  </a:ext>
                </a:extLst>
              </a:tr>
              <a:tr h="153359">
                <a:tc>
                  <a:txBody>
                    <a:bodyPr/>
                    <a:lstStyle/>
                    <a:p>
                      <a:pPr algn="just">
                        <a:lnSpc>
                          <a:spcPct val="115000"/>
                        </a:lnSpc>
                        <a:spcAft>
                          <a:spcPts val="0"/>
                        </a:spcAft>
                      </a:pPr>
                      <a:r>
                        <a:rPr lang="en-IN" sz="900" b="1">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West Bengal</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0.781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0.694</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0.542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0.492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264021"/>
                  </a:ext>
                </a:extLst>
              </a:tr>
              <a:tr h="153359">
                <a:tc>
                  <a:txBody>
                    <a:bodyPr/>
                    <a:lstStyle/>
                    <a:p>
                      <a:pPr algn="just">
                        <a:lnSpc>
                          <a:spcPct val="115000"/>
                        </a:lnSpc>
                        <a:spcAft>
                          <a:spcPts val="0"/>
                        </a:spcAft>
                      </a:pPr>
                      <a:r>
                        <a:rPr lang="en-IN" sz="9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India</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0.681</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0.678</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0.462</a:t>
                      </a:r>
                      <a:endParaRPr lang="en-IN" sz="100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IN" sz="9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0.467</a:t>
                      </a:r>
                      <a:endParaRPr lang="en-IN" sz="1000" dirty="0">
                        <a:effectLst/>
                        <a:latin typeface="Calibri" panose="020F0502020204030204" pitchFamily="34" charset="0"/>
                        <a:ea typeface="Times New Roman" panose="02020603050405020304" pitchFamily="18" charset="0"/>
                        <a:cs typeface="Mangal" panose="02040503050203030202" pitchFamily="18" charset="0"/>
                      </a:endParaRPr>
                    </a:p>
                  </a:txBody>
                  <a:tcPr marL="37466" marR="374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924991"/>
                  </a:ext>
                </a:extLst>
              </a:tr>
            </a:tbl>
          </a:graphicData>
        </a:graphic>
      </p:graphicFrame>
      <p:sp>
        <p:nvSpPr>
          <p:cNvPr id="9" name="Rectangle 8">
            <a:extLst>
              <a:ext uri="{FF2B5EF4-FFF2-40B4-BE49-F238E27FC236}">
                <a16:creationId xmlns:a16="http://schemas.microsoft.com/office/drawing/2014/main" id="{87A29776-54F8-4029-BF1C-52B8CF0A3E65}"/>
              </a:ext>
            </a:extLst>
          </p:cNvPr>
          <p:cNvSpPr/>
          <p:nvPr/>
        </p:nvSpPr>
        <p:spPr>
          <a:xfrm>
            <a:off x="643518" y="6577730"/>
            <a:ext cx="7543799" cy="280270"/>
          </a:xfrm>
          <a:prstGeom prst="rect">
            <a:avLst/>
          </a:prstGeom>
        </p:spPr>
        <p:txBody>
          <a:bodyPr wrap="square">
            <a:spAutoFit/>
          </a:bodyPr>
          <a:lstStyle/>
          <a:p>
            <a:pPr algn="just">
              <a:lnSpc>
                <a:spcPct val="107000"/>
              </a:lnSpc>
              <a:spcAft>
                <a:spcPts val="800"/>
              </a:spcAft>
            </a:pPr>
            <a:r>
              <a:rPr lang="en-IN" sz="1200" b="1" i="1" dirty="0">
                <a:latin typeface="Times New Roman" panose="02020603050405020304" pitchFamily="18" charset="0"/>
                <a:ea typeface="Calibri" panose="020F0502020204030204" pitchFamily="34" charset="0"/>
                <a:cs typeface="Mangal" panose="02040503050203030202" pitchFamily="18" charset="0"/>
              </a:rPr>
              <a:t>Source: Based on author’s calculations from NSS 68</a:t>
            </a:r>
            <a:r>
              <a:rPr lang="en-IN" sz="1200" b="1" i="1" baseline="30000" dirty="0">
                <a:latin typeface="Times New Roman" panose="02020603050405020304" pitchFamily="18" charset="0"/>
                <a:ea typeface="Calibri" panose="020F0502020204030204" pitchFamily="34" charset="0"/>
                <a:cs typeface="Mangal" panose="02040503050203030202" pitchFamily="18" charset="0"/>
              </a:rPr>
              <a:t>th</a:t>
            </a:r>
            <a:r>
              <a:rPr lang="en-IN" sz="1200" b="1" i="1" dirty="0">
                <a:latin typeface="Times New Roman" panose="02020603050405020304" pitchFamily="18" charset="0"/>
                <a:ea typeface="Calibri" panose="020F0502020204030204" pitchFamily="34" charset="0"/>
                <a:cs typeface="Mangal" panose="02040503050203030202" pitchFamily="18" charset="0"/>
              </a:rPr>
              <a:t> round.</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11" name="Rectangle 10">
            <a:extLst>
              <a:ext uri="{FF2B5EF4-FFF2-40B4-BE49-F238E27FC236}">
                <a16:creationId xmlns:a16="http://schemas.microsoft.com/office/drawing/2014/main" id="{6301B686-7875-40E9-B6E2-E3DE8FF61097}"/>
              </a:ext>
            </a:extLst>
          </p:cNvPr>
          <p:cNvSpPr/>
          <p:nvPr/>
        </p:nvSpPr>
        <p:spPr>
          <a:xfrm>
            <a:off x="368216" y="594632"/>
            <a:ext cx="7543800" cy="308802"/>
          </a:xfrm>
          <a:prstGeom prst="rect">
            <a:avLst/>
          </a:prstGeom>
        </p:spPr>
        <p:txBody>
          <a:bodyPr wrap="square">
            <a:spAutoFit/>
          </a:bodyPr>
          <a:lstStyle/>
          <a:p>
            <a:pPr algn="ctr">
              <a:lnSpc>
                <a:spcPct val="150000"/>
              </a:lnSpc>
              <a:spcAft>
                <a:spcPts val="480"/>
              </a:spcAft>
            </a:pPr>
            <a:r>
              <a:rPr lang="en-IN" sz="1050" b="1" i="1" dirty="0">
                <a:latin typeface="Times New Roman" panose="02020603050405020304" pitchFamily="18" charset="0"/>
                <a:ea typeface="Calibri" panose="020F0502020204030204" pitchFamily="34" charset="0"/>
                <a:cs typeface="Mangal" panose="02040503050203030202" pitchFamily="18" charset="0"/>
              </a:rPr>
              <a:t>Detailed results for all states: Headcount ratio and intensity of energy poverty, and the composite MEPI, as well as HDI.</a:t>
            </a:r>
            <a:endParaRPr lang="en-IN" sz="1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Oval 2">
            <a:extLst>
              <a:ext uri="{FF2B5EF4-FFF2-40B4-BE49-F238E27FC236}">
                <a16:creationId xmlns:a16="http://schemas.microsoft.com/office/drawing/2014/main" id="{68125DB6-3037-4433-8220-D91761FB4CAF}"/>
              </a:ext>
            </a:extLst>
          </p:cNvPr>
          <p:cNvSpPr/>
          <p:nvPr/>
        </p:nvSpPr>
        <p:spPr>
          <a:xfrm>
            <a:off x="4149213" y="1052052"/>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 name="Oval 3">
            <a:extLst>
              <a:ext uri="{FF2B5EF4-FFF2-40B4-BE49-F238E27FC236}">
                <a16:creationId xmlns:a16="http://schemas.microsoft.com/office/drawing/2014/main" id="{6F2EBF93-5CCA-4ADB-BB26-DB9F6A5829E5}"/>
              </a:ext>
            </a:extLst>
          </p:cNvPr>
          <p:cNvSpPr/>
          <p:nvPr/>
        </p:nvSpPr>
        <p:spPr>
          <a:xfrm>
            <a:off x="4139381" y="1792326"/>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ADE8AA13-5D73-496F-BD5A-7EC9EF033DFA}"/>
              </a:ext>
            </a:extLst>
          </p:cNvPr>
          <p:cNvSpPr/>
          <p:nvPr/>
        </p:nvSpPr>
        <p:spPr>
          <a:xfrm>
            <a:off x="4139381" y="2418722"/>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3C3BB6FE-4996-4766-A384-4DC14EC4C0D6}"/>
              </a:ext>
            </a:extLst>
          </p:cNvPr>
          <p:cNvSpPr/>
          <p:nvPr/>
        </p:nvSpPr>
        <p:spPr>
          <a:xfrm>
            <a:off x="4139381" y="4994775"/>
            <a:ext cx="324464"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7D31AE96-6574-414C-86A5-150151F8079D}"/>
              </a:ext>
            </a:extLst>
          </p:cNvPr>
          <p:cNvPicPr>
            <a:picLocks noChangeAspect="1"/>
          </p:cNvPicPr>
          <p:nvPr/>
        </p:nvPicPr>
        <p:blipFill rotWithShape="1">
          <a:blip r:embed="rId4">
            <a:extLst>
              <a:ext uri="{28A0092B-C50C-407E-A947-70E740481C1C}">
                <a14:useLocalDpi xmlns:a14="http://schemas.microsoft.com/office/drawing/2010/main" val="0"/>
              </a:ext>
            </a:extLst>
          </a:blip>
          <a:srcRect l="4397" t="20294" r="4058" b="21984"/>
          <a:stretch/>
        </p:blipFill>
        <p:spPr>
          <a:xfrm>
            <a:off x="186814" y="101591"/>
            <a:ext cx="1219202" cy="519643"/>
          </a:xfrm>
          <a:prstGeom prst="rect">
            <a:avLst/>
          </a:prstGeom>
        </p:spPr>
      </p:pic>
      <p:sp>
        <p:nvSpPr>
          <p:cNvPr id="10" name="Date Placeholder 9">
            <a:extLst>
              <a:ext uri="{FF2B5EF4-FFF2-40B4-BE49-F238E27FC236}">
                <a16:creationId xmlns:a16="http://schemas.microsoft.com/office/drawing/2014/main" id="{95DF1962-23EB-4814-88EF-94D51B293F1A}"/>
              </a:ext>
            </a:extLst>
          </p:cNvPr>
          <p:cNvSpPr>
            <a:spLocks noGrp="1"/>
          </p:cNvSpPr>
          <p:nvPr>
            <p:ph type="dt" sz="half" idx="10"/>
          </p:nvPr>
        </p:nvSpPr>
        <p:spPr/>
        <p:txBody>
          <a:bodyPr/>
          <a:lstStyle/>
          <a:p>
            <a:endParaRPr lang="en-US" sz="1000" dirty="0">
              <a:solidFill>
                <a:schemeClr val="tx1"/>
              </a:solidFill>
            </a:endParaRPr>
          </a:p>
          <a:p>
            <a:fld id="{43FD518E-8DC2-4FFF-8096-B19428484F01}" type="datetime2">
              <a:rPr lang="en-US" sz="1000" smtClean="0">
                <a:solidFill>
                  <a:schemeClr val="tx1"/>
                </a:solidFill>
              </a:rPr>
              <a:t>Monday, June 7, 2021</a:t>
            </a:fld>
            <a:endParaRPr lang="en-US" sz="1000" dirty="0">
              <a:solidFill>
                <a:schemeClr val="tx1"/>
              </a:solidFill>
            </a:endParaRPr>
          </a:p>
        </p:txBody>
      </p:sp>
      <p:sp>
        <p:nvSpPr>
          <p:cNvPr id="13" name="Slide Number Placeholder 12">
            <a:extLst>
              <a:ext uri="{FF2B5EF4-FFF2-40B4-BE49-F238E27FC236}">
                <a16:creationId xmlns:a16="http://schemas.microsoft.com/office/drawing/2014/main" id="{A22D6F57-677F-408B-A400-2BF45C3ABAB3}"/>
              </a:ext>
            </a:extLst>
          </p:cNvPr>
          <p:cNvSpPr>
            <a:spLocks noGrp="1"/>
          </p:cNvSpPr>
          <p:nvPr>
            <p:ph type="sldNum" sz="quarter" idx="12"/>
          </p:nvPr>
        </p:nvSpPr>
        <p:spPr/>
        <p:txBody>
          <a:bodyPr/>
          <a:lstStyle/>
          <a:p>
            <a:endParaRPr lang="en-US" sz="1000" dirty="0">
              <a:solidFill>
                <a:schemeClr val="tx1"/>
              </a:solidFill>
            </a:endParaRPr>
          </a:p>
          <a:p>
            <a:fld id="{3A98EE3D-8CD1-4C3F-BD1C-C98C9596463C}" type="slidenum">
              <a:rPr lang="en-US" sz="1000" smtClean="0">
                <a:solidFill>
                  <a:schemeClr val="tx1"/>
                </a:solidFill>
              </a:rPr>
              <a:t>9</a:t>
            </a:fld>
            <a:endParaRPr lang="en-US" sz="1000" dirty="0">
              <a:solidFill>
                <a:schemeClr val="tx1"/>
              </a:solidFill>
            </a:endParaRPr>
          </a:p>
        </p:txBody>
      </p:sp>
      <p:sp>
        <p:nvSpPr>
          <p:cNvPr id="14" name="Oval 13">
            <a:extLst>
              <a:ext uri="{FF2B5EF4-FFF2-40B4-BE49-F238E27FC236}">
                <a16:creationId xmlns:a16="http://schemas.microsoft.com/office/drawing/2014/main" id="{0C43EADB-5644-4557-9E72-226F3C7D5654}"/>
              </a:ext>
            </a:extLst>
          </p:cNvPr>
          <p:cNvSpPr/>
          <p:nvPr/>
        </p:nvSpPr>
        <p:spPr>
          <a:xfrm>
            <a:off x="5829523" y="1946666"/>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5" name="Oval 14">
            <a:extLst>
              <a:ext uri="{FF2B5EF4-FFF2-40B4-BE49-F238E27FC236}">
                <a16:creationId xmlns:a16="http://schemas.microsoft.com/office/drawing/2014/main" id="{B6ABAABD-1284-4AF4-A532-EDD2C5682D9F}"/>
              </a:ext>
            </a:extLst>
          </p:cNvPr>
          <p:cNvSpPr/>
          <p:nvPr/>
        </p:nvSpPr>
        <p:spPr>
          <a:xfrm>
            <a:off x="5839355" y="3325755"/>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Oval 15">
            <a:extLst>
              <a:ext uri="{FF2B5EF4-FFF2-40B4-BE49-F238E27FC236}">
                <a16:creationId xmlns:a16="http://schemas.microsoft.com/office/drawing/2014/main" id="{106D37F5-B115-4041-B2F1-3901D4D3146B}"/>
              </a:ext>
            </a:extLst>
          </p:cNvPr>
          <p:cNvSpPr/>
          <p:nvPr/>
        </p:nvSpPr>
        <p:spPr>
          <a:xfrm>
            <a:off x="5839355" y="1587343"/>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 name="Oval 16">
            <a:extLst>
              <a:ext uri="{FF2B5EF4-FFF2-40B4-BE49-F238E27FC236}">
                <a16:creationId xmlns:a16="http://schemas.microsoft.com/office/drawing/2014/main" id="{27DFC835-D15C-47B7-86E3-2C6733993265}"/>
              </a:ext>
            </a:extLst>
          </p:cNvPr>
          <p:cNvSpPr/>
          <p:nvPr/>
        </p:nvSpPr>
        <p:spPr>
          <a:xfrm>
            <a:off x="5809858" y="5954566"/>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8" name="Oval 17">
            <a:extLst>
              <a:ext uri="{FF2B5EF4-FFF2-40B4-BE49-F238E27FC236}">
                <a16:creationId xmlns:a16="http://schemas.microsoft.com/office/drawing/2014/main" id="{CBA432B4-8423-42A8-BE0B-A0DB057396B0}"/>
              </a:ext>
            </a:extLst>
          </p:cNvPr>
          <p:cNvSpPr/>
          <p:nvPr/>
        </p:nvSpPr>
        <p:spPr>
          <a:xfrm>
            <a:off x="5839355" y="4857677"/>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Oval 18">
            <a:extLst>
              <a:ext uri="{FF2B5EF4-FFF2-40B4-BE49-F238E27FC236}">
                <a16:creationId xmlns:a16="http://schemas.microsoft.com/office/drawing/2014/main" id="{B7E5F83A-876A-4D41-8BA1-11DFDDA87C33}"/>
              </a:ext>
            </a:extLst>
          </p:cNvPr>
          <p:cNvSpPr/>
          <p:nvPr/>
        </p:nvSpPr>
        <p:spPr>
          <a:xfrm>
            <a:off x="5809858" y="6221384"/>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0" name="Oval 19">
            <a:extLst>
              <a:ext uri="{FF2B5EF4-FFF2-40B4-BE49-F238E27FC236}">
                <a16:creationId xmlns:a16="http://schemas.microsoft.com/office/drawing/2014/main" id="{C0711103-A0C5-4A3D-AA43-56F0C8B82833}"/>
              </a:ext>
            </a:extLst>
          </p:cNvPr>
          <p:cNvSpPr/>
          <p:nvPr/>
        </p:nvSpPr>
        <p:spPr>
          <a:xfrm>
            <a:off x="5807648" y="6399551"/>
            <a:ext cx="314632" cy="20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Tree>
    <p:extLst>
      <p:ext uri="{BB962C8B-B14F-4D97-AF65-F5344CB8AC3E}">
        <p14:creationId xmlns:p14="http://schemas.microsoft.com/office/powerpoint/2010/main" val="384304102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3424"/>
      </a:dk2>
      <a:lt2>
        <a:srgbClr val="E2E2E8"/>
      </a:lt2>
      <a:accent1>
        <a:srgbClr val="A7A441"/>
      </a:accent1>
      <a:accent2>
        <a:srgbClr val="B17D3B"/>
      </a:accent2>
      <a:accent3>
        <a:srgbClr val="C35D4D"/>
      </a:accent3>
      <a:accent4>
        <a:srgbClr val="B13B5B"/>
      </a:accent4>
      <a:accent5>
        <a:srgbClr val="C34D9F"/>
      </a:accent5>
      <a:accent6>
        <a:srgbClr val="A53BB1"/>
      </a:accent6>
      <a:hlink>
        <a:srgbClr val="C75993"/>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10372</TotalTime>
  <Words>2424</Words>
  <Application>Microsoft Office PowerPoint</Application>
  <PresentationFormat>On-screen Show (4:3)</PresentationFormat>
  <Paragraphs>451</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 Math</vt:lpstr>
      <vt:lpstr>Comic Sans MS</vt:lpstr>
      <vt:lpstr>Times New Roman</vt:lpstr>
      <vt:lpstr>Wingdings</vt:lpstr>
      <vt:lpstr>RetrospectVTI</vt:lpstr>
      <vt:lpstr>PowerPoint Presentation</vt:lpstr>
      <vt:lpstr>    Introduction</vt:lpstr>
      <vt:lpstr>Cont..</vt:lpstr>
      <vt:lpstr>Energy poverty in developed and developing countries</vt:lpstr>
      <vt:lpstr>Cont..</vt:lpstr>
      <vt:lpstr>Rationale of the study</vt:lpstr>
      <vt:lpstr>Methodology</vt:lpstr>
      <vt:lpstr>Mathematical Model</vt:lpstr>
      <vt:lpstr>Results</vt:lpstr>
      <vt:lpstr>Cont.…</vt:lpstr>
      <vt:lpstr>PowerPoint Presentation</vt:lpstr>
      <vt:lpstr>PowerPoint Presentation</vt:lpstr>
      <vt:lpstr>PowerPoint Presentation</vt:lpstr>
      <vt:lpstr>PowerPoint Presentation</vt:lpstr>
      <vt:lpstr>Sensitivity Analysis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Progress Review  2018-19</dc:title>
  <dc:creator>Mohammad Faizan</dc:creator>
  <cp:lastModifiedBy>Mohammad Faizan</cp:lastModifiedBy>
  <cp:revision>199</cp:revision>
  <dcterms:created xsi:type="dcterms:W3CDTF">2019-08-01T06:28:52Z</dcterms:created>
  <dcterms:modified xsi:type="dcterms:W3CDTF">2021-06-07T06:58:03Z</dcterms:modified>
</cp:coreProperties>
</file>