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843" r:id="rId2"/>
    <p:sldId id="1134" r:id="rId3"/>
    <p:sldId id="1135" r:id="rId4"/>
    <p:sldId id="1136" r:id="rId5"/>
    <p:sldId id="1141" r:id="rId6"/>
    <p:sldId id="1137" r:id="rId7"/>
    <p:sldId id="1144" r:id="rId8"/>
    <p:sldId id="1143" r:id="rId9"/>
    <p:sldId id="1140" r:id="rId10"/>
    <p:sldId id="1142" r:id="rId11"/>
    <p:sldId id="1128" r:id="rId12"/>
    <p:sldId id="1129" r:id="rId13"/>
    <p:sldId id="1130" r:id="rId14"/>
    <p:sldId id="1131" r:id="rId15"/>
    <p:sldId id="1145" r:id="rId16"/>
    <p:sldId id="1146" r:id="rId17"/>
    <p:sldId id="1149" r:id="rId18"/>
    <p:sldId id="1150" r:id="rId19"/>
    <p:sldId id="1152" r:id="rId20"/>
    <p:sldId id="1147" r:id="rId21"/>
    <p:sldId id="1153" r:id="rId22"/>
    <p:sldId id="1148" r:id="rId23"/>
    <p:sldId id="1133" r:id="rId24"/>
  </p:sldIdLst>
  <p:sldSz cx="9904413"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83FF"/>
    <a:srgbClr val="7A8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5DCB02-9BB8-47FD-8907-85C794F793B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浅色样式 2 - 强调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04" autoAdjust="0"/>
    <p:restoredTop sz="94755" autoAdjust="0"/>
  </p:normalViewPr>
  <p:slideViewPr>
    <p:cSldViewPr>
      <p:cViewPr varScale="1">
        <p:scale>
          <a:sx n="95" d="100"/>
          <a:sy n="95" d="100"/>
        </p:scale>
        <p:origin x="192" y="896"/>
      </p:cViewPr>
      <p:guideLst>
        <p:guide orient="horz" pos="2160"/>
        <p:guide pos="3120"/>
      </p:guideLst>
    </p:cSldViewPr>
  </p:slideViewPr>
  <p:notesTextViewPr>
    <p:cViewPr>
      <p:scale>
        <a:sx n="160" d="100"/>
        <a:sy n="16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yefly/Desktop/&#28165;&#21326;&#22823;&#23398;&#21338;&#22763;&#21518;/&#12304;2&#12305;2021%20IAEE%20&#20250;&#35758;/&#33609;&#31295;/&#25968;&#25454;/1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Carbon Emission and Average Temp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v>Carbon Emission</c:v>
          </c:tx>
          <c:spPr>
            <a:ln w="28575" cap="rnd">
              <a:solidFill>
                <a:schemeClr val="accent2"/>
              </a:solidFill>
              <a:round/>
            </a:ln>
            <a:effectLst/>
          </c:spPr>
          <c:marker>
            <c:symbol val="circle"/>
            <c:size val="5"/>
            <c:spPr>
              <a:solidFill>
                <a:schemeClr val="accent2"/>
              </a:solidFill>
              <a:ln w="9525">
                <a:solidFill>
                  <a:schemeClr val="accent2"/>
                </a:solidFill>
              </a:ln>
              <a:effectLst/>
            </c:spPr>
          </c:marker>
          <c:val>
            <c:numRef>
              <c:f>Sheet1!$B$37:$V$37</c:f>
              <c:numCache>
                <c:formatCode>General</c:formatCode>
                <c:ptCount val="21"/>
                <c:pt idx="0">
                  <c:v>2935.7999999999997</c:v>
                </c:pt>
                <c:pt idx="1">
                  <c:v>2939.8</c:v>
                </c:pt>
                <c:pt idx="2">
                  <c:v>2978.1000000000004</c:v>
                </c:pt>
                <c:pt idx="3">
                  <c:v>3052.4000000000005</c:v>
                </c:pt>
                <c:pt idx="4">
                  <c:v>3224.2999999999997</c:v>
                </c:pt>
                <c:pt idx="5">
                  <c:v>3515.8</c:v>
                </c:pt>
                <c:pt idx="6">
                  <c:v>4154</c:v>
                </c:pt>
                <c:pt idx="7">
                  <c:v>4714.6999999999989</c:v>
                </c:pt>
                <c:pt idx="8">
                  <c:v>5566.9000000000015</c:v>
                </c:pt>
                <c:pt idx="9">
                  <c:v>6197.7999999999993</c:v>
                </c:pt>
                <c:pt idx="10">
                  <c:v>6822.2</c:v>
                </c:pt>
                <c:pt idx="11">
                  <c:v>7205.2</c:v>
                </c:pt>
                <c:pt idx="12">
                  <c:v>7656</c:v>
                </c:pt>
                <c:pt idx="13">
                  <c:v>8366.4</c:v>
                </c:pt>
                <c:pt idx="14">
                  <c:v>9245.3999999999978</c:v>
                </c:pt>
                <c:pt idx="15">
                  <c:v>9501.7000000000007</c:v>
                </c:pt>
                <c:pt idx="16">
                  <c:v>9492.9000000000015</c:v>
                </c:pt>
                <c:pt idx="17">
                  <c:v>9639.7999999999993</c:v>
                </c:pt>
                <c:pt idx="18">
                  <c:v>9559.6295071827062</c:v>
                </c:pt>
                <c:pt idx="19">
                  <c:v>9615</c:v>
                </c:pt>
                <c:pt idx="20">
                  <c:v>9866</c:v>
                </c:pt>
              </c:numCache>
            </c:numRef>
          </c:val>
          <c:smooth val="0"/>
          <c:extLst>
            <c:ext xmlns:c16="http://schemas.microsoft.com/office/drawing/2014/chart" uri="{C3380CC4-5D6E-409C-BE32-E72D297353CC}">
              <c16:uniqueId val="{00000000-2076-6F40-B07E-D7C435BD8461}"/>
            </c:ext>
          </c:extLst>
        </c:ser>
        <c:dLbls>
          <c:showLegendKey val="0"/>
          <c:showVal val="0"/>
          <c:showCatName val="0"/>
          <c:showSerName val="0"/>
          <c:showPercent val="0"/>
          <c:showBubbleSize val="0"/>
        </c:dLbls>
        <c:marker val="1"/>
        <c:smooth val="0"/>
        <c:axId val="1335399312"/>
        <c:axId val="1321399008"/>
      </c:lineChart>
      <c:lineChart>
        <c:grouping val="standard"/>
        <c:varyColors val="0"/>
        <c:ser>
          <c:idx val="0"/>
          <c:order val="0"/>
          <c:tx>
            <c:v>Temp</c:v>
          </c:tx>
          <c:spPr>
            <a:ln w="28575" cap="rnd">
              <a:solidFill>
                <a:schemeClr val="accent1"/>
              </a:solidFill>
              <a:round/>
            </a:ln>
            <a:effectLst/>
          </c:spPr>
          <c:marker>
            <c:symbol val="circle"/>
            <c:size val="5"/>
            <c:spPr>
              <a:solidFill>
                <a:schemeClr val="accent1"/>
              </a:solidFill>
              <a:ln w="9525">
                <a:solidFill>
                  <a:schemeClr val="accent1"/>
                </a:solidFill>
              </a:ln>
              <a:effectLst/>
            </c:spPr>
          </c:marker>
          <c:val>
            <c:numRef>
              <c:f>Sheet1!$B$36:$V$36</c:f>
              <c:numCache>
                <c:formatCode>General</c:formatCode>
                <c:ptCount val="21"/>
                <c:pt idx="0">
                  <c:v>819</c:v>
                </c:pt>
                <c:pt idx="1">
                  <c:v>901</c:v>
                </c:pt>
                <c:pt idx="2">
                  <c:v>876</c:v>
                </c:pt>
                <c:pt idx="3">
                  <c:v>810</c:v>
                </c:pt>
                <c:pt idx="4">
                  <c:v>853</c:v>
                </c:pt>
                <c:pt idx="5">
                  <c:v>882</c:v>
                </c:pt>
                <c:pt idx="6">
                  <c:v>844</c:v>
                </c:pt>
                <c:pt idx="7">
                  <c:v>877</c:v>
                </c:pt>
                <c:pt idx="8">
                  <c:v>836</c:v>
                </c:pt>
                <c:pt idx="9">
                  <c:v>897</c:v>
                </c:pt>
                <c:pt idx="10">
                  <c:v>927</c:v>
                </c:pt>
                <c:pt idx="11">
                  <c:v>860</c:v>
                </c:pt>
                <c:pt idx="12">
                  <c:v>874</c:v>
                </c:pt>
                <c:pt idx="13">
                  <c:v>845</c:v>
                </c:pt>
                <c:pt idx="14">
                  <c:v>828</c:v>
                </c:pt>
                <c:pt idx="15">
                  <c:v>792</c:v>
                </c:pt>
                <c:pt idx="16">
                  <c:v>868</c:v>
                </c:pt>
                <c:pt idx="17">
                  <c:v>867</c:v>
                </c:pt>
                <c:pt idx="18">
                  <c:v>900</c:v>
                </c:pt>
                <c:pt idx="19">
                  <c:v>893</c:v>
                </c:pt>
                <c:pt idx="20">
                  <c:v>914</c:v>
                </c:pt>
              </c:numCache>
            </c:numRef>
          </c:val>
          <c:smooth val="0"/>
          <c:extLst>
            <c:ext xmlns:c16="http://schemas.microsoft.com/office/drawing/2014/chart" uri="{C3380CC4-5D6E-409C-BE32-E72D297353CC}">
              <c16:uniqueId val="{00000001-2076-6F40-B07E-D7C435BD8461}"/>
            </c:ext>
          </c:extLst>
        </c:ser>
        <c:dLbls>
          <c:showLegendKey val="0"/>
          <c:showVal val="0"/>
          <c:showCatName val="0"/>
          <c:showSerName val="0"/>
          <c:showPercent val="0"/>
          <c:showBubbleSize val="0"/>
        </c:dLbls>
        <c:marker val="1"/>
        <c:smooth val="0"/>
        <c:axId val="1323031248"/>
        <c:axId val="1332480816"/>
      </c:lineChart>
      <c:catAx>
        <c:axId val="133539931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1399008"/>
        <c:crosses val="autoZero"/>
        <c:auto val="1"/>
        <c:lblAlgn val="ctr"/>
        <c:lblOffset val="50"/>
        <c:noMultiLvlLbl val="0"/>
      </c:catAx>
      <c:valAx>
        <c:axId val="1321399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5399312"/>
        <c:crosses val="autoZero"/>
        <c:crossBetween val="between"/>
      </c:valAx>
      <c:valAx>
        <c:axId val="1332480816"/>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3031248"/>
        <c:crosses val="max"/>
        <c:crossBetween val="between"/>
      </c:valAx>
      <c:catAx>
        <c:axId val="1323031248"/>
        <c:scaling>
          <c:orientation val="minMax"/>
        </c:scaling>
        <c:delete val="1"/>
        <c:axPos val="b"/>
        <c:majorTickMark val="out"/>
        <c:minorTickMark val="none"/>
        <c:tickLblPos val="nextTo"/>
        <c:crossAx val="133248081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FCBC3E-7BA8-4400-BBFB-DEB27D9AD3B5}" type="datetimeFigureOut">
              <a:rPr lang="zh-CN" altLang="en-US" smtClean="0"/>
              <a:pPr/>
              <a:t>2021/6/8</a:t>
            </a:fld>
            <a:endParaRPr lang="zh-CN" altLang="en-US"/>
          </a:p>
        </p:txBody>
      </p:sp>
      <p:sp>
        <p:nvSpPr>
          <p:cNvPr id="4" name="幻灯片图像占位符 3"/>
          <p:cNvSpPr>
            <a:spLocks noGrp="1" noRot="1" noChangeAspect="1"/>
          </p:cNvSpPr>
          <p:nvPr>
            <p:ph type="sldImg" idx="2"/>
          </p:nvPr>
        </p:nvSpPr>
        <p:spPr>
          <a:xfrm>
            <a:off x="954088" y="685800"/>
            <a:ext cx="4949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3E93A7-70BE-484B-8F91-A6802FAD92A8}" type="slidenum">
              <a:rPr lang="zh-CN" altLang="en-US" smtClean="0"/>
              <a:pPr/>
              <a:t>‹#›</a:t>
            </a:fld>
            <a:endParaRPr lang="zh-CN" altLang="en-US"/>
          </a:p>
        </p:txBody>
      </p:sp>
    </p:spTree>
    <p:extLst>
      <p:ext uri="{BB962C8B-B14F-4D97-AF65-F5344CB8AC3E}">
        <p14:creationId xmlns:p14="http://schemas.microsoft.com/office/powerpoint/2010/main" val="1202199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6F3E93A7-70BE-484B-8F91-A6802FAD92A8}" type="slidenum">
              <a:rPr lang="zh-CN" altLang="en-US" smtClean="0"/>
              <a:pPr/>
              <a:t>1</a:t>
            </a:fld>
            <a:endParaRPr lang="zh-CN" altLang="en-US"/>
          </a:p>
        </p:txBody>
      </p:sp>
    </p:spTree>
    <p:extLst>
      <p:ext uri="{BB962C8B-B14F-4D97-AF65-F5344CB8AC3E}">
        <p14:creationId xmlns:p14="http://schemas.microsoft.com/office/powerpoint/2010/main" val="1403571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42831" y="2130427"/>
            <a:ext cx="8418751"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485662" y="3886200"/>
            <a:ext cx="6933089"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95220" y="6356352"/>
            <a:ext cx="2311030" cy="365125"/>
          </a:xfrm>
          <a:prstGeom prst="rect">
            <a:avLst/>
          </a:prstGeom>
        </p:spPr>
        <p:txBody>
          <a:bodyPr/>
          <a:lstStyle/>
          <a:p>
            <a:fld id="{0ECEB9FA-7676-4521-AEB9-11AD57642994}" type="datetimeFigureOut">
              <a:rPr lang="zh-CN" altLang="en-US" smtClean="0"/>
              <a:pPr/>
              <a:t>2021/6/8</a:t>
            </a:fld>
            <a:endParaRPr lang="zh-CN" altLang="en-US"/>
          </a:p>
        </p:txBody>
      </p:sp>
      <p:sp>
        <p:nvSpPr>
          <p:cNvPr id="5" name="页脚占位符 4"/>
          <p:cNvSpPr>
            <a:spLocks noGrp="1"/>
          </p:cNvSpPr>
          <p:nvPr>
            <p:ph type="ftr" sz="quarter" idx="11"/>
          </p:nvPr>
        </p:nvSpPr>
        <p:spPr>
          <a:xfrm>
            <a:off x="3384008" y="6356352"/>
            <a:ext cx="313639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7098163" y="6356352"/>
            <a:ext cx="2311030" cy="365125"/>
          </a:xfrm>
          <a:prstGeom prst="rect">
            <a:avLst/>
          </a:prstGeom>
        </p:spPr>
        <p:txBody>
          <a:bodyPr/>
          <a:lstStyle/>
          <a:p>
            <a:fld id="{6F479E15-D927-4E36-ABDB-CCB3BC500A33}"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95221" y="274638"/>
            <a:ext cx="8913972"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95221" y="1600202"/>
            <a:ext cx="8913972"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95220" y="6356352"/>
            <a:ext cx="2311030" cy="365125"/>
          </a:xfrm>
          <a:prstGeom prst="rect">
            <a:avLst/>
          </a:prstGeom>
        </p:spPr>
        <p:txBody>
          <a:bodyPr/>
          <a:lstStyle/>
          <a:p>
            <a:fld id="{0ECEB9FA-7676-4521-AEB9-11AD57642994}" type="datetimeFigureOut">
              <a:rPr lang="zh-CN" altLang="en-US" smtClean="0"/>
              <a:pPr/>
              <a:t>2021/6/8</a:t>
            </a:fld>
            <a:endParaRPr lang="zh-CN" altLang="en-US"/>
          </a:p>
        </p:txBody>
      </p:sp>
      <p:sp>
        <p:nvSpPr>
          <p:cNvPr id="5" name="页脚占位符 4"/>
          <p:cNvSpPr>
            <a:spLocks noGrp="1"/>
          </p:cNvSpPr>
          <p:nvPr>
            <p:ph type="ftr" sz="quarter" idx="11"/>
          </p:nvPr>
        </p:nvSpPr>
        <p:spPr>
          <a:xfrm>
            <a:off x="3384008" y="6356352"/>
            <a:ext cx="313639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7098163" y="6356352"/>
            <a:ext cx="2311030" cy="365125"/>
          </a:xfrm>
          <a:prstGeom prst="rect">
            <a:avLst/>
          </a:prstGeom>
        </p:spPr>
        <p:txBody>
          <a:bodyPr/>
          <a:lstStyle/>
          <a:p>
            <a:fld id="{6F479E15-D927-4E36-ABDB-CCB3BC500A33}"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80699" y="274639"/>
            <a:ext cx="2228493"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95221" y="274639"/>
            <a:ext cx="6520405"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95220" y="6356352"/>
            <a:ext cx="2311030" cy="365125"/>
          </a:xfrm>
          <a:prstGeom prst="rect">
            <a:avLst/>
          </a:prstGeom>
        </p:spPr>
        <p:txBody>
          <a:bodyPr/>
          <a:lstStyle/>
          <a:p>
            <a:fld id="{0ECEB9FA-7676-4521-AEB9-11AD57642994}" type="datetimeFigureOut">
              <a:rPr lang="zh-CN" altLang="en-US" smtClean="0"/>
              <a:pPr/>
              <a:t>2021/6/8</a:t>
            </a:fld>
            <a:endParaRPr lang="zh-CN" altLang="en-US"/>
          </a:p>
        </p:txBody>
      </p:sp>
      <p:sp>
        <p:nvSpPr>
          <p:cNvPr id="5" name="页脚占位符 4"/>
          <p:cNvSpPr>
            <a:spLocks noGrp="1"/>
          </p:cNvSpPr>
          <p:nvPr>
            <p:ph type="ftr" sz="quarter" idx="11"/>
          </p:nvPr>
        </p:nvSpPr>
        <p:spPr>
          <a:xfrm>
            <a:off x="3384008" y="6356352"/>
            <a:ext cx="313639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7098163" y="6356352"/>
            <a:ext cx="2311030" cy="365125"/>
          </a:xfrm>
          <a:prstGeom prst="rect">
            <a:avLst/>
          </a:prstGeom>
        </p:spPr>
        <p:txBody>
          <a:bodyPr/>
          <a:lstStyle/>
          <a:p>
            <a:fld id="{6F479E15-D927-4E36-ABDB-CCB3BC500A33}"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82380" y="4406901"/>
            <a:ext cx="8418751"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82380" y="2906715"/>
            <a:ext cx="8418751"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95220" y="6356352"/>
            <a:ext cx="2311030" cy="365125"/>
          </a:xfrm>
          <a:prstGeom prst="rect">
            <a:avLst/>
          </a:prstGeom>
        </p:spPr>
        <p:txBody>
          <a:bodyPr/>
          <a:lstStyle/>
          <a:p>
            <a:fld id="{0ECEB9FA-7676-4521-AEB9-11AD57642994}" type="datetimeFigureOut">
              <a:rPr lang="zh-CN" altLang="en-US" smtClean="0"/>
              <a:pPr/>
              <a:t>2021/6/8</a:t>
            </a:fld>
            <a:endParaRPr lang="zh-CN" altLang="en-US"/>
          </a:p>
        </p:txBody>
      </p:sp>
      <p:sp>
        <p:nvSpPr>
          <p:cNvPr id="5" name="页脚占位符 4"/>
          <p:cNvSpPr>
            <a:spLocks noGrp="1"/>
          </p:cNvSpPr>
          <p:nvPr>
            <p:ph type="ftr" sz="quarter" idx="11"/>
          </p:nvPr>
        </p:nvSpPr>
        <p:spPr>
          <a:xfrm>
            <a:off x="3384008" y="6356352"/>
            <a:ext cx="313639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7098163" y="6356352"/>
            <a:ext cx="2311030" cy="365125"/>
          </a:xfrm>
          <a:prstGeom prst="rect">
            <a:avLst/>
          </a:prstGeom>
        </p:spPr>
        <p:txBody>
          <a:bodyPr/>
          <a:lstStyle/>
          <a:p>
            <a:fld id="{6F479E15-D927-4E36-ABDB-CCB3BC500A33}"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95221" y="274638"/>
            <a:ext cx="8913972"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95221" y="1600202"/>
            <a:ext cx="437444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034743" y="1600202"/>
            <a:ext cx="437444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95220" y="6356352"/>
            <a:ext cx="2311030" cy="365125"/>
          </a:xfrm>
          <a:prstGeom prst="rect">
            <a:avLst/>
          </a:prstGeom>
        </p:spPr>
        <p:txBody>
          <a:bodyPr/>
          <a:lstStyle/>
          <a:p>
            <a:fld id="{0ECEB9FA-7676-4521-AEB9-11AD57642994}" type="datetimeFigureOut">
              <a:rPr lang="zh-CN" altLang="en-US" smtClean="0"/>
              <a:pPr/>
              <a:t>2021/6/8</a:t>
            </a:fld>
            <a:endParaRPr lang="zh-CN" altLang="en-US"/>
          </a:p>
        </p:txBody>
      </p:sp>
      <p:sp>
        <p:nvSpPr>
          <p:cNvPr id="6" name="页脚占位符 5"/>
          <p:cNvSpPr>
            <a:spLocks noGrp="1"/>
          </p:cNvSpPr>
          <p:nvPr>
            <p:ph type="ftr" sz="quarter" idx="11"/>
          </p:nvPr>
        </p:nvSpPr>
        <p:spPr>
          <a:xfrm>
            <a:off x="3384008" y="6356352"/>
            <a:ext cx="313639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7098163" y="6356352"/>
            <a:ext cx="2311030" cy="365125"/>
          </a:xfrm>
          <a:prstGeom prst="rect">
            <a:avLst/>
          </a:prstGeom>
        </p:spPr>
        <p:txBody>
          <a:bodyPr/>
          <a:lstStyle/>
          <a:p>
            <a:fld id="{6F479E15-D927-4E36-ABDB-CCB3BC500A33}"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95221" y="274638"/>
            <a:ext cx="8913972"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95222" y="1535113"/>
            <a:ext cx="4376169"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95222" y="2174875"/>
            <a:ext cx="4376169"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031306" y="1535113"/>
            <a:ext cx="43778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5031306" y="2174875"/>
            <a:ext cx="43778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95220" y="6356352"/>
            <a:ext cx="2311030" cy="365125"/>
          </a:xfrm>
          <a:prstGeom prst="rect">
            <a:avLst/>
          </a:prstGeom>
        </p:spPr>
        <p:txBody>
          <a:bodyPr/>
          <a:lstStyle/>
          <a:p>
            <a:fld id="{0ECEB9FA-7676-4521-AEB9-11AD57642994}" type="datetimeFigureOut">
              <a:rPr lang="zh-CN" altLang="en-US" smtClean="0"/>
              <a:pPr/>
              <a:t>2021/6/8</a:t>
            </a:fld>
            <a:endParaRPr lang="zh-CN" altLang="en-US"/>
          </a:p>
        </p:txBody>
      </p:sp>
      <p:sp>
        <p:nvSpPr>
          <p:cNvPr id="8" name="页脚占位符 7"/>
          <p:cNvSpPr>
            <a:spLocks noGrp="1"/>
          </p:cNvSpPr>
          <p:nvPr>
            <p:ph type="ftr" sz="quarter" idx="11"/>
          </p:nvPr>
        </p:nvSpPr>
        <p:spPr>
          <a:xfrm>
            <a:off x="3384008" y="6356352"/>
            <a:ext cx="3136397"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7098163" y="6356352"/>
            <a:ext cx="2311030" cy="365125"/>
          </a:xfrm>
          <a:prstGeom prst="rect">
            <a:avLst/>
          </a:prstGeom>
        </p:spPr>
        <p:txBody>
          <a:bodyPr/>
          <a:lstStyle/>
          <a:p>
            <a:fld id="{6F479E15-D927-4E36-ABDB-CCB3BC500A33}"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95221" y="274638"/>
            <a:ext cx="8913972" cy="1143000"/>
          </a:xfrm>
          <a:prstGeom prst="rect">
            <a:avLst/>
          </a:prstGeom>
        </p:spPr>
        <p:txBody>
          <a:bodyPr/>
          <a:lstStyle/>
          <a:p>
            <a:r>
              <a:rPr lang="zh-CN" altLang="en-US" dirty="0"/>
              <a:t>单击此处编辑母版标题样式</a:t>
            </a:r>
          </a:p>
        </p:txBody>
      </p:sp>
      <p:sp>
        <p:nvSpPr>
          <p:cNvPr id="3" name="日期占位符 2"/>
          <p:cNvSpPr>
            <a:spLocks noGrp="1"/>
          </p:cNvSpPr>
          <p:nvPr>
            <p:ph type="dt" sz="half" idx="10"/>
          </p:nvPr>
        </p:nvSpPr>
        <p:spPr>
          <a:xfrm>
            <a:off x="495220" y="6356352"/>
            <a:ext cx="2311030" cy="365125"/>
          </a:xfrm>
          <a:prstGeom prst="rect">
            <a:avLst/>
          </a:prstGeom>
        </p:spPr>
        <p:txBody>
          <a:bodyPr/>
          <a:lstStyle/>
          <a:p>
            <a:fld id="{0ECEB9FA-7676-4521-AEB9-11AD57642994}" type="datetimeFigureOut">
              <a:rPr lang="zh-CN" altLang="en-US" smtClean="0"/>
              <a:pPr/>
              <a:t>2021/6/8</a:t>
            </a:fld>
            <a:endParaRPr lang="zh-CN" altLang="en-US"/>
          </a:p>
        </p:txBody>
      </p:sp>
      <p:sp>
        <p:nvSpPr>
          <p:cNvPr id="4" name="页脚占位符 3"/>
          <p:cNvSpPr>
            <a:spLocks noGrp="1"/>
          </p:cNvSpPr>
          <p:nvPr>
            <p:ph type="ftr" sz="quarter" idx="11"/>
          </p:nvPr>
        </p:nvSpPr>
        <p:spPr>
          <a:xfrm>
            <a:off x="3384008" y="6356352"/>
            <a:ext cx="3136397"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7098163" y="6356352"/>
            <a:ext cx="2311030" cy="365125"/>
          </a:xfrm>
          <a:prstGeom prst="rect">
            <a:avLst/>
          </a:prstGeom>
        </p:spPr>
        <p:txBody>
          <a:bodyPr/>
          <a:lstStyle/>
          <a:p>
            <a:fld id="{6F479E15-D927-4E36-ABDB-CCB3BC500A33}"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95220" y="6356352"/>
            <a:ext cx="2311030" cy="365125"/>
          </a:xfrm>
          <a:prstGeom prst="rect">
            <a:avLst/>
          </a:prstGeom>
        </p:spPr>
        <p:txBody>
          <a:bodyPr/>
          <a:lstStyle/>
          <a:p>
            <a:fld id="{0ECEB9FA-7676-4521-AEB9-11AD57642994}" type="datetimeFigureOut">
              <a:rPr lang="zh-CN" altLang="en-US" smtClean="0"/>
              <a:pPr/>
              <a:t>2021/6/8</a:t>
            </a:fld>
            <a:endParaRPr lang="zh-CN" altLang="en-US"/>
          </a:p>
        </p:txBody>
      </p:sp>
      <p:sp>
        <p:nvSpPr>
          <p:cNvPr id="3" name="页脚占位符 2"/>
          <p:cNvSpPr>
            <a:spLocks noGrp="1"/>
          </p:cNvSpPr>
          <p:nvPr>
            <p:ph type="ftr" sz="quarter" idx="11"/>
          </p:nvPr>
        </p:nvSpPr>
        <p:spPr>
          <a:xfrm>
            <a:off x="3384008" y="6356352"/>
            <a:ext cx="3136397"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7098163" y="6356352"/>
            <a:ext cx="2311030" cy="365125"/>
          </a:xfrm>
          <a:prstGeom prst="rect">
            <a:avLst/>
          </a:prstGeom>
        </p:spPr>
        <p:txBody>
          <a:bodyPr/>
          <a:lstStyle/>
          <a:p>
            <a:fld id="{6F479E15-D927-4E36-ABDB-CCB3BC500A33}"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95222" y="273050"/>
            <a:ext cx="32584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872351" y="273052"/>
            <a:ext cx="5536843"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95222" y="1435102"/>
            <a:ext cx="32584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95220" y="6356352"/>
            <a:ext cx="2311030" cy="365125"/>
          </a:xfrm>
          <a:prstGeom prst="rect">
            <a:avLst/>
          </a:prstGeom>
        </p:spPr>
        <p:txBody>
          <a:bodyPr/>
          <a:lstStyle/>
          <a:p>
            <a:fld id="{0ECEB9FA-7676-4521-AEB9-11AD57642994}" type="datetimeFigureOut">
              <a:rPr lang="zh-CN" altLang="en-US" smtClean="0"/>
              <a:pPr/>
              <a:t>2021/6/8</a:t>
            </a:fld>
            <a:endParaRPr lang="zh-CN" altLang="en-US"/>
          </a:p>
        </p:txBody>
      </p:sp>
      <p:sp>
        <p:nvSpPr>
          <p:cNvPr id="6" name="页脚占位符 5"/>
          <p:cNvSpPr>
            <a:spLocks noGrp="1"/>
          </p:cNvSpPr>
          <p:nvPr>
            <p:ph type="ftr" sz="quarter" idx="11"/>
          </p:nvPr>
        </p:nvSpPr>
        <p:spPr>
          <a:xfrm>
            <a:off x="3384008" y="6356352"/>
            <a:ext cx="313639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7098163" y="6356352"/>
            <a:ext cx="2311030" cy="365125"/>
          </a:xfrm>
          <a:prstGeom prst="rect">
            <a:avLst/>
          </a:prstGeom>
        </p:spPr>
        <p:txBody>
          <a:bodyPr/>
          <a:lstStyle/>
          <a:p>
            <a:fld id="{6F479E15-D927-4E36-ABDB-CCB3BC500A33}"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41334" y="4800601"/>
            <a:ext cx="5942648"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941334" y="612775"/>
            <a:ext cx="594264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941334" y="5367339"/>
            <a:ext cx="594264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95220" y="6356352"/>
            <a:ext cx="2311030" cy="365125"/>
          </a:xfrm>
          <a:prstGeom prst="rect">
            <a:avLst/>
          </a:prstGeom>
        </p:spPr>
        <p:txBody>
          <a:bodyPr/>
          <a:lstStyle/>
          <a:p>
            <a:fld id="{0ECEB9FA-7676-4521-AEB9-11AD57642994}" type="datetimeFigureOut">
              <a:rPr lang="zh-CN" altLang="en-US" smtClean="0"/>
              <a:pPr/>
              <a:t>2021/6/8</a:t>
            </a:fld>
            <a:endParaRPr lang="zh-CN" altLang="en-US"/>
          </a:p>
        </p:txBody>
      </p:sp>
      <p:sp>
        <p:nvSpPr>
          <p:cNvPr id="6" name="页脚占位符 5"/>
          <p:cNvSpPr>
            <a:spLocks noGrp="1"/>
          </p:cNvSpPr>
          <p:nvPr>
            <p:ph type="ftr" sz="quarter" idx="11"/>
          </p:nvPr>
        </p:nvSpPr>
        <p:spPr>
          <a:xfrm>
            <a:off x="3384008" y="6356352"/>
            <a:ext cx="313639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7098163" y="6356352"/>
            <a:ext cx="2311030" cy="365125"/>
          </a:xfrm>
          <a:prstGeom prst="rect">
            <a:avLst/>
          </a:prstGeom>
        </p:spPr>
        <p:txBody>
          <a:bodyPr/>
          <a:lstStyle/>
          <a:p>
            <a:fld id="{6F479E15-D927-4E36-ABDB-CCB3BC500A33}"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8" descr="F:\PPT模板\清华公管PPT素材\清华大学LOGO.jpg"/>
          <p:cNvPicPr>
            <a:picLocks noChangeAspect="1" noChangeArrowheads="1"/>
          </p:cNvPicPr>
          <p:nvPr userDrawn="1"/>
        </p:nvPicPr>
        <p:blipFill>
          <a:blip r:embed="rId13">
            <a:lum bright="70000" contrast="-40000"/>
            <a:alphaModFix amt="70000"/>
            <a:extLst>
              <a:ext uri="{28A0092B-C50C-407E-A947-70E740481C1C}">
                <a14:useLocalDpi xmlns:a14="http://schemas.microsoft.com/office/drawing/2010/main" val="0"/>
              </a:ext>
            </a:extLst>
          </a:blip>
          <a:srcRect l="18015" b="15691"/>
          <a:stretch>
            <a:fillRect/>
          </a:stretch>
        </p:blipFill>
        <p:spPr bwMode="auto">
          <a:xfrm>
            <a:off x="0" y="3143250"/>
            <a:ext cx="3576638"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5"/>
          <p:cNvSpPr>
            <a:spLocks noChangeShapeType="1"/>
          </p:cNvSpPr>
          <p:nvPr userDrawn="1"/>
        </p:nvSpPr>
        <p:spPr bwMode="auto">
          <a:xfrm>
            <a:off x="122012" y="706388"/>
            <a:ext cx="8820000" cy="0"/>
          </a:xfrm>
          <a:prstGeom prst="line">
            <a:avLst/>
          </a:prstGeom>
          <a:noFill/>
          <a:ln w="57150" cmpd="sng">
            <a:solidFill>
              <a:srgbClr val="7030A0">
                <a:alpha val="70000"/>
              </a:srgbClr>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2" name="图片 1"/>
          <p:cNvPicPr preferRelativeResize="0">
            <a:picLocks noChangeAspect="1"/>
          </p:cNvPicPr>
          <p:nvPr userDrawn="1"/>
        </p:nvPicPr>
        <p:blipFill>
          <a:blip r:embed="rId14" cstate="print">
            <a:alphaModFix/>
            <a:extLst>
              <a:ext uri="{28A0092B-C50C-407E-A947-70E740481C1C}">
                <a14:useLocalDpi xmlns:a14="http://schemas.microsoft.com/office/drawing/2010/main" val="0"/>
              </a:ext>
            </a:extLst>
          </a:blip>
          <a:stretch>
            <a:fillRect/>
          </a:stretch>
        </p:blipFill>
        <p:spPr>
          <a:xfrm>
            <a:off x="8768630" y="144016"/>
            <a:ext cx="1124744" cy="1124744"/>
          </a:xfrm>
          <a:prstGeom prst="rect">
            <a:avLst/>
          </a:prstGeom>
        </p:spPr>
      </p:pic>
      <p:sp>
        <p:nvSpPr>
          <p:cNvPr id="12" name="标题 1"/>
          <p:cNvSpPr txBox="1">
            <a:spLocks/>
          </p:cNvSpPr>
          <p:nvPr userDrawn="1"/>
        </p:nvSpPr>
        <p:spPr bwMode="auto">
          <a:xfrm>
            <a:off x="342845" y="116525"/>
            <a:ext cx="8228281" cy="576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宋体" charset="0"/>
              </a:defRPr>
            </a:lvl1pPr>
            <a:lvl2pPr marL="742950" indent="-285750">
              <a:spcBef>
                <a:spcPct val="20000"/>
              </a:spcBef>
              <a:buFont typeface="Arial" charset="0"/>
              <a:buChar char="–"/>
              <a:defRPr sz="2800">
                <a:solidFill>
                  <a:schemeClr val="tx1"/>
                </a:solidFill>
                <a:latin typeface="Calibri" charset="0"/>
                <a:ea typeface="宋体" charset="0"/>
              </a:defRPr>
            </a:lvl2pPr>
            <a:lvl3pPr marL="1143000" indent="-228600">
              <a:spcBef>
                <a:spcPct val="20000"/>
              </a:spcBef>
              <a:buFont typeface="Arial" charset="0"/>
              <a:buChar char="•"/>
              <a:defRPr sz="2400">
                <a:solidFill>
                  <a:schemeClr val="tx1"/>
                </a:solidFill>
                <a:latin typeface="Calibri" charset="0"/>
                <a:ea typeface="宋体" charset="0"/>
              </a:defRPr>
            </a:lvl3pPr>
            <a:lvl4pPr marL="1600200" indent="-228600">
              <a:spcBef>
                <a:spcPct val="20000"/>
              </a:spcBef>
              <a:buFont typeface="Arial" charset="0"/>
              <a:buChar char="–"/>
              <a:defRPr sz="2000">
                <a:solidFill>
                  <a:schemeClr val="tx1"/>
                </a:solidFill>
                <a:latin typeface="Calibri" charset="0"/>
                <a:ea typeface="宋体" charset="0"/>
              </a:defRPr>
            </a:lvl4pPr>
            <a:lvl5pPr marL="2057400" indent="-228600">
              <a:spcBef>
                <a:spcPct val="20000"/>
              </a:spcBef>
              <a:buFont typeface="Arial" charset="0"/>
              <a:buChar char="»"/>
              <a:defRPr sz="2000">
                <a:solidFill>
                  <a:schemeClr val="tx1"/>
                </a:solidFill>
                <a:latin typeface="Calibri" charset="0"/>
                <a:ea typeface="宋体"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宋体"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宋体"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宋体"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宋体" charset="0"/>
              </a:defRPr>
            </a:lvl9pPr>
          </a:lstStyle>
          <a:p>
            <a:pPr eaLnBrk="1" hangingPunct="1">
              <a:spcBef>
                <a:spcPct val="0"/>
              </a:spcBef>
              <a:buFontTx/>
              <a:buNone/>
            </a:pPr>
            <a:endParaRPr lang="zh-CN" altLang="en-US" b="1" dirty="0">
              <a:solidFill>
                <a:srgbClr val="7030A0"/>
              </a:solidFill>
              <a:latin typeface="微软雅黑" pitchFamily="34" charset="-122"/>
              <a:ea typeface="微软雅黑"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矩形 5"/>
          <p:cNvSpPr>
            <a:spLocks noChangeArrowheads="1"/>
          </p:cNvSpPr>
          <p:nvPr/>
        </p:nvSpPr>
        <p:spPr bwMode="auto">
          <a:xfrm>
            <a:off x="2359918" y="4209700"/>
            <a:ext cx="539196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400" dirty="0"/>
              <a:t>Ye Fan (Tsinghua University)</a:t>
            </a:r>
          </a:p>
          <a:p>
            <a:pPr algn="ctr"/>
            <a:r>
              <a:rPr lang="en-US" sz="2400" dirty="0"/>
              <a:t>Ming Fan (China University of Petroleum)</a:t>
            </a:r>
          </a:p>
          <a:p>
            <a:pPr algn="ctr"/>
            <a:r>
              <a:rPr lang="en-US" sz="2400" dirty="0" err="1"/>
              <a:t>Yongda</a:t>
            </a:r>
            <a:r>
              <a:rPr lang="en-US" sz="2400" dirty="0"/>
              <a:t> Yu (Tsinghua University)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48680"/>
            <a:ext cx="9904412"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2565" y="3850"/>
            <a:ext cx="1691957" cy="184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组合 1"/>
          <p:cNvGrpSpPr/>
          <p:nvPr/>
        </p:nvGrpSpPr>
        <p:grpSpPr>
          <a:xfrm>
            <a:off x="1" y="2034612"/>
            <a:ext cx="9904412" cy="1970452"/>
            <a:chOff x="1" y="1350536"/>
            <a:chExt cx="9904412" cy="1970452"/>
          </a:xfrm>
        </p:grpSpPr>
        <p:pic>
          <p:nvPicPr>
            <p:cNvPr id="3" name="图片 2"/>
            <p:cNvPicPr>
              <a:picLocks noChangeAspect="1"/>
            </p:cNvPicPr>
            <p:nvPr/>
          </p:nvPicPr>
          <p:blipFill>
            <a:blip r:embed="rId4"/>
            <a:stretch>
              <a:fillRect/>
            </a:stretch>
          </p:blipFill>
          <p:spPr>
            <a:xfrm>
              <a:off x="1" y="1350536"/>
              <a:ext cx="9904412" cy="1970452"/>
            </a:xfrm>
            <a:prstGeom prst="rect">
              <a:avLst/>
            </a:prstGeom>
          </p:spPr>
        </p:pic>
        <p:sp>
          <p:nvSpPr>
            <p:cNvPr id="5123" name="Text Box 2"/>
            <p:cNvSpPr txBox="1">
              <a:spLocks noChangeArrowheads="1"/>
            </p:cNvSpPr>
            <p:nvPr/>
          </p:nvSpPr>
          <p:spPr bwMode="auto">
            <a:xfrm>
              <a:off x="625510" y="1448780"/>
              <a:ext cx="8653390"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lnSpc>
                  <a:spcPct val="130000"/>
                </a:lnSpc>
              </a:pPr>
              <a:r>
                <a:rPr lang="en-US" sz="2800" b="1" i="1" dirty="0">
                  <a:solidFill>
                    <a:schemeClr val="bg1"/>
                  </a:solidFill>
                </a:rPr>
                <a:t>APPLYING CLUB THEORY IN ACHIEVING REGIONAL CARBON NEUTRAL TARGET: ABATEMENT GAME IN CHINESE PROVINCES </a:t>
              </a:r>
              <a:endParaRPr lang="en-US" altLang="zh-CN" sz="3600" b="1" dirty="0">
                <a:solidFill>
                  <a:schemeClr val="bg1"/>
                </a:solidFill>
                <a:latin typeface="微软雅黑" pitchFamily="34" charset="-122"/>
                <a:ea typeface="微软雅黑" pitchFamily="34" charset="-122"/>
              </a:endParaRPr>
            </a:p>
          </p:txBody>
        </p:sp>
      </p:grpSp>
      <p:pic>
        <p:nvPicPr>
          <p:cNvPr id="9" name="图片 30"/>
          <p:cNvPicPr>
            <a:picLocks noChangeAspect="1" noChangeArrowheads="1"/>
          </p:cNvPicPr>
          <p:nvPr/>
        </p:nvPicPr>
        <p:blipFill>
          <a:blip r:embed="rId5">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6752406" y="13618"/>
            <a:ext cx="31369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163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8300E6-0775-1541-A7B2-A7E5769CAE22}"/>
              </a:ext>
            </a:extLst>
          </p:cNvPr>
          <p:cNvSpPr txBox="1"/>
          <p:nvPr/>
        </p:nvSpPr>
        <p:spPr>
          <a:xfrm>
            <a:off x="343693" y="5013176"/>
            <a:ext cx="4437719" cy="646331"/>
          </a:xfrm>
          <a:prstGeom prst="rect">
            <a:avLst/>
          </a:prstGeom>
          <a:noFill/>
        </p:spPr>
        <p:txBody>
          <a:bodyPr wrap="square" rtlCol="0">
            <a:spAutoFit/>
          </a:bodyPr>
          <a:lstStyle/>
          <a:p>
            <a:r>
              <a:rPr lang="en-US" dirty="0"/>
              <a:t>Carbon Emission and Temperature from 1997-2017</a:t>
            </a:r>
          </a:p>
        </p:txBody>
      </p:sp>
      <p:sp>
        <p:nvSpPr>
          <p:cNvPr id="6" name="TextBox 5">
            <a:extLst>
              <a:ext uri="{FF2B5EF4-FFF2-40B4-BE49-F238E27FC236}">
                <a16:creationId xmlns:a16="http://schemas.microsoft.com/office/drawing/2014/main" id="{7BE7BE10-99D3-A34D-A8BF-AB9E141B5A2B}"/>
              </a:ext>
            </a:extLst>
          </p:cNvPr>
          <p:cNvSpPr txBox="1"/>
          <p:nvPr/>
        </p:nvSpPr>
        <p:spPr>
          <a:xfrm>
            <a:off x="4969929" y="5028528"/>
            <a:ext cx="4437719" cy="923330"/>
          </a:xfrm>
          <a:prstGeom prst="rect">
            <a:avLst/>
          </a:prstGeom>
          <a:noFill/>
        </p:spPr>
        <p:txBody>
          <a:bodyPr wrap="square" rtlCol="0">
            <a:spAutoFit/>
          </a:bodyPr>
          <a:lstStyle/>
          <a:p>
            <a:r>
              <a:rPr lang="en-US" dirty="0"/>
              <a:t>Global trend of temperature growth. From Nordhaus (2019).</a:t>
            </a:r>
          </a:p>
          <a:p>
            <a:endParaRPr lang="en-US" dirty="0"/>
          </a:p>
        </p:txBody>
      </p:sp>
      <p:graphicFrame>
        <p:nvGraphicFramePr>
          <p:cNvPr id="8" name="Chart 7">
            <a:extLst>
              <a:ext uri="{FF2B5EF4-FFF2-40B4-BE49-F238E27FC236}">
                <a16:creationId xmlns:a16="http://schemas.microsoft.com/office/drawing/2014/main" id="{7F3B1B4E-6AAA-4A4D-A45F-9B9209A29E7E}"/>
              </a:ext>
            </a:extLst>
          </p:cNvPr>
          <p:cNvGraphicFramePr>
            <a:graphicFrameLocks/>
          </p:cNvGraphicFramePr>
          <p:nvPr>
            <p:extLst>
              <p:ext uri="{D42A27DB-BD31-4B8C-83A1-F6EECF244321}">
                <p14:modId xmlns:p14="http://schemas.microsoft.com/office/powerpoint/2010/main" val="234852021"/>
              </p:ext>
            </p:extLst>
          </p:nvPr>
        </p:nvGraphicFramePr>
        <p:xfrm>
          <a:off x="199678" y="1412776"/>
          <a:ext cx="4455442" cy="3168352"/>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descr="Graphical user interface, chart, histogram&#10;&#10;Description automatically generated">
            <a:extLst>
              <a:ext uri="{FF2B5EF4-FFF2-40B4-BE49-F238E27FC236}">
                <a16:creationId xmlns:a16="http://schemas.microsoft.com/office/drawing/2014/main" id="{C4E987E2-6F60-DD44-B335-E2A66F42567E}"/>
              </a:ext>
            </a:extLst>
          </p:cNvPr>
          <p:cNvPicPr/>
          <p:nvPr/>
        </p:nvPicPr>
        <p:blipFill>
          <a:blip r:embed="rId3"/>
          <a:stretch>
            <a:fillRect/>
          </a:stretch>
        </p:blipFill>
        <p:spPr>
          <a:xfrm>
            <a:off x="4781411" y="1412776"/>
            <a:ext cx="4923323" cy="3524421"/>
          </a:xfrm>
          <a:prstGeom prst="rect">
            <a:avLst/>
          </a:prstGeom>
        </p:spPr>
      </p:pic>
      <p:sp>
        <p:nvSpPr>
          <p:cNvPr id="10" name="TextBox 9">
            <a:extLst>
              <a:ext uri="{FF2B5EF4-FFF2-40B4-BE49-F238E27FC236}">
                <a16:creationId xmlns:a16="http://schemas.microsoft.com/office/drawing/2014/main" id="{B065A72C-F07C-6C40-A9CE-06BD81BE1CE0}"/>
              </a:ext>
            </a:extLst>
          </p:cNvPr>
          <p:cNvSpPr txBox="1"/>
          <p:nvPr/>
        </p:nvSpPr>
        <p:spPr>
          <a:xfrm>
            <a:off x="322193" y="738480"/>
            <a:ext cx="7056785" cy="738664"/>
          </a:xfrm>
          <a:prstGeom prst="rect">
            <a:avLst/>
          </a:prstGeom>
          <a:noFill/>
        </p:spPr>
        <p:txBody>
          <a:bodyPr wrap="square" rtlCol="0">
            <a:spAutoFit/>
          </a:bodyPr>
          <a:lstStyle/>
          <a:p>
            <a:r>
              <a:rPr lang="en-US" sz="2400" dirty="0"/>
              <a:t>Model – building climate club system in China</a:t>
            </a:r>
            <a:endParaRPr lang="en-US" dirty="0"/>
          </a:p>
          <a:p>
            <a:r>
              <a:rPr lang="en-US" dirty="0"/>
              <a:t>Carbon emission trends and temperature </a:t>
            </a:r>
          </a:p>
        </p:txBody>
      </p:sp>
    </p:spTree>
    <p:extLst>
      <p:ext uri="{BB962C8B-B14F-4D97-AF65-F5344CB8AC3E}">
        <p14:creationId xmlns:p14="http://schemas.microsoft.com/office/powerpoint/2010/main" val="3003333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E7C58A-D7EB-1A42-ABE7-03D26DCAB1C4}"/>
              </a:ext>
            </a:extLst>
          </p:cNvPr>
          <p:cNvSpPr txBox="1"/>
          <p:nvPr/>
        </p:nvSpPr>
        <p:spPr>
          <a:xfrm>
            <a:off x="415700" y="764704"/>
            <a:ext cx="8640960" cy="1015663"/>
          </a:xfrm>
          <a:prstGeom prst="rect">
            <a:avLst/>
          </a:prstGeom>
          <a:noFill/>
        </p:spPr>
        <p:txBody>
          <a:bodyPr wrap="square" rtlCol="0">
            <a:spAutoFit/>
          </a:bodyPr>
          <a:lstStyle/>
          <a:p>
            <a:r>
              <a:rPr lang="en-US" sz="2400" dirty="0"/>
              <a:t>Model – building climate club system in China</a:t>
            </a:r>
            <a:endParaRPr lang="en-US" dirty="0"/>
          </a:p>
          <a:p>
            <a:r>
              <a:rPr lang="en-US" dirty="0"/>
              <a:t>Distribution of carbon dioxide emissions in China </a:t>
            </a:r>
          </a:p>
          <a:p>
            <a:endParaRPr lang="en-US" dirty="0"/>
          </a:p>
        </p:txBody>
      </p:sp>
      <p:pic>
        <p:nvPicPr>
          <p:cNvPr id="4" name="Picture 3">
            <a:extLst>
              <a:ext uri="{FF2B5EF4-FFF2-40B4-BE49-F238E27FC236}">
                <a16:creationId xmlns:a16="http://schemas.microsoft.com/office/drawing/2014/main" id="{8D86B6E0-93A8-A543-B959-7588CEB2276D}"/>
              </a:ext>
            </a:extLst>
          </p:cNvPr>
          <p:cNvPicPr>
            <a:picLocks noChangeAspect="1"/>
          </p:cNvPicPr>
          <p:nvPr/>
        </p:nvPicPr>
        <p:blipFill>
          <a:blip r:embed="rId2"/>
          <a:stretch>
            <a:fillRect/>
          </a:stretch>
        </p:blipFill>
        <p:spPr>
          <a:xfrm>
            <a:off x="1688769" y="1453891"/>
            <a:ext cx="6526873" cy="5431003"/>
          </a:xfrm>
          <a:prstGeom prst="rect">
            <a:avLst/>
          </a:prstGeom>
        </p:spPr>
      </p:pic>
    </p:spTree>
    <p:extLst>
      <p:ext uri="{BB962C8B-B14F-4D97-AF65-F5344CB8AC3E}">
        <p14:creationId xmlns:p14="http://schemas.microsoft.com/office/powerpoint/2010/main" val="4114314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EE670E-1C88-A64A-9A98-7FED6C69B667}"/>
              </a:ext>
            </a:extLst>
          </p:cNvPr>
          <p:cNvSpPr txBox="1"/>
          <p:nvPr/>
        </p:nvSpPr>
        <p:spPr>
          <a:xfrm>
            <a:off x="343694" y="692696"/>
            <a:ext cx="5877891" cy="1015663"/>
          </a:xfrm>
          <a:prstGeom prst="rect">
            <a:avLst/>
          </a:prstGeom>
          <a:noFill/>
        </p:spPr>
        <p:txBody>
          <a:bodyPr wrap="none" rtlCol="0">
            <a:spAutoFit/>
          </a:bodyPr>
          <a:lstStyle/>
          <a:p>
            <a:r>
              <a:rPr lang="en-US" sz="2400" dirty="0"/>
              <a:t>Model – building climate club system in China</a:t>
            </a:r>
            <a:endParaRPr lang="en-US" dirty="0"/>
          </a:p>
          <a:p>
            <a:r>
              <a:rPr lang="en-US" dirty="0"/>
              <a:t>The distribution of provincial GDP in China </a:t>
            </a:r>
          </a:p>
          <a:p>
            <a:endParaRPr lang="en-US" dirty="0"/>
          </a:p>
        </p:txBody>
      </p:sp>
      <p:pic>
        <p:nvPicPr>
          <p:cNvPr id="5" name="Picture 4">
            <a:extLst>
              <a:ext uri="{FF2B5EF4-FFF2-40B4-BE49-F238E27FC236}">
                <a16:creationId xmlns:a16="http://schemas.microsoft.com/office/drawing/2014/main" id="{41731D1E-E96D-2640-A4EF-9957BDCCF072}"/>
              </a:ext>
            </a:extLst>
          </p:cNvPr>
          <p:cNvPicPr>
            <a:picLocks noChangeAspect="1"/>
          </p:cNvPicPr>
          <p:nvPr/>
        </p:nvPicPr>
        <p:blipFill>
          <a:blip r:embed="rId2"/>
          <a:stretch>
            <a:fillRect/>
          </a:stretch>
        </p:blipFill>
        <p:spPr>
          <a:xfrm>
            <a:off x="2003177" y="1484784"/>
            <a:ext cx="5541318" cy="5395311"/>
          </a:xfrm>
          <a:prstGeom prst="rect">
            <a:avLst/>
          </a:prstGeom>
        </p:spPr>
      </p:pic>
    </p:spTree>
    <p:extLst>
      <p:ext uri="{BB962C8B-B14F-4D97-AF65-F5344CB8AC3E}">
        <p14:creationId xmlns:p14="http://schemas.microsoft.com/office/powerpoint/2010/main" val="3807442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5F3911-5068-664B-82FF-5BF433099F11}"/>
              </a:ext>
            </a:extLst>
          </p:cNvPr>
          <p:cNvSpPr txBox="1"/>
          <p:nvPr/>
        </p:nvSpPr>
        <p:spPr>
          <a:xfrm>
            <a:off x="559718" y="692696"/>
            <a:ext cx="8568952" cy="1015663"/>
          </a:xfrm>
          <a:prstGeom prst="rect">
            <a:avLst/>
          </a:prstGeom>
          <a:noFill/>
        </p:spPr>
        <p:txBody>
          <a:bodyPr wrap="square" rtlCol="0">
            <a:spAutoFit/>
          </a:bodyPr>
          <a:lstStyle/>
          <a:p>
            <a:r>
              <a:rPr lang="en-US" sz="2400" dirty="0"/>
              <a:t>Model – building climate club system in China</a:t>
            </a:r>
            <a:endParaRPr lang="en-US" dirty="0"/>
          </a:p>
          <a:p>
            <a:r>
              <a:rPr lang="en-US" dirty="0"/>
              <a:t>Distribution of carbon dioxide emission intensity in China (CO2 emissions/GDP) </a:t>
            </a:r>
          </a:p>
          <a:p>
            <a:endParaRPr lang="en-US" dirty="0"/>
          </a:p>
        </p:txBody>
      </p:sp>
      <p:pic>
        <p:nvPicPr>
          <p:cNvPr id="3" name="Picture 2">
            <a:extLst>
              <a:ext uri="{FF2B5EF4-FFF2-40B4-BE49-F238E27FC236}">
                <a16:creationId xmlns:a16="http://schemas.microsoft.com/office/drawing/2014/main" id="{2D406617-FFA3-5B44-9820-92074057FD99}"/>
              </a:ext>
            </a:extLst>
          </p:cNvPr>
          <p:cNvPicPr>
            <a:picLocks noChangeAspect="1"/>
          </p:cNvPicPr>
          <p:nvPr/>
        </p:nvPicPr>
        <p:blipFill>
          <a:blip r:embed="rId2"/>
          <a:stretch>
            <a:fillRect/>
          </a:stretch>
        </p:blipFill>
        <p:spPr>
          <a:xfrm>
            <a:off x="1897262" y="1439944"/>
            <a:ext cx="6109888" cy="5418056"/>
          </a:xfrm>
          <a:prstGeom prst="rect">
            <a:avLst/>
          </a:prstGeom>
        </p:spPr>
      </p:pic>
    </p:spTree>
    <p:extLst>
      <p:ext uri="{BB962C8B-B14F-4D97-AF65-F5344CB8AC3E}">
        <p14:creationId xmlns:p14="http://schemas.microsoft.com/office/powerpoint/2010/main" val="2725143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5F3911-5068-664B-82FF-5BF433099F11}"/>
              </a:ext>
            </a:extLst>
          </p:cNvPr>
          <p:cNvSpPr txBox="1"/>
          <p:nvPr/>
        </p:nvSpPr>
        <p:spPr>
          <a:xfrm>
            <a:off x="559718" y="1052736"/>
            <a:ext cx="8568952" cy="5170646"/>
          </a:xfrm>
          <a:prstGeom prst="rect">
            <a:avLst/>
          </a:prstGeom>
          <a:noFill/>
        </p:spPr>
        <p:txBody>
          <a:bodyPr wrap="square" rtlCol="0">
            <a:spAutoFit/>
          </a:bodyPr>
          <a:lstStyle/>
          <a:p>
            <a:r>
              <a:rPr lang="en-US" sz="2400" dirty="0"/>
              <a:t>Model – building climate club system in China</a:t>
            </a:r>
          </a:p>
          <a:p>
            <a:endParaRPr lang="en-US" dirty="0"/>
          </a:p>
          <a:p>
            <a:r>
              <a:rPr lang="en-US" dirty="0"/>
              <a:t>Base </a:t>
            </a:r>
          </a:p>
          <a:p>
            <a:pPr marL="342900" indent="-342900">
              <a:buFont typeface="+mj-lt"/>
              <a:buAutoNum type="arabicPeriod"/>
            </a:pPr>
            <a:r>
              <a:rPr lang="en-US" dirty="0"/>
              <a:t>China has the characteristics of multi-region, which is similar to the nature of multi-country in the world. </a:t>
            </a:r>
          </a:p>
          <a:p>
            <a:pPr marL="342900" indent="-342900">
              <a:buFont typeface="+mj-lt"/>
              <a:buAutoNum type="arabicPeriod"/>
            </a:pPr>
            <a:r>
              <a:rPr lang="en-US" dirty="0"/>
              <a:t>The phenomenon of free-riding in the international climate governance also exists inside China at the provincial level, but it has not attracted widespread attention </a:t>
            </a:r>
          </a:p>
          <a:p>
            <a:pPr marL="342900" indent="-342900">
              <a:buFont typeface="+mj-lt"/>
              <a:buAutoNum type="arabicPeriod"/>
            </a:pPr>
            <a:r>
              <a:rPr lang="en-US" dirty="0"/>
              <a:t>China's carbon dioxide emissions vary in different regions and at varying levels of economic development </a:t>
            </a:r>
          </a:p>
          <a:p>
            <a:pPr marL="342900" indent="-342900">
              <a:buFont typeface="+mj-lt"/>
              <a:buAutoNum type="arabicPeriod"/>
            </a:pPr>
            <a:r>
              <a:rPr lang="en-US" dirty="0"/>
              <a:t>The border carbon tariff can be modeled in Chinese provinces for the socialist system gives a large government the possibility of coordinating public resources to improve the overall welfare of society </a:t>
            </a:r>
          </a:p>
          <a:p>
            <a:pPr marL="342900" indent="-342900">
              <a:buFont typeface="+mj-lt"/>
              <a:buAutoNum type="arabicPeriod"/>
            </a:pPr>
            <a:r>
              <a:rPr lang="en-US" dirty="0"/>
              <a:t>Using the border carbon tariffs to invest in carbon-neutral development can solve green funding sources </a:t>
            </a:r>
          </a:p>
          <a:p>
            <a:pPr marL="342900" indent="-342900">
              <a:buFont typeface="+mj-lt"/>
              <a:buAutoNum type="arabicPeriod"/>
            </a:pPr>
            <a:r>
              <a:rPr lang="en-US" dirty="0"/>
              <a:t>Social awareness of the environmental externalities arising from the consumption of goods is gradually increasing </a:t>
            </a:r>
          </a:p>
          <a:p>
            <a:endParaRPr lang="en-US" dirty="0"/>
          </a:p>
          <a:p>
            <a:endParaRPr lang="en-US" dirty="0"/>
          </a:p>
        </p:txBody>
      </p:sp>
    </p:spTree>
    <p:extLst>
      <p:ext uri="{BB962C8B-B14F-4D97-AF65-F5344CB8AC3E}">
        <p14:creationId xmlns:p14="http://schemas.microsoft.com/office/powerpoint/2010/main" val="1592603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5F3911-5068-664B-82FF-5BF433099F11}"/>
              </a:ext>
            </a:extLst>
          </p:cNvPr>
          <p:cNvSpPr txBox="1"/>
          <p:nvPr/>
        </p:nvSpPr>
        <p:spPr>
          <a:xfrm>
            <a:off x="559718" y="1052736"/>
            <a:ext cx="8568952" cy="4062651"/>
          </a:xfrm>
          <a:prstGeom prst="rect">
            <a:avLst/>
          </a:prstGeom>
          <a:noFill/>
        </p:spPr>
        <p:txBody>
          <a:bodyPr wrap="square" rtlCol="0">
            <a:spAutoFit/>
          </a:bodyPr>
          <a:lstStyle/>
          <a:p>
            <a:r>
              <a:rPr lang="en-US" sz="2400" dirty="0"/>
              <a:t>Model – building climate club system in China</a:t>
            </a:r>
          </a:p>
          <a:p>
            <a:endParaRPr lang="en-US" dirty="0"/>
          </a:p>
          <a:p>
            <a:r>
              <a:rPr lang="en-US" dirty="0"/>
              <a:t>The model we prompt encouraging reluctant regions to become members if their payoff inside the club is greater than outside as free-riders, but for the enthusiastic club members, they stay in the club for the benefit is greater than withdrawal and abandon it only if staying generates negative net private benefits compared to the scenario without any club at all. </a:t>
            </a:r>
          </a:p>
          <a:p>
            <a:endParaRPr lang="en-US" dirty="0"/>
          </a:p>
          <a:p>
            <a:r>
              <a:rPr lang="en-US" dirty="0"/>
              <a:t>The data for Chinese provincial carbon emissions and regional trade volume data are collected from CEADs (Carbon Emissions Accounts and Datasets for emerging economies, https://</a:t>
            </a:r>
            <a:r>
              <a:rPr lang="en-US" dirty="0" err="1"/>
              <a:t>www.ceads.net.cn</a:t>
            </a:r>
            <a:r>
              <a:rPr lang="en-US" dirty="0"/>
              <a:t>). Chinese provincial Gross </a:t>
            </a:r>
            <a:r>
              <a:rPr lang="en-US" dirty="0" err="1"/>
              <a:t>Demastic</a:t>
            </a:r>
            <a:r>
              <a:rPr lang="en-US" dirty="0"/>
              <a:t> Productions data and </a:t>
            </a:r>
            <a:r>
              <a:rPr lang="en-US" dirty="0" err="1"/>
              <a:t>dgraphic</a:t>
            </a:r>
            <a:r>
              <a:rPr lang="en-US" dirty="0"/>
              <a:t> Data are collected from China Statistical Yearbook. </a:t>
            </a:r>
          </a:p>
          <a:p>
            <a:endParaRPr lang="en-US" dirty="0"/>
          </a:p>
          <a:p>
            <a:endParaRPr lang="en-US" dirty="0"/>
          </a:p>
        </p:txBody>
      </p:sp>
    </p:spTree>
    <p:extLst>
      <p:ext uri="{BB962C8B-B14F-4D97-AF65-F5344CB8AC3E}">
        <p14:creationId xmlns:p14="http://schemas.microsoft.com/office/powerpoint/2010/main" val="1547731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5F3911-5068-664B-82FF-5BF433099F11}"/>
              </a:ext>
            </a:extLst>
          </p:cNvPr>
          <p:cNvSpPr txBox="1"/>
          <p:nvPr/>
        </p:nvSpPr>
        <p:spPr>
          <a:xfrm>
            <a:off x="559718" y="1052736"/>
            <a:ext cx="8568952" cy="6832640"/>
          </a:xfrm>
          <a:prstGeom prst="rect">
            <a:avLst/>
          </a:prstGeom>
          <a:noFill/>
        </p:spPr>
        <p:txBody>
          <a:bodyPr wrap="square" rtlCol="0">
            <a:spAutoFit/>
          </a:bodyPr>
          <a:lstStyle/>
          <a:p>
            <a:r>
              <a:rPr lang="en-US" sz="2400" dirty="0"/>
              <a:t>Model – building climate club system in China</a:t>
            </a:r>
          </a:p>
          <a:p>
            <a:endParaRPr lang="en-US" dirty="0"/>
          </a:p>
          <a:p>
            <a:r>
              <a:rPr lang="en-US" dirty="0"/>
              <a:t>We use non-cooperative game model: </a:t>
            </a:r>
          </a:p>
          <a:p>
            <a:r>
              <a:rPr lang="en-US" dirty="0"/>
              <a:t>Suppose there are a total of </a:t>
            </a:r>
            <a:r>
              <a:rPr lang="en-US" i="1" dirty="0"/>
              <a:t>N </a:t>
            </a:r>
            <a:r>
              <a:rPr lang="en-US" dirty="0"/>
              <a:t>regions in China, </a:t>
            </a:r>
            <a:r>
              <a:rPr lang="en-US" i="1" dirty="0" err="1"/>
              <a:t>i</a:t>
            </a:r>
            <a:r>
              <a:rPr lang="en-US" dirty="0"/>
              <a:t>(</a:t>
            </a:r>
            <a:r>
              <a:rPr lang="en-US" i="1" dirty="0" err="1"/>
              <a:t>i</a:t>
            </a:r>
            <a:r>
              <a:rPr lang="en-US" i="1" dirty="0"/>
              <a:t> </a:t>
            </a:r>
            <a:r>
              <a:rPr lang="en-US" dirty="0"/>
              <a:t>=1,2,...,</a:t>
            </a:r>
            <a:r>
              <a:rPr lang="en-US" i="1" dirty="0"/>
              <a:t>N</a:t>
            </a:r>
            <a:r>
              <a:rPr lang="en-US" dirty="0"/>
              <a:t>) represents the </a:t>
            </a:r>
            <a:r>
              <a:rPr lang="en-US" dirty="0" err="1"/>
              <a:t>i</a:t>
            </a:r>
            <a:r>
              <a:rPr lang="en-US" i="1" dirty="0" err="1"/>
              <a:t>th</a:t>
            </a:r>
            <a:r>
              <a:rPr lang="en-US" i="1" dirty="0"/>
              <a:t> </a:t>
            </a:r>
            <a:r>
              <a:rPr lang="en-US" dirty="0"/>
              <a:t>region. </a:t>
            </a:r>
          </a:p>
          <a:p>
            <a:r>
              <a:rPr lang="en-US" dirty="0"/>
              <a:t>To simplify, the utility of each region can be divided into four parts, economic output, trade tariff rewards and punishments brought by the club, abatement cost, and damage caused by the environment to the region. Specifically, the total utility of each area can be expressed as: </a:t>
            </a:r>
          </a:p>
          <a:p>
            <a:endParaRPr lang="en-US" dirty="0"/>
          </a:p>
          <a:p>
            <a:endParaRPr lang="en-US" dirty="0"/>
          </a:p>
          <a:p>
            <a:endParaRPr lang="en-US" dirty="0"/>
          </a:p>
          <a:p>
            <a:endParaRPr lang="en-US" dirty="0"/>
          </a:p>
          <a:p>
            <a:r>
              <a:rPr lang="en-US" dirty="0"/>
              <a:t>Where </a:t>
            </a:r>
            <a:r>
              <a:rPr lang="en-US" i="1" dirty="0"/>
              <a:t>Qi </a:t>
            </a:r>
            <a:r>
              <a:rPr lang="en-US" dirty="0"/>
              <a:t>is the economic output of region </a:t>
            </a:r>
            <a:r>
              <a:rPr lang="en-US" dirty="0" err="1"/>
              <a:t>i</a:t>
            </a:r>
            <a:r>
              <a:rPr lang="en-US" dirty="0"/>
              <a:t>, which equals the GDP of region </a:t>
            </a:r>
            <a:r>
              <a:rPr lang="en-US" dirty="0" err="1"/>
              <a:t>i</a:t>
            </a:r>
            <a:r>
              <a:rPr lang="en-US" dirty="0"/>
              <a:t>. </a:t>
            </a:r>
            <a:r>
              <a:rPr lang="en-US" i="1" dirty="0"/>
              <a:t>Ci </a:t>
            </a:r>
            <a:r>
              <a:rPr lang="en-US" dirty="0"/>
              <a:t>is the decision variable of whether area </a:t>
            </a:r>
            <a:r>
              <a:rPr lang="en-US" dirty="0" err="1"/>
              <a:t>i</a:t>
            </a:r>
            <a:r>
              <a:rPr lang="en-US" dirty="0"/>
              <a:t> joins the club, </a:t>
            </a:r>
            <a:r>
              <a:rPr lang="en-US" i="1" dirty="0"/>
              <a:t>Ci </a:t>
            </a:r>
            <a:r>
              <a:rPr lang="en-US" dirty="0"/>
              <a:t>= 1 means it joins the club, and it is equal to 0, </a:t>
            </a:r>
          </a:p>
          <a:p>
            <a:r>
              <a:rPr lang="en-US" dirty="0"/>
              <a:t>means not joining. Because it is a single-period game, this article assumes that a region that has joined the club has no additional penalty for exiting. Therefore, a region is not a club member originally, and it should have the same effect as joining and then exiting. In other words, the utility of an area is only related to its current club membership status and has nothing to do with whether he was a club member before. </a:t>
            </a:r>
          </a:p>
          <a:p>
            <a:br>
              <a:rPr lang="en-US" dirty="0"/>
            </a:br>
            <a:endParaRPr lang="en-US" dirty="0"/>
          </a:p>
          <a:p>
            <a:endParaRPr lang="en-US" dirty="0"/>
          </a:p>
          <a:p>
            <a:endParaRPr lang="en-US" dirty="0"/>
          </a:p>
        </p:txBody>
      </p:sp>
      <p:pic>
        <p:nvPicPr>
          <p:cNvPr id="3" name="Picture 2">
            <a:extLst>
              <a:ext uri="{FF2B5EF4-FFF2-40B4-BE49-F238E27FC236}">
                <a16:creationId xmlns:a16="http://schemas.microsoft.com/office/drawing/2014/main" id="{832705B7-442A-0B44-B149-2E73F2C4E0C6}"/>
              </a:ext>
            </a:extLst>
          </p:cNvPr>
          <p:cNvPicPr>
            <a:picLocks noChangeAspect="1"/>
          </p:cNvPicPr>
          <p:nvPr/>
        </p:nvPicPr>
        <p:blipFill>
          <a:blip r:embed="rId2"/>
          <a:stretch>
            <a:fillRect/>
          </a:stretch>
        </p:blipFill>
        <p:spPr>
          <a:xfrm>
            <a:off x="488156" y="3645024"/>
            <a:ext cx="8928100" cy="723900"/>
          </a:xfrm>
          <a:prstGeom prst="rect">
            <a:avLst/>
          </a:prstGeom>
        </p:spPr>
      </p:pic>
    </p:spTree>
    <p:extLst>
      <p:ext uri="{BB962C8B-B14F-4D97-AF65-F5344CB8AC3E}">
        <p14:creationId xmlns:p14="http://schemas.microsoft.com/office/powerpoint/2010/main" val="113955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5F3911-5068-664B-82FF-5BF433099F11}"/>
              </a:ext>
            </a:extLst>
          </p:cNvPr>
          <p:cNvSpPr txBox="1"/>
          <p:nvPr/>
        </p:nvSpPr>
        <p:spPr>
          <a:xfrm>
            <a:off x="559718" y="1052736"/>
            <a:ext cx="8568952" cy="1015663"/>
          </a:xfrm>
          <a:prstGeom prst="rect">
            <a:avLst/>
          </a:prstGeom>
          <a:noFill/>
        </p:spPr>
        <p:txBody>
          <a:bodyPr wrap="square" rtlCol="0">
            <a:spAutoFit/>
          </a:bodyPr>
          <a:lstStyle/>
          <a:p>
            <a:r>
              <a:rPr lang="en-US" sz="2400" dirty="0"/>
              <a:t>Model – building climate club system in China</a:t>
            </a:r>
          </a:p>
          <a:p>
            <a:endParaRPr lang="en-US" dirty="0"/>
          </a:p>
          <a:p>
            <a:endParaRPr lang="en-US" dirty="0"/>
          </a:p>
        </p:txBody>
      </p:sp>
      <p:pic>
        <p:nvPicPr>
          <p:cNvPr id="4" name="Picture 3">
            <a:extLst>
              <a:ext uri="{FF2B5EF4-FFF2-40B4-BE49-F238E27FC236}">
                <a16:creationId xmlns:a16="http://schemas.microsoft.com/office/drawing/2014/main" id="{D72957C1-9046-AC49-8E8D-51611E11B3DC}"/>
              </a:ext>
            </a:extLst>
          </p:cNvPr>
          <p:cNvPicPr>
            <a:picLocks noChangeAspect="1"/>
          </p:cNvPicPr>
          <p:nvPr/>
        </p:nvPicPr>
        <p:blipFill>
          <a:blip r:embed="rId2"/>
          <a:stretch>
            <a:fillRect/>
          </a:stretch>
        </p:blipFill>
        <p:spPr>
          <a:xfrm>
            <a:off x="18424" y="1916832"/>
            <a:ext cx="9904413" cy="4271836"/>
          </a:xfrm>
          <a:prstGeom prst="rect">
            <a:avLst/>
          </a:prstGeom>
        </p:spPr>
      </p:pic>
    </p:spTree>
    <p:extLst>
      <p:ext uri="{BB962C8B-B14F-4D97-AF65-F5344CB8AC3E}">
        <p14:creationId xmlns:p14="http://schemas.microsoft.com/office/powerpoint/2010/main" val="1847779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5F3911-5068-664B-82FF-5BF433099F11}"/>
              </a:ext>
            </a:extLst>
          </p:cNvPr>
          <p:cNvSpPr txBox="1"/>
          <p:nvPr/>
        </p:nvSpPr>
        <p:spPr>
          <a:xfrm>
            <a:off x="559718" y="1052736"/>
            <a:ext cx="8568952" cy="1292662"/>
          </a:xfrm>
          <a:prstGeom prst="rect">
            <a:avLst/>
          </a:prstGeom>
          <a:noFill/>
        </p:spPr>
        <p:txBody>
          <a:bodyPr wrap="square" rtlCol="0">
            <a:spAutoFit/>
          </a:bodyPr>
          <a:lstStyle/>
          <a:p>
            <a:r>
              <a:rPr lang="en-US" sz="2400" dirty="0"/>
              <a:t>Model – building climate club system in China</a:t>
            </a:r>
          </a:p>
          <a:p>
            <a:endParaRPr lang="en-US" dirty="0"/>
          </a:p>
          <a:p>
            <a:endParaRPr lang="en-US" dirty="0"/>
          </a:p>
          <a:p>
            <a:endParaRPr lang="en-US" dirty="0"/>
          </a:p>
        </p:txBody>
      </p:sp>
      <p:pic>
        <p:nvPicPr>
          <p:cNvPr id="4" name="Picture 3">
            <a:extLst>
              <a:ext uri="{FF2B5EF4-FFF2-40B4-BE49-F238E27FC236}">
                <a16:creationId xmlns:a16="http://schemas.microsoft.com/office/drawing/2014/main" id="{92F3CA82-7BBE-A044-BE62-1BF36B636F32}"/>
              </a:ext>
            </a:extLst>
          </p:cNvPr>
          <p:cNvPicPr>
            <a:picLocks noChangeAspect="1"/>
          </p:cNvPicPr>
          <p:nvPr/>
        </p:nvPicPr>
        <p:blipFill>
          <a:blip r:embed="rId2"/>
          <a:stretch>
            <a:fillRect/>
          </a:stretch>
        </p:blipFill>
        <p:spPr>
          <a:xfrm>
            <a:off x="287469" y="1699067"/>
            <a:ext cx="9329474" cy="4962717"/>
          </a:xfrm>
          <a:prstGeom prst="rect">
            <a:avLst/>
          </a:prstGeom>
        </p:spPr>
      </p:pic>
    </p:spTree>
    <p:extLst>
      <p:ext uri="{BB962C8B-B14F-4D97-AF65-F5344CB8AC3E}">
        <p14:creationId xmlns:p14="http://schemas.microsoft.com/office/powerpoint/2010/main" val="484436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5F3911-5068-664B-82FF-5BF433099F11}"/>
              </a:ext>
            </a:extLst>
          </p:cNvPr>
          <p:cNvSpPr txBox="1"/>
          <p:nvPr/>
        </p:nvSpPr>
        <p:spPr>
          <a:xfrm>
            <a:off x="559718" y="1052736"/>
            <a:ext cx="8568952" cy="1292662"/>
          </a:xfrm>
          <a:prstGeom prst="rect">
            <a:avLst/>
          </a:prstGeom>
          <a:noFill/>
        </p:spPr>
        <p:txBody>
          <a:bodyPr wrap="square" rtlCol="0">
            <a:spAutoFit/>
          </a:bodyPr>
          <a:lstStyle/>
          <a:p>
            <a:r>
              <a:rPr lang="en-US" sz="2400" dirty="0"/>
              <a:t>Model – building climate club system in China</a:t>
            </a:r>
          </a:p>
          <a:p>
            <a:endParaRPr lang="en-US" dirty="0"/>
          </a:p>
          <a:p>
            <a:endParaRPr lang="en-US" dirty="0"/>
          </a:p>
          <a:p>
            <a:endParaRPr lang="en-US" dirty="0"/>
          </a:p>
        </p:txBody>
      </p:sp>
      <p:pic>
        <p:nvPicPr>
          <p:cNvPr id="3" name="Picture 2">
            <a:extLst>
              <a:ext uri="{FF2B5EF4-FFF2-40B4-BE49-F238E27FC236}">
                <a16:creationId xmlns:a16="http://schemas.microsoft.com/office/drawing/2014/main" id="{3F9D1529-2827-6140-A3E5-85E5CD58E96C}"/>
              </a:ext>
            </a:extLst>
          </p:cNvPr>
          <p:cNvPicPr>
            <a:picLocks noChangeAspect="1"/>
          </p:cNvPicPr>
          <p:nvPr/>
        </p:nvPicPr>
        <p:blipFill>
          <a:blip r:embed="rId2"/>
          <a:stretch>
            <a:fillRect/>
          </a:stretch>
        </p:blipFill>
        <p:spPr>
          <a:xfrm>
            <a:off x="216025" y="1465507"/>
            <a:ext cx="9128670" cy="2411148"/>
          </a:xfrm>
          <a:prstGeom prst="rect">
            <a:avLst/>
          </a:prstGeom>
        </p:spPr>
      </p:pic>
      <p:pic>
        <p:nvPicPr>
          <p:cNvPr id="5" name="Picture 4">
            <a:extLst>
              <a:ext uri="{FF2B5EF4-FFF2-40B4-BE49-F238E27FC236}">
                <a16:creationId xmlns:a16="http://schemas.microsoft.com/office/drawing/2014/main" id="{1167AF06-BD8D-4949-AE05-3DCCB08E7084}"/>
              </a:ext>
            </a:extLst>
          </p:cNvPr>
          <p:cNvPicPr>
            <a:picLocks noChangeAspect="1"/>
          </p:cNvPicPr>
          <p:nvPr/>
        </p:nvPicPr>
        <p:blipFill>
          <a:blip r:embed="rId3"/>
          <a:stretch>
            <a:fillRect/>
          </a:stretch>
        </p:blipFill>
        <p:spPr>
          <a:xfrm>
            <a:off x="1840372" y="3876655"/>
            <a:ext cx="5879976" cy="2768489"/>
          </a:xfrm>
          <a:prstGeom prst="rect">
            <a:avLst/>
          </a:prstGeom>
        </p:spPr>
      </p:pic>
    </p:spTree>
    <p:extLst>
      <p:ext uri="{BB962C8B-B14F-4D97-AF65-F5344CB8AC3E}">
        <p14:creationId xmlns:p14="http://schemas.microsoft.com/office/powerpoint/2010/main" val="3485428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A8F477-A54F-F549-9ECC-8289F62AEECF}"/>
              </a:ext>
            </a:extLst>
          </p:cNvPr>
          <p:cNvSpPr txBox="1"/>
          <p:nvPr/>
        </p:nvSpPr>
        <p:spPr>
          <a:xfrm>
            <a:off x="559718" y="980728"/>
            <a:ext cx="8712967" cy="4520725"/>
          </a:xfrm>
          <a:prstGeom prst="rect">
            <a:avLst/>
          </a:prstGeom>
          <a:noFill/>
        </p:spPr>
        <p:txBody>
          <a:bodyPr wrap="square" rtlCol="0">
            <a:spAutoFit/>
          </a:bodyPr>
          <a:lstStyle/>
          <a:p>
            <a:pPr algn="ctr">
              <a:lnSpc>
                <a:spcPct val="130000"/>
              </a:lnSpc>
            </a:pPr>
            <a:r>
              <a:rPr lang="en-US" sz="2400" b="1" i="1" dirty="0"/>
              <a:t>Modification</a:t>
            </a:r>
          </a:p>
          <a:p>
            <a:pPr algn="ctr">
              <a:lnSpc>
                <a:spcPct val="130000"/>
              </a:lnSpc>
            </a:pPr>
            <a:endParaRPr lang="en-US" sz="2400" b="1" i="1" dirty="0"/>
          </a:p>
          <a:p>
            <a:pPr algn="ctr"/>
            <a:r>
              <a:rPr lang="en-US" sz="2400" b="1" i="1" dirty="0"/>
              <a:t>WHO WILL BE THE BENEFICIARIES OF RENEWABLE ENERGY SUBSIDIES IN </a:t>
            </a:r>
            <a:endParaRPr lang="en-US" sz="2400" dirty="0"/>
          </a:p>
          <a:p>
            <a:pPr algn="ctr"/>
            <a:r>
              <a:rPr lang="en-US" sz="2400" b="1" i="1" dirty="0"/>
              <a:t>CHINA? AN ANALYSIS FROM THE PROVINCIAL LEVEL IN CHINA </a:t>
            </a:r>
            <a:endParaRPr lang="en-US" sz="2400" dirty="0"/>
          </a:p>
          <a:p>
            <a:pPr algn="ctr">
              <a:lnSpc>
                <a:spcPct val="130000"/>
              </a:lnSpc>
            </a:pPr>
            <a:endParaRPr lang="en-US" sz="2400" b="1" i="1" dirty="0"/>
          </a:p>
          <a:p>
            <a:pPr algn="ctr">
              <a:lnSpc>
                <a:spcPct val="130000"/>
              </a:lnSpc>
            </a:pPr>
            <a:r>
              <a:rPr lang="en-US" sz="2400" b="1" i="1" dirty="0"/>
              <a:t>to</a:t>
            </a:r>
          </a:p>
          <a:p>
            <a:pPr algn="ctr">
              <a:lnSpc>
                <a:spcPct val="130000"/>
              </a:lnSpc>
            </a:pPr>
            <a:endParaRPr lang="en-US" sz="2400" b="1" i="1" dirty="0"/>
          </a:p>
          <a:p>
            <a:pPr algn="ctr">
              <a:lnSpc>
                <a:spcPct val="130000"/>
              </a:lnSpc>
            </a:pPr>
            <a:r>
              <a:rPr lang="en-US" sz="2400" b="1" i="1" dirty="0"/>
              <a:t>APPLYING CLUB THEORY IN ACHIEVING REGIONAL CARBON NEUTRAL TARGET: ABATEMENT GAME IN CHINESE PROVINCES </a:t>
            </a:r>
            <a:endParaRPr lang="en-US" altLang="zh-CN" sz="3200" b="1" dirty="0">
              <a:latin typeface="微软雅黑" pitchFamily="34" charset="-122"/>
              <a:ea typeface="微软雅黑" pitchFamily="34" charset="-122"/>
            </a:endParaRPr>
          </a:p>
        </p:txBody>
      </p:sp>
    </p:spTree>
    <p:extLst>
      <p:ext uri="{BB962C8B-B14F-4D97-AF65-F5344CB8AC3E}">
        <p14:creationId xmlns:p14="http://schemas.microsoft.com/office/powerpoint/2010/main" val="1104803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5F3911-5068-664B-82FF-5BF433099F11}"/>
              </a:ext>
            </a:extLst>
          </p:cNvPr>
          <p:cNvSpPr txBox="1"/>
          <p:nvPr/>
        </p:nvSpPr>
        <p:spPr>
          <a:xfrm>
            <a:off x="559718" y="1052736"/>
            <a:ext cx="8568952" cy="1292662"/>
          </a:xfrm>
          <a:prstGeom prst="rect">
            <a:avLst/>
          </a:prstGeom>
          <a:noFill/>
        </p:spPr>
        <p:txBody>
          <a:bodyPr wrap="square" rtlCol="0">
            <a:spAutoFit/>
          </a:bodyPr>
          <a:lstStyle/>
          <a:p>
            <a:r>
              <a:rPr lang="en-US" sz="2400" dirty="0"/>
              <a:t>Results</a:t>
            </a:r>
          </a:p>
          <a:p>
            <a:endParaRPr lang="en-US" dirty="0"/>
          </a:p>
          <a:p>
            <a:endParaRPr lang="en-US" dirty="0"/>
          </a:p>
          <a:p>
            <a:endParaRPr lang="en-US" dirty="0"/>
          </a:p>
        </p:txBody>
      </p:sp>
      <p:pic>
        <p:nvPicPr>
          <p:cNvPr id="3" name="Picture 2">
            <a:extLst>
              <a:ext uri="{FF2B5EF4-FFF2-40B4-BE49-F238E27FC236}">
                <a16:creationId xmlns:a16="http://schemas.microsoft.com/office/drawing/2014/main" id="{DD5172B2-1EB0-4C4D-B7E0-A042A48260DE}"/>
              </a:ext>
            </a:extLst>
          </p:cNvPr>
          <p:cNvPicPr>
            <a:picLocks noChangeAspect="1"/>
          </p:cNvPicPr>
          <p:nvPr/>
        </p:nvPicPr>
        <p:blipFill>
          <a:blip r:embed="rId2"/>
          <a:stretch>
            <a:fillRect/>
          </a:stretch>
        </p:blipFill>
        <p:spPr>
          <a:xfrm>
            <a:off x="559717" y="1785797"/>
            <a:ext cx="4325689" cy="2939347"/>
          </a:xfrm>
          <a:prstGeom prst="rect">
            <a:avLst/>
          </a:prstGeom>
        </p:spPr>
      </p:pic>
      <p:pic>
        <p:nvPicPr>
          <p:cNvPr id="5" name="Picture 4">
            <a:extLst>
              <a:ext uri="{FF2B5EF4-FFF2-40B4-BE49-F238E27FC236}">
                <a16:creationId xmlns:a16="http://schemas.microsoft.com/office/drawing/2014/main" id="{CDD0D7DD-98C1-1B48-A816-55726694AC0F}"/>
              </a:ext>
            </a:extLst>
          </p:cNvPr>
          <p:cNvPicPr>
            <a:picLocks noChangeAspect="1"/>
          </p:cNvPicPr>
          <p:nvPr/>
        </p:nvPicPr>
        <p:blipFill>
          <a:blip r:embed="rId3"/>
          <a:stretch>
            <a:fillRect/>
          </a:stretch>
        </p:blipFill>
        <p:spPr>
          <a:xfrm>
            <a:off x="4834018" y="1785797"/>
            <a:ext cx="4680279" cy="3296625"/>
          </a:xfrm>
          <a:prstGeom prst="rect">
            <a:avLst/>
          </a:prstGeom>
        </p:spPr>
      </p:pic>
    </p:spTree>
    <p:extLst>
      <p:ext uri="{BB962C8B-B14F-4D97-AF65-F5344CB8AC3E}">
        <p14:creationId xmlns:p14="http://schemas.microsoft.com/office/powerpoint/2010/main" val="1945889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5F3911-5068-664B-82FF-5BF433099F11}"/>
              </a:ext>
            </a:extLst>
          </p:cNvPr>
          <p:cNvSpPr txBox="1"/>
          <p:nvPr/>
        </p:nvSpPr>
        <p:spPr>
          <a:xfrm>
            <a:off x="559718" y="1052736"/>
            <a:ext cx="8568952" cy="1292662"/>
          </a:xfrm>
          <a:prstGeom prst="rect">
            <a:avLst/>
          </a:prstGeom>
          <a:noFill/>
        </p:spPr>
        <p:txBody>
          <a:bodyPr wrap="square" rtlCol="0">
            <a:spAutoFit/>
          </a:bodyPr>
          <a:lstStyle/>
          <a:p>
            <a:r>
              <a:rPr lang="en-US" sz="2400" dirty="0"/>
              <a:t>Results</a:t>
            </a:r>
          </a:p>
          <a:p>
            <a:endParaRPr lang="en-US" dirty="0"/>
          </a:p>
          <a:p>
            <a:endParaRPr lang="en-US" dirty="0"/>
          </a:p>
          <a:p>
            <a:endParaRPr lang="en-US" dirty="0"/>
          </a:p>
        </p:txBody>
      </p:sp>
      <p:pic>
        <p:nvPicPr>
          <p:cNvPr id="4" name="Picture 3">
            <a:extLst>
              <a:ext uri="{FF2B5EF4-FFF2-40B4-BE49-F238E27FC236}">
                <a16:creationId xmlns:a16="http://schemas.microsoft.com/office/drawing/2014/main" id="{4DE4F2C4-839B-6B43-96A0-3706D8A51F91}"/>
              </a:ext>
            </a:extLst>
          </p:cNvPr>
          <p:cNvPicPr>
            <a:picLocks noChangeAspect="1"/>
          </p:cNvPicPr>
          <p:nvPr/>
        </p:nvPicPr>
        <p:blipFill>
          <a:blip r:embed="rId2"/>
          <a:stretch>
            <a:fillRect/>
          </a:stretch>
        </p:blipFill>
        <p:spPr>
          <a:xfrm>
            <a:off x="390116" y="1938418"/>
            <a:ext cx="4680279" cy="3144004"/>
          </a:xfrm>
          <a:prstGeom prst="rect">
            <a:avLst/>
          </a:prstGeom>
        </p:spPr>
      </p:pic>
      <p:pic>
        <p:nvPicPr>
          <p:cNvPr id="6" name="Picture 5">
            <a:extLst>
              <a:ext uri="{FF2B5EF4-FFF2-40B4-BE49-F238E27FC236}">
                <a16:creationId xmlns:a16="http://schemas.microsoft.com/office/drawing/2014/main" id="{DC0C67A4-619B-D94C-88B6-1A81319AAB4B}"/>
              </a:ext>
            </a:extLst>
          </p:cNvPr>
          <p:cNvPicPr>
            <a:picLocks noChangeAspect="1"/>
          </p:cNvPicPr>
          <p:nvPr/>
        </p:nvPicPr>
        <p:blipFill>
          <a:blip r:embed="rId3"/>
          <a:stretch>
            <a:fillRect/>
          </a:stretch>
        </p:blipFill>
        <p:spPr>
          <a:xfrm>
            <a:off x="5115264" y="1938417"/>
            <a:ext cx="4386440" cy="3339883"/>
          </a:xfrm>
          <a:prstGeom prst="rect">
            <a:avLst/>
          </a:prstGeom>
        </p:spPr>
      </p:pic>
    </p:spTree>
    <p:extLst>
      <p:ext uri="{BB962C8B-B14F-4D97-AF65-F5344CB8AC3E}">
        <p14:creationId xmlns:p14="http://schemas.microsoft.com/office/powerpoint/2010/main" val="1119944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5F3911-5068-664B-82FF-5BF433099F11}"/>
              </a:ext>
            </a:extLst>
          </p:cNvPr>
          <p:cNvSpPr txBox="1"/>
          <p:nvPr/>
        </p:nvSpPr>
        <p:spPr>
          <a:xfrm>
            <a:off x="559718" y="1052736"/>
            <a:ext cx="8568952" cy="3416320"/>
          </a:xfrm>
          <a:prstGeom prst="rect">
            <a:avLst/>
          </a:prstGeom>
          <a:noFill/>
        </p:spPr>
        <p:txBody>
          <a:bodyPr wrap="square" rtlCol="0">
            <a:spAutoFit/>
          </a:bodyPr>
          <a:lstStyle/>
          <a:p>
            <a:r>
              <a:rPr lang="en-US" sz="2400" dirty="0"/>
              <a:t>Conclusions</a:t>
            </a:r>
          </a:p>
          <a:p>
            <a:endParaRPr lang="en-US" dirty="0"/>
          </a:p>
          <a:p>
            <a:endParaRPr lang="en-US" dirty="0"/>
          </a:p>
          <a:p>
            <a:endParaRPr lang="en-US" dirty="0"/>
          </a:p>
          <a:p>
            <a:pPr marL="342900" indent="-342900">
              <a:buFont typeface="Arial" panose="020B0604020202020204" pitchFamily="34" charset="0"/>
              <a:buChar char="•"/>
            </a:pPr>
            <a:r>
              <a:rPr lang="en-US" sz="2400" dirty="0"/>
              <a:t>Discussion on the global climate change</a:t>
            </a:r>
          </a:p>
          <a:p>
            <a:pPr marL="342900" indent="-342900">
              <a:buFont typeface="Arial" panose="020B0604020202020204" pitchFamily="34" charset="0"/>
              <a:buChar char="•"/>
            </a:pPr>
            <a:r>
              <a:rPr lang="en-US" sz="2400" dirty="0"/>
              <a:t>China’s carbon control study</a:t>
            </a:r>
          </a:p>
          <a:p>
            <a:pPr marL="342900" indent="-342900">
              <a:buFont typeface="Arial" panose="020B0604020202020204" pitchFamily="34" charset="0"/>
              <a:buChar char="•"/>
            </a:pPr>
            <a:r>
              <a:rPr lang="en-US" sz="2400" dirty="0"/>
              <a:t>Foundation of climate club system in China</a:t>
            </a:r>
          </a:p>
          <a:p>
            <a:pPr marL="342900" indent="-342900">
              <a:buFont typeface="Arial" panose="020B0604020202020204" pitchFamily="34" charset="0"/>
              <a:buChar char="•"/>
            </a:pPr>
            <a:r>
              <a:rPr lang="en-US" sz="2400" dirty="0"/>
              <a:t>Model setting</a:t>
            </a:r>
          </a:p>
          <a:p>
            <a:pPr marL="342900" indent="-342900">
              <a:buFont typeface="Arial" panose="020B0604020202020204" pitchFamily="34" charset="0"/>
              <a:buChar char="•"/>
            </a:pPr>
            <a:r>
              <a:rPr lang="en-US" sz="2400" dirty="0"/>
              <a:t>results</a:t>
            </a:r>
            <a:endParaRPr lang="en-US" dirty="0"/>
          </a:p>
          <a:p>
            <a:endParaRPr lang="en-US" dirty="0"/>
          </a:p>
        </p:txBody>
      </p:sp>
    </p:spTree>
    <p:extLst>
      <p:ext uri="{BB962C8B-B14F-4D97-AF65-F5344CB8AC3E}">
        <p14:creationId xmlns:p14="http://schemas.microsoft.com/office/powerpoint/2010/main" val="3117693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5F3911-5068-664B-82FF-5BF433099F11}"/>
              </a:ext>
            </a:extLst>
          </p:cNvPr>
          <p:cNvSpPr txBox="1"/>
          <p:nvPr/>
        </p:nvSpPr>
        <p:spPr>
          <a:xfrm>
            <a:off x="667730" y="2276872"/>
            <a:ext cx="8568952" cy="2862322"/>
          </a:xfrm>
          <a:prstGeom prst="rect">
            <a:avLst/>
          </a:prstGeom>
          <a:noFill/>
        </p:spPr>
        <p:txBody>
          <a:bodyPr wrap="square" rtlCol="0">
            <a:spAutoFit/>
          </a:bodyPr>
          <a:lstStyle/>
          <a:p>
            <a:pPr algn="ctr"/>
            <a:r>
              <a:rPr lang="en-US" sz="3600" dirty="0"/>
              <a:t>Thanks</a:t>
            </a:r>
          </a:p>
          <a:p>
            <a:pPr algn="ctr"/>
            <a:endParaRPr lang="en-US" sz="3600" dirty="0"/>
          </a:p>
          <a:p>
            <a:pPr algn="ctr"/>
            <a:r>
              <a:rPr lang="en-US" sz="3600" dirty="0"/>
              <a:t>Ye Fan</a:t>
            </a:r>
          </a:p>
          <a:p>
            <a:pPr algn="ctr"/>
            <a:r>
              <a:rPr lang="en-US" sz="3600" dirty="0" err="1"/>
              <a:t>fanyecup@foxmail.com</a:t>
            </a:r>
            <a:endParaRPr lang="en-US" sz="3600" dirty="0"/>
          </a:p>
          <a:p>
            <a:pPr algn="ctr"/>
            <a:r>
              <a:rPr lang="en-US" sz="3600" dirty="0"/>
              <a:t>+86 15101186516</a:t>
            </a:r>
          </a:p>
        </p:txBody>
      </p:sp>
    </p:spTree>
    <p:extLst>
      <p:ext uri="{BB962C8B-B14F-4D97-AF65-F5344CB8AC3E}">
        <p14:creationId xmlns:p14="http://schemas.microsoft.com/office/powerpoint/2010/main" val="154806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33C406-B5A2-BF46-8A4C-DF8667AAFE1A}"/>
              </a:ext>
            </a:extLst>
          </p:cNvPr>
          <p:cNvSpPr txBox="1"/>
          <p:nvPr/>
        </p:nvSpPr>
        <p:spPr>
          <a:xfrm>
            <a:off x="991766" y="1556792"/>
            <a:ext cx="8424936"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a:t>Background</a:t>
            </a:r>
          </a:p>
          <a:p>
            <a:pPr marL="285750" indent="-285750">
              <a:buFont typeface="Arial" panose="020B0604020202020204" pitchFamily="34" charset="0"/>
              <a:buChar char="•"/>
            </a:pPr>
            <a:r>
              <a:rPr lang="en-US" sz="3200" dirty="0"/>
              <a:t>Theory</a:t>
            </a:r>
          </a:p>
          <a:p>
            <a:pPr marL="285750" indent="-285750">
              <a:buFont typeface="Arial" panose="020B0604020202020204" pitchFamily="34" charset="0"/>
              <a:buChar char="•"/>
            </a:pPr>
            <a:r>
              <a:rPr lang="en-US" sz="3200" dirty="0"/>
              <a:t>Model</a:t>
            </a:r>
          </a:p>
          <a:p>
            <a:pPr marL="285750" indent="-285750">
              <a:buFont typeface="Arial" panose="020B0604020202020204" pitchFamily="34" charset="0"/>
              <a:buChar char="•"/>
            </a:pPr>
            <a:r>
              <a:rPr lang="en-US" sz="3200" dirty="0"/>
              <a:t>Results</a:t>
            </a:r>
          </a:p>
          <a:p>
            <a:pPr marL="285750" indent="-285750">
              <a:buFont typeface="Arial" panose="020B0604020202020204" pitchFamily="34" charset="0"/>
              <a:buChar char="•"/>
            </a:pPr>
            <a:r>
              <a:rPr lang="en-US" sz="3200" dirty="0"/>
              <a:t>Conclusion</a:t>
            </a:r>
          </a:p>
        </p:txBody>
      </p:sp>
    </p:spTree>
    <p:extLst>
      <p:ext uri="{BB962C8B-B14F-4D97-AF65-F5344CB8AC3E}">
        <p14:creationId xmlns:p14="http://schemas.microsoft.com/office/powerpoint/2010/main" val="3018744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0D0E12-3A4D-E84D-B4F3-EFA306A45AE6}"/>
              </a:ext>
            </a:extLst>
          </p:cNvPr>
          <p:cNvSpPr txBox="1"/>
          <p:nvPr/>
        </p:nvSpPr>
        <p:spPr>
          <a:xfrm>
            <a:off x="703734" y="764704"/>
            <a:ext cx="8496944" cy="5078313"/>
          </a:xfrm>
          <a:prstGeom prst="rect">
            <a:avLst/>
          </a:prstGeom>
          <a:noFill/>
        </p:spPr>
        <p:txBody>
          <a:bodyPr wrap="square" rtlCol="0">
            <a:spAutoFit/>
          </a:bodyPr>
          <a:lstStyle/>
          <a:p>
            <a:r>
              <a:rPr lang="en-US" sz="2400" dirty="0"/>
              <a:t>Background</a:t>
            </a:r>
          </a:p>
          <a:p>
            <a:endParaRPr lang="en-US" sz="2000" dirty="0"/>
          </a:p>
          <a:p>
            <a:pPr marL="342900" indent="-342900">
              <a:buFont typeface="Arial" panose="020B0604020202020204" pitchFamily="34" charset="0"/>
              <a:buChar char="•"/>
            </a:pPr>
            <a:r>
              <a:rPr lang="en-US" sz="2000" dirty="0"/>
              <a:t>China is experiencing severe climate change problems with the development of the economy, which is predominantly the result of increasing greenhouse gases (GHGs) in the atmosphere from fossil fuel consumption.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It is generally accepted that carbon dioxide (CO2) is the main inevitable pollution externality that causes global warming.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China's carbon dioxide emissions increased rapidly from 3515.8 million tons in 2002 to 9866 million tons in 2017, with a 2.8-fold increase. Meanwhile, China's annual air temperature has risen by more than 1.0 °C in the past three decades, higher than the global average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In a situation like this, China faces growing domestic and foreign pressure to control its domestic carbon dioxide emissions. </a:t>
            </a:r>
          </a:p>
        </p:txBody>
      </p:sp>
    </p:spTree>
    <p:extLst>
      <p:ext uri="{BB962C8B-B14F-4D97-AF65-F5344CB8AC3E}">
        <p14:creationId xmlns:p14="http://schemas.microsoft.com/office/powerpoint/2010/main" val="1114906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0D0E12-3A4D-E84D-B4F3-EFA306A45AE6}"/>
              </a:ext>
            </a:extLst>
          </p:cNvPr>
          <p:cNvSpPr txBox="1"/>
          <p:nvPr/>
        </p:nvSpPr>
        <p:spPr>
          <a:xfrm>
            <a:off x="703734" y="764704"/>
            <a:ext cx="8712968" cy="7232749"/>
          </a:xfrm>
          <a:prstGeom prst="rect">
            <a:avLst/>
          </a:prstGeom>
          <a:noFill/>
        </p:spPr>
        <p:txBody>
          <a:bodyPr wrap="square" rtlCol="0">
            <a:spAutoFit/>
          </a:bodyPr>
          <a:lstStyle/>
          <a:p>
            <a:r>
              <a:rPr lang="en-US" sz="2400" dirty="0"/>
              <a:t>Background</a:t>
            </a:r>
          </a:p>
          <a:p>
            <a:endParaRPr lang="en-US" sz="2000" dirty="0"/>
          </a:p>
          <a:p>
            <a:pPr marL="285750" indent="-285750">
              <a:buFont typeface="Arial" panose="020B0604020202020204" pitchFamily="34" charset="0"/>
              <a:buChar char="•"/>
            </a:pPr>
            <a:r>
              <a:rPr lang="en-US" dirty="0"/>
              <a:t>Recently, China's leaders have laid out detailed rules for reducing carbon dioxide emissions. In September 2020, at the 75th Session of the United Nations General Assembly, China announced two crucial goals of reaching a carbon peak by 2030 and being carbon neutral by 2060. </a:t>
            </a:r>
            <a:br>
              <a:rPr lang="en-US" dirty="0"/>
            </a:br>
            <a:endParaRPr lang="en-US" dirty="0"/>
          </a:p>
          <a:p>
            <a:pPr marL="285750" indent="-285750">
              <a:buFont typeface="Arial" panose="020B0604020202020204" pitchFamily="34" charset="0"/>
              <a:buChar char="•"/>
            </a:pPr>
            <a:r>
              <a:rPr lang="en-US" dirty="0"/>
              <a:t>Different efforts to control carbon dioxide emissions in China have been well discussed in perspectives of the </a:t>
            </a:r>
            <a:r>
              <a:rPr lang="en-US" b="1" i="1" dirty="0"/>
              <a:t>carbon tax </a:t>
            </a:r>
            <a:r>
              <a:rPr lang="en-US" dirty="0"/>
              <a:t>(Liu, Wang et al. 2015) </a:t>
            </a:r>
            <a:r>
              <a:rPr lang="en-US" b="1" i="1" dirty="0"/>
              <a:t>cap-and-trade</a:t>
            </a:r>
            <a:r>
              <a:rPr lang="en-US" i="1" dirty="0"/>
              <a:t> </a:t>
            </a:r>
            <a:r>
              <a:rPr lang="en-US" dirty="0"/>
              <a:t>(Liu, Guan et al. 2013, Pan, Yang et al. 2019) </a:t>
            </a:r>
            <a:r>
              <a:rPr lang="en-US" b="1" i="1" dirty="0"/>
              <a:t>Clean Development Mechanism </a:t>
            </a:r>
            <a:r>
              <a:rPr lang="en-US" i="1" dirty="0"/>
              <a:t>(CDM) </a:t>
            </a:r>
            <a:r>
              <a:rPr lang="en-US" dirty="0"/>
              <a:t>(</a:t>
            </a:r>
            <a:r>
              <a:rPr lang="en-US" dirty="0" err="1"/>
              <a:t>Resnier</a:t>
            </a:r>
            <a:r>
              <a:rPr lang="en-US" dirty="0"/>
              <a:t>, Wang et al. 2007, Wang 2010, </a:t>
            </a:r>
            <a:r>
              <a:rPr lang="en-US" dirty="0" err="1"/>
              <a:t>Maraseni</a:t>
            </a:r>
            <a:r>
              <a:rPr lang="en-US" dirty="0"/>
              <a:t> 2013, Zhao, Li et al. 2014).</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All the policy tools listed above are adopted effectively to limit domestic CO2 emission under the existing trading system. Still, importantly, a system combining regional economic development and GHGs emissions is not well discussed, which affects regional equity of development.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Therefore, </a:t>
            </a:r>
            <a:r>
              <a:rPr lang="en-US" b="1" dirty="0"/>
              <a:t>this study introduces club theory inside China </a:t>
            </a:r>
            <a:r>
              <a:rPr lang="en-US" dirty="0"/>
              <a:t>by applying provincial data to discuss a potential alliance mechanism to deal with climate change.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dirty="0"/>
              <a:t> </a:t>
            </a: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226874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725CE0-2E51-4346-862C-56ABEBCB7180}"/>
              </a:ext>
            </a:extLst>
          </p:cNvPr>
          <p:cNvSpPr txBox="1"/>
          <p:nvPr/>
        </p:nvSpPr>
        <p:spPr>
          <a:xfrm>
            <a:off x="343694" y="836712"/>
            <a:ext cx="9073008" cy="2616101"/>
          </a:xfrm>
          <a:prstGeom prst="rect">
            <a:avLst/>
          </a:prstGeom>
          <a:noFill/>
        </p:spPr>
        <p:txBody>
          <a:bodyPr wrap="square" rtlCol="0">
            <a:spAutoFit/>
          </a:bodyPr>
          <a:lstStyle/>
          <a:p>
            <a:r>
              <a:rPr lang="en-US" sz="2400" b="1" dirty="0"/>
              <a:t>Theory</a:t>
            </a:r>
          </a:p>
          <a:p>
            <a:endParaRPr lang="en-US" sz="2000" dirty="0"/>
          </a:p>
          <a:p>
            <a:r>
              <a:rPr lang="en-US" sz="2000" dirty="0"/>
              <a:t>Fundamental problem of climate change – public good or externality</a:t>
            </a:r>
          </a:p>
          <a:p>
            <a:endParaRPr lang="en-US" sz="2000" dirty="0"/>
          </a:p>
          <a:p>
            <a:pPr marL="285750" indent="-285750">
              <a:buFont typeface="Arial" panose="020B0604020202020204" pitchFamily="34" charset="0"/>
              <a:buChar char="•"/>
            </a:pPr>
            <a:r>
              <a:rPr lang="en-US" sz="2000" dirty="0"/>
              <a:t>Cost of extending the climate benefit to additional person is zero</a:t>
            </a:r>
          </a:p>
          <a:p>
            <a:pPr marL="285750" indent="-285750">
              <a:buFont typeface="Arial" panose="020B0604020202020204" pitchFamily="34" charset="0"/>
              <a:buChar char="•"/>
            </a:pPr>
            <a:r>
              <a:rPr lang="en-US" sz="2000" dirty="0"/>
              <a:t>Impossible to exclude individual from enjoying it </a:t>
            </a:r>
          </a:p>
          <a:p>
            <a:pPr marL="285750" indent="-285750">
              <a:buFont typeface="Arial" panose="020B0604020202020204" pitchFamily="34" charset="0"/>
              <a:buChar char="•"/>
            </a:pPr>
            <a:endParaRPr lang="en-US" sz="2000" dirty="0"/>
          </a:p>
          <a:p>
            <a:endParaRPr lang="en-US" sz="2000" dirty="0"/>
          </a:p>
        </p:txBody>
      </p:sp>
      <p:sp>
        <p:nvSpPr>
          <p:cNvPr id="3" name="TextBox 2">
            <a:extLst>
              <a:ext uri="{FF2B5EF4-FFF2-40B4-BE49-F238E27FC236}">
                <a16:creationId xmlns:a16="http://schemas.microsoft.com/office/drawing/2014/main" id="{A831700F-8000-AF4A-8E6A-923B2E44E982}"/>
              </a:ext>
            </a:extLst>
          </p:cNvPr>
          <p:cNvSpPr txBox="1"/>
          <p:nvPr/>
        </p:nvSpPr>
        <p:spPr>
          <a:xfrm>
            <a:off x="631726" y="3068960"/>
            <a:ext cx="2088232" cy="1200329"/>
          </a:xfrm>
          <a:prstGeom prst="rect">
            <a:avLst/>
          </a:prstGeom>
          <a:noFill/>
          <a:ln>
            <a:solidFill>
              <a:schemeClr val="accent1"/>
            </a:solidFill>
          </a:ln>
        </p:spPr>
        <p:txBody>
          <a:bodyPr wrap="square" rtlCol="0">
            <a:spAutoFit/>
          </a:bodyPr>
          <a:lstStyle/>
          <a:p>
            <a:r>
              <a:rPr lang="en-US" dirty="0"/>
              <a:t>Economic growths, technology, production, consumption</a:t>
            </a:r>
          </a:p>
        </p:txBody>
      </p:sp>
      <p:sp>
        <p:nvSpPr>
          <p:cNvPr id="4" name="TextBox 3">
            <a:extLst>
              <a:ext uri="{FF2B5EF4-FFF2-40B4-BE49-F238E27FC236}">
                <a16:creationId xmlns:a16="http://schemas.microsoft.com/office/drawing/2014/main" id="{27387A80-A92C-514D-9B25-F9915264F0A9}"/>
              </a:ext>
            </a:extLst>
          </p:cNvPr>
          <p:cNvSpPr txBox="1"/>
          <p:nvPr/>
        </p:nvSpPr>
        <p:spPr>
          <a:xfrm>
            <a:off x="3438083" y="3345958"/>
            <a:ext cx="2088232" cy="646331"/>
          </a:xfrm>
          <a:prstGeom prst="rect">
            <a:avLst/>
          </a:prstGeom>
          <a:noFill/>
          <a:ln>
            <a:solidFill>
              <a:schemeClr val="accent1"/>
            </a:solidFill>
          </a:ln>
        </p:spPr>
        <p:txBody>
          <a:bodyPr wrap="square" rtlCol="0">
            <a:spAutoFit/>
          </a:bodyPr>
          <a:lstStyle/>
          <a:p>
            <a:r>
              <a:rPr lang="en-US" dirty="0"/>
              <a:t>Emissions, CO2, GHGs</a:t>
            </a:r>
          </a:p>
        </p:txBody>
      </p:sp>
      <p:sp>
        <p:nvSpPr>
          <p:cNvPr id="5" name="TextBox 4">
            <a:extLst>
              <a:ext uri="{FF2B5EF4-FFF2-40B4-BE49-F238E27FC236}">
                <a16:creationId xmlns:a16="http://schemas.microsoft.com/office/drawing/2014/main" id="{F8FFB32F-AC2A-6442-9C39-655EF9788FA2}"/>
              </a:ext>
            </a:extLst>
          </p:cNvPr>
          <p:cNvSpPr txBox="1"/>
          <p:nvPr/>
        </p:nvSpPr>
        <p:spPr>
          <a:xfrm>
            <a:off x="6313209" y="3345958"/>
            <a:ext cx="2088232" cy="646331"/>
          </a:xfrm>
          <a:prstGeom prst="rect">
            <a:avLst/>
          </a:prstGeom>
          <a:noFill/>
          <a:ln>
            <a:solidFill>
              <a:schemeClr val="accent1"/>
            </a:solidFill>
          </a:ln>
        </p:spPr>
        <p:txBody>
          <a:bodyPr wrap="square" rtlCol="0">
            <a:spAutoFit/>
          </a:bodyPr>
          <a:lstStyle/>
          <a:p>
            <a:r>
              <a:rPr lang="en-US" dirty="0"/>
              <a:t>Concentrations, Radiative forcing</a:t>
            </a:r>
          </a:p>
        </p:txBody>
      </p:sp>
      <p:sp>
        <p:nvSpPr>
          <p:cNvPr id="6" name="TextBox 5">
            <a:extLst>
              <a:ext uri="{FF2B5EF4-FFF2-40B4-BE49-F238E27FC236}">
                <a16:creationId xmlns:a16="http://schemas.microsoft.com/office/drawing/2014/main" id="{C2028CD0-D10D-E647-80F7-520763162E94}"/>
              </a:ext>
            </a:extLst>
          </p:cNvPr>
          <p:cNvSpPr txBox="1"/>
          <p:nvPr/>
        </p:nvSpPr>
        <p:spPr>
          <a:xfrm>
            <a:off x="6320358" y="4807894"/>
            <a:ext cx="2088232" cy="646331"/>
          </a:xfrm>
          <a:prstGeom prst="rect">
            <a:avLst/>
          </a:prstGeom>
          <a:noFill/>
          <a:ln>
            <a:solidFill>
              <a:schemeClr val="accent1"/>
            </a:solidFill>
          </a:ln>
        </p:spPr>
        <p:txBody>
          <a:bodyPr wrap="square" rtlCol="0">
            <a:spAutoFit/>
          </a:bodyPr>
          <a:lstStyle/>
          <a:p>
            <a:r>
              <a:rPr lang="en-US" dirty="0"/>
              <a:t>Temperature rise and climate change</a:t>
            </a:r>
          </a:p>
        </p:txBody>
      </p:sp>
      <p:sp>
        <p:nvSpPr>
          <p:cNvPr id="7" name="TextBox 6">
            <a:extLst>
              <a:ext uri="{FF2B5EF4-FFF2-40B4-BE49-F238E27FC236}">
                <a16:creationId xmlns:a16="http://schemas.microsoft.com/office/drawing/2014/main" id="{5E8276B3-D2D2-194F-9C62-B4A949BA08C8}"/>
              </a:ext>
            </a:extLst>
          </p:cNvPr>
          <p:cNvSpPr txBox="1"/>
          <p:nvPr/>
        </p:nvSpPr>
        <p:spPr>
          <a:xfrm>
            <a:off x="3440038" y="4807895"/>
            <a:ext cx="2160240" cy="646331"/>
          </a:xfrm>
          <a:prstGeom prst="rect">
            <a:avLst/>
          </a:prstGeom>
          <a:noFill/>
          <a:ln>
            <a:solidFill>
              <a:schemeClr val="accent1"/>
            </a:solidFill>
          </a:ln>
        </p:spPr>
        <p:txBody>
          <a:bodyPr wrap="square" rtlCol="0">
            <a:spAutoFit/>
          </a:bodyPr>
          <a:lstStyle/>
          <a:p>
            <a:r>
              <a:rPr lang="en-US" dirty="0"/>
              <a:t>Direct impacts (forests, ecosystems)</a:t>
            </a:r>
          </a:p>
        </p:txBody>
      </p:sp>
      <p:sp>
        <p:nvSpPr>
          <p:cNvPr id="8" name="TextBox 7">
            <a:extLst>
              <a:ext uri="{FF2B5EF4-FFF2-40B4-BE49-F238E27FC236}">
                <a16:creationId xmlns:a16="http://schemas.microsoft.com/office/drawing/2014/main" id="{74950722-F49F-C342-8746-E3DCBCC93499}"/>
              </a:ext>
            </a:extLst>
          </p:cNvPr>
          <p:cNvSpPr txBox="1"/>
          <p:nvPr/>
        </p:nvSpPr>
        <p:spPr>
          <a:xfrm>
            <a:off x="631726" y="4807894"/>
            <a:ext cx="2088232" cy="646331"/>
          </a:xfrm>
          <a:prstGeom prst="rect">
            <a:avLst/>
          </a:prstGeom>
          <a:noFill/>
          <a:ln>
            <a:solidFill>
              <a:schemeClr val="accent1"/>
            </a:solidFill>
          </a:ln>
        </p:spPr>
        <p:txBody>
          <a:bodyPr wrap="square" rtlCol="0">
            <a:spAutoFit/>
          </a:bodyPr>
          <a:lstStyle/>
          <a:p>
            <a:r>
              <a:rPr lang="en-US" dirty="0"/>
              <a:t>Socio-economic impacts</a:t>
            </a:r>
          </a:p>
        </p:txBody>
      </p:sp>
      <p:sp>
        <p:nvSpPr>
          <p:cNvPr id="10" name="Right Arrow 9">
            <a:extLst>
              <a:ext uri="{FF2B5EF4-FFF2-40B4-BE49-F238E27FC236}">
                <a16:creationId xmlns:a16="http://schemas.microsoft.com/office/drawing/2014/main" id="{F1F8591A-7BF3-DE42-BFDB-4F64ED55909E}"/>
              </a:ext>
            </a:extLst>
          </p:cNvPr>
          <p:cNvSpPr/>
          <p:nvPr/>
        </p:nvSpPr>
        <p:spPr>
          <a:xfrm>
            <a:off x="2806264" y="3626588"/>
            <a:ext cx="574109" cy="191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3CF329A2-E027-384A-9378-06A70076AF1F}"/>
              </a:ext>
            </a:extLst>
          </p:cNvPr>
          <p:cNvSpPr/>
          <p:nvPr/>
        </p:nvSpPr>
        <p:spPr>
          <a:xfrm>
            <a:off x="5632707" y="3626587"/>
            <a:ext cx="574109" cy="191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a:extLst>
              <a:ext uri="{FF2B5EF4-FFF2-40B4-BE49-F238E27FC236}">
                <a16:creationId xmlns:a16="http://schemas.microsoft.com/office/drawing/2014/main" id="{C84CC2CD-E411-424E-ACF2-690CC5926301}"/>
              </a:ext>
            </a:extLst>
          </p:cNvPr>
          <p:cNvSpPr/>
          <p:nvPr/>
        </p:nvSpPr>
        <p:spPr>
          <a:xfrm>
            <a:off x="7184456" y="4141676"/>
            <a:ext cx="360042" cy="5168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2E494460-7512-EB4B-A2A5-CD95655AA693}"/>
              </a:ext>
            </a:extLst>
          </p:cNvPr>
          <p:cNvSpPr/>
          <p:nvPr/>
        </p:nvSpPr>
        <p:spPr>
          <a:xfrm rot="10800000">
            <a:off x="5673263" y="5031041"/>
            <a:ext cx="574109" cy="191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id="{42AC5764-4A6B-2C41-9C01-92259EE8EE5F}"/>
              </a:ext>
            </a:extLst>
          </p:cNvPr>
          <p:cNvSpPr/>
          <p:nvPr/>
        </p:nvSpPr>
        <p:spPr>
          <a:xfrm rot="10800000">
            <a:off x="2792943" y="5035096"/>
            <a:ext cx="574109" cy="191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a:extLst>
              <a:ext uri="{FF2B5EF4-FFF2-40B4-BE49-F238E27FC236}">
                <a16:creationId xmlns:a16="http://schemas.microsoft.com/office/drawing/2014/main" id="{66E9CC12-8A5F-B147-9D7B-BE2799616CCA}"/>
              </a:ext>
            </a:extLst>
          </p:cNvPr>
          <p:cNvSpPr/>
          <p:nvPr/>
        </p:nvSpPr>
        <p:spPr>
          <a:xfrm rot="10800000">
            <a:off x="1459817" y="4291063"/>
            <a:ext cx="360042" cy="5168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0EDD14E-119B-264A-A445-E0C7B73DBA7E}"/>
              </a:ext>
            </a:extLst>
          </p:cNvPr>
          <p:cNvSpPr txBox="1"/>
          <p:nvPr/>
        </p:nvSpPr>
        <p:spPr>
          <a:xfrm>
            <a:off x="2773770" y="5855204"/>
            <a:ext cx="3906628" cy="369332"/>
          </a:xfrm>
          <a:prstGeom prst="rect">
            <a:avLst/>
          </a:prstGeom>
          <a:noFill/>
        </p:spPr>
        <p:txBody>
          <a:bodyPr wrap="square" rtlCol="0">
            <a:spAutoFit/>
          </a:bodyPr>
          <a:lstStyle/>
          <a:p>
            <a:r>
              <a:rPr lang="en-US" dirty="0"/>
              <a:t>Fig. 1. Integrated Carbon Cycle Model</a:t>
            </a:r>
          </a:p>
        </p:txBody>
      </p:sp>
    </p:spTree>
    <p:extLst>
      <p:ext uri="{BB962C8B-B14F-4D97-AF65-F5344CB8AC3E}">
        <p14:creationId xmlns:p14="http://schemas.microsoft.com/office/powerpoint/2010/main" val="2378780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725CE0-2E51-4346-862C-56ABEBCB7180}"/>
              </a:ext>
            </a:extLst>
          </p:cNvPr>
          <p:cNvSpPr txBox="1"/>
          <p:nvPr/>
        </p:nvSpPr>
        <p:spPr>
          <a:xfrm>
            <a:off x="343693" y="836712"/>
            <a:ext cx="9560719" cy="6432530"/>
          </a:xfrm>
          <a:prstGeom prst="rect">
            <a:avLst/>
          </a:prstGeom>
          <a:noFill/>
        </p:spPr>
        <p:txBody>
          <a:bodyPr wrap="square" rtlCol="0">
            <a:spAutoFit/>
          </a:bodyPr>
          <a:lstStyle/>
          <a:p>
            <a:r>
              <a:rPr lang="en-US" sz="2800" b="1" dirty="0"/>
              <a:t>Theory</a:t>
            </a:r>
          </a:p>
          <a:p>
            <a:endParaRPr lang="en-US" sz="2400" dirty="0"/>
          </a:p>
          <a:p>
            <a:r>
              <a:rPr lang="en-US" sz="2000" b="1" dirty="0"/>
              <a:t>Free-riding </a:t>
            </a:r>
            <a:r>
              <a:rPr lang="en-US" sz="2000" dirty="0"/>
              <a:t>occurs on international agreement on climate change, as a result, limited success in dealing with global economic externalities</a:t>
            </a:r>
          </a:p>
          <a:p>
            <a:endParaRPr lang="en-US" sz="2000" dirty="0"/>
          </a:p>
          <a:p>
            <a:pPr marL="285750" indent="-285750">
              <a:buFont typeface="Arial" panose="020B0604020202020204" pitchFamily="34" charset="0"/>
              <a:buChar char="•"/>
            </a:pPr>
            <a:r>
              <a:rPr lang="en-US" sz="2000" dirty="0"/>
              <a:t>United Nations Framework Convention on Climate Change (UNFCCC);</a:t>
            </a:r>
          </a:p>
          <a:p>
            <a:pPr marL="285750" indent="-285750">
              <a:buFont typeface="Arial" panose="020B0604020202020204" pitchFamily="34" charset="0"/>
              <a:buChar char="•"/>
            </a:pPr>
            <a:r>
              <a:rPr lang="en-US" sz="2000" dirty="0"/>
              <a:t>Kyoto Protocol was initially signed by 84 countries in 1999-1999 without the US and with Canada quit in December 2011, which leads to less global impact nowadays. </a:t>
            </a:r>
          </a:p>
          <a:p>
            <a:pPr marL="285750" indent="-285750">
              <a:buFont typeface="Arial" panose="020B0604020202020204" pitchFamily="34" charset="0"/>
              <a:buChar char="•"/>
            </a:pPr>
            <a:r>
              <a:rPr lang="en-US" sz="2000" dirty="0"/>
              <a:t>Then the 2015 Paris Agreement attracted the world's primary carbon dioxide contributors limiting the globe towards 2 degrees of warming goal. The US quit (2020) and back (2021)</a:t>
            </a:r>
          </a:p>
          <a:p>
            <a:endParaRPr lang="en-US" sz="2000" dirty="0"/>
          </a:p>
          <a:p>
            <a:r>
              <a:rPr lang="en-US" sz="2000" dirty="0"/>
              <a:t>A potential solution – climate club (Nordhaus, 2015)</a:t>
            </a:r>
          </a:p>
          <a:p>
            <a:pPr marL="342900" indent="-342900">
              <a:buFont typeface="Arial" panose="020B0604020202020204" pitchFamily="34" charset="0"/>
              <a:buChar char="•"/>
            </a:pPr>
            <a:r>
              <a:rPr lang="en-US" sz="2000" dirty="0"/>
              <a:t>A voluntary group deriving mutual benefit</a:t>
            </a:r>
          </a:p>
          <a:p>
            <a:pPr marL="342900" indent="-342900">
              <a:buFont typeface="Arial" panose="020B0604020202020204" pitchFamily="34" charset="0"/>
              <a:buChar char="•"/>
            </a:pPr>
            <a:r>
              <a:rPr lang="en-US" sz="2000" dirty="0"/>
              <a:t>A public-good-type resource that can be shared</a:t>
            </a:r>
          </a:p>
          <a:p>
            <a:pPr marL="342900" indent="-342900">
              <a:buFont typeface="Arial" panose="020B0604020202020204" pitchFamily="34" charset="0"/>
              <a:buChar char="•"/>
            </a:pPr>
            <a:r>
              <a:rPr lang="en-US" sz="2000" dirty="0"/>
              <a:t>Cooperative arrangement, including costs or dues</a:t>
            </a:r>
          </a:p>
          <a:p>
            <a:pPr marL="342900" indent="-342900">
              <a:buFont typeface="Arial" panose="020B0604020202020204" pitchFamily="34" charset="0"/>
              <a:buChar char="•"/>
            </a:pPr>
            <a:r>
              <a:rPr lang="en-US" sz="2000" dirty="0"/>
              <a:t>Non-members can be excluded or penalized</a:t>
            </a:r>
          </a:p>
          <a:p>
            <a:pPr marL="342900" indent="-342900">
              <a:buFont typeface="Arial" panose="020B0604020202020204" pitchFamily="34" charset="0"/>
              <a:buChar char="•"/>
            </a:pPr>
            <a:r>
              <a:rPr lang="en-US" sz="2000" dirty="0"/>
              <a:t>No one wants to leave</a:t>
            </a:r>
          </a:p>
          <a:p>
            <a:r>
              <a:rPr lang="en-US" sz="2400" dirty="0"/>
              <a:t> </a:t>
            </a:r>
          </a:p>
        </p:txBody>
      </p:sp>
    </p:spTree>
    <p:extLst>
      <p:ext uri="{BB962C8B-B14F-4D97-AF65-F5344CB8AC3E}">
        <p14:creationId xmlns:p14="http://schemas.microsoft.com/office/powerpoint/2010/main" val="2066585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725CE0-2E51-4346-862C-56ABEBCB7180}"/>
              </a:ext>
            </a:extLst>
          </p:cNvPr>
          <p:cNvSpPr txBox="1"/>
          <p:nvPr/>
        </p:nvSpPr>
        <p:spPr>
          <a:xfrm>
            <a:off x="343694" y="836712"/>
            <a:ext cx="9073008" cy="3231654"/>
          </a:xfrm>
          <a:prstGeom prst="rect">
            <a:avLst/>
          </a:prstGeom>
          <a:noFill/>
        </p:spPr>
        <p:txBody>
          <a:bodyPr wrap="square" rtlCol="0">
            <a:spAutoFit/>
          </a:bodyPr>
          <a:lstStyle/>
          <a:p>
            <a:r>
              <a:rPr lang="en-US" sz="2400" b="1" dirty="0"/>
              <a:t>Theory</a:t>
            </a:r>
          </a:p>
          <a:p>
            <a:endParaRPr lang="en-US" sz="2000" dirty="0"/>
          </a:p>
          <a:p>
            <a:r>
              <a:rPr lang="en-US" sz="2000" dirty="0"/>
              <a:t>For decades, all Chinese government decisions subject to Cost Benefit analysis</a:t>
            </a:r>
          </a:p>
          <a:p>
            <a:pPr marL="285750" indent="-285750">
              <a:buFont typeface="Arial" panose="020B0604020202020204" pitchFamily="34" charset="0"/>
              <a:buChar char="•"/>
            </a:pPr>
            <a:r>
              <a:rPr lang="en-US" sz="2000" dirty="0"/>
              <a:t>An analysis to weigh the benefits and costs of making a decision</a:t>
            </a:r>
          </a:p>
          <a:p>
            <a:pPr marL="285750" indent="-285750">
              <a:buFont typeface="Arial" panose="020B0604020202020204" pitchFamily="34" charset="0"/>
              <a:buChar char="•"/>
            </a:pPr>
            <a:r>
              <a:rPr lang="en-US" sz="2000" dirty="0"/>
              <a:t>For example, if gov wants to implement a new health care plan, they have to perform cost benefit analysis</a:t>
            </a:r>
          </a:p>
          <a:p>
            <a:pPr marL="285750" indent="-285750">
              <a:buFont typeface="Arial" panose="020B0604020202020204" pitchFamily="34" charset="0"/>
              <a:buChar char="•"/>
            </a:pPr>
            <a:r>
              <a:rPr lang="en-US" sz="2000" dirty="0"/>
              <a:t>If a project needs to get a loan from a bank, they need cost benefit analysis</a:t>
            </a:r>
          </a:p>
          <a:p>
            <a:endParaRPr lang="en-US" sz="2000" dirty="0"/>
          </a:p>
          <a:p>
            <a:r>
              <a:rPr lang="en-US" sz="2000" dirty="0"/>
              <a:t>CO2, Carbon Dioxide was not included in government required cost benefit analysis so far</a:t>
            </a:r>
          </a:p>
        </p:txBody>
      </p:sp>
    </p:spTree>
    <p:extLst>
      <p:ext uri="{BB962C8B-B14F-4D97-AF65-F5344CB8AC3E}">
        <p14:creationId xmlns:p14="http://schemas.microsoft.com/office/powerpoint/2010/main" val="2412711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7AA1BAE6-EE12-E940-8CA6-EB16ECB17C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717" y="1830088"/>
            <a:ext cx="4221695" cy="3026077"/>
          </a:xfrm>
          <a:prstGeom prst="rect">
            <a:avLst/>
          </a:prstGeom>
        </p:spPr>
      </p:pic>
      <p:sp>
        <p:nvSpPr>
          <p:cNvPr id="4" name="TextBox 3">
            <a:extLst>
              <a:ext uri="{FF2B5EF4-FFF2-40B4-BE49-F238E27FC236}">
                <a16:creationId xmlns:a16="http://schemas.microsoft.com/office/drawing/2014/main" id="{2C8300E6-0775-1541-A7B2-A7E5769CAE22}"/>
              </a:ext>
            </a:extLst>
          </p:cNvPr>
          <p:cNvSpPr txBox="1"/>
          <p:nvPr/>
        </p:nvSpPr>
        <p:spPr>
          <a:xfrm>
            <a:off x="343693" y="5013176"/>
            <a:ext cx="4437719" cy="646331"/>
          </a:xfrm>
          <a:prstGeom prst="rect">
            <a:avLst/>
          </a:prstGeom>
          <a:noFill/>
        </p:spPr>
        <p:txBody>
          <a:bodyPr wrap="square" rtlCol="0">
            <a:spAutoFit/>
          </a:bodyPr>
          <a:lstStyle/>
          <a:p>
            <a:r>
              <a:rPr lang="en-US" dirty="0"/>
              <a:t>Chinese Decarbonization (Trend -3%/annual).  </a:t>
            </a:r>
          </a:p>
          <a:p>
            <a:endParaRPr lang="en-US" dirty="0"/>
          </a:p>
        </p:txBody>
      </p:sp>
      <p:pic>
        <p:nvPicPr>
          <p:cNvPr id="5" name="Picture 4" descr="Chart, line chart&#10;&#10;Description automatically generated">
            <a:extLst>
              <a:ext uri="{FF2B5EF4-FFF2-40B4-BE49-F238E27FC236}">
                <a16:creationId xmlns:a16="http://schemas.microsoft.com/office/drawing/2014/main" id="{CB9F21AE-5796-B041-BAF4-0F4299DB8D49}"/>
              </a:ext>
            </a:extLst>
          </p:cNvPr>
          <p:cNvPicPr/>
          <p:nvPr/>
        </p:nvPicPr>
        <p:blipFill>
          <a:blip r:embed="rId3"/>
          <a:stretch>
            <a:fillRect/>
          </a:stretch>
        </p:blipFill>
        <p:spPr>
          <a:xfrm>
            <a:off x="4952206" y="1829472"/>
            <a:ext cx="4455442" cy="3026077"/>
          </a:xfrm>
          <a:prstGeom prst="rect">
            <a:avLst/>
          </a:prstGeom>
        </p:spPr>
      </p:pic>
      <p:sp>
        <p:nvSpPr>
          <p:cNvPr id="6" name="TextBox 5">
            <a:extLst>
              <a:ext uri="{FF2B5EF4-FFF2-40B4-BE49-F238E27FC236}">
                <a16:creationId xmlns:a16="http://schemas.microsoft.com/office/drawing/2014/main" id="{7BE7BE10-99D3-A34D-A8BF-AB9E141B5A2B}"/>
              </a:ext>
            </a:extLst>
          </p:cNvPr>
          <p:cNvSpPr txBox="1"/>
          <p:nvPr/>
        </p:nvSpPr>
        <p:spPr>
          <a:xfrm>
            <a:off x="4969929" y="5028528"/>
            <a:ext cx="4437719" cy="923330"/>
          </a:xfrm>
          <a:prstGeom prst="rect">
            <a:avLst/>
          </a:prstGeom>
          <a:noFill/>
        </p:spPr>
        <p:txBody>
          <a:bodyPr wrap="square" rtlCol="0">
            <a:spAutoFit/>
          </a:bodyPr>
          <a:lstStyle/>
          <a:p>
            <a:r>
              <a:rPr lang="en-US" dirty="0"/>
              <a:t>Global Decarbonization (Trend -1.5%/annual). From Nordhaus (2019). </a:t>
            </a:r>
          </a:p>
          <a:p>
            <a:endParaRPr lang="en-US" dirty="0"/>
          </a:p>
        </p:txBody>
      </p:sp>
      <p:sp>
        <p:nvSpPr>
          <p:cNvPr id="7" name="TextBox 6">
            <a:extLst>
              <a:ext uri="{FF2B5EF4-FFF2-40B4-BE49-F238E27FC236}">
                <a16:creationId xmlns:a16="http://schemas.microsoft.com/office/drawing/2014/main" id="{0C73F19B-FF0F-9F45-9B1E-20D4BE3CD28F}"/>
              </a:ext>
            </a:extLst>
          </p:cNvPr>
          <p:cNvSpPr txBox="1"/>
          <p:nvPr/>
        </p:nvSpPr>
        <p:spPr>
          <a:xfrm>
            <a:off x="366436" y="754341"/>
            <a:ext cx="7056785" cy="738664"/>
          </a:xfrm>
          <a:prstGeom prst="rect">
            <a:avLst/>
          </a:prstGeom>
          <a:noFill/>
        </p:spPr>
        <p:txBody>
          <a:bodyPr wrap="square" rtlCol="0">
            <a:spAutoFit/>
          </a:bodyPr>
          <a:lstStyle/>
          <a:p>
            <a:r>
              <a:rPr lang="en-US" sz="2400" dirty="0"/>
              <a:t>Model – building climate club system in China</a:t>
            </a:r>
            <a:endParaRPr lang="en-US" dirty="0"/>
          </a:p>
          <a:p>
            <a:r>
              <a:rPr lang="en-US" dirty="0"/>
              <a:t>Decarbonization trends</a:t>
            </a:r>
          </a:p>
        </p:txBody>
      </p:sp>
    </p:spTree>
    <p:extLst>
      <p:ext uri="{BB962C8B-B14F-4D97-AF65-F5344CB8AC3E}">
        <p14:creationId xmlns:p14="http://schemas.microsoft.com/office/powerpoint/2010/main" val="391113847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18674</TotalTime>
  <Words>1339</Words>
  <Application>Microsoft Macintosh PowerPoint</Application>
  <PresentationFormat>Custom</PresentationFormat>
  <Paragraphs>139</Paragraphs>
  <Slides>23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微软雅黑</vt:lpstr>
      <vt:lpstr>Arial</vt:lpstr>
      <vt:lpstr>Calibri</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meng cui</dc:creator>
  <cp:lastModifiedBy>范 烨</cp:lastModifiedBy>
  <cp:revision>3048</cp:revision>
  <cp:lastPrinted>2016-07-17T06:49:08Z</cp:lastPrinted>
  <dcterms:created xsi:type="dcterms:W3CDTF">2012-06-04T08:46:09Z</dcterms:created>
  <dcterms:modified xsi:type="dcterms:W3CDTF">2021-06-08T06:21:50Z</dcterms:modified>
</cp:coreProperties>
</file>