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56" r:id="rId2"/>
    <p:sldId id="263" r:id="rId3"/>
    <p:sldId id="266" r:id="rId4"/>
    <p:sldId id="281" r:id="rId5"/>
    <p:sldId id="262" r:id="rId6"/>
    <p:sldId id="258" r:id="rId7"/>
    <p:sldId id="259" r:id="rId8"/>
    <p:sldId id="260" r:id="rId9"/>
    <p:sldId id="265" r:id="rId10"/>
    <p:sldId id="270" r:id="rId11"/>
    <p:sldId id="276" r:id="rId12"/>
    <p:sldId id="271" r:id="rId13"/>
    <p:sldId id="278" r:id="rId14"/>
    <p:sldId id="272" r:id="rId15"/>
    <p:sldId id="279" r:id="rId16"/>
    <p:sldId id="274" r:id="rId17"/>
    <p:sldId id="283" r:id="rId18"/>
  </p:sldIdLst>
  <p:sldSz cx="12192000" cy="6858000"/>
  <p:notesSz cx="6865938" cy="9047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47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06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6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510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26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5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32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34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08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45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3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222F4D9-7023-44BF-9364-85AEC86B9736}" type="datetimeFigureOut">
              <a:rPr lang="pt-BR" smtClean="0"/>
              <a:t>07/06/2021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79116EF-8F84-4617-9C9F-76BEDB4B6EE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8FE78-4EDB-47AD-AD98-0EF264F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6855229" cy="3566160"/>
          </a:xfrm>
        </p:spPr>
        <p:txBody>
          <a:bodyPr>
            <a:normAutofit/>
          </a:bodyPr>
          <a:lstStyle/>
          <a:p>
            <a:r>
              <a:rPr lang="en-US" sz="4800" b="1" dirty="0"/>
              <a:t>INNOVATION ECOSYSTEM OF SECOND-GENERATION ETHANOL 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364C2-0A56-4AC0-84E9-A47DBEBA3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6852459" cy="1515688"/>
          </a:xfrm>
        </p:spPr>
        <p:txBody>
          <a:bodyPr>
            <a:normAutofit/>
          </a:bodyPr>
          <a:lstStyle/>
          <a:p>
            <a:r>
              <a:rPr lang="pt-BR" dirty="0"/>
              <a:t>Daniella fartes S. e silva</a:t>
            </a:r>
          </a:p>
          <a:p>
            <a:r>
              <a:rPr lang="pt-BR" dirty="0" err="1"/>
              <a:t>josé</a:t>
            </a:r>
            <a:r>
              <a:rPr lang="pt-BR" dirty="0"/>
              <a:t> </a:t>
            </a:r>
            <a:r>
              <a:rPr lang="pt-BR" dirty="0" err="1"/>
              <a:t>vitor</a:t>
            </a:r>
            <a:r>
              <a:rPr lang="pt-BR" dirty="0"/>
              <a:t> Bomtempo</a:t>
            </a:r>
          </a:p>
          <a:p>
            <a:r>
              <a:rPr lang="pt-BR" dirty="0"/>
              <a:t>Flávia Alves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38DEF1-F538-41C5-931C-7D652B51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93"/>
          <a:stretch/>
        </p:blipFill>
        <p:spPr>
          <a:xfrm>
            <a:off x="0" y="3463"/>
            <a:ext cx="9795164" cy="6249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C3DB6EB-9341-4FF1-9D95-EC85DBE3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89CA417-79B9-43D9-BC62-241C2C07F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265" y="2020499"/>
            <a:ext cx="9216684" cy="425011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9F88E18-857F-41B3-B577-95A4243921D3}"/>
              </a:ext>
            </a:extLst>
          </p:cNvPr>
          <p:cNvSpPr txBox="1"/>
          <p:nvPr/>
        </p:nvSpPr>
        <p:spPr>
          <a:xfrm>
            <a:off x="267286" y="2051712"/>
            <a:ext cx="143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Number of publications</a:t>
            </a:r>
          </a:p>
        </p:txBody>
      </p:sp>
    </p:spTree>
    <p:extLst>
      <p:ext uri="{BB962C8B-B14F-4D97-AF65-F5344CB8AC3E}">
        <p14:creationId xmlns:p14="http://schemas.microsoft.com/office/powerpoint/2010/main" val="88801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BDCCE4EF-FCDC-4509-9F87-D898CBDFE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52812"/>
              </p:ext>
            </p:extLst>
          </p:nvPr>
        </p:nvGraphicFramePr>
        <p:xfrm>
          <a:off x="885715" y="1919506"/>
          <a:ext cx="10678478" cy="4369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35474">
                  <a:extLst>
                    <a:ext uri="{9D8B030D-6E8A-4147-A177-3AD203B41FA5}">
                      <a16:colId xmlns:a16="http://schemas.microsoft.com/office/drawing/2014/main" val="1060570791"/>
                    </a:ext>
                  </a:extLst>
                </a:gridCol>
                <a:gridCol w="2302547">
                  <a:extLst>
                    <a:ext uri="{9D8B030D-6E8A-4147-A177-3AD203B41FA5}">
                      <a16:colId xmlns:a16="http://schemas.microsoft.com/office/drawing/2014/main" val="1388993992"/>
                    </a:ext>
                  </a:extLst>
                </a:gridCol>
                <a:gridCol w="6440457">
                  <a:extLst>
                    <a:ext uri="{9D8B030D-6E8A-4147-A177-3AD203B41FA5}">
                      <a16:colId xmlns:a16="http://schemas.microsoft.com/office/drawing/2014/main" val="1513606847"/>
                    </a:ext>
                  </a:extLst>
                </a:gridCol>
              </a:tblGrid>
              <a:tr h="30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Dimension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Result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715215230"/>
                  </a:ext>
                </a:extLst>
              </a:tr>
              <a:tr h="922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Evolutionary Stage</a:t>
                      </a:r>
                      <a:endParaRPr lang="en-US" sz="1800" b="1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irth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Cooperation between focal ecosystems played a more relevant role than competition. The companies sought cooperation to solve the main challenges posed by innovation.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323163868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Strategies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Focal </a:t>
                      </a:r>
                      <a:r>
                        <a:rPr lang="pt-BR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Ecosystems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Beta Renewables,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Granbio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Raízen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Abengoa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- keystone. Dupont e Poet-DSM - domination.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559971915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Challenges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Components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Favorable to the creation of competitive advantage, considering the overcoming of challenges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3653925804"/>
                  </a:ext>
                </a:extLst>
              </a:tr>
              <a:tr h="1131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Structure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Identification of factors that influences the structure of EIs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The type and origin of companies influence the structure of ecosystems. The role attributed to 2G ethanol varies according to the origin sector of the company.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99504334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Value Blueprint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Reconfiguration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Raízen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Granbio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- Need for reconfiguration. Poet-DSM just reconfigured its structure.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612694136"/>
                  </a:ext>
                </a:extLst>
              </a:tr>
            </a:tbl>
          </a:graphicData>
        </a:graphic>
      </p:graphicFrame>
      <p:sp>
        <p:nvSpPr>
          <p:cNvPr id="14" name="Rectangle 4">
            <a:extLst>
              <a:ext uri="{FF2B5EF4-FFF2-40B4-BE49-F238E27FC236}">
                <a16:creationId xmlns:a16="http://schemas.microsoft.com/office/drawing/2014/main" id="{3EBE7191-799E-47B8-853B-629DC04C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424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D9B37EFA-F841-4572-88CE-147FBB879080}"/>
              </a:ext>
            </a:extLst>
          </p:cNvPr>
          <p:cNvSpPr/>
          <p:nvPr/>
        </p:nvSpPr>
        <p:spPr>
          <a:xfrm>
            <a:off x="374073" y="2424113"/>
            <a:ext cx="304800" cy="2082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6D11918-1C71-4A66-9C46-ECFCEC1EB357}"/>
              </a:ext>
            </a:extLst>
          </p:cNvPr>
          <p:cNvSpPr/>
          <p:nvPr/>
        </p:nvSpPr>
        <p:spPr>
          <a:xfrm>
            <a:off x="374073" y="3220749"/>
            <a:ext cx="304800" cy="2082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E1E3C671-485D-47FA-B101-8C0B71B29E39}"/>
              </a:ext>
            </a:extLst>
          </p:cNvPr>
          <p:cNvSpPr/>
          <p:nvPr/>
        </p:nvSpPr>
        <p:spPr>
          <a:xfrm>
            <a:off x="374073" y="3996605"/>
            <a:ext cx="304800" cy="2082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D0D1D7B-7FF5-4EC5-8CEA-71E33FF91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23473"/>
              </p:ext>
            </p:extLst>
          </p:nvPr>
        </p:nvGraphicFramePr>
        <p:xfrm>
          <a:off x="907503" y="2020499"/>
          <a:ext cx="10437954" cy="15872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94253">
                  <a:extLst>
                    <a:ext uri="{9D8B030D-6E8A-4147-A177-3AD203B41FA5}">
                      <a16:colId xmlns:a16="http://schemas.microsoft.com/office/drawing/2014/main" val="3110211204"/>
                    </a:ext>
                  </a:extLst>
                </a:gridCol>
                <a:gridCol w="3343701">
                  <a:extLst>
                    <a:ext uri="{9D8B030D-6E8A-4147-A177-3AD203B41FA5}">
                      <a16:colId xmlns:a16="http://schemas.microsoft.com/office/drawing/2014/main" val="30267574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Competitive Challenge </a:t>
                      </a:r>
                      <a:endParaRPr lang="en-US" sz="2000" b="1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37058376"/>
                  </a:ext>
                </a:extLst>
              </a:tr>
              <a:tr h="544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Competition between production models - independent plants or integrated production.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Granbio</a:t>
                      </a: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Beta Renewables and Dupont x </a:t>
                      </a: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Raízen</a:t>
                      </a: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, Poet-DSM and </a:t>
                      </a: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Abengoa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08348913"/>
                  </a:ext>
                </a:extLst>
              </a:tr>
              <a:tr h="253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Competition for exclusive suppliers (mainly enzymes and yeasts)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All. Dupont to a lesser extent.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93328339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B792990-9F9A-45C8-9C5B-D3A095C05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882945"/>
              </p:ext>
            </p:extLst>
          </p:nvPr>
        </p:nvGraphicFramePr>
        <p:xfrm>
          <a:off x="907503" y="4086445"/>
          <a:ext cx="10437954" cy="15899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82946">
                  <a:extLst>
                    <a:ext uri="{9D8B030D-6E8A-4147-A177-3AD203B41FA5}">
                      <a16:colId xmlns:a16="http://schemas.microsoft.com/office/drawing/2014/main" val="1853985615"/>
                    </a:ext>
                  </a:extLst>
                </a:gridCol>
                <a:gridCol w="3355008">
                  <a:extLst>
                    <a:ext uri="{9D8B030D-6E8A-4147-A177-3AD203B41FA5}">
                      <a16:colId xmlns:a16="http://schemas.microsoft.com/office/drawing/2014/main" val="2293062778"/>
                    </a:ext>
                  </a:extLst>
                </a:gridCol>
              </a:tblGrid>
              <a:tr h="2281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Cooperative Challenge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Firm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308576"/>
                  </a:ext>
                </a:extLst>
              </a:tr>
              <a:tr h="285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Tropicalization of technologies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Granbio</a:t>
                      </a: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Raízen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998526"/>
                  </a:ext>
                </a:extLst>
              </a:tr>
              <a:tr h="328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 material storage challenges (fires)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Granbio</a:t>
                      </a:r>
                      <a:r>
                        <a:rPr lang="en-US" sz="200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Dupont</a:t>
                      </a: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239699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Bureaucratic challenges of handling genetically modified microorganisms (especially in the Brazilian case)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Granbio</a:t>
                      </a:r>
                      <a:r>
                        <a:rPr lang="en-US" sz="20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and </a:t>
                      </a:r>
                      <a:r>
                        <a:rPr lang="en-US" sz="2000" noProof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Raízen</a:t>
                      </a:r>
                      <a:endParaRPr lang="en-US" sz="20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480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280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3EBE7191-799E-47B8-853B-629DC04C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424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37B6FD8-F949-4FAF-AACC-DE8C5C199D67}"/>
              </a:ext>
            </a:extLst>
          </p:cNvPr>
          <p:cNvSpPr/>
          <p:nvPr/>
        </p:nvSpPr>
        <p:spPr>
          <a:xfrm>
            <a:off x="374073" y="4481520"/>
            <a:ext cx="304800" cy="2082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7B8D0AF-C7F9-4EE1-8A4C-0C8BB285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46562"/>
              </p:ext>
            </p:extLst>
          </p:nvPr>
        </p:nvGraphicFramePr>
        <p:xfrm>
          <a:off x="885715" y="1919506"/>
          <a:ext cx="10678478" cy="4369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35474">
                  <a:extLst>
                    <a:ext uri="{9D8B030D-6E8A-4147-A177-3AD203B41FA5}">
                      <a16:colId xmlns:a16="http://schemas.microsoft.com/office/drawing/2014/main" val="1060570791"/>
                    </a:ext>
                  </a:extLst>
                </a:gridCol>
                <a:gridCol w="2302547">
                  <a:extLst>
                    <a:ext uri="{9D8B030D-6E8A-4147-A177-3AD203B41FA5}">
                      <a16:colId xmlns:a16="http://schemas.microsoft.com/office/drawing/2014/main" val="1388993992"/>
                    </a:ext>
                  </a:extLst>
                </a:gridCol>
                <a:gridCol w="6440457">
                  <a:extLst>
                    <a:ext uri="{9D8B030D-6E8A-4147-A177-3AD203B41FA5}">
                      <a16:colId xmlns:a16="http://schemas.microsoft.com/office/drawing/2014/main" val="1513606847"/>
                    </a:ext>
                  </a:extLst>
                </a:gridCol>
              </a:tblGrid>
              <a:tr h="30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Dimension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Result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715215230"/>
                  </a:ext>
                </a:extLst>
              </a:tr>
              <a:tr h="922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Evolutionary Stage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irth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Cooperation between focal ecosystems played a more relevant role than competition. The companies sought cooperation to solve the main challenges posed by innovation.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323163868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Strategies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Ecossistemas focais </a:t>
                      </a:r>
                      <a:endParaRPr lang="en-US" sz="1800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Beta Renewables,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Granbio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Raízen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Abengoa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- keystone. Dupont e Poet-DSM - domination.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559971915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Challenges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Components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Favorable to the creation of competitive advantage, considering the overcoming of challenges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3653925804"/>
                  </a:ext>
                </a:extLst>
              </a:tr>
              <a:tr h="1131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Structure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Identification of factors that influences the structure of EIs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The type and origin of companies influence the structure of ecosystems. The role attributed to 2G ethanol varies according to the origin sector of the company.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99504334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Value Blueprint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Reconfiguration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Raízen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Granbio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- Need for reconfiguration. Poet-DSM just reconfigured its structure.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612694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76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8C2D22D-7A6D-4967-ABCF-D99C3C93B0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5" y="2020499"/>
            <a:ext cx="11738749" cy="4028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31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Results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4">
            <a:extLst>
              <a:ext uri="{FF2B5EF4-FFF2-40B4-BE49-F238E27FC236}">
                <a16:creationId xmlns:a16="http://schemas.microsoft.com/office/drawing/2014/main" id="{3EBE7191-799E-47B8-853B-629DC04C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163" y="2424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437B6FD8-F949-4FAF-AACC-DE8C5C199D67}"/>
              </a:ext>
            </a:extLst>
          </p:cNvPr>
          <p:cNvSpPr/>
          <p:nvPr/>
        </p:nvSpPr>
        <p:spPr>
          <a:xfrm>
            <a:off x="374073" y="5659159"/>
            <a:ext cx="304800" cy="20825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B4D09D8D-E2C8-45C7-8853-7399DBF13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400931"/>
              </p:ext>
            </p:extLst>
          </p:nvPr>
        </p:nvGraphicFramePr>
        <p:xfrm>
          <a:off x="885715" y="1919506"/>
          <a:ext cx="10678478" cy="43695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35474">
                  <a:extLst>
                    <a:ext uri="{9D8B030D-6E8A-4147-A177-3AD203B41FA5}">
                      <a16:colId xmlns:a16="http://schemas.microsoft.com/office/drawing/2014/main" val="1060570791"/>
                    </a:ext>
                  </a:extLst>
                </a:gridCol>
                <a:gridCol w="2302547">
                  <a:extLst>
                    <a:ext uri="{9D8B030D-6E8A-4147-A177-3AD203B41FA5}">
                      <a16:colId xmlns:a16="http://schemas.microsoft.com/office/drawing/2014/main" val="1388993992"/>
                    </a:ext>
                  </a:extLst>
                </a:gridCol>
                <a:gridCol w="6440457">
                  <a:extLst>
                    <a:ext uri="{9D8B030D-6E8A-4147-A177-3AD203B41FA5}">
                      <a16:colId xmlns:a16="http://schemas.microsoft.com/office/drawing/2014/main" val="1513606847"/>
                    </a:ext>
                  </a:extLst>
                </a:gridCol>
              </a:tblGrid>
              <a:tr h="307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Dimension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Result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715215230"/>
                  </a:ext>
                </a:extLst>
              </a:tr>
              <a:tr h="9226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Evolutionary Stage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B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irth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Cooperation between focal ecosystems played a more relevant role than competition. The companies sought cooperation to solve the main challenges posed by innovation.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323163868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Strategies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Ecossistemas focais </a:t>
                      </a:r>
                      <a:endParaRPr lang="en-US" sz="1800" noProof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Beta Renewables,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Granbio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Raízen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Abengoa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- keystone. Dupont e Poet-DSM - domination.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2559971915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Challenges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Components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Favorable to the creation of competitive advantage, considering the overcoming of challenges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3653925804"/>
                  </a:ext>
                </a:extLst>
              </a:tr>
              <a:tr h="1131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Structure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Identification of factors that influences the structure of EIs</a:t>
                      </a: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The type and origin of companies influence the structure of ecosystems. The role attributed to 2G ethanol varies according to the origin sector of the company.</a:t>
                      </a: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99504334"/>
                  </a:ext>
                </a:extLst>
              </a:tr>
              <a:tr h="582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Value Blueprint</a:t>
                      </a:r>
                      <a:endParaRPr lang="en-US" sz="1800" b="1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Reconfiguration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Raízen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800" noProof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Granbio</a:t>
                      </a:r>
                      <a:r>
                        <a:rPr lang="en-US" sz="1800" noProof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</a:rPr>
                        <a:t> - Need for reconfiguration. Poet-DSM just reconfigured its structure.</a:t>
                      </a:r>
                      <a:endParaRPr lang="en-US" sz="18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17780" marR="17780" marT="17780" marB="17780"/>
                </a:tc>
                <a:extLst>
                  <a:ext uri="{0D108BD9-81ED-4DB2-BD59-A6C34878D82A}">
                    <a16:rowId xmlns:a16="http://schemas.microsoft.com/office/drawing/2014/main" val="1612694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68247" cy="45966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Why these results matter?</a:t>
            </a:r>
          </a:p>
          <a:p>
            <a:pPr marL="0" indent="0" algn="ctr">
              <a:buNone/>
            </a:pPr>
            <a:endParaRPr lang="en-US" sz="32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The results draw attention to the risks of innovation, especially co-innovation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 Reaching the commercial plant stage does not necessarily indicate the end of the innovation process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Cooperation plays a key role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056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8FE78-4EDB-47AD-AD98-0EF264F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6855229" cy="3566160"/>
          </a:xfrm>
        </p:spPr>
        <p:txBody>
          <a:bodyPr>
            <a:normAutofit/>
          </a:bodyPr>
          <a:lstStyle/>
          <a:p>
            <a:r>
              <a:rPr lang="en-US" sz="4800" b="1" dirty="0"/>
              <a:t>INNOVATION ECOSYSTEM OF SECOND-GENERATION ETHANOL 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364C2-0A56-4AC0-84E9-A47DBEBA3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0" y="4455621"/>
            <a:ext cx="6852459" cy="1515688"/>
          </a:xfrm>
        </p:spPr>
        <p:txBody>
          <a:bodyPr>
            <a:normAutofit/>
          </a:bodyPr>
          <a:lstStyle/>
          <a:p>
            <a:r>
              <a:rPr lang="pt-BR" dirty="0"/>
              <a:t>Daniella fartes S. e silva</a:t>
            </a:r>
          </a:p>
          <a:p>
            <a:endParaRPr lang="pt-BR" dirty="0"/>
          </a:p>
          <a:p>
            <a:r>
              <a:rPr lang="pt-BR" dirty="0"/>
              <a:t>Daniella.fartes@hotmail.com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238DEF1-F538-41C5-931C-7D652B51F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93"/>
          <a:stretch/>
        </p:blipFill>
        <p:spPr>
          <a:xfrm>
            <a:off x="0" y="3463"/>
            <a:ext cx="9795164" cy="6249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C3DB6EB-9341-4FF1-9D95-EC85DBE3D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3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Need for renewable raw materials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Concerns regarding the environmental consequences of GHG emissions have led several countries to redefine their economies to achieve more sustainable goals.</a:t>
            </a:r>
            <a:endParaRPr lang="pt-BR" sz="2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AED7FB6-6245-4D1E-965B-166098B7D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51" y="3171284"/>
            <a:ext cx="2109646" cy="301985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89FD993-5352-42D3-943B-5C5235C2E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022" y="3151368"/>
            <a:ext cx="2301208" cy="30198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88E4C9F-B921-43D5-9105-3FB377030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464" y="3786325"/>
            <a:ext cx="2243944" cy="278507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69FB692-A528-48EF-A1C8-AB3F2F3EB2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0768" y="3151368"/>
            <a:ext cx="2269788" cy="298315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77D27A8-9319-48E7-A510-71E9CC196B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816" y="3151369"/>
            <a:ext cx="2405247" cy="301985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E9B4544-B106-49F3-983A-56AE9C8E6B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494" y="3786325"/>
            <a:ext cx="1994808" cy="28568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B86BFD-4237-4A7E-92DD-D22C301B7D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06653" y="3786326"/>
            <a:ext cx="2182517" cy="285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2G Ethanol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2G Ethanol: obtained from non-food raw materials such as sugarcane bagasse and straw.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D98D405E-036F-4714-9C2D-0AE067C4E02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787226" y="3581391"/>
            <a:ext cx="415631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B6278BF7-B87E-4F93-9341-A01AC37FF685}"/>
              </a:ext>
            </a:extLst>
          </p:cNvPr>
          <p:cNvSpPr/>
          <p:nvPr/>
        </p:nvSpPr>
        <p:spPr>
          <a:xfrm>
            <a:off x="2202857" y="3311225"/>
            <a:ext cx="1358161" cy="54033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Milling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E3715D66-6E98-4A42-A9AF-952472B8B2F7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 flipV="1">
            <a:off x="3561018" y="3579889"/>
            <a:ext cx="2588781" cy="150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8E391332-4D56-462C-99CB-EBEA2BCE899A}"/>
              </a:ext>
            </a:extLst>
          </p:cNvPr>
          <p:cNvSpPr/>
          <p:nvPr/>
        </p:nvSpPr>
        <p:spPr>
          <a:xfrm>
            <a:off x="6149799" y="3226550"/>
            <a:ext cx="1927306" cy="70667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Fermentation C6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D2301CBA-236E-4C27-8010-FB83A5253DE4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8077105" y="3579889"/>
            <a:ext cx="319206" cy="150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4E628CF5-C0B2-4451-BAE4-C6C2441A5676}"/>
              </a:ext>
            </a:extLst>
          </p:cNvPr>
          <p:cNvSpPr/>
          <p:nvPr/>
        </p:nvSpPr>
        <p:spPr>
          <a:xfrm>
            <a:off x="8396311" y="3311224"/>
            <a:ext cx="1609524" cy="54033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Distillation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07ADF98C-3236-4EF9-A644-283CA56A08BD}"/>
              </a:ext>
            </a:extLst>
          </p:cNvPr>
          <p:cNvCxnSpPr>
            <a:cxnSpLocks/>
          </p:cNvCxnSpPr>
          <p:nvPr/>
        </p:nvCxnSpPr>
        <p:spPr>
          <a:xfrm>
            <a:off x="10005835" y="3570447"/>
            <a:ext cx="47404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70F60CB-D11E-41B3-8E74-01CA21F1E176}"/>
              </a:ext>
            </a:extLst>
          </p:cNvPr>
          <p:cNvSpPr txBox="1"/>
          <p:nvPr/>
        </p:nvSpPr>
        <p:spPr>
          <a:xfrm>
            <a:off x="4230560" y="2926196"/>
            <a:ext cx="1427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Juice</a:t>
            </a:r>
          </a:p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(Sugars)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EB4F4F8D-A695-44A5-9781-C6B0EE3A7EBB}"/>
              </a:ext>
            </a:extLst>
          </p:cNvPr>
          <p:cNvCxnSpPr>
            <a:cxnSpLocks/>
            <a:endCxn id="63" idx="1"/>
          </p:cNvCxnSpPr>
          <p:nvPr/>
        </p:nvCxnSpPr>
        <p:spPr>
          <a:xfrm>
            <a:off x="1803916" y="4491829"/>
            <a:ext cx="415631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3" name="Retângulo 62">
            <a:extLst>
              <a:ext uri="{FF2B5EF4-FFF2-40B4-BE49-F238E27FC236}">
                <a16:creationId xmlns:a16="http://schemas.microsoft.com/office/drawing/2014/main" id="{83A131E8-2F68-41EA-B4B8-CA77DD9140F8}"/>
              </a:ext>
            </a:extLst>
          </p:cNvPr>
          <p:cNvSpPr/>
          <p:nvPr/>
        </p:nvSpPr>
        <p:spPr>
          <a:xfrm>
            <a:off x="2219547" y="4221663"/>
            <a:ext cx="1358161" cy="54033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Milling</a:t>
            </a:r>
          </a:p>
        </p:txBody>
      </p:sp>
      <p:cxnSp>
        <p:nvCxnSpPr>
          <p:cNvPr id="64" name="Conector de Seta Reta 63">
            <a:extLst>
              <a:ext uri="{FF2B5EF4-FFF2-40B4-BE49-F238E27FC236}">
                <a16:creationId xmlns:a16="http://schemas.microsoft.com/office/drawing/2014/main" id="{34B05B80-BA31-44B5-AC85-0BFA77454A50}"/>
              </a:ext>
            </a:extLst>
          </p:cNvPr>
          <p:cNvCxnSpPr>
            <a:cxnSpLocks/>
            <a:stCxn id="63" idx="3"/>
            <a:endCxn id="71" idx="1"/>
          </p:cNvCxnSpPr>
          <p:nvPr/>
        </p:nvCxnSpPr>
        <p:spPr>
          <a:xfrm flipV="1">
            <a:off x="3577708" y="4491829"/>
            <a:ext cx="251362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C962F725-385E-4795-99F5-FAFCAD664344}"/>
              </a:ext>
            </a:extLst>
          </p:cNvPr>
          <p:cNvSpPr/>
          <p:nvPr/>
        </p:nvSpPr>
        <p:spPr>
          <a:xfrm>
            <a:off x="6166489" y="4138490"/>
            <a:ext cx="1910616" cy="70667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Fermentation C6</a:t>
            </a:r>
          </a:p>
        </p:txBody>
      </p:sp>
      <p:cxnSp>
        <p:nvCxnSpPr>
          <p:cNvPr id="66" name="Conector de Seta Reta 65">
            <a:extLst>
              <a:ext uri="{FF2B5EF4-FFF2-40B4-BE49-F238E27FC236}">
                <a16:creationId xmlns:a16="http://schemas.microsoft.com/office/drawing/2014/main" id="{287D62CD-7226-4C2B-9635-E206AED53099}"/>
              </a:ext>
            </a:extLst>
          </p:cNvPr>
          <p:cNvCxnSpPr>
            <a:cxnSpLocks/>
            <a:stCxn id="65" idx="3"/>
            <a:endCxn id="67" idx="1"/>
          </p:cNvCxnSpPr>
          <p:nvPr/>
        </p:nvCxnSpPr>
        <p:spPr>
          <a:xfrm>
            <a:off x="8077105" y="4491829"/>
            <a:ext cx="319206" cy="150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7" name="Retângulo 66">
            <a:extLst>
              <a:ext uri="{FF2B5EF4-FFF2-40B4-BE49-F238E27FC236}">
                <a16:creationId xmlns:a16="http://schemas.microsoft.com/office/drawing/2014/main" id="{8D507725-6C4F-454F-A3BF-37507219F4CF}"/>
              </a:ext>
            </a:extLst>
          </p:cNvPr>
          <p:cNvSpPr/>
          <p:nvPr/>
        </p:nvSpPr>
        <p:spPr>
          <a:xfrm>
            <a:off x="8396311" y="4223164"/>
            <a:ext cx="1609524" cy="54033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Distillation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33A7F883-6414-4A63-AF05-7527CEAAC375}"/>
              </a:ext>
            </a:extLst>
          </p:cNvPr>
          <p:cNvCxnSpPr>
            <a:cxnSpLocks/>
          </p:cNvCxnSpPr>
          <p:nvPr/>
        </p:nvCxnSpPr>
        <p:spPr>
          <a:xfrm>
            <a:off x="10005835" y="4482387"/>
            <a:ext cx="47404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54F03595-5E62-4B4C-96BE-8364F5CF82C9}"/>
              </a:ext>
            </a:extLst>
          </p:cNvPr>
          <p:cNvSpPr txBox="1"/>
          <p:nvPr/>
        </p:nvSpPr>
        <p:spPr>
          <a:xfrm>
            <a:off x="4857625" y="3843318"/>
            <a:ext cx="14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Sugars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E821331D-3F69-439C-801D-97C2C218E950}"/>
              </a:ext>
            </a:extLst>
          </p:cNvPr>
          <p:cNvSpPr/>
          <p:nvPr/>
        </p:nvSpPr>
        <p:spPr>
          <a:xfrm>
            <a:off x="3829070" y="4221662"/>
            <a:ext cx="2150821" cy="54033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saccharification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8AE52F39-3488-43CC-A437-86AE35105F30}"/>
              </a:ext>
            </a:extLst>
          </p:cNvPr>
          <p:cNvCxnSpPr>
            <a:cxnSpLocks/>
            <a:stCxn id="71" idx="3"/>
            <a:endCxn id="65" idx="1"/>
          </p:cNvCxnSpPr>
          <p:nvPr/>
        </p:nvCxnSpPr>
        <p:spPr>
          <a:xfrm>
            <a:off x="5979891" y="4491829"/>
            <a:ext cx="186598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9" name="Retângulo 78">
            <a:extLst>
              <a:ext uri="{FF2B5EF4-FFF2-40B4-BE49-F238E27FC236}">
                <a16:creationId xmlns:a16="http://schemas.microsoft.com/office/drawing/2014/main" id="{F5E26AE5-E422-4AF0-BEDA-A103D1EEEEA9}"/>
              </a:ext>
            </a:extLst>
          </p:cNvPr>
          <p:cNvSpPr/>
          <p:nvPr/>
        </p:nvSpPr>
        <p:spPr>
          <a:xfrm>
            <a:off x="2207724" y="5132100"/>
            <a:ext cx="2739968" cy="73352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Pre-treatment + hydrolysis</a:t>
            </a:r>
          </a:p>
        </p:txBody>
      </p:sp>
      <p:cxnSp>
        <p:nvCxnSpPr>
          <p:cNvPr id="80" name="Conector de Seta Reta 79">
            <a:extLst>
              <a:ext uri="{FF2B5EF4-FFF2-40B4-BE49-F238E27FC236}">
                <a16:creationId xmlns:a16="http://schemas.microsoft.com/office/drawing/2014/main" id="{912A2967-F4C5-47F8-9CFD-5CD4E71BEBAE}"/>
              </a:ext>
            </a:extLst>
          </p:cNvPr>
          <p:cNvCxnSpPr>
            <a:cxnSpLocks/>
            <a:stCxn id="79" idx="3"/>
            <a:endCxn id="83" idx="1"/>
          </p:cNvCxnSpPr>
          <p:nvPr/>
        </p:nvCxnSpPr>
        <p:spPr>
          <a:xfrm flipV="1">
            <a:off x="4947692" y="5498415"/>
            <a:ext cx="1218797" cy="44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685F474D-7BED-424D-B21A-D1C445B37864}"/>
              </a:ext>
            </a:extLst>
          </p:cNvPr>
          <p:cNvSpPr txBox="1"/>
          <p:nvPr/>
        </p:nvSpPr>
        <p:spPr>
          <a:xfrm>
            <a:off x="4895110" y="5060294"/>
            <a:ext cx="142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Sugars</a:t>
            </a:r>
          </a:p>
        </p:txBody>
      </p:sp>
      <p:sp>
        <p:nvSpPr>
          <p:cNvPr id="83" name="Retângulo 82">
            <a:extLst>
              <a:ext uri="{FF2B5EF4-FFF2-40B4-BE49-F238E27FC236}">
                <a16:creationId xmlns:a16="http://schemas.microsoft.com/office/drawing/2014/main" id="{1E55F6A3-42EA-4B3A-BCBC-09AADCD6D876}"/>
              </a:ext>
            </a:extLst>
          </p:cNvPr>
          <p:cNvSpPr/>
          <p:nvPr/>
        </p:nvSpPr>
        <p:spPr>
          <a:xfrm>
            <a:off x="6166489" y="5145076"/>
            <a:ext cx="1910616" cy="706678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Fermentation C6+C5</a:t>
            </a:r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98E15AD7-FA84-44A6-918C-BC782FFF020A}"/>
              </a:ext>
            </a:extLst>
          </p:cNvPr>
          <p:cNvSpPr/>
          <p:nvPr/>
        </p:nvSpPr>
        <p:spPr>
          <a:xfrm>
            <a:off x="2452250" y="5192214"/>
            <a:ext cx="1995054" cy="306201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5E241943-6361-4F34-8B4C-9D2A8FF751BB}"/>
              </a:ext>
            </a:extLst>
          </p:cNvPr>
          <p:cNvSpPr/>
          <p:nvPr/>
        </p:nvSpPr>
        <p:spPr>
          <a:xfrm>
            <a:off x="2923303" y="5519331"/>
            <a:ext cx="1307257" cy="332423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7B04FD7B-EDE0-41C4-9786-EA1C3E897C34}"/>
              </a:ext>
            </a:extLst>
          </p:cNvPr>
          <p:cNvSpPr/>
          <p:nvPr/>
        </p:nvSpPr>
        <p:spPr>
          <a:xfrm>
            <a:off x="7245922" y="5519331"/>
            <a:ext cx="443346" cy="319587"/>
          </a:xfrm>
          <a:prstGeom prst="rect">
            <a:avLst/>
          </a:prstGeom>
          <a:noFill/>
          <a:ln w="31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1" name="Conector de Seta Reta 90">
            <a:extLst>
              <a:ext uri="{FF2B5EF4-FFF2-40B4-BE49-F238E27FC236}">
                <a16:creationId xmlns:a16="http://schemas.microsoft.com/office/drawing/2014/main" id="{5BABF103-CD5E-4912-B816-888EDF229134}"/>
              </a:ext>
            </a:extLst>
          </p:cNvPr>
          <p:cNvCxnSpPr>
            <a:cxnSpLocks/>
            <a:stCxn id="83" idx="3"/>
            <a:endCxn id="92" idx="1"/>
          </p:cNvCxnSpPr>
          <p:nvPr/>
        </p:nvCxnSpPr>
        <p:spPr>
          <a:xfrm>
            <a:off x="8077105" y="5498415"/>
            <a:ext cx="319206" cy="775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2" name="Retângulo 91">
            <a:extLst>
              <a:ext uri="{FF2B5EF4-FFF2-40B4-BE49-F238E27FC236}">
                <a16:creationId xmlns:a16="http://schemas.microsoft.com/office/drawing/2014/main" id="{E71B9073-9D47-4C28-9E68-8FEE86D4D059}"/>
              </a:ext>
            </a:extLst>
          </p:cNvPr>
          <p:cNvSpPr/>
          <p:nvPr/>
        </p:nvSpPr>
        <p:spPr>
          <a:xfrm>
            <a:off x="8396311" y="5236006"/>
            <a:ext cx="1609524" cy="540334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Distillation</a:t>
            </a:r>
          </a:p>
        </p:txBody>
      </p:sp>
      <p:cxnSp>
        <p:nvCxnSpPr>
          <p:cNvPr id="93" name="Conector de Seta Reta 92">
            <a:extLst>
              <a:ext uri="{FF2B5EF4-FFF2-40B4-BE49-F238E27FC236}">
                <a16:creationId xmlns:a16="http://schemas.microsoft.com/office/drawing/2014/main" id="{73E6C069-6CB5-4922-B58F-4D34901656E3}"/>
              </a:ext>
            </a:extLst>
          </p:cNvPr>
          <p:cNvCxnSpPr>
            <a:cxnSpLocks/>
          </p:cNvCxnSpPr>
          <p:nvPr/>
        </p:nvCxnSpPr>
        <p:spPr>
          <a:xfrm>
            <a:off x="10005835" y="5495229"/>
            <a:ext cx="474043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94" name="Picture 2" descr="Resultado de imagem para cana-de-aÃ§Ãºcar">
            <a:extLst>
              <a:ext uri="{FF2B5EF4-FFF2-40B4-BE49-F238E27FC236}">
                <a16:creationId xmlns:a16="http://schemas.microsoft.com/office/drawing/2014/main" id="{5CAA0306-3B58-4944-A554-CFF1F004A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927" b="-2354"/>
          <a:stretch/>
        </p:blipFill>
        <p:spPr bwMode="auto">
          <a:xfrm>
            <a:off x="665140" y="3134381"/>
            <a:ext cx="1274299" cy="7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Resultado de imagem para soja">
            <a:extLst>
              <a:ext uri="{FF2B5EF4-FFF2-40B4-BE49-F238E27FC236}">
                <a16:creationId xmlns:a16="http://schemas.microsoft.com/office/drawing/2014/main" id="{642578FB-E471-4455-A347-AF819BAC6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9" y="4093609"/>
            <a:ext cx="1274299" cy="7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etanol">
            <a:extLst>
              <a:ext uri="{FF2B5EF4-FFF2-40B4-BE49-F238E27FC236}">
                <a16:creationId xmlns:a16="http://schemas.microsoft.com/office/drawing/2014/main" id="{6E04602C-4FA7-41A8-A041-5F0C9C7F8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073" y="3212744"/>
            <a:ext cx="1037035" cy="6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Resultado de imagem para etanol">
            <a:extLst>
              <a:ext uri="{FF2B5EF4-FFF2-40B4-BE49-F238E27FC236}">
                <a16:creationId xmlns:a16="http://schemas.microsoft.com/office/drawing/2014/main" id="{76F261D6-F91A-4FD1-82E0-D9E0FF1E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073" y="4194964"/>
            <a:ext cx="1037035" cy="6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Resultado de imagem para etanol">
            <a:extLst>
              <a:ext uri="{FF2B5EF4-FFF2-40B4-BE49-F238E27FC236}">
                <a16:creationId xmlns:a16="http://schemas.microsoft.com/office/drawing/2014/main" id="{0642FF72-CDA4-4944-A830-75A510478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31" y="5177192"/>
            <a:ext cx="1037035" cy="6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" name="Conector de Seta Reta 101">
            <a:extLst>
              <a:ext uri="{FF2B5EF4-FFF2-40B4-BE49-F238E27FC236}">
                <a16:creationId xmlns:a16="http://schemas.microsoft.com/office/drawing/2014/main" id="{62553876-40D6-453C-98AA-F57563EC2F25}"/>
              </a:ext>
            </a:extLst>
          </p:cNvPr>
          <p:cNvCxnSpPr>
            <a:cxnSpLocks/>
          </p:cNvCxnSpPr>
          <p:nvPr/>
        </p:nvCxnSpPr>
        <p:spPr>
          <a:xfrm>
            <a:off x="1803916" y="5502294"/>
            <a:ext cx="415631" cy="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4102" name="Picture 6" descr="Resultado de imagem para bagaÃ§o de cana">
            <a:extLst>
              <a:ext uri="{FF2B5EF4-FFF2-40B4-BE49-F238E27FC236}">
                <a16:creationId xmlns:a16="http://schemas.microsoft.com/office/drawing/2014/main" id="{D0462F8A-0F40-451E-9ACE-316B567E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99" y="5100529"/>
            <a:ext cx="1283838" cy="85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1" grpId="0"/>
      <p:bldP spid="83" grpId="0" animBg="1"/>
      <p:bldP spid="88" grpId="0" animBg="1"/>
      <p:bldP spid="89" grpId="0" animBg="1"/>
      <p:bldP spid="90" grpId="0" animBg="1"/>
      <p:bldP spid="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2G Ethanol Challenges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Access raw material;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Develop new varieties;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to transform this material?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Which technology?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How to sell?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  <a:p>
            <a:pP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esultado de imagem para green interrogation point">
            <a:extLst>
              <a:ext uri="{FF2B5EF4-FFF2-40B4-BE49-F238E27FC236}">
                <a16:creationId xmlns:a16="http://schemas.microsoft.com/office/drawing/2014/main" id="{11939180-64D1-43F7-AFFD-88906958E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7247">
            <a:off x="7168913" y="2859451"/>
            <a:ext cx="493280" cy="7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esultado de imagem para green interrogation point">
            <a:extLst>
              <a:ext uri="{FF2B5EF4-FFF2-40B4-BE49-F238E27FC236}">
                <a16:creationId xmlns:a16="http://schemas.microsoft.com/office/drawing/2014/main" id="{01773003-EE8F-4CD8-BE5E-66D2AC9E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10">
            <a:off x="9229142" y="2829354"/>
            <a:ext cx="493280" cy="7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Resultado de imagem para green interrogation point">
            <a:extLst>
              <a:ext uri="{FF2B5EF4-FFF2-40B4-BE49-F238E27FC236}">
                <a16:creationId xmlns:a16="http://schemas.microsoft.com/office/drawing/2014/main" id="{3018ED5A-4CF0-4ED6-A606-8767B3C8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10">
            <a:off x="5581581" y="4766040"/>
            <a:ext cx="493280" cy="7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Resultado de imagem para green interrogation point">
            <a:extLst>
              <a:ext uri="{FF2B5EF4-FFF2-40B4-BE49-F238E27FC236}">
                <a16:creationId xmlns:a16="http://schemas.microsoft.com/office/drawing/2014/main" id="{462EBFF2-17CB-43AB-B869-64C725B9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010">
            <a:off x="7867554" y="4367224"/>
            <a:ext cx="493280" cy="7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Resultado de imagem para green interrogation point">
            <a:extLst>
              <a:ext uri="{FF2B5EF4-FFF2-40B4-BE49-F238E27FC236}">
                <a16:creationId xmlns:a16="http://schemas.microsoft.com/office/drawing/2014/main" id="{27AF57C4-24AC-4445-B74E-D1D47A66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216">
            <a:off x="10158625" y="4818236"/>
            <a:ext cx="493280" cy="73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2G Ethanol Challenges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20499"/>
            <a:ext cx="10058400" cy="4023360"/>
          </a:xfrm>
        </p:spPr>
        <p:txBody>
          <a:bodyPr>
            <a:normAutofit lnSpcReduction="10000"/>
          </a:bodyPr>
          <a:lstStyle/>
          <a:p>
            <a:pPr algn="ctr"/>
            <a:endParaRPr lang="en-US" sz="2800" dirty="0"/>
          </a:p>
          <a:p>
            <a:pPr algn="ctr"/>
            <a:r>
              <a:rPr lang="en-US" sz="2800" dirty="0"/>
              <a:t>“…the goal of this paper is to understand how the structuring process of the 2G ethanol ecosystem has been developing.”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Main challenges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Modes of competition and cooperation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To assist decision makers and entrepreneurs in the development of a low carbon economy</a:t>
            </a: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9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Innovation Ecosystem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54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“is a set of collaborative and competitive arrangements through which companies from different knowledge domains combine their individual offerings into a coherent customer-focused solution” (Moore, 1993)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No sectoral boundaries;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focus is on co-evolution between partners from different industries;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New technologies.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6824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Case study - 6 commercial projects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Hexágono 27">
            <a:extLst>
              <a:ext uri="{FF2B5EF4-FFF2-40B4-BE49-F238E27FC236}">
                <a16:creationId xmlns:a16="http://schemas.microsoft.com/office/drawing/2014/main" id="{8F202F28-4EC0-45CC-9874-074DFEC0C90D}"/>
              </a:ext>
            </a:extLst>
          </p:cNvPr>
          <p:cNvSpPr/>
          <p:nvPr/>
        </p:nvSpPr>
        <p:spPr>
          <a:xfrm>
            <a:off x="5947421" y="4767789"/>
            <a:ext cx="1912343" cy="1521538"/>
          </a:xfrm>
          <a:prstGeom prst="hexagon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 Result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247396-ED78-4723-B28C-C9E795B4B38D}"/>
              </a:ext>
            </a:extLst>
          </p:cNvPr>
          <p:cNvSpPr txBox="1"/>
          <p:nvPr/>
        </p:nvSpPr>
        <p:spPr>
          <a:xfrm>
            <a:off x="96736" y="4271666"/>
            <a:ext cx="297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570 (reports, press releases, websites...)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FFBD781-3B1D-4044-A846-468D6FC26C5A}"/>
              </a:ext>
            </a:extLst>
          </p:cNvPr>
          <p:cNvSpPr txBox="1"/>
          <p:nvPr/>
        </p:nvSpPr>
        <p:spPr>
          <a:xfrm>
            <a:off x="150623" y="2438881"/>
            <a:ext cx="2975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413 papers</a:t>
            </a:r>
          </a:p>
        </p:txBody>
      </p:sp>
      <p:sp>
        <p:nvSpPr>
          <p:cNvPr id="23" name="Seta: Divisa 22">
            <a:extLst>
              <a:ext uri="{FF2B5EF4-FFF2-40B4-BE49-F238E27FC236}">
                <a16:creationId xmlns:a16="http://schemas.microsoft.com/office/drawing/2014/main" id="{7621C8C2-B90C-4798-B3A4-09809E80F634}"/>
              </a:ext>
            </a:extLst>
          </p:cNvPr>
          <p:cNvSpPr/>
          <p:nvPr/>
        </p:nvSpPr>
        <p:spPr>
          <a:xfrm>
            <a:off x="-46279" y="2786818"/>
            <a:ext cx="2102853" cy="652157"/>
          </a:xfrm>
          <a:prstGeom prst="chevr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IE literature review </a:t>
            </a:r>
          </a:p>
        </p:txBody>
      </p:sp>
      <p:sp>
        <p:nvSpPr>
          <p:cNvPr id="24" name="Seta: Divisa 23">
            <a:extLst>
              <a:ext uri="{FF2B5EF4-FFF2-40B4-BE49-F238E27FC236}">
                <a16:creationId xmlns:a16="http://schemas.microsoft.com/office/drawing/2014/main" id="{41346153-58BA-4B8B-9E61-B142757B2BEA}"/>
              </a:ext>
            </a:extLst>
          </p:cNvPr>
          <p:cNvSpPr/>
          <p:nvPr/>
        </p:nvSpPr>
        <p:spPr>
          <a:xfrm>
            <a:off x="-46279" y="3619510"/>
            <a:ext cx="2102853" cy="652157"/>
          </a:xfrm>
          <a:prstGeom prst="chevr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Data survey</a:t>
            </a:r>
          </a:p>
        </p:txBody>
      </p:sp>
      <p:sp>
        <p:nvSpPr>
          <p:cNvPr id="25" name="Seta: Divisa 24">
            <a:extLst>
              <a:ext uri="{FF2B5EF4-FFF2-40B4-BE49-F238E27FC236}">
                <a16:creationId xmlns:a16="http://schemas.microsoft.com/office/drawing/2014/main" id="{8FF33C69-D197-4AD4-9E49-5AA42C70CF2C}"/>
              </a:ext>
            </a:extLst>
          </p:cNvPr>
          <p:cNvSpPr/>
          <p:nvPr/>
        </p:nvSpPr>
        <p:spPr>
          <a:xfrm>
            <a:off x="4291513" y="2770076"/>
            <a:ext cx="2793749" cy="1484850"/>
          </a:xfrm>
          <a:prstGeom prst="chevr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1º round of interviews</a:t>
            </a:r>
          </a:p>
        </p:txBody>
      </p:sp>
      <p:sp>
        <p:nvSpPr>
          <p:cNvPr id="29" name="Seta: Divisa 28">
            <a:extLst>
              <a:ext uri="{FF2B5EF4-FFF2-40B4-BE49-F238E27FC236}">
                <a16:creationId xmlns:a16="http://schemas.microsoft.com/office/drawing/2014/main" id="{AAEC688A-A43A-4E60-8379-F0BC28DE7EEA}"/>
              </a:ext>
            </a:extLst>
          </p:cNvPr>
          <p:cNvSpPr/>
          <p:nvPr/>
        </p:nvSpPr>
        <p:spPr>
          <a:xfrm>
            <a:off x="6603304" y="2770075"/>
            <a:ext cx="2926086" cy="1484850"/>
          </a:xfrm>
          <a:prstGeom prst="chevr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Key Dimensions analysis</a:t>
            </a:r>
          </a:p>
        </p:txBody>
      </p:sp>
      <p:sp>
        <p:nvSpPr>
          <p:cNvPr id="31" name="Seta: Divisa 30">
            <a:extLst>
              <a:ext uri="{FF2B5EF4-FFF2-40B4-BE49-F238E27FC236}">
                <a16:creationId xmlns:a16="http://schemas.microsoft.com/office/drawing/2014/main" id="{611C60E1-3DDB-4699-BF4D-E64058581A17}"/>
              </a:ext>
            </a:extLst>
          </p:cNvPr>
          <p:cNvSpPr/>
          <p:nvPr/>
        </p:nvSpPr>
        <p:spPr>
          <a:xfrm>
            <a:off x="0" y="4883971"/>
            <a:ext cx="2926086" cy="1484850"/>
          </a:xfrm>
          <a:prstGeom prst="chevr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2º round of interviews (validation)</a:t>
            </a:r>
          </a:p>
        </p:txBody>
      </p:sp>
      <p:sp>
        <p:nvSpPr>
          <p:cNvPr id="32" name="Seta: Divisa 31">
            <a:extLst>
              <a:ext uri="{FF2B5EF4-FFF2-40B4-BE49-F238E27FC236}">
                <a16:creationId xmlns:a16="http://schemas.microsoft.com/office/drawing/2014/main" id="{29D4CF3E-2941-44D1-8661-FE0844A0B435}"/>
              </a:ext>
            </a:extLst>
          </p:cNvPr>
          <p:cNvSpPr/>
          <p:nvPr/>
        </p:nvSpPr>
        <p:spPr>
          <a:xfrm>
            <a:off x="2471193" y="4859793"/>
            <a:ext cx="3167841" cy="1484850"/>
          </a:xfrm>
          <a:prstGeom prst="chevron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Reassessment of dimensions</a:t>
            </a:r>
          </a:p>
        </p:txBody>
      </p:sp>
      <p:sp>
        <p:nvSpPr>
          <p:cNvPr id="33" name="Seta: Divisa 32">
            <a:extLst>
              <a:ext uri="{FF2B5EF4-FFF2-40B4-BE49-F238E27FC236}">
                <a16:creationId xmlns:a16="http://schemas.microsoft.com/office/drawing/2014/main" id="{A764C0E5-2DDD-46CC-8392-C5215C29390E}"/>
              </a:ext>
            </a:extLst>
          </p:cNvPr>
          <p:cNvSpPr/>
          <p:nvPr/>
        </p:nvSpPr>
        <p:spPr>
          <a:xfrm>
            <a:off x="1946447" y="2777641"/>
            <a:ext cx="2394064" cy="706582"/>
          </a:xfrm>
          <a:prstGeom prst="chevr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 key dimensions</a:t>
            </a:r>
          </a:p>
        </p:txBody>
      </p:sp>
      <p:sp>
        <p:nvSpPr>
          <p:cNvPr id="34" name="Seta: Divisa 33">
            <a:extLst>
              <a:ext uri="{FF2B5EF4-FFF2-40B4-BE49-F238E27FC236}">
                <a16:creationId xmlns:a16="http://schemas.microsoft.com/office/drawing/2014/main" id="{7905F3E4-2EE9-4AD7-AD46-A8B460D7F846}"/>
              </a:ext>
            </a:extLst>
          </p:cNvPr>
          <p:cNvSpPr/>
          <p:nvPr/>
        </p:nvSpPr>
        <p:spPr>
          <a:xfrm>
            <a:off x="1946447" y="3592597"/>
            <a:ext cx="2394064" cy="706582"/>
          </a:xfrm>
          <a:prstGeom prst="chevron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Data analysis</a:t>
            </a:r>
          </a:p>
        </p:txBody>
      </p:sp>
      <p:sp>
        <p:nvSpPr>
          <p:cNvPr id="35" name="Hexágono 34">
            <a:extLst>
              <a:ext uri="{FF2B5EF4-FFF2-40B4-BE49-F238E27FC236}">
                <a16:creationId xmlns:a16="http://schemas.microsoft.com/office/drawing/2014/main" id="{C04EADB5-7E9F-4E57-ADEF-1C430A6F6243}"/>
              </a:ext>
            </a:extLst>
          </p:cNvPr>
          <p:cNvSpPr/>
          <p:nvPr/>
        </p:nvSpPr>
        <p:spPr>
          <a:xfrm>
            <a:off x="9670498" y="2741027"/>
            <a:ext cx="1912343" cy="1521538"/>
          </a:xfrm>
          <a:prstGeom prst="hexagon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Partial Result</a:t>
            </a:r>
          </a:p>
        </p:txBody>
      </p:sp>
    </p:spTree>
    <p:extLst>
      <p:ext uri="{BB962C8B-B14F-4D97-AF65-F5344CB8AC3E}">
        <p14:creationId xmlns:p14="http://schemas.microsoft.com/office/powerpoint/2010/main" val="9712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36A5AFC4-175A-4D21-99D5-D71E215A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412677"/>
              </p:ext>
            </p:extLst>
          </p:nvPr>
        </p:nvGraphicFramePr>
        <p:xfrm>
          <a:off x="1097280" y="1873971"/>
          <a:ext cx="10027920" cy="445474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15723">
                  <a:extLst>
                    <a:ext uri="{9D8B030D-6E8A-4147-A177-3AD203B41FA5}">
                      <a16:colId xmlns:a16="http://schemas.microsoft.com/office/drawing/2014/main" val="1234960071"/>
                    </a:ext>
                  </a:extLst>
                </a:gridCol>
                <a:gridCol w="1480211">
                  <a:extLst>
                    <a:ext uri="{9D8B030D-6E8A-4147-A177-3AD203B41FA5}">
                      <a16:colId xmlns:a16="http://schemas.microsoft.com/office/drawing/2014/main" val="2738440511"/>
                    </a:ext>
                  </a:extLst>
                </a:gridCol>
                <a:gridCol w="1373644">
                  <a:extLst>
                    <a:ext uri="{9D8B030D-6E8A-4147-A177-3AD203B41FA5}">
                      <a16:colId xmlns:a16="http://schemas.microsoft.com/office/drawing/2014/main" val="936412226"/>
                    </a:ext>
                  </a:extLst>
                </a:gridCol>
                <a:gridCol w="2210192">
                  <a:extLst>
                    <a:ext uri="{9D8B030D-6E8A-4147-A177-3AD203B41FA5}">
                      <a16:colId xmlns:a16="http://schemas.microsoft.com/office/drawing/2014/main" val="1092068879"/>
                    </a:ext>
                  </a:extLst>
                </a:gridCol>
                <a:gridCol w="1837208">
                  <a:extLst>
                    <a:ext uri="{9D8B030D-6E8A-4147-A177-3AD203B41FA5}">
                      <a16:colId xmlns:a16="http://schemas.microsoft.com/office/drawing/2014/main" val="3212323948"/>
                    </a:ext>
                  </a:extLst>
                </a:gridCol>
                <a:gridCol w="1410942">
                  <a:extLst>
                    <a:ext uri="{9D8B030D-6E8A-4147-A177-3AD203B41FA5}">
                      <a16:colId xmlns:a16="http://schemas.microsoft.com/office/drawing/2014/main" val="4022735031"/>
                    </a:ext>
                  </a:extLst>
                </a:gridCol>
              </a:tblGrid>
              <a:tr h="208196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Granbio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Raízen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Poet-DSM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Beta Renewables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Abengoa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Dupont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411075"/>
                  </a:ext>
                </a:extLst>
              </a:tr>
              <a:tr h="624589">
                <a:tc>
                  <a:txBody>
                    <a:bodyPr/>
                    <a:lstStyle/>
                    <a:p>
                      <a:pPr algn="ctr"/>
                      <a:r>
                        <a:rPr lang="pt-BR" sz="1400" b="0" dirty="0">
                          <a:effectLst/>
                        </a:rPr>
                        <a:t>S. João dos Milagres, </a:t>
                      </a:r>
                      <a:r>
                        <a:rPr lang="pt-BR" sz="1400" b="0" dirty="0" err="1">
                          <a:effectLst/>
                        </a:rPr>
                        <a:t>Brazil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Piracicaba, Brazil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Emmetsburg,</a:t>
                      </a:r>
                    </a:p>
                    <a:p>
                      <a:pPr algn="ctr"/>
                      <a:r>
                        <a:rPr lang="en-US" sz="1400">
                          <a:effectLst/>
                        </a:rPr>
                        <a:t>USA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Crescentino, Italy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Hugoton, USA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Nevada, USA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139394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Capacity (millions of liters/</a:t>
                      </a:r>
                      <a:r>
                        <a:rPr lang="en-US" sz="1400" dirty="0" err="1">
                          <a:effectLst/>
                        </a:rPr>
                        <a:t>ano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204340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82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40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94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95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113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840739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CAPEX (millions of </a:t>
                      </a:r>
                      <a:r>
                        <a:rPr lang="en-US" sz="1400" dirty="0" err="1">
                          <a:effectLst/>
                        </a:rPr>
                        <a:t>dolars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122651"/>
                  </a:ext>
                </a:extLst>
              </a:tr>
              <a:tr h="1316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265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275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500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0397819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Raw Material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99586"/>
                  </a:ext>
                </a:extLst>
              </a:tr>
              <a:tr h="41639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Sugarcane straw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Sugarcane bagasse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Corn straw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Wheat straw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Corn straw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Corn straw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97686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Conversion Technologies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18136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Pre-Treatment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055787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Steam explosion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Diluted acid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Diluted acid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Steam explosion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Diluted acid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Alkali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3182832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Hydrolysis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475551"/>
                  </a:ext>
                </a:extLst>
              </a:tr>
              <a:tr h="41639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Enzymatic (SSFC)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Enzymatic (SSFC)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Enzymatic (SSF)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Enzymatic (SSFC)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Enzymatic (SSF)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Enzymatic (SSF)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765108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Yeast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115344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DSM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Iogen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DSM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Leaf Technologies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Abengoa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Dupont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259223"/>
                  </a:ext>
                </a:extLst>
              </a:tr>
              <a:tr h="20819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Status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74872"/>
                  </a:ext>
                </a:extLst>
              </a:tr>
              <a:tr h="20819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effectLst/>
                        </a:rPr>
                        <a:t>Active</a:t>
                      </a:r>
                      <a:endParaRPr lang="en-US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Active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Active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Deactivated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Deactivated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Deactivated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9698294"/>
                  </a:ext>
                </a:extLst>
              </a:tr>
            </a:tbl>
          </a:graphicData>
        </a:graphic>
      </p:graphicFrame>
      <p:pic>
        <p:nvPicPr>
          <p:cNvPr id="2051" name="Picture 3" descr="Resultado de imagem para RIP">
            <a:extLst>
              <a:ext uri="{FF2B5EF4-FFF2-40B4-BE49-F238E27FC236}">
                <a16:creationId xmlns:a16="http://schemas.microsoft.com/office/drawing/2014/main" id="{335B6C7D-EF84-4F9E-BE1D-F4B02BE3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067" y="5353986"/>
            <a:ext cx="1657161" cy="9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D568B6E9-47A7-493C-A7E3-1EACCA344BBF}"/>
              </a:ext>
            </a:extLst>
          </p:cNvPr>
          <p:cNvSpPr/>
          <p:nvPr/>
        </p:nvSpPr>
        <p:spPr>
          <a:xfrm>
            <a:off x="5638800" y="1873971"/>
            <a:ext cx="5455920" cy="445474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2F0A8-9121-4014-975D-166C16496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18B76F-2662-4539-AF11-CCFC68C7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56824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Individuals - for each Focal Ecosystem (projects)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Timeline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Ecosystem Structure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dirty="0"/>
              <a:t>Value Blueprint</a:t>
            </a:r>
          </a:p>
          <a:p>
            <a:pPr marL="384048" lvl="2" indent="0">
              <a:buNone/>
            </a:pP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General Ecosystem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08227-2BA1-408D-A257-018099BC2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83"/>
          <a:stretch/>
        </p:blipFill>
        <p:spPr>
          <a:xfrm>
            <a:off x="0" y="3464"/>
            <a:ext cx="9795164" cy="58698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2BBBE2-7C5E-43A5-9FC4-0F8034AEB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6" y="171970"/>
            <a:ext cx="2347926" cy="5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335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1477</TotalTime>
  <Words>910</Words>
  <Application>Microsoft Office PowerPoint</Application>
  <PresentationFormat>Widescreen</PresentationFormat>
  <Paragraphs>212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Retrospectiva</vt:lpstr>
      <vt:lpstr>INNOVATION ECOSYSTEM OF SECOND-GENERATION ETHANOL </vt:lpstr>
      <vt:lpstr>Need for renewable raw materials </vt:lpstr>
      <vt:lpstr>2G Ethanol</vt:lpstr>
      <vt:lpstr>2G Ethanol Challenges</vt:lpstr>
      <vt:lpstr>2G Ethanol Challenges</vt:lpstr>
      <vt:lpstr>Innovation Ecosystem</vt:lpstr>
      <vt:lpstr>Methodology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  <vt:lpstr>INNOVATION ECOSYSTEM OF SECOND-GENERATION ETHANOL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Ecossistemas de Inovação: 2 Estudos de Caso da Bioeconomia</dc:title>
  <dc:creator>Felipe Matos</dc:creator>
  <cp:lastModifiedBy>daniella fartes</cp:lastModifiedBy>
  <cp:revision>64</cp:revision>
  <cp:lastPrinted>2021-06-04T18:44:49Z</cp:lastPrinted>
  <dcterms:created xsi:type="dcterms:W3CDTF">2019-11-13T12:55:57Z</dcterms:created>
  <dcterms:modified xsi:type="dcterms:W3CDTF">2021-06-07T23:48:15Z</dcterms:modified>
</cp:coreProperties>
</file>