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5"/>
  </p:sldMasterIdLst>
  <p:notesMasterIdLst>
    <p:notesMasterId r:id="rId30"/>
  </p:notesMasterIdLst>
  <p:sldIdLst>
    <p:sldId id="257" r:id="rId6"/>
    <p:sldId id="325" r:id="rId7"/>
    <p:sldId id="259" r:id="rId8"/>
    <p:sldId id="301" r:id="rId9"/>
    <p:sldId id="300" r:id="rId10"/>
    <p:sldId id="305" r:id="rId11"/>
    <p:sldId id="304" r:id="rId12"/>
    <p:sldId id="306" r:id="rId13"/>
    <p:sldId id="327" r:id="rId14"/>
    <p:sldId id="322" r:id="rId15"/>
    <p:sldId id="307" r:id="rId16"/>
    <p:sldId id="309" r:id="rId17"/>
    <p:sldId id="310" r:id="rId18"/>
    <p:sldId id="311" r:id="rId19"/>
    <p:sldId id="313" r:id="rId20"/>
    <p:sldId id="314" r:id="rId21"/>
    <p:sldId id="316" r:id="rId22"/>
    <p:sldId id="315" r:id="rId23"/>
    <p:sldId id="317" r:id="rId24"/>
    <p:sldId id="318" r:id="rId25"/>
    <p:sldId id="323" r:id="rId26"/>
    <p:sldId id="319" r:id="rId27"/>
    <p:sldId id="320" r:id="rId28"/>
    <p:sldId id="32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0" autoAdjust="0"/>
    <p:restoredTop sz="86364" autoAdjust="0"/>
  </p:normalViewPr>
  <p:slideViewPr>
    <p:cSldViewPr snapToGrid="0" snapToObjects="1">
      <p:cViewPr varScale="1">
        <p:scale>
          <a:sx n="43" d="100"/>
          <a:sy n="43" d="100"/>
        </p:scale>
        <p:origin x="394" y="3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Publications </a:t>
            </a:r>
            <a:endParaRPr lang="en-US" dirty="0"/>
          </a:p>
        </c:rich>
      </c:tx>
      <c:layout>
        <c:manualLayout>
          <c:xMode val="edge"/>
          <c:yMode val="edge"/>
          <c:x val="0.61950554084369203"/>
          <c:y val="5.9377092592583502E-2"/>
        </c:manualLayout>
      </c:layout>
      <c:overlay val="0"/>
    </c:title>
    <c:autoTitleDeleted val="0"/>
    <c:plotArea>
      <c:layout/>
      <c:pie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A7-4222-A643-4434977729C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9456123312611"/>
          <c:y val="0.16964617690945299"/>
          <c:w val="0.25637851406233803"/>
          <c:h val="0.74739608221202003"/>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261BF-F204-4C16-B544-951311912F68}" type="datetimeFigureOut">
              <a:rPr lang="fr-FR" smtClean="0"/>
              <a:t>04/06/2021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586FA-E227-4D70-9431-B3361411A4E1}" type="slidenum">
              <a:rPr lang="fr-FR" smtClean="0"/>
              <a:t>‹N°›</a:t>
            </a:fld>
            <a:endParaRPr lang="fr-FR"/>
          </a:p>
        </p:txBody>
      </p:sp>
    </p:spTree>
    <p:extLst>
      <p:ext uri="{BB962C8B-B14F-4D97-AF65-F5344CB8AC3E}">
        <p14:creationId xmlns:p14="http://schemas.microsoft.com/office/powerpoint/2010/main" val="420233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4</a:t>
            </a:fld>
            <a:endParaRPr lang="fr-FR"/>
          </a:p>
        </p:txBody>
      </p:sp>
    </p:spTree>
    <p:extLst>
      <p:ext uri="{BB962C8B-B14F-4D97-AF65-F5344CB8AC3E}">
        <p14:creationId xmlns:p14="http://schemas.microsoft.com/office/powerpoint/2010/main" val="355709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16</a:t>
            </a:fld>
            <a:endParaRPr lang="fr-FR"/>
          </a:p>
        </p:txBody>
      </p:sp>
    </p:spTree>
    <p:extLst>
      <p:ext uri="{BB962C8B-B14F-4D97-AF65-F5344CB8AC3E}">
        <p14:creationId xmlns:p14="http://schemas.microsoft.com/office/powerpoint/2010/main" val="235456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17</a:t>
            </a:fld>
            <a:endParaRPr lang="fr-FR"/>
          </a:p>
        </p:txBody>
      </p:sp>
    </p:spTree>
    <p:extLst>
      <p:ext uri="{BB962C8B-B14F-4D97-AF65-F5344CB8AC3E}">
        <p14:creationId xmlns:p14="http://schemas.microsoft.com/office/powerpoint/2010/main" val="55440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18</a:t>
            </a:fld>
            <a:endParaRPr lang="fr-FR"/>
          </a:p>
        </p:txBody>
      </p:sp>
    </p:spTree>
    <p:extLst>
      <p:ext uri="{BB962C8B-B14F-4D97-AF65-F5344CB8AC3E}">
        <p14:creationId xmlns:p14="http://schemas.microsoft.com/office/powerpoint/2010/main" val="34080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19</a:t>
            </a:fld>
            <a:endParaRPr lang="fr-FR"/>
          </a:p>
        </p:txBody>
      </p:sp>
    </p:spTree>
    <p:extLst>
      <p:ext uri="{BB962C8B-B14F-4D97-AF65-F5344CB8AC3E}">
        <p14:creationId xmlns:p14="http://schemas.microsoft.com/office/powerpoint/2010/main" val="134731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20</a:t>
            </a:fld>
            <a:endParaRPr lang="fr-FR"/>
          </a:p>
        </p:txBody>
      </p:sp>
    </p:spTree>
    <p:extLst>
      <p:ext uri="{BB962C8B-B14F-4D97-AF65-F5344CB8AC3E}">
        <p14:creationId xmlns:p14="http://schemas.microsoft.com/office/powerpoint/2010/main" val="243793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22</a:t>
            </a:fld>
            <a:endParaRPr lang="fr-FR"/>
          </a:p>
        </p:txBody>
      </p:sp>
    </p:spTree>
    <p:extLst>
      <p:ext uri="{BB962C8B-B14F-4D97-AF65-F5344CB8AC3E}">
        <p14:creationId xmlns:p14="http://schemas.microsoft.com/office/powerpoint/2010/main" val="221427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23</a:t>
            </a:fld>
            <a:endParaRPr lang="fr-FR"/>
          </a:p>
        </p:txBody>
      </p:sp>
    </p:spTree>
    <p:extLst>
      <p:ext uri="{BB962C8B-B14F-4D97-AF65-F5344CB8AC3E}">
        <p14:creationId xmlns:p14="http://schemas.microsoft.com/office/powerpoint/2010/main" val="10786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5</a:t>
            </a:fld>
            <a:endParaRPr lang="fr-FR"/>
          </a:p>
        </p:txBody>
      </p:sp>
    </p:spTree>
    <p:extLst>
      <p:ext uri="{BB962C8B-B14F-4D97-AF65-F5344CB8AC3E}">
        <p14:creationId xmlns:p14="http://schemas.microsoft.com/office/powerpoint/2010/main" val="328629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7</a:t>
            </a:fld>
            <a:endParaRPr lang="fr-FR"/>
          </a:p>
        </p:txBody>
      </p:sp>
    </p:spTree>
    <p:extLst>
      <p:ext uri="{BB962C8B-B14F-4D97-AF65-F5344CB8AC3E}">
        <p14:creationId xmlns:p14="http://schemas.microsoft.com/office/powerpoint/2010/main" val="211550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8</a:t>
            </a:fld>
            <a:endParaRPr lang="fr-FR"/>
          </a:p>
        </p:txBody>
      </p:sp>
    </p:spTree>
    <p:extLst>
      <p:ext uri="{BB962C8B-B14F-4D97-AF65-F5344CB8AC3E}">
        <p14:creationId xmlns:p14="http://schemas.microsoft.com/office/powerpoint/2010/main" val="21299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10</a:t>
            </a:fld>
            <a:endParaRPr lang="fr-FR"/>
          </a:p>
        </p:txBody>
      </p:sp>
    </p:spTree>
    <p:extLst>
      <p:ext uri="{BB962C8B-B14F-4D97-AF65-F5344CB8AC3E}">
        <p14:creationId xmlns:p14="http://schemas.microsoft.com/office/powerpoint/2010/main" val="70236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11</a:t>
            </a:fld>
            <a:endParaRPr lang="fr-FR"/>
          </a:p>
        </p:txBody>
      </p:sp>
    </p:spTree>
    <p:extLst>
      <p:ext uri="{BB962C8B-B14F-4D97-AF65-F5344CB8AC3E}">
        <p14:creationId xmlns:p14="http://schemas.microsoft.com/office/powerpoint/2010/main" val="25759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12</a:t>
            </a:fld>
            <a:endParaRPr lang="fr-FR"/>
          </a:p>
        </p:txBody>
      </p:sp>
    </p:spTree>
    <p:extLst>
      <p:ext uri="{BB962C8B-B14F-4D97-AF65-F5344CB8AC3E}">
        <p14:creationId xmlns:p14="http://schemas.microsoft.com/office/powerpoint/2010/main" val="372436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13</a:t>
            </a:fld>
            <a:endParaRPr lang="fr-FR"/>
          </a:p>
        </p:txBody>
      </p:sp>
    </p:spTree>
    <p:extLst>
      <p:ext uri="{BB962C8B-B14F-4D97-AF65-F5344CB8AC3E}">
        <p14:creationId xmlns:p14="http://schemas.microsoft.com/office/powerpoint/2010/main" val="109596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F586FA-E227-4D70-9431-B3361411A4E1}" type="slidenum">
              <a:rPr lang="fr-FR" smtClean="0"/>
              <a:t>14</a:t>
            </a:fld>
            <a:endParaRPr lang="fr-FR"/>
          </a:p>
        </p:txBody>
      </p:sp>
    </p:spTree>
    <p:extLst>
      <p:ext uri="{BB962C8B-B14F-4D97-AF65-F5344CB8AC3E}">
        <p14:creationId xmlns:p14="http://schemas.microsoft.com/office/powerpoint/2010/main" val="127158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632457" y="3345815"/>
            <a:ext cx="4929639" cy="424732"/>
          </a:xfrm>
        </p:spPr>
        <p:txBody>
          <a:bodyPr wrap="square">
            <a:spAutoFit/>
          </a:bodyPr>
          <a:lstStyle>
            <a:lvl1pPr marL="0" indent="0">
              <a:buFontTx/>
              <a:buNone/>
              <a:defRPr sz="24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632457" y="3841574"/>
            <a:ext cx="2206507" cy="230832"/>
          </a:xfrm>
        </p:spPr>
        <p:txBody>
          <a:bodyPr wrap="square">
            <a:spAutoFit/>
          </a:bodyPr>
          <a:lstStyle>
            <a:lvl1pPr marL="0" indent="0">
              <a:buFontTx/>
              <a:buNone/>
              <a:defRPr sz="900" b="0">
                <a:solidFill>
                  <a:schemeClr val="bg1"/>
                </a:solidFill>
              </a:defRPr>
            </a:lvl1pPr>
          </a:lstStyle>
          <a:p>
            <a:pPr lvl="0"/>
            <a:r>
              <a:rPr lang="fr-FR" dirty="0" smtClean="0"/>
              <a:t>Date</a:t>
            </a:r>
            <a:endParaRPr lang="fr-FR" dirty="0"/>
          </a:p>
        </p:txBody>
      </p:sp>
    </p:spTree>
    <p:extLst>
      <p:ext uri="{BB962C8B-B14F-4D97-AF65-F5344CB8AC3E}">
        <p14:creationId xmlns:p14="http://schemas.microsoft.com/office/powerpoint/2010/main" val="174180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1"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2" name="Espace réservé du texte 12"/>
          <p:cNvSpPr>
            <a:spLocks noGrp="1"/>
          </p:cNvSpPr>
          <p:nvPr>
            <p:ph type="body" sz="quarter" idx="10" hasCustomPrompt="1"/>
          </p:nvPr>
        </p:nvSpPr>
        <p:spPr>
          <a:xfrm>
            <a:off x="632457" y="3345815"/>
            <a:ext cx="4929639" cy="430887"/>
          </a:xfrm>
        </p:spPr>
        <p:txBody>
          <a:bodyPr wrap="square">
            <a:spAutoFit/>
          </a:bodyPr>
          <a:lstStyle>
            <a:lvl1pPr marL="0" indent="0">
              <a:buFontTx/>
              <a:buNone/>
              <a:defRPr sz="2400" b="1">
                <a:solidFill>
                  <a:schemeClr val="bg1"/>
                </a:solidFill>
              </a:defRPr>
            </a:lvl1pPr>
          </a:lstStyle>
          <a:p>
            <a:pPr lvl="0"/>
            <a:r>
              <a:rPr lang="fr-FR" dirty="0" smtClean="0"/>
              <a:t>Annexes</a:t>
            </a:r>
            <a:endParaRPr lang="fr-FR" dirty="0"/>
          </a:p>
        </p:txBody>
      </p:sp>
      <p:sp>
        <p:nvSpPr>
          <p:cNvPr id="13" name="Espace réservé du texte 12"/>
          <p:cNvSpPr>
            <a:spLocks noGrp="1"/>
          </p:cNvSpPr>
          <p:nvPr>
            <p:ph type="body" sz="quarter" idx="11" hasCustomPrompt="1"/>
          </p:nvPr>
        </p:nvSpPr>
        <p:spPr>
          <a:xfrm>
            <a:off x="632457" y="3841574"/>
            <a:ext cx="2206507" cy="226367"/>
          </a:xfrm>
        </p:spPr>
        <p:txBody>
          <a:bodyPr wrap="square">
            <a:spAutoFit/>
          </a:bodyPr>
          <a:lstStyle>
            <a:lvl1pPr marL="0" indent="0">
              <a:buFontTx/>
              <a:buNone/>
              <a:defRPr sz="900" b="0">
                <a:solidFill>
                  <a:schemeClr val="bg1"/>
                </a:solidFill>
              </a:defRPr>
            </a:lvl1pPr>
          </a:lstStyle>
          <a:p>
            <a:pPr lvl="0"/>
            <a:r>
              <a:rPr lang="fr-FR" dirty="0" smtClean="0"/>
              <a:t>LUNDI 18 MARS 2019</a:t>
            </a:r>
            <a:endParaRPr lang="fr-FR" dirty="0"/>
          </a:p>
        </p:txBody>
      </p:sp>
    </p:spTree>
    <p:extLst>
      <p:ext uri="{BB962C8B-B14F-4D97-AF65-F5344CB8AC3E}">
        <p14:creationId xmlns:p14="http://schemas.microsoft.com/office/powerpoint/2010/main" val="196391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21" name="Picture 20" descr="fond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pic>
        <p:nvPicPr>
          <p:cNvPr id="16"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
        <p:nvSpPr>
          <p:cNvPr id="19" name="Espace réservé du texte 12"/>
          <p:cNvSpPr>
            <a:spLocks noGrp="1"/>
          </p:cNvSpPr>
          <p:nvPr>
            <p:ph type="body" sz="quarter" idx="10" hasCustomPrompt="1"/>
          </p:nvPr>
        </p:nvSpPr>
        <p:spPr>
          <a:xfrm>
            <a:off x="632457" y="3345815"/>
            <a:ext cx="4929639" cy="424732"/>
          </a:xfrm>
        </p:spPr>
        <p:txBody>
          <a:bodyPr wrap="square">
            <a:spAutoFit/>
          </a:bodyPr>
          <a:lstStyle>
            <a:lvl1pPr marL="0" indent="0">
              <a:buFontTx/>
              <a:buNone/>
              <a:defRPr sz="2400" b="1">
                <a:solidFill>
                  <a:schemeClr val="bg1"/>
                </a:solidFill>
              </a:defRPr>
            </a:lvl1pPr>
          </a:lstStyle>
          <a:p>
            <a:pPr lvl="0"/>
            <a:r>
              <a:rPr lang="fr-FR" dirty="0" smtClean="0"/>
              <a:t>TITRE A VENIR</a:t>
            </a:r>
            <a:endParaRPr lang="fr-FR" dirty="0"/>
          </a:p>
        </p:txBody>
      </p:sp>
      <p:sp>
        <p:nvSpPr>
          <p:cNvPr id="20" name="Espace réservé du texte 12"/>
          <p:cNvSpPr>
            <a:spLocks noGrp="1"/>
          </p:cNvSpPr>
          <p:nvPr>
            <p:ph type="body" sz="quarter" idx="11" hasCustomPrompt="1"/>
          </p:nvPr>
        </p:nvSpPr>
        <p:spPr>
          <a:xfrm>
            <a:off x="632457" y="3841574"/>
            <a:ext cx="2206507" cy="226367"/>
          </a:xfrm>
        </p:spPr>
        <p:txBody>
          <a:bodyPr wrap="square">
            <a:spAutoFit/>
          </a:bodyPr>
          <a:lstStyle>
            <a:lvl1pPr marL="0" indent="0">
              <a:buFontTx/>
              <a:buNone/>
              <a:defRPr sz="900" b="0">
                <a:solidFill>
                  <a:schemeClr val="bg1"/>
                </a:solidFill>
              </a:defRPr>
            </a:lvl1pPr>
          </a:lstStyle>
          <a:p>
            <a:pPr lvl="0"/>
            <a:r>
              <a:rPr lang="fr-FR" dirty="0" smtClean="0"/>
              <a:t>LUNDI 18 MARS 2019</a:t>
            </a:r>
            <a:endParaRPr lang="fr-FR" dirty="0"/>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34106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1" name="Espace réservé du texte 5"/>
          <p:cNvSpPr>
            <a:spLocks noGrp="1"/>
          </p:cNvSpPr>
          <p:nvPr>
            <p:ph type="body" sz="quarter" idx="11" hasCustomPrompt="1"/>
          </p:nvPr>
        </p:nvSpPr>
        <p:spPr>
          <a:xfrm>
            <a:off x="634257" y="3597033"/>
            <a:ext cx="1203326" cy="307777"/>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
        <p:nvSpPr>
          <p:cNvPr id="12" name="Espace réservé pour une image  7"/>
          <p:cNvSpPr>
            <a:spLocks noGrp="1"/>
          </p:cNvSpPr>
          <p:nvPr>
            <p:ph type="pic" sz="quarter" idx="13"/>
          </p:nvPr>
        </p:nvSpPr>
        <p:spPr>
          <a:xfrm>
            <a:off x="749586" y="548323"/>
            <a:ext cx="3428078" cy="2425935"/>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285521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pic>
        <p:nvPicPr>
          <p:cNvPr id="3" name="Picture 2" descr="fond16-9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0" name="Espace réservé pour une image  7"/>
          <p:cNvSpPr>
            <a:spLocks noGrp="1"/>
          </p:cNvSpPr>
          <p:nvPr>
            <p:ph type="pic" sz="quarter" idx="12"/>
          </p:nvPr>
        </p:nvSpPr>
        <p:spPr>
          <a:xfrm>
            <a:off x="749587" y="611210"/>
            <a:ext cx="3868823" cy="2845471"/>
          </a:xfrm>
        </p:spPr>
        <p:txBody>
          <a:bodyPr/>
          <a:lstStyle/>
          <a:p>
            <a:r>
              <a:rPr lang="fr-FR" smtClean="0"/>
              <a:t>Cliquez sur l'icône pour ajouter une image</a:t>
            </a:r>
            <a:endParaRPr lang="fr-FR" dirty="0"/>
          </a:p>
        </p:txBody>
      </p:sp>
      <p:sp>
        <p:nvSpPr>
          <p:cNvPr id="13" name="Espace réservé du texte 5"/>
          <p:cNvSpPr>
            <a:spLocks noGrp="1"/>
          </p:cNvSpPr>
          <p:nvPr>
            <p:ph type="body" sz="quarter" idx="11" hasCustomPrompt="1"/>
          </p:nvPr>
        </p:nvSpPr>
        <p:spPr>
          <a:xfrm>
            <a:off x="634257" y="3601097"/>
            <a:ext cx="1203326" cy="307777"/>
          </a:xfrm>
        </p:spPr>
        <p:txBody>
          <a:bodyPr wrap="square" tIns="0" bIns="0">
            <a:spAutoFit/>
          </a:bodyPr>
          <a:lstStyle>
            <a:lvl1pPr marL="0" indent="0">
              <a:buFontTx/>
              <a:buNone/>
              <a:defRPr>
                <a:solidFill>
                  <a:schemeClr val="tx1">
                    <a:lumMod val="65000"/>
                    <a:lumOff val="35000"/>
                  </a:schemeClr>
                </a:solidFill>
              </a:defRPr>
            </a:lvl1pPr>
          </a:lstStyle>
          <a:p>
            <a:pPr lvl="0"/>
            <a:r>
              <a:rPr lang="fr-FR" dirty="0" smtClean="0"/>
              <a:t>Partie 1</a:t>
            </a:r>
            <a:endParaRPr lang="fr-FR" dirty="0"/>
          </a:p>
        </p:txBody>
      </p:sp>
    </p:spTree>
    <p:extLst>
      <p:ext uri="{BB962C8B-B14F-4D97-AF65-F5344CB8AC3E}">
        <p14:creationId xmlns:p14="http://schemas.microsoft.com/office/powerpoint/2010/main" val="187379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3" name="Text Placeholder 2"/>
          <p:cNvSpPr>
            <a:spLocks noGrp="1"/>
          </p:cNvSpPr>
          <p:nvPr>
            <p:ph idx="1"/>
          </p:nvPr>
        </p:nvSpPr>
        <p:spPr>
          <a:xfrm>
            <a:off x="1519491" y="1419656"/>
            <a:ext cx="5915025" cy="1655838"/>
          </a:xfrm>
          <a:prstGeom prst="rect">
            <a:avLst/>
          </a:prstGeom>
        </p:spPr>
        <p:txBody>
          <a:bodyPr vert="horz" lIns="91440" tIns="45720" rIns="91440" bIns="45720" rtlCol="0">
            <a:spAutoFit/>
          </a:bodyPr>
          <a:lstStyle>
            <a:lvl1pPr>
              <a:defRPr sz="2000">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183138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5"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graphicFrame>
        <p:nvGraphicFramePr>
          <p:cNvPr id="7" name="Espace réservé du contenu 2"/>
          <p:cNvGraphicFramePr>
            <a:graphicFrameLocks/>
          </p:cNvGraphicFramePr>
          <p:nvPr userDrawn="1">
            <p:extLst>
              <p:ext uri="{D42A27DB-BD31-4B8C-83A1-F6EECF244321}">
                <p14:modId xmlns:p14="http://schemas.microsoft.com/office/powerpoint/2010/main" val="665555301"/>
              </p:ext>
            </p:extLst>
          </p:nvPr>
        </p:nvGraphicFramePr>
        <p:xfrm>
          <a:off x="1519491" y="1445547"/>
          <a:ext cx="5915025" cy="1854200"/>
        </p:xfrm>
        <a:graphic>
          <a:graphicData uri="http://schemas.openxmlformats.org/drawingml/2006/table">
            <a:tbl>
              <a:tblPr firstRow="1" bandRow="1">
                <a:tableStyleId>{5C22544A-7EE6-4342-B048-85BDC9FD1C3A}</a:tableStyleId>
              </a:tblPr>
              <a:tblGrid>
                <a:gridCol w="1183005">
                  <a:extLst>
                    <a:ext uri="{9D8B030D-6E8A-4147-A177-3AD203B41FA5}">
                      <a16:colId xmlns:a16="http://schemas.microsoft.com/office/drawing/2014/main" val="20000"/>
                    </a:ext>
                  </a:extLst>
                </a:gridCol>
                <a:gridCol w="1183005">
                  <a:extLst>
                    <a:ext uri="{9D8B030D-6E8A-4147-A177-3AD203B41FA5}">
                      <a16:colId xmlns:a16="http://schemas.microsoft.com/office/drawing/2014/main" val="20001"/>
                    </a:ext>
                  </a:extLst>
                </a:gridCol>
                <a:gridCol w="1183005">
                  <a:extLst>
                    <a:ext uri="{9D8B030D-6E8A-4147-A177-3AD203B41FA5}">
                      <a16:colId xmlns:a16="http://schemas.microsoft.com/office/drawing/2014/main" val="20002"/>
                    </a:ext>
                  </a:extLst>
                </a:gridCol>
                <a:gridCol w="1183005">
                  <a:extLst>
                    <a:ext uri="{9D8B030D-6E8A-4147-A177-3AD203B41FA5}">
                      <a16:colId xmlns:a16="http://schemas.microsoft.com/office/drawing/2014/main" val="20003"/>
                    </a:ext>
                  </a:extLst>
                </a:gridCol>
                <a:gridCol w="1183005">
                  <a:extLst>
                    <a:ext uri="{9D8B030D-6E8A-4147-A177-3AD203B41FA5}">
                      <a16:colId xmlns:a16="http://schemas.microsoft.com/office/drawing/2014/main" val="20004"/>
                    </a:ext>
                  </a:extLst>
                </a:gridCol>
              </a:tblGrid>
              <a:tr h="370840">
                <a:tc>
                  <a:txBody>
                    <a:bodyPr/>
                    <a:lstStyle/>
                    <a:p>
                      <a:endParaRPr lang="fr-FR" dirty="0"/>
                    </a:p>
                  </a:txBody>
                  <a:tcPr>
                    <a:solidFill>
                      <a:schemeClr val="tx1">
                        <a:lumMod val="40000"/>
                        <a:lumOff val="60000"/>
                      </a:schemeClr>
                    </a:solidFill>
                  </a:tcPr>
                </a:tc>
                <a:tc>
                  <a:txBody>
                    <a:bodyPr/>
                    <a:lstStyle/>
                    <a:p>
                      <a:endParaRPr lang="fr-FR"/>
                    </a:p>
                  </a:txBody>
                  <a:tcPr>
                    <a:solidFill>
                      <a:schemeClr val="tx1">
                        <a:lumMod val="40000"/>
                        <a:lumOff val="60000"/>
                      </a:schemeClr>
                    </a:solidFill>
                  </a:tcPr>
                </a:tc>
                <a:tc>
                  <a:txBody>
                    <a:bodyPr/>
                    <a:lstStyle/>
                    <a:p>
                      <a:endParaRPr lang="fr-FR" dirty="0"/>
                    </a:p>
                  </a:txBody>
                  <a:tcPr>
                    <a:solidFill>
                      <a:schemeClr val="tx1">
                        <a:lumMod val="40000"/>
                        <a:lumOff val="60000"/>
                      </a:schemeClr>
                    </a:solidFill>
                  </a:tcPr>
                </a:tc>
                <a:tc>
                  <a:txBody>
                    <a:bodyPr/>
                    <a:lstStyle/>
                    <a:p>
                      <a:endParaRPr lang="fr-FR"/>
                    </a:p>
                  </a:txBody>
                  <a:tcPr>
                    <a:solidFill>
                      <a:schemeClr val="tx1">
                        <a:lumMod val="40000"/>
                        <a:lumOff val="60000"/>
                      </a:schemeClr>
                    </a:solidFill>
                  </a:tcPr>
                </a:tc>
                <a:tc>
                  <a:txBody>
                    <a:bodyPr/>
                    <a:lstStyle/>
                    <a:p>
                      <a:endParaRPr lang="fr-FR" dirty="0"/>
                    </a:p>
                  </a:txBody>
                  <a:tcPr>
                    <a:solidFill>
                      <a:schemeClr val="tx1">
                        <a:lumMod val="40000"/>
                        <a:lumOff val="60000"/>
                      </a:schemeClr>
                    </a:solidFill>
                  </a:tcPr>
                </a:tc>
                <a:extLst>
                  <a:ext uri="{0D108BD9-81ED-4DB2-BD59-A6C34878D82A}">
                    <a16:rowId xmlns:a16="http://schemas.microsoft.com/office/drawing/2014/main" val="10000"/>
                  </a:ext>
                </a:extLst>
              </a:tr>
              <a:tr h="370840">
                <a:tc>
                  <a:txBody>
                    <a:bodyPr/>
                    <a:lstStyle/>
                    <a:p>
                      <a:endParaRPr lang="fr-FR" dirty="0"/>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10001"/>
                  </a:ext>
                </a:extLst>
              </a:tr>
              <a:tr h="370840">
                <a:tc>
                  <a:txBody>
                    <a:bodyPr/>
                    <a:lstStyle/>
                    <a:p>
                      <a:endParaRPr lang="fr-FR" dirty="0"/>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dirty="0"/>
                    </a:p>
                  </a:txBody>
                  <a:tcPr>
                    <a:solidFill>
                      <a:schemeClr val="bg1">
                        <a:lumMod val="95000"/>
                      </a:schemeClr>
                    </a:solidFill>
                  </a:tcPr>
                </a:tc>
                <a:extLst>
                  <a:ext uri="{0D108BD9-81ED-4DB2-BD59-A6C34878D82A}">
                    <a16:rowId xmlns:a16="http://schemas.microsoft.com/office/drawing/2014/main" val="10002"/>
                  </a:ext>
                </a:extLst>
              </a:tr>
              <a:tr h="370840">
                <a:tc>
                  <a:txBody>
                    <a:bodyPr/>
                    <a:lstStyle/>
                    <a:p>
                      <a:endParaRPr lang="fr-FR" dirty="0"/>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10003"/>
                  </a:ext>
                </a:extLst>
              </a:tr>
              <a:tr h="370840">
                <a:tc>
                  <a:txBody>
                    <a:bodyPr/>
                    <a:lstStyle/>
                    <a:p>
                      <a:endParaRPr lang="fr-FR" dirty="0"/>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a:p>
                  </a:txBody>
                  <a:tcPr>
                    <a:solidFill>
                      <a:schemeClr val="bg1">
                        <a:lumMod val="95000"/>
                      </a:schemeClr>
                    </a:solidFill>
                  </a:tcPr>
                </a:tc>
                <a:tc>
                  <a:txBody>
                    <a:bodyPr/>
                    <a:lstStyle/>
                    <a:p>
                      <a:endParaRPr lang="fr-FR" dirty="0"/>
                    </a:p>
                  </a:txBody>
                  <a:tcPr>
                    <a:solidFill>
                      <a:schemeClr val="bg1">
                        <a:lumMod val="95000"/>
                      </a:schemeClr>
                    </a:solidFill>
                  </a:tcPr>
                </a:tc>
                <a:tc>
                  <a:txBody>
                    <a:bodyPr/>
                    <a:lstStyle/>
                    <a:p>
                      <a:endParaRPr lang="fr-FR"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79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graphicFrame>
        <p:nvGraphicFramePr>
          <p:cNvPr id="6" name="Espace réservé du contenu 1"/>
          <p:cNvGraphicFramePr>
            <a:graphicFrameLocks/>
          </p:cNvGraphicFramePr>
          <p:nvPr userDrawn="1">
            <p:extLst>
              <p:ext uri="{D42A27DB-BD31-4B8C-83A1-F6EECF244321}">
                <p14:modId xmlns:p14="http://schemas.microsoft.com/office/powerpoint/2010/main" val="3044750242"/>
              </p:ext>
            </p:extLst>
          </p:nvPr>
        </p:nvGraphicFramePr>
        <p:xfrm>
          <a:off x="3012838" y="1595071"/>
          <a:ext cx="2845776" cy="2041427"/>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u texte 2"/>
          <p:cNvSpPr>
            <a:spLocks noGrp="1"/>
          </p:cNvSpPr>
          <p:nvPr>
            <p:ph type="body" sz="quarter" idx="12" hasCustomPrompt="1"/>
          </p:nvPr>
        </p:nvSpPr>
        <p:spPr>
          <a:xfrm>
            <a:off x="1519491" y="800735"/>
            <a:ext cx="5943282" cy="400110"/>
          </a:xfrm>
        </p:spPr>
        <p:txBody>
          <a:bodyPr wrap="square">
            <a:spAutoFit/>
          </a:bodyPr>
          <a:lstStyle>
            <a:lvl1pPr marL="0" indent="0">
              <a:buFontTx/>
              <a:buNone/>
              <a:defRPr sz="2000">
                <a:solidFill>
                  <a:schemeClr val="tx1">
                    <a:lumMod val="65000"/>
                    <a:lumOff val="35000"/>
                  </a:schemeClr>
                </a:solidFill>
              </a:defRPr>
            </a:lvl1pPr>
          </a:lstStyle>
          <a:p>
            <a:pPr lvl="0"/>
            <a:r>
              <a:rPr lang="fr-FR" dirty="0" smtClean="0"/>
              <a:t>Texte simple de la diapositive</a:t>
            </a:r>
            <a:endParaRPr lang="fr-FR" dirty="0"/>
          </a:p>
        </p:txBody>
      </p:sp>
    </p:spTree>
    <p:extLst>
      <p:ext uri="{BB962C8B-B14F-4D97-AF65-F5344CB8AC3E}">
        <p14:creationId xmlns:p14="http://schemas.microsoft.com/office/powerpoint/2010/main" val="35772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re 1"/>
          <p:cNvSpPr>
            <a:spLocks noGrp="1"/>
          </p:cNvSpPr>
          <p:nvPr>
            <p:ph type="title" hasCustomPrompt="1"/>
          </p:nvPr>
        </p:nvSpPr>
        <p:spPr>
          <a:xfrm>
            <a:off x="830580" y="129867"/>
            <a:ext cx="6172200" cy="318924"/>
          </a:xfrm>
        </p:spPr>
        <p:txBody>
          <a:bodyPr/>
          <a:lstStyle>
            <a:lvl1pPr>
              <a:defRPr b="1"/>
            </a:lvl1pPr>
          </a:lstStyle>
          <a:p>
            <a:r>
              <a:rPr lang="pt-BR" dirty="0" smtClean="0"/>
              <a:t>CLICK TO EDIT MASTER TITLE STYLE</a:t>
            </a:r>
            <a:endParaRPr lang="fr-FR" dirty="0"/>
          </a:p>
        </p:txBody>
      </p:sp>
      <p:sp>
        <p:nvSpPr>
          <p:cNvPr id="16"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7144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p:cNvSpPr/>
          <p:nvPr userDrawn="1"/>
        </p:nvSpPr>
        <p:spPr>
          <a:xfrm>
            <a:off x="0" y="4478409"/>
            <a:ext cx="9144000" cy="67271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7" name="Titre 3"/>
          <p:cNvSpPr txBox="1">
            <a:spLocks/>
          </p:cNvSpPr>
          <p:nvPr userDrawn="1"/>
        </p:nvSpPr>
        <p:spPr>
          <a:xfrm>
            <a:off x="632457" y="2817850"/>
            <a:ext cx="5895504" cy="26275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200" dirty="0" smtClean="0">
                <a:solidFill>
                  <a:schemeClr val="bg1"/>
                </a:solidFill>
                <a:latin typeface="Calibri"/>
                <a:cs typeface="Calibri"/>
              </a:rPr>
              <a:t>DE LA RECHERCHE À L’INDUSTRIE</a:t>
            </a:r>
          </a:p>
        </p:txBody>
      </p:sp>
      <p:sp>
        <p:nvSpPr>
          <p:cNvPr id="18" name="ZoneTexte 10"/>
          <p:cNvSpPr txBox="1"/>
          <p:nvPr userDrawn="1"/>
        </p:nvSpPr>
        <p:spPr>
          <a:xfrm>
            <a:off x="626082" y="4618606"/>
            <a:ext cx="5836747" cy="318036"/>
          </a:xfrm>
          <a:prstGeom prst="rect">
            <a:avLst/>
          </a:prstGeom>
          <a:noFill/>
        </p:spPr>
        <p:txBody>
          <a:bodyPr wrap="square" rtlCol="0">
            <a:spAutoFit/>
          </a:bodyPr>
          <a:lstStyle/>
          <a:p>
            <a:pPr algn="l">
              <a:lnSpc>
                <a:spcPct val="140000"/>
              </a:lnSpc>
            </a:pPr>
            <a:r>
              <a:rPr lang="fr-FR" sz="1100" kern="0" dirty="0">
                <a:solidFill>
                  <a:schemeClr val="tx1">
                    <a:lumMod val="85000"/>
                    <a:lumOff val="15000"/>
                  </a:schemeClr>
                </a:solidFill>
                <a:latin typeface="Calibri"/>
                <a:cs typeface="Calibri"/>
              </a:rPr>
              <a:t>Commissariat à </a:t>
            </a:r>
            <a:r>
              <a:rPr lang="fr-FR" sz="1100" kern="0" dirty="0" smtClean="0">
                <a:solidFill>
                  <a:schemeClr val="tx1">
                    <a:lumMod val="85000"/>
                    <a:lumOff val="15000"/>
                  </a:schemeClr>
                </a:solidFill>
                <a:latin typeface="Calibri"/>
                <a:cs typeface="Calibri"/>
              </a:rPr>
              <a:t>l’énergie atomique </a:t>
            </a:r>
            <a:r>
              <a:rPr lang="fr-FR" sz="1100" kern="0" dirty="0">
                <a:solidFill>
                  <a:schemeClr val="tx1">
                    <a:lumMod val="85000"/>
                    <a:lumOff val="15000"/>
                  </a:schemeClr>
                </a:solidFill>
                <a:latin typeface="Calibri"/>
                <a:cs typeface="Calibri"/>
              </a:rPr>
              <a:t>et aux </a:t>
            </a:r>
            <a:r>
              <a:rPr lang="fr-FR" sz="1100" kern="0" dirty="0" smtClean="0">
                <a:solidFill>
                  <a:schemeClr val="tx1">
                    <a:lumMod val="85000"/>
                    <a:lumOff val="15000"/>
                  </a:schemeClr>
                </a:solidFill>
                <a:latin typeface="Calibri"/>
                <a:cs typeface="Calibri"/>
              </a:rPr>
              <a:t>énergies alternatives - </a:t>
            </a:r>
            <a:r>
              <a:rPr lang="fr-FR" sz="1100" kern="0" dirty="0" err="1" smtClean="0">
                <a:solidFill>
                  <a:srgbClr val="A50119"/>
                </a:solidFill>
                <a:latin typeface="Calibri"/>
                <a:cs typeface="Calibri"/>
              </a:rPr>
              <a:t>www.cea.fr</a:t>
            </a:r>
            <a:endParaRPr lang="fr-FR" sz="1100" kern="0" dirty="0" smtClean="0">
              <a:solidFill>
                <a:srgbClr val="A50119"/>
              </a:solidFill>
              <a:latin typeface="Calibri"/>
              <a:cs typeface="Calibri"/>
            </a:endParaRPr>
          </a:p>
        </p:txBody>
      </p:sp>
      <p:sp>
        <p:nvSpPr>
          <p:cNvPr id="9" name="Espace réservé pour une image  10"/>
          <p:cNvSpPr>
            <a:spLocks noGrp="1"/>
          </p:cNvSpPr>
          <p:nvPr>
            <p:ph type="pic" sz="quarter" idx="12"/>
          </p:nvPr>
        </p:nvSpPr>
        <p:spPr>
          <a:xfrm>
            <a:off x="5562096" y="611595"/>
            <a:ext cx="2803525" cy="1990725"/>
          </a:xfrm>
        </p:spPr>
        <p:txBody>
          <a:bodyPr/>
          <a:lstStyle/>
          <a:p>
            <a:r>
              <a:rPr lang="fr-FR" smtClean="0"/>
              <a:t>Cliquez sur l'icône pour ajouter une image</a:t>
            </a:r>
            <a:endParaRPr lang="fr-FR" dirty="0"/>
          </a:p>
        </p:txBody>
      </p:sp>
      <p:pic>
        <p:nvPicPr>
          <p:cNvPr id="2" name="Picture 1" descr="fond16-9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091"/>
            <a:ext cx="9144000" cy="4508500"/>
          </a:xfrm>
          <a:prstGeom prst="rect">
            <a:avLst/>
          </a:prstGeom>
        </p:spPr>
      </p:pic>
      <p:sp>
        <p:nvSpPr>
          <p:cNvPr id="10" name="Titre 1"/>
          <p:cNvSpPr>
            <a:spLocks noGrp="1"/>
          </p:cNvSpPr>
          <p:nvPr>
            <p:ph type="title" hasCustomPrompt="1"/>
          </p:nvPr>
        </p:nvSpPr>
        <p:spPr>
          <a:xfrm>
            <a:off x="2452480" y="1711519"/>
            <a:ext cx="3574482" cy="461665"/>
          </a:xfrm>
          <a:prstGeom prst="rect">
            <a:avLst/>
          </a:prstGeom>
        </p:spPr>
        <p:txBody>
          <a:bodyPr wrap="square">
            <a:spAutoFit/>
          </a:bodyPr>
          <a:lstStyle>
            <a:lvl1pPr marL="0" marR="0" indent="0" algn="l" defTabSz="685800" rtl="0" eaLnBrk="1" fontAlgn="auto" latinLnBrk="0" hangingPunct="1">
              <a:lnSpc>
                <a:spcPct val="100000"/>
              </a:lnSpc>
              <a:spcBef>
                <a:spcPct val="0"/>
              </a:spcBef>
              <a:spcAft>
                <a:spcPts val="0"/>
              </a:spcAft>
              <a:buClrTx/>
              <a:buSzTx/>
              <a:buFontTx/>
              <a:buNone/>
              <a:tabLst/>
              <a:defRPr lang="fr-FR" sz="2400" kern="1200" dirty="0" smtClean="0">
                <a:solidFill>
                  <a:schemeClr val="bg1"/>
                </a:solidFill>
                <a:latin typeface="Calibri"/>
                <a:ea typeface="+mn-ea"/>
                <a:cs typeface="Calibri"/>
              </a:defRPr>
            </a:lvl1pPr>
          </a:lstStyle>
          <a:p>
            <a:r>
              <a:rPr lang="fr-FR" dirty="0" smtClean="0"/>
              <a:t>Merci de votre attention</a:t>
            </a:r>
            <a:endParaRPr lang="fr-FR" dirty="0"/>
          </a:p>
        </p:txBody>
      </p:sp>
      <p:sp>
        <p:nvSpPr>
          <p:cNvPr id="13" name="Espace réservé du texte 18"/>
          <p:cNvSpPr>
            <a:spLocks noGrp="1"/>
          </p:cNvSpPr>
          <p:nvPr>
            <p:ph type="body" sz="quarter" idx="10" hasCustomPrompt="1"/>
          </p:nvPr>
        </p:nvSpPr>
        <p:spPr>
          <a:xfrm>
            <a:off x="743826" y="3302669"/>
            <a:ext cx="5136111" cy="189283"/>
          </a:xfrm>
        </p:spPr>
        <p:txBody>
          <a:bodyPr>
            <a:spAutoFit/>
          </a:bodyPr>
          <a:lstStyle>
            <a:lvl1pPr marL="0" indent="0">
              <a:buFontTx/>
              <a:buNone/>
              <a:defRPr sz="800" baseline="0">
                <a:solidFill>
                  <a:schemeClr val="tx1">
                    <a:lumMod val="75000"/>
                    <a:lumOff val="25000"/>
                  </a:schemeClr>
                </a:solidFill>
              </a:defRPr>
            </a:lvl1pPr>
          </a:lstStyle>
          <a:p>
            <a:r>
              <a:rPr lang="fr-FR" sz="700" b="1" dirty="0" smtClean="0">
                <a:solidFill>
                  <a:schemeClr val="tx1"/>
                </a:solidFill>
                <a:latin typeface="Calibri"/>
                <a:cs typeface="Calibri"/>
              </a:rPr>
              <a:t>Crédits photos </a:t>
            </a:r>
            <a:r>
              <a:rPr lang="fr-FR" sz="700" dirty="0" smtClean="0">
                <a:solidFill>
                  <a:schemeClr val="tx1"/>
                </a:solidFill>
                <a:latin typeface="Calibri"/>
                <a:cs typeface="Calibri"/>
              </a:rPr>
              <a:t>: XXXXXXXXXXX</a:t>
            </a:r>
            <a:endParaRPr lang="fr-FR" sz="700" dirty="0">
              <a:solidFill>
                <a:schemeClr val="tx1"/>
              </a:solidFill>
              <a:latin typeface="Calibri"/>
              <a:cs typeface="Calibri"/>
            </a:endParaRPr>
          </a:p>
        </p:txBody>
      </p:sp>
      <p:sp>
        <p:nvSpPr>
          <p:cNvPr id="15" name="Espace réservé du texte 20"/>
          <p:cNvSpPr>
            <a:spLocks noGrp="1"/>
          </p:cNvSpPr>
          <p:nvPr>
            <p:ph type="body" sz="quarter" idx="13" hasCustomPrompt="1"/>
          </p:nvPr>
        </p:nvSpPr>
        <p:spPr>
          <a:xfrm>
            <a:off x="2452480" y="2355215"/>
            <a:ext cx="3535680" cy="286232"/>
          </a:xfrm>
        </p:spPr>
        <p:txBody>
          <a:bodyPr>
            <a:spAutoFit/>
          </a:bodyPr>
          <a:lstStyle>
            <a:lvl1pPr marL="0" indent="0">
              <a:buFontTx/>
              <a:buNone/>
              <a:defRPr lang="fr-FR" sz="1400" kern="1200" smtClean="0">
                <a:solidFill>
                  <a:schemeClr val="bg1"/>
                </a:solidFill>
                <a:latin typeface="Calibri"/>
                <a:cs typeface="Calibri"/>
              </a:defRPr>
            </a:lvl1pPr>
          </a:lstStyle>
          <a:p>
            <a:pPr lvl="0"/>
            <a:r>
              <a:rPr lang="fr-FR" sz="1400" kern="1200" dirty="0" smtClean="0">
                <a:solidFill>
                  <a:schemeClr val="bg1"/>
                </a:solidFill>
                <a:latin typeface="Calibri"/>
                <a:ea typeface="+mn-ea"/>
                <a:cs typeface="Calibri"/>
              </a:rPr>
              <a:t>Mise à jour XXXXXX 2019</a:t>
            </a:r>
            <a:endParaRPr lang="fr-FR" dirty="0"/>
          </a:p>
        </p:txBody>
      </p:sp>
      <p:pic>
        <p:nvPicPr>
          <p:cNvPr id="19" name="Picture 9" descr="cea_logo_smal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632" y="1395784"/>
            <a:ext cx="1456704" cy="1189040"/>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00467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71488" y="970076"/>
            <a:ext cx="5915025" cy="1655838"/>
          </a:xfrm>
          <a:prstGeom prst="rect">
            <a:avLst/>
          </a:prstGeom>
        </p:spPr>
        <p:txBody>
          <a:bodyPr vert="horz" lIns="91440" tIns="45720" rIns="91440" bIns="45720"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smtClean="0"/>
              <a:t>Cinquième niveau</a:t>
            </a:r>
            <a:endParaRPr lang="en-US" dirty="0"/>
          </a:p>
        </p:txBody>
      </p:sp>
      <p:sp>
        <p:nvSpPr>
          <p:cNvPr id="8" name="Rectangle 7"/>
          <p:cNvSpPr/>
          <p:nvPr/>
        </p:nvSpPr>
        <p:spPr>
          <a:xfrm>
            <a:off x="0" y="4971046"/>
            <a:ext cx="8416144" cy="19230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9" name="Rectangle 8"/>
          <p:cNvSpPr/>
          <p:nvPr/>
        </p:nvSpPr>
        <p:spPr>
          <a:xfrm>
            <a:off x="0" y="-19280"/>
            <a:ext cx="9144000" cy="59395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 </a:t>
            </a:r>
            <a:endParaRPr lang="en-US" dirty="0">
              <a:solidFill>
                <a:schemeClr val="accent1"/>
              </a:solidFill>
            </a:endParaRPr>
          </a:p>
        </p:txBody>
      </p:sp>
      <p:sp>
        <p:nvSpPr>
          <p:cNvPr id="10" name="Rectangle 9"/>
          <p:cNvSpPr/>
          <p:nvPr/>
        </p:nvSpPr>
        <p:spPr>
          <a:xfrm>
            <a:off x="8416144" y="4970488"/>
            <a:ext cx="727856" cy="176676"/>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Rectangle 10"/>
          <p:cNvSpPr/>
          <p:nvPr/>
        </p:nvSpPr>
        <p:spPr>
          <a:xfrm>
            <a:off x="0" y="-19281"/>
            <a:ext cx="727856" cy="587829"/>
          </a:xfrm>
          <a:prstGeom prst="rect">
            <a:avLst/>
          </a:prstGeom>
          <a:solidFill>
            <a:srgbClr val="C117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Slide Number Placeholder 2"/>
          <p:cNvSpPr>
            <a:spLocks noGrp="1"/>
          </p:cNvSpPr>
          <p:nvPr>
            <p:ph type="sldNum" sz="quarter" idx="4"/>
          </p:nvPr>
        </p:nvSpPr>
        <p:spPr>
          <a:xfrm>
            <a:off x="8544253" y="5004965"/>
            <a:ext cx="470958" cy="107722"/>
          </a:xfrm>
          <a:prstGeom prst="rect">
            <a:avLst/>
          </a:prstGeom>
        </p:spPr>
        <p:txBody>
          <a:bodyPr tIns="0" bIns="0">
            <a:spAutoFit/>
          </a:bodyPr>
          <a:lstStyle>
            <a:lvl1pPr>
              <a:defRPr/>
            </a:lvl1pPr>
          </a:lstStyle>
          <a:p>
            <a:pPr algn="ctr"/>
            <a:fld id="{854A34C9-9A4B-6445-85E1-F779B5E87362}" type="slidenum">
              <a:rPr lang="fr-FR" sz="700" smtClean="0">
                <a:solidFill>
                  <a:schemeClr val="bg1"/>
                </a:solidFill>
                <a:latin typeface="Arial" charset="0"/>
                <a:ea typeface="Arial" charset="0"/>
                <a:cs typeface="Arial" charset="0"/>
              </a:rPr>
              <a:pPr algn="ctr"/>
              <a:t>‹N°›</a:t>
            </a:fld>
            <a:endParaRPr lang="fr-FR" sz="700" dirty="0">
              <a:solidFill>
                <a:schemeClr val="bg1"/>
              </a:solidFill>
              <a:latin typeface="Arial" charset="0"/>
              <a:ea typeface="Arial" charset="0"/>
              <a:cs typeface="Arial" charset="0"/>
            </a:endParaRPr>
          </a:p>
        </p:txBody>
      </p:sp>
      <p:pic>
        <p:nvPicPr>
          <p:cNvPr id="13" name="Picture 25" descr="cea_logo_typo2_small.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000" y="168724"/>
            <a:ext cx="459254" cy="259863"/>
          </a:xfrm>
          <a:prstGeom prst="rect">
            <a:avLst/>
          </a:prstGeom>
        </p:spPr>
      </p:pic>
      <p:sp>
        <p:nvSpPr>
          <p:cNvPr id="14" name="Espace réservé du titre 1"/>
          <p:cNvSpPr>
            <a:spLocks noGrp="1"/>
          </p:cNvSpPr>
          <p:nvPr>
            <p:ph type="title"/>
          </p:nvPr>
        </p:nvSpPr>
        <p:spPr>
          <a:xfrm>
            <a:off x="830580" y="129867"/>
            <a:ext cx="6172200" cy="318924"/>
          </a:xfrm>
          <a:prstGeom prst="rect">
            <a:avLst/>
          </a:prstGeom>
        </p:spPr>
        <p:txBody>
          <a:bodyPr vert="horz" lIns="91440" tIns="36000" rIns="91440" bIns="36000" rtlCol="0" anchor="ctr">
            <a:spAutoFit/>
          </a:bodyPr>
          <a:lstStyle/>
          <a:p>
            <a:r>
              <a:rPr lang="fr-FR" dirty="0" smtClean="0"/>
              <a:t>Modifiez le style du titre</a:t>
            </a:r>
            <a:endParaRPr lang="fr-FR" dirty="0"/>
          </a:p>
        </p:txBody>
      </p:sp>
      <p:sp>
        <p:nvSpPr>
          <p:cNvPr id="15" name="Espace réservé du texte 12"/>
          <p:cNvSpPr txBox="1">
            <a:spLocks/>
          </p:cNvSpPr>
          <p:nvPr/>
        </p:nvSpPr>
        <p:spPr>
          <a:xfrm>
            <a:off x="7228404" y="4958164"/>
            <a:ext cx="1187740" cy="205184"/>
          </a:xfrm>
          <a:prstGeom prst="rect">
            <a:avLst/>
          </a:prstGeom>
        </p:spPr>
        <p:txBody>
          <a:bodyPr wrap="square">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FR" sz="800" dirty="0" smtClean="0">
                <a:solidFill>
                  <a:schemeClr val="tx1">
                    <a:lumMod val="60000"/>
                    <a:lumOff val="40000"/>
                  </a:schemeClr>
                </a:solidFill>
              </a:rPr>
              <a:t>Date</a:t>
            </a:r>
            <a:endParaRPr lang="fr-FR" sz="800" dirty="0">
              <a:solidFill>
                <a:schemeClr val="tx1">
                  <a:lumMod val="60000"/>
                  <a:lumOff val="40000"/>
                </a:schemeClr>
              </a:solidFill>
            </a:endParaRPr>
          </a:p>
        </p:txBody>
      </p:sp>
      <p:sp>
        <p:nvSpPr>
          <p:cNvPr id="16" name="Rectangle 15"/>
          <p:cNvSpPr/>
          <p:nvPr/>
        </p:nvSpPr>
        <p:spPr>
          <a:xfrm>
            <a:off x="72489" y="4924740"/>
            <a:ext cx="2569112" cy="235962"/>
          </a:xfrm>
          <a:prstGeom prst="rect">
            <a:avLst/>
          </a:prstGeom>
        </p:spPr>
        <p:txBody>
          <a:bodyPr wrap="square">
            <a:spAutoFit/>
          </a:bodyPr>
          <a:lstStyle/>
          <a:p>
            <a:pPr>
              <a:lnSpc>
                <a:spcPct val="140000"/>
              </a:lnSpc>
            </a:pPr>
            <a:r>
              <a:rPr lang="fr-FR" sz="700" kern="0" dirty="0">
                <a:solidFill>
                  <a:schemeClr val="bg1">
                    <a:lumMod val="50000"/>
                  </a:schemeClr>
                </a:solidFill>
                <a:latin typeface="Calibri"/>
                <a:cs typeface="Calibri"/>
              </a:rPr>
              <a:t>Commissariat à l’énergie atomique et aux énergies alternatives</a:t>
            </a:r>
          </a:p>
        </p:txBody>
      </p:sp>
    </p:spTree>
    <p:extLst>
      <p:ext uri="{BB962C8B-B14F-4D97-AF65-F5344CB8AC3E}">
        <p14:creationId xmlns:p14="http://schemas.microsoft.com/office/powerpoint/2010/main" val="39545696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6" r:id="rId4"/>
    <p:sldLayoutId id="2147483662" r:id="rId5"/>
    <p:sldLayoutId id="2147483667" r:id="rId6"/>
    <p:sldLayoutId id="2147483668" r:id="rId7"/>
    <p:sldLayoutId id="2147483663" r:id="rId8"/>
    <p:sldLayoutId id="2147483664" r:id="rId9"/>
    <p:sldLayoutId id="2147483665" r:id="rId10"/>
  </p:sldLayoutIdLst>
  <p:txStyles>
    <p:titleStyle>
      <a:lvl1pPr algn="l" defTabSz="457200" rtl="0" eaLnBrk="1" latinLnBrk="0" hangingPunct="1">
        <a:spcBef>
          <a:spcPct val="0"/>
        </a:spcBef>
        <a:buNone/>
        <a:defRPr sz="1600" b="1" kern="1200">
          <a:solidFill>
            <a:schemeClr val="tx1">
              <a:lumMod val="50000"/>
              <a:lumOff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150.png"/><Relationship Id="rId12" Type="http://schemas.openxmlformats.org/officeDocument/2006/relationships/image" Target="../media/image37.png"/><Relationship Id="rId17" Type="http://schemas.openxmlformats.org/officeDocument/2006/relationships/image" Target="../media/image260.png"/><Relationship Id="rId2" Type="http://schemas.openxmlformats.org/officeDocument/2006/relationships/notesSlide" Target="../notesSlides/notesSlide6.xml"/><Relationship Id="rId16" Type="http://schemas.openxmlformats.org/officeDocument/2006/relationships/image" Target="../media/image250.png"/><Relationship Id="rId20"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320.pn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280.png"/><Relationship Id="rId4" Type="http://schemas.openxmlformats.org/officeDocument/2006/relationships/image" Target="../media/image300.png"/><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www.services-rt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2457" y="2893383"/>
            <a:ext cx="8044818" cy="830997"/>
          </a:xfrm>
        </p:spPr>
        <p:txBody>
          <a:bodyPr/>
          <a:lstStyle/>
          <a:p>
            <a:r>
              <a:rPr lang="fr-FR" dirty="0" smtClean="0"/>
              <a:t>The </a:t>
            </a:r>
            <a:r>
              <a:rPr lang="fr-FR" dirty="0" err="1" smtClean="0"/>
              <a:t>stakes</a:t>
            </a:r>
            <a:r>
              <a:rPr lang="fr-FR" dirty="0" smtClean="0"/>
              <a:t> of </a:t>
            </a:r>
            <a:r>
              <a:rPr lang="fr-FR" dirty="0" err="1" smtClean="0"/>
              <a:t>nuclear</a:t>
            </a:r>
            <a:r>
              <a:rPr lang="fr-FR" dirty="0" smtClean="0"/>
              <a:t> planning </a:t>
            </a:r>
            <a:r>
              <a:rPr lang="fr-FR" dirty="0" err="1" smtClean="0"/>
              <a:t>optimization</a:t>
            </a:r>
            <a:r>
              <a:rPr lang="fr-FR" dirty="0" smtClean="0"/>
              <a:t> in </a:t>
            </a:r>
            <a:r>
              <a:rPr lang="fr-FR" dirty="0" err="1" smtClean="0"/>
              <a:t>electric</a:t>
            </a:r>
            <a:r>
              <a:rPr lang="fr-FR" dirty="0" smtClean="0"/>
              <a:t> </a:t>
            </a:r>
            <a:r>
              <a:rPr lang="fr-FR" dirty="0" err="1" smtClean="0"/>
              <a:t>systems</a:t>
            </a:r>
            <a:r>
              <a:rPr lang="fr-FR" dirty="0" smtClean="0"/>
              <a:t> </a:t>
            </a:r>
            <a:r>
              <a:rPr lang="fr-FR" dirty="0" err="1" smtClean="0"/>
              <a:t>operation</a:t>
            </a:r>
            <a:r>
              <a:rPr lang="fr-FR" dirty="0" smtClean="0"/>
              <a:t> </a:t>
            </a:r>
            <a:r>
              <a:rPr lang="fr-FR" dirty="0" err="1" smtClean="0"/>
              <a:t>with</a:t>
            </a:r>
            <a:r>
              <a:rPr lang="fr-FR" dirty="0" smtClean="0"/>
              <a:t> </a:t>
            </a:r>
            <a:r>
              <a:rPr lang="fr-FR" dirty="0" err="1" smtClean="0"/>
              <a:t>renewable</a:t>
            </a:r>
            <a:r>
              <a:rPr lang="fr-FR" dirty="0" smtClean="0"/>
              <a:t> </a:t>
            </a:r>
            <a:r>
              <a:rPr lang="fr-FR" dirty="0" err="1" smtClean="0"/>
              <a:t>energy</a:t>
            </a:r>
            <a:r>
              <a:rPr lang="fr-FR" dirty="0" smtClean="0"/>
              <a:t>:</a:t>
            </a:r>
          </a:p>
        </p:txBody>
      </p:sp>
      <p:sp>
        <p:nvSpPr>
          <p:cNvPr id="3" name="Text Placeholder 2"/>
          <p:cNvSpPr>
            <a:spLocks noGrp="1"/>
          </p:cNvSpPr>
          <p:nvPr>
            <p:ph type="body" sz="quarter" idx="11"/>
          </p:nvPr>
        </p:nvSpPr>
        <p:spPr>
          <a:xfrm>
            <a:off x="632457" y="4069949"/>
            <a:ext cx="2206507" cy="230832"/>
          </a:xfrm>
        </p:spPr>
        <p:txBody>
          <a:bodyPr/>
          <a:lstStyle/>
          <a:p>
            <a:r>
              <a:rPr lang="fr-FR" dirty="0" smtClean="0"/>
              <a:t>06/02/2021</a:t>
            </a:r>
            <a:endParaRPr lang="fr-FR" dirty="0"/>
          </a:p>
        </p:txBody>
      </p:sp>
      <p:sp>
        <p:nvSpPr>
          <p:cNvPr id="4" name="Text Placeholder 1"/>
          <p:cNvSpPr txBox="1">
            <a:spLocks/>
          </p:cNvSpPr>
          <p:nvPr/>
        </p:nvSpPr>
        <p:spPr>
          <a:xfrm>
            <a:off x="632457" y="3700617"/>
            <a:ext cx="8044818" cy="369332"/>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4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smtClean="0"/>
              <a:t>Arthur LYNCH, Yannick PEREZ, Sophie GABRIEL, Gilles MATHONNIERE</a:t>
            </a:r>
          </a:p>
        </p:txBody>
      </p:sp>
      <p:sp>
        <p:nvSpPr>
          <p:cNvPr id="5" name="ZoneTexte 4"/>
          <p:cNvSpPr txBox="1"/>
          <p:nvPr/>
        </p:nvSpPr>
        <p:spPr>
          <a:xfrm>
            <a:off x="4195937" y="4966612"/>
            <a:ext cx="919477" cy="215444"/>
          </a:xfrm>
          <a:prstGeom prst="rect">
            <a:avLst/>
          </a:prstGeom>
          <a:noFill/>
        </p:spPr>
        <p:txBody>
          <a:bodyPr wrap="square" rtlCol="0">
            <a:spAutoFit/>
          </a:bodyPr>
          <a:lstStyle/>
          <a:p>
            <a:pPr algn="ctr"/>
            <a:r>
              <a:rPr lang="fr-FR" sz="800" dirty="0" smtClean="0"/>
              <a:t>1/23</a:t>
            </a:r>
            <a:endParaRPr lang="fr-FR" sz="800" dirty="0"/>
          </a:p>
        </p:txBody>
      </p:sp>
    </p:spTree>
    <p:extLst>
      <p:ext uri="{BB962C8B-B14F-4D97-AF65-F5344CB8AC3E}">
        <p14:creationId xmlns:p14="http://schemas.microsoft.com/office/powerpoint/2010/main" val="1161962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p:nvPr/>
        </p:nvPicPr>
        <p:blipFill>
          <a:blip r:embed="rId3">
            <a:extLst>
              <a:ext uri="{28A0092B-C50C-407E-A947-70E740481C1C}">
                <a14:useLocalDpi xmlns:a14="http://schemas.microsoft.com/office/drawing/2010/main" val="0"/>
              </a:ext>
            </a:extLst>
          </a:blip>
          <a:stretch>
            <a:fillRect/>
          </a:stretch>
        </p:blipFill>
        <p:spPr>
          <a:xfrm>
            <a:off x="1775732" y="642289"/>
            <a:ext cx="5096021" cy="3889887"/>
          </a:xfrm>
          <a:prstGeom prst="rect">
            <a:avLst/>
          </a:prstGeom>
        </p:spPr>
      </p:pic>
      <p:sp>
        <p:nvSpPr>
          <p:cNvPr id="2" name="Title 1"/>
          <p:cNvSpPr>
            <a:spLocks noGrp="1"/>
          </p:cNvSpPr>
          <p:nvPr>
            <p:ph type="title"/>
          </p:nvPr>
        </p:nvSpPr>
        <p:spPr>
          <a:xfrm>
            <a:off x="830580" y="129867"/>
            <a:ext cx="6986326" cy="318924"/>
          </a:xfrm>
        </p:spPr>
        <p:txBody>
          <a:bodyPr/>
          <a:lstStyle/>
          <a:p>
            <a:r>
              <a:rPr lang="en-US" dirty="0"/>
              <a:t>Method and models: Heuristic planning optimization MILP </a:t>
            </a:r>
            <a:r>
              <a:rPr lang="en-US" dirty="0" smtClean="0"/>
              <a:t>model output:</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10/23</a:t>
            </a:r>
            <a:endParaRPr lang="fr-FR" sz="800" dirty="0"/>
          </a:p>
        </p:txBody>
      </p:sp>
      <p:sp>
        <p:nvSpPr>
          <p:cNvPr id="3" name="Rectangle 2"/>
          <p:cNvSpPr/>
          <p:nvPr/>
        </p:nvSpPr>
        <p:spPr>
          <a:xfrm>
            <a:off x="1383228" y="4425251"/>
            <a:ext cx="6576646" cy="487569"/>
          </a:xfrm>
          <a:prstGeom prst="rect">
            <a:avLst/>
          </a:prstGeom>
        </p:spPr>
        <p:txBody>
          <a:bodyPr wrap="square">
            <a:spAutoFit/>
          </a:bodyPr>
          <a:lstStyle/>
          <a:p>
            <a:pPr algn="ctr">
              <a:lnSpc>
                <a:spcPct val="107000"/>
              </a:lnSpc>
              <a:spcAft>
                <a:spcPts val="800"/>
              </a:spcAft>
            </a:pPr>
            <a:r>
              <a:rPr lang="en-US" sz="1200" i="1" dirty="0" smtClean="0">
                <a:latin typeface="Times New Roman" panose="02020603050405020304" pitchFamily="18" charset="0"/>
                <a:ea typeface="Calibri" panose="020F0502020204030204" pitchFamily="34" charset="0"/>
                <a:cs typeface="Times New Roman" panose="02020603050405020304" pitchFamily="18" charset="0"/>
              </a:rPr>
              <a:t>Fig: </a:t>
            </a:r>
            <a:r>
              <a:rPr lang="en-US" sz="1200" i="1" dirty="0">
                <a:latin typeface="Times New Roman" panose="02020603050405020304" pitchFamily="18" charset="0"/>
                <a:ea typeface="Calibri" panose="020F0502020204030204" pitchFamily="34" charset="0"/>
                <a:cs typeface="Times New Roman" panose="02020603050405020304" pitchFamily="18" charset="0"/>
              </a:rPr>
              <a:t>Nuclear availability for each nuclear fleet size scenario, resulting from the heuristic planning optimization model.</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20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p:nvPr/>
        </p:nvSpPr>
        <p:spPr>
          <a:xfrm>
            <a:off x="52787" y="2243683"/>
            <a:ext cx="4688177" cy="2687744"/>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52788" y="1127168"/>
            <a:ext cx="4688177" cy="1056669"/>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Picture 4" descr="https://antares-simulator.org/static/img/heade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518" y="662228"/>
            <a:ext cx="1410578" cy="559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0580" y="129867"/>
            <a:ext cx="6986326" cy="318924"/>
          </a:xfrm>
        </p:spPr>
        <p:txBody>
          <a:bodyPr/>
          <a:lstStyle/>
          <a:p>
            <a:r>
              <a:rPr lang="en-US" dirty="0" smtClean="0"/>
              <a:t>Method and models : Unit-Commitment/Economic Dispatch Model – Antares: </a:t>
            </a:r>
            <a:endParaRPr lang="en-US" dirty="0"/>
          </a:p>
        </p:txBody>
      </p:sp>
      <p:sp>
        <p:nvSpPr>
          <p:cNvPr id="26" name="ZoneTexte 25"/>
          <p:cNvSpPr txBox="1"/>
          <p:nvPr/>
        </p:nvSpPr>
        <p:spPr>
          <a:xfrm>
            <a:off x="52788" y="693508"/>
            <a:ext cx="7188757" cy="338554"/>
          </a:xfrm>
          <a:prstGeom prst="rect">
            <a:avLst/>
          </a:prstGeom>
          <a:noFill/>
        </p:spPr>
        <p:txBody>
          <a:bodyPr wrap="square" rtlCol="0">
            <a:spAutoFit/>
          </a:bodyPr>
          <a:lstStyle/>
          <a:p>
            <a:r>
              <a:rPr lang="fr-FR" sz="1600" dirty="0" smtClean="0">
                <a:solidFill>
                  <a:schemeClr val="tx1">
                    <a:lumMod val="50000"/>
                    <a:lumOff val="50000"/>
                  </a:schemeClr>
                </a:solidFill>
              </a:rPr>
              <a:t>Unit-</a:t>
            </a:r>
            <a:r>
              <a:rPr lang="fr-FR" sz="1600" dirty="0" err="1" smtClean="0">
                <a:solidFill>
                  <a:schemeClr val="tx1">
                    <a:lumMod val="50000"/>
                    <a:lumOff val="50000"/>
                  </a:schemeClr>
                </a:solidFill>
              </a:rPr>
              <a:t>Commitment</a:t>
            </a:r>
            <a:r>
              <a:rPr lang="fr-FR" sz="1600" dirty="0" smtClean="0">
                <a:solidFill>
                  <a:schemeClr val="tx1">
                    <a:lumMod val="50000"/>
                    <a:lumOff val="50000"/>
                  </a:schemeClr>
                </a:solidFill>
              </a:rPr>
              <a:t>/</a:t>
            </a:r>
            <a:r>
              <a:rPr lang="fr-FR" sz="1600" dirty="0" err="1" smtClean="0">
                <a:solidFill>
                  <a:schemeClr val="tx1">
                    <a:lumMod val="50000"/>
                    <a:lumOff val="50000"/>
                  </a:schemeClr>
                </a:solidFill>
              </a:rPr>
              <a:t>Economic</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Dispatch</a:t>
            </a:r>
            <a:r>
              <a:rPr lang="fr-FR" sz="1600" dirty="0" smtClean="0">
                <a:solidFill>
                  <a:schemeClr val="tx1">
                    <a:lumMod val="50000"/>
                    <a:lumOff val="50000"/>
                  </a:schemeClr>
                </a:solidFill>
              </a:rPr>
              <a:t> model </a:t>
            </a:r>
            <a:r>
              <a:rPr lang="fr-FR" sz="1600" dirty="0" err="1" smtClean="0">
                <a:solidFill>
                  <a:schemeClr val="tx1">
                    <a:lumMod val="50000"/>
                    <a:lumOff val="50000"/>
                  </a:schemeClr>
                </a:solidFill>
              </a:rPr>
              <a:t>using</a:t>
            </a:r>
            <a:r>
              <a:rPr lang="fr-FR" sz="1600" dirty="0" smtClean="0">
                <a:solidFill>
                  <a:schemeClr val="tx1">
                    <a:lumMod val="50000"/>
                    <a:lumOff val="50000"/>
                  </a:schemeClr>
                </a:solidFill>
              </a:rPr>
              <a:t> ANTARES-Simulator (RTE):</a:t>
            </a:r>
            <a:endParaRPr lang="fr-FR" sz="1600" dirty="0">
              <a:solidFill>
                <a:schemeClr val="tx1">
                  <a:lumMod val="50000"/>
                  <a:lumOff val="50000"/>
                </a:schemeClr>
              </a:solidFill>
            </a:endParaRPr>
          </a:p>
        </p:txBody>
      </p:sp>
      <p:sp>
        <p:nvSpPr>
          <p:cNvPr id="7" name="Rectangle 1"/>
          <p:cNvSpPr>
            <a:spLocks noChangeArrowheads="1"/>
          </p:cNvSpPr>
          <p:nvPr/>
        </p:nvSpPr>
        <p:spPr bwMode="auto">
          <a:xfrm>
            <a:off x="4034873" y="37231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43587" y="1337962"/>
                <a:ext cx="3959782" cy="7881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i="1">
                          <a:latin typeface="Cambria Math" panose="02040503050406030204" pitchFamily="18" charset="0"/>
                        </a:rPr>
                        <m:t>𝑀𝑖𝑛𝑖𝑚𝑖𝑧𝑒</m:t>
                      </m:r>
                      <m:nary>
                        <m:naryPr>
                          <m:chr m:val="∑"/>
                          <m:limLoc m:val="undOvr"/>
                          <m:ctrlPr>
                            <a:rPr lang="fr-FR" sz="1600" i="1">
                              <a:latin typeface="Cambria Math" panose="02040503050406030204" pitchFamily="18" charset="0"/>
                            </a:rPr>
                          </m:ctrlPr>
                        </m:naryPr>
                        <m:sub>
                          <m:r>
                            <a:rPr lang="fr-FR" sz="1600" i="1">
                              <a:latin typeface="Cambria Math" panose="02040503050406030204" pitchFamily="18" charset="0"/>
                            </a:rPr>
                            <m:t>𝑠</m:t>
                          </m:r>
                          <m:r>
                            <a:rPr lang="fr-FR" sz="1600" i="0">
                              <a:latin typeface="Cambria Math" panose="02040503050406030204" pitchFamily="18" charset="0"/>
                            </a:rPr>
                            <m:t>=1</m:t>
                          </m:r>
                        </m:sub>
                        <m:sup>
                          <m:r>
                            <a:rPr lang="fr-FR" sz="1600" i="0">
                              <a:latin typeface="Cambria Math" panose="02040503050406030204" pitchFamily="18" charset="0"/>
                            </a:rPr>
                            <m:t>52</m:t>
                          </m:r>
                        </m:sup>
                        <m:e>
                          <m:nary>
                            <m:naryPr>
                              <m:chr m:val="∑"/>
                              <m:limLoc m:val="undOvr"/>
                              <m:ctrlPr>
                                <a:rPr lang="fr-FR" sz="1600" i="1">
                                  <a:latin typeface="Cambria Math" panose="02040503050406030204" pitchFamily="18" charset="0"/>
                                </a:rPr>
                              </m:ctrlPr>
                            </m:naryPr>
                            <m:sub>
                              <m:r>
                                <a:rPr lang="fr-FR" sz="1600" i="1">
                                  <a:latin typeface="Cambria Math" panose="02040503050406030204" pitchFamily="18" charset="0"/>
                                </a:rPr>
                                <m:t>𝑡</m:t>
                              </m:r>
                              <m:r>
                                <a:rPr lang="fr-FR" sz="1600" i="0">
                                  <a:latin typeface="Cambria Math" panose="02040503050406030204" pitchFamily="18" charset="0"/>
                                </a:rPr>
                                <m:t>=1</m:t>
                              </m:r>
                            </m:sub>
                            <m:sup>
                              <m:r>
                                <a:rPr lang="fr-FR" sz="1600" i="0">
                                  <a:latin typeface="Cambria Math" panose="02040503050406030204" pitchFamily="18" charset="0"/>
                                </a:rPr>
                                <m:t>7∗24</m:t>
                              </m:r>
                            </m:sup>
                            <m:e>
                              <m:nary>
                                <m:naryPr>
                                  <m:chr m:val="∑"/>
                                  <m:limLoc m:val="undOvr"/>
                                  <m:ctrlPr>
                                    <a:rPr lang="fr-FR" sz="1600" i="1">
                                      <a:latin typeface="Cambria Math" panose="02040503050406030204" pitchFamily="18" charset="0"/>
                                    </a:rPr>
                                  </m:ctrlPr>
                                </m:naryPr>
                                <m:sub>
                                  <m:r>
                                    <a:rPr lang="fr-FR" sz="1600" i="1">
                                      <a:latin typeface="Cambria Math" panose="02040503050406030204" pitchFamily="18" charset="0"/>
                                    </a:rPr>
                                    <m:t>𝑖</m:t>
                                  </m:r>
                                  <m:r>
                                    <a:rPr lang="fr-FR" sz="1600" i="0">
                                      <a:latin typeface="Cambria Math" panose="02040503050406030204" pitchFamily="18" charset="0"/>
                                    </a:rPr>
                                    <m:t>=1</m:t>
                                  </m:r>
                                </m:sub>
                                <m:sup>
                                  <m:r>
                                    <a:rPr lang="fr-FR" sz="1600" i="1">
                                      <a:latin typeface="Cambria Math" panose="02040503050406030204" pitchFamily="18" charset="0"/>
                                    </a:rPr>
                                    <m:t>𝑁</m:t>
                                  </m:r>
                                </m:sup>
                                <m:e>
                                  <m:sSub>
                                    <m:sSubPr>
                                      <m:ctrlPr>
                                        <a:rPr lang="fr-FR" sz="1600" i="1">
                                          <a:latin typeface="Cambria Math" panose="02040503050406030204" pitchFamily="18" charset="0"/>
                                        </a:rPr>
                                      </m:ctrlPr>
                                    </m:sSubPr>
                                    <m:e>
                                      <m:r>
                                        <a:rPr lang="fr-FR" sz="1600" i="1">
                                          <a:latin typeface="Cambria Math" panose="02040503050406030204" pitchFamily="18" charset="0"/>
                                        </a:rPr>
                                        <m:t>𝑝</m:t>
                                      </m:r>
                                    </m:e>
                                    <m:sub>
                                      <m:r>
                                        <a:rPr lang="fr-FR" sz="1600" i="1">
                                          <a:latin typeface="Cambria Math" panose="02040503050406030204" pitchFamily="18" charset="0"/>
                                        </a:rPr>
                                        <m:t>𝑖</m:t>
                                      </m:r>
                                    </m:sub>
                                  </m:sSub>
                                  <m:r>
                                    <a:rPr lang="fr-FR" sz="1600" i="0">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𝑄</m:t>
                                      </m:r>
                                    </m:e>
                                    <m:sub>
                                      <m:r>
                                        <a:rPr lang="fr-FR" sz="1600" i="1">
                                          <a:latin typeface="Cambria Math" panose="02040503050406030204" pitchFamily="18" charset="0"/>
                                        </a:rPr>
                                        <m:t>𝑖</m:t>
                                      </m:r>
                                      <m:r>
                                        <a:rPr lang="fr-FR" sz="1600" i="0">
                                          <a:latin typeface="Cambria Math" panose="02040503050406030204" pitchFamily="18" charset="0"/>
                                        </a:rPr>
                                        <m:t>,</m:t>
                                      </m:r>
                                      <m:r>
                                        <a:rPr lang="fr-FR" sz="1600" i="1">
                                          <a:latin typeface="Cambria Math" panose="02040503050406030204" pitchFamily="18" charset="0"/>
                                        </a:rPr>
                                        <m:t>𝑡</m:t>
                                      </m:r>
                                      <m:r>
                                        <a:rPr lang="fr-FR" sz="1600" i="0">
                                          <a:latin typeface="Cambria Math" panose="02040503050406030204" pitchFamily="18" charset="0"/>
                                        </a:rPr>
                                        <m:t>,</m:t>
                                      </m:r>
                                      <m:r>
                                        <a:rPr lang="fr-FR" sz="1600" i="1">
                                          <a:latin typeface="Cambria Math" panose="02040503050406030204" pitchFamily="18" charset="0"/>
                                        </a:rPr>
                                        <m:t>𝑠</m:t>
                                      </m:r>
                                    </m:sub>
                                  </m:sSub>
                                  <m:r>
                                    <a:rPr lang="fr-FR" sz="1600" i="0">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𝑈</m:t>
                                      </m:r>
                                    </m:e>
                                    <m:sub>
                                      <m:r>
                                        <a:rPr lang="fr-FR" sz="1600" i="1">
                                          <a:latin typeface="Cambria Math" panose="02040503050406030204" pitchFamily="18" charset="0"/>
                                        </a:rPr>
                                        <m:t>𝑖</m:t>
                                      </m:r>
                                      <m:r>
                                        <a:rPr lang="fr-FR" sz="1600" i="0">
                                          <a:latin typeface="Cambria Math" panose="02040503050406030204" pitchFamily="18" charset="0"/>
                                        </a:rPr>
                                        <m:t>,</m:t>
                                      </m:r>
                                      <m:r>
                                        <a:rPr lang="fr-FR" sz="1600" i="1">
                                          <a:latin typeface="Cambria Math" panose="02040503050406030204" pitchFamily="18" charset="0"/>
                                        </a:rPr>
                                        <m:t>𝑡</m:t>
                                      </m:r>
                                      <m:r>
                                        <a:rPr lang="fr-FR" sz="1600" i="0">
                                          <a:latin typeface="Cambria Math" panose="02040503050406030204" pitchFamily="18" charset="0"/>
                                        </a:rPr>
                                        <m:t>,</m:t>
                                      </m:r>
                                      <m:r>
                                        <a:rPr lang="fr-FR" sz="1600" i="1">
                                          <a:latin typeface="Cambria Math" panose="02040503050406030204" pitchFamily="18" charset="0"/>
                                        </a:rPr>
                                        <m:t>𝑠</m:t>
                                      </m:r>
                                    </m:sub>
                                  </m:sSub>
                                </m:e>
                              </m:nary>
                            </m:e>
                          </m:nary>
                        </m:e>
                      </m:nary>
                    </m:oMath>
                  </m:oMathPara>
                </a14:m>
                <a:endParaRPr lang="fr-FR" sz="1600" dirty="0"/>
              </a:p>
            </p:txBody>
          </p:sp>
        </mc:Choice>
        <mc:Fallback xmlns="">
          <p:sp>
            <p:nvSpPr>
              <p:cNvPr id="3" name="Rectangle 2"/>
              <p:cNvSpPr>
                <a:spLocks noRot="1" noChangeAspect="1" noMove="1" noResize="1" noEditPoints="1" noAdjustHandles="1" noChangeArrowheads="1" noChangeShapeType="1" noTextEdit="1"/>
              </p:cNvSpPr>
              <p:nvPr/>
            </p:nvSpPr>
            <p:spPr>
              <a:xfrm>
                <a:off x="243587" y="1337962"/>
                <a:ext cx="3959782" cy="78810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818236" y="1594723"/>
                <a:ext cx="1578532" cy="145802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fr-FR" sz="1100" i="1">
                          <a:latin typeface="Cambria Math" panose="02040503050406030204" pitchFamily="18" charset="0"/>
                          <a:ea typeface="Calibri" panose="020F0502020204030204" pitchFamily="34" charset="0"/>
                          <a:cs typeface="Times New Roman" panose="02020603050405020304" pitchFamily="18" charset="0"/>
                        </a:rPr>
                        <m:t>𝑁</m:t>
                      </m:r>
                      <m:r>
                        <a:rPr lang="fr-FR" sz="1100" i="1">
                          <a:latin typeface="Cambria Math" panose="02040503050406030204" pitchFamily="18" charset="0"/>
                          <a:ea typeface="Calibri" panose="020F0502020204030204" pitchFamily="34" charset="0"/>
                          <a:cs typeface="Times New Roman" panose="02020603050405020304" pitchFamily="18" charset="0"/>
                        </a:rPr>
                        <m:t>:</m:t>
                      </m:r>
                      <m:r>
                        <a:rPr lang="fr-FR" sz="1100" i="1">
                          <a:latin typeface="Cambria Math" panose="02040503050406030204" pitchFamily="18" charset="0"/>
                          <a:ea typeface="Calibri" panose="020F0502020204030204" pitchFamily="34" charset="0"/>
                          <a:cs typeface="Times New Roman" panose="02020603050405020304" pitchFamily="18" charset="0"/>
                        </a:rPr>
                        <m:t>𝑛𝑢𝑚𝑏𝑒𝑟</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𝑜𝑓</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𝑔𝑒𝑛𝑒𝑟𝑎𝑡𝑖𝑛𝑔</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𝑝𝑙𝑎𝑛𝑡𝑠</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𝑝</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𝑚𝑎𝑟𝑔𝑖𝑛𝑎𝑙</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𝑐𝑜𝑠𝑡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𝑔𝑒𝑛𝑒𝑟𝑎𝑡𝑖𝑛𝑔</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𝑔𝑒𝑛𝑒𝑟𝑎𝑡𝑖𝑜𝑛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𝑏𝑖𝑛𝑎𝑟𝑦</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𝑣𝑎𝑟𝑖𝑎𝑏𝑙𝑒</m:t>
                      </m:r>
                      <m:d>
                        <m:dPr>
                          <m:begChr m:val="{"/>
                          <m:endChr m:val=""/>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eqArrPr>
                            <m:e>
                              <m:r>
                                <a:rPr lang="fr-FR" sz="1100" i="1">
                                  <a:latin typeface="Cambria Math" panose="02040503050406030204" pitchFamily="18" charset="0"/>
                                  <a:ea typeface="Times New Roman" panose="02020603050405020304" pitchFamily="18" charset="0"/>
                                  <a:cs typeface="Times New Roman" panose="02020603050405020304" pitchFamily="18" charset="0"/>
                                </a:rPr>
                                <m:t>1 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𝑖𝑠</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𝑢𝑝</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e>
                            <m:e>
                              <m:r>
                                <a:rPr lang="fr-FR" sz="1100" i="1">
                                  <a:latin typeface="Cambria Math" panose="02040503050406030204" pitchFamily="18" charset="0"/>
                                  <a:ea typeface="Times New Roman" panose="02020603050405020304" pitchFamily="18" charset="0"/>
                                  <a:cs typeface="Times New Roman" panose="02020603050405020304" pitchFamily="18" charset="0"/>
                                </a:rPr>
                                <m:t>0 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𝑖𝑠</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𝑑𝑜𝑤𝑛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e>
                          </m:eqArr>
                        </m:e>
                      </m:d>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818236" y="1594723"/>
                <a:ext cx="1578532" cy="1458028"/>
              </a:xfrm>
              <a:prstGeom prst="rect">
                <a:avLst/>
              </a:prstGeom>
              <a:blipFill>
                <a:blip r:embed="rId5"/>
                <a:stretch>
                  <a:fillRect r="-1459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0471" y="2676809"/>
                <a:ext cx="2441438" cy="6981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sz="1400" i="1">
                              <a:latin typeface="Cambria Math" panose="02040503050406030204" pitchFamily="18" charset="0"/>
                            </a:rPr>
                          </m:ctrlPr>
                        </m:naryPr>
                        <m:sub>
                          <m:r>
                            <a:rPr lang="fr-FR" sz="1400" i="1">
                              <a:latin typeface="Cambria Math" panose="02040503050406030204" pitchFamily="18" charset="0"/>
                            </a:rPr>
                            <m:t>𝑖</m:t>
                          </m:r>
                          <m:r>
                            <a:rPr lang="fr-FR" sz="1400" i="0">
                              <a:latin typeface="Cambria Math" panose="02040503050406030204" pitchFamily="18" charset="0"/>
                            </a:rPr>
                            <m:t>=1</m:t>
                          </m:r>
                        </m:sub>
                        <m:sup>
                          <m:r>
                            <a:rPr lang="fr-FR" sz="1400" i="1">
                              <a:latin typeface="Cambria Math" panose="02040503050406030204" pitchFamily="18" charset="0"/>
                            </a:rPr>
                            <m:t>𝑁</m:t>
                          </m:r>
                        </m:sup>
                        <m:e>
                          <m:sSub>
                            <m:sSubPr>
                              <m:ctrlPr>
                                <a:rPr lang="fr-FR" sz="1400" i="1">
                                  <a:latin typeface="Cambria Math" panose="02040503050406030204" pitchFamily="18" charset="0"/>
                                </a:rPr>
                              </m:ctrlPr>
                            </m:sSubPr>
                            <m:e>
                              <m:r>
                                <a:rPr lang="fr-FR" sz="1400" i="1">
                                  <a:latin typeface="Cambria Math" panose="02040503050406030204" pitchFamily="18" charset="0"/>
                                </a:rPr>
                                <m:t>𝑄</m:t>
                              </m:r>
                            </m:e>
                            <m:sub>
                              <m:r>
                                <a:rPr lang="fr-FR" sz="1400" i="1">
                                  <a:latin typeface="Cambria Math" panose="02040503050406030204" pitchFamily="18" charset="0"/>
                                </a:rPr>
                                <m:t>𝑖</m:t>
                              </m:r>
                              <m:r>
                                <a:rPr lang="fr-FR" sz="1400" i="0">
                                  <a:latin typeface="Cambria Math" panose="02040503050406030204" pitchFamily="18" charset="0"/>
                                </a:rPr>
                                <m:t>,</m:t>
                              </m:r>
                              <m:r>
                                <a:rPr lang="fr-FR" sz="1400" i="1">
                                  <a:latin typeface="Cambria Math" panose="02040503050406030204" pitchFamily="18" charset="0"/>
                                </a:rPr>
                                <m:t>𝑡</m:t>
                              </m:r>
                              <m:r>
                                <a:rPr lang="fr-FR" sz="1400" i="0">
                                  <a:latin typeface="Cambria Math" panose="02040503050406030204" pitchFamily="18" charset="0"/>
                                </a:rPr>
                                <m:t>,</m:t>
                              </m:r>
                              <m:r>
                                <a:rPr lang="fr-FR" sz="1400" i="1">
                                  <a:latin typeface="Cambria Math" panose="02040503050406030204" pitchFamily="18" charset="0"/>
                                </a:rPr>
                                <m:t>𝑠</m:t>
                              </m:r>
                            </m:sub>
                          </m:sSub>
                          <m:r>
                            <a:rPr lang="fr-FR" sz="1400" i="0">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rPr>
                                <m:t>𝑈</m:t>
                              </m:r>
                            </m:e>
                            <m:sub>
                              <m:r>
                                <a:rPr lang="fr-FR" sz="1400" i="1">
                                  <a:latin typeface="Cambria Math" panose="02040503050406030204" pitchFamily="18" charset="0"/>
                                </a:rPr>
                                <m:t>𝑖</m:t>
                              </m:r>
                              <m:r>
                                <a:rPr lang="fr-FR" sz="1400" i="0">
                                  <a:latin typeface="Cambria Math" panose="02040503050406030204" pitchFamily="18" charset="0"/>
                                </a:rPr>
                                <m:t>,</m:t>
                              </m:r>
                              <m:r>
                                <a:rPr lang="fr-FR" sz="1400" i="1">
                                  <a:latin typeface="Cambria Math" panose="02040503050406030204" pitchFamily="18" charset="0"/>
                                </a:rPr>
                                <m:t>𝑡</m:t>
                              </m:r>
                              <m:r>
                                <a:rPr lang="fr-FR" sz="1400" i="0">
                                  <a:latin typeface="Cambria Math" panose="02040503050406030204" pitchFamily="18" charset="0"/>
                                </a:rPr>
                                <m:t>,</m:t>
                              </m:r>
                              <m:r>
                                <a:rPr lang="fr-FR" sz="1400" i="1">
                                  <a:latin typeface="Cambria Math" panose="02040503050406030204" pitchFamily="18" charset="0"/>
                                </a:rPr>
                                <m:t>𝑠</m:t>
                              </m:r>
                            </m:sub>
                          </m:sSub>
                        </m:e>
                      </m:nary>
                      <m:r>
                        <a:rPr lang="fr-FR" sz="1400" i="0">
                          <a:latin typeface="Cambria Math" panose="02040503050406030204" pitchFamily="18" charset="0"/>
                        </a:rPr>
                        <m:t>≥</m:t>
                      </m:r>
                      <m:r>
                        <a:rPr lang="fr-FR" sz="1400" i="1">
                          <a:latin typeface="Cambria Math" panose="02040503050406030204" pitchFamily="18" charset="0"/>
                        </a:rPr>
                        <m:t>𝐷𝑒𝑚𝑎𝑛</m:t>
                      </m:r>
                      <m:sSub>
                        <m:sSubPr>
                          <m:ctrlPr>
                            <a:rPr lang="fr-FR" sz="1400" i="1">
                              <a:latin typeface="Cambria Math" panose="02040503050406030204" pitchFamily="18" charset="0"/>
                            </a:rPr>
                          </m:ctrlPr>
                        </m:sSubPr>
                        <m:e>
                          <m:r>
                            <a:rPr lang="fr-FR" sz="1400" i="1">
                              <a:latin typeface="Cambria Math" panose="02040503050406030204" pitchFamily="18" charset="0"/>
                            </a:rPr>
                            <m:t>𝑑</m:t>
                          </m:r>
                        </m:e>
                        <m:sub>
                          <m:r>
                            <a:rPr lang="fr-FR" sz="1400" i="1">
                              <a:latin typeface="Cambria Math" panose="02040503050406030204" pitchFamily="18" charset="0"/>
                            </a:rPr>
                            <m:t>𝑡</m:t>
                          </m:r>
                          <m:r>
                            <a:rPr lang="fr-FR" sz="1400" i="0">
                              <a:latin typeface="Cambria Math" panose="02040503050406030204" pitchFamily="18" charset="0"/>
                            </a:rPr>
                            <m:t>,</m:t>
                          </m:r>
                          <m:r>
                            <a:rPr lang="fr-FR" sz="1400" i="1">
                              <a:latin typeface="Cambria Math" panose="02040503050406030204" pitchFamily="18" charset="0"/>
                            </a:rPr>
                            <m:t>𝑠</m:t>
                          </m:r>
                        </m:sub>
                      </m:sSub>
                    </m:oMath>
                  </m:oMathPara>
                </a14:m>
                <a:endParaRPr lang="fr-FR" sz="1400" dirty="0"/>
              </a:p>
            </p:txBody>
          </p:sp>
        </mc:Choice>
        <mc:Fallback xmlns="">
          <p:sp>
            <p:nvSpPr>
              <p:cNvPr id="5" name="Rectangle 4"/>
              <p:cNvSpPr>
                <a:spLocks noRot="1" noChangeAspect="1" noMove="1" noResize="1" noEditPoints="1" noAdjustHandles="1" noChangeArrowheads="1" noChangeShapeType="1" noTextEdit="1"/>
              </p:cNvSpPr>
              <p:nvPr/>
            </p:nvSpPr>
            <p:spPr>
              <a:xfrm>
                <a:off x="770471" y="2676809"/>
                <a:ext cx="2441438" cy="698140"/>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p:cNvSpPr txBox="1"/>
              <p:nvPr/>
            </p:nvSpPr>
            <p:spPr>
              <a:xfrm>
                <a:off x="0" y="2218605"/>
                <a:ext cx="19156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i="1" dirty="0" smtClean="0">
                          <a:solidFill>
                            <a:schemeClr val="tx1">
                              <a:lumMod val="50000"/>
                              <a:lumOff val="50000"/>
                            </a:schemeClr>
                          </a:solidFill>
                          <a:latin typeface="Cambria Math" panose="02040503050406030204" pitchFamily="18" charset="0"/>
                        </a:rPr>
                        <m:t>𝐶𝑜𝑛𝑠𝑡𝑟𝑎𝑖𝑛𝑒𝑑</m:t>
                      </m:r>
                      <m:r>
                        <a:rPr lang="fr-FR" sz="1400" i="1" dirty="0" smtClean="0">
                          <a:solidFill>
                            <a:schemeClr val="tx1">
                              <a:lumMod val="50000"/>
                              <a:lumOff val="50000"/>
                            </a:schemeClr>
                          </a:solidFill>
                          <a:latin typeface="Cambria Math" panose="02040503050406030204" pitchFamily="18" charset="0"/>
                        </a:rPr>
                        <m:t> </m:t>
                      </m:r>
                      <m:r>
                        <a:rPr lang="fr-FR" sz="1400" i="1" dirty="0" smtClean="0">
                          <a:solidFill>
                            <a:schemeClr val="tx1">
                              <a:lumMod val="50000"/>
                              <a:lumOff val="50000"/>
                            </a:schemeClr>
                          </a:solidFill>
                          <a:latin typeface="Cambria Math" panose="02040503050406030204" pitchFamily="18" charset="0"/>
                        </a:rPr>
                        <m:t>𝑏𝑦</m:t>
                      </m:r>
                      <m:r>
                        <a:rPr lang="fr-FR" sz="1400" i="1" dirty="0" smtClean="0">
                          <a:solidFill>
                            <a:schemeClr val="tx1">
                              <a:lumMod val="50000"/>
                              <a:lumOff val="50000"/>
                            </a:schemeClr>
                          </a:solidFill>
                          <a:latin typeface="Cambria Math" panose="02040503050406030204" pitchFamily="18" charset="0"/>
                        </a:rPr>
                        <m:t> :</m:t>
                      </m:r>
                    </m:oMath>
                  </m:oMathPara>
                </a14:m>
                <a:endParaRPr lang="fr-FR" sz="1400" dirty="0" smtClean="0">
                  <a:solidFill>
                    <a:schemeClr val="tx1">
                      <a:lumMod val="50000"/>
                      <a:lumOff val="50000"/>
                    </a:schemeClr>
                  </a:solidFill>
                </a:endParaRPr>
              </a:p>
            </p:txBody>
          </p:sp>
        </mc:Choice>
        <mc:Fallback xmlns="">
          <p:sp>
            <p:nvSpPr>
              <p:cNvPr id="14" name="ZoneTexte 13"/>
              <p:cNvSpPr txBox="1">
                <a:spLocks noRot="1" noChangeAspect="1" noMove="1" noResize="1" noEditPoints="1" noAdjustHandles="1" noChangeArrowheads="1" noChangeShapeType="1" noTextEdit="1"/>
              </p:cNvSpPr>
              <p:nvPr/>
            </p:nvSpPr>
            <p:spPr>
              <a:xfrm>
                <a:off x="0" y="2218605"/>
                <a:ext cx="1915635" cy="307777"/>
              </a:xfrm>
              <a:prstGeom prst="rect">
                <a:avLst/>
              </a:prstGeom>
              <a:blipFill>
                <a:blip r:embed="rId7"/>
                <a:stretch>
                  <a:fillRect b="-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169656" y="2470458"/>
                <a:ext cx="324786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smtClean="0">
                          <a:solidFill>
                            <a:schemeClr val="tx1">
                              <a:lumMod val="50000"/>
                              <a:lumOff val="50000"/>
                            </a:schemeClr>
                          </a:solidFill>
                          <a:latin typeface="Cambria Math" panose="02040503050406030204" pitchFamily="18" charset="0"/>
                        </a:rPr>
                        <m:t>𝐷𝑒𝑚𝑎𝑛𝑑</m:t>
                      </m:r>
                      <m:r>
                        <a:rPr lang="fr-FR" sz="1200" b="0" i="1" smtClean="0">
                          <a:solidFill>
                            <a:schemeClr val="tx1">
                              <a:lumMod val="50000"/>
                              <a:lumOff val="50000"/>
                            </a:schemeClr>
                          </a:solidFill>
                          <a:latin typeface="Cambria Math" panose="02040503050406030204" pitchFamily="18" charset="0"/>
                        </a:rPr>
                        <m:t>−</m:t>
                      </m:r>
                      <m:r>
                        <a:rPr lang="fr-FR" sz="1200" b="0" i="1" smtClean="0">
                          <a:solidFill>
                            <a:schemeClr val="tx1">
                              <a:lumMod val="50000"/>
                              <a:lumOff val="50000"/>
                            </a:schemeClr>
                          </a:solidFill>
                          <a:latin typeface="Cambria Math" panose="02040503050406030204" pitchFamily="18" charset="0"/>
                        </a:rPr>
                        <m:t>𝑆𝑢𝑝𝑝𝑙𝑦</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𝐸𝑞𝑢𝑖𝑙𝑖𝑏𝑟𝑖𝑢𝑚</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𝑐𝑜𝑛𝑠𝑡𝑟𝑎𝑖𝑛𝑡</m:t>
                      </m:r>
                      <m:r>
                        <a:rPr lang="fr-FR" sz="1200" b="0" i="1" smtClean="0">
                          <a:solidFill>
                            <a:schemeClr val="tx1">
                              <a:lumMod val="50000"/>
                              <a:lumOff val="50000"/>
                            </a:schemeClr>
                          </a:solidFill>
                          <a:latin typeface="Cambria Math" panose="02040503050406030204" pitchFamily="18" charset="0"/>
                        </a:rPr>
                        <m:t> :</m:t>
                      </m:r>
                    </m:oMath>
                  </m:oMathPara>
                </a14:m>
                <a:endParaRPr lang="fr-FR" sz="1200" dirty="0" smtClean="0">
                  <a:solidFill>
                    <a:schemeClr val="tx1">
                      <a:lumMod val="50000"/>
                      <a:lumOff val="50000"/>
                    </a:schemeClr>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169656" y="2470458"/>
                <a:ext cx="3247862" cy="276999"/>
              </a:xfrm>
              <a:prstGeom prst="rect">
                <a:avLst/>
              </a:prstGeom>
              <a:blipFill>
                <a:blip r:embed="rId8"/>
                <a:stretch>
                  <a:fillRect b="-43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7711" y="3583150"/>
                <a:ext cx="4572000" cy="725263"/>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e>
                      </m:acc>
                      <m:r>
                        <a:rPr lang="fr-FR" sz="11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bar>
                        <m:bar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e>
                      </m:bar>
                      <m:r>
                        <a:rPr lang="fr-FR" sz="11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711" y="3583150"/>
                <a:ext cx="4572000" cy="725263"/>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130059" y="3347125"/>
                <a:ext cx="324786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smtClean="0">
                          <a:solidFill>
                            <a:schemeClr val="tx1">
                              <a:lumMod val="50000"/>
                              <a:lumOff val="50000"/>
                            </a:schemeClr>
                          </a:solidFill>
                          <a:latin typeface="Cambria Math" panose="02040503050406030204" pitchFamily="18" charset="0"/>
                        </a:rPr>
                        <m:t>𝑀𝑎𝑥𝑖𝑚𝑢𝑚</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𝑎𝑛𝑑</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𝑚𝑖𝑛𝑖𝑚𝑢𝑚</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𝑝𝑟𝑜𝑑𝑢𝑐𝑡𝑖𝑜𝑛</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𝑙𝑒𝑣𝑒𝑙</m:t>
                      </m:r>
                      <m:r>
                        <a:rPr lang="fr-FR" sz="1200" b="0" i="1" smtClean="0">
                          <a:solidFill>
                            <a:schemeClr val="tx1">
                              <a:lumMod val="50000"/>
                              <a:lumOff val="50000"/>
                            </a:schemeClr>
                          </a:solidFill>
                          <a:latin typeface="Cambria Math" panose="02040503050406030204" pitchFamily="18" charset="0"/>
                        </a:rPr>
                        <m:t> :</m:t>
                      </m:r>
                    </m:oMath>
                  </m:oMathPara>
                </a14:m>
                <a:endParaRPr lang="fr-FR" sz="1200" dirty="0" smtClean="0">
                  <a:solidFill>
                    <a:schemeClr val="tx1">
                      <a:lumMod val="50000"/>
                      <a:lumOff val="50000"/>
                    </a:schemeClr>
                  </a:solidFill>
                </a:endParaRPr>
              </a:p>
            </p:txBody>
          </p:sp>
        </mc:Choice>
        <mc:Fallback xmlns="">
          <p:sp>
            <p:nvSpPr>
              <p:cNvPr id="17" name="ZoneTexte 16"/>
              <p:cNvSpPr txBox="1">
                <a:spLocks noRot="1" noChangeAspect="1" noMove="1" noResize="1" noEditPoints="1" noAdjustHandles="1" noChangeArrowheads="1" noChangeShapeType="1" noTextEdit="1"/>
              </p:cNvSpPr>
              <p:nvPr/>
            </p:nvSpPr>
            <p:spPr>
              <a:xfrm>
                <a:off x="130059" y="3347125"/>
                <a:ext cx="3247862" cy="276999"/>
              </a:xfrm>
              <a:prstGeom prst="rect">
                <a:avLst/>
              </a:prstGeom>
              <a:blipFill>
                <a:blip r:embed="rId10"/>
                <a:stretch>
                  <a:fillRect b="-43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130059" y="4124746"/>
                <a:ext cx="324786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smtClean="0">
                          <a:solidFill>
                            <a:schemeClr val="tx1">
                              <a:lumMod val="50000"/>
                              <a:lumOff val="50000"/>
                            </a:schemeClr>
                          </a:solidFill>
                          <a:latin typeface="Cambria Math" panose="02040503050406030204" pitchFamily="18" charset="0"/>
                        </a:rPr>
                        <m:t>𝑀𝑖𝑛𝑖𝑚𝑢𝑚</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𝑈𝑝</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𝑎𝑛𝑑</m:t>
                      </m:r>
                      <m:r>
                        <a:rPr lang="fr-FR" sz="1200" b="0" i="1" smtClean="0">
                          <a:solidFill>
                            <a:schemeClr val="tx1">
                              <a:lumMod val="50000"/>
                              <a:lumOff val="50000"/>
                            </a:schemeClr>
                          </a:solidFill>
                          <a:latin typeface="Cambria Math" panose="02040503050406030204" pitchFamily="18" charset="0"/>
                        </a:rPr>
                        <m:t> </m:t>
                      </m:r>
                      <m:r>
                        <a:rPr lang="fr-FR" sz="1200" b="0" i="1" smtClean="0">
                          <a:solidFill>
                            <a:schemeClr val="tx1">
                              <a:lumMod val="50000"/>
                              <a:lumOff val="50000"/>
                            </a:schemeClr>
                          </a:solidFill>
                          <a:latin typeface="Cambria Math" panose="02040503050406030204" pitchFamily="18" charset="0"/>
                        </a:rPr>
                        <m:t>𝐷𝑜𝑤𝑛𝑡𝑖𝑚𝑒</m:t>
                      </m:r>
                      <m:r>
                        <a:rPr lang="fr-FR" sz="1200" b="0" i="1" smtClean="0">
                          <a:solidFill>
                            <a:schemeClr val="tx1">
                              <a:lumMod val="50000"/>
                              <a:lumOff val="50000"/>
                            </a:schemeClr>
                          </a:solidFill>
                          <a:latin typeface="Cambria Math" panose="02040503050406030204" pitchFamily="18" charset="0"/>
                        </a:rPr>
                        <m:t> :</m:t>
                      </m:r>
                    </m:oMath>
                  </m:oMathPara>
                </a14:m>
                <a:endParaRPr lang="fr-FR" sz="1200" dirty="0" smtClean="0">
                  <a:solidFill>
                    <a:schemeClr val="tx1">
                      <a:lumMod val="50000"/>
                      <a:lumOff val="50000"/>
                    </a:schemeClr>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130059" y="4124746"/>
                <a:ext cx="3247862" cy="276999"/>
              </a:xfrm>
              <a:prstGeom prst="rect">
                <a:avLst/>
              </a:prstGeom>
              <a:blipFill>
                <a:blip r:embed="rId11"/>
                <a:stretch>
                  <a:fillRect b="-44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18236" y="3012139"/>
                <a:ext cx="4355712" cy="175759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1100" i="1" smtClean="0">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e>
                      </m:acc>
                      <m:r>
                        <a:rPr lang="fr-FR" sz="1100" b="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𝑀𝑎𝑥𝑖𝑚𝑢𝑚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𝑝𝑟𝑜𝑑𝑢𝑐𝑡𝑖𝑜𝑛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𝑐𝑎𝑝𝑎𝑐𝑖𝑡𝑦</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bar>
                        <m:bar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𝑄</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sub>
                          </m:sSub>
                        </m:e>
                      </m:bar>
                      <m:r>
                        <a:rPr lang="fr-FR" sz="1100" b="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𝑀𝑖𝑛𝑖𝑚𝑢𝑚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𝑝𝑟𝑜𝑑𝑢𝑐𝑡𝑖𝑜𝑛</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𝑐𝑎𝑝𝑎𝑐𝑖𝑡𝑦</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𝑝𝑙𝑎𝑛𝑡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𝑠</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fr-FR" sz="1100" i="1">
                        <a:latin typeface="Cambria Math" panose="02040503050406030204" pitchFamily="18" charset="0"/>
                        <a:ea typeface="Calibri" panose="020F0502020204030204" pitchFamily="34" charset="0"/>
                        <a:cs typeface="Times New Roman" panose="02020603050405020304" pitchFamily="18" charset="0"/>
                      </a:rPr>
                      <m:t>𝑀𝑖𝑛𝑖𝑚𝑢𝑚𝑈</m:t>
                    </m:r>
                    <m:sSub>
                      <m:sSubPr>
                        <m:ctrlPr>
                          <a:rPr lang="fr-FR" sz="1100" i="1">
                            <a:latin typeface="Cambria Math" panose="02040503050406030204" pitchFamily="18" charset="0"/>
                            <a:ea typeface="Calibri" panose="020F0502020204030204" pitchFamily="34" charset="0"/>
                            <a:cs typeface="Times New Roman" panose="02020603050405020304" pitchFamily="18" charset="0"/>
                          </a:rPr>
                        </m:ctrlPr>
                      </m:sSubPr>
                      <m:e>
                        <m:r>
                          <a:rPr lang="fr-FR" sz="1100" i="1">
                            <a:latin typeface="Cambria Math" panose="02040503050406030204" pitchFamily="18" charset="0"/>
                            <a:ea typeface="Calibri" panose="020F0502020204030204" pitchFamily="34" charset="0"/>
                            <a:cs typeface="Times New Roman" panose="02020603050405020304" pitchFamily="18" charset="0"/>
                          </a:rPr>
                          <m:t>𝑝</m:t>
                        </m:r>
                      </m:e>
                      <m:sub>
                        <m:r>
                          <a:rPr lang="fr-FR" sz="1100" i="1">
                            <a:latin typeface="Cambria Math" panose="02040503050406030204" pitchFamily="18" charset="0"/>
                            <a:ea typeface="Calibri" panose="020F0502020204030204" pitchFamily="34" charset="0"/>
                            <a:cs typeface="Times New Roman" panose="02020603050405020304" pitchFamily="18" charset="0"/>
                          </a:rPr>
                          <m:t>𝑖</m:t>
                        </m:r>
                      </m:sub>
                    </m:sSub>
                    <m:r>
                      <a:rPr lang="fr-FR" sz="1100" b="0" i="1" smtClean="0">
                        <a:latin typeface="Cambria Math" panose="02040503050406030204" pitchFamily="18" charset="0"/>
                        <a:ea typeface="Calibri" panose="020F0502020204030204" pitchFamily="34" charset="0"/>
                        <a:cs typeface="Times New Roman" panose="02020603050405020304" pitchFamily="18" charset="0"/>
                      </a:rPr>
                      <m:t>:</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𝑚𝑖𝑛𝑖𝑚𝑢𝑚</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𝑛𝑢𝑚𝑏𝑒𝑟</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𝑜𝑓</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h𝑜𝑢𝑟𝑠</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𝑝𝑙𝑎𝑛𝑡</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𝑖</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h𝑎𝑠</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𝑡𝑜</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𝑜𝑝𝑒𝑟𝑎𝑡𝑒</m:t>
                    </m:r>
                  </m:oMath>
                </a14:m>
                <a:r>
                  <a:rPr lang="fr-FR" sz="1100" i="1" dirty="0" smtClean="0">
                    <a:latin typeface="Cambria Math" panose="02040503050406030204" pitchFamily="18" charset="0"/>
                    <a:ea typeface="Calibri" panose="020F0502020204030204" pitchFamily="34" charset="0"/>
                    <a:cs typeface="Times New Roman" panose="02020603050405020304" pitchFamily="18" charset="0"/>
                  </a:rPr>
                  <a:t> </a:t>
                </a:r>
              </a:p>
              <a:p>
                <a:pPr>
                  <a:lnSpc>
                    <a:spcPct val="107000"/>
                  </a:lnSpc>
                  <a:spcAft>
                    <a:spcPts val="800"/>
                  </a:spcAft>
                </a:pPr>
                <a14:m>
                  <m:oMath xmlns:m="http://schemas.openxmlformats.org/officeDocument/2006/math">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𝑏𝑒𝑓𝑜𝑟𝑒</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𝑠h𝑢𝑡𝑡𝑖𝑛𝑔</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𝑑𝑜𝑤𝑛</m:t>
                    </m:r>
                    <m:r>
                      <a:rPr lang="fr-FR" sz="1100" b="0" i="0" smtClean="0">
                        <a:latin typeface="Cambria Math" panose="02040503050406030204" pitchFamily="18" charset="0"/>
                        <a:ea typeface="Calibri" panose="020F0502020204030204" pitchFamily="34" charset="0"/>
                        <a:cs typeface="Times New Roman" panose="02020603050405020304" pitchFamily="18" charset="0"/>
                      </a:rPr>
                      <m:t> </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fr-FR" sz="1100" i="1">
                        <a:latin typeface="Cambria Math" panose="02040503050406030204" pitchFamily="18" charset="0"/>
                        <a:ea typeface="Calibri" panose="020F0502020204030204" pitchFamily="34" charset="0"/>
                        <a:cs typeface="Times New Roman" panose="02020603050405020304" pitchFamily="18" charset="0"/>
                      </a:rPr>
                      <m:t>𝑀𝑖𝑛𝑖𝑚𝑢𝑚𝐷𝑜𝑤</m:t>
                    </m:r>
                    <m:sSub>
                      <m:sSubPr>
                        <m:ctrlPr>
                          <a:rPr lang="fr-FR" sz="1100" i="1">
                            <a:latin typeface="Cambria Math" panose="02040503050406030204" pitchFamily="18" charset="0"/>
                            <a:ea typeface="Calibri" panose="020F0502020204030204" pitchFamily="34" charset="0"/>
                            <a:cs typeface="Times New Roman" panose="02020603050405020304" pitchFamily="18" charset="0"/>
                          </a:rPr>
                        </m:ctrlPr>
                      </m:sSubPr>
                      <m:e>
                        <m:r>
                          <a:rPr lang="fr-FR" sz="1100" i="1">
                            <a:latin typeface="Cambria Math" panose="02040503050406030204" pitchFamily="18" charset="0"/>
                            <a:ea typeface="Calibri" panose="020F0502020204030204" pitchFamily="34" charset="0"/>
                            <a:cs typeface="Times New Roman" panose="02020603050405020304" pitchFamily="18" charset="0"/>
                          </a:rPr>
                          <m:t>𝑛</m:t>
                        </m:r>
                      </m:e>
                      <m:sub>
                        <m:r>
                          <a:rPr lang="fr-FR" sz="1100" i="1">
                            <a:latin typeface="Cambria Math" panose="02040503050406030204" pitchFamily="18" charset="0"/>
                            <a:ea typeface="Calibri" panose="020F0502020204030204" pitchFamily="34" charset="0"/>
                            <a:cs typeface="Times New Roman" panose="02020603050405020304" pitchFamily="18" charset="0"/>
                          </a:rPr>
                          <m:t>𝑖</m:t>
                        </m:r>
                      </m:sub>
                    </m:sSub>
                    <m:r>
                      <a:rPr lang="fr-FR" sz="1100" b="0" i="1" smtClean="0">
                        <a:latin typeface="Cambria Math" panose="02040503050406030204" pitchFamily="18" charset="0"/>
                        <a:ea typeface="Calibri" panose="020F0502020204030204" pitchFamily="34" charset="0"/>
                        <a:cs typeface="Times New Roman" panose="02020603050405020304" pitchFamily="18" charset="0"/>
                      </a:rPr>
                      <m:t>:</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𝑚𝑖𝑛𝑖𝑚𝑢𝑚</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𝑛𝑢𝑚𝑏𝑒𝑟</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𝑜𝑓</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h𝑜𝑢𝑟𝑠</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𝑝𝑙𝑎𝑛𝑡</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𝑖</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h𝑎𝑠</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𝑡𝑜</m:t>
                    </m:r>
                    <m:r>
                      <a:rPr lang="fr-FR" sz="1100" i="1">
                        <a:latin typeface="Cambria Math" panose="02040503050406030204" pitchFamily="18" charset="0"/>
                        <a:ea typeface="Calibri" panose="020F0502020204030204" pitchFamily="34" charset="0"/>
                        <a:cs typeface="Times New Roman" panose="02020603050405020304" pitchFamily="18" charset="0"/>
                      </a:rPr>
                      <m:t> </m:t>
                    </m:r>
                  </m:oMath>
                </a14:m>
                <a:r>
                  <a:rPr lang="fr-FR" sz="1100" i="1" dirty="0" smtClean="0">
                    <a:latin typeface="Cambria Math" panose="02040503050406030204" pitchFamily="18" charset="0"/>
                    <a:ea typeface="Calibri" panose="020F0502020204030204" pitchFamily="34" charset="0"/>
                    <a:cs typeface="Times New Roman" panose="02020603050405020304" pitchFamily="18" charset="0"/>
                  </a:rPr>
                  <a:t> </a:t>
                </a:r>
              </a:p>
              <a:p>
                <a:pPr>
                  <a:lnSpc>
                    <a:spcPct val="107000"/>
                  </a:lnSpc>
                  <a:spcAft>
                    <a:spcPts val="800"/>
                  </a:spcAft>
                </a:pPr>
                <a14:m>
                  <m:oMath xmlns:m="http://schemas.openxmlformats.org/officeDocument/2006/math">
                    <m:r>
                      <a:rPr lang="fr-FR" sz="1100" i="1">
                        <a:latin typeface="Cambria Math" panose="02040503050406030204" pitchFamily="18" charset="0"/>
                        <a:ea typeface="Calibri" panose="020F0502020204030204" pitchFamily="34" charset="0"/>
                        <a:cs typeface="Times New Roman" panose="02020603050405020304" pitchFamily="18" charset="0"/>
                      </a:rPr>
                      <m:t>𝑠h𝑢𝑡</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𝑑𝑜𝑤𝑛</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𝑏𝑒𝑓𝑜𝑟𝑒</m:t>
                    </m:r>
                    <m:r>
                      <a:rPr lang="fr-FR" sz="1100" i="1">
                        <a:latin typeface="Cambria Math" panose="02040503050406030204" pitchFamily="18" charset="0"/>
                        <a:ea typeface="Calibri" panose="020F0502020204030204" pitchFamily="34" charset="0"/>
                        <a:cs typeface="Times New Roman" panose="02020603050405020304" pitchFamily="18" charset="0"/>
                      </a:rPr>
                      <m:t> </m:t>
                    </m:r>
                    <m:r>
                      <a:rPr lang="fr-FR" sz="1100" i="1">
                        <a:latin typeface="Cambria Math" panose="02040503050406030204" pitchFamily="18" charset="0"/>
                        <a:ea typeface="Calibri" panose="020F0502020204030204" pitchFamily="34" charset="0"/>
                        <a:cs typeface="Times New Roman" panose="02020603050405020304" pitchFamily="18" charset="0"/>
                      </a:rPr>
                      <m:t>𝑟𝑒</m:t>
                    </m:r>
                    <m:r>
                      <a:rPr lang="fr-FR" sz="1100" i="1">
                        <a:latin typeface="Cambria Math" panose="02040503050406030204" pitchFamily="18" charset="0"/>
                        <a:ea typeface="Calibri" panose="020F0502020204030204" pitchFamily="34" charset="0"/>
                        <a:cs typeface="Times New Roman" panose="02020603050405020304" pitchFamily="18" charset="0"/>
                      </a:rPr>
                      <m:t>−</m:t>
                    </m:r>
                    <m:r>
                      <a:rPr lang="fr-FR" sz="1100" i="1">
                        <a:latin typeface="Cambria Math" panose="02040503050406030204" pitchFamily="18" charset="0"/>
                        <a:ea typeface="Calibri" panose="020F0502020204030204" pitchFamily="34" charset="0"/>
                        <a:cs typeface="Times New Roman" panose="02020603050405020304" pitchFamily="18" charset="0"/>
                      </a:rPr>
                      <m:t>𝑠𝑡𝑎𝑟𝑡𝑖𝑛𝑔</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18236" y="3012139"/>
                <a:ext cx="4355712" cy="1757597"/>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8590" y="4350384"/>
                <a:ext cx="4572000" cy="710323"/>
              </a:xfrm>
              <a:prstGeom prst="rect">
                <a:avLst/>
              </a:prstGeom>
            </p:spPr>
            <p:txBody>
              <a:bodyPr>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libri" panose="020F0502020204030204" pitchFamily="34" charset="0"/>
                          <a:cs typeface="Times New Roman" panose="02020603050405020304" pitchFamily="18" charset="0"/>
                        </a:rPr>
                        <m:t>∀ </m:t>
                      </m:r>
                      <m:r>
                        <a:rPr lang="fr-FR" sz="1200" i="1" smtClean="0">
                          <a:latin typeface="Cambria Math" panose="02040503050406030204" pitchFamily="18" charset="0"/>
                          <a:ea typeface="Calibri" panose="020F0502020204030204" pitchFamily="34" charset="0"/>
                          <a:cs typeface="Times New Roman" panose="02020603050405020304" pitchFamily="18" charset="0"/>
                        </a:rPr>
                        <m:t>𝑥</m:t>
                      </m:r>
                      <m:r>
                        <a:rPr lang="fr-FR" sz="1200" i="1"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200" i="1">
                              <a:latin typeface="Cambria Math" panose="02040503050406030204" pitchFamily="18" charset="0"/>
                              <a:ea typeface="Calibri" panose="020F0502020204030204" pitchFamily="34" charset="0"/>
                              <a:cs typeface="Times New Roman" panose="02020603050405020304" pitchFamily="18" charset="0"/>
                            </a:rPr>
                          </m:ctrlPr>
                        </m:dPr>
                        <m:e>
                          <m:r>
                            <a:rPr lang="fr-FR" sz="1200" i="1">
                              <a:latin typeface="Cambria Math" panose="02040503050406030204" pitchFamily="18" charset="0"/>
                              <a:ea typeface="Calibri" panose="020F0502020204030204" pitchFamily="34" charset="0"/>
                              <a:cs typeface="Times New Roman" panose="02020603050405020304" pitchFamily="18" charset="0"/>
                            </a:rPr>
                            <m:t>0;</m:t>
                          </m:r>
                          <m:r>
                            <a:rPr lang="fr-FR" sz="1200" i="1">
                              <a:latin typeface="Cambria Math" panose="02040503050406030204" pitchFamily="18" charset="0"/>
                              <a:ea typeface="Calibri" panose="020F0502020204030204" pitchFamily="34" charset="0"/>
                              <a:cs typeface="Times New Roman" panose="02020603050405020304" pitchFamily="18" charset="0"/>
                            </a:rPr>
                            <m:t>𝑀𝑖𝑛𝑖𝑚𝑢𝑚𝑈</m:t>
                          </m:r>
                          <m:sSub>
                            <m:sSubPr>
                              <m:ctrlPr>
                                <a:rPr lang="fr-FR" sz="1200" i="1">
                                  <a:latin typeface="Cambria Math" panose="02040503050406030204" pitchFamily="18" charset="0"/>
                                  <a:ea typeface="Calibri" panose="020F0502020204030204" pitchFamily="34" charset="0"/>
                                  <a:cs typeface="Times New Roman" panose="02020603050405020304" pitchFamily="18" charset="0"/>
                                </a:rPr>
                              </m:ctrlPr>
                            </m:sSubPr>
                            <m:e>
                              <m:r>
                                <a:rPr lang="fr-FR" sz="1200" i="1">
                                  <a:latin typeface="Cambria Math" panose="02040503050406030204" pitchFamily="18" charset="0"/>
                                  <a:ea typeface="Calibri" panose="020F0502020204030204" pitchFamily="34" charset="0"/>
                                  <a:cs typeface="Times New Roman" panose="02020603050405020304" pitchFamily="18" charset="0"/>
                                </a:rPr>
                                <m:t>𝑝</m:t>
                              </m:r>
                            </m:e>
                            <m:sub>
                              <m:r>
                                <a:rPr lang="fr-FR" sz="1200" i="1">
                                  <a:latin typeface="Cambria Math" panose="02040503050406030204" pitchFamily="18" charset="0"/>
                                  <a:ea typeface="Calibri" panose="020F0502020204030204" pitchFamily="34" charset="0"/>
                                  <a:cs typeface="Times New Roman" panose="02020603050405020304" pitchFamily="18" charset="0"/>
                                </a:rPr>
                                <m:t>𝑖</m:t>
                              </m:r>
                            </m:sub>
                          </m:sSub>
                        </m:e>
                      </m:d>
                      <m:r>
                        <a:rPr lang="fr-FR" sz="1200" b="0" i="0" smtClean="0">
                          <a:latin typeface="Cambria Math" panose="02040503050406030204" pitchFamily="18" charset="0"/>
                          <a:ea typeface="Calibri" panose="020F0502020204030204" pitchFamily="34" charset="0"/>
                          <a:cs typeface="Times New Roman" panose="02020603050405020304" pitchFamily="18" charset="0"/>
                        </a:rPr>
                        <m:t> : </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𝑥</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−1,</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i="1">
                          <a:latin typeface="Cambria Math" panose="02040503050406030204" pitchFamily="18" charset="0"/>
                          <a:ea typeface="Calibri" panose="020F0502020204030204" pitchFamily="34" charset="0"/>
                          <a:cs typeface="Times New Roman" panose="02020603050405020304" pitchFamily="18" charset="0"/>
                        </a:rPr>
                        <m:t>∀ </m:t>
                      </m:r>
                      <m:r>
                        <a:rPr lang="fr-FR" sz="1200" i="1">
                          <a:latin typeface="Cambria Math" panose="02040503050406030204" pitchFamily="18" charset="0"/>
                          <a:ea typeface="Calibri" panose="020F0502020204030204" pitchFamily="34" charset="0"/>
                          <a:cs typeface="Times New Roman" panose="02020603050405020304" pitchFamily="18" charset="0"/>
                        </a:rPr>
                        <m:t>𝑥</m:t>
                      </m:r>
                      <m:r>
                        <a:rPr lang="fr-FR" sz="1200" i="1">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200" i="1">
                              <a:latin typeface="Cambria Math" panose="02040503050406030204" pitchFamily="18" charset="0"/>
                              <a:ea typeface="Calibri" panose="020F0502020204030204" pitchFamily="34" charset="0"/>
                              <a:cs typeface="Times New Roman" panose="02020603050405020304" pitchFamily="18" charset="0"/>
                            </a:rPr>
                          </m:ctrlPr>
                        </m:dPr>
                        <m:e>
                          <m:r>
                            <a:rPr lang="fr-FR" sz="1200" i="1">
                              <a:latin typeface="Cambria Math" panose="02040503050406030204" pitchFamily="18" charset="0"/>
                              <a:ea typeface="Calibri" panose="020F0502020204030204" pitchFamily="34" charset="0"/>
                              <a:cs typeface="Times New Roman" panose="02020603050405020304" pitchFamily="18" charset="0"/>
                            </a:rPr>
                            <m:t>0;</m:t>
                          </m:r>
                          <m:r>
                            <a:rPr lang="fr-FR" sz="1200" i="1">
                              <a:latin typeface="Cambria Math" panose="02040503050406030204" pitchFamily="18" charset="0"/>
                              <a:ea typeface="Calibri" panose="020F0502020204030204" pitchFamily="34" charset="0"/>
                              <a:cs typeface="Times New Roman" panose="02020603050405020304" pitchFamily="18" charset="0"/>
                            </a:rPr>
                            <m:t>𝑀𝑖𝑛𝑖𝑚𝑢𝑚𝐷𝑜𝑤</m:t>
                          </m:r>
                          <m:sSub>
                            <m:sSubPr>
                              <m:ctrlPr>
                                <a:rPr lang="fr-FR" sz="1200" i="1">
                                  <a:latin typeface="Cambria Math" panose="02040503050406030204" pitchFamily="18" charset="0"/>
                                  <a:ea typeface="Calibri" panose="020F0502020204030204" pitchFamily="34" charset="0"/>
                                  <a:cs typeface="Times New Roman" panose="02020603050405020304" pitchFamily="18" charset="0"/>
                                </a:rPr>
                              </m:ctrlPr>
                            </m:sSubPr>
                            <m:e>
                              <m:r>
                                <a:rPr lang="fr-FR" sz="1200" i="1">
                                  <a:latin typeface="Cambria Math" panose="02040503050406030204" pitchFamily="18" charset="0"/>
                                  <a:ea typeface="Calibri" panose="020F0502020204030204" pitchFamily="34" charset="0"/>
                                  <a:cs typeface="Times New Roman" panose="02020603050405020304" pitchFamily="18" charset="0"/>
                                </a:rPr>
                                <m:t>𝑛</m:t>
                              </m:r>
                            </m:e>
                            <m:sub>
                              <m:r>
                                <a:rPr lang="fr-FR" sz="1200" i="1">
                                  <a:latin typeface="Cambria Math" panose="02040503050406030204" pitchFamily="18" charset="0"/>
                                  <a:ea typeface="Calibri" panose="020F0502020204030204" pitchFamily="34" charset="0"/>
                                  <a:cs typeface="Times New Roman" panose="02020603050405020304" pitchFamily="18" charset="0"/>
                                </a:rPr>
                                <m:t>𝑖</m:t>
                              </m:r>
                            </m:sub>
                          </m:sSub>
                        </m:e>
                      </m:d>
                      <m:r>
                        <a:rPr lang="fr-FR" sz="1200" b="0" i="0" smtClean="0">
                          <a:latin typeface="Cambria Math" panose="02040503050406030204" pitchFamily="18" charset="0"/>
                          <a:ea typeface="Calibri" panose="020F0502020204030204" pitchFamily="34" charset="0"/>
                          <a:cs typeface="Times New Roman" panose="02020603050405020304" pitchFamily="18" charset="0"/>
                        </a:rPr>
                        <m:t> : </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𝑥</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−1,</m:t>
                          </m:r>
                          <m:r>
                            <a:rPr lang="fr-FR" sz="1200" i="1">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8590" y="4350384"/>
                <a:ext cx="4572000" cy="710323"/>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ZoneTexte 20"/>
              <p:cNvSpPr txBox="1"/>
              <p:nvPr/>
            </p:nvSpPr>
            <p:spPr>
              <a:xfrm>
                <a:off x="4316657" y="1263429"/>
                <a:ext cx="191563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600" b="0" i="1" dirty="0" smtClean="0">
                          <a:solidFill>
                            <a:schemeClr val="tx1">
                              <a:lumMod val="50000"/>
                              <a:lumOff val="50000"/>
                            </a:schemeClr>
                          </a:solidFill>
                          <a:latin typeface="Cambria Math" panose="02040503050406030204" pitchFamily="18" charset="0"/>
                        </a:rPr>
                        <m:t>𝑤h𝑒𝑟𝑒</m:t>
                      </m:r>
                      <m:r>
                        <a:rPr lang="fr-FR" sz="1600" b="0" i="1" dirty="0" smtClean="0">
                          <a:solidFill>
                            <a:schemeClr val="tx1">
                              <a:lumMod val="50000"/>
                              <a:lumOff val="50000"/>
                            </a:schemeClr>
                          </a:solidFill>
                          <a:latin typeface="Cambria Math" panose="02040503050406030204" pitchFamily="18" charset="0"/>
                        </a:rPr>
                        <m:t> :</m:t>
                      </m:r>
                    </m:oMath>
                  </m:oMathPara>
                </a14:m>
                <a:endParaRPr lang="fr-FR" sz="1600" dirty="0" smtClean="0">
                  <a:solidFill>
                    <a:schemeClr val="tx1">
                      <a:lumMod val="50000"/>
                      <a:lumOff val="50000"/>
                    </a:schemeClr>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4316657" y="1263429"/>
                <a:ext cx="1915635" cy="338554"/>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75555" y="1124929"/>
                <a:ext cx="19156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0" i="1" dirty="0" smtClean="0">
                          <a:solidFill>
                            <a:schemeClr val="tx1">
                              <a:lumMod val="50000"/>
                              <a:lumOff val="50000"/>
                            </a:schemeClr>
                          </a:solidFill>
                          <a:latin typeface="Cambria Math" panose="02040503050406030204" pitchFamily="18" charset="0"/>
                        </a:rPr>
                        <m:t>𝑂𝑏𝑗𝑒𝑐𝑡𝑖𝑣𝑒</m:t>
                      </m:r>
                      <m:r>
                        <a:rPr lang="fr-FR" sz="1400" b="0" i="1" dirty="0" smtClean="0">
                          <a:solidFill>
                            <a:schemeClr val="tx1">
                              <a:lumMod val="50000"/>
                              <a:lumOff val="50000"/>
                            </a:schemeClr>
                          </a:solidFill>
                          <a:latin typeface="Cambria Math" panose="02040503050406030204" pitchFamily="18" charset="0"/>
                        </a:rPr>
                        <m:t> </m:t>
                      </m:r>
                      <m:r>
                        <a:rPr lang="fr-FR" sz="1400" b="0" i="1" dirty="0" smtClean="0">
                          <a:solidFill>
                            <a:schemeClr val="tx1">
                              <a:lumMod val="50000"/>
                              <a:lumOff val="50000"/>
                            </a:schemeClr>
                          </a:solidFill>
                          <a:latin typeface="Cambria Math" panose="02040503050406030204" pitchFamily="18" charset="0"/>
                        </a:rPr>
                        <m:t>𝑓𝑢𝑛𝑐𝑡𝑖𝑜𝑛</m:t>
                      </m:r>
                      <m:r>
                        <a:rPr lang="fr-FR" sz="1400" b="0" i="1" dirty="0" smtClean="0">
                          <a:solidFill>
                            <a:schemeClr val="tx1">
                              <a:lumMod val="50000"/>
                              <a:lumOff val="50000"/>
                            </a:schemeClr>
                          </a:solidFill>
                          <a:latin typeface="Cambria Math" panose="02040503050406030204" pitchFamily="18" charset="0"/>
                        </a:rPr>
                        <m:t> :</m:t>
                      </m:r>
                    </m:oMath>
                  </m:oMathPara>
                </a14:m>
                <a:endParaRPr lang="fr-FR" sz="1400" dirty="0" smtClean="0">
                  <a:solidFill>
                    <a:schemeClr val="tx1">
                      <a:lumMod val="50000"/>
                      <a:lumOff val="50000"/>
                    </a:schemeClr>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75555" y="1124929"/>
                <a:ext cx="1915635" cy="307777"/>
              </a:xfrm>
              <a:prstGeom prst="rect">
                <a:avLst/>
              </a:prstGeom>
              <a:blipFill>
                <a:blip r:embed="rId15"/>
                <a:stretch>
                  <a:fillRect b="-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80287" y="2895706"/>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m:t>
                      </m:r>
                      <m:r>
                        <a:rPr lang="fr-FR" sz="1200" i="1" smtClean="0">
                          <a:latin typeface="Cambria Math" panose="02040503050406030204" pitchFamily="18" charset="0"/>
                          <a:ea typeface="Calibri" panose="020F0502020204030204" pitchFamily="34" charset="0"/>
                          <a:cs typeface="Times New Roman" panose="02020603050405020304" pitchFamily="18" charset="0"/>
                        </a:rPr>
                        <m:t>1</m:t>
                      </m:r>
                      <m:r>
                        <a:rPr lang="fr-FR" sz="12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80287" y="2895706"/>
                <a:ext cx="766138" cy="401328"/>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62077" y="3580360"/>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62077" y="3580360"/>
                <a:ext cx="766138" cy="401328"/>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62077" y="3886260"/>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62077" y="3886260"/>
                <a:ext cx="766138" cy="401328"/>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67885" y="4309021"/>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67885" y="4309021"/>
                <a:ext cx="766138" cy="401328"/>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45648" y="4608371"/>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5648" y="4608371"/>
                <a:ext cx="766138" cy="401328"/>
              </a:xfrm>
              <a:prstGeom prst="rect">
                <a:avLst/>
              </a:prstGeom>
              <a:blipFill>
                <a:blip r:embed="rId20"/>
                <a:stretch>
                  <a:fillRect/>
                </a:stretch>
              </a:blipFill>
            </p:spPr>
            <p:txBody>
              <a:bodyPr/>
              <a:lstStyle/>
              <a:p>
                <a:r>
                  <a:rPr lang="fr-FR">
                    <a:noFill/>
                  </a:rPr>
                  <a:t> </a:t>
                </a:r>
              </a:p>
            </p:txBody>
          </p:sp>
        </mc:Fallback>
      </mc:AlternateContent>
      <p:sp>
        <p:nvSpPr>
          <p:cNvPr id="33" name="ZoneTexte 32"/>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34" name="ZoneTexte 33"/>
          <p:cNvSpPr txBox="1"/>
          <p:nvPr/>
        </p:nvSpPr>
        <p:spPr>
          <a:xfrm>
            <a:off x="4195937" y="4966612"/>
            <a:ext cx="919477" cy="215444"/>
          </a:xfrm>
          <a:prstGeom prst="rect">
            <a:avLst/>
          </a:prstGeom>
          <a:noFill/>
        </p:spPr>
        <p:txBody>
          <a:bodyPr wrap="square" rtlCol="0">
            <a:spAutoFit/>
          </a:bodyPr>
          <a:lstStyle/>
          <a:p>
            <a:pPr algn="ctr"/>
            <a:r>
              <a:rPr lang="fr-FR" sz="800" dirty="0" smtClean="0"/>
              <a:t>11/23</a:t>
            </a:r>
            <a:endParaRPr lang="fr-FR" sz="800" dirty="0"/>
          </a:p>
        </p:txBody>
      </p:sp>
    </p:spTree>
    <p:extLst>
      <p:ext uri="{BB962C8B-B14F-4D97-AF65-F5344CB8AC3E}">
        <p14:creationId xmlns:p14="http://schemas.microsoft.com/office/powerpoint/2010/main" val="255102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Overview of the simulated electric system </a:t>
            </a:r>
          </a:p>
        </p:txBody>
      </p:sp>
      <p:sp>
        <p:nvSpPr>
          <p:cNvPr id="20" name="Rectangle à coins arrondis 19"/>
          <p:cNvSpPr/>
          <p:nvPr/>
        </p:nvSpPr>
        <p:spPr>
          <a:xfrm>
            <a:off x="4171272" y="1169446"/>
            <a:ext cx="4843774" cy="31063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schemeClr val="tx1"/>
                </a:solidFill>
              </a:rPr>
              <a:t>-	One country modeled: France as a copperplate</a:t>
            </a:r>
          </a:p>
          <a:p>
            <a:pPr algn="just"/>
            <a:r>
              <a:rPr lang="en-US" dirty="0">
                <a:solidFill>
                  <a:schemeClr val="tx1"/>
                </a:solidFill>
              </a:rPr>
              <a:t>-	One weather year for electric </a:t>
            </a:r>
            <a:r>
              <a:rPr lang="en-US" dirty="0" smtClean="0">
                <a:solidFill>
                  <a:schemeClr val="tx1"/>
                </a:solidFill>
              </a:rPr>
              <a:t>demand</a:t>
            </a:r>
            <a:r>
              <a:rPr lang="fr-FR" altLang="fr-FR" baseline="30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baseline="30000" dirty="0" smtClean="0" bmk="">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1</a:t>
            </a:r>
            <a:r>
              <a:rPr lang="fr-FR" altLang="fr-FR" baseline="30000" dirty="0" bmk="">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a:t>
            </a:r>
            <a:r>
              <a:rPr lang="en-US" altLang="fr-FR" dirty="0" bmk="">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fr-FR" dirty="0" smtClean="0" bmk="">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and </a:t>
            </a:r>
            <a:r>
              <a:rPr lang="en-US" dirty="0">
                <a:solidFill>
                  <a:schemeClr val="tx1"/>
                </a:solidFill>
              </a:rPr>
              <a:t>VRE capacity </a:t>
            </a:r>
            <a:r>
              <a:rPr lang="en-US" dirty="0" smtClean="0">
                <a:solidFill>
                  <a:schemeClr val="tx1"/>
                </a:solidFill>
              </a:rPr>
              <a:t>factors</a:t>
            </a:r>
            <a:r>
              <a:rPr lang="fr-FR" altLang="fr-FR" baseline="30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baseline="30000" dirty="0" smtClean="0" bmk="">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2]</a:t>
            </a:r>
            <a:r>
              <a:rPr lang="en-US" altLang="fr-FR" dirty="0" smtClean="0" bmk="">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data</a:t>
            </a:r>
            <a:r>
              <a:rPr lang="en-US" dirty="0">
                <a:solidFill>
                  <a:schemeClr val="tx1"/>
                </a:solidFill>
              </a:rPr>
              <a:t>: 2006 (most representative weather </a:t>
            </a:r>
            <a:r>
              <a:rPr lang="en-US" dirty="0" smtClean="0">
                <a:solidFill>
                  <a:schemeClr val="tx1"/>
                </a:solidFill>
              </a:rPr>
              <a:t>year</a:t>
            </a:r>
            <a:r>
              <a:rPr lang="fr-FR" altLang="fr-FR" baseline="30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baseline="30000" dirty="0" smtClean="0" bmk="">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3]</a:t>
            </a:r>
            <a:r>
              <a:rPr lang="en-US" dirty="0" smtClean="0">
                <a:solidFill>
                  <a:schemeClr val="tx1"/>
                </a:solidFill>
              </a:rPr>
              <a:t>)</a:t>
            </a:r>
            <a:endParaRPr lang="en-US" dirty="0">
              <a:solidFill>
                <a:schemeClr val="tx1"/>
              </a:solidFill>
            </a:endParaRPr>
          </a:p>
          <a:p>
            <a:pPr algn="just"/>
            <a:r>
              <a:rPr lang="en-US" dirty="0">
                <a:solidFill>
                  <a:schemeClr val="tx1"/>
                </a:solidFill>
              </a:rPr>
              <a:t>-	Five generating technologies represented: Wind Onshore/Offshore, Solar PV, Nuclear, Gas</a:t>
            </a:r>
          </a:p>
          <a:p>
            <a:pPr algn="just"/>
            <a:r>
              <a:rPr lang="en-US" dirty="0">
                <a:solidFill>
                  <a:schemeClr val="tx1"/>
                </a:solidFill>
              </a:rPr>
              <a:t>-	No interconnections</a:t>
            </a:r>
          </a:p>
        </p:txBody>
      </p:sp>
      <p:sp>
        <p:nvSpPr>
          <p:cNvPr id="14" name="Rectangle 3"/>
          <p:cNvSpPr>
            <a:spLocks noChangeArrowheads="1"/>
          </p:cNvSpPr>
          <p:nvPr/>
        </p:nvSpPr>
        <p:spPr bwMode="auto">
          <a:xfrm>
            <a:off x="0" y="4402248"/>
            <a:ext cx="36038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fr-FR" altLang="fr-FR"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kumimoji="0" lang="en-US" altLang="fr-F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French electric</a:t>
            </a:r>
            <a:r>
              <a:rPr kumimoji="0" lang="en-US" altLang="fr-FR" sz="1000" b="0" i="0" u="none" strike="noStrike" cap="none" normalizeH="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demand, RTE data, </a:t>
            </a:r>
            <a:r>
              <a:rPr kumimoji="0" lang="en-US" altLang="fr-FR" sz="1000" b="0" i="0" u="none" strike="noStrike" cap="none" normalizeH="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www.services-rte.com</a:t>
            </a:r>
            <a:r>
              <a:rPr kumimoji="0" lang="en-US" altLang="fr-FR" sz="1000" b="0" i="0" u="none" strike="noStrike" cap="none" normalizeH="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2021</a:t>
            </a:r>
            <a:endParaRPr kumimoji="0" lang="fr-FR" altLang="fr-FR" sz="600" b="0" i="0" u="none" strike="noStrike" cap="none" normalizeH="0" baseline="0" dirty="0" smtClean="0" bmk="">
              <a:ln>
                <a:noFill/>
              </a:ln>
              <a:solidFill>
                <a:schemeClr val="tx1"/>
              </a:solidFill>
              <a:effectLst/>
            </a:endParaRPr>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12/23</a:t>
            </a:r>
            <a:endParaRPr lang="fr-FR" sz="800" dirty="0"/>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01" y="1162100"/>
            <a:ext cx="3585935" cy="3113663"/>
          </a:xfrm>
          <a:prstGeom prst="rect">
            <a:avLst/>
          </a:prstGeom>
        </p:spPr>
      </p:pic>
      <p:sp>
        <p:nvSpPr>
          <p:cNvPr id="23" name="Rectangle 3"/>
          <p:cNvSpPr>
            <a:spLocks noChangeArrowheads="1"/>
          </p:cNvSpPr>
          <p:nvPr/>
        </p:nvSpPr>
        <p:spPr bwMode="auto">
          <a:xfrm>
            <a:off x="3603872" y="4402248"/>
            <a:ext cx="560441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sz="1000" baseline="30000" dirty="0" bmk="">
                <a:latin typeface="Calibri" panose="020F0502020204030204" pitchFamily="34" charset="0"/>
                <a:ea typeface="Calibri" panose="020F0502020204030204" pitchFamily="34" charset="0"/>
                <a:cs typeface="Times New Roman" panose="02020603050405020304" pitchFamily="18" charset="0"/>
                <a:hlinkClick r:id="rId3"/>
              </a:rPr>
              <a:t>2</a:t>
            </a:r>
            <a:r>
              <a:rPr kumimoji="0" lang="fr-FR" altLang="fr-FR"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en-US" altLang="fr-F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Simulated hourly</a:t>
            </a:r>
            <a:r>
              <a:rPr kumimoji="0" lang="en-US" altLang="fr-FR" sz="1000" b="0" i="0" u="none" strike="noStrike" cap="none" normalizeH="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country-aggregated PV and wind capacity factors for France, </a:t>
            </a:r>
            <a:r>
              <a:rPr kumimoji="0" lang="en-US" altLang="fr-FR" sz="1000" b="0" i="0" u="none" strike="noStrike" cap="none" normalizeH="0" dirty="0" err="1"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renewables.ninja</a:t>
            </a:r>
            <a:r>
              <a:rPr kumimoji="0" lang="en-US" altLang="fr-FR" sz="1000" b="0" i="0" u="none" strike="noStrike" cap="none" normalizeH="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2020</a:t>
            </a:r>
            <a:endParaRPr kumimoji="0" lang="fr-FR" altLang="fr-FR" sz="600" b="0" i="0" u="none" strike="noStrike" cap="none" normalizeH="0" baseline="0" dirty="0" smtClean="0" bmk="">
              <a:ln>
                <a:noFill/>
              </a:ln>
              <a:solidFill>
                <a:schemeClr val="tx1"/>
              </a:solidFill>
              <a:effectLst/>
            </a:endParaRPr>
          </a:p>
        </p:txBody>
      </p:sp>
      <p:sp>
        <p:nvSpPr>
          <p:cNvPr id="26" name="Rectangle 3"/>
          <p:cNvSpPr>
            <a:spLocks noChangeArrowheads="1"/>
          </p:cNvSpPr>
          <p:nvPr/>
        </p:nvSpPr>
        <p:spPr bwMode="auto">
          <a:xfrm>
            <a:off x="1" y="4562967"/>
            <a:ext cx="90150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fr-FR" altLang="fr-FR"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sz="1000" baseline="30000" dirty="0" smtClean="0" bmk="">
                <a:latin typeface="Calibri" panose="020F0502020204030204" pitchFamily="34" charset="0"/>
                <a:ea typeface="Calibri" panose="020F0502020204030204" pitchFamily="34" charset="0"/>
                <a:cs typeface="Times New Roman" panose="02020603050405020304" pitchFamily="18" charset="0"/>
                <a:hlinkClick r:id="rId3"/>
              </a:rPr>
              <a:t>3</a:t>
            </a:r>
            <a:r>
              <a:rPr kumimoji="0" lang="fr-FR" altLang="fr-FR"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en-US" altLang="fr-F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B.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Shirizadeh</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P.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Quirion</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and CIRED, “Low-carbon options for the French power sector: What role for renewables, nuclear energy and carbon capture and storage?,” Energy Econ., vol. 95, p. 105004, Mar. 2021,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doi</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10.1016/j.eneco.2020.105004.</a:t>
            </a:r>
            <a:endParaRPr kumimoji="0" lang="fr-FR" altLang="fr-FR" sz="600" b="0" i="0" u="none" strike="noStrike" cap="none" normalizeH="0" baseline="0" dirty="0" smtClean="0" bmk="">
              <a:ln>
                <a:noFill/>
              </a:ln>
              <a:solidFill>
                <a:schemeClr val="tx1"/>
              </a:solidFill>
              <a:effectLst/>
            </a:endParaRPr>
          </a:p>
        </p:txBody>
      </p:sp>
    </p:spTree>
    <p:extLst>
      <p:ext uri="{BB962C8B-B14F-4D97-AF65-F5344CB8AC3E}">
        <p14:creationId xmlns:p14="http://schemas.microsoft.com/office/powerpoint/2010/main" val="385453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Generating costs, technical and nuclear assumptions: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13/23</a:t>
            </a:r>
            <a:endParaRPr lang="fr-FR" sz="800" dirty="0"/>
          </a:p>
        </p:txBody>
      </p:sp>
      <p:graphicFrame>
        <p:nvGraphicFramePr>
          <p:cNvPr id="3" name="Tableau 2"/>
          <p:cNvGraphicFramePr>
            <a:graphicFrameLocks noGrp="1"/>
          </p:cNvGraphicFramePr>
          <p:nvPr>
            <p:extLst>
              <p:ext uri="{D42A27DB-BD31-4B8C-83A1-F6EECF244321}">
                <p14:modId xmlns:p14="http://schemas.microsoft.com/office/powerpoint/2010/main" val="1254624054"/>
              </p:ext>
            </p:extLst>
          </p:nvPr>
        </p:nvGraphicFramePr>
        <p:xfrm>
          <a:off x="525398" y="1139722"/>
          <a:ext cx="8268723" cy="3038988"/>
        </p:xfrm>
        <a:graphic>
          <a:graphicData uri="http://schemas.openxmlformats.org/drawingml/2006/table">
            <a:tbl>
              <a:tblPr firstRow="1" firstCol="1" bandRow="1"/>
              <a:tblGrid>
                <a:gridCol w="918747">
                  <a:extLst>
                    <a:ext uri="{9D8B030D-6E8A-4147-A177-3AD203B41FA5}">
                      <a16:colId xmlns:a16="http://schemas.microsoft.com/office/drawing/2014/main" val="2598829413"/>
                    </a:ext>
                  </a:extLst>
                </a:gridCol>
                <a:gridCol w="918747">
                  <a:extLst>
                    <a:ext uri="{9D8B030D-6E8A-4147-A177-3AD203B41FA5}">
                      <a16:colId xmlns:a16="http://schemas.microsoft.com/office/drawing/2014/main" val="2866328077"/>
                    </a:ext>
                  </a:extLst>
                </a:gridCol>
                <a:gridCol w="918747">
                  <a:extLst>
                    <a:ext uri="{9D8B030D-6E8A-4147-A177-3AD203B41FA5}">
                      <a16:colId xmlns:a16="http://schemas.microsoft.com/office/drawing/2014/main" val="1407595368"/>
                    </a:ext>
                  </a:extLst>
                </a:gridCol>
                <a:gridCol w="918747">
                  <a:extLst>
                    <a:ext uri="{9D8B030D-6E8A-4147-A177-3AD203B41FA5}">
                      <a16:colId xmlns:a16="http://schemas.microsoft.com/office/drawing/2014/main" val="315118786"/>
                    </a:ext>
                  </a:extLst>
                </a:gridCol>
                <a:gridCol w="918747">
                  <a:extLst>
                    <a:ext uri="{9D8B030D-6E8A-4147-A177-3AD203B41FA5}">
                      <a16:colId xmlns:a16="http://schemas.microsoft.com/office/drawing/2014/main" val="1998966102"/>
                    </a:ext>
                  </a:extLst>
                </a:gridCol>
                <a:gridCol w="918747">
                  <a:extLst>
                    <a:ext uri="{9D8B030D-6E8A-4147-A177-3AD203B41FA5}">
                      <a16:colId xmlns:a16="http://schemas.microsoft.com/office/drawing/2014/main" val="3180504134"/>
                    </a:ext>
                  </a:extLst>
                </a:gridCol>
                <a:gridCol w="918747">
                  <a:extLst>
                    <a:ext uri="{9D8B030D-6E8A-4147-A177-3AD203B41FA5}">
                      <a16:colId xmlns:a16="http://schemas.microsoft.com/office/drawing/2014/main" val="1797392714"/>
                    </a:ext>
                  </a:extLst>
                </a:gridCol>
                <a:gridCol w="918747">
                  <a:extLst>
                    <a:ext uri="{9D8B030D-6E8A-4147-A177-3AD203B41FA5}">
                      <a16:colId xmlns:a16="http://schemas.microsoft.com/office/drawing/2014/main" val="3215348628"/>
                    </a:ext>
                  </a:extLst>
                </a:gridCol>
                <a:gridCol w="918747">
                  <a:extLst>
                    <a:ext uri="{9D8B030D-6E8A-4147-A177-3AD203B41FA5}">
                      <a16:colId xmlns:a16="http://schemas.microsoft.com/office/drawing/2014/main" val="3928847238"/>
                    </a:ext>
                  </a:extLst>
                </a:gridCol>
              </a:tblGrid>
              <a:tr h="723333">
                <a:tc gridSpan="9">
                  <a:txBody>
                    <a:bodyPr/>
                    <a:lstStyle/>
                    <a:p>
                      <a:pPr algn="ctr">
                        <a:lnSpc>
                          <a:spcPct val="107000"/>
                        </a:lnSpc>
                        <a:spcAft>
                          <a:spcPts val="0"/>
                        </a:spcAft>
                      </a:pP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Cost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technical</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capacity</a:t>
                      </a:r>
                      <a:r>
                        <a:rPr lang="fr-FR"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200" baseline="0" dirty="0" err="1" smtClean="0">
                          <a:effectLst/>
                          <a:latin typeface="Calibri" panose="020F0502020204030204" pitchFamily="34" charset="0"/>
                          <a:ea typeface="Calibri" panose="020F0502020204030204" pitchFamily="34" charset="0"/>
                          <a:cs typeface="Times New Roman" panose="02020603050405020304" pitchFamily="18" charset="0"/>
                        </a:rPr>
                        <a:t>assumptions</a:t>
                      </a:r>
                      <a:endParaRPr lang="fr-FR" sz="12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900" kern="1200" dirty="0" smtClean="0">
                          <a:solidFill>
                            <a:schemeClr val="tx1"/>
                          </a:solidFill>
                          <a:effectLst/>
                          <a:latin typeface="+mn-lt"/>
                          <a:ea typeface="+mn-ea"/>
                          <a:cs typeface="+mn-cs"/>
                        </a:rPr>
                        <a:t>OECD NEA, </a:t>
                      </a:r>
                      <a:r>
                        <a:rPr lang="en-US" sz="900" i="1" kern="1200" dirty="0" smtClean="0">
                          <a:solidFill>
                            <a:schemeClr val="tx1"/>
                          </a:solidFill>
                          <a:effectLst/>
                          <a:latin typeface="+mn-lt"/>
                          <a:ea typeface="+mn-ea"/>
                          <a:cs typeface="+mn-cs"/>
                        </a:rPr>
                        <a:t>The Costs of </a:t>
                      </a:r>
                      <a:r>
                        <a:rPr lang="en-US" sz="900" i="1" kern="1200" dirty="0" err="1" smtClean="0">
                          <a:solidFill>
                            <a:schemeClr val="tx1"/>
                          </a:solidFill>
                          <a:effectLst/>
                          <a:latin typeface="+mn-lt"/>
                          <a:ea typeface="+mn-ea"/>
                          <a:cs typeface="+mn-cs"/>
                        </a:rPr>
                        <a:t>Decarbonisation</a:t>
                      </a:r>
                      <a:r>
                        <a:rPr lang="en-US" sz="900" i="1" kern="1200" dirty="0" smtClean="0">
                          <a:solidFill>
                            <a:schemeClr val="tx1"/>
                          </a:solidFill>
                          <a:effectLst/>
                          <a:latin typeface="+mn-lt"/>
                          <a:ea typeface="+mn-ea"/>
                          <a:cs typeface="+mn-cs"/>
                        </a:rPr>
                        <a:t>: System Costs with High Shares of Nuclear and Renewables.</a:t>
                      </a:r>
                      <a:r>
                        <a:rPr lang="en-US" sz="900" kern="1200" dirty="0" smtClean="0">
                          <a:solidFill>
                            <a:schemeClr val="tx1"/>
                          </a:solidFill>
                          <a:effectLst/>
                          <a:latin typeface="+mn-lt"/>
                          <a:ea typeface="+mn-ea"/>
                          <a:cs typeface="+mn-cs"/>
                        </a:rPr>
                        <a:t> Paris: OECD Nuclear Energy Agency, 2019. [Online]. Available: https://www.oecd-nea.org/ndd/pubs/2019/7299-system-costs.pdf</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929445"/>
                  </a:ext>
                </a:extLst>
              </a:tr>
              <a:tr h="1286475">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Technology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Nominal capacity (MW)</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Variable costs ($/MWh)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Minimum Stable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Power</a:t>
                      </a:r>
                    </a:p>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Minimum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Uptime</a:t>
                      </a:r>
                    </a:p>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(hours)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Minimum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Downtime</a:t>
                      </a:r>
                    </a:p>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(hours)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Start-Up Costs ($/MW/start)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Reserve requirements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Environmental impacts (gCO2eq/kWh) – IPCC (2014)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891026"/>
                  </a:ext>
                </a:extLst>
              </a:tr>
              <a:tr h="257295">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Wind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2994"/>
                  </a:ext>
                </a:extLst>
              </a:tr>
              <a:tr h="257295">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Solar PV</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906510"/>
                  </a:ext>
                </a:extLst>
              </a:tr>
              <a:tr h="257295">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11.5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652620"/>
                  </a:ext>
                </a:extLst>
              </a:tr>
              <a:tr h="257295">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Natural Gas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300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96.11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490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50" marR="527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150469"/>
                  </a:ext>
                </a:extLst>
              </a:tr>
            </a:tbl>
          </a:graphicData>
        </a:graphic>
      </p:graphicFrame>
      <p:sp>
        <p:nvSpPr>
          <p:cNvPr id="7" name="Rectangle 6"/>
          <p:cNvSpPr/>
          <p:nvPr/>
        </p:nvSpPr>
        <p:spPr>
          <a:xfrm>
            <a:off x="2285999" y="4350250"/>
            <a:ext cx="7643447" cy="261610"/>
          </a:xfrm>
          <a:prstGeom prst="rect">
            <a:avLst/>
          </a:prstGeom>
        </p:spPr>
        <p:txBody>
          <a:bodyPr wrap="square">
            <a:spAutoFit/>
          </a:bodyPr>
          <a:lstStyle/>
          <a:p>
            <a:r>
              <a:rPr lang="en-US" sz="1100" dirty="0" smtClean="0">
                <a:latin typeface="Cambria" panose="02040503050406030204" pitchFamily="18" charset="0"/>
                <a:ea typeface="Cambria" panose="02040503050406030204" pitchFamily="18" charset="0"/>
              </a:rPr>
              <a:t>Table: </a:t>
            </a:r>
            <a:r>
              <a:rPr lang="en-US" sz="1100" dirty="0">
                <a:latin typeface="Cambria" panose="02040503050406030204" pitchFamily="18" charset="0"/>
                <a:ea typeface="Cambria" panose="02040503050406030204" pitchFamily="18" charset="0"/>
              </a:rPr>
              <a:t>Overview of technology costs, flexibility and environmental impacts </a:t>
            </a:r>
            <a:endParaRPr lang="fr-FR" sz="1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9725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Case studies sensitivity analysis: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14/23</a:t>
            </a:r>
            <a:endParaRPr lang="fr-FR" sz="800" dirty="0"/>
          </a:p>
        </p:txBody>
      </p:sp>
      <p:sp>
        <p:nvSpPr>
          <p:cNvPr id="10" name="ZoneTexte 9"/>
          <p:cNvSpPr txBox="1"/>
          <p:nvPr/>
        </p:nvSpPr>
        <p:spPr>
          <a:xfrm>
            <a:off x="221755" y="674456"/>
            <a:ext cx="8805878" cy="1569660"/>
          </a:xfrm>
          <a:prstGeom prst="rect">
            <a:avLst/>
          </a:prstGeom>
          <a:noFill/>
        </p:spPr>
        <p:txBody>
          <a:bodyPr wrap="square" rtlCol="0">
            <a:spAutoFit/>
          </a:bodyPr>
          <a:lstStyle/>
          <a:p>
            <a:pPr algn="just"/>
            <a:r>
              <a:rPr lang="en-US" sz="1600" dirty="0">
                <a:solidFill>
                  <a:schemeClr val="tx1">
                    <a:lumMod val="50000"/>
                    <a:lumOff val="50000"/>
                  </a:schemeClr>
                </a:solidFill>
              </a:rPr>
              <a:t>The paper simulates </a:t>
            </a:r>
            <a:r>
              <a:rPr lang="en-US" sz="1600" dirty="0" smtClean="0">
                <a:solidFill>
                  <a:schemeClr val="tx1">
                    <a:lumMod val="50000"/>
                    <a:lumOff val="50000"/>
                  </a:schemeClr>
                </a:solidFill>
              </a:rPr>
              <a:t>15 </a:t>
            </a:r>
            <a:r>
              <a:rPr lang="en-US" sz="1600" dirty="0">
                <a:solidFill>
                  <a:schemeClr val="tx1">
                    <a:lumMod val="50000"/>
                    <a:lumOff val="50000"/>
                  </a:schemeClr>
                </a:solidFill>
              </a:rPr>
              <a:t>capacity mix scenarios, according to the VRE penetration and nuclear fleet size:</a:t>
            </a:r>
          </a:p>
          <a:p>
            <a:pPr algn="just"/>
            <a:r>
              <a:rPr lang="en-US" sz="1600" dirty="0">
                <a:solidFill>
                  <a:schemeClr val="tx1">
                    <a:lumMod val="50000"/>
                    <a:lumOff val="50000"/>
                  </a:schemeClr>
                </a:solidFill>
              </a:rPr>
              <a:t>•	</a:t>
            </a:r>
            <a:r>
              <a:rPr lang="en-US" sz="1600" b="1" dirty="0">
                <a:solidFill>
                  <a:schemeClr val="tx1">
                    <a:lumMod val="50000"/>
                    <a:lumOff val="50000"/>
                  </a:schemeClr>
                </a:solidFill>
              </a:rPr>
              <a:t>Five VRE penetration scenario</a:t>
            </a:r>
            <a:r>
              <a:rPr lang="en-US" sz="1600" dirty="0">
                <a:solidFill>
                  <a:schemeClr val="tx1">
                    <a:lumMod val="50000"/>
                    <a:lumOff val="50000"/>
                  </a:schemeClr>
                </a:solidFill>
              </a:rPr>
              <a:t>: 0%, 20%, 40%, 60%, or 80% of the total electric demand is ensured by variable renewables (if no curtailment occurs)</a:t>
            </a:r>
          </a:p>
          <a:p>
            <a:pPr algn="just"/>
            <a:r>
              <a:rPr lang="en-US" sz="1600" dirty="0">
                <a:solidFill>
                  <a:schemeClr val="tx1">
                    <a:lumMod val="50000"/>
                    <a:lumOff val="50000"/>
                  </a:schemeClr>
                </a:solidFill>
              </a:rPr>
              <a:t>•	</a:t>
            </a:r>
            <a:r>
              <a:rPr lang="en-US" sz="1600" b="1" dirty="0">
                <a:solidFill>
                  <a:schemeClr val="tx1">
                    <a:lumMod val="50000"/>
                    <a:lumOff val="50000"/>
                  </a:schemeClr>
                </a:solidFill>
              </a:rPr>
              <a:t>Three nuclear fleet size scenario</a:t>
            </a:r>
            <a:r>
              <a:rPr lang="en-US" sz="1600" dirty="0">
                <a:solidFill>
                  <a:schemeClr val="tx1">
                    <a:lumMod val="50000"/>
                    <a:lumOff val="50000"/>
                  </a:schemeClr>
                </a:solidFill>
              </a:rPr>
              <a:t>: 20, 40, or 60 standardized reactors are installed in the electric system</a:t>
            </a:r>
          </a:p>
          <a:p>
            <a:pPr algn="just"/>
            <a:r>
              <a:rPr lang="en-US" sz="1600" dirty="0">
                <a:solidFill>
                  <a:schemeClr val="tx1">
                    <a:lumMod val="50000"/>
                    <a:lumOff val="50000"/>
                  </a:schemeClr>
                </a:solidFill>
              </a:rPr>
              <a:t>•	Gas OCGT units ensure the remaining electric demand with a 38% electrical efficiency</a:t>
            </a:r>
          </a:p>
        </p:txBody>
      </p:sp>
      <p:graphicFrame>
        <p:nvGraphicFramePr>
          <p:cNvPr id="4" name="Tableau 3"/>
          <p:cNvGraphicFramePr>
            <a:graphicFrameLocks noGrp="1"/>
          </p:cNvGraphicFramePr>
          <p:nvPr>
            <p:extLst>
              <p:ext uri="{D42A27DB-BD31-4B8C-83A1-F6EECF244321}">
                <p14:modId xmlns:p14="http://schemas.microsoft.com/office/powerpoint/2010/main" val="2203467206"/>
              </p:ext>
            </p:extLst>
          </p:nvPr>
        </p:nvGraphicFramePr>
        <p:xfrm>
          <a:off x="221755" y="2244116"/>
          <a:ext cx="8805879" cy="2400804"/>
        </p:xfrm>
        <a:graphic>
          <a:graphicData uri="http://schemas.openxmlformats.org/drawingml/2006/table">
            <a:tbl>
              <a:tblPr firstRow="1" firstCol="1" bandRow="1"/>
              <a:tblGrid>
                <a:gridCol w="978431">
                  <a:extLst>
                    <a:ext uri="{9D8B030D-6E8A-4147-A177-3AD203B41FA5}">
                      <a16:colId xmlns:a16="http://schemas.microsoft.com/office/drawing/2014/main" val="3750611235"/>
                    </a:ext>
                  </a:extLst>
                </a:gridCol>
                <a:gridCol w="978431">
                  <a:extLst>
                    <a:ext uri="{9D8B030D-6E8A-4147-A177-3AD203B41FA5}">
                      <a16:colId xmlns:a16="http://schemas.microsoft.com/office/drawing/2014/main" val="2160809806"/>
                    </a:ext>
                  </a:extLst>
                </a:gridCol>
                <a:gridCol w="978431">
                  <a:extLst>
                    <a:ext uri="{9D8B030D-6E8A-4147-A177-3AD203B41FA5}">
                      <a16:colId xmlns:a16="http://schemas.microsoft.com/office/drawing/2014/main" val="3833872834"/>
                    </a:ext>
                  </a:extLst>
                </a:gridCol>
                <a:gridCol w="978431">
                  <a:extLst>
                    <a:ext uri="{9D8B030D-6E8A-4147-A177-3AD203B41FA5}">
                      <a16:colId xmlns:a16="http://schemas.microsoft.com/office/drawing/2014/main" val="1970029820"/>
                    </a:ext>
                  </a:extLst>
                </a:gridCol>
                <a:gridCol w="978431">
                  <a:extLst>
                    <a:ext uri="{9D8B030D-6E8A-4147-A177-3AD203B41FA5}">
                      <a16:colId xmlns:a16="http://schemas.microsoft.com/office/drawing/2014/main" val="212936093"/>
                    </a:ext>
                  </a:extLst>
                </a:gridCol>
                <a:gridCol w="978431">
                  <a:extLst>
                    <a:ext uri="{9D8B030D-6E8A-4147-A177-3AD203B41FA5}">
                      <a16:colId xmlns:a16="http://schemas.microsoft.com/office/drawing/2014/main" val="1923058154"/>
                    </a:ext>
                  </a:extLst>
                </a:gridCol>
                <a:gridCol w="978431">
                  <a:extLst>
                    <a:ext uri="{9D8B030D-6E8A-4147-A177-3AD203B41FA5}">
                      <a16:colId xmlns:a16="http://schemas.microsoft.com/office/drawing/2014/main" val="3482694125"/>
                    </a:ext>
                  </a:extLst>
                </a:gridCol>
                <a:gridCol w="978431">
                  <a:extLst>
                    <a:ext uri="{9D8B030D-6E8A-4147-A177-3AD203B41FA5}">
                      <a16:colId xmlns:a16="http://schemas.microsoft.com/office/drawing/2014/main" val="4103043874"/>
                    </a:ext>
                  </a:extLst>
                </a:gridCol>
                <a:gridCol w="978431">
                  <a:extLst>
                    <a:ext uri="{9D8B030D-6E8A-4147-A177-3AD203B41FA5}">
                      <a16:colId xmlns:a16="http://schemas.microsoft.com/office/drawing/2014/main" val="3056083435"/>
                    </a:ext>
                  </a:extLst>
                </a:gridCol>
              </a:tblGrid>
              <a:tr h="412573">
                <a:tc row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VRE penetration 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Solar PV (GW)</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Wind – Onshore and Offshore - (GW)</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Nuclear capacity (GW)</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Gas OCGT (GW)</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7667649"/>
                  </a:ext>
                </a:extLst>
              </a:tr>
              <a:tr h="846816">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scenario</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385467"/>
                  </a:ext>
                </a:extLst>
              </a:tr>
              <a:tr h="214876">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68.03*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51.77*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35.49*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219248"/>
                  </a:ext>
                </a:extLst>
              </a:tr>
              <a:tr h="210773">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19.96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33.86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64.17*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47.91*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31.63*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746493"/>
                  </a:ext>
                </a:extLst>
              </a:tr>
              <a:tr h="214876">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39.93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67.72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62.83*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46.57*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30.29*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19675"/>
                  </a:ext>
                </a:extLst>
              </a:tr>
              <a:tr h="210773">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59.89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101.58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61.49*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45.23*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28.95*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078443"/>
                  </a:ext>
                </a:extLst>
              </a:tr>
              <a:tr h="210773">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80%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79.85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135.44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60.15*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43.89*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27.61*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43" marR="62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925270"/>
                  </a:ext>
                </a:extLst>
              </a:tr>
            </a:tbl>
          </a:graphicData>
        </a:graphic>
      </p:graphicFrame>
      <p:sp>
        <p:nvSpPr>
          <p:cNvPr id="5" name="Rectangle 4"/>
          <p:cNvSpPr/>
          <p:nvPr/>
        </p:nvSpPr>
        <p:spPr>
          <a:xfrm>
            <a:off x="2338694" y="4546747"/>
            <a:ext cx="4572000" cy="264560"/>
          </a:xfrm>
          <a:prstGeom prst="rect">
            <a:avLst/>
          </a:prstGeom>
        </p:spPr>
        <p:txBody>
          <a:bodyPr>
            <a:spAutoFit/>
          </a:bodyPr>
          <a:lstStyle/>
          <a:p>
            <a:pPr algn="ct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Table 3. Installed capacities for each simulated cases</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302714" y="4744025"/>
            <a:ext cx="5724919" cy="273473"/>
          </a:xfrm>
          <a:prstGeom prst="rect">
            <a:avLst/>
          </a:prstGeom>
        </p:spPr>
        <p:txBody>
          <a:bodyPr wrap="square">
            <a:spAutoFit/>
          </a:bodyPr>
          <a:lstStyle/>
          <a:p>
            <a:pPr algn="ctr">
              <a:lnSpc>
                <a:spcPct val="107000"/>
              </a:lnSpc>
              <a:spcAft>
                <a:spcPts val="800"/>
              </a:spcAft>
            </a:pPr>
            <a:r>
              <a:rPr lang="en-US" sz="1100" dirty="0" smtClean="0">
                <a:latin typeface="Times New Roman" panose="02020603050405020304" pitchFamily="18" charset="0"/>
                <a:ea typeface="Calibri" panose="020F0502020204030204" pitchFamily="34" charset="0"/>
                <a:cs typeface="Times New Roman" panose="02020603050405020304" pitchFamily="18" charset="0"/>
              </a:rPr>
              <a:t>* Gas capacity necessary to ensure the electric demand-supply equilibrium with no Loss of Load</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762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2"/>
          </p:nvPr>
        </p:nvSpPr>
        <p:spPr>
          <a:xfrm>
            <a:off x="207493" y="751384"/>
            <a:ext cx="5943282" cy="400110"/>
          </a:xfrm>
        </p:spPr>
        <p:txBody>
          <a:bodyPr/>
          <a:lstStyle/>
          <a:p>
            <a:r>
              <a:rPr lang="en-US" u="sng" dirty="0" smtClean="0"/>
              <a:t>1. Background and objectives:</a:t>
            </a:r>
          </a:p>
        </p:txBody>
      </p:sp>
      <p:sp>
        <p:nvSpPr>
          <p:cNvPr id="6" name="ZoneTexte 5"/>
          <p:cNvSpPr txBox="1"/>
          <p:nvPr/>
        </p:nvSpPr>
        <p:spPr>
          <a:xfrm>
            <a:off x="544751" y="1071738"/>
            <a:ext cx="7555463" cy="923330"/>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General </a:t>
            </a:r>
            <a:r>
              <a:rPr lang="fr-FR" dirty="0" err="1" smtClean="0">
                <a:solidFill>
                  <a:schemeClr val="tx1">
                    <a:lumMod val="50000"/>
                    <a:lumOff val="50000"/>
                  </a:schemeClr>
                </a:solidFill>
              </a:rPr>
              <a:t>context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Flexibility</a:t>
            </a:r>
            <a:r>
              <a:rPr lang="fr-FR" dirty="0" smtClean="0">
                <a:solidFill>
                  <a:schemeClr val="tx1">
                    <a:lumMod val="50000"/>
                    <a:lumOff val="50000"/>
                  </a:schemeClr>
                </a:solidFill>
              </a:rPr>
              <a:t> </a:t>
            </a:r>
            <a:r>
              <a:rPr lang="fr-FR" dirty="0" err="1" smtClean="0">
                <a:solidFill>
                  <a:schemeClr val="tx1">
                    <a:lumMod val="50000"/>
                    <a:lumOff val="50000"/>
                  </a:schemeClr>
                </a:solidFill>
              </a:rPr>
              <a:t>constraint</a:t>
            </a:r>
            <a:r>
              <a:rPr lang="fr-FR" dirty="0" smtClean="0">
                <a:solidFill>
                  <a:schemeClr val="tx1">
                    <a:lumMod val="50000"/>
                    <a:lumOff val="50000"/>
                  </a:schemeClr>
                </a:solidFill>
              </a:rPr>
              <a:t> of </a:t>
            </a:r>
            <a:r>
              <a:rPr lang="fr-FR" dirty="0" err="1" smtClean="0">
                <a:solidFill>
                  <a:schemeClr val="tx1">
                    <a:lumMod val="50000"/>
                    <a:lumOff val="50000"/>
                  </a:schemeClr>
                </a:solidFill>
              </a:rPr>
              <a:t>Pressurized</a:t>
            </a:r>
            <a:r>
              <a:rPr lang="fr-FR" dirty="0" smtClean="0">
                <a:solidFill>
                  <a:schemeClr val="tx1">
                    <a:lumMod val="50000"/>
                    <a:lumOff val="50000"/>
                  </a:schemeClr>
                </a:solidFill>
              </a:rPr>
              <a:t> Water </a:t>
            </a:r>
            <a:r>
              <a:rPr lang="fr-FR" dirty="0" err="1" smtClean="0">
                <a:solidFill>
                  <a:schemeClr val="tx1">
                    <a:lumMod val="50000"/>
                    <a:lumOff val="50000"/>
                  </a:schemeClr>
                </a:solidFill>
              </a:rPr>
              <a:t>Reactors</a:t>
            </a:r>
            <a:r>
              <a:rPr lang="fr-FR" dirty="0" smtClean="0">
                <a:solidFill>
                  <a:schemeClr val="tx1">
                    <a:lumMod val="50000"/>
                    <a:lumOff val="50000"/>
                  </a:schemeClr>
                </a:solidFill>
              </a:rPr>
              <a:t> (</a:t>
            </a:r>
            <a:r>
              <a:rPr lang="fr-FR" dirty="0" err="1" smtClean="0">
                <a:solidFill>
                  <a:schemeClr val="tx1">
                    <a:lumMod val="50000"/>
                    <a:lumOff val="50000"/>
                  </a:schemeClr>
                </a:solidFill>
              </a:rPr>
              <a:t>PWRs</a:t>
            </a:r>
            <a:r>
              <a:rPr lang="fr-FR" dirty="0" smtClean="0">
                <a:solidFill>
                  <a:schemeClr val="tx1">
                    <a:lumMod val="50000"/>
                    <a:lumOff val="50000"/>
                  </a:schemeClr>
                </a:solidFill>
              </a:rPr>
              <a:t>)</a:t>
            </a:r>
          </a:p>
          <a:p>
            <a:pPr marL="285750" indent="-285750">
              <a:buFont typeface="Arial" panose="020B0604020202020204" pitchFamily="34" charset="0"/>
              <a:buChar char="•"/>
            </a:pPr>
            <a:r>
              <a:rPr lang="fr-FR" dirty="0" smtClean="0">
                <a:solidFill>
                  <a:schemeClr val="tx1">
                    <a:lumMod val="50000"/>
                    <a:lumOff val="50000"/>
                  </a:schemeClr>
                </a:solidFill>
              </a:rPr>
              <a:t>Objective of the </a:t>
            </a:r>
            <a:r>
              <a:rPr lang="fr-FR" dirty="0" err="1" smtClean="0">
                <a:solidFill>
                  <a:schemeClr val="tx1">
                    <a:lumMod val="50000"/>
                    <a:lumOff val="50000"/>
                  </a:schemeClr>
                </a:solidFill>
              </a:rPr>
              <a:t>paper</a:t>
            </a:r>
            <a:endParaRPr lang="fr-FR" dirty="0">
              <a:solidFill>
                <a:schemeClr val="tx1">
                  <a:lumMod val="50000"/>
                  <a:lumOff val="50000"/>
                </a:schemeClr>
              </a:solidFill>
            </a:endParaRPr>
          </a:p>
        </p:txBody>
      </p:sp>
      <p:sp>
        <p:nvSpPr>
          <p:cNvPr id="9" name="ZoneTexte 8"/>
          <p:cNvSpPr txBox="1"/>
          <p:nvPr/>
        </p:nvSpPr>
        <p:spPr>
          <a:xfrm>
            <a:off x="544751" y="2216214"/>
            <a:ext cx="8496843" cy="1200329"/>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solidFill>
                  <a:schemeClr val="tx1">
                    <a:lumMod val="50000"/>
                    <a:lumOff val="50000"/>
                  </a:schemeClr>
                </a:solidFill>
              </a:rPr>
              <a:t>Methodology</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a:solidFill>
                  <a:schemeClr val="tx1">
                    <a:lumMod val="50000"/>
                    <a:lumOff val="50000"/>
                  </a:schemeClr>
                </a:solidFill>
              </a:rPr>
              <a:t>Heuristic</a:t>
            </a:r>
            <a:r>
              <a:rPr lang="fr-FR" dirty="0">
                <a:solidFill>
                  <a:schemeClr val="tx1">
                    <a:lumMod val="50000"/>
                    <a:lumOff val="50000"/>
                  </a:schemeClr>
                </a:solidFill>
              </a:rPr>
              <a:t> </a:t>
            </a:r>
            <a:r>
              <a:rPr lang="fr-FR" dirty="0" err="1">
                <a:solidFill>
                  <a:schemeClr val="tx1">
                    <a:lumMod val="50000"/>
                    <a:lumOff val="50000"/>
                  </a:schemeClr>
                </a:solidFill>
              </a:rPr>
              <a:t>nuclear</a:t>
            </a:r>
            <a:r>
              <a:rPr lang="fr-FR" dirty="0">
                <a:solidFill>
                  <a:schemeClr val="tx1">
                    <a:lumMod val="50000"/>
                    <a:lumOff val="50000"/>
                  </a:schemeClr>
                </a:solidFill>
              </a:rPr>
              <a:t> planning </a:t>
            </a:r>
            <a:r>
              <a:rPr lang="fr-FR" dirty="0" err="1">
                <a:solidFill>
                  <a:schemeClr val="tx1">
                    <a:lumMod val="50000"/>
                    <a:lumOff val="50000"/>
                  </a:schemeClr>
                </a:solidFill>
              </a:rPr>
              <a:t>optimization</a:t>
            </a:r>
            <a:r>
              <a:rPr lang="fr-FR" dirty="0">
                <a:solidFill>
                  <a:schemeClr val="tx1">
                    <a:lumMod val="50000"/>
                    <a:lumOff val="50000"/>
                  </a:schemeClr>
                </a:solidFill>
              </a:rPr>
              <a:t> </a:t>
            </a:r>
            <a:r>
              <a:rPr lang="fr-FR" dirty="0" smtClean="0">
                <a:solidFill>
                  <a:schemeClr val="tx1">
                    <a:lumMod val="50000"/>
                    <a:lumOff val="50000"/>
                  </a:schemeClr>
                </a:solidFill>
              </a:rPr>
              <a:t>model</a:t>
            </a:r>
          </a:p>
          <a:p>
            <a:pPr marL="285750" indent="-285750">
              <a:buFont typeface="Arial" panose="020B0604020202020204" pitchFamily="34" charset="0"/>
              <a:buChar char="•"/>
            </a:pPr>
            <a:r>
              <a:rPr lang="fr-FR" dirty="0" smtClean="0">
                <a:solidFill>
                  <a:schemeClr val="tx1">
                    <a:lumMod val="50000"/>
                    <a:lumOff val="50000"/>
                  </a:schemeClr>
                </a:solidFill>
              </a:rPr>
              <a:t>UC/ED model: Antares-RTE</a:t>
            </a:r>
          </a:p>
          <a:p>
            <a:pPr marL="285750" indent="-285750">
              <a:buFont typeface="Arial" panose="020B0604020202020204" pitchFamily="34" charset="0"/>
              <a:buChar char="•"/>
            </a:pPr>
            <a:r>
              <a:rPr lang="fr-FR" dirty="0" smtClean="0">
                <a:solidFill>
                  <a:schemeClr val="tx1">
                    <a:lumMod val="50000"/>
                    <a:lumOff val="50000"/>
                  </a:schemeClr>
                </a:solidFill>
              </a:rPr>
              <a:t>Case </a:t>
            </a:r>
            <a:r>
              <a:rPr lang="fr-FR" dirty="0" err="1" smtClean="0">
                <a:solidFill>
                  <a:schemeClr val="tx1">
                    <a:lumMod val="50000"/>
                    <a:lumOff val="50000"/>
                  </a:schemeClr>
                </a:solidFill>
              </a:rPr>
              <a:t>studies</a:t>
            </a:r>
            <a:endParaRPr lang="fr-FR" dirty="0">
              <a:solidFill>
                <a:schemeClr val="tx1">
                  <a:lumMod val="50000"/>
                  <a:lumOff val="50000"/>
                </a:schemeClr>
              </a:solidFill>
            </a:endParaRPr>
          </a:p>
        </p:txBody>
      </p:sp>
      <p:sp>
        <p:nvSpPr>
          <p:cNvPr id="12" name="ZoneTexte 11"/>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4" name="ZoneTexte 13"/>
          <p:cNvSpPr txBox="1"/>
          <p:nvPr/>
        </p:nvSpPr>
        <p:spPr>
          <a:xfrm>
            <a:off x="4195937" y="4966612"/>
            <a:ext cx="919477" cy="215444"/>
          </a:xfrm>
          <a:prstGeom prst="rect">
            <a:avLst/>
          </a:prstGeom>
          <a:noFill/>
        </p:spPr>
        <p:txBody>
          <a:bodyPr wrap="square" rtlCol="0">
            <a:spAutoFit/>
          </a:bodyPr>
          <a:lstStyle/>
          <a:p>
            <a:pPr algn="ctr"/>
            <a:r>
              <a:rPr lang="fr-FR" sz="800" dirty="0" smtClean="0"/>
              <a:t>15/23</a:t>
            </a:r>
            <a:endParaRPr lang="fr-FR" sz="800" dirty="0"/>
          </a:p>
        </p:txBody>
      </p:sp>
      <p:sp>
        <p:nvSpPr>
          <p:cNvPr id="13" name="Text Placeholder 3"/>
          <p:cNvSpPr txBox="1">
            <a:spLocks/>
          </p:cNvSpPr>
          <p:nvPr/>
        </p:nvSpPr>
        <p:spPr>
          <a:xfrm>
            <a:off x="207493" y="1924169"/>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2. Method and models:</a:t>
            </a:r>
          </a:p>
        </p:txBody>
      </p:sp>
      <p:sp>
        <p:nvSpPr>
          <p:cNvPr id="15" name="Text Placeholder 3"/>
          <p:cNvSpPr txBox="1">
            <a:spLocks/>
          </p:cNvSpPr>
          <p:nvPr/>
        </p:nvSpPr>
        <p:spPr>
          <a:xfrm>
            <a:off x="207493" y="3370540"/>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a:t>3</a:t>
            </a:r>
            <a:r>
              <a:rPr lang="en-US" u="sng" dirty="0" smtClean="0"/>
              <a:t>. Results:</a:t>
            </a:r>
          </a:p>
        </p:txBody>
      </p:sp>
      <p:sp>
        <p:nvSpPr>
          <p:cNvPr id="18" name="ZoneTexte 17"/>
          <p:cNvSpPr txBox="1"/>
          <p:nvPr/>
        </p:nvSpPr>
        <p:spPr>
          <a:xfrm>
            <a:off x="544750" y="3642041"/>
            <a:ext cx="8496843" cy="1200329"/>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Thermal </a:t>
            </a:r>
            <a:r>
              <a:rPr lang="fr-FR" dirty="0" err="1" smtClean="0">
                <a:solidFill>
                  <a:schemeClr val="tx1">
                    <a:lumMod val="50000"/>
                    <a:lumOff val="50000"/>
                  </a:schemeClr>
                </a:solidFill>
              </a:rPr>
              <a:t>dispatch</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Operational</a:t>
            </a:r>
            <a:r>
              <a:rPr lang="fr-FR" dirty="0" smtClean="0">
                <a:solidFill>
                  <a:schemeClr val="tx1">
                    <a:lumMod val="50000"/>
                    <a:lumOff val="50000"/>
                  </a:schemeClr>
                </a:solidFill>
              </a:rPr>
              <a:t> </a:t>
            </a:r>
            <a:r>
              <a:rPr lang="fr-FR" dirty="0" err="1" smtClean="0">
                <a:solidFill>
                  <a:schemeClr val="tx1">
                    <a:lumMod val="50000"/>
                    <a:lumOff val="50000"/>
                  </a:schemeClr>
                </a:solidFill>
              </a:rPr>
              <a:t>costs</a:t>
            </a:r>
            <a:r>
              <a:rPr lang="fr-FR" dirty="0" smtClean="0">
                <a:solidFill>
                  <a:schemeClr val="tx1">
                    <a:lumMod val="50000"/>
                    <a:lumOff val="50000"/>
                  </a:schemeClr>
                </a:solidFill>
              </a:rPr>
              <a:t> and CO2eq </a:t>
            </a:r>
            <a:r>
              <a:rPr lang="fr-FR" dirty="0" err="1" smtClean="0">
                <a:solidFill>
                  <a:schemeClr val="tx1">
                    <a:lumMod val="50000"/>
                    <a:lumOff val="50000"/>
                  </a:schemeClr>
                </a:solidFill>
              </a:rPr>
              <a:t>emissions</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Energy</a:t>
            </a:r>
            <a:r>
              <a:rPr lang="fr-FR" dirty="0" smtClean="0">
                <a:solidFill>
                  <a:schemeClr val="tx1">
                    <a:lumMod val="50000"/>
                    <a:lumOff val="50000"/>
                  </a:schemeClr>
                </a:solidFill>
              </a:rPr>
              <a:t> </a:t>
            </a:r>
            <a:r>
              <a:rPr lang="fr-FR" dirty="0" err="1" smtClean="0">
                <a:solidFill>
                  <a:schemeClr val="tx1">
                    <a:lumMod val="50000"/>
                    <a:lumOff val="50000"/>
                  </a:schemeClr>
                </a:solidFill>
              </a:rPr>
              <a:t>curtailment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Market</a:t>
            </a:r>
            <a:r>
              <a:rPr lang="fr-FR" dirty="0" smtClean="0">
                <a:solidFill>
                  <a:schemeClr val="tx1">
                    <a:lumMod val="50000"/>
                    <a:lumOff val="50000"/>
                  </a:schemeClr>
                </a:solidFill>
              </a:rPr>
              <a:t> </a:t>
            </a:r>
            <a:r>
              <a:rPr lang="fr-FR" dirty="0" err="1" smtClean="0">
                <a:solidFill>
                  <a:schemeClr val="tx1">
                    <a:lumMod val="50000"/>
                    <a:lumOff val="50000"/>
                  </a:schemeClr>
                </a:solidFill>
              </a:rPr>
              <a:t>prices</a:t>
            </a:r>
            <a:r>
              <a:rPr lang="fr-FR" dirty="0" smtClean="0">
                <a:solidFill>
                  <a:schemeClr val="tx1">
                    <a:lumMod val="50000"/>
                    <a:lumOff val="50000"/>
                  </a:schemeClr>
                </a:solidFill>
              </a:rPr>
              <a:t> and </a:t>
            </a:r>
            <a:r>
              <a:rPr lang="fr-FR" dirty="0" err="1" smtClean="0">
                <a:solidFill>
                  <a:schemeClr val="tx1">
                    <a:lumMod val="50000"/>
                    <a:lumOff val="50000"/>
                  </a:schemeClr>
                </a:solidFill>
              </a:rPr>
              <a:t>technology</a:t>
            </a:r>
            <a:r>
              <a:rPr lang="fr-FR" dirty="0" smtClean="0">
                <a:solidFill>
                  <a:schemeClr val="tx1">
                    <a:lumMod val="50000"/>
                    <a:lumOff val="50000"/>
                  </a:schemeClr>
                </a:solidFill>
              </a:rPr>
              <a:t> revenues</a:t>
            </a:r>
          </a:p>
        </p:txBody>
      </p:sp>
    </p:spTree>
    <p:extLst>
      <p:ext uri="{BB962C8B-B14F-4D97-AF65-F5344CB8AC3E}">
        <p14:creationId xmlns:p14="http://schemas.microsoft.com/office/powerpoint/2010/main" val="4224182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Simulation results: Thermal dispatch:</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16/23</a:t>
            </a:r>
            <a:endParaRPr lang="fr-FR" sz="800" dirty="0"/>
          </a:p>
        </p:txBody>
      </p:sp>
      <p:sp>
        <p:nvSpPr>
          <p:cNvPr id="8" name="ZoneTexte 7"/>
          <p:cNvSpPr txBox="1"/>
          <p:nvPr/>
        </p:nvSpPr>
        <p:spPr>
          <a:xfrm>
            <a:off x="221755" y="729657"/>
            <a:ext cx="8805878" cy="584775"/>
          </a:xfrm>
          <a:prstGeom prst="rect">
            <a:avLst/>
          </a:prstGeom>
          <a:noFill/>
        </p:spPr>
        <p:txBody>
          <a:bodyPr wrap="square" rtlCol="0">
            <a:spAutoFit/>
          </a:bodyPr>
          <a:lstStyle/>
          <a:p>
            <a:pPr marL="285750" indent="-285750" algn="just">
              <a:buFontTx/>
              <a:buChar char="-"/>
            </a:pPr>
            <a:r>
              <a:rPr lang="en-US" sz="1600" dirty="0" smtClean="0">
                <a:solidFill>
                  <a:schemeClr val="tx1">
                    <a:lumMod val="50000"/>
                    <a:lumOff val="50000"/>
                  </a:schemeClr>
                </a:solidFill>
              </a:rPr>
              <a:t>The heuristic nuclear planning optimization does not strongly influence the thermal dispatch in cases with low VRE penetration and few reactors installed.</a:t>
            </a:r>
          </a:p>
        </p:txBody>
      </p:sp>
      <p:sp>
        <p:nvSpPr>
          <p:cNvPr id="9" name="ZoneTexte 8"/>
          <p:cNvSpPr txBox="1"/>
          <p:nvPr/>
        </p:nvSpPr>
        <p:spPr>
          <a:xfrm>
            <a:off x="207241" y="1481381"/>
            <a:ext cx="8805878" cy="584775"/>
          </a:xfrm>
          <a:prstGeom prst="rect">
            <a:avLst/>
          </a:prstGeom>
          <a:noFill/>
        </p:spPr>
        <p:txBody>
          <a:bodyPr wrap="square" rtlCol="0">
            <a:spAutoFit/>
          </a:bodyPr>
          <a:lstStyle/>
          <a:p>
            <a:pPr marL="285750" indent="-285750" algn="just">
              <a:buFontTx/>
              <a:buChar char="-"/>
            </a:pPr>
            <a:r>
              <a:rPr lang="en-US" sz="1600" dirty="0">
                <a:solidFill>
                  <a:schemeClr val="tx1">
                    <a:lumMod val="50000"/>
                    <a:lumOff val="50000"/>
                  </a:schemeClr>
                </a:solidFill>
              </a:rPr>
              <a:t>In cases with higher VRE penetration and the number of nuclear reactors in the capacity mix, nuclear planning optimization decreases overall nuclear and gas production. </a:t>
            </a:r>
            <a:endParaRPr lang="en-US" sz="1600" dirty="0" smtClean="0">
              <a:solidFill>
                <a:schemeClr val="tx1">
                  <a:lumMod val="50000"/>
                  <a:lumOff val="50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944209649"/>
              </p:ext>
            </p:extLst>
          </p:nvPr>
        </p:nvGraphicFramePr>
        <p:xfrm>
          <a:off x="328246" y="2165661"/>
          <a:ext cx="8581293" cy="2367172"/>
        </p:xfrm>
        <a:graphic>
          <a:graphicData uri="http://schemas.openxmlformats.org/drawingml/2006/table">
            <a:tbl>
              <a:tblPr firstRow="1" firstCol="1" bandRow="1"/>
              <a:tblGrid>
                <a:gridCol w="953477">
                  <a:extLst>
                    <a:ext uri="{9D8B030D-6E8A-4147-A177-3AD203B41FA5}">
                      <a16:colId xmlns:a16="http://schemas.microsoft.com/office/drawing/2014/main" val="1933295694"/>
                    </a:ext>
                  </a:extLst>
                </a:gridCol>
                <a:gridCol w="953477">
                  <a:extLst>
                    <a:ext uri="{9D8B030D-6E8A-4147-A177-3AD203B41FA5}">
                      <a16:colId xmlns:a16="http://schemas.microsoft.com/office/drawing/2014/main" val="327397726"/>
                    </a:ext>
                  </a:extLst>
                </a:gridCol>
                <a:gridCol w="953477">
                  <a:extLst>
                    <a:ext uri="{9D8B030D-6E8A-4147-A177-3AD203B41FA5}">
                      <a16:colId xmlns:a16="http://schemas.microsoft.com/office/drawing/2014/main" val="3278826335"/>
                    </a:ext>
                  </a:extLst>
                </a:gridCol>
                <a:gridCol w="953477">
                  <a:extLst>
                    <a:ext uri="{9D8B030D-6E8A-4147-A177-3AD203B41FA5}">
                      <a16:colId xmlns:a16="http://schemas.microsoft.com/office/drawing/2014/main" val="2134072627"/>
                    </a:ext>
                  </a:extLst>
                </a:gridCol>
                <a:gridCol w="953477">
                  <a:extLst>
                    <a:ext uri="{9D8B030D-6E8A-4147-A177-3AD203B41FA5}">
                      <a16:colId xmlns:a16="http://schemas.microsoft.com/office/drawing/2014/main" val="3177468876"/>
                    </a:ext>
                  </a:extLst>
                </a:gridCol>
                <a:gridCol w="953477">
                  <a:extLst>
                    <a:ext uri="{9D8B030D-6E8A-4147-A177-3AD203B41FA5}">
                      <a16:colId xmlns:a16="http://schemas.microsoft.com/office/drawing/2014/main" val="1587159267"/>
                    </a:ext>
                  </a:extLst>
                </a:gridCol>
                <a:gridCol w="953477">
                  <a:extLst>
                    <a:ext uri="{9D8B030D-6E8A-4147-A177-3AD203B41FA5}">
                      <a16:colId xmlns:a16="http://schemas.microsoft.com/office/drawing/2014/main" val="2992400476"/>
                    </a:ext>
                  </a:extLst>
                </a:gridCol>
                <a:gridCol w="953477">
                  <a:extLst>
                    <a:ext uri="{9D8B030D-6E8A-4147-A177-3AD203B41FA5}">
                      <a16:colId xmlns:a16="http://schemas.microsoft.com/office/drawing/2014/main" val="3309415060"/>
                    </a:ext>
                  </a:extLst>
                </a:gridCol>
                <a:gridCol w="953477">
                  <a:extLst>
                    <a:ext uri="{9D8B030D-6E8A-4147-A177-3AD203B41FA5}">
                      <a16:colId xmlns:a16="http://schemas.microsoft.com/office/drawing/2014/main" val="3858392097"/>
                    </a:ext>
                  </a:extLst>
                </a:gridCol>
              </a:tblGrid>
              <a:tr h="607432">
                <a:tc>
                  <a:txBody>
                    <a:bodyPr/>
                    <a:lstStyle/>
                    <a:p>
                      <a:pPr algn="ctr">
                        <a:lnSpc>
                          <a:spcPct val="107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80% VRE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134111342"/>
                  </a:ext>
                </a:extLst>
              </a:tr>
              <a:tr h="576154">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Technology</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Gas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Gas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Gas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Gas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691502"/>
                  </a:ext>
                </a:extLst>
              </a:tr>
              <a:tr h="607432">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2.81E+08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(0.31%)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1.03E+08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(-0.89%)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2.43E+08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(-0.61%)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5.22E+07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(-4.56%)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1.96E+08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(-4.91%)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2.83E+07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(-8.60%)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1.55E+08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(-8.65%)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1.61E+07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(-10.65%)</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861603"/>
                  </a:ext>
                </a:extLst>
              </a:tr>
              <a:tr h="576154">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60 reactors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3.65E+08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a:effectLst/>
                          <a:latin typeface="Times New Roman" panose="02020603050405020304" pitchFamily="18" charset="0"/>
                          <a:ea typeface="Calibri" panose="020F0502020204030204" pitchFamily="34" charset="0"/>
                          <a:cs typeface="Times New Roman" panose="02020603050405020304" pitchFamily="18" charset="0"/>
                        </a:rPr>
                        <a:t>(1.93%)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1.96E+07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(-27.28%)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2.92E+08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(-1.39%)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7.31E+06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(-35.04%)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2.26E+08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(-7.58%)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3.36E+06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(-37.36%)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1.74E+08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(-12.45%)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1.84E+06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(-38.65%)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0" marR="4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548787"/>
                  </a:ext>
                </a:extLst>
              </a:tr>
            </a:tbl>
          </a:graphicData>
        </a:graphic>
      </p:graphicFrame>
      <p:sp>
        <p:nvSpPr>
          <p:cNvPr id="6" name="Rectangle 5"/>
          <p:cNvSpPr/>
          <p:nvPr/>
        </p:nvSpPr>
        <p:spPr>
          <a:xfrm>
            <a:off x="1343905" y="4519659"/>
            <a:ext cx="6623539" cy="487569"/>
          </a:xfrm>
          <a:prstGeom prst="rect">
            <a:avLst/>
          </a:prstGeom>
        </p:spPr>
        <p:txBody>
          <a:bodyPr wrap="square">
            <a:spAutoFit/>
          </a:bodyPr>
          <a:lstStyle/>
          <a:p>
            <a:pPr algn="ctr">
              <a:lnSpc>
                <a:spcPct val="107000"/>
              </a:lnSpc>
              <a:spcAft>
                <a:spcPts val="8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Table: </a:t>
            </a:r>
            <a:r>
              <a:rPr lang="en-US" sz="1200" dirty="0">
                <a:latin typeface="Times New Roman" panose="02020603050405020304" pitchFamily="18" charset="0"/>
                <a:ea typeface="Calibri" panose="020F0502020204030204" pitchFamily="34" charset="0"/>
                <a:cs typeface="Times New Roman" panose="02020603050405020304" pitchFamily="18" charset="0"/>
              </a:rPr>
              <a:t>Annual thermal energy dispatch –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MWhe</a:t>
            </a:r>
            <a:r>
              <a:rPr lang="en-US" sz="1200" dirty="0">
                <a:latin typeface="Times New Roman" panose="02020603050405020304" pitchFamily="18" charset="0"/>
                <a:ea typeface="Calibri" panose="020F0502020204030204" pitchFamily="34" charset="0"/>
                <a:cs typeface="Times New Roman" panose="02020603050405020304" pitchFamily="18" charset="0"/>
              </a:rPr>
              <a:t> – in the heuristic planning cases and change relative to the constant planning cases (in brackets)</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7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p:nvPr/>
        </p:nvPicPr>
        <p:blipFill>
          <a:blip r:embed="rId3" cstate="print">
            <a:extLst>
              <a:ext uri="{28A0092B-C50C-407E-A947-70E740481C1C}">
                <a14:useLocalDpi xmlns:a14="http://schemas.microsoft.com/office/drawing/2010/main" val="0"/>
              </a:ext>
            </a:extLst>
          </a:blip>
          <a:stretch>
            <a:fillRect/>
          </a:stretch>
        </p:blipFill>
        <p:spPr>
          <a:xfrm>
            <a:off x="4445986" y="1560651"/>
            <a:ext cx="4731108" cy="3197657"/>
          </a:xfrm>
          <a:prstGeom prst="rect">
            <a:avLst/>
          </a:prstGeom>
        </p:spPr>
      </p:pic>
      <p:sp>
        <p:nvSpPr>
          <p:cNvPr id="2" name="Title 1"/>
          <p:cNvSpPr>
            <a:spLocks noGrp="1"/>
          </p:cNvSpPr>
          <p:nvPr>
            <p:ph type="title"/>
          </p:nvPr>
        </p:nvSpPr>
        <p:spPr>
          <a:xfrm>
            <a:off x="830580" y="6756"/>
            <a:ext cx="7613662" cy="565146"/>
          </a:xfrm>
        </p:spPr>
        <p:txBody>
          <a:bodyPr/>
          <a:lstStyle/>
          <a:p>
            <a:r>
              <a:rPr lang="en-US" dirty="0"/>
              <a:t>Case studies and results: </a:t>
            </a:r>
            <a:r>
              <a:rPr lang="en-US" dirty="0" smtClean="0"/>
              <a:t>Simulation results: Operational costs and CO2eq emissions: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17/23</a:t>
            </a:r>
            <a:endParaRPr lang="fr-FR" sz="800" dirty="0"/>
          </a:p>
        </p:txBody>
      </p:sp>
      <p:sp>
        <p:nvSpPr>
          <p:cNvPr id="8" name="ZoneTexte 7"/>
          <p:cNvSpPr txBox="1"/>
          <p:nvPr/>
        </p:nvSpPr>
        <p:spPr>
          <a:xfrm>
            <a:off x="221755" y="729657"/>
            <a:ext cx="8805878" cy="830997"/>
          </a:xfrm>
          <a:prstGeom prst="rect">
            <a:avLst/>
          </a:prstGeom>
          <a:noFill/>
        </p:spPr>
        <p:txBody>
          <a:bodyPr wrap="square" rtlCol="0">
            <a:spAutoFit/>
          </a:bodyPr>
          <a:lstStyle/>
          <a:p>
            <a:pPr marL="285750" indent="-285750" algn="just">
              <a:buFontTx/>
              <a:buChar char="-"/>
            </a:pPr>
            <a:r>
              <a:rPr lang="en-US" sz="1600" dirty="0" smtClean="0">
                <a:solidFill>
                  <a:schemeClr val="tx1">
                    <a:lumMod val="50000"/>
                    <a:lumOff val="50000"/>
                  </a:schemeClr>
                </a:solidFill>
              </a:rPr>
              <a:t>As the VRE penetration and number of reactors in the capacity mix increase, the nuclear planning optimization does decrease the operational costs and CO2eq emissions of the simulated electric system. </a:t>
            </a:r>
          </a:p>
        </p:txBody>
      </p:sp>
      <p:sp>
        <p:nvSpPr>
          <p:cNvPr id="6" name="Rectangle 5"/>
          <p:cNvSpPr/>
          <p:nvPr/>
        </p:nvSpPr>
        <p:spPr>
          <a:xfrm>
            <a:off x="1867440" y="4758309"/>
            <a:ext cx="5576470" cy="289951"/>
          </a:xfrm>
          <a:prstGeom prst="rect">
            <a:avLst/>
          </a:prstGeom>
        </p:spPr>
        <p:txBody>
          <a:bodyPr wrap="square">
            <a:spAutoFit/>
          </a:bodyPr>
          <a:lstStyle/>
          <a:p>
            <a:pPr algn="ctr">
              <a:lnSpc>
                <a:spcPct val="107000"/>
              </a:lnSpc>
              <a:spcAft>
                <a:spcPts val="8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Fig: </a:t>
            </a:r>
            <a:r>
              <a:rPr lang="en-US" sz="1200" dirty="0">
                <a:latin typeface="Times New Roman" panose="02020603050405020304" pitchFamily="18" charset="0"/>
                <a:ea typeface="Calibri" panose="020F0502020204030204" pitchFamily="34" charset="0"/>
                <a:cs typeface="Times New Roman" panose="02020603050405020304" pitchFamily="18" charset="0"/>
              </a:rPr>
              <a:t>Heuristic planning cost and CO2eq changes relative to constant planning case</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4" cstate="print">
            <a:extLst>
              <a:ext uri="{28A0092B-C50C-407E-A947-70E740481C1C}">
                <a14:useLocalDpi xmlns:a14="http://schemas.microsoft.com/office/drawing/2010/main" val="0"/>
              </a:ext>
            </a:extLst>
          </a:blip>
          <a:stretch>
            <a:fillRect/>
          </a:stretch>
        </p:blipFill>
        <p:spPr>
          <a:xfrm>
            <a:off x="0" y="1560653"/>
            <a:ext cx="4595446" cy="3197655"/>
          </a:xfrm>
          <a:prstGeom prst="rect">
            <a:avLst/>
          </a:prstGeom>
        </p:spPr>
      </p:pic>
    </p:spTree>
    <p:extLst>
      <p:ext uri="{BB962C8B-B14F-4D97-AF65-F5344CB8AC3E}">
        <p14:creationId xmlns:p14="http://schemas.microsoft.com/office/powerpoint/2010/main" val="19286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p:nvPr/>
        </p:nvPicPr>
        <p:blipFill>
          <a:blip r:embed="rId3">
            <a:extLst>
              <a:ext uri="{28A0092B-C50C-407E-A947-70E740481C1C}">
                <a14:useLocalDpi xmlns:a14="http://schemas.microsoft.com/office/drawing/2010/main" val="0"/>
              </a:ext>
            </a:extLst>
          </a:blip>
          <a:stretch>
            <a:fillRect/>
          </a:stretch>
        </p:blipFill>
        <p:spPr>
          <a:xfrm>
            <a:off x="0" y="587243"/>
            <a:ext cx="6879771" cy="4379369"/>
          </a:xfrm>
          <a:prstGeom prst="rect">
            <a:avLst/>
          </a:prstGeom>
        </p:spPr>
      </p:pic>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Simulation results: Energy curtailment:</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18/23</a:t>
            </a:r>
            <a:endParaRPr lang="fr-FR" sz="800" dirty="0"/>
          </a:p>
        </p:txBody>
      </p:sp>
      <p:sp>
        <p:nvSpPr>
          <p:cNvPr id="8" name="ZoneTexte 7"/>
          <p:cNvSpPr txBox="1"/>
          <p:nvPr/>
        </p:nvSpPr>
        <p:spPr>
          <a:xfrm>
            <a:off x="6879771" y="729656"/>
            <a:ext cx="2264229" cy="2062103"/>
          </a:xfrm>
          <a:prstGeom prst="rect">
            <a:avLst/>
          </a:prstGeom>
          <a:noFill/>
        </p:spPr>
        <p:txBody>
          <a:bodyPr wrap="square" rtlCol="0">
            <a:spAutoFit/>
          </a:bodyPr>
          <a:lstStyle/>
          <a:p>
            <a:pPr marL="285750" indent="-285750" algn="just">
              <a:buFontTx/>
              <a:buChar char="-"/>
            </a:pPr>
            <a:r>
              <a:rPr lang="en-US" sz="1600" dirty="0" smtClean="0">
                <a:solidFill>
                  <a:schemeClr val="tx1">
                    <a:lumMod val="50000"/>
                    <a:lumOff val="50000"/>
                  </a:schemeClr>
                </a:solidFill>
              </a:rPr>
              <a:t>The heuristic nuclear planning optimization does decrease the overall level of energy curtailment in cases with VRE penetration </a:t>
            </a:r>
            <a:r>
              <a:rPr lang="en-US" sz="1600" smtClean="0">
                <a:solidFill>
                  <a:schemeClr val="tx1">
                    <a:lumMod val="50000"/>
                    <a:lumOff val="50000"/>
                  </a:schemeClr>
                </a:solidFill>
              </a:rPr>
              <a:t>equal or higher </a:t>
            </a:r>
            <a:r>
              <a:rPr lang="en-US" sz="1600" dirty="0" smtClean="0">
                <a:solidFill>
                  <a:schemeClr val="tx1">
                    <a:lumMod val="50000"/>
                    <a:lumOff val="50000"/>
                  </a:schemeClr>
                </a:solidFill>
              </a:rPr>
              <a:t>than 40%. </a:t>
            </a:r>
          </a:p>
        </p:txBody>
      </p:sp>
      <p:sp>
        <p:nvSpPr>
          <p:cNvPr id="6" name="Rectangle 5"/>
          <p:cNvSpPr/>
          <p:nvPr/>
        </p:nvSpPr>
        <p:spPr>
          <a:xfrm>
            <a:off x="6749142" y="4184186"/>
            <a:ext cx="2477725" cy="685188"/>
          </a:xfrm>
          <a:prstGeom prst="rect">
            <a:avLst/>
          </a:prstGeom>
        </p:spPr>
        <p:txBody>
          <a:bodyPr wrap="square">
            <a:spAutoFit/>
          </a:bodyPr>
          <a:lstStyle/>
          <a:p>
            <a:pPr algn="ctr">
              <a:lnSpc>
                <a:spcPct val="107000"/>
              </a:lnSpc>
              <a:spcAft>
                <a:spcPts val="80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Fig: </a:t>
            </a:r>
            <a:r>
              <a:rPr lang="en-US" sz="1200" dirty="0">
                <a:latin typeface="Times New Roman" panose="02020603050405020304" pitchFamily="18" charset="0"/>
                <a:ea typeface="Calibri" panose="020F0502020204030204" pitchFamily="34" charset="0"/>
                <a:cs typeface="Times New Roman" panose="02020603050405020304" pitchFamily="18" charset="0"/>
              </a:rPr>
              <a:t>Curtailed energy for each VRE, nuclear, and nuclear planning assumption case</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4247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Simulation results: Market prices and revenues: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19/23</a:t>
            </a:r>
            <a:endParaRPr lang="fr-FR" sz="800" dirty="0"/>
          </a:p>
        </p:txBody>
      </p:sp>
      <p:sp>
        <p:nvSpPr>
          <p:cNvPr id="8" name="ZoneTexte 7"/>
          <p:cNvSpPr txBox="1"/>
          <p:nvPr/>
        </p:nvSpPr>
        <p:spPr>
          <a:xfrm>
            <a:off x="221755" y="729657"/>
            <a:ext cx="8805878" cy="830997"/>
          </a:xfrm>
          <a:prstGeom prst="rect">
            <a:avLst/>
          </a:prstGeom>
          <a:noFill/>
        </p:spPr>
        <p:txBody>
          <a:bodyPr wrap="square" rtlCol="0">
            <a:spAutoFit/>
          </a:bodyPr>
          <a:lstStyle/>
          <a:p>
            <a:pPr marL="285750" indent="-285750" algn="just">
              <a:buFontTx/>
              <a:buChar char="-"/>
            </a:pPr>
            <a:r>
              <a:rPr lang="en-US" sz="1600" dirty="0">
                <a:solidFill>
                  <a:schemeClr val="tx1">
                    <a:lumMod val="50000"/>
                    <a:lumOff val="50000"/>
                  </a:schemeClr>
                </a:solidFill>
              </a:rPr>
              <a:t>The effect of nuclear planning optimization on market prices and technologies’ revenues is ambiguous. It decreases the occurrence of negative prices, but the benefits </a:t>
            </a:r>
            <a:r>
              <a:rPr lang="en-US" sz="1600" dirty="0" smtClean="0">
                <a:solidFill>
                  <a:schemeClr val="tx1">
                    <a:lumMod val="50000"/>
                    <a:lumOff val="50000"/>
                  </a:schemeClr>
                </a:solidFill>
              </a:rPr>
              <a:t>may be </a:t>
            </a:r>
            <a:r>
              <a:rPr lang="en-US" sz="1600" dirty="0">
                <a:solidFill>
                  <a:schemeClr val="tx1">
                    <a:lumMod val="50000"/>
                    <a:lumOff val="50000"/>
                  </a:schemeClr>
                </a:solidFill>
              </a:rPr>
              <a:t>offset by the decreasing use of gas, which lowers market prices and technology revenues. </a:t>
            </a:r>
            <a:endParaRPr lang="en-US" sz="1600" dirty="0" smtClean="0">
              <a:solidFill>
                <a:schemeClr val="tx1">
                  <a:lumMod val="50000"/>
                  <a:lumOff val="50000"/>
                </a:schemeClr>
              </a:solidFill>
            </a:endParaRPr>
          </a:p>
        </p:txBody>
      </p:sp>
      <p:sp>
        <p:nvSpPr>
          <p:cNvPr id="9" name="ZoneTexte 8"/>
          <p:cNvSpPr txBox="1"/>
          <p:nvPr/>
        </p:nvSpPr>
        <p:spPr>
          <a:xfrm>
            <a:off x="221755" y="1939487"/>
            <a:ext cx="8805878" cy="338554"/>
          </a:xfrm>
          <a:prstGeom prst="rect">
            <a:avLst/>
          </a:prstGeom>
          <a:noFill/>
        </p:spPr>
        <p:txBody>
          <a:bodyPr wrap="square" rtlCol="0">
            <a:spAutoFit/>
          </a:bodyPr>
          <a:lstStyle/>
          <a:p>
            <a:pPr algn="just"/>
            <a:r>
              <a:rPr lang="en-US" sz="1600" dirty="0" smtClean="0">
                <a:solidFill>
                  <a:schemeClr val="tx1">
                    <a:lumMod val="50000"/>
                    <a:lumOff val="50000"/>
                  </a:schemeClr>
                </a:solidFill>
              </a:rPr>
              <a:t>Illustration using the 40% VRE penetration – 60 reactors case:</a:t>
            </a:r>
          </a:p>
        </p:txBody>
      </p:sp>
      <p:graphicFrame>
        <p:nvGraphicFramePr>
          <p:cNvPr id="3" name="Tableau 2"/>
          <p:cNvGraphicFramePr>
            <a:graphicFrameLocks noGrp="1"/>
          </p:cNvGraphicFramePr>
          <p:nvPr>
            <p:extLst>
              <p:ext uri="{D42A27DB-BD31-4B8C-83A1-F6EECF244321}">
                <p14:modId xmlns:p14="http://schemas.microsoft.com/office/powerpoint/2010/main" val="1363043143"/>
              </p:ext>
            </p:extLst>
          </p:nvPr>
        </p:nvGraphicFramePr>
        <p:xfrm>
          <a:off x="995908" y="2397185"/>
          <a:ext cx="7257572" cy="1900071"/>
        </p:xfrm>
        <a:graphic>
          <a:graphicData uri="http://schemas.openxmlformats.org/drawingml/2006/table">
            <a:tbl>
              <a:tblPr firstRow="1" firstCol="1" bandRow="1"/>
              <a:tblGrid>
                <a:gridCol w="2149776">
                  <a:extLst>
                    <a:ext uri="{9D8B030D-6E8A-4147-A177-3AD203B41FA5}">
                      <a16:colId xmlns:a16="http://schemas.microsoft.com/office/drawing/2014/main" val="4156571202"/>
                    </a:ext>
                  </a:extLst>
                </a:gridCol>
                <a:gridCol w="1803386">
                  <a:extLst>
                    <a:ext uri="{9D8B030D-6E8A-4147-A177-3AD203B41FA5}">
                      <a16:colId xmlns:a16="http://schemas.microsoft.com/office/drawing/2014/main" val="3080896643"/>
                    </a:ext>
                  </a:extLst>
                </a:gridCol>
                <a:gridCol w="1652205">
                  <a:extLst>
                    <a:ext uri="{9D8B030D-6E8A-4147-A177-3AD203B41FA5}">
                      <a16:colId xmlns:a16="http://schemas.microsoft.com/office/drawing/2014/main" val="2286410891"/>
                    </a:ext>
                  </a:extLst>
                </a:gridCol>
                <a:gridCol w="1652205">
                  <a:extLst>
                    <a:ext uri="{9D8B030D-6E8A-4147-A177-3AD203B41FA5}">
                      <a16:colId xmlns:a16="http://schemas.microsoft.com/office/drawing/2014/main" val="1252032833"/>
                    </a:ext>
                  </a:extLst>
                </a:gridCol>
              </a:tblGrid>
              <a:tr h="703952">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Planning assumption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Average market price $/MWh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Number of hours &lt;0 $/MWh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Number of hours &gt;50 $/MWh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33883"/>
                  </a:ext>
                </a:extLst>
              </a:tr>
              <a:tr h="369605">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Constant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24.24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2026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1196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711221"/>
                  </a:ext>
                </a:extLst>
              </a:tr>
              <a:tr h="369605">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Heuristic</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21.27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1402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a:effectLst/>
                          <a:latin typeface="Times New Roman" panose="02020603050405020304" pitchFamily="18" charset="0"/>
                          <a:ea typeface="Calibri" panose="020F0502020204030204" pitchFamily="34" charset="0"/>
                          <a:cs typeface="Times New Roman" panose="02020603050405020304" pitchFamily="18" charset="0"/>
                        </a:rPr>
                        <a:t>905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761310"/>
                  </a:ext>
                </a:extLst>
              </a:tr>
              <a:tr h="456909">
                <a:tc>
                  <a:txBody>
                    <a:bodyPr/>
                    <a:lstStyle/>
                    <a:p>
                      <a:pPr algn="ct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Relative change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-30.80%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-24.33%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553408"/>
                  </a:ext>
                </a:extLst>
              </a:tr>
            </a:tbl>
          </a:graphicData>
        </a:graphic>
      </p:graphicFrame>
      <p:sp>
        <p:nvSpPr>
          <p:cNvPr id="4" name="Rectangle 3"/>
          <p:cNvSpPr/>
          <p:nvPr/>
        </p:nvSpPr>
        <p:spPr>
          <a:xfrm>
            <a:off x="2079137" y="4324985"/>
            <a:ext cx="6072554" cy="276999"/>
          </a:xfrm>
          <a:prstGeom prst="rect">
            <a:avLst/>
          </a:prstGeom>
        </p:spPr>
        <p:txBody>
          <a:bodyPr wrap="square">
            <a:spAutoFit/>
          </a:bodyPr>
          <a:lstStyle/>
          <a:p>
            <a:r>
              <a:rPr lang="en-US" sz="1200" dirty="0" smtClean="0"/>
              <a:t>Table: </a:t>
            </a:r>
            <a:r>
              <a:rPr lang="en-US" sz="1200" dirty="0"/>
              <a:t>Market price data: 40% VRE penetration – 60 GW nuclear capacity case</a:t>
            </a:r>
            <a:endParaRPr lang="fr-FR" sz="1200" dirty="0"/>
          </a:p>
        </p:txBody>
      </p:sp>
    </p:spTree>
    <p:extLst>
      <p:ext uri="{BB962C8B-B14F-4D97-AF65-F5344CB8AC3E}">
        <p14:creationId xmlns:p14="http://schemas.microsoft.com/office/powerpoint/2010/main" val="3684508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2"/>
          </p:nvPr>
        </p:nvSpPr>
        <p:spPr>
          <a:xfrm>
            <a:off x="207493" y="751384"/>
            <a:ext cx="5943282" cy="400110"/>
          </a:xfrm>
        </p:spPr>
        <p:txBody>
          <a:bodyPr/>
          <a:lstStyle/>
          <a:p>
            <a:r>
              <a:rPr lang="en-US" u="sng" dirty="0" smtClean="0"/>
              <a:t>1. Background and objectives:</a:t>
            </a:r>
          </a:p>
        </p:txBody>
      </p:sp>
      <p:sp>
        <p:nvSpPr>
          <p:cNvPr id="6" name="ZoneTexte 5"/>
          <p:cNvSpPr txBox="1"/>
          <p:nvPr/>
        </p:nvSpPr>
        <p:spPr>
          <a:xfrm>
            <a:off x="544751" y="1071738"/>
            <a:ext cx="7555463" cy="923330"/>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General </a:t>
            </a:r>
            <a:r>
              <a:rPr lang="fr-FR" dirty="0" err="1" smtClean="0">
                <a:solidFill>
                  <a:schemeClr val="tx1">
                    <a:lumMod val="50000"/>
                    <a:lumOff val="50000"/>
                  </a:schemeClr>
                </a:solidFill>
              </a:rPr>
              <a:t>context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smtClean="0">
                <a:solidFill>
                  <a:schemeClr val="tx1">
                    <a:lumMod val="50000"/>
                    <a:lumOff val="50000"/>
                  </a:schemeClr>
                </a:solidFill>
              </a:rPr>
              <a:t>Objective of the </a:t>
            </a:r>
            <a:r>
              <a:rPr lang="fr-FR" dirty="0" err="1" smtClean="0">
                <a:solidFill>
                  <a:schemeClr val="tx1">
                    <a:lumMod val="50000"/>
                    <a:lumOff val="50000"/>
                  </a:schemeClr>
                </a:solidFill>
              </a:rPr>
              <a:t>paper</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Refueling</a:t>
            </a:r>
            <a:r>
              <a:rPr lang="fr-FR" dirty="0" smtClean="0">
                <a:solidFill>
                  <a:schemeClr val="tx1">
                    <a:lumMod val="50000"/>
                    <a:lumOff val="50000"/>
                  </a:schemeClr>
                </a:solidFill>
              </a:rPr>
              <a:t> and maintenance </a:t>
            </a:r>
            <a:r>
              <a:rPr lang="fr-FR" dirty="0" err="1" smtClean="0">
                <a:solidFill>
                  <a:schemeClr val="tx1">
                    <a:lumMod val="50000"/>
                    <a:lumOff val="50000"/>
                  </a:schemeClr>
                </a:solidFill>
              </a:rPr>
              <a:t>outages</a:t>
            </a:r>
            <a:endParaRPr lang="fr-FR" dirty="0">
              <a:solidFill>
                <a:schemeClr val="tx1">
                  <a:lumMod val="50000"/>
                  <a:lumOff val="50000"/>
                </a:schemeClr>
              </a:solidFill>
            </a:endParaRPr>
          </a:p>
        </p:txBody>
      </p:sp>
      <p:sp>
        <p:nvSpPr>
          <p:cNvPr id="9" name="ZoneTexte 8"/>
          <p:cNvSpPr txBox="1"/>
          <p:nvPr/>
        </p:nvSpPr>
        <p:spPr>
          <a:xfrm>
            <a:off x="544751" y="2216214"/>
            <a:ext cx="8496843" cy="1200329"/>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solidFill>
                  <a:schemeClr val="tx1">
                    <a:lumMod val="50000"/>
                    <a:lumOff val="50000"/>
                  </a:schemeClr>
                </a:solidFill>
              </a:rPr>
              <a:t>Methodology</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a:solidFill>
                  <a:schemeClr val="tx1">
                    <a:lumMod val="50000"/>
                    <a:lumOff val="50000"/>
                  </a:schemeClr>
                </a:solidFill>
              </a:rPr>
              <a:t>Heuristic</a:t>
            </a:r>
            <a:r>
              <a:rPr lang="fr-FR" dirty="0">
                <a:solidFill>
                  <a:schemeClr val="tx1">
                    <a:lumMod val="50000"/>
                    <a:lumOff val="50000"/>
                  </a:schemeClr>
                </a:solidFill>
              </a:rPr>
              <a:t> </a:t>
            </a:r>
            <a:r>
              <a:rPr lang="fr-FR" dirty="0" err="1">
                <a:solidFill>
                  <a:schemeClr val="tx1">
                    <a:lumMod val="50000"/>
                    <a:lumOff val="50000"/>
                  </a:schemeClr>
                </a:solidFill>
              </a:rPr>
              <a:t>nuclear</a:t>
            </a:r>
            <a:r>
              <a:rPr lang="fr-FR" dirty="0">
                <a:solidFill>
                  <a:schemeClr val="tx1">
                    <a:lumMod val="50000"/>
                    <a:lumOff val="50000"/>
                  </a:schemeClr>
                </a:solidFill>
              </a:rPr>
              <a:t> planning </a:t>
            </a:r>
            <a:r>
              <a:rPr lang="fr-FR" dirty="0" err="1">
                <a:solidFill>
                  <a:schemeClr val="tx1">
                    <a:lumMod val="50000"/>
                    <a:lumOff val="50000"/>
                  </a:schemeClr>
                </a:solidFill>
              </a:rPr>
              <a:t>optimization</a:t>
            </a:r>
            <a:r>
              <a:rPr lang="fr-FR" dirty="0">
                <a:solidFill>
                  <a:schemeClr val="tx1">
                    <a:lumMod val="50000"/>
                    <a:lumOff val="50000"/>
                  </a:schemeClr>
                </a:solidFill>
              </a:rPr>
              <a:t> </a:t>
            </a:r>
            <a:r>
              <a:rPr lang="fr-FR" dirty="0" smtClean="0">
                <a:solidFill>
                  <a:schemeClr val="tx1">
                    <a:lumMod val="50000"/>
                    <a:lumOff val="50000"/>
                  </a:schemeClr>
                </a:solidFill>
              </a:rPr>
              <a:t>model</a:t>
            </a:r>
          </a:p>
          <a:p>
            <a:pPr marL="285750" indent="-285750">
              <a:buFont typeface="Arial" panose="020B0604020202020204" pitchFamily="34" charset="0"/>
              <a:buChar char="•"/>
            </a:pPr>
            <a:r>
              <a:rPr lang="fr-FR" dirty="0" smtClean="0">
                <a:solidFill>
                  <a:schemeClr val="tx1">
                    <a:lumMod val="50000"/>
                    <a:lumOff val="50000"/>
                  </a:schemeClr>
                </a:solidFill>
              </a:rPr>
              <a:t>UC/ED model: Antares-RTE</a:t>
            </a:r>
          </a:p>
          <a:p>
            <a:pPr marL="285750" indent="-285750">
              <a:buFont typeface="Arial" panose="020B0604020202020204" pitchFamily="34" charset="0"/>
              <a:buChar char="•"/>
            </a:pPr>
            <a:r>
              <a:rPr lang="fr-FR" dirty="0" smtClean="0">
                <a:solidFill>
                  <a:schemeClr val="tx1">
                    <a:lumMod val="50000"/>
                    <a:lumOff val="50000"/>
                  </a:schemeClr>
                </a:solidFill>
              </a:rPr>
              <a:t>Case </a:t>
            </a:r>
            <a:r>
              <a:rPr lang="fr-FR" dirty="0" err="1" smtClean="0">
                <a:solidFill>
                  <a:schemeClr val="tx1">
                    <a:lumMod val="50000"/>
                    <a:lumOff val="50000"/>
                  </a:schemeClr>
                </a:solidFill>
              </a:rPr>
              <a:t>studies</a:t>
            </a:r>
            <a:endParaRPr lang="fr-FR" dirty="0">
              <a:solidFill>
                <a:schemeClr val="tx1">
                  <a:lumMod val="50000"/>
                  <a:lumOff val="50000"/>
                </a:schemeClr>
              </a:solidFill>
            </a:endParaRPr>
          </a:p>
        </p:txBody>
      </p:sp>
      <p:sp>
        <p:nvSpPr>
          <p:cNvPr id="3" name="ZoneTexte 2"/>
          <p:cNvSpPr txBox="1"/>
          <p:nvPr/>
        </p:nvSpPr>
        <p:spPr>
          <a:xfrm>
            <a:off x="8454074" y="4940532"/>
            <a:ext cx="699758" cy="215444"/>
          </a:xfrm>
          <a:prstGeom prst="rect">
            <a:avLst/>
          </a:prstGeom>
          <a:noFill/>
        </p:spPr>
        <p:txBody>
          <a:bodyPr wrap="square" rtlCol="0">
            <a:spAutoFit/>
          </a:bodyPr>
          <a:lstStyle/>
          <a:p>
            <a:r>
              <a:rPr lang="fr-FR" sz="800" dirty="0" smtClean="0">
                <a:solidFill>
                  <a:schemeClr val="bg1"/>
                </a:solidFill>
              </a:rPr>
              <a:t>06/02/2021</a:t>
            </a:r>
            <a:endParaRPr lang="fr-FR" sz="800" dirty="0">
              <a:solidFill>
                <a:schemeClr val="bg1"/>
              </a:solidFill>
            </a:endParaRPr>
          </a:p>
        </p:txBody>
      </p:sp>
      <p:sp>
        <p:nvSpPr>
          <p:cNvPr id="12" name="ZoneTexte 11"/>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4" name="ZoneTexte 13"/>
          <p:cNvSpPr txBox="1"/>
          <p:nvPr/>
        </p:nvSpPr>
        <p:spPr>
          <a:xfrm>
            <a:off x="4195937" y="4966612"/>
            <a:ext cx="919477" cy="215444"/>
          </a:xfrm>
          <a:prstGeom prst="rect">
            <a:avLst/>
          </a:prstGeom>
          <a:noFill/>
        </p:spPr>
        <p:txBody>
          <a:bodyPr wrap="square" rtlCol="0">
            <a:spAutoFit/>
          </a:bodyPr>
          <a:lstStyle/>
          <a:p>
            <a:pPr algn="ctr"/>
            <a:r>
              <a:rPr lang="fr-FR" sz="800" dirty="0"/>
              <a:t>2</a:t>
            </a:r>
            <a:r>
              <a:rPr lang="fr-FR" sz="800" dirty="0" smtClean="0"/>
              <a:t>/23</a:t>
            </a:r>
            <a:endParaRPr lang="fr-FR" sz="800" dirty="0"/>
          </a:p>
        </p:txBody>
      </p:sp>
      <p:sp>
        <p:nvSpPr>
          <p:cNvPr id="13" name="Text Placeholder 3"/>
          <p:cNvSpPr txBox="1">
            <a:spLocks/>
          </p:cNvSpPr>
          <p:nvPr/>
        </p:nvSpPr>
        <p:spPr>
          <a:xfrm>
            <a:off x="207493" y="1924169"/>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2. Method and models:</a:t>
            </a:r>
          </a:p>
        </p:txBody>
      </p:sp>
      <p:sp>
        <p:nvSpPr>
          <p:cNvPr id="15" name="Text Placeholder 3"/>
          <p:cNvSpPr txBox="1">
            <a:spLocks/>
          </p:cNvSpPr>
          <p:nvPr/>
        </p:nvSpPr>
        <p:spPr>
          <a:xfrm>
            <a:off x="207493" y="3236247"/>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a:t>3</a:t>
            </a:r>
            <a:r>
              <a:rPr lang="en-US" u="sng" dirty="0" smtClean="0"/>
              <a:t>. Results:</a:t>
            </a:r>
          </a:p>
        </p:txBody>
      </p:sp>
      <p:sp>
        <p:nvSpPr>
          <p:cNvPr id="16" name="Text Placeholder 3"/>
          <p:cNvSpPr txBox="1">
            <a:spLocks/>
          </p:cNvSpPr>
          <p:nvPr/>
        </p:nvSpPr>
        <p:spPr>
          <a:xfrm>
            <a:off x="207493" y="4582630"/>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4. Concluding remarks and limits:</a:t>
            </a:r>
          </a:p>
        </p:txBody>
      </p:sp>
      <p:sp>
        <p:nvSpPr>
          <p:cNvPr id="18" name="ZoneTexte 17"/>
          <p:cNvSpPr txBox="1"/>
          <p:nvPr/>
        </p:nvSpPr>
        <p:spPr>
          <a:xfrm>
            <a:off x="407253" y="3540887"/>
            <a:ext cx="8496843" cy="1200329"/>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Thermal </a:t>
            </a:r>
            <a:r>
              <a:rPr lang="fr-FR" dirty="0" err="1" smtClean="0">
                <a:solidFill>
                  <a:schemeClr val="tx1">
                    <a:lumMod val="50000"/>
                    <a:lumOff val="50000"/>
                  </a:schemeClr>
                </a:solidFill>
              </a:rPr>
              <a:t>dispatch</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Operational</a:t>
            </a:r>
            <a:r>
              <a:rPr lang="fr-FR" dirty="0" smtClean="0">
                <a:solidFill>
                  <a:schemeClr val="tx1">
                    <a:lumMod val="50000"/>
                    <a:lumOff val="50000"/>
                  </a:schemeClr>
                </a:solidFill>
              </a:rPr>
              <a:t> </a:t>
            </a:r>
            <a:r>
              <a:rPr lang="fr-FR" dirty="0" err="1" smtClean="0">
                <a:solidFill>
                  <a:schemeClr val="tx1">
                    <a:lumMod val="50000"/>
                    <a:lumOff val="50000"/>
                  </a:schemeClr>
                </a:solidFill>
              </a:rPr>
              <a:t>costs</a:t>
            </a:r>
            <a:r>
              <a:rPr lang="fr-FR" dirty="0" smtClean="0">
                <a:solidFill>
                  <a:schemeClr val="tx1">
                    <a:lumMod val="50000"/>
                    <a:lumOff val="50000"/>
                  </a:schemeClr>
                </a:solidFill>
              </a:rPr>
              <a:t> and CO2eq </a:t>
            </a:r>
            <a:r>
              <a:rPr lang="fr-FR" dirty="0" err="1" smtClean="0">
                <a:solidFill>
                  <a:schemeClr val="tx1">
                    <a:lumMod val="50000"/>
                    <a:lumOff val="50000"/>
                  </a:schemeClr>
                </a:solidFill>
              </a:rPr>
              <a:t>emissions</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Energy</a:t>
            </a:r>
            <a:r>
              <a:rPr lang="fr-FR" dirty="0" smtClean="0">
                <a:solidFill>
                  <a:schemeClr val="tx1">
                    <a:lumMod val="50000"/>
                    <a:lumOff val="50000"/>
                  </a:schemeClr>
                </a:solidFill>
              </a:rPr>
              <a:t> </a:t>
            </a:r>
            <a:r>
              <a:rPr lang="fr-FR" dirty="0" err="1" smtClean="0">
                <a:solidFill>
                  <a:schemeClr val="tx1">
                    <a:lumMod val="50000"/>
                    <a:lumOff val="50000"/>
                  </a:schemeClr>
                </a:solidFill>
              </a:rPr>
              <a:t>curtailment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Market</a:t>
            </a:r>
            <a:r>
              <a:rPr lang="fr-FR" dirty="0" smtClean="0">
                <a:solidFill>
                  <a:schemeClr val="tx1">
                    <a:lumMod val="50000"/>
                    <a:lumOff val="50000"/>
                  </a:schemeClr>
                </a:solidFill>
              </a:rPr>
              <a:t> </a:t>
            </a:r>
            <a:r>
              <a:rPr lang="fr-FR" dirty="0" err="1" smtClean="0">
                <a:solidFill>
                  <a:schemeClr val="tx1">
                    <a:lumMod val="50000"/>
                    <a:lumOff val="50000"/>
                  </a:schemeClr>
                </a:solidFill>
              </a:rPr>
              <a:t>prices</a:t>
            </a:r>
            <a:r>
              <a:rPr lang="fr-FR" dirty="0" smtClean="0">
                <a:solidFill>
                  <a:schemeClr val="tx1">
                    <a:lumMod val="50000"/>
                    <a:lumOff val="50000"/>
                  </a:schemeClr>
                </a:solidFill>
              </a:rPr>
              <a:t> and </a:t>
            </a:r>
            <a:r>
              <a:rPr lang="fr-FR" dirty="0" err="1" smtClean="0">
                <a:solidFill>
                  <a:schemeClr val="tx1">
                    <a:lumMod val="50000"/>
                    <a:lumOff val="50000"/>
                  </a:schemeClr>
                </a:solidFill>
              </a:rPr>
              <a:t>technology</a:t>
            </a:r>
            <a:r>
              <a:rPr lang="fr-FR" dirty="0" smtClean="0">
                <a:solidFill>
                  <a:schemeClr val="tx1">
                    <a:lumMod val="50000"/>
                    <a:lumOff val="50000"/>
                  </a:schemeClr>
                </a:solidFill>
              </a:rPr>
              <a:t> revenues</a:t>
            </a:r>
          </a:p>
        </p:txBody>
      </p:sp>
    </p:spTree>
    <p:extLst>
      <p:ext uri="{BB962C8B-B14F-4D97-AF65-F5344CB8AC3E}">
        <p14:creationId xmlns:p14="http://schemas.microsoft.com/office/powerpoint/2010/main" val="3616954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a:t>Case studies and results: </a:t>
            </a:r>
            <a:r>
              <a:rPr lang="en-US" dirty="0" smtClean="0"/>
              <a:t>Simulation results: Market prices and revenues: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20/23</a:t>
            </a:r>
            <a:endParaRPr lang="fr-FR" sz="800" dirty="0"/>
          </a:p>
        </p:txBody>
      </p:sp>
      <p:sp>
        <p:nvSpPr>
          <p:cNvPr id="8" name="ZoneTexte 7"/>
          <p:cNvSpPr txBox="1"/>
          <p:nvPr/>
        </p:nvSpPr>
        <p:spPr>
          <a:xfrm>
            <a:off x="221755" y="729657"/>
            <a:ext cx="8805878" cy="830997"/>
          </a:xfrm>
          <a:prstGeom prst="rect">
            <a:avLst/>
          </a:prstGeom>
          <a:noFill/>
        </p:spPr>
        <p:txBody>
          <a:bodyPr wrap="square" rtlCol="0">
            <a:spAutoFit/>
          </a:bodyPr>
          <a:lstStyle/>
          <a:p>
            <a:pPr marL="285750" indent="-285750" algn="just">
              <a:buFontTx/>
              <a:buChar char="-"/>
            </a:pPr>
            <a:r>
              <a:rPr lang="en-US" sz="1600" dirty="0" smtClean="0">
                <a:solidFill>
                  <a:schemeClr val="tx1">
                    <a:lumMod val="50000"/>
                    <a:lumOff val="50000"/>
                  </a:schemeClr>
                </a:solidFill>
              </a:rPr>
              <a:t>For </a:t>
            </a:r>
            <a:r>
              <a:rPr lang="en-US" sz="1600" dirty="0">
                <a:solidFill>
                  <a:schemeClr val="tx1">
                    <a:lumMod val="50000"/>
                    <a:lumOff val="50000"/>
                  </a:schemeClr>
                </a:solidFill>
              </a:rPr>
              <a:t>each generating technology, the production share sold at negative prices decreases, which increases revenues. However, due to the depleting occurrence of peaking prices, the overall effect of the nuclear planning optimization on revenues </a:t>
            </a:r>
            <a:r>
              <a:rPr lang="en-US" sz="1600" dirty="0" smtClean="0">
                <a:solidFill>
                  <a:schemeClr val="tx1">
                    <a:lumMod val="50000"/>
                    <a:lumOff val="50000"/>
                  </a:schemeClr>
                </a:solidFill>
              </a:rPr>
              <a:t>may be </a:t>
            </a:r>
            <a:r>
              <a:rPr lang="en-US" sz="1600" dirty="0">
                <a:solidFill>
                  <a:schemeClr val="tx1">
                    <a:lumMod val="50000"/>
                    <a:lumOff val="50000"/>
                  </a:schemeClr>
                </a:solidFill>
              </a:rPr>
              <a:t>negative. </a:t>
            </a:r>
            <a:endParaRPr lang="en-US" sz="1600" dirty="0" smtClean="0">
              <a:solidFill>
                <a:schemeClr val="tx1">
                  <a:lumMod val="50000"/>
                  <a:lumOff val="50000"/>
                </a:schemeClr>
              </a:solidFill>
            </a:endParaRPr>
          </a:p>
        </p:txBody>
      </p:sp>
      <p:sp>
        <p:nvSpPr>
          <p:cNvPr id="9" name="ZoneTexte 8"/>
          <p:cNvSpPr txBox="1"/>
          <p:nvPr/>
        </p:nvSpPr>
        <p:spPr>
          <a:xfrm>
            <a:off x="252736" y="1560654"/>
            <a:ext cx="8805878" cy="338554"/>
          </a:xfrm>
          <a:prstGeom prst="rect">
            <a:avLst/>
          </a:prstGeom>
          <a:noFill/>
        </p:spPr>
        <p:txBody>
          <a:bodyPr wrap="square" rtlCol="0">
            <a:spAutoFit/>
          </a:bodyPr>
          <a:lstStyle/>
          <a:p>
            <a:pPr algn="just"/>
            <a:r>
              <a:rPr lang="en-US" sz="1600" dirty="0" smtClean="0">
                <a:solidFill>
                  <a:schemeClr val="tx1">
                    <a:lumMod val="50000"/>
                    <a:lumOff val="50000"/>
                  </a:schemeClr>
                </a:solidFill>
              </a:rPr>
              <a:t>Illustration using the 40% VRE penetration – 60 reactors case:</a:t>
            </a:r>
          </a:p>
        </p:txBody>
      </p:sp>
      <p:sp>
        <p:nvSpPr>
          <p:cNvPr id="4" name="Rectangle 3"/>
          <p:cNvSpPr/>
          <p:nvPr/>
        </p:nvSpPr>
        <p:spPr>
          <a:xfrm>
            <a:off x="1111531" y="4568484"/>
            <a:ext cx="7026326" cy="276999"/>
          </a:xfrm>
          <a:prstGeom prst="rect">
            <a:avLst/>
          </a:prstGeom>
        </p:spPr>
        <p:txBody>
          <a:bodyPr wrap="square">
            <a:spAutoFit/>
          </a:bodyPr>
          <a:lstStyle/>
          <a:p>
            <a:pPr algn="ctr"/>
            <a:r>
              <a:rPr lang="en-US" sz="1200" dirty="0" smtClean="0"/>
              <a:t>Table: </a:t>
            </a:r>
            <a:r>
              <a:rPr lang="en-US" sz="1200" dirty="0"/>
              <a:t>Average revenues level and profile: 40% VRE penetration – 60 GW nuclear capacity case</a:t>
            </a: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412342355"/>
              </p:ext>
            </p:extLst>
          </p:nvPr>
        </p:nvGraphicFramePr>
        <p:xfrm>
          <a:off x="521617" y="1994259"/>
          <a:ext cx="8206153" cy="2574225"/>
        </p:xfrm>
        <a:graphic>
          <a:graphicData uri="http://schemas.openxmlformats.org/drawingml/2006/table">
            <a:tbl>
              <a:tblPr firstRow="1" firstCol="1" bandRow="1"/>
              <a:tblGrid>
                <a:gridCol w="951280">
                  <a:extLst>
                    <a:ext uri="{9D8B030D-6E8A-4147-A177-3AD203B41FA5}">
                      <a16:colId xmlns:a16="http://schemas.microsoft.com/office/drawing/2014/main" val="2555558403"/>
                    </a:ext>
                  </a:extLst>
                </a:gridCol>
                <a:gridCol w="752076">
                  <a:extLst>
                    <a:ext uri="{9D8B030D-6E8A-4147-A177-3AD203B41FA5}">
                      <a16:colId xmlns:a16="http://schemas.microsoft.com/office/drawing/2014/main" val="3848990598"/>
                    </a:ext>
                  </a:extLst>
                </a:gridCol>
                <a:gridCol w="795124">
                  <a:extLst>
                    <a:ext uri="{9D8B030D-6E8A-4147-A177-3AD203B41FA5}">
                      <a16:colId xmlns:a16="http://schemas.microsoft.com/office/drawing/2014/main" val="1504439764"/>
                    </a:ext>
                  </a:extLst>
                </a:gridCol>
                <a:gridCol w="871091">
                  <a:extLst>
                    <a:ext uri="{9D8B030D-6E8A-4147-A177-3AD203B41FA5}">
                      <a16:colId xmlns:a16="http://schemas.microsoft.com/office/drawing/2014/main" val="2567284684"/>
                    </a:ext>
                  </a:extLst>
                </a:gridCol>
                <a:gridCol w="752076">
                  <a:extLst>
                    <a:ext uri="{9D8B030D-6E8A-4147-A177-3AD203B41FA5}">
                      <a16:colId xmlns:a16="http://schemas.microsoft.com/office/drawing/2014/main" val="3531028300"/>
                    </a:ext>
                  </a:extLst>
                </a:gridCol>
                <a:gridCol w="795124">
                  <a:extLst>
                    <a:ext uri="{9D8B030D-6E8A-4147-A177-3AD203B41FA5}">
                      <a16:colId xmlns:a16="http://schemas.microsoft.com/office/drawing/2014/main" val="139948087"/>
                    </a:ext>
                  </a:extLst>
                </a:gridCol>
                <a:gridCol w="871091">
                  <a:extLst>
                    <a:ext uri="{9D8B030D-6E8A-4147-A177-3AD203B41FA5}">
                      <a16:colId xmlns:a16="http://schemas.microsoft.com/office/drawing/2014/main" val="1473356496"/>
                    </a:ext>
                  </a:extLst>
                </a:gridCol>
                <a:gridCol w="752076">
                  <a:extLst>
                    <a:ext uri="{9D8B030D-6E8A-4147-A177-3AD203B41FA5}">
                      <a16:colId xmlns:a16="http://schemas.microsoft.com/office/drawing/2014/main" val="1051408223"/>
                    </a:ext>
                  </a:extLst>
                </a:gridCol>
                <a:gridCol w="795124">
                  <a:extLst>
                    <a:ext uri="{9D8B030D-6E8A-4147-A177-3AD203B41FA5}">
                      <a16:colId xmlns:a16="http://schemas.microsoft.com/office/drawing/2014/main" val="1180107800"/>
                    </a:ext>
                  </a:extLst>
                </a:gridCol>
                <a:gridCol w="871091">
                  <a:extLst>
                    <a:ext uri="{9D8B030D-6E8A-4147-A177-3AD203B41FA5}">
                      <a16:colId xmlns:a16="http://schemas.microsoft.com/office/drawing/2014/main" val="2106449987"/>
                    </a:ext>
                  </a:extLst>
                </a:gridCol>
              </a:tblGrid>
              <a:tr h="224597">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Solar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Wind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Nuclear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96567025"/>
                  </a:ext>
                </a:extLst>
              </a:tr>
              <a:tr h="1006418">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Planning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assumption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Revenues per MWh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Output share sold at &lt;0$/MWh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Output share sold at &gt;50$/MWh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Revenues per MWh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Output share sold at &lt;0$/MWh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Output share sold at &gt;50$/MWh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Revenues per MWh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Output share sold at &lt;0$/MWh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Output share sold at &gt;50$/MWh</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374884"/>
                  </a:ext>
                </a:extLst>
              </a:tr>
              <a:tr h="452318">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Constant</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11.11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43.95%</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5.51%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15.11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36.19%</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9.18%</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26.68</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15.03%</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19.98%</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908957"/>
                  </a:ext>
                </a:extLst>
              </a:tr>
              <a:tr h="452318">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Heuristic</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10.82</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35.78%</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4.05%</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13.73</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25.89%</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6.15%</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24.19</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8.21%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16.12%</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89244"/>
                  </a:ext>
                </a:extLst>
              </a:tr>
              <a:tr h="438574">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Relative change</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-2.64%</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-18.60%</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-26.46%</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-9.11%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-28.47%</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-32.96%</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-9.31%</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-45.34%</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-19.32%</a:t>
                      </a:r>
                    </a:p>
                  </a:txBody>
                  <a:tcPr marL="45163" marR="45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267035"/>
                  </a:ext>
                </a:extLst>
              </a:tr>
            </a:tbl>
          </a:graphicData>
        </a:graphic>
      </p:graphicFrame>
    </p:spTree>
    <p:extLst>
      <p:ext uri="{BB962C8B-B14F-4D97-AF65-F5344CB8AC3E}">
        <p14:creationId xmlns:p14="http://schemas.microsoft.com/office/powerpoint/2010/main" val="2727130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2"/>
          </p:nvPr>
        </p:nvSpPr>
        <p:spPr>
          <a:xfrm>
            <a:off x="207493" y="751384"/>
            <a:ext cx="5943282" cy="400110"/>
          </a:xfrm>
        </p:spPr>
        <p:txBody>
          <a:bodyPr/>
          <a:lstStyle/>
          <a:p>
            <a:r>
              <a:rPr lang="en-US" u="sng" dirty="0" smtClean="0"/>
              <a:t>1. Background and objectives:</a:t>
            </a:r>
          </a:p>
        </p:txBody>
      </p:sp>
      <p:sp>
        <p:nvSpPr>
          <p:cNvPr id="6" name="ZoneTexte 5"/>
          <p:cNvSpPr txBox="1"/>
          <p:nvPr/>
        </p:nvSpPr>
        <p:spPr>
          <a:xfrm>
            <a:off x="544751" y="1071738"/>
            <a:ext cx="7555463" cy="923330"/>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General </a:t>
            </a:r>
            <a:r>
              <a:rPr lang="fr-FR" dirty="0" err="1" smtClean="0">
                <a:solidFill>
                  <a:schemeClr val="tx1">
                    <a:lumMod val="50000"/>
                    <a:lumOff val="50000"/>
                  </a:schemeClr>
                </a:solidFill>
              </a:rPr>
              <a:t>context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Flexibility</a:t>
            </a:r>
            <a:r>
              <a:rPr lang="fr-FR" dirty="0" smtClean="0">
                <a:solidFill>
                  <a:schemeClr val="tx1">
                    <a:lumMod val="50000"/>
                    <a:lumOff val="50000"/>
                  </a:schemeClr>
                </a:solidFill>
              </a:rPr>
              <a:t> </a:t>
            </a:r>
            <a:r>
              <a:rPr lang="fr-FR" dirty="0" err="1" smtClean="0">
                <a:solidFill>
                  <a:schemeClr val="tx1">
                    <a:lumMod val="50000"/>
                    <a:lumOff val="50000"/>
                  </a:schemeClr>
                </a:solidFill>
              </a:rPr>
              <a:t>constraint</a:t>
            </a:r>
            <a:r>
              <a:rPr lang="fr-FR" dirty="0" smtClean="0">
                <a:solidFill>
                  <a:schemeClr val="tx1">
                    <a:lumMod val="50000"/>
                    <a:lumOff val="50000"/>
                  </a:schemeClr>
                </a:solidFill>
              </a:rPr>
              <a:t> of </a:t>
            </a:r>
            <a:r>
              <a:rPr lang="fr-FR" dirty="0" err="1" smtClean="0">
                <a:solidFill>
                  <a:schemeClr val="tx1">
                    <a:lumMod val="50000"/>
                    <a:lumOff val="50000"/>
                  </a:schemeClr>
                </a:solidFill>
              </a:rPr>
              <a:t>Pressurized</a:t>
            </a:r>
            <a:r>
              <a:rPr lang="fr-FR" dirty="0" smtClean="0">
                <a:solidFill>
                  <a:schemeClr val="tx1">
                    <a:lumMod val="50000"/>
                    <a:lumOff val="50000"/>
                  </a:schemeClr>
                </a:solidFill>
              </a:rPr>
              <a:t> Water </a:t>
            </a:r>
            <a:r>
              <a:rPr lang="fr-FR" dirty="0" err="1" smtClean="0">
                <a:solidFill>
                  <a:schemeClr val="tx1">
                    <a:lumMod val="50000"/>
                    <a:lumOff val="50000"/>
                  </a:schemeClr>
                </a:solidFill>
              </a:rPr>
              <a:t>Reactors</a:t>
            </a:r>
            <a:r>
              <a:rPr lang="fr-FR" dirty="0" smtClean="0">
                <a:solidFill>
                  <a:schemeClr val="tx1">
                    <a:lumMod val="50000"/>
                    <a:lumOff val="50000"/>
                  </a:schemeClr>
                </a:solidFill>
              </a:rPr>
              <a:t> (</a:t>
            </a:r>
            <a:r>
              <a:rPr lang="fr-FR" dirty="0" err="1" smtClean="0">
                <a:solidFill>
                  <a:schemeClr val="tx1">
                    <a:lumMod val="50000"/>
                    <a:lumOff val="50000"/>
                  </a:schemeClr>
                </a:solidFill>
              </a:rPr>
              <a:t>PWRs</a:t>
            </a:r>
            <a:r>
              <a:rPr lang="fr-FR" dirty="0" smtClean="0">
                <a:solidFill>
                  <a:schemeClr val="tx1">
                    <a:lumMod val="50000"/>
                    <a:lumOff val="50000"/>
                  </a:schemeClr>
                </a:solidFill>
              </a:rPr>
              <a:t>)</a:t>
            </a:r>
          </a:p>
          <a:p>
            <a:pPr marL="285750" indent="-285750">
              <a:buFont typeface="Arial" panose="020B0604020202020204" pitchFamily="34" charset="0"/>
              <a:buChar char="•"/>
            </a:pPr>
            <a:r>
              <a:rPr lang="fr-FR" dirty="0" smtClean="0">
                <a:solidFill>
                  <a:schemeClr val="tx1">
                    <a:lumMod val="50000"/>
                    <a:lumOff val="50000"/>
                  </a:schemeClr>
                </a:solidFill>
              </a:rPr>
              <a:t>Objective of the </a:t>
            </a:r>
            <a:r>
              <a:rPr lang="fr-FR" dirty="0" err="1" smtClean="0">
                <a:solidFill>
                  <a:schemeClr val="tx1">
                    <a:lumMod val="50000"/>
                    <a:lumOff val="50000"/>
                  </a:schemeClr>
                </a:solidFill>
              </a:rPr>
              <a:t>paper</a:t>
            </a:r>
            <a:endParaRPr lang="fr-FR" dirty="0">
              <a:solidFill>
                <a:schemeClr val="tx1">
                  <a:lumMod val="50000"/>
                  <a:lumOff val="50000"/>
                </a:schemeClr>
              </a:solidFill>
            </a:endParaRPr>
          </a:p>
        </p:txBody>
      </p:sp>
      <p:sp>
        <p:nvSpPr>
          <p:cNvPr id="9" name="ZoneTexte 8"/>
          <p:cNvSpPr txBox="1"/>
          <p:nvPr/>
        </p:nvSpPr>
        <p:spPr>
          <a:xfrm>
            <a:off x="544751" y="2216214"/>
            <a:ext cx="8496843" cy="1477328"/>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solidFill>
                  <a:schemeClr val="tx1">
                    <a:lumMod val="50000"/>
                    <a:lumOff val="50000"/>
                  </a:schemeClr>
                </a:solidFill>
              </a:rPr>
              <a:t>Methodology</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a:solidFill>
                  <a:schemeClr val="tx1">
                    <a:lumMod val="50000"/>
                    <a:lumOff val="50000"/>
                  </a:schemeClr>
                </a:solidFill>
              </a:rPr>
              <a:t>Heuristic</a:t>
            </a:r>
            <a:r>
              <a:rPr lang="fr-FR" dirty="0">
                <a:solidFill>
                  <a:schemeClr val="tx1">
                    <a:lumMod val="50000"/>
                    <a:lumOff val="50000"/>
                  </a:schemeClr>
                </a:solidFill>
              </a:rPr>
              <a:t> </a:t>
            </a:r>
            <a:r>
              <a:rPr lang="fr-FR" dirty="0" err="1">
                <a:solidFill>
                  <a:schemeClr val="tx1">
                    <a:lumMod val="50000"/>
                    <a:lumOff val="50000"/>
                  </a:schemeClr>
                </a:solidFill>
              </a:rPr>
              <a:t>nuclear</a:t>
            </a:r>
            <a:r>
              <a:rPr lang="fr-FR" dirty="0">
                <a:solidFill>
                  <a:schemeClr val="tx1">
                    <a:lumMod val="50000"/>
                    <a:lumOff val="50000"/>
                  </a:schemeClr>
                </a:solidFill>
              </a:rPr>
              <a:t> planning </a:t>
            </a:r>
            <a:r>
              <a:rPr lang="fr-FR" dirty="0" err="1">
                <a:solidFill>
                  <a:schemeClr val="tx1">
                    <a:lumMod val="50000"/>
                    <a:lumOff val="50000"/>
                  </a:schemeClr>
                </a:solidFill>
              </a:rPr>
              <a:t>optimization</a:t>
            </a:r>
            <a:r>
              <a:rPr lang="fr-FR" dirty="0">
                <a:solidFill>
                  <a:schemeClr val="tx1">
                    <a:lumMod val="50000"/>
                    <a:lumOff val="50000"/>
                  </a:schemeClr>
                </a:solidFill>
              </a:rPr>
              <a:t> </a:t>
            </a:r>
            <a:r>
              <a:rPr lang="fr-FR" dirty="0" smtClean="0">
                <a:solidFill>
                  <a:schemeClr val="tx1">
                    <a:lumMod val="50000"/>
                    <a:lumOff val="50000"/>
                  </a:schemeClr>
                </a:solidFill>
              </a:rPr>
              <a:t>model</a:t>
            </a:r>
          </a:p>
          <a:p>
            <a:pPr marL="285750" indent="-285750">
              <a:buFont typeface="Arial" panose="020B0604020202020204" pitchFamily="34" charset="0"/>
              <a:buChar char="•"/>
            </a:pPr>
            <a:r>
              <a:rPr lang="fr-FR" dirty="0" smtClean="0">
                <a:solidFill>
                  <a:schemeClr val="tx1">
                    <a:lumMod val="50000"/>
                    <a:lumOff val="50000"/>
                  </a:schemeClr>
                </a:solidFill>
              </a:rPr>
              <a:t>UC/ED model: Antares-RTE</a:t>
            </a:r>
          </a:p>
          <a:p>
            <a:pPr marL="285750" indent="-285750">
              <a:buFont typeface="Arial" panose="020B0604020202020204" pitchFamily="34" charset="0"/>
              <a:buChar char="•"/>
            </a:pPr>
            <a:r>
              <a:rPr lang="fr-FR" dirty="0" smtClean="0">
                <a:solidFill>
                  <a:schemeClr val="tx1">
                    <a:lumMod val="50000"/>
                    <a:lumOff val="50000"/>
                  </a:schemeClr>
                </a:solidFill>
              </a:rPr>
              <a:t>Case </a:t>
            </a:r>
            <a:r>
              <a:rPr lang="fr-FR" dirty="0" err="1" smtClean="0">
                <a:solidFill>
                  <a:schemeClr val="tx1">
                    <a:lumMod val="50000"/>
                    <a:lumOff val="50000"/>
                  </a:schemeClr>
                </a:solidFill>
              </a:rPr>
              <a:t>studies</a:t>
            </a:r>
            <a:endParaRPr lang="fr-FR" dirty="0">
              <a:solidFill>
                <a:schemeClr val="tx1">
                  <a:lumMod val="50000"/>
                  <a:lumOff val="50000"/>
                </a:schemeClr>
              </a:solidFill>
            </a:endParaRPr>
          </a:p>
          <a:p>
            <a:pPr marL="285750" indent="-285750">
              <a:buFont typeface="Arial" panose="020B0604020202020204" pitchFamily="34" charset="0"/>
              <a:buChar char="•"/>
            </a:pPr>
            <a:endParaRPr lang="fr-FR" dirty="0" smtClean="0">
              <a:solidFill>
                <a:schemeClr val="tx1">
                  <a:lumMod val="50000"/>
                  <a:lumOff val="50000"/>
                </a:schemeClr>
              </a:solidFill>
            </a:endParaRPr>
          </a:p>
        </p:txBody>
      </p:sp>
      <p:sp>
        <p:nvSpPr>
          <p:cNvPr id="12" name="ZoneTexte 11"/>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4" name="ZoneTexte 13"/>
          <p:cNvSpPr txBox="1"/>
          <p:nvPr/>
        </p:nvSpPr>
        <p:spPr>
          <a:xfrm>
            <a:off x="4195937" y="4966612"/>
            <a:ext cx="919477" cy="215444"/>
          </a:xfrm>
          <a:prstGeom prst="rect">
            <a:avLst/>
          </a:prstGeom>
          <a:noFill/>
        </p:spPr>
        <p:txBody>
          <a:bodyPr wrap="square" rtlCol="0">
            <a:spAutoFit/>
          </a:bodyPr>
          <a:lstStyle/>
          <a:p>
            <a:pPr algn="ctr"/>
            <a:r>
              <a:rPr lang="fr-FR" sz="800" dirty="0" smtClean="0"/>
              <a:t>21/23</a:t>
            </a:r>
            <a:endParaRPr lang="fr-FR" sz="800" dirty="0"/>
          </a:p>
        </p:txBody>
      </p:sp>
      <p:sp>
        <p:nvSpPr>
          <p:cNvPr id="13" name="Text Placeholder 3"/>
          <p:cNvSpPr txBox="1">
            <a:spLocks/>
          </p:cNvSpPr>
          <p:nvPr/>
        </p:nvSpPr>
        <p:spPr>
          <a:xfrm>
            <a:off x="207493" y="1924169"/>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2. Method and models:</a:t>
            </a:r>
          </a:p>
        </p:txBody>
      </p:sp>
      <p:sp>
        <p:nvSpPr>
          <p:cNvPr id="15" name="Text Placeholder 3"/>
          <p:cNvSpPr txBox="1">
            <a:spLocks/>
          </p:cNvSpPr>
          <p:nvPr/>
        </p:nvSpPr>
        <p:spPr>
          <a:xfrm>
            <a:off x="207493" y="3221295"/>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a:t>3</a:t>
            </a:r>
            <a:r>
              <a:rPr lang="en-US" u="sng" dirty="0" smtClean="0"/>
              <a:t>. </a:t>
            </a:r>
            <a:r>
              <a:rPr lang="en-US" u="sng" dirty="0"/>
              <a:t>R</a:t>
            </a:r>
            <a:r>
              <a:rPr lang="en-US" u="sng" dirty="0" smtClean="0"/>
              <a:t>esults:</a:t>
            </a:r>
          </a:p>
        </p:txBody>
      </p:sp>
      <p:sp>
        <p:nvSpPr>
          <p:cNvPr id="18" name="Text Placeholder 3"/>
          <p:cNvSpPr txBox="1">
            <a:spLocks/>
          </p:cNvSpPr>
          <p:nvPr/>
        </p:nvSpPr>
        <p:spPr>
          <a:xfrm>
            <a:off x="207493" y="4587666"/>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4. Concluding remarks and limits:</a:t>
            </a:r>
          </a:p>
        </p:txBody>
      </p:sp>
      <p:sp>
        <p:nvSpPr>
          <p:cNvPr id="16" name="ZoneTexte 15"/>
          <p:cNvSpPr txBox="1"/>
          <p:nvPr/>
        </p:nvSpPr>
        <p:spPr>
          <a:xfrm>
            <a:off x="407253" y="3510448"/>
            <a:ext cx="8496843" cy="1200329"/>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Thermal </a:t>
            </a:r>
            <a:r>
              <a:rPr lang="fr-FR" dirty="0" err="1" smtClean="0">
                <a:solidFill>
                  <a:schemeClr val="tx1">
                    <a:lumMod val="50000"/>
                    <a:lumOff val="50000"/>
                  </a:schemeClr>
                </a:solidFill>
              </a:rPr>
              <a:t>dispatch</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Operational</a:t>
            </a:r>
            <a:r>
              <a:rPr lang="fr-FR" dirty="0" smtClean="0">
                <a:solidFill>
                  <a:schemeClr val="tx1">
                    <a:lumMod val="50000"/>
                    <a:lumOff val="50000"/>
                  </a:schemeClr>
                </a:solidFill>
              </a:rPr>
              <a:t> </a:t>
            </a:r>
            <a:r>
              <a:rPr lang="fr-FR" dirty="0" err="1" smtClean="0">
                <a:solidFill>
                  <a:schemeClr val="tx1">
                    <a:lumMod val="50000"/>
                    <a:lumOff val="50000"/>
                  </a:schemeClr>
                </a:solidFill>
              </a:rPr>
              <a:t>costs</a:t>
            </a:r>
            <a:r>
              <a:rPr lang="fr-FR" dirty="0" smtClean="0">
                <a:solidFill>
                  <a:schemeClr val="tx1">
                    <a:lumMod val="50000"/>
                    <a:lumOff val="50000"/>
                  </a:schemeClr>
                </a:solidFill>
              </a:rPr>
              <a:t> and CO2eq </a:t>
            </a:r>
            <a:r>
              <a:rPr lang="fr-FR" dirty="0" err="1" smtClean="0">
                <a:solidFill>
                  <a:schemeClr val="tx1">
                    <a:lumMod val="50000"/>
                    <a:lumOff val="50000"/>
                  </a:schemeClr>
                </a:solidFill>
              </a:rPr>
              <a:t>emissions</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Energy</a:t>
            </a:r>
            <a:r>
              <a:rPr lang="fr-FR" dirty="0" smtClean="0">
                <a:solidFill>
                  <a:schemeClr val="tx1">
                    <a:lumMod val="50000"/>
                    <a:lumOff val="50000"/>
                  </a:schemeClr>
                </a:solidFill>
              </a:rPr>
              <a:t> </a:t>
            </a:r>
            <a:r>
              <a:rPr lang="fr-FR" dirty="0" err="1" smtClean="0">
                <a:solidFill>
                  <a:schemeClr val="tx1">
                    <a:lumMod val="50000"/>
                    <a:lumOff val="50000"/>
                  </a:schemeClr>
                </a:solidFill>
              </a:rPr>
              <a:t>curtailment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Market</a:t>
            </a:r>
            <a:r>
              <a:rPr lang="fr-FR" dirty="0" smtClean="0">
                <a:solidFill>
                  <a:schemeClr val="tx1">
                    <a:lumMod val="50000"/>
                    <a:lumOff val="50000"/>
                  </a:schemeClr>
                </a:solidFill>
              </a:rPr>
              <a:t> </a:t>
            </a:r>
            <a:r>
              <a:rPr lang="fr-FR" dirty="0" err="1" smtClean="0">
                <a:solidFill>
                  <a:schemeClr val="tx1">
                    <a:lumMod val="50000"/>
                    <a:lumOff val="50000"/>
                  </a:schemeClr>
                </a:solidFill>
              </a:rPr>
              <a:t>prices</a:t>
            </a:r>
            <a:r>
              <a:rPr lang="fr-FR" dirty="0" smtClean="0">
                <a:solidFill>
                  <a:schemeClr val="tx1">
                    <a:lumMod val="50000"/>
                    <a:lumOff val="50000"/>
                  </a:schemeClr>
                </a:solidFill>
              </a:rPr>
              <a:t> and </a:t>
            </a:r>
            <a:r>
              <a:rPr lang="fr-FR" dirty="0" err="1" smtClean="0">
                <a:solidFill>
                  <a:schemeClr val="tx1">
                    <a:lumMod val="50000"/>
                    <a:lumOff val="50000"/>
                  </a:schemeClr>
                </a:solidFill>
              </a:rPr>
              <a:t>technology</a:t>
            </a:r>
            <a:r>
              <a:rPr lang="fr-FR" dirty="0" smtClean="0">
                <a:solidFill>
                  <a:schemeClr val="tx1">
                    <a:lumMod val="50000"/>
                    <a:lumOff val="50000"/>
                  </a:schemeClr>
                </a:solidFill>
              </a:rPr>
              <a:t> revenues</a:t>
            </a:r>
          </a:p>
        </p:txBody>
      </p:sp>
    </p:spTree>
    <p:extLst>
      <p:ext uri="{BB962C8B-B14F-4D97-AF65-F5344CB8AC3E}">
        <p14:creationId xmlns:p14="http://schemas.microsoft.com/office/powerpoint/2010/main" val="194301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smtClean="0"/>
              <a:t>Concluding remarks and limits: Summary:</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22/23</a:t>
            </a:r>
            <a:endParaRPr lang="fr-FR" sz="800" dirty="0"/>
          </a:p>
        </p:txBody>
      </p:sp>
      <p:sp>
        <p:nvSpPr>
          <p:cNvPr id="8" name="ZoneTexte 7"/>
          <p:cNvSpPr txBox="1"/>
          <p:nvPr/>
        </p:nvSpPr>
        <p:spPr>
          <a:xfrm>
            <a:off x="221755" y="729657"/>
            <a:ext cx="8805878" cy="58477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chemeClr val="tx1">
                    <a:lumMod val="50000"/>
                    <a:lumOff val="50000"/>
                  </a:schemeClr>
                </a:solidFill>
              </a:rPr>
              <a:t>In cases with low VRE penetration and low nuclear capacity (i.e., cases where nuclear run as “baseload”), the nuclear planning optimization has negligible impact on electric systems operations.</a:t>
            </a:r>
          </a:p>
        </p:txBody>
      </p:sp>
      <p:sp>
        <p:nvSpPr>
          <p:cNvPr id="10" name="ZoneTexte 9"/>
          <p:cNvSpPr txBox="1"/>
          <p:nvPr/>
        </p:nvSpPr>
        <p:spPr>
          <a:xfrm>
            <a:off x="221755" y="1580702"/>
            <a:ext cx="8805878"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chemeClr val="tx1">
                    <a:lumMod val="50000"/>
                    <a:lumOff val="50000"/>
                  </a:schemeClr>
                </a:solidFill>
              </a:rPr>
              <a:t>In cases </a:t>
            </a:r>
            <a:r>
              <a:rPr lang="en-US" sz="1600" dirty="0">
                <a:solidFill>
                  <a:schemeClr val="tx1">
                    <a:lumMod val="50000"/>
                    <a:lumOff val="50000"/>
                  </a:schemeClr>
                </a:solidFill>
              </a:rPr>
              <a:t>with higher VRE penetration and numbers of nuclear reactors </a:t>
            </a:r>
            <a:r>
              <a:rPr lang="en-US" sz="1600" dirty="0" smtClean="0">
                <a:solidFill>
                  <a:schemeClr val="tx1">
                    <a:lumMod val="50000"/>
                    <a:lumOff val="50000"/>
                  </a:schemeClr>
                </a:solidFill>
              </a:rPr>
              <a:t>installed (i.e., cases where nuclear power plants do operate flexibly), the nuclear planning optimization:</a:t>
            </a:r>
          </a:p>
          <a:p>
            <a:pPr marL="285750" indent="-285750" algn="just">
              <a:buFont typeface="Arial" panose="020B0604020202020204" pitchFamily="34" charset="0"/>
              <a:buChar char="•"/>
            </a:pPr>
            <a:endParaRPr lang="en-US" sz="1600" dirty="0" smtClean="0">
              <a:solidFill>
                <a:schemeClr val="tx1">
                  <a:lumMod val="50000"/>
                  <a:lumOff val="50000"/>
                </a:schemeClr>
              </a:solidFill>
            </a:endParaRPr>
          </a:p>
          <a:p>
            <a:pPr marL="800100" lvl="1" indent="-342900" algn="just">
              <a:buFont typeface="+mj-lt"/>
              <a:buAutoNum type="arabicPeriod"/>
            </a:pPr>
            <a:r>
              <a:rPr lang="en-US" sz="1600" dirty="0" smtClean="0">
                <a:solidFill>
                  <a:schemeClr val="tx1">
                    <a:lumMod val="50000"/>
                    <a:lumOff val="50000"/>
                  </a:schemeClr>
                </a:solidFill>
              </a:rPr>
              <a:t>Decreases the electric system operational costs and CO2eq emissions.</a:t>
            </a:r>
          </a:p>
          <a:p>
            <a:pPr marL="800100" lvl="1" indent="-342900" algn="just">
              <a:buFont typeface="+mj-lt"/>
              <a:buAutoNum type="arabicPeriod"/>
            </a:pPr>
            <a:endParaRPr lang="en-US" sz="1600" dirty="0" smtClean="0">
              <a:solidFill>
                <a:schemeClr val="tx1">
                  <a:lumMod val="50000"/>
                  <a:lumOff val="50000"/>
                </a:schemeClr>
              </a:solidFill>
            </a:endParaRPr>
          </a:p>
          <a:p>
            <a:pPr marL="800100" lvl="1" indent="-342900" algn="just">
              <a:buFont typeface="+mj-lt"/>
              <a:buAutoNum type="arabicPeriod"/>
            </a:pPr>
            <a:r>
              <a:rPr lang="en-US" sz="1600" dirty="0" smtClean="0">
                <a:solidFill>
                  <a:schemeClr val="tx1">
                    <a:lumMod val="50000"/>
                    <a:lumOff val="50000"/>
                  </a:schemeClr>
                </a:solidFill>
              </a:rPr>
              <a:t>Eases VRE integration in electric systems, with a decreasing level of energy curtailment.</a:t>
            </a:r>
          </a:p>
          <a:p>
            <a:pPr marL="800100" lvl="1" indent="-342900" algn="just">
              <a:buFont typeface="+mj-lt"/>
              <a:buAutoNum type="arabicPeriod"/>
            </a:pPr>
            <a:endParaRPr lang="en-US" sz="1600" dirty="0" smtClean="0">
              <a:solidFill>
                <a:schemeClr val="tx1">
                  <a:lumMod val="50000"/>
                  <a:lumOff val="50000"/>
                </a:schemeClr>
              </a:solidFill>
            </a:endParaRPr>
          </a:p>
          <a:p>
            <a:pPr marL="800100" lvl="1" indent="-342900" algn="just">
              <a:buFont typeface="+mj-lt"/>
              <a:buAutoNum type="arabicPeriod"/>
            </a:pPr>
            <a:r>
              <a:rPr lang="en-US" sz="1600" dirty="0" smtClean="0">
                <a:solidFill>
                  <a:schemeClr val="tx1">
                    <a:lumMod val="50000"/>
                    <a:lumOff val="50000"/>
                  </a:schemeClr>
                </a:solidFill>
              </a:rPr>
              <a:t>Diminishes the occurrence of negative market prices, but the overall impact on market prices and technologies revenues is undetermined.</a:t>
            </a:r>
          </a:p>
          <a:p>
            <a:pPr marL="742950" lvl="1" indent="-285750" algn="just">
              <a:buFont typeface="Arial" panose="020B0604020202020204" pitchFamily="34" charset="0"/>
              <a:buChar char="•"/>
            </a:pPr>
            <a:endParaRPr lang="en-US" sz="1600" dirty="0" smtClean="0">
              <a:solidFill>
                <a:schemeClr val="tx1">
                  <a:lumMod val="50000"/>
                  <a:lumOff val="50000"/>
                </a:schemeClr>
              </a:solidFill>
            </a:endParaRPr>
          </a:p>
        </p:txBody>
      </p:sp>
      <p:sp>
        <p:nvSpPr>
          <p:cNvPr id="11" name="ZoneTexte 10"/>
          <p:cNvSpPr txBox="1"/>
          <p:nvPr/>
        </p:nvSpPr>
        <p:spPr>
          <a:xfrm>
            <a:off x="221755" y="4069059"/>
            <a:ext cx="8805878" cy="584775"/>
          </a:xfrm>
          <a:prstGeom prst="rect">
            <a:avLst/>
          </a:prstGeom>
          <a:noFill/>
        </p:spPr>
        <p:txBody>
          <a:bodyPr wrap="square" rtlCol="0">
            <a:spAutoFit/>
          </a:bodyPr>
          <a:lstStyle/>
          <a:p>
            <a:pPr algn="just"/>
            <a:r>
              <a:rPr lang="en-US" sz="1600" dirty="0">
                <a:solidFill>
                  <a:schemeClr val="tx1">
                    <a:lumMod val="50000"/>
                    <a:lumOff val="50000"/>
                  </a:schemeClr>
                </a:solidFill>
              </a:rPr>
              <a:t>N</a:t>
            </a:r>
            <a:r>
              <a:rPr lang="en-US" sz="1600" dirty="0" smtClean="0">
                <a:solidFill>
                  <a:schemeClr val="tx1">
                    <a:lumMod val="50000"/>
                    <a:lumOff val="50000"/>
                  </a:schemeClr>
                </a:solidFill>
              </a:rPr>
              <a:t>uclear planning optimization seems to be of primary importance as the flexibility required to nuclear power plants increase. </a:t>
            </a:r>
          </a:p>
        </p:txBody>
      </p:sp>
    </p:spTree>
    <p:extLst>
      <p:ext uri="{BB962C8B-B14F-4D97-AF65-F5344CB8AC3E}">
        <p14:creationId xmlns:p14="http://schemas.microsoft.com/office/powerpoint/2010/main" val="88028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29867"/>
            <a:ext cx="6986326" cy="318924"/>
          </a:xfrm>
        </p:spPr>
        <p:txBody>
          <a:bodyPr/>
          <a:lstStyle/>
          <a:p>
            <a:r>
              <a:rPr lang="en-US" dirty="0" smtClean="0"/>
              <a:t>Concluding remarks and limits:  Limitations:</a:t>
            </a:r>
            <a:endParaRPr lang="en-US" dirty="0"/>
          </a:p>
        </p:txBody>
      </p:sp>
      <p:sp>
        <p:nvSpPr>
          <p:cNvPr id="28" name="ZoneTexte 27"/>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29" name="ZoneTexte 28"/>
          <p:cNvSpPr txBox="1"/>
          <p:nvPr/>
        </p:nvSpPr>
        <p:spPr>
          <a:xfrm>
            <a:off x="4195937" y="4966612"/>
            <a:ext cx="919477" cy="215444"/>
          </a:xfrm>
          <a:prstGeom prst="rect">
            <a:avLst/>
          </a:prstGeom>
          <a:noFill/>
        </p:spPr>
        <p:txBody>
          <a:bodyPr wrap="square" rtlCol="0">
            <a:spAutoFit/>
          </a:bodyPr>
          <a:lstStyle/>
          <a:p>
            <a:pPr algn="ctr"/>
            <a:r>
              <a:rPr lang="fr-FR" sz="800" dirty="0" smtClean="0"/>
              <a:t>23/23</a:t>
            </a:r>
            <a:endParaRPr lang="fr-FR" sz="800" dirty="0"/>
          </a:p>
        </p:txBody>
      </p:sp>
      <p:sp>
        <p:nvSpPr>
          <p:cNvPr id="8" name="ZoneTexte 7"/>
          <p:cNvSpPr txBox="1"/>
          <p:nvPr/>
        </p:nvSpPr>
        <p:spPr>
          <a:xfrm>
            <a:off x="221755" y="701361"/>
            <a:ext cx="8805878" cy="2339102"/>
          </a:xfrm>
          <a:prstGeom prst="rect">
            <a:avLst/>
          </a:prstGeom>
          <a:noFill/>
        </p:spPr>
        <p:txBody>
          <a:bodyPr wrap="square" rtlCol="0">
            <a:spAutoFit/>
          </a:bodyPr>
          <a:lstStyle/>
          <a:p>
            <a:pPr algn="just"/>
            <a:r>
              <a:rPr lang="en-US" b="1" dirty="0">
                <a:solidFill>
                  <a:schemeClr val="tx1">
                    <a:lumMod val="50000"/>
                    <a:lumOff val="50000"/>
                  </a:schemeClr>
                </a:solidFill>
              </a:rPr>
              <a:t>Limitations:</a:t>
            </a:r>
          </a:p>
          <a:p>
            <a:pPr algn="just"/>
            <a:r>
              <a:rPr lang="en-US" sz="1600" dirty="0">
                <a:solidFill>
                  <a:schemeClr val="tx1">
                    <a:lumMod val="50000"/>
                    <a:lumOff val="50000"/>
                  </a:schemeClr>
                </a:solidFill>
              </a:rPr>
              <a:t>•	Simplistic model: few generating technologies, one country as one node, one weather </a:t>
            </a:r>
            <a:r>
              <a:rPr lang="en-US" sz="1600" dirty="0" smtClean="0">
                <a:solidFill>
                  <a:schemeClr val="tx1">
                    <a:lumMod val="50000"/>
                    <a:lumOff val="50000"/>
                  </a:schemeClr>
                </a:solidFill>
              </a:rPr>
              <a:t>year</a:t>
            </a:r>
          </a:p>
          <a:p>
            <a:pPr algn="just"/>
            <a:endParaRPr lang="en-US" sz="1600" dirty="0">
              <a:solidFill>
                <a:schemeClr val="tx1">
                  <a:lumMod val="50000"/>
                  <a:lumOff val="50000"/>
                </a:schemeClr>
              </a:solidFill>
            </a:endParaRPr>
          </a:p>
          <a:p>
            <a:pPr algn="just"/>
            <a:r>
              <a:rPr lang="en-US" sz="1600" dirty="0">
                <a:solidFill>
                  <a:schemeClr val="tx1">
                    <a:lumMod val="50000"/>
                    <a:lumOff val="50000"/>
                  </a:schemeClr>
                </a:solidFill>
              </a:rPr>
              <a:t>•	Flexibility levers: Thermal generation is the only flexibility lever modeled; no storage capacities (hydraulic or batteries), no Demand-Side Response (DSM), and no interconnections with neighboring balancing areas would lessen the benefits of nuclear planning </a:t>
            </a:r>
            <a:r>
              <a:rPr lang="en-US" sz="1600" dirty="0" smtClean="0">
                <a:solidFill>
                  <a:schemeClr val="tx1">
                    <a:lumMod val="50000"/>
                    <a:lumOff val="50000"/>
                  </a:schemeClr>
                </a:solidFill>
              </a:rPr>
              <a:t>optimization</a:t>
            </a:r>
          </a:p>
          <a:p>
            <a:pPr algn="just"/>
            <a:endParaRPr lang="en-US" sz="1600" dirty="0">
              <a:solidFill>
                <a:schemeClr val="tx1">
                  <a:lumMod val="50000"/>
                  <a:lumOff val="50000"/>
                </a:schemeClr>
              </a:solidFill>
            </a:endParaRPr>
          </a:p>
          <a:p>
            <a:pPr algn="just"/>
            <a:r>
              <a:rPr lang="en-US" sz="1600" dirty="0">
                <a:solidFill>
                  <a:schemeClr val="tx1">
                    <a:lumMod val="50000"/>
                    <a:lumOff val="50000"/>
                  </a:schemeClr>
                </a:solidFill>
              </a:rPr>
              <a:t>•	Heuristic nuclear planning optimization model: standardized reactor, no uncertainties on outages’ duration</a:t>
            </a:r>
          </a:p>
        </p:txBody>
      </p:sp>
    </p:spTree>
    <p:extLst>
      <p:ext uri="{BB962C8B-B14F-4D97-AF65-F5344CB8AC3E}">
        <p14:creationId xmlns:p14="http://schemas.microsoft.com/office/powerpoint/2010/main" val="4272544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2480" y="1382780"/>
            <a:ext cx="3574482" cy="1119143"/>
          </a:xfrm>
        </p:spPr>
        <p:txBody>
          <a:bodyPr/>
          <a:lstStyle/>
          <a:p>
            <a:r>
              <a:rPr lang="en-US" dirty="0" smtClean="0"/>
              <a:t>Thanks for your attention</a:t>
            </a:r>
            <a:br>
              <a:rPr lang="en-US" dirty="0" smtClean="0"/>
            </a:br>
            <a:r>
              <a:rPr lang="en-US" dirty="0"/>
              <a:t/>
            </a:r>
            <a:br>
              <a:rPr lang="en-US" dirty="0"/>
            </a:br>
            <a:r>
              <a:rPr lang="en-US" sz="2000" dirty="0" smtClean="0"/>
              <a:t>arthur.lynch@cea.fr</a:t>
            </a:r>
            <a:endParaRPr lang="en-US" dirty="0"/>
          </a:p>
        </p:txBody>
      </p:sp>
    </p:spTree>
    <p:extLst>
      <p:ext uri="{BB962C8B-B14F-4D97-AF65-F5344CB8AC3E}">
        <p14:creationId xmlns:p14="http://schemas.microsoft.com/office/powerpoint/2010/main" val="1643122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objectives : General context</a:t>
            </a:r>
            <a:endParaRPr lang="en-US" dirty="0"/>
          </a:p>
        </p:txBody>
      </p:sp>
      <p:sp>
        <p:nvSpPr>
          <p:cNvPr id="5" name="ZoneTexte 4"/>
          <p:cNvSpPr txBox="1"/>
          <p:nvPr/>
        </p:nvSpPr>
        <p:spPr>
          <a:xfrm>
            <a:off x="1337683" y="1238436"/>
            <a:ext cx="7555463" cy="646331"/>
          </a:xfrm>
          <a:prstGeom prst="rect">
            <a:avLst/>
          </a:prstGeom>
          <a:noFill/>
        </p:spPr>
        <p:txBody>
          <a:bodyPr wrap="square" rtlCol="0">
            <a:spAutoFit/>
          </a:bodyPr>
          <a:lstStyle/>
          <a:p>
            <a:r>
              <a:rPr lang="fr-FR" dirty="0" smtClean="0">
                <a:solidFill>
                  <a:schemeClr val="tx1">
                    <a:lumMod val="50000"/>
                    <a:lumOff val="50000"/>
                  </a:schemeClr>
                </a:solidFill>
              </a:rPr>
              <a:t>Variable </a:t>
            </a:r>
            <a:r>
              <a:rPr lang="fr-FR" dirty="0" err="1" smtClean="0">
                <a:solidFill>
                  <a:schemeClr val="tx1">
                    <a:lumMod val="50000"/>
                    <a:lumOff val="50000"/>
                  </a:schemeClr>
                </a:solidFill>
              </a:rPr>
              <a:t>Renewable</a:t>
            </a:r>
            <a:r>
              <a:rPr lang="fr-FR" dirty="0" smtClean="0">
                <a:solidFill>
                  <a:schemeClr val="tx1">
                    <a:lumMod val="50000"/>
                    <a:lumOff val="50000"/>
                  </a:schemeClr>
                </a:solidFill>
              </a:rPr>
              <a:t> Energies (VRE) are </a:t>
            </a:r>
            <a:r>
              <a:rPr lang="fr-FR" dirty="0" err="1" smtClean="0">
                <a:solidFill>
                  <a:schemeClr val="tx1">
                    <a:lumMod val="50000"/>
                    <a:lumOff val="50000"/>
                  </a:schemeClr>
                </a:solidFill>
              </a:rPr>
              <a:t>expected</a:t>
            </a:r>
            <a:r>
              <a:rPr lang="fr-FR" dirty="0" smtClean="0">
                <a:solidFill>
                  <a:schemeClr val="tx1">
                    <a:lumMod val="50000"/>
                    <a:lumOff val="50000"/>
                  </a:schemeClr>
                </a:solidFill>
              </a:rPr>
              <a:t> to </a:t>
            </a:r>
            <a:r>
              <a:rPr lang="fr-FR" dirty="0" err="1" smtClean="0">
                <a:solidFill>
                  <a:schemeClr val="tx1">
                    <a:lumMod val="50000"/>
                    <a:lumOff val="50000"/>
                  </a:schemeClr>
                </a:solidFill>
              </a:rPr>
              <a:t>answer</a:t>
            </a:r>
            <a:r>
              <a:rPr lang="fr-FR" dirty="0" smtClean="0">
                <a:solidFill>
                  <a:schemeClr val="tx1">
                    <a:lumMod val="50000"/>
                    <a:lumOff val="50000"/>
                  </a:schemeClr>
                </a:solidFill>
              </a:rPr>
              <a:t> </a:t>
            </a:r>
            <a:r>
              <a:rPr lang="fr-FR" dirty="0" err="1" smtClean="0">
                <a:solidFill>
                  <a:schemeClr val="tx1">
                    <a:lumMod val="50000"/>
                    <a:lumOff val="50000"/>
                  </a:schemeClr>
                </a:solidFill>
              </a:rPr>
              <a:t>most</a:t>
            </a:r>
            <a:r>
              <a:rPr lang="fr-FR" dirty="0" smtClean="0">
                <a:solidFill>
                  <a:schemeClr val="tx1">
                    <a:lumMod val="50000"/>
                    <a:lumOff val="50000"/>
                  </a:schemeClr>
                </a:solidFill>
              </a:rPr>
              <a:t> of the future </a:t>
            </a:r>
            <a:r>
              <a:rPr lang="fr-FR" dirty="0" err="1" smtClean="0">
                <a:solidFill>
                  <a:schemeClr val="tx1">
                    <a:lumMod val="50000"/>
                    <a:lumOff val="50000"/>
                  </a:schemeClr>
                </a:solidFill>
              </a:rPr>
              <a:t>electric</a:t>
            </a:r>
            <a:r>
              <a:rPr lang="fr-FR" dirty="0" smtClean="0">
                <a:solidFill>
                  <a:schemeClr val="tx1">
                    <a:lumMod val="50000"/>
                    <a:lumOff val="50000"/>
                  </a:schemeClr>
                </a:solidFill>
              </a:rPr>
              <a:t> </a:t>
            </a:r>
            <a:r>
              <a:rPr lang="fr-FR" dirty="0" err="1" smtClean="0">
                <a:solidFill>
                  <a:schemeClr val="tx1">
                    <a:lumMod val="50000"/>
                    <a:lumOff val="50000"/>
                  </a:schemeClr>
                </a:solidFill>
              </a:rPr>
              <a:t>demand</a:t>
            </a:r>
            <a:r>
              <a:rPr lang="fr-FR" dirty="0" smtClean="0">
                <a:solidFill>
                  <a:schemeClr val="tx1">
                    <a:lumMod val="50000"/>
                    <a:lumOff val="50000"/>
                  </a:schemeClr>
                </a:solidFill>
              </a:rPr>
              <a:t> </a:t>
            </a:r>
            <a:endParaRPr lang="fr-FR" dirty="0">
              <a:solidFill>
                <a:schemeClr val="tx1">
                  <a:lumMod val="50000"/>
                  <a:lumOff val="50000"/>
                </a:schemeClr>
              </a:solidFill>
            </a:endParaRPr>
          </a:p>
        </p:txBody>
      </p:sp>
      <p:sp>
        <p:nvSpPr>
          <p:cNvPr id="6" name="ZoneTexte 5"/>
          <p:cNvSpPr txBox="1"/>
          <p:nvPr/>
        </p:nvSpPr>
        <p:spPr>
          <a:xfrm>
            <a:off x="1337683" y="1982866"/>
            <a:ext cx="7555463" cy="646331"/>
          </a:xfrm>
          <a:prstGeom prst="rect">
            <a:avLst/>
          </a:prstGeom>
          <a:noFill/>
        </p:spPr>
        <p:txBody>
          <a:bodyPr wrap="square" rtlCol="0">
            <a:spAutoFit/>
          </a:bodyPr>
          <a:lstStyle/>
          <a:p>
            <a:r>
              <a:rPr lang="fr-FR" dirty="0" smtClean="0">
                <a:solidFill>
                  <a:schemeClr val="tx1">
                    <a:lumMod val="50000"/>
                    <a:lumOff val="50000"/>
                  </a:schemeClr>
                </a:solidFill>
              </a:rPr>
              <a:t>The </a:t>
            </a:r>
            <a:r>
              <a:rPr lang="fr-FR" dirty="0" err="1" smtClean="0">
                <a:solidFill>
                  <a:schemeClr val="tx1">
                    <a:lumMod val="50000"/>
                    <a:lumOff val="50000"/>
                  </a:schemeClr>
                </a:solidFill>
              </a:rPr>
              <a:t>integration</a:t>
            </a:r>
            <a:r>
              <a:rPr lang="fr-FR" dirty="0" smtClean="0">
                <a:solidFill>
                  <a:schemeClr val="tx1">
                    <a:lumMod val="50000"/>
                    <a:lumOff val="50000"/>
                  </a:schemeClr>
                </a:solidFill>
              </a:rPr>
              <a:t> of a large </a:t>
            </a:r>
            <a:r>
              <a:rPr lang="fr-FR" dirty="0" err="1" smtClean="0">
                <a:solidFill>
                  <a:schemeClr val="tx1">
                    <a:lumMod val="50000"/>
                    <a:lumOff val="50000"/>
                  </a:schemeClr>
                </a:solidFill>
              </a:rPr>
              <a:t>share</a:t>
            </a:r>
            <a:r>
              <a:rPr lang="fr-FR" dirty="0" smtClean="0">
                <a:solidFill>
                  <a:schemeClr val="tx1">
                    <a:lumMod val="50000"/>
                    <a:lumOff val="50000"/>
                  </a:schemeClr>
                </a:solidFill>
              </a:rPr>
              <a:t> of VRE </a:t>
            </a:r>
            <a:r>
              <a:rPr lang="fr-FR" dirty="0" err="1" smtClean="0">
                <a:solidFill>
                  <a:schemeClr val="tx1">
                    <a:lumMod val="50000"/>
                    <a:lumOff val="50000"/>
                  </a:schemeClr>
                </a:solidFill>
              </a:rPr>
              <a:t>will</a:t>
            </a:r>
            <a:r>
              <a:rPr lang="fr-FR" dirty="0" smtClean="0">
                <a:solidFill>
                  <a:schemeClr val="tx1">
                    <a:lumMod val="50000"/>
                    <a:lumOff val="50000"/>
                  </a:schemeClr>
                </a:solidFill>
              </a:rPr>
              <a:t> </a:t>
            </a:r>
            <a:r>
              <a:rPr lang="fr-FR" dirty="0" err="1" smtClean="0">
                <a:solidFill>
                  <a:schemeClr val="tx1">
                    <a:lumMod val="50000"/>
                    <a:lumOff val="50000"/>
                  </a:schemeClr>
                </a:solidFill>
              </a:rPr>
              <a:t>increase</a:t>
            </a:r>
            <a:r>
              <a:rPr lang="fr-FR" dirty="0" smtClean="0">
                <a:solidFill>
                  <a:schemeClr val="tx1">
                    <a:lumMod val="50000"/>
                    <a:lumOff val="50000"/>
                  </a:schemeClr>
                </a:solidFill>
              </a:rPr>
              <a:t> the </a:t>
            </a:r>
            <a:r>
              <a:rPr lang="fr-FR" dirty="0" err="1" smtClean="0">
                <a:solidFill>
                  <a:schemeClr val="tx1">
                    <a:lumMod val="50000"/>
                    <a:lumOff val="50000"/>
                  </a:schemeClr>
                </a:solidFill>
              </a:rPr>
              <a:t>flexibility</a:t>
            </a:r>
            <a:r>
              <a:rPr lang="fr-FR" dirty="0" smtClean="0">
                <a:solidFill>
                  <a:schemeClr val="tx1">
                    <a:lumMod val="50000"/>
                    <a:lumOff val="50000"/>
                  </a:schemeClr>
                </a:solidFill>
              </a:rPr>
              <a:t> </a:t>
            </a:r>
            <a:r>
              <a:rPr lang="fr-FR" dirty="0" err="1" smtClean="0">
                <a:solidFill>
                  <a:schemeClr val="tx1">
                    <a:lumMod val="50000"/>
                    <a:lumOff val="50000"/>
                  </a:schemeClr>
                </a:solidFill>
              </a:rPr>
              <a:t>required</a:t>
            </a:r>
            <a:r>
              <a:rPr lang="fr-FR" dirty="0" smtClean="0">
                <a:solidFill>
                  <a:schemeClr val="tx1">
                    <a:lumMod val="50000"/>
                    <a:lumOff val="50000"/>
                  </a:schemeClr>
                </a:solidFill>
              </a:rPr>
              <a:t> to </a:t>
            </a:r>
            <a:r>
              <a:rPr lang="fr-FR" dirty="0" err="1" smtClean="0">
                <a:solidFill>
                  <a:schemeClr val="tx1">
                    <a:lumMod val="50000"/>
                    <a:lumOff val="50000"/>
                  </a:schemeClr>
                </a:solidFill>
              </a:rPr>
              <a:t>meet</a:t>
            </a:r>
            <a:r>
              <a:rPr lang="fr-FR" dirty="0" smtClean="0">
                <a:solidFill>
                  <a:schemeClr val="tx1">
                    <a:lumMod val="50000"/>
                    <a:lumOff val="50000"/>
                  </a:schemeClr>
                </a:solidFill>
              </a:rPr>
              <a:t> the </a:t>
            </a:r>
            <a:r>
              <a:rPr lang="fr-FR" dirty="0" err="1" smtClean="0">
                <a:solidFill>
                  <a:schemeClr val="tx1">
                    <a:lumMod val="50000"/>
                    <a:lumOff val="50000"/>
                  </a:schemeClr>
                </a:solidFill>
              </a:rPr>
              <a:t>demand-supply</a:t>
            </a:r>
            <a:r>
              <a:rPr lang="fr-FR" dirty="0" smtClean="0">
                <a:solidFill>
                  <a:schemeClr val="tx1">
                    <a:lumMod val="50000"/>
                    <a:lumOff val="50000"/>
                  </a:schemeClr>
                </a:solidFill>
              </a:rPr>
              <a:t> </a:t>
            </a:r>
            <a:r>
              <a:rPr lang="fr-FR" dirty="0" err="1" smtClean="0">
                <a:solidFill>
                  <a:schemeClr val="tx1">
                    <a:lumMod val="50000"/>
                    <a:lumOff val="50000"/>
                  </a:schemeClr>
                </a:solidFill>
              </a:rPr>
              <a:t>equilibrium</a:t>
            </a:r>
            <a:endParaRPr lang="fr-FR" dirty="0">
              <a:solidFill>
                <a:schemeClr val="tx1">
                  <a:lumMod val="50000"/>
                  <a:lumOff val="50000"/>
                </a:schemeClr>
              </a:solidFill>
            </a:endParaRPr>
          </a:p>
        </p:txBody>
      </p:sp>
      <p:pic>
        <p:nvPicPr>
          <p:cNvPr id="8" name="Espace réservé du contenu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7" y="1151389"/>
            <a:ext cx="1662954" cy="1662954"/>
          </a:xfrm>
          <a:prstGeom prst="rect">
            <a:avLst/>
          </a:prstGeom>
        </p:spPr>
      </p:pic>
      <p:sp>
        <p:nvSpPr>
          <p:cNvPr id="9" name="ZoneTexte 8"/>
          <p:cNvSpPr txBox="1"/>
          <p:nvPr/>
        </p:nvSpPr>
        <p:spPr>
          <a:xfrm>
            <a:off x="207493" y="3013554"/>
            <a:ext cx="7314184" cy="646331"/>
          </a:xfrm>
          <a:prstGeom prst="rect">
            <a:avLst/>
          </a:prstGeom>
          <a:noFill/>
        </p:spPr>
        <p:txBody>
          <a:bodyPr wrap="square" rtlCol="0">
            <a:spAutoFit/>
          </a:bodyPr>
          <a:lstStyle/>
          <a:p>
            <a:r>
              <a:rPr lang="fr-FR" dirty="0" smtClean="0">
                <a:solidFill>
                  <a:schemeClr val="tx1">
                    <a:lumMod val="50000"/>
                    <a:lumOff val="50000"/>
                  </a:schemeClr>
                </a:solidFill>
              </a:rPr>
              <a:t>This </a:t>
            </a:r>
            <a:r>
              <a:rPr lang="fr-FR" dirty="0" err="1" smtClean="0">
                <a:solidFill>
                  <a:schemeClr val="tx1">
                    <a:lumMod val="50000"/>
                    <a:lumOff val="50000"/>
                  </a:schemeClr>
                </a:solidFill>
              </a:rPr>
              <a:t>creates</a:t>
            </a:r>
            <a:r>
              <a:rPr lang="fr-FR" dirty="0" smtClean="0">
                <a:solidFill>
                  <a:schemeClr val="tx1">
                    <a:lumMod val="50000"/>
                    <a:lumOff val="50000"/>
                  </a:schemeClr>
                </a:solidFill>
              </a:rPr>
              <a:t> a new </a:t>
            </a:r>
            <a:r>
              <a:rPr lang="fr-FR" dirty="0" err="1" smtClean="0">
                <a:solidFill>
                  <a:schemeClr val="tx1">
                    <a:lumMod val="50000"/>
                    <a:lumOff val="50000"/>
                  </a:schemeClr>
                </a:solidFill>
              </a:rPr>
              <a:t>paradigm</a:t>
            </a:r>
            <a:r>
              <a:rPr lang="fr-FR" dirty="0" smtClean="0">
                <a:solidFill>
                  <a:schemeClr val="tx1">
                    <a:lumMod val="50000"/>
                    <a:lumOff val="50000"/>
                  </a:schemeClr>
                </a:solidFill>
              </a:rPr>
              <a:t> </a:t>
            </a:r>
            <a:r>
              <a:rPr lang="fr-FR" dirty="0" err="1" smtClean="0">
                <a:solidFill>
                  <a:schemeClr val="tx1">
                    <a:lumMod val="50000"/>
                    <a:lumOff val="50000"/>
                  </a:schemeClr>
                </a:solidFill>
              </a:rPr>
              <a:t>where</a:t>
            </a:r>
            <a:r>
              <a:rPr lang="fr-FR" dirty="0" smtClean="0">
                <a:solidFill>
                  <a:schemeClr val="tx1">
                    <a:lumMod val="50000"/>
                    <a:lumOff val="50000"/>
                  </a:schemeClr>
                </a:solidFill>
              </a:rPr>
              <a:t> the </a:t>
            </a:r>
            <a:r>
              <a:rPr lang="fr-FR" dirty="0" err="1" smtClean="0">
                <a:solidFill>
                  <a:schemeClr val="tx1">
                    <a:lumMod val="50000"/>
                    <a:lumOff val="50000"/>
                  </a:schemeClr>
                </a:solidFill>
              </a:rPr>
              <a:t>flexibility</a:t>
            </a:r>
            <a:r>
              <a:rPr lang="fr-FR" dirty="0" smtClean="0">
                <a:solidFill>
                  <a:schemeClr val="tx1">
                    <a:lumMod val="50000"/>
                    <a:lumOff val="50000"/>
                  </a:schemeClr>
                </a:solidFill>
              </a:rPr>
              <a:t> of </a:t>
            </a:r>
            <a:r>
              <a:rPr lang="fr-FR" dirty="0" err="1" smtClean="0">
                <a:solidFill>
                  <a:schemeClr val="tx1">
                    <a:lumMod val="50000"/>
                    <a:lumOff val="50000"/>
                  </a:schemeClr>
                </a:solidFill>
              </a:rPr>
              <a:t>nuclear</a:t>
            </a:r>
            <a:r>
              <a:rPr lang="fr-FR" dirty="0" smtClean="0">
                <a:solidFill>
                  <a:schemeClr val="tx1">
                    <a:lumMod val="50000"/>
                    <a:lumOff val="50000"/>
                  </a:schemeClr>
                </a:solidFill>
              </a:rPr>
              <a:t> </a:t>
            </a:r>
            <a:r>
              <a:rPr lang="fr-FR" dirty="0" err="1" smtClean="0">
                <a:solidFill>
                  <a:schemeClr val="tx1">
                    <a:lumMod val="50000"/>
                    <a:lumOff val="50000"/>
                  </a:schemeClr>
                </a:solidFill>
              </a:rPr>
              <a:t>will</a:t>
            </a:r>
            <a:r>
              <a:rPr lang="fr-FR" dirty="0" smtClean="0">
                <a:solidFill>
                  <a:schemeClr val="tx1">
                    <a:lumMod val="50000"/>
                    <a:lumOff val="50000"/>
                  </a:schemeClr>
                </a:solidFill>
              </a:rPr>
              <a:t> </a:t>
            </a:r>
            <a:r>
              <a:rPr lang="fr-FR" dirty="0" err="1" smtClean="0">
                <a:solidFill>
                  <a:schemeClr val="tx1">
                    <a:lumMod val="50000"/>
                    <a:lumOff val="50000"/>
                  </a:schemeClr>
                </a:solidFill>
              </a:rPr>
              <a:t>be</a:t>
            </a:r>
            <a:r>
              <a:rPr lang="fr-FR" dirty="0" smtClean="0">
                <a:solidFill>
                  <a:schemeClr val="tx1">
                    <a:lumMod val="50000"/>
                    <a:lumOff val="50000"/>
                  </a:schemeClr>
                </a:solidFill>
              </a:rPr>
              <a:t> </a:t>
            </a:r>
            <a:r>
              <a:rPr lang="fr-FR" dirty="0" err="1" smtClean="0">
                <a:solidFill>
                  <a:schemeClr val="tx1">
                    <a:lumMod val="50000"/>
                    <a:lumOff val="50000"/>
                  </a:schemeClr>
                </a:solidFill>
              </a:rPr>
              <a:t>determining</a:t>
            </a:r>
            <a:r>
              <a:rPr lang="fr-FR" dirty="0" smtClean="0">
                <a:solidFill>
                  <a:schemeClr val="tx1">
                    <a:lumMod val="50000"/>
                    <a:lumOff val="50000"/>
                  </a:schemeClr>
                </a:solidFill>
              </a:rPr>
              <a:t> </a:t>
            </a:r>
            <a:r>
              <a:rPr lang="fr-FR" dirty="0" err="1" smtClean="0">
                <a:solidFill>
                  <a:schemeClr val="tx1">
                    <a:lumMod val="50000"/>
                    <a:lumOff val="50000"/>
                  </a:schemeClr>
                </a:solidFill>
              </a:rPr>
              <a:t>its</a:t>
            </a:r>
            <a:r>
              <a:rPr lang="fr-FR" dirty="0" smtClean="0">
                <a:solidFill>
                  <a:schemeClr val="tx1">
                    <a:lumMod val="50000"/>
                    <a:lumOff val="50000"/>
                  </a:schemeClr>
                </a:solidFill>
              </a:rPr>
              <a:t> </a:t>
            </a:r>
            <a:r>
              <a:rPr lang="fr-FR" dirty="0" err="1" smtClean="0">
                <a:solidFill>
                  <a:schemeClr val="tx1">
                    <a:lumMod val="50000"/>
                    <a:lumOff val="50000"/>
                  </a:schemeClr>
                </a:solidFill>
              </a:rPr>
              <a:t>role</a:t>
            </a:r>
            <a:endParaRPr lang="fr-FR" dirty="0">
              <a:solidFill>
                <a:schemeClr val="tx1">
                  <a:lumMod val="50000"/>
                  <a:lumOff val="50000"/>
                </a:schemeClr>
              </a:solidFill>
            </a:endParaRPr>
          </a:p>
        </p:txBody>
      </p:sp>
      <p:pic>
        <p:nvPicPr>
          <p:cNvPr id="10" name="Picture 4" descr="Nuclear Vector Icon Free Icons Uihere - Nuclear Power Plant Clipart –  Stunning free transparent png clipart images free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46159" y="2383984"/>
            <a:ext cx="2297841" cy="156287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4" name="ZoneTexte 13"/>
          <p:cNvSpPr txBox="1"/>
          <p:nvPr/>
        </p:nvSpPr>
        <p:spPr>
          <a:xfrm>
            <a:off x="4195937" y="4966612"/>
            <a:ext cx="919477" cy="215444"/>
          </a:xfrm>
          <a:prstGeom prst="rect">
            <a:avLst/>
          </a:prstGeom>
          <a:noFill/>
        </p:spPr>
        <p:txBody>
          <a:bodyPr wrap="square" rtlCol="0">
            <a:spAutoFit/>
          </a:bodyPr>
          <a:lstStyle/>
          <a:p>
            <a:pPr algn="ctr"/>
            <a:r>
              <a:rPr lang="fr-FR" sz="800" dirty="0"/>
              <a:t>3</a:t>
            </a:r>
            <a:r>
              <a:rPr lang="fr-FR" sz="800" dirty="0" smtClean="0"/>
              <a:t>/23</a:t>
            </a:r>
            <a:endParaRPr lang="fr-FR" sz="800" dirty="0"/>
          </a:p>
        </p:txBody>
      </p:sp>
    </p:spTree>
    <p:extLst>
      <p:ext uri="{BB962C8B-B14F-4D97-AF65-F5344CB8AC3E}">
        <p14:creationId xmlns:p14="http://schemas.microsoft.com/office/powerpoint/2010/main" val="397336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objectives :</a:t>
            </a:r>
            <a:endParaRPr lang="en-US" dirty="0"/>
          </a:p>
        </p:txBody>
      </p:sp>
      <p:sp>
        <p:nvSpPr>
          <p:cNvPr id="4" name="Text Placeholder 3"/>
          <p:cNvSpPr>
            <a:spLocks noGrp="1"/>
          </p:cNvSpPr>
          <p:nvPr>
            <p:ph type="body" sz="quarter" idx="12"/>
          </p:nvPr>
        </p:nvSpPr>
        <p:spPr>
          <a:xfrm>
            <a:off x="221754" y="3320071"/>
            <a:ext cx="7747099" cy="400110"/>
          </a:xfrm>
        </p:spPr>
        <p:txBody>
          <a:bodyPr/>
          <a:lstStyle/>
          <a:p>
            <a:r>
              <a:rPr lang="en-US" u="sng" dirty="0" smtClean="0"/>
              <a:t>Objective of the paper:</a:t>
            </a:r>
            <a:r>
              <a:rPr lang="en-US" dirty="0" smtClean="0"/>
              <a:t> </a:t>
            </a:r>
            <a:endParaRPr lang="en-US" u="sng" dirty="0" smtClean="0"/>
          </a:p>
        </p:txBody>
      </p:sp>
      <p:sp>
        <p:nvSpPr>
          <p:cNvPr id="5" name="ZoneTexte 4"/>
          <p:cNvSpPr txBox="1"/>
          <p:nvPr/>
        </p:nvSpPr>
        <p:spPr>
          <a:xfrm>
            <a:off x="221754" y="1844424"/>
            <a:ext cx="8771380" cy="584775"/>
          </a:xfrm>
          <a:prstGeom prst="rect">
            <a:avLst/>
          </a:prstGeom>
          <a:noFill/>
        </p:spPr>
        <p:txBody>
          <a:bodyPr wrap="square" rtlCol="0">
            <a:spAutoFit/>
          </a:bodyPr>
          <a:lstStyle/>
          <a:p>
            <a:pPr algn="just"/>
            <a:r>
              <a:rPr lang="fr-FR" sz="1600" dirty="0" smtClean="0">
                <a:solidFill>
                  <a:schemeClr val="tx1">
                    <a:lumMod val="50000"/>
                    <a:lumOff val="50000"/>
                  </a:schemeClr>
                </a:solidFill>
              </a:rPr>
              <a:t>Our </a:t>
            </a:r>
            <a:r>
              <a:rPr lang="fr-FR" sz="1600" dirty="0" err="1" smtClean="0">
                <a:solidFill>
                  <a:schemeClr val="tx1">
                    <a:lumMod val="50000"/>
                    <a:lumOff val="50000"/>
                  </a:schemeClr>
                </a:solidFill>
              </a:rPr>
              <a:t>research</a:t>
            </a:r>
            <a:r>
              <a:rPr lang="fr-FR" sz="1600" dirty="0" smtClean="0">
                <a:solidFill>
                  <a:schemeClr val="tx1">
                    <a:lumMod val="50000"/>
                    <a:lumOff val="50000"/>
                  </a:schemeClr>
                </a:solidFill>
              </a:rPr>
              <a:t> question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to </a:t>
            </a:r>
            <a:r>
              <a:rPr lang="fr-FR" sz="1600" dirty="0" err="1" smtClean="0">
                <a:solidFill>
                  <a:schemeClr val="tx1">
                    <a:lumMod val="50000"/>
                    <a:lumOff val="50000"/>
                  </a:schemeClr>
                </a:solidFill>
              </a:rPr>
              <a:t>determine</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potential</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benefits</a:t>
            </a:r>
            <a:r>
              <a:rPr lang="fr-FR" sz="1600" dirty="0" smtClean="0">
                <a:solidFill>
                  <a:schemeClr val="tx1">
                    <a:lumMod val="50000"/>
                    <a:lumOff val="50000"/>
                  </a:schemeClr>
                </a:solidFill>
              </a:rPr>
              <a:t> of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flexibility</a:t>
            </a:r>
            <a:r>
              <a:rPr lang="fr-FR" sz="1600" dirty="0" smtClean="0">
                <a:solidFill>
                  <a:schemeClr val="tx1">
                    <a:lumMod val="50000"/>
                    <a:lumOff val="50000"/>
                  </a:schemeClr>
                </a:solidFill>
              </a:rPr>
              <a:t> in </a:t>
            </a:r>
            <a:r>
              <a:rPr lang="fr-FR" sz="1600" dirty="0" err="1" smtClean="0">
                <a:solidFill>
                  <a:schemeClr val="tx1">
                    <a:lumMod val="50000"/>
                    <a:lumOff val="50000"/>
                  </a:schemeClr>
                </a:solidFill>
              </a:rPr>
              <a:t>renewables-driven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electric</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systems</a:t>
            </a:r>
            <a:r>
              <a:rPr lang="fr-FR" sz="1600" dirty="0">
                <a:solidFill>
                  <a:schemeClr val="tx1">
                    <a:lumMod val="50000"/>
                    <a:lumOff val="50000"/>
                  </a:schemeClr>
                </a:solidFill>
              </a:rPr>
              <a:t> </a:t>
            </a:r>
            <a:r>
              <a:rPr lang="fr-FR" sz="1600" dirty="0" err="1" smtClean="0">
                <a:solidFill>
                  <a:schemeClr val="tx1">
                    <a:lumMod val="50000"/>
                    <a:lumOff val="50000"/>
                  </a:schemeClr>
                </a:solidFill>
              </a:rPr>
              <a:t>considering</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physical</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constraints</a:t>
            </a:r>
            <a:r>
              <a:rPr lang="fr-FR" sz="1600" dirty="0">
                <a:solidFill>
                  <a:schemeClr val="tx1">
                    <a:lumMod val="50000"/>
                    <a:lumOff val="50000"/>
                  </a:schemeClr>
                </a:solidFill>
              </a:rPr>
              <a:t>.</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
        <p:nvSpPr>
          <p:cNvPr id="15" name="ZoneTexte 14"/>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7" name="ZoneTexte 16"/>
          <p:cNvSpPr txBox="1"/>
          <p:nvPr/>
        </p:nvSpPr>
        <p:spPr>
          <a:xfrm>
            <a:off x="4195937" y="4966612"/>
            <a:ext cx="919477" cy="215444"/>
          </a:xfrm>
          <a:prstGeom prst="rect">
            <a:avLst/>
          </a:prstGeom>
          <a:noFill/>
        </p:spPr>
        <p:txBody>
          <a:bodyPr wrap="square" rtlCol="0">
            <a:spAutoFit/>
          </a:bodyPr>
          <a:lstStyle/>
          <a:p>
            <a:pPr algn="ctr"/>
            <a:r>
              <a:rPr lang="fr-FR" sz="800" dirty="0"/>
              <a:t>4</a:t>
            </a:r>
            <a:r>
              <a:rPr lang="fr-FR" sz="800" dirty="0" smtClean="0"/>
              <a:t>/23</a:t>
            </a:r>
            <a:endParaRPr lang="fr-FR" sz="800" dirty="0"/>
          </a:p>
        </p:txBody>
      </p:sp>
      <p:sp>
        <p:nvSpPr>
          <p:cNvPr id="16" name="ZoneTexte 15"/>
          <p:cNvSpPr txBox="1"/>
          <p:nvPr/>
        </p:nvSpPr>
        <p:spPr>
          <a:xfrm>
            <a:off x="221755" y="729657"/>
            <a:ext cx="8805878" cy="1077218"/>
          </a:xfrm>
          <a:prstGeom prst="rect">
            <a:avLst/>
          </a:prstGeom>
          <a:noFill/>
        </p:spPr>
        <p:txBody>
          <a:bodyPr wrap="square" rtlCol="0">
            <a:spAutoFit/>
          </a:bodyPr>
          <a:lstStyle/>
          <a:p>
            <a:pPr algn="just"/>
            <a:r>
              <a:rPr lang="en-US" sz="1600" dirty="0" smtClean="0">
                <a:solidFill>
                  <a:schemeClr val="tx1">
                    <a:lumMod val="50000"/>
                    <a:lumOff val="50000"/>
                  </a:schemeClr>
                </a:solidFill>
              </a:rPr>
              <a:t>Due to its high fixed and low variable costs, it is economically optimal to use nuclear in a “baseload” mode. Power plants historically run at full power most of the time. Thus, the literature typically does not finely model the flexibility constraints of nuclear power plants and is either represented as an inflexible technology or a conventional one, like gas. </a:t>
            </a:r>
          </a:p>
        </p:txBody>
      </p:sp>
      <p:sp>
        <p:nvSpPr>
          <p:cNvPr id="19" name="ZoneTexte 18"/>
          <p:cNvSpPr txBox="1"/>
          <p:nvPr/>
        </p:nvSpPr>
        <p:spPr>
          <a:xfrm>
            <a:off x="221755" y="2483136"/>
            <a:ext cx="8805879" cy="830997"/>
          </a:xfrm>
          <a:prstGeom prst="rect">
            <a:avLst/>
          </a:prstGeom>
          <a:noFill/>
        </p:spPr>
        <p:txBody>
          <a:bodyPr wrap="square" rtlCol="0">
            <a:spAutoFit/>
          </a:bodyPr>
          <a:lstStyle/>
          <a:p>
            <a:pPr algn="just"/>
            <a:r>
              <a:rPr lang="fr-FR" sz="1600" dirty="0" smtClean="0">
                <a:solidFill>
                  <a:schemeClr val="tx1">
                    <a:lumMod val="50000"/>
                    <a:lumOff val="50000"/>
                  </a:schemeClr>
                </a:solidFill>
              </a:rPr>
              <a:t>The </a:t>
            </a:r>
            <a:r>
              <a:rPr lang="fr-FR" sz="1600" dirty="0" err="1" smtClean="0">
                <a:solidFill>
                  <a:schemeClr val="tx1">
                    <a:lumMod val="50000"/>
                    <a:lumOff val="50000"/>
                  </a:schemeClr>
                </a:solidFill>
              </a:rPr>
              <a:t>literature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regarding</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flexibility</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costs</a:t>
            </a:r>
            <a:r>
              <a:rPr lang="fr-FR" sz="1600" dirty="0">
                <a:solidFill>
                  <a:schemeClr val="tx1">
                    <a:lumMod val="50000"/>
                    <a:lumOff val="50000"/>
                  </a:schemeClr>
                </a:solidFill>
              </a:rPr>
              <a:t> </a:t>
            </a:r>
            <a:r>
              <a:rPr lang="fr-FR" sz="1600" dirty="0" smtClean="0">
                <a:solidFill>
                  <a:schemeClr val="tx1">
                    <a:lumMod val="50000"/>
                    <a:lumOff val="50000"/>
                  </a:schemeClr>
                </a:solidFill>
              </a:rPr>
              <a:t>and </a:t>
            </a:r>
            <a:r>
              <a:rPr lang="fr-FR" sz="1600" dirty="0" err="1" smtClean="0">
                <a:solidFill>
                  <a:schemeClr val="tx1">
                    <a:lumMod val="50000"/>
                    <a:lumOff val="50000"/>
                  </a:schemeClr>
                </a:solidFill>
              </a:rPr>
              <a:t>technical</a:t>
            </a:r>
            <a:r>
              <a:rPr lang="fr-FR" sz="1600" dirty="0" smtClean="0">
                <a:solidFill>
                  <a:schemeClr val="tx1">
                    <a:lumMod val="50000"/>
                    <a:lumOff val="50000"/>
                  </a:schemeClr>
                </a:solidFill>
              </a:rPr>
              <a:t> limitations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rich</a:t>
            </a:r>
            <a:r>
              <a:rPr lang="fr-FR" sz="1600" dirty="0" smtClean="0">
                <a:solidFill>
                  <a:schemeClr val="tx1">
                    <a:lumMod val="50000"/>
                    <a:lumOff val="50000"/>
                  </a:schemeClr>
                </a:solidFill>
              </a:rPr>
              <a:t>. Aspects </a:t>
            </a:r>
            <a:r>
              <a:rPr lang="fr-FR" sz="1600" dirty="0" err="1" smtClean="0">
                <a:solidFill>
                  <a:schemeClr val="tx1">
                    <a:lumMod val="50000"/>
                    <a:lumOff val="50000"/>
                  </a:schemeClr>
                </a:solidFill>
              </a:rPr>
              <a:t>such</a:t>
            </a:r>
            <a:r>
              <a:rPr lang="fr-FR" sz="1600" dirty="0" smtClean="0">
                <a:solidFill>
                  <a:schemeClr val="tx1">
                    <a:lumMod val="50000"/>
                    <a:lumOff val="50000"/>
                  </a:schemeClr>
                </a:solidFill>
              </a:rPr>
              <a:t> as output </a:t>
            </a:r>
            <a:r>
              <a:rPr lang="fr-FR" sz="1600" dirty="0" err="1" smtClean="0">
                <a:solidFill>
                  <a:schemeClr val="tx1">
                    <a:lumMod val="50000"/>
                    <a:lumOff val="50000"/>
                  </a:schemeClr>
                </a:solidFill>
              </a:rPr>
              <a:t>ramping</a:t>
            </a:r>
            <a:r>
              <a:rPr lang="fr-FR" sz="1600" dirty="0" smtClean="0">
                <a:solidFill>
                  <a:schemeClr val="tx1">
                    <a:lumMod val="50000"/>
                    <a:lumOff val="50000"/>
                  </a:schemeClr>
                </a:solidFill>
              </a:rPr>
              <a:t> speed, </a:t>
            </a:r>
            <a:r>
              <a:rPr lang="fr-FR" sz="1600" dirty="0" err="1" smtClean="0">
                <a:solidFill>
                  <a:schemeClr val="tx1">
                    <a:lumMod val="50000"/>
                    <a:lumOff val="50000"/>
                  </a:schemeClr>
                </a:solidFill>
              </a:rPr>
              <a:t>Xenon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transients</a:t>
            </a:r>
            <a:r>
              <a:rPr lang="fr-FR" sz="1600" dirty="0" smtClean="0">
                <a:solidFill>
                  <a:schemeClr val="tx1">
                    <a:lumMod val="50000"/>
                    <a:lumOff val="50000"/>
                  </a:schemeClr>
                </a:solidFill>
              </a:rPr>
              <a:t>, and minimal power </a:t>
            </a:r>
            <a:r>
              <a:rPr lang="fr-FR" sz="1600" dirty="0" err="1" smtClean="0">
                <a:solidFill>
                  <a:schemeClr val="tx1">
                    <a:lumMod val="50000"/>
                    <a:lumOff val="50000"/>
                  </a:schemeClr>
                </a:solidFill>
              </a:rPr>
              <a:t>level</a:t>
            </a:r>
            <a:r>
              <a:rPr lang="fr-FR" sz="1600" dirty="0" smtClean="0">
                <a:solidFill>
                  <a:schemeClr val="tx1">
                    <a:lumMod val="50000"/>
                    <a:lumOff val="50000"/>
                  </a:schemeClr>
                </a:solidFill>
              </a:rPr>
              <a:t> have been </a:t>
            </a:r>
            <a:r>
              <a:rPr lang="fr-FR" sz="1600" dirty="0" err="1" smtClean="0">
                <a:solidFill>
                  <a:schemeClr val="tx1">
                    <a:lumMod val="50000"/>
                    <a:lumOff val="50000"/>
                  </a:schemeClr>
                </a:solidFill>
              </a:rPr>
              <a:t>considered</a:t>
            </a:r>
            <a:r>
              <a:rPr lang="fr-FR" sz="1600" dirty="0" smtClean="0">
                <a:solidFill>
                  <a:schemeClr val="tx1">
                    <a:lumMod val="50000"/>
                    <a:lumOff val="50000"/>
                  </a:schemeClr>
                </a:solidFill>
              </a:rPr>
              <a:t> in </a:t>
            </a:r>
            <a:r>
              <a:rPr lang="fr-FR" sz="1600" dirty="0" err="1" smtClean="0">
                <a:solidFill>
                  <a:schemeClr val="tx1">
                    <a:lumMod val="50000"/>
                    <a:lumOff val="50000"/>
                  </a:schemeClr>
                </a:solidFill>
              </a:rPr>
              <a:t>papers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such</a:t>
            </a:r>
            <a:r>
              <a:rPr lang="fr-FR" sz="1600" dirty="0" smtClean="0">
                <a:solidFill>
                  <a:schemeClr val="tx1">
                    <a:lumMod val="50000"/>
                    <a:lumOff val="50000"/>
                  </a:schemeClr>
                </a:solidFill>
              </a:rPr>
              <a:t> as [1] and [2]. </a:t>
            </a:r>
            <a:r>
              <a:rPr lang="fr-FR" sz="1600" dirty="0" err="1" smtClean="0">
                <a:solidFill>
                  <a:schemeClr val="tx1">
                    <a:lumMod val="50000"/>
                    <a:lumOff val="50000"/>
                  </a:schemeClr>
                </a:solidFill>
              </a:rPr>
              <a:t>However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we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found</a:t>
            </a:r>
            <a:r>
              <a:rPr lang="fr-FR" sz="1600" dirty="0" smtClean="0">
                <a:solidFill>
                  <a:schemeClr val="tx1">
                    <a:lumMod val="50000"/>
                    <a:lumOff val="50000"/>
                  </a:schemeClr>
                </a:solidFill>
              </a:rPr>
              <a:t> no </a:t>
            </a:r>
            <a:r>
              <a:rPr lang="fr-FR" sz="1600" dirty="0" err="1" smtClean="0">
                <a:solidFill>
                  <a:schemeClr val="tx1">
                    <a:lumMod val="50000"/>
                    <a:lumOff val="50000"/>
                  </a:schemeClr>
                </a:solidFill>
              </a:rPr>
              <a:t>literature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taking</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into</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account</a:t>
            </a:r>
            <a:r>
              <a:rPr lang="fr-FR" sz="1600" dirty="0">
                <a:solidFill>
                  <a:schemeClr val="tx1">
                    <a:lumMod val="50000"/>
                    <a:lumOff val="50000"/>
                  </a:schemeClr>
                </a:solidFill>
              </a:rPr>
              <a:t> </a:t>
            </a:r>
            <a:r>
              <a:rPr lang="fr-FR" sz="1600" dirty="0" smtClean="0">
                <a:solidFill>
                  <a:schemeClr val="tx1">
                    <a:lumMod val="50000"/>
                    <a:lumOff val="50000"/>
                  </a:schemeClr>
                </a:solidFill>
              </a:rPr>
              <a:t>the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planning </a:t>
            </a:r>
            <a:r>
              <a:rPr lang="fr-FR" sz="1600" dirty="0" err="1" smtClean="0">
                <a:solidFill>
                  <a:schemeClr val="tx1">
                    <a:lumMod val="50000"/>
                    <a:lumOff val="50000"/>
                  </a:schemeClr>
                </a:solidFill>
              </a:rPr>
              <a:t>seasonality</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
        <p:nvSpPr>
          <p:cNvPr id="11" name="ZoneTexte 10"/>
          <p:cNvSpPr txBox="1"/>
          <p:nvPr/>
        </p:nvSpPr>
        <p:spPr>
          <a:xfrm>
            <a:off x="221753" y="3687499"/>
            <a:ext cx="8336092" cy="584775"/>
          </a:xfrm>
          <a:prstGeom prst="rect">
            <a:avLst/>
          </a:prstGeom>
          <a:noFill/>
        </p:spPr>
        <p:txBody>
          <a:bodyPr wrap="square" rtlCol="0">
            <a:spAutoFit/>
          </a:bodyPr>
          <a:lstStyle/>
          <a:p>
            <a:pPr algn="just"/>
            <a:r>
              <a:rPr lang="fr-FR" sz="1600" dirty="0" smtClean="0">
                <a:solidFill>
                  <a:schemeClr val="tx1">
                    <a:lumMod val="50000"/>
                    <a:lumOff val="50000"/>
                  </a:schemeClr>
                </a:solidFill>
              </a:rPr>
              <a:t>The </a:t>
            </a:r>
            <a:r>
              <a:rPr lang="fr-FR" sz="1600" dirty="0" err="1" smtClean="0">
                <a:solidFill>
                  <a:schemeClr val="tx1">
                    <a:lumMod val="50000"/>
                    <a:lumOff val="50000"/>
                  </a:schemeClr>
                </a:solidFill>
              </a:rPr>
              <a:t>paper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aims</a:t>
            </a:r>
            <a:r>
              <a:rPr lang="fr-FR" sz="1600" dirty="0" smtClean="0">
                <a:solidFill>
                  <a:schemeClr val="tx1">
                    <a:lumMod val="50000"/>
                    <a:lumOff val="50000"/>
                  </a:schemeClr>
                </a:solidFill>
              </a:rPr>
              <a:t> to </a:t>
            </a:r>
            <a:r>
              <a:rPr lang="fr-FR" sz="1600" dirty="0" err="1" smtClean="0">
                <a:solidFill>
                  <a:schemeClr val="tx1">
                    <a:lumMod val="50000"/>
                    <a:lumOff val="50000"/>
                  </a:schemeClr>
                </a:solidFill>
              </a:rPr>
              <a:t>evaluate</a:t>
            </a:r>
            <a:r>
              <a:rPr lang="fr-FR" sz="1600" dirty="0" smtClean="0">
                <a:solidFill>
                  <a:schemeClr val="tx1">
                    <a:lumMod val="50000"/>
                    <a:lumOff val="50000"/>
                  </a:schemeClr>
                </a:solidFill>
              </a:rPr>
              <a:t> the impact of </a:t>
            </a:r>
            <a:r>
              <a:rPr lang="fr-FR" sz="1600" dirty="0" err="1" smtClean="0">
                <a:solidFill>
                  <a:schemeClr val="tx1">
                    <a:lumMod val="50000"/>
                    <a:lumOff val="50000"/>
                  </a:schemeClr>
                </a:solidFill>
              </a:rPr>
              <a:t>refueling</a:t>
            </a:r>
            <a:r>
              <a:rPr lang="fr-FR" sz="1600" dirty="0" smtClean="0">
                <a:solidFill>
                  <a:schemeClr val="tx1">
                    <a:lumMod val="50000"/>
                    <a:lumOff val="50000"/>
                  </a:schemeClr>
                </a:solidFill>
              </a:rPr>
              <a:t> and maintenance </a:t>
            </a:r>
            <a:r>
              <a:rPr lang="fr-FR" sz="1600" dirty="0" err="1" smtClean="0">
                <a:solidFill>
                  <a:schemeClr val="tx1">
                    <a:lumMod val="50000"/>
                    <a:lumOff val="50000"/>
                  </a:schemeClr>
                </a:solidFill>
              </a:rPr>
              <a:t>outages</a:t>
            </a:r>
            <a:r>
              <a:rPr lang="fr-FR" sz="1600" dirty="0">
                <a:solidFill>
                  <a:schemeClr val="tx1">
                    <a:lumMod val="50000"/>
                    <a:lumOff val="50000"/>
                  </a:schemeClr>
                </a:solidFill>
              </a:rPr>
              <a:t> </a:t>
            </a:r>
            <a:r>
              <a:rPr lang="fr-FR" sz="1600" dirty="0" err="1" smtClean="0">
                <a:solidFill>
                  <a:schemeClr val="tx1">
                    <a:lumMod val="50000"/>
                    <a:lumOff val="50000"/>
                  </a:schemeClr>
                </a:solidFill>
              </a:rPr>
              <a:t>that</a:t>
            </a:r>
            <a:r>
              <a:rPr lang="fr-FR" sz="1600" dirty="0" smtClean="0">
                <a:solidFill>
                  <a:schemeClr val="tx1">
                    <a:lumMod val="50000"/>
                    <a:lumOff val="50000"/>
                  </a:schemeClr>
                </a:solidFill>
              </a:rPr>
              <a:t> frame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planning in </a:t>
            </a:r>
            <a:r>
              <a:rPr lang="fr-FR" sz="1600" dirty="0" err="1" smtClean="0">
                <a:solidFill>
                  <a:schemeClr val="tx1">
                    <a:lumMod val="50000"/>
                    <a:lumOff val="50000"/>
                  </a:schemeClr>
                </a:solidFill>
              </a:rPr>
              <a:t>electric</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systems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with</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renewable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energy</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
        <p:nvSpPr>
          <p:cNvPr id="12" name="Rectangle 3"/>
          <p:cNvSpPr>
            <a:spLocks noChangeArrowheads="1"/>
          </p:cNvSpPr>
          <p:nvPr/>
        </p:nvSpPr>
        <p:spPr bwMode="auto">
          <a:xfrm>
            <a:off x="0" y="4274114"/>
            <a:ext cx="8859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fr-FR" altLang="fr-FR"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fr-FR" altLang="fr-FR"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1]</a:t>
            </a:r>
            <a:r>
              <a:rPr kumimoji="0" lang="en-US" altLang="fr-F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J. Jenkins, Z. Zhou, R. B.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Vilim</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F. Ganda, F. de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Sisternes</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and A.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Botterud</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“The benefits of nuclear flexibility in power system operations with renewable energy,” Appl. Energy, vol. 222, pp. 872–884, Jul. 2018,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doi</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10.1016/j.apenergy.2018.03.002.</a:t>
            </a:r>
            <a:endParaRPr kumimoji="0" lang="fr-FR" altLang="fr-FR" sz="600" b="0" i="0" u="none" strike="noStrike" cap="none" normalizeH="0" baseline="0" dirty="0" smtClean="0" bmk="">
              <a:ln>
                <a:noFill/>
              </a:ln>
              <a:solidFill>
                <a:schemeClr val="tx1"/>
              </a:solidFill>
              <a:effectLst/>
            </a:endParaRPr>
          </a:p>
        </p:txBody>
      </p:sp>
      <p:sp>
        <p:nvSpPr>
          <p:cNvPr id="13" name="Rectangle 3"/>
          <p:cNvSpPr>
            <a:spLocks noChangeArrowheads="1"/>
          </p:cNvSpPr>
          <p:nvPr/>
        </p:nvSpPr>
        <p:spPr bwMode="auto">
          <a:xfrm>
            <a:off x="0" y="4594283"/>
            <a:ext cx="8859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fr-FR" altLang="fr-FR"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fr-FR" altLang="fr-FR" sz="1000" baseline="30000" dirty="0" bmk="">
                <a:latin typeface="Calibri" panose="020F0502020204030204" pitchFamily="34" charset="0"/>
                <a:ea typeface="Calibri" panose="020F0502020204030204" pitchFamily="34" charset="0"/>
                <a:cs typeface="Times New Roman" panose="02020603050405020304" pitchFamily="18" charset="0"/>
                <a:hlinkClick r:id="rId3"/>
              </a:rPr>
              <a:t>2</a:t>
            </a:r>
            <a:r>
              <a:rPr kumimoji="0" lang="fr-FR" altLang="fr-FR" sz="10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kumimoji="0" lang="en-US" altLang="fr-FR"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R.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Ponciroli</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et al., “Profitability Evaluation of Load-Following Nuclear Units with Physics-Induced Operational Constraints,”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Nucl</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Technol., vol. 200, no. 3, pp. 189–207, Dec. 2017, </a:t>
            </a:r>
            <a:r>
              <a:rPr lang="en-US" altLang="fr-FR" sz="1000" dirty="0" err="1" bmk="">
                <a:latin typeface="Calibri" panose="020F0502020204030204" pitchFamily="34" charset="0"/>
                <a:ea typeface="Calibri" panose="020F0502020204030204" pitchFamily="34" charset="0"/>
                <a:cs typeface="Times New Roman" panose="02020603050405020304" pitchFamily="18" charset="0"/>
              </a:rPr>
              <a:t>doi</a:t>
            </a:r>
            <a:r>
              <a:rPr lang="en-US" altLang="fr-FR" sz="1000" dirty="0" bmk="">
                <a:latin typeface="Calibri" panose="020F0502020204030204" pitchFamily="34" charset="0"/>
                <a:ea typeface="Calibri" panose="020F0502020204030204" pitchFamily="34" charset="0"/>
                <a:cs typeface="Times New Roman" panose="02020603050405020304" pitchFamily="18" charset="0"/>
              </a:rPr>
              <a:t>: 10.1080/00295450.2017.1388668.</a:t>
            </a:r>
            <a:endParaRPr kumimoji="0" lang="fr-FR" altLang="fr-FR" sz="600" b="0" i="0" u="none" strike="noStrike" cap="none" normalizeH="0" baseline="0" dirty="0" smtClean="0" bmk="">
              <a:ln>
                <a:noFill/>
              </a:ln>
              <a:solidFill>
                <a:schemeClr val="tx1"/>
              </a:solidFill>
              <a:effectLst/>
            </a:endParaRPr>
          </a:p>
        </p:txBody>
      </p:sp>
    </p:spTree>
    <p:extLst>
      <p:ext uri="{BB962C8B-B14F-4D97-AF65-F5344CB8AC3E}">
        <p14:creationId xmlns:p14="http://schemas.microsoft.com/office/powerpoint/2010/main" val="147782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objectives </a:t>
            </a:r>
            <a:r>
              <a:rPr lang="en-US" dirty="0"/>
              <a:t>: </a:t>
            </a:r>
            <a:r>
              <a:rPr lang="en-US" dirty="0" smtClean="0"/>
              <a:t>Refueling and maintenance outages </a:t>
            </a:r>
            <a:endParaRPr lang="en-US" dirty="0"/>
          </a:p>
        </p:txBody>
      </p:sp>
      <p:sp>
        <p:nvSpPr>
          <p:cNvPr id="4" name="Text Placeholder 3"/>
          <p:cNvSpPr>
            <a:spLocks noGrp="1"/>
          </p:cNvSpPr>
          <p:nvPr>
            <p:ph type="body" sz="quarter" idx="12"/>
          </p:nvPr>
        </p:nvSpPr>
        <p:spPr>
          <a:xfrm>
            <a:off x="207492" y="695317"/>
            <a:ext cx="7747099" cy="400110"/>
          </a:xfrm>
        </p:spPr>
        <p:txBody>
          <a:bodyPr/>
          <a:lstStyle/>
          <a:p>
            <a:r>
              <a:rPr lang="en-US" dirty="0" smtClean="0"/>
              <a:t>Refueling and maintenance outages:</a:t>
            </a:r>
            <a:endParaRPr lang="en-US" u="sng" dirty="0" smtClean="0"/>
          </a:p>
        </p:txBody>
      </p:sp>
      <p:sp>
        <p:nvSpPr>
          <p:cNvPr id="5" name="ZoneTexte 4"/>
          <p:cNvSpPr txBox="1"/>
          <p:nvPr/>
        </p:nvSpPr>
        <p:spPr>
          <a:xfrm>
            <a:off x="256253" y="1534965"/>
            <a:ext cx="8771380" cy="1323439"/>
          </a:xfrm>
          <a:prstGeom prst="rect">
            <a:avLst/>
          </a:prstGeom>
          <a:noFill/>
        </p:spPr>
        <p:txBody>
          <a:bodyPr wrap="square" rtlCol="0">
            <a:spAutoFit/>
          </a:bodyPr>
          <a:lstStyle/>
          <a:p>
            <a:pPr algn="just"/>
            <a:r>
              <a:rPr lang="fr-FR" sz="1600" dirty="0" smtClean="0">
                <a:solidFill>
                  <a:schemeClr val="tx1">
                    <a:lumMod val="50000"/>
                    <a:lumOff val="50000"/>
                  </a:schemeClr>
                </a:solidFill>
              </a:rPr>
              <a:t>The irradiation cycle of a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reactor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defines</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period</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between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two</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refueling</a:t>
            </a:r>
            <a:r>
              <a:rPr lang="fr-FR" sz="1600" dirty="0" smtClean="0">
                <a:solidFill>
                  <a:schemeClr val="tx1">
                    <a:lumMod val="50000"/>
                    <a:lumOff val="50000"/>
                  </a:schemeClr>
                </a:solidFill>
              </a:rPr>
              <a:t> and maintenance </a:t>
            </a:r>
            <a:r>
              <a:rPr lang="fr-FR" sz="1600" dirty="0" err="1" smtClean="0">
                <a:solidFill>
                  <a:schemeClr val="tx1">
                    <a:lumMod val="50000"/>
                    <a:lumOff val="50000"/>
                  </a:schemeClr>
                </a:solidFill>
              </a:rPr>
              <a:t>outages</a:t>
            </a:r>
            <a:r>
              <a:rPr lang="fr-FR" sz="1600" dirty="0" smtClean="0">
                <a:solidFill>
                  <a:schemeClr val="tx1">
                    <a:lumMod val="50000"/>
                    <a:lumOff val="50000"/>
                  </a:schemeClr>
                </a:solidFill>
              </a:rPr>
              <a:t>. The duration of the irradiation cycle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limited</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according</a:t>
            </a:r>
            <a:r>
              <a:rPr lang="fr-FR" sz="1600" dirty="0" smtClean="0">
                <a:solidFill>
                  <a:schemeClr val="tx1">
                    <a:lumMod val="50000"/>
                    <a:lumOff val="50000"/>
                  </a:schemeClr>
                </a:solidFill>
              </a:rPr>
              <a:t> to the </a:t>
            </a:r>
            <a:r>
              <a:rPr lang="fr-FR" sz="1600" dirty="0" err="1" smtClean="0">
                <a:solidFill>
                  <a:schemeClr val="tx1">
                    <a:lumMod val="50000"/>
                    <a:lumOff val="50000"/>
                  </a:schemeClr>
                </a:solidFill>
              </a:rPr>
              <a:t>reactor’s</a:t>
            </a:r>
            <a:r>
              <a:rPr lang="fr-FR" sz="1600" dirty="0" smtClean="0">
                <a:solidFill>
                  <a:schemeClr val="tx1">
                    <a:lumMod val="50000"/>
                    <a:lumOff val="50000"/>
                  </a:schemeClr>
                </a:solidFill>
              </a:rPr>
              <a:t> size and design. Due to </a:t>
            </a:r>
            <a:r>
              <a:rPr lang="fr-FR" sz="1600" dirty="0" err="1" smtClean="0">
                <a:solidFill>
                  <a:schemeClr val="tx1">
                    <a:lumMod val="50000"/>
                    <a:lumOff val="50000"/>
                  </a:schemeClr>
                </a:solidFill>
              </a:rPr>
              <a:t>human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resources</a:t>
            </a:r>
            <a:r>
              <a:rPr lang="fr-FR" sz="1600" dirty="0" smtClean="0">
                <a:solidFill>
                  <a:schemeClr val="tx1">
                    <a:lumMod val="50000"/>
                    <a:lumOff val="50000"/>
                  </a:schemeClr>
                </a:solidFill>
              </a:rPr>
              <a:t> and utility </a:t>
            </a:r>
            <a:r>
              <a:rPr lang="fr-FR" sz="1600" dirty="0" err="1" smtClean="0">
                <a:solidFill>
                  <a:schemeClr val="tx1">
                    <a:lumMod val="50000"/>
                    <a:lumOff val="50000"/>
                  </a:schemeClr>
                </a:solidFill>
              </a:rPr>
              <a:t>requirements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constraints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it</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impossible to stop all </a:t>
            </a:r>
            <a:r>
              <a:rPr lang="fr-FR" sz="1600" dirty="0" err="1" smtClean="0">
                <a:solidFill>
                  <a:schemeClr val="tx1">
                    <a:lumMod val="50000"/>
                    <a:lumOff val="50000"/>
                  </a:schemeClr>
                </a:solidFill>
              </a:rPr>
              <a:t>reactors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simultaneously</a:t>
            </a:r>
            <a:r>
              <a:rPr lang="fr-FR" sz="1600" dirty="0" smtClean="0">
                <a:solidFill>
                  <a:schemeClr val="tx1">
                    <a:lumMod val="50000"/>
                    <a:lumOff val="50000"/>
                  </a:schemeClr>
                </a:solidFill>
              </a:rPr>
              <a:t>.  It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then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necessary</a:t>
            </a:r>
            <a:r>
              <a:rPr lang="fr-FR" sz="1600" dirty="0" smtClean="0">
                <a:solidFill>
                  <a:schemeClr val="tx1">
                    <a:lumMod val="50000"/>
                    <a:lumOff val="50000"/>
                  </a:schemeClr>
                </a:solidFill>
              </a:rPr>
              <a:t> to </a:t>
            </a:r>
            <a:r>
              <a:rPr lang="fr-FR" sz="1600" dirty="0" err="1" smtClean="0">
                <a:solidFill>
                  <a:schemeClr val="tx1">
                    <a:lumMod val="50000"/>
                    <a:lumOff val="50000"/>
                  </a:schemeClr>
                </a:solidFill>
              </a:rPr>
              <a:t>schedule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each</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reactor’s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outages</a:t>
            </a:r>
            <a:r>
              <a:rPr lang="fr-FR" sz="1600" dirty="0" smtClean="0">
                <a:solidFill>
                  <a:schemeClr val="tx1">
                    <a:lumMod val="50000"/>
                    <a:lumOff val="50000"/>
                  </a:schemeClr>
                </a:solidFill>
              </a:rPr>
              <a:t> in accordance </a:t>
            </a:r>
            <a:r>
              <a:rPr lang="fr-FR" sz="1600" dirty="0" err="1" smtClean="0">
                <a:solidFill>
                  <a:schemeClr val="tx1">
                    <a:lumMod val="50000"/>
                    <a:lumOff val="50000"/>
                  </a:schemeClr>
                </a:solidFill>
              </a:rPr>
              <a:t>with</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its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fleet</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
        <p:nvSpPr>
          <p:cNvPr id="15" name="ZoneTexte 14"/>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7" name="ZoneTexte 16"/>
          <p:cNvSpPr txBox="1"/>
          <p:nvPr/>
        </p:nvSpPr>
        <p:spPr>
          <a:xfrm>
            <a:off x="4195937" y="4966612"/>
            <a:ext cx="919477" cy="215444"/>
          </a:xfrm>
          <a:prstGeom prst="rect">
            <a:avLst/>
          </a:prstGeom>
          <a:noFill/>
        </p:spPr>
        <p:txBody>
          <a:bodyPr wrap="square" rtlCol="0">
            <a:spAutoFit/>
          </a:bodyPr>
          <a:lstStyle/>
          <a:p>
            <a:pPr algn="ctr"/>
            <a:r>
              <a:rPr lang="fr-FR" sz="800" dirty="0"/>
              <a:t>5</a:t>
            </a:r>
            <a:r>
              <a:rPr lang="fr-FR" sz="800" dirty="0" smtClean="0"/>
              <a:t>/23</a:t>
            </a:r>
            <a:endParaRPr lang="fr-FR" sz="800" dirty="0"/>
          </a:p>
        </p:txBody>
      </p:sp>
      <p:sp>
        <p:nvSpPr>
          <p:cNvPr id="16" name="ZoneTexte 15"/>
          <p:cNvSpPr txBox="1"/>
          <p:nvPr/>
        </p:nvSpPr>
        <p:spPr>
          <a:xfrm>
            <a:off x="252736" y="1006957"/>
            <a:ext cx="8805878" cy="584775"/>
          </a:xfrm>
          <a:prstGeom prst="rect">
            <a:avLst/>
          </a:prstGeom>
          <a:noFill/>
        </p:spPr>
        <p:txBody>
          <a:bodyPr wrap="square" rtlCol="0">
            <a:spAutoFit/>
          </a:bodyPr>
          <a:lstStyle/>
          <a:p>
            <a:pPr algn="just"/>
            <a:r>
              <a:rPr lang="en-US" sz="1600" dirty="0" smtClean="0">
                <a:solidFill>
                  <a:schemeClr val="tx1">
                    <a:lumMod val="50000"/>
                    <a:lumOff val="50000"/>
                  </a:schemeClr>
                </a:solidFill>
              </a:rPr>
              <a:t>Nuclear reactors need to stop for refueling and maintenance operations. The duration of those outages represents about 20% of the total lifetime of reactors. </a:t>
            </a:r>
            <a:endParaRPr lang="fr-FR" sz="1600" dirty="0">
              <a:solidFill>
                <a:schemeClr val="tx1">
                  <a:lumMod val="50000"/>
                  <a:lumOff val="50000"/>
                </a:schemeClr>
              </a:solidFill>
            </a:endParaRPr>
          </a:p>
        </p:txBody>
      </p:sp>
      <p:sp>
        <p:nvSpPr>
          <p:cNvPr id="19" name="ZoneTexte 18"/>
          <p:cNvSpPr txBox="1"/>
          <p:nvPr/>
        </p:nvSpPr>
        <p:spPr>
          <a:xfrm>
            <a:off x="256253" y="2864858"/>
            <a:ext cx="4539272" cy="1569660"/>
          </a:xfrm>
          <a:prstGeom prst="rect">
            <a:avLst/>
          </a:prstGeom>
          <a:noFill/>
        </p:spPr>
        <p:txBody>
          <a:bodyPr wrap="square" rtlCol="0">
            <a:spAutoFit/>
          </a:bodyPr>
          <a:lstStyle/>
          <a:p>
            <a:pPr algn="just"/>
            <a:r>
              <a:rPr lang="fr-FR" sz="1600" dirty="0" smtClean="0">
                <a:solidFill>
                  <a:schemeClr val="tx1">
                    <a:lumMod val="50000"/>
                    <a:lumOff val="50000"/>
                  </a:schemeClr>
                </a:solidFill>
              </a:rPr>
              <a:t>This </a:t>
            </a:r>
            <a:r>
              <a:rPr lang="fr-FR" sz="1600" dirty="0" err="1" smtClean="0">
                <a:solidFill>
                  <a:schemeClr val="tx1">
                    <a:lumMod val="50000"/>
                    <a:lumOff val="50000"/>
                  </a:schemeClr>
                </a:solidFill>
              </a:rPr>
              <a:t>results</a:t>
            </a:r>
            <a:r>
              <a:rPr lang="fr-FR" sz="1600" dirty="0" smtClean="0">
                <a:solidFill>
                  <a:schemeClr val="tx1">
                    <a:lumMod val="50000"/>
                    <a:lumOff val="50000"/>
                  </a:schemeClr>
                </a:solidFill>
              </a:rPr>
              <a:t> in a «</a:t>
            </a:r>
            <a:r>
              <a:rPr lang="fr-FR" sz="1600" dirty="0" err="1" smtClean="0">
                <a:solidFill>
                  <a:schemeClr val="tx1">
                    <a:lumMod val="50000"/>
                    <a:lumOff val="50000"/>
                  </a:schemeClr>
                </a:solidFill>
              </a:rPr>
              <a:t>optimized</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availability</a:t>
            </a:r>
            <a:r>
              <a:rPr lang="fr-FR" sz="1600" dirty="0" smtClean="0">
                <a:solidFill>
                  <a:schemeClr val="tx1">
                    <a:lumMod val="50000"/>
                    <a:lumOff val="50000"/>
                  </a:schemeClr>
                </a:solidFill>
              </a:rPr>
              <a:t> planning, </a:t>
            </a:r>
            <a:r>
              <a:rPr lang="fr-FR" sz="1600" dirty="0" err="1" smtClean="0">
                <a:solidFill>
                  <a:schemeClr val="tx1">
                    <a:lumMod val="50000"/>
                    <a:lumOff val="50000"/>
                  </a:schemeClr>
                </a:solidFill>
              </a:rPr>
              <a:t>where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availability</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is</a:t>
            </a:r>
            <a:r>
              <a:rPr lang="fr-FR" sz="1600" dirty="0" smtClean="0">
                <a:solidFill>
                  <a:schemeClr val="tx1">
                    <a:lumMod val="50000"/>
                    <a:lumOff val="50000"/>
                  </a:schemeClr>
                </a:solidFill>
              </a:rPr>
              <a:t> variable </a:t>
            </a:r>
            <a:r>
              <a:rPr lang="fr-FR" sz="1600" dirty="0" err="1" smtClean="0">
                <a:solidFill>
                  <a:schemeClr val="tx1">
                    <a:lumMod val="50000"/>
                    <a:lumOff val="50000"/>
                  </a:schemeClr>
                </a:solidFill>
              </a:rPr>
              <a:t>throughout</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year</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refueling</a:t>
            </a:r>
            <a:r>
              <a:rPr lang="fr-FR" sz="1600" dirty="0" smtClean="0">
                <a:solidFill>
                  <a:schemeClr val="tx1">
                    <a:lumMod val="50000"/>
                    <a:lumOff val="50000"/>
                  </a:schemeClr>
                </a:solidFill>
              </a:rPr>
              <a:t> and maintenance </a:t>
            </a:r>
            <a:r>
              <a:rPr lang="fr-FR" sz="1600" dirty="0" err="1" smtClean="0">
                <a:solidFill>
                  <a:schemeClr val="tx1">
                    <a:lumMod val="50000"/>
                    <a:lumOff val="50000"/>
                  </a:schemeClr>
                </a:solidFill>
              </a:rPr>
              <a:t>outages</a:t>
            </a:r>
            <a:r>
              <a:rPr lang="fr-FR" sz="1600" dirty="0" smtClean="0">
                <a:solidFill>
                  <a:schemeClr val="tx1">
                    <a:lumMod val="50000"/>
                    <a:lumOff val="50000"/>
                  </a:schemeClr>
                </a:solidFill>
              </a:rPr>
              <a:t> are </a:t>
            </a:r>
            <a:r>
              <a:rPr lang="fr-FR" sz="1600" dirty="0" err="1" smtClean="0">
                <a:solidFill>
                  <a:schemeClr val="tx1">
                    <a:lumMod val="50000"/>
                    <a:lumOff val="50000"/>
                  </a:schemeClr>
                </a:solidFill>
              </a:rPr>
              <a:t>scheduled</a:t>
            </a:r>
            <a:r>
              <a:rPr lang="fr-FR" sz="1600" dirty="0" smtClean="0">
                <a:solidFill>
                  <a:schemeClr val="tx1">
                    <a:lumMod val="50000"/>
                    <a:lumOff val="50000"/>
                  </a:schemeClr>
                </a:solidFill>
              </a:rPr>
              <a:t> to </a:t>
            </a:r>
            <a:r>
              <a:rPr lang="fr-FR" sz="1600" dirty="0" err="1" smtClean="0">
                <a:solidFill>
                  <a:schemeClr val="tx1">
                    <a:lumMod val="50000"/>
                    <a:lumOff val="50000"/>
                  </a:schemeClr>
                </a:solidFill>
              </a:rPr>
              <a:t>optimize</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availability</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when</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it</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beneficial</a:t>
            </a:r>
            <a:r>
              <a:rPr lang="fr-FR" sz="1600" dirty="0" smtClean="0">
                <a:solidFill>
                  <a:schemeClr val="tx1">
                    <a:lumMod val="50000"/>
                    <a:lumOff val="50000"/>
                  </a:schemeClr>
                </a:solidFill>
              </a:rPr>
              <a:t> for the </a:t>
            </a:r>
            <a:r>
              <a:rPr lang="fr-FR" sz="1600" dirty="0" err="1" smtClean="0">
                <a:solidFill>
                  <a:schemeClr val="tx1">
                    <a:lumMod val="50000"/>
                    <a:lumOff val="50000"/>
                  </a:schemeClr>
                </a:solidFill>
              </a:rPr>
              <a:t>electric</a:t>
            </a:r>
            <a:r>
              <a:rPr lang="fr-FR" sz="1600" dirty="0" smtClean="0">
                <a:solidFill>
                  <a:schemeClr val="tx1">
                    <a:lumMod val="50000"/>
                    <a:lumOff val="50000"/>
                  </a:schemeClr>
                </a:solidFill>
              </a:rPr>
              <a:t> system (</a:t>
            </a:r>
            <a:r>
              <a:rPr lang="fr-FR" sz="1600" dirty="0" err="1" smtClean="0">
                <a:solidFill>
                  <a:schemeClr val="tx1">
                    <a:lumMod val="50000"/>
                    <a:lumOff val="50000"/>
                  </a:schemeClr>
                </a:solidFill>
              </a:rPr>
              <a:t>see</a:t>
            </a:r>
            <a:r>
              <a:rPr lang="fr-FR" sz="1600" dirty="0" smtClean="0">
                <a:solidFill>
                  <a:schemeClr val="tx1">
                    <a:lumMod val="50000"/>
                    <a:lumOff val="50000"/>
                  </a:schemeClr>
                </a:solidFill>
              </a:rPr>
              <a:t> French </a:t>
            </a:r>
            <a:r>
              <a:rPr lang="fr-FR" sz="1600" dirty="0" err="1" smtClean="0">
                <a:solidFill>
                  <a:schemeClr val="tx1">
                    <a:lumMod val="50000"/>
                    <a:lumOff val="50000"/>
                  </a:schemeClr>
                </a:solidFill>
              </a:rPr>
              <a:t>example</a:t>
            </a:r>
            <a:r>
              <a:rPr lang="fr-FR" sz="1600" dirty="0" smtClean="0">
                <a:solidFill>
                  <a:schemeClr val="tx1">
                    <a:lumMod val="50000"/>
                    <a:lumOff val="50000"/>
                  </a:schemeClr>
                </a:solidFill>
              </a:rPr>
              <a:t>).</a:t>
            </a:r>
            <a:endParaRPr lang="fr-FR" sz="1600" dirty="0">
              <a:solidFill>
                <a:schemeClr val="tx1">
                  <a:lumMod val="50000"/>
                  <a:lumOff val="50000"/>
                </a:schemeClr>
              </a:solidFill>
            </a:endParaRPr>
          </a:p>
        </p:txBody>
      </p:sp>
      <p:pic>
        <p:nvPicPr>
          <p:cNvPr id="6" name="Image 5"/>
          <p:cNvPicPr>
            <a:picLocks noChangeAspect="1"/>
          </p:cNvPicPr>
          <p:nvPr/>
        </p:nvPicPr>
        <p:blipFill>
          <a:blip r:embed="rId3"/>
          <a:stretch>
            <a:fillRect/>
          </a:stretch>
        </p:blipFill>
        <p:spPr>
          <a:xfrm>
            <a:off x="4911892" y="2645412"/>
            <a:ext cx="4115741" cy="2308024"/>
          </a:xfrm>
          <a:prstGeom prst="rect">
            <a:avLst/>
          </a:prstGeom>
        </p:spPr>
      </p:pic>
    </p:spTree>
    <p:extLst>
      <p:ext uri="{BB962C8B-B14F-4D97-AF65-F5344CB8AC3E}">
        <p14:creationId xmlns:p14="http://schemas.microsoft.com/office/powerpoint/2010/main" val="3669161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2"/>
          </p:nvPr>
        </p:nvSpPr>
        <p:spPr>
          <a:xfrm>
            <a:off x="207493" y="751384"/>
            <a:ext cx="5943282" cy="400110"/>
          </a:xfrm>
        </p:spPr>
        <p:txBody>
          <a:bodyPr/>
          <a:lstStyle/>
          <a:p>
            <a:r>
              <a:rPr lang="en-US" u="sng" dirty="0" smtClean="0"/>
              <a:t>1. Background and objectives:</a:t>
            </a:r>
          </a:p>
        </p:txBody>
      </p:sp>
      <p:sp>
        <p:nvSpPr>
          <p:cNvPr id="12" name="ZoneTexte 11"/>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4" name="ZoneTexte 13"/>
          <p:cNvSpPr txBox="1"/>
          <p:nvPr/>
        </p:nvSpPr>
        <p:spPr>
          <a:xfrm>
            <a:off x="4195937" y="4966612"/>
            <a:ext cx="919477" cy="215444"/>
          </a:xfrm>
          <a:prstGeom prst="rect">
            <a:avLst/>
          </a:prstGeom>
          <a:noFill/>
        </p:spPr>
        <p:txBody>
          <a:bodyPr wrap="square" rtlCol="0">
            <a:spAutoFit/>
          </a:bodyPr>
          <a:lstStyle/>
          <a:p>
            <a:pPr algn="ctr"/>
            <a:r>
              <a:rPr lang="fr-FR" sz="800" dirty="0"/>
              <a:t>6</a:t>
            </a:r>
            <a:r>
              <a:rPr lang="fr-FR" sz="800" dirty="0" smtClean="0"/>
              <a:t>/23</a:t>
            </a:r>
            <a:endParaRPr lang="fr-FR" sz="800" dirty="0"/>
          </a:p>
        </p:txBody>
      </p:sp>
      <p:sp>
        <p:nvSpPr>
          <p:cNvPr id="13" name="Text Placeholder 3"/>
          <p:cNvSpPr txBox="1">
            <a:spLocks/>
          </p:cNvSpPr>
          <p:nvPr/>
        </p:nvSpPr>
        <p:spPr>
          <a:xfrm>
            <a:off x="207493" y="1924169"/>
            <a:ext cx="5943282" cy="400110"/>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2. Method and models:</a:t>
            </a:r>
          </a:p>
        </p:txBody>
      </p:sp>
      <p:sp>
        <p:nvSpPr>
          <p:cNvPr id="9" name="ZoneTexte 8"/>
          <p:cNvSpPr txBox="1"/>
          <p:nvPr/>
        </p:nvSpPr>
        <p:spPr>
          <a:xfrm>
            <a:off x="544751" y="1076167"/>
            <a:ext cx="7555463" cy="923330"/>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1">
                    <a:lumMod val="50000"/>
                    <a:lumOff val="50000"/>
                  </a:schemeClr>
                </a:solidFill>
              </a:rPr>
              <a:t>General </a:t>
            </a:r>
            <a:r>
              <a:rPr lang="fr-FR" dirty="0" err="1" smtClean="0">
                <a:solidFill>
                  <a:schemeClr val="tx1">
                    <a:lumMod val="50000"/>
                    <a:lumOff val="50000"/>
                  </a:schemeClr>
                </a:solidFill>
              </a:rPr>
              <a:t>context</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smtClean="0">
                <a:solidFill>
                  <a:schemeClr val="tx1">
                    <a:lumMod val="50000"/>
                    <a:lumOff val="50000"/>
                  </a:schemeClr>
                </a:solidFill>
              </a:rPr>
              <a:t>Objective of the </a:t>
            </a:r>
            <a:r>
              <a:rPr lang="fr-FR" dirty="0" err="1" smtClean="0">
                <a:solidFill>
                  <a:schemeClr val="tx1">
                    <a:lumMod val="50000"/>
                    <a:lumOff val="50000"/>
                  </a:schemeClr>
                </a:solidFill>
              </a:rPr>
              <a:t>paper</a:t>
            </a:r>
            <a:endParaRPr lang="fr-FR" dirty="0" smtClean="0">
              <a:solidFill>
                <a:schemeClr val="tx1">
                  <a:lumMod val="50000"/>
                  <a:lumOff val="50000"/>
                </a:schemeClr>
              </a:solidFill>
            </a:endParaRPr>
          </a:p>
          <a:p>
            <a:pPr marL="285750" indent="-285750">
              <a:buFont typeface="Arial" panose="020B0604020202020204" pitchFamily="34" charset="0"/>
              <a:buChar char="•"/>
            </a:pPr>
            <a:r>
              <a:rPr lang="fr-FR" dirty="0" err="1" smtClean="0">
                <a:solidFill>
                  <a:schemeClr val="tx1">
                    <a:lumMod val="50000"/>
                    <a:lumOff val="50000"/>
                  </a:schemeClr>
                </a:solidFill>
              </a:rPr>
              <a:t>Refueling</a:t>
            </a:r>
            <a:r>
              <a:rPr lang="fr-FR" dirty="0" smtClean="0">
                <a:solidFill>
                  <a:schemeClr val="tx1">
                    <a:lumMod val="50000"/>
                    <a:lumOff val="50000"/>
                  </a:schemeClr>
                </a:solidFill>
              </a:rPr>
              <a:t> and maintenance </a:t>
            </a:r>
            <a:r>
              <a:rPr lang="fr-FR" dirty="0" err="1" smtClean="0">
                <a:solidFill>
                  <a:schemeClr val="tx1">
                    <a:lumMod val="50000"/>
                    <a:lumOff val="50000"/>
                  </a:schemeClr>
                </a:solidFill>
              </a:rPr>
              <a:t>outages</a:t>
            </a:r>
            <a:endParaRPr lang="fr-FR" dirty="0">
              <a:solidFill>
                <a:schemeClr val="tx1">
                  <a:lumMod val="50000"/>
                  <a:lumOff val="50000"/>
                </a:schemeClr>
              </a:solidFill>
            </a:endParaRPr>
          </a:p>
        </p:txBody>
      </p:sp>
    </p:spTree>
    <p:extLst>
      <p:ext uri="{BB962C8B-B14F-4D97-AF65-F5344CB8AC3E}">
        <p14:creationId xmlns:p14="http://schemas.microsoft.com/office/powerpoint/2010/main" val="127114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and models : Methodology of the paper</a:t>
            </a:r>
            <a:endParaRPr lang="en-US" dirty="0"/>
          </a:p>
        </p:txBody>
      </p:sp>
      <p:sp>
        <p:nvSpPr>
          <p:cNvPr id="5" name="ZoneTexte 4"/>
          <p:cNvSpPr txBox="1"/>
          <p:nvPr/>
        </p:nvSpPr>
        <p:spPr>
          <a:xfrm>
            <a:off x="221754" y="1426021"/>
            <a:ext cx="8771380" cy="338554"/>
          </a:xfrm>
          <a:prstGeom prst="rect">
            <a:avLst/>
          </a:prstGeom>
          <a:noFill/>
        </p:spPr>
        <p:txBody>
          <a:bodyPr wrap="square" rtlCol="0">
            <a:spAutoFit/>
          </a:bodyPr>
          <a:lstStyle/>
          <a:p>
            <a:pPr algn="just"/>
            <a:r>
              <a:rPr lang="fr-FR" sz="1600" dirty="0" smtClean="0">
                <a:solidFill>
                  <a:schemeClr val="tx1">
                    <a:lumMod val="50000"/>
                    <a:lumOff val="50000"/>
                  </a:schemeClr>
                </a:solidFill>
              </a:rPr>
              <a:t>1. </a:t>
            </a:r>
            <a:r>
              <a:rPr lang="fr-FR" sz="1600" dirty="0" err="1" smtClean="0">
                <a:solidFill>
                  <a:schemeClr val="tx1">
                    <a:lumMod val="50000"/>
                    <a:lumOff val="50000"/>
                  </a:schemeClr>
                </a:solidFill>
              </a:rPr>
              <a:t>Creates</a:t>
            </a:r>
            <a:r>
              <a:rPr lang="fr-FR" sz="1600" dirty="0" smtClean="0">
                <a:solidFill>
                  <a:schemeClr val="tx1">
                    <a:lumMod val="50000"/>
                    <a:lumOff val="50000"/>
                  </a:schemeClr>
                </a:solidFill>
              </a:rPr>
              <a:t> a </a:t>
            </a:r>
            <a:r>
              <a:rPr lang="fr-FR" sz="1600" dirty="0" err="1" smtClean="0">
                <a:solidFill>
                  <a:schemeClr val="tx1">
                    <a:lumMod val="50000"/>
                    <a:lumOff val="50000"/>
                  </a:schemeClr>
                </a:solidFill>
              </a:rPr>
              <a:t>heuristic</a:t>
            </a:r>
            <a:r>
              <a:rPr lang="fr-FR" sz="1600" dirty="0" smtClean="0">
                <a:solidFill>
                  <a:schemeClr val="tx1">
                    <a:lumMod val="50000"/>
                    <a:lumOff val="50000"/>
                  </a:schemeClr>
                </a:solidFill>
              </a:rPr>
              <a:t> model to </a:t>
            </a:r>
            <a:r>
              <a:rPr lang="fr-FR" sz="1600" dirty="0" err="1" smtClean="0">
                <a:solidFill>
                  <a:schemeClr val="tx1">
                    <a:lumMod val="50000"/>
                    <a:lumOff val="50000"/>
                  </a:schemeClr>
                </a:solidFill>
              </a:rPr>
              <a:t>simulate</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planning </a:t>
            </a:r>
            <a:r>
              <a:rPr lang="fr-FR" sz="1600" dirty="0" err="1" smtClean="0">
                <a:solidFill>
                  <a:schemeClr val="tx1">
                    <a:lumMod val="50000"/>
                    <a:lumOff val="50000"/>
                  </a:schemeClr>
                </a:solidFill>
              </a:rPr>
              <a:t>optimization</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
        <p:nvSpPr>
          <p:cNvPr id="15" name="ZoneTexte 14"/>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17" name="ZoneTexte 16"/>
          <p:cNvSpPr txBox="1"/>
          <p:nvPr/>
        </p:nvSpPr>
        <p:spPr>
          <a:xfrm>
            <a:off x="4195937" y="4966612"/>
            <a:ext cx="919477" cy="215444"/>
          </a:xfrm>
          <a:prstGeom prst="rect">
            <a:avLst/>
          </a:prstGeom>
          <a:noFill/>
        </p:spPr>
        <p:txBody>
          <a:bodyPr wrap="square" rtlCol="0">
            <a:spAutoFit/>
          </a:bodyPr>
          <a:lstStyle/>
          <a:p>
            <a:pPr algn="ctr"/>
            <a:r>
              <a:rPr lang="fr-FR" sz="800" dirty="0"/>
              <a:t>7</a:t>
            </a:r>
            <a:r>
              <a:rPr lang="fr-FR" sz="800" dirty="0" smtClean="0"/>
              <a:t>/23</a:t>
            </a:r>
            <a:endParaRPr lang="fr-FR" sz="800" dirty="0"/>
          </a:p>
        </p:txBody>
      </p:sp>
      <p:sp>
        <p:nvSpPr>
          <p:cNvPr id="16" name="ZoneTexte 15"/>
          <p:cNvSpPr txBox="1"/>
          <p:nvPr/>
        </p:nvSpPr>
        <p:spPr>
          <a:xfrm>
            <a:off x="221755" y="729657"/>
            <a:ext cx="8805878" cy="584775"/>
          </a:xfrm>
          <a:prstGeom prst="rect">
            <a:avLst/>
          </a:prstGeom>
          <a:noFill/>
        </p:spPr>
        <p:txBody>
          <a:bodyPr wrap="square" rtlCol="0">
            <a:spAutoFit/>
          </a:bodyPr>
          <a:lstStyle/>
          <a:p>
            <a:pPr algn="just"/>
            <a:r>
              <a:rPr lang="en-US" sz="1600" dirty="0" smtClean="0">
                <a:solidFill>
                  <a:schemeClr val="tx1">
                    <a:lumMod val="50000"/>
                    <a:lumOff val="50000"/>
                  </a:schemeClr>
                </a:solidFill>
              </a:rPr>
              <a:t>To evaluate the stakes surrounding the nuclear planning optimization in electric systems with renewable energy, the paper:</a:t>
            </a:r>
          </a:p>
        </p:txBody>
      </p:sp>
      <p:sp>
        <p:nvSpPr>
          <p:cNvPr id="19" name="ZoneTexte 18"/>
          <p:cNvSpPr txBox="1"/>
          <p:nvPr/>
        </p:nvSpPr>
        <p:spPr>
          <a:xfrm>
            <a:off x="221755" y="2834764"/>
            <a:ext cx="8805879" cy="338554"/>
          </a:xfrm>
          <a:prstGeom prst="rect">
            <a:avLst/>
          </a:prstGeom>
          <a:noFill/>
        </p:spPr>
        <p:txBody>
          <a:bodyPr wrap="square" rtlCol="0">
            <a:spAutoFit/>
          </a:bodyPr>
          <a:lstStyle/>
          <a:p>
            <a:pPr algn="just"/>
            <a:r>
              <a:rPr lang="fr-FR" sz="1600" dirty="0" smtClean="0">
                <a:solidFill>
                  <a:schemeClr val="tx1">
                    <a:lumMod val="50000"/>
                    <a:lumOff val="50000"/>
                  </a:schemeClr>
                </a:solidFill>
              </a:rPr>
              <a:t>4. </a:t>
            </a:r>
            <a:r>
              <a:rPr lang="fr-FR" sz="1600" dirty="0" err="1" smtClean="0">
                <a:solidFill>
                  <a:schemeClr val="tx1">
                    <a:lumMod val="50000"/>
                    <a:lumOff val="50000"/>
                  </a:schemeClr>
                </a:solidFill>
              </a:rPr>
              <a:t>Performs</a:t>
            </a:r>
            <a:r>
              <a:rPr lang="fr-FR" sz="1600" dirty="0" smtClean="0">
                <a:solidFill>
                  <a:schemeClr val="tx1">
                    <a:lumMod val="50000"/>
                    <a:lumOff val="50000"/>
                  </a:schemeClr>
                </a:solidFill>
              </a:rPr>
              <a:t> a </a:t>
            </a:r>
            <a:r>
              <a:rPr lang="fr-FR" sz="1600" dirty="0" err="1" smtClean="0">
                <a:solidFill>
                  <a:schemeClr val="tx1">
                    <a:lumMod val="50000"/>
                    <a:lumOff val="50000"/>
                  </a:schemeClr>
                </a:solidFill>
              </a:rPr>
              <a:t>sensitivity</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analysis</a:t>
            </a:r>
            <a:r>
              <a:rPr lang="fr-FR" sz="1600" dirty="0" smtClean="0">
                <a:solidFill>
                  <a:schemeClr val="tx1">
                    <a:lumMod val="50000"/>
                    <a:lumOff val="50000"/>
                  </a:schemeClr>
                </a:solidFill>
              </a:rPr>
              <a:t> by </a:t>
            </a:r>
            <a:r>
              <a:rPr lang="fr-FR" sz="1600" dirty="0" err="1" smtClean="0">
                <a:solidFill>
                  <a:schemeClr val="tx1">
                    <a:lumMod val="50000"/>
                    <a:lumOff val="50000"/>
                  </a:schemeClr>
                </a:solidFill>
              </a:rPr>
              <a:t>simulating</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several</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different</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renewables</a:t>
            </a:r>
            <a:r>
              <a:rPr lang="fr-FR" sz="1600" dirty="0" smtClean="0">
                <a:solidFill>
                  <a:schemeClr val="tx1">
                    <a:lumMod val="50000"/>
                    <a:lumOff val="50000"/>
                  </a:schemeClr>
                </a:solidFill>
              </a:rPr>
              <a:t> and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capacity</a:t>
            </a:r>
            <a:r>
              <a:rPr lang="fr-FR" sz="1600" dirty="0" smtClean="0">
                <a:solidFill>
                  <a:schemeClr val="tx1">
                    <a:lumMod val="50000"/>
                    <a:lumOff val="50000"/>
                  </a:schemeClr>
                </a:solidFill>
              </a:rPr>
              <a:t> cases</a:t>
            </a:r>
            <a:endParaRPr lang="fr-FR" sz="1600" dirty="0">
              <a:solidFill>
                <a:schemeClr val="tx1">
                  <a:lumMod val="50000"/>
                  <a:lumOff val="50000"/>
                </a:schemeClr>
              </a:solidFill>
            </a:endParaRPr>
          </a:p>
        </p:txBody>
      </p:sp>
      <p:sp>
        <p:nvSpPr>
          <p:cNvPr id="12" name="ZoneTexte 11"/>
          <p:cNvSpPr txBox="1"/>
          <p:nvPr/>
        </p:nvSpPr>
        <p:spPr>
          <a:xfrm>
            <a:off x="221754" y="1895602"/>
            <a:ext cx="8771380" cy="338554"/>
          </a:xfrm>
          <a:prstGeom prst="rect">
            <a:avLst/>
          </a:prstGeom>
          <a:noFill/>
        </p:spPr>
        <p:txBody>
          <a:bodyPr wrap="square" rtlCol="0">
            <a:spAutoFit/>
          </a:bodyPr>
          <a:lstStyle/>
          <a:p>
            <a:pPr algn="just"/>
            <a:r>
              <a:rPr lang="fr-FR" sz="1600" dirty="0">
                <a:solidFill>
                  <a:schemeClr val="tx1">
                    <a:lumMod val="50000"/>
                    <a:lumOff val="50000"/>
                  </a:schemeClr>
                </a:solidFill>
              </a:rPr>
              <a:t>2</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Simulates</a:t>
            </a:r>
            <a:r>
              <a:rPr lang="fr-FR" sz="1600" dirty="0" smtClean="0">
                <a:solidFill>
                  <a:schemeClr val="tx1">
                    <a:lumMod val="50000"/>
                    <a:lumOff val="50000"/>
                  </a:schemeClr>
                </a:solidFill>
              </a:rPr>
              <a:t> a </a:t>
            </a:r>
            <a:r>
              <a:rPr lang="fr-FR" sz="1600" dirty="0" err="1" smtClean="0">
                <a:solidFill>
                  <a:schemeClr val="tx1">
                    <a:lumMod val="50000"/>
                    <a:lumOff val="50000"/>
                  </a:schemeClr>
                </a:solidFill>
              </a:rPr>
              <a:t>simplified</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electric</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system’s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operations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using</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resulting</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heuristic</a:t>
            </a:r>
            <a:r>
              <a:rPr lang="fr-FR" sz="1600" dirty="0" smtClean="0">
                <a:solidFill>
                  <a:schemeClr val="tx1">
                    <a:lumMod val="50000"/>
                    <a:lumOff val="50000"/>
                  </a:schemeClr>
                </a:solidFill>
              </a:rPr>
              <a:t> planning </a:t>
            </a:r>
            <a:endParaRPr lang="fr-FR" sz="1600" dirty="0">
              <a:solidFill>
                <a:schemeClr val="tx1">
                  <a:lumMod val="50000"/>
                  <a:lumOff val="50000"/>
                </a:schemeClr>
              </a:solidFill>
            </a:endParaRPr>
          </a:p>
        </p:txBody>
      </p:sp>
      <p:sp>
        <p:nvSpPr>
          <p:cNvPr id="13" name="ZoneTexte 12"/>
          <p:cNvSpPr txBox="1"/>
          <p:nvPr/>
        </p:nvSpPr>
        <p:spPr>
          <a:xfrm>
            <a:off x="221754" y="2365183"/>
            <a:ext cx="8771380" cy="338554"/>
          </a:xfrm>
          <a:prstGeom prst="rect">
            <a:avLst/>
          </a:prstGeom>
          <a:noFill/>
        </p:spPr>
        <p:txBody>
          <a:bodyPr wrap="square" rtlCol="0">
            <a:spAutoFit/>
          </a:bodyPr>
          <a:lstStyle/>
          <a:p>
            <a:pPr algn="just"/>
            <a:r>
              <a:rPr lang="fr-FR" sz="1600" dirty="0">
                <a:solidFill>
                  <a:schemeClr val="tx1">
                    <a:lumMod val="50000"/>
                    <a:lumOff val="50000"/>
                  </a:schemeClr>
                </a:solidFill>
              </a:rPr>
              <a:t>3</a:t>
            </a:r>
            <a:r>
              <a:rPr lang="fr-FR" sz="1600" dirty="0" smtClean="0">
                <a:solidFill>
                  <a:schemeClr val="tx1">
                    <a:lumMod val="50000"/>
                    <a:lumOff val="50000"/>
                  </a:schemeClr>
                </a:solidFill>
              </a:rPr>
              <a:t>. Compares the </a:t>
            </a:r>
            <a:r>
              <a:rPr lang="fr-FR" sz="1600" dirty="0" err="1" smtClean="0">
                <a:solidFill>
                  <a:schemeClr val="tx1">
                    <a:lumMod val="50000"/>
                    <a:lumOff val="50000"/>
                  </a:schemeClr>
                </a:solidFill>
              </a:rPr>
              <a:t>results</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with</a:t>
            </a:r>
            <a:r>
              <a:rPr lang="fr-FR" sz="1600" dirty="0" smtClean="0">
                <a:solidFill>
                  <a:schemeClr val="tx1">
                    <a:lumMod val="50000"/>
                    <a:lumOff val="50000"/>
                  </a:schemeClr>
                </a:solidFill>
              </a:rPr>
              <a:t> the </a:t>
            </a:r>
            <a:r>
              <a:rPr lang="fr-FR" sz="1600" dirty="0" err="1" smtClean="0">
                <a:solidFill>
                  <a:schemeClr val="tx1">
                    <a:lumMod val="50000"/>
                    <a:lumOff val="50000"/>
                  </a:schemeClr>
                </a:solidFill>
              </a:rPr>
              <a:t>same</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electric</a:t>
            </a:r>
            <a:r>
              <a:rPr lang="fr-FR" sz="1600" dirty="0" smtClean="0">
                <a:solidFill>
                  <a:schemeClr val="tx1">
                    <a:lumMod val="50000"/>
                    <a:lumOff val="50000"/>
                  </a:schemeClr>
                </a:solidFill>
              </a:rPr>
              <a:t> system </a:t>
            </a:r>
            <a:r>
              <a:rPr lang="fr-FR" sz="1600" dirty="0" err="1" smtClean="0">
                <a:solidFill>
                  <a:schemeClr val="tx1">
                    <a:lumMod val="50000"/>
                    <a:lumOff val="50000"/>
                  </a:schemeClr>
                </a:solidFill>
              </a:rPr>
              <a:t>using</a:t>
            </a:r>
            <a:r>
              <a:rPr lang="fr-FR" sz="1600" dirty="0" smtClean="0">
                <a:solidFill>
                  <a:schemeClr val="tx1">
                    <a:lumMod val="50000"/>
                    <a:lumOff val="50000"/>
                  </a:schemeClr>
                </a:solidFill>
              </a:rPr>
              <a:t> a constant </a:t>
            </a:r>
            <a:r>
              <a:rPr lang="fr-FR" sz="1600" dirty="0" err="1" smtClean="0">
                <a:solidFill>
                  <a:schemeClr val="tx1">
                    <a:lumMod val="50000"/>
                    <a:lumOff val="50000"/>
                  </a:schemeClr>
                </a:solidFill>
              </a:rPr>
              <a:t>nuclear</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availability</a:t>
            </a:r>
            <a:r>
              <a:rPr lang="fr-FR" sz="1600" dirty="0" smtClean="0">
                <a:solidFill>
                  <a:schemeClr val="tx1">
                    <a:lumMod val="50000"/>
                    <a:lumOff val="50000"/>
                  </a:schemeClr>
                </a:solidFill>
              </a:rPr>
              <a:t> </a:t>
            </a:r>
            <a:r>
              <a:rPr lang="fr-FR" sz="1600" dirty="0" err="1" smtClean="0">
                <a:solidFill>
                  <a:schemeClr val="tx1">
                    <a:lumMod val="50000"/>
                    <a:lumOff val="50000"/>
                  </a:schemeClr>
                </a:solidFill>
              </a:rPr>
              <a:t>assumption</a:t>
            </a:r>
            <a:r>
              <a:rPr lang="fr-FR" sz="1600" dirty="0" smtClean="0">
                <a:solidFill>
                  <a:schemeClr val="tx1">
                    <a:lumMod val="50000"/>
                    <a:lumOff val="50000"/>
                  </a:schemeClr>
                </a:solidFill>
              </a:rPr>
              <a:t> </a:t>
            </a:r>
            <a:endParaRPr lang="fr-FR" sz="1600" dirty="0">
              <a:solidFill>
                <a:schemeClr val="tx1">
                  <a:lumMod val="50000"/>
                  <a:lumOff val="50000"/>
                </a:schemeClr>
              </a:solidFill>
            </a:endParaRPr>
          </a:p>
        </p:txBody>
      </p:sp>
    </p:spTree>
    <p:extLst>
      <p:ext uri="{BB962C8B-B14F-4D97-AF65-F5344CB8AC3E}">
        <p14:creationId xmlns:p14="http://schemas.microsoft.com/office/powerpoint/2010/main" val="39133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à coins arrondis 28"/>
          <p:cNvSpPr/>
          <p:nvPr/>
        </p:nvSpPr>
        <p:spPr>
          <a:xfrm>
            <a:off x="58596" y="1932619"/>
            <a:ext cx="4460070" cy="2991043"/>
          </a:xfrm>
          <a:prstGeom prst="round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Rectangle à coins arrondis 2"/>
          <p:cNvSpPr/>
          <p:nvPr/>
        </p:nvSpPr>
        <p:spPr>
          <a:xfrm>
            <a:off x="63225" y="664055"/>
            <a:ext cx="4455442" cy="1186948"/>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830580" y="129867"/>
            <a:ext cx="6986326" cy="318924"/>
          </a:xfrm>
        </p:spPr>
        <p:txBody>
          <a:bodyPr/>
          <a:lstStyle/>
          <a:p>
            <a:r>
              <a:rPr lang="en-US" dirty="0" smtClean="0"/>
              <a:t>Method and models: Heuristic planning optimization MILP model:</a:t>
            </a:r>
            <a:endParaRPr lang="en-US" dirty="0"/>
          </a:p>
        </p:txBody>
      </p:sp>
      <p:sp>
        <p:nvSpPr>
          <p:cNvPr id="26" name="ZoneTexte 25"/>
          <p:cNvSpPr txBox="1"/>
          <p:nvPr/>
        </p:nvSpPr>
        <p:spPr>
          <a:xfrm>
            <a:off x="4600696" y="604593"/>
            <a:ext cx="4310877" cy="1077218"/>
          </a:xfrm>
          <a:prstGeom prst="rect">
            <a:avLst/>
          </a:prstGeom>
          <a:noFill/>
        </p:spPr>
        <p:txBody>
          <a:bodyPr wrap="square" rtlCol="0">
            <a:spAutoFit/>
          </a:bodyPr>
          <a:lstStyle/>
          <a:p>
            <a:pPr algn="just"/>
            <a:r>
              <a:rPr lang="en-US" sz="1600" dirty="0">
                <a:solidFill>
                  <a:schemeClr val="tx1">
                    <a:lumMod val="50000"/>
                    <a:lumOff val="50000"/>
                  </a:schemeClr>
                </a:solidFill>
              </a:rPr>
              <a:t>The model schedules maintenance and refueling outages in low electric demand periods by maximizing nuclear availability in high electric demand periods.</a:t>
            </a:r>
            <a:endParaRPr lang="fr-FR" sz="1600" dirty="0">
              <a:solidFill>
                <a:schemeClr val="tx1">
                  <a:lumMod val="50000"/>
                  <a:lumOff val="50000"/>
                </a:schemeClr>
              </a:solidFill>
            </a:endParaRPr>
          </a:p>
        </p:txBody>
      </p:sp>
      <p:sp>
        <p:nvSpPr>
          <p:cNvPr id="7" name="Rectangle 1"/>
          <p:cNvSpPr>
            <a:spLocks noChangeArrowheads="1"/>
          </p:cNvSpPr>
          <p:nvPr/>
        </p:nvSpPr>
        <p:spPr bwMode="auto">
          <a:xfrm>
            <a:off x="4034873" y="37231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76081" y="1023595"/>
                <a:ext cx="3847662" cy="784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1600" b="0" i="1" smtClean="0">
                          <a:latin typeface="Cambria Math" panose="02040503050406030204" pitchFamily="18" charset="0"/>
                        </a:rPr>
                        <m:t>𝑀𝑎𝑥𝑖𝑚𝑖𝑧𝑒</m:t>
                      </m:r>
                      <m:r>
                        <a:rPr lang="fr-FR" sz="1600" b="0" i="1" smtClean="0">
                          <a:latin typeface="Cambria Math" panose="02040503050406030204" pitchFamily="18" charset="0"/>
                        </a:rPr>
                        <m:t> </m:t>
                      </m:r>
                      <m:nary>
                        <m:naryPr>
                          <m:chr m:val="∑"/>
                          <m:limLoc m:val="undOvr"/>
                          <m:ctrlPr>
                            <a:rPr lang="fr-FR" sz="1600" i="1">
                              <a:latin typeface="Cambria Math" panose="02040503050406030204" pitchFamily="18" charset="0"/>
                            </a:rPr>
                          </m:ctrlPr>
                        </m:naryPr>
                        <m:sub>
                          <m:r>
                            <a:rPr lang="fr-FR" sz="1600" i="1">
                              <a:latin typeface="Cambria Math" panose="02040503050406030204" pitchFamily="18" charset="0"/>
                            </a:rPr>
                            <m:t>𝑡</m:t>
                          </m:r>
                          <m:r>
                            <a:rPr lang="fr-FR" sz="1600" i="0">
                              <a:latin typeface="Cambria Math" panose="02040503050406030204" pitchFamily="18" charset="0"/>
                            </a:rPr>
                            <m:t>=1</m:t>
                          </m:r>
                        </m:sub>
                        <m:sup>
                          <m:r>
                            <a:rPr lang="fr-FR" sz="1600" i="1">
                              <a:latin typeface="Cambria Math" panose="02040503050406030204" pitchFamily="18" charset="0"/>
                            </a:rPr>
                            <m:t>𝑇</m:t>
                          </m:r>
                        </m:sup>
                        <m:e>
                          <m:nary>
                            <m:naryPr>
                              <m:chr m:val="∑"/>
                              <m:limLoc m:val="undOvr"/>
                              <m:ctrlPr>
                                <a:rPr lang="fr-FR" sz="1600" i="1">
                                  <a:latin typeface="Cambria Math" panose="02040503050406030204" pitchFamily="18" charset="0"/>
                                </a:rPr>
                              </m:ctrlPr>
                            </m:naryPr>
                            <m:sub>
                              <m:r>
                                <a:rPr lang="fr-FR" sz="1600" i="1">
                                  <a:latin typeface="Cambria Math" panose="02040503050406030204" pitchFamily="18" charset="0"/>
                                </a:rPr>
                                <m:t>𝑖</m:t>
                              </m:r>
                              <m:r>
                                <a:rPr lang="fr-FR" sz="1600" i="0">
                                  <a:latin typeface="Cambria Math" panose="02040503050406030204" pitchFamily="18" charset="0"/>
                                </a:rPr>
                                <m:t>=1</m:t>
                              </m:r>
                            </m:sub>
                            <m:sup>
                              <m:r>
                                <a:rPr lang="fr-FR" sz="1600" i="1">
                                  <a:latin typeface="Cambria Math" panose="02040503050406030204" pitchFamily="18" charset="0"/>
                                </a:rPr>
                                <m:t>𝑁</m:t>
                              </m:r>
                            </m:sup>
                            <m:e>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𝐷𝑒𝑚𝑎𝑛𝑑</m:t>
                                  </m:r>
                                </m:e>
                                <m:sub>
                                  <m:r>
                                    <m:rPr>
                                      <m:sty m:val="p"/>
                                    </m:rPr>
                                    <a:rPr lang="fr-FR" sz="1600" b="0" i="0" smtClean="0">
                                      <a:latin typeface="Cambria Math" panose="02040503050406030204" pitchFamily="18" charset="0"/>
                                    </a:rPr>
                                    <m:t>t</m:t>
                                  </m:r>
                                </m:sub>
                              </m:sSub>
                              <m:r>
                                <a:rPr lang="fr-FR" sz="1600" i="0">
                                  <a:latin typeface="Cambria Math" panose="02040503050406030204" pitchFamily="18" charset="0"/>
                                </a:rPr>
                                <m:t>∗</m:t>
                              </m:r>
                              <m:r>
                                <a:rPr lang="fr-FR" sz="1600" i="1">
                                  <a:latin typeface="Cambria Math" panose="02040503050406030204" pitchFamily="18" charset="0"/>
                                </a:rPr>
                                <m:t>𝑃𝑛𝑜</m:t>
                              </m:r>
                              <m:sSub>
                                <m:sSubPr>
                                  <m:ctrlPr>
                                    <a:rPr lang="fr-FR" sz="1600" i="1">
                                      <a:latin typeface="Cambria Math" panose="02040503050406030204" pitchFamily="18" charset="0"/>
                                    </a:rPr>
                                  </m:ctrlPr>
                                </m:sSubPr>
                                <m:e>
                                  <m:r>
                                    <a:rPr lang="fr-FR" sz="1600" i="1">
                                      <a:latin typeface="Cambria Math" panose="02040503050406030204" pitchFamily="18" charset="0"/>
                                    </a:rPr>
                                    <m:t>𝑚</m:t>
                                  </m:r>
                                </m:e>
                                <m:sub>
                                  <m:r>
                                    <a:rPr lang="fr-FR" sz="1600" i="1">
                                      <a:latin typeface="Cambria Math" panose="02040503050406030204" pitchFamily="18" charset="0"/>
                                    </a:rPr>
                                    <m:t>𝑖</m:t>
                                  </m:r>
                                </m:sub>
                              </m:sSub>
                              <m:r>
                                <a:rPr lang="fr-FR" sz="1600" i="0">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𝑈</m:t>
                                  </m:r>
                                </m:e>
                                <m:sub>
                                  <m:r>
                                    <a:rPr lang="fr-FR" sz="1600" i="1">
                                      <a:latin typeface="Cambria Math" panose="02040503050406030204" pitchFamily="18" charset="0"/>
                                    </a:rPr>
                                    <m:t>𝑖𝑡</m:t>
                                  </m:r>
                                </m:sub>
                              </m:sSub>
                            </m:e>
                          </m:nary>
                        </m:e>
                      </m:nary>
                    </m:oMath>
                  </m:oMathPara>
                </a14:m>
                <a:endParaRPr lang="fr-FR" sz="1600" dirty="0"/>
              </a:p>
            </p:txBody>
          </p:sp>
        </mc:Choice>
        <mc:Fallback xmlns="">
          <p:sp>
            <p:nvSpPr>
              <p:cNvPr id="5" name="Rectangle 4"/>
              <p:cNvSpPr>
                <a:spLocks noRot="1" noChangeAspect="1" noMove="1" noResize="1" noEditPoints="1" noAdjustHandles="1" noChangeArrowheads="1" noChangeShapeType="1" noTextEdit="1"/>
              </p:cNvSpPr>
              <p:nvPr/>
            </p:nvSpPr>
            <p:spPr>
              <a:xfrm>
                <a:off x="476081" y="1023595"/>
                <a:ext cx="3847662" cy="78470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145192" y="1987646"/>
                <a:ext cx="4269294" cy="1220912"/>
              </a:xfrm>
              <a:prstGeom prst="rect">
                <a:avLst/>
              </a:prstGeom>
            </p:spPr>
            <p:txBody>
              <a:bodyPr wrap="square">
                <a:spAutoFit/>
              </a:bodyPr>
              <a:lstStyle/>
              <a:p>
                <a:pPr marL="457200">
                  <a:lnSpc>
                    <a:spcPct val="107000"/>
                  </a:lnSpc>
                  <a:spcAft>
                    <a:spcPts val="0"/>
                  </a:spcAft>
                </a:pPr>
                <a14:m>
                  <m:oMath xmlns:m="http://schemas.openxmlformats.org/officeDocument/2006/math">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𝑇</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𝑛𝑢𝑚𝑏𝑒𝑟</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100" i="1" smtClean="0">
                        <a:latin typeface="Cambria Math" panose="02040503050406030204" pitchFamily="18" charset="0"/>
                        <a:ea typeface="Times New Roman" panose="02020603050405020304" pitchFamily="18" charset="0"/>
                        <a:cs typeface="Times New Roman" panose="02020603050405020304" pitchFamily="18" charset="0"/>
                      </a:rPr>
                      <m:t>𝑜𝑝𝑡𝑖𝑚𝑖𝑧𝑎𝑡𝑖𝑜𝑛</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𝑁</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𝑛𝑢𝑚𝑏𝑒𝑟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𝑟𝑒𝑎𝑐𝑡𝑜𝑟𝑠</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14:m>
                  <m:oMathPara xmlns:m="http://schemas.openxmlformats.org/officeDocument/2006/math">
                    <m:oMathParaPr>
                      <m:jc m:val="centerGroup"/>
                    </m:oMathParaPr>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𝐷𝑒𝑚𝑎𝑛</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𝑑</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𝐿𝑒𝑣𝑒𝑙</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𝑡h𝑒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b="0" i="1" smtClean="0">
                          <a:latin typeface="Cambria Math" panose="02040503050406030204" pitchFamily="18" charset="0"/>
                          <a:ea typeface="Times New Roman" panose="02020603050405020304" pitchFamily="18" charset="0"/>
                          <a:cs typeface="Times New Roman" panose="02020603050405020304" pitchFamily="18" charset="0"/>
                        </a:rPr>
                        <m:t>𝑒𝑙𝑒𝑐𝑡𝑟𝑖𝑐</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𝑑𝑒𝑚𝑎𝑛𝑑</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𝑤𝑒𝑒𝑘</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r>
                        <a:rPr lang="fr-FR" sz="1100" b="0" i="1" smtClean="0">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𝑃𝑛𝑜</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𝑚</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𝑁𝑜𝑚𝑖𝑛𝑎𝑙</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𝑝𝑜𝑤𝑒𝑟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14:m>
                  <m:oMath xmlns:m="http://schemas.openxmlformats.org/officeDocument/2006/math">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𝑖𝑡</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eqArrPr>
                          <m:e>
                            <m:r>
                              <a:rPr lang="fr-FR" sz="1100" i="1">
                                <a:latin typeface="Cambria Math" panose="02040503050406030204" pitchFamily="18" charset="0"/>
                                <a:ea typeface="Times New Roman" panose="02020603050405020304" pitchFamily="18" charset="0"/>
                                <a:cs typeface="Times New Roman" panose="02020603050405020304" pitchFamily="18" charset="0"/>
                              </a:rPr>
                              <m:t>1 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𝑖𝑠</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b="0" i="1" smtClean="0">
                                <a:latin typeface="Cambria Math" panose="02040503050406030204" pitchFamily="18" charset="0"/>
                                <a:ea typeface="Times New Roman" panose="02020603050405020304" pitchFamily="18" charset="0"/>
                                <a:cs typeface="Times New Roman" panose="02020603050405020304" pitchFamily="18" charset="0"/>
                              </a:rPr>
                              <m:t>𝑎𝑣𝑎𝑖𝑙𝑎𝑏𝑙𝑒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e>
                          <m:e>
                            <m:r>
                              <a:rPr lang="fr-FR" sz="1100" i="1">
                                <a:latin typeface="Cambria Math" panose="02040503050406030204" pitchFamily="18" charset="0"/>
                                <a:ea typeface="Times New Roman" panose="02020603050405020304" pitchFamily="18" charset="0"/>
                                <a:cs typeface="Times New Roman" panose="02020603050405020304" pitchFamily="18" charset="0"/>
                              </a:rPr>
                              <m:t>0 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𝑖𝑠</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𝑐𝑙𝑜𝑠𝑒𝑑</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𝑎𝑡</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m:t>
                            </m:r>
                          </m:e>
                        </m:eqArr>
                      </m:e>
                    </m:d>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145192" y="1987646"/>
                <a:ext cx="4269294" cy="1220912"/>
              </a:xfrm>
              <a:prstGeom prst="rect">
                <a:avLst/>
              </a:prstGeom>
              <a:blipFill>
                <a:blip r:embed="rId4"/>
                <a:stretch>
                  <a:fillRect t="-7500" b="-99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58596" y="1936905"/>
                <a:ext cx="19156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i="1" dirty="0" smtClean="0">
                          <a:solidFill>
                            <a:schemeClr val="tx1">
                              <a:lumMod val="50000"/>
                              <a:lumOff val="50000"/>
                            </a:schemeClr>
                          </a:solidFill>
                          <a:latin typeface="Cambria Math" panose="02040503050406030204" pitchFamily="18" charset="0"/>
                        </a:rPr>
                        <m:t>𝐶𝑜𝑛𝑠𝑡𝑟𝑎𝑖𝑛𝑒𝑑</m:t>
                      </m:r>
                      <m:r>
                        <a:rPr lang="fr-FR" sz="1400" i="1" dirty="0" smtClean="0">
                          <a:solidFill>
                            <a:schemeClr val="tx1">
                              <a:lumMod val="50000"/>
                              <a:lumOff val="50000"/>
                            </a:schemeClr>
                          </a:solidFill>
                          <a:latin typeface="Cambria Math" panose="02040503050406030204" pitchFamily="18" charset="0"/>
                        </a:rPr>
                        <m:t> </m:t>
                      </m:r>
                      <m:r>
                        <a:rPr lang="fr-FR" sz="1400" i="1" dirty="0" smtClean="0">
                          <a:solidFill>
                            <a:schemeClr val="tx1">
                              <a:lumMod val="50000"/>
                              <a:lumOff val="50000"/>
                            </a:schemeClr>
                          </a:solidFill>
                          <a:latin typeface="Cambria Math" panose="02040503050406030204" pitchFamily="18" charset="0"/>
                        </a:rPr>
                        <m:t>𝑏𝑦</m:t>
                      </m:r>
                      <m:r>
                        <a:rPr lang="fr-FR" sz="1400" i="1" dirty="0" smtClean="0">
                          <a:solidFill>
                            <a:schemeClr val="tx1">
                              <a:lumMod val="50000"/>
                              <a:lumOff val="50000"/>
                            </a:schemeClr>
                          </a:solidFill>
                          <a:latin typeface="Cambria Math" panose="02040503050406030204" pitchFamily="18" charset="0"/>
                        </a:rPr>
                        <m:t> :</m:t>
                      </m:r>
                    </m:oMath>
                  </m:oMathPara>
                </a14:m>
                <a:endParaRPr lang="fr-FR" sz="1400" dirty="0" smtClean="0">
                  <a:solidFill>
                    <a:schemeClr val="tx1">
                      <a:lumMod val="50000"/>
                      <a:lumOff val="50000"/>
                    </a:schemeClr>
                  </a:solidFill>
                </a:endParaRPr>
              </a:p>
            </p:txBody>
          </p:sp>
        </mc:Choice>
        <mc:Fallback xmlns="">
          <p:sp>
            <p:nvSpPr>
              <p:cNvPr id="16" name="ZoneTexte 15"/>
              <p:cNvSpPr txBox="1">
                <a:spLocks noRot="1" noChangeAspect="1" noMove="1" noResize="1" noEditPoints="1" noAdjustHandles="1" noChangeArrowheads="1" noChangeShapeType="1" noTextEdit="1"/>
              </p:cNvSpPr>
              <p:nvPr/>
            </p:nvSpPr>
            <p:spPr>
              <a:xfrm>
                <a:off x="58596" y="1936905"/>
                <a:ext cx="1915635" cy="307777"/>
              </a:xfrm>
              <a:prstGeom prst="rect">
                <a:avLst/>
              </a:prstGeom>
              <a:blipFill>
                <a:blip r:embed="rId5"/>
                <a:stretch>
                  <a:fillRect b="-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1029" y="2398181"/>
                <a:ext cx="4572000" cy="401328"/>
              </a:xfrm>
              <a:prstGeom prst="rect">
                <a:avLst/>
              </a:prstGeom>
            </p:spPr>
            <p:txBody>
              <a:bodyPr>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libri" panose="020F0502020204030204" pitchFamily="34" charset="0"/>
                          <a:cs typeface="Times New Roman" panose="02020603050405020304" pitchFamily="18" charset="0"/>
                        </a:rPr>
                        <m:t>∀ </m:t>
                      </m:r>
                      <m:r>
                        <a:rPr lang="fr-FR" sz="1200" i="1" smtClean="0">
                          <a:latin typeface="Cambria Math" panose="02040503050406030204" pitchFamily="18" charset="0"/>
                          <a:ea typeface="Calibri" panose="020F0502020204030204" pitchFamily="34" charset="0"/>
                          <a:cs typeface="Times New Roman" panose="02020603050405020304" pitchFamily="18" charset="0"/>
                        </a:rPr>
                        <m:t>𝑥</m:t>
                      </m:r>
                      <m:r>
                        <a:rPr lang="fr-FR" sz="1200" i="1"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200" i="1">
                              <a:latin typeface="Cambria Math" panose="02040503050406030204" pitchFamily="18" charset="0"/>
                              <a:ea typeface="Calibri" panose="020F0502020204030204" pitchFamily="34" charset="0"/>
                              <a:cs typeface="Times New Roman" panose="02020603050405020304" pitchFamily="18" charset="0"/>
                            </a:rPr>
                          </m:ctrlPr>
                        </m:dPr>
                        <m:e>
                          <m:r>
                            <a:rPr lang="fr-FR" sz="1200" i="1">
                              <a:latin typeface="Cambria Math" panose="02040503050406030204" pitchFamily="18" charset="0"/>
                              <a:ea typeface="Calibri" panose="020F0502020204030204" pitchFamily="34" charset="0"/>
                              <a:cs typeface="Times New Roman" panose="02020603050405020304" pitchFamily="18" charset="0"/>
                            </a:rPr>
                            <m:t>0;</m:t>
                          </m:r>
                          <m:r>
                            <a:rPr lang="fr-FR" sz="1200" i="1">
                              <a:latin typeface="Cambria Math" panose="02040503050406030204" pitchFamily="18" charset="0"/>
                              <a:ea typeface="Calibri" panose="020F0502020204030204" pitchFamily="34" charset="0"/>
                              <a:cs typeface="Times New Roman" panose="02020603050405020304" pitchFamily="18" charset="0"/>
                            </a:rPr>
                            <m:t>𝑀𝑖𝑛𝑖𝑚𝑢𝑚𝑂</m:t>
                          </m:r>
                          <m:sSub>
                            <m:sSubPr>
                              <m:ctrlPr>
                                <a:rPr lang="fr-FR" sz="1200" i="1">
                                  <a:latin typeface="Cambria Math" panose="02040503050406030204" pitchFamily="18" charset="0"/>
                                  <a:ea typeface="Calibri" panose="020F0502020204030204" pitchFamily="34" charset="0"/>
                                  <a:cs typeface="Times New Roman" panose="02020603050405020304" pitchFamily="18" charset="0"/>
                                </a:rPr>
                              </m:ctrlPr>
                            </m:sSubPr>
                            <m:e>
                              <m:r>
                                <a:rPr lang="fr-FR" sz="1200" i="1">
                                  <a:latin typeface="Cambria Math" panose="02040503050406030204" pitchFamily="18" charset="0"/>
                                  <a:ea typeface="Calibri" panose="020F0502020204030204" pitchFamily="34" charset="0"/>
                                  <a:cs typeface="Times New Roman" panose="02020603050405020304" pitchFamily="18" charset="0"/>
                                </a:rPr>
                                <m:t>𝑛</m:t>
                              </m:r>
                            </m:e>
                            <m:sub>
                              <m:r>
                                <a:rPr lang="fr-FR" sz="1200" i="1">
                                  <a:latin typeface="Cambria Math" panose="02040503050406030204" pitchFamily="18" charset="0"/>
                                  <a:ea typeface="Calibri" panose="020F0502020204030204" pitchFamily="34" charset="0"/>
                                  <a:cs typeface="Times New Roman" panose="02020603050405020304" pitchFamily="18" charset="0"/>
                                </a:rPr>
                                <m:t>𝑖</m:t>
                              </m:r>
                            </m:sub>
                          </m:sSub>
                        </m:e>
                      </m:d>
                      <m:r>
                        <a:rPr lang="fr-FR" sz="1200" b="0" i="0" smtClean="0">
                          <a:latin typeface="Cambria Math" panose="02040503050406030204" pitchFamily="18" charset="0"/>
                          <a:ea typeface="Calibri" panose="020F0502020204030204" pitchFamily="34" charset="0"/>
                          <a:cs typeface="Times New Roman" panose="02020603050405020304" pitchFamily="18" charset="0"/>
                        </a:rPr>
                        <m:t>  : </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𝑥</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029" y="2398181"/>
                <a:ext cx="4572000" cy="401328"/>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8596" y="3399734"/>
                <a:ext cx="4572000" cy="401328"/>
              </a:xfrm>
              <a:prstGeom prst="rect">
                <a:avLst/>
              </a:prstGeom>
            </p:spPr>
            <p:txBody>
              <a:bodyPr>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i="1" smtClean="0">
                          <a:latin typeface="Cambria Math" panose="02040503050406030204" pitchFamily="18" charset="0"/>
                          <a:ea typeface="Calibri" panose="020F0502020204030204" pitchFamily="34" charset="0"/>
                          <a:cs typeface="Times New Roman" panose="02020603050405020304" pitchFamily="18" charset="0"/>
                        </a:rPr>
                        <m:t>∀ </m:t>
                      </m:r>
                      <m:r>
                        <a:rPr lang="fr-FR" sz="1200" i="1" smtClean="0">
                          <a:latin typeface="Cambria Math" panose="02040503050406030204" pitchFamily="18" charset="0"/>
                          <a:ea typeface="Calibri" panose="020F0502020204030204" pitchFamily="34" charset="0"/>
                          <a:cs typeface="Times New Roman" panose="02020603050405020304" pitchFamily="18" charset="0"/>
                        </a:rPr>
                        <m:t>𝑥</m:t>
                      </m:r>
                      <m:r>
                        <a:rPr lang="fr-FR" sz="1200" i="1" smtClean="0">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200" i="1">
                              <a:latin typeface="Cambria Math" panose="02040503050406030204" pitchFamily="18" charset="0"/>
                              <a:ea typeface="Calibri" panose="020F0502020204030204" pitchFamily="34" charset="0"/>
                              <a:cs typeface="Times New Roman" panose="02020603050405020304" pitchFamily="18" charset="0"/>
                            </a:rPr>
                          </m:ctrlPr>
                        </m:dPr>
                        <m:e>
                          <m:r>
                            <a:rPr lang="fr-FR" sz="1200" i="1">
                              <a:latin typeface="Cambria Math" panose="02040503050406030204" pitchFamily="18" charset="0"/>
                              <a:ea typeface="Calibri" panose="020F0502020204030204" pitchFamily="34" charset="0"/>
                              <a:cs typeface="Times New Roman" panose="02020603050405020304" pitchFamily="18" charset="0"/>
                            </a:rPr>
                            <m:t>0;</m:t>
                          </m:r>
                          <m:r>
                            <a:rPr lang="fr-FR" sz="1200" i="1">
                              <a:latin typeface="Cambria Math" panose="02040503050406030204" pitchFamily="18" charset="0"/>
                              <a:ea typeface="Calibri" panose="020F0502020204030204" pitchFamily="34" charset="0"/>
                              <a:cs typeface="Times New Roman" panose="02020603050405020304" pitchFamily="18" charset="0"/>
                            </a:rPr>
                            <m:t>𝑀𝑖𝑛𝑖𝑚𝑢𝑚𝑂𝑓</m:t>
                          </m:r>
                          <m:sSub>
                            <m:sSubPr>
                              <m:ctrlPr>
                                <a:rPr lang="fr-FR" sz="1200" i="1">
                                  <a:latin typeface="Cambria Math" panose="02040503050406030204" pitchFamily="18" charset="0"/>
                                  <a:ea typeface="Calibri" panose="020F0502020204030204" pitchFamily="34" charset="0"/>
                                  <a:cs typeface="Times New Roman" panose="02020603050405020304" pitchFamily="18" charset="0"/>
                                </a:rPr>
                              </m:ctrlPr>
                            </m:sSubPr>
                            <m:e>
                              <m:r>
                                <a:rPr lang="fr-FR" sz="1200" i="1">
                                  <a:latin typeface="Cambria Math" panose="02040503050406030204" pitchFamily="18" charset="0"/>
                                  <a:ea typeface="Calibri" panose="020F0502020204030204" pitchFamily="34" charset="0"/>
                                  <a:cs typeface="Times New Roman" panose="02020603050405020304" pitchFamily="18" charset="0"/>
                                </a:rPr>
                                <m:t>𝑓</m:t>
                              </m:r>
                            </m:e>
                            <m:sub>
                              <m:r>
                                <a:rPr lang="fr-FR" sz="1200" i="1">
                                  <a:latin typeface="Cambria Math" panose="02040503050406030204" pitchFamily="18" charset="0"/>
                                  <a:ea typeface="Calibri" panose="020F0502020204030204" pitchFamily="34" charset="0"/>
                                  <a:cs typeface="Times New Roman" panose="02020603050405020304" pitchFamily="18" charset="0"/>
                                </a:rPr>
                                <m:t>𝑖</m:t>
                              </m:r>
                            </m:sub>
                          </m:sSub>
                        </m:e>
                      </m:d>
                      <m:r>
                        <a:rPr lang="fr-FR" sz="1200" b="0" i="0"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𝑥</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≤1+</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sub>
                      </m:sSub>
                      <m:r>
                        <a:rPr lang="fr-FR"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200"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sz="1200" i="1">
                              <a:latin typeface="Cambria Math" panose="02040503050406030204" pitchFamily="18" charset="0"/>
                              <a:ea typeface="Times New Roman" panose="02020603050405020304" pitchFamily="18" charset="0"/>
                              <a:cs typeface="Times New Roman" panose="02020603050405020304" pitchFamily="18" charset="0"/>
                            </a:rPr>
                            <m:t>𝑖</m:t>
                          </m:r>
                          <m:r>
                            <a:rPr lang="fr-FR" sz="1200" i="1">
                              <a:latin typeface="Cambria Math" panose="02040503050406030204" pitchFamily="18" charset="0"/>
                              <a:ea typeface="Times New Roman" panose="02020603050405020304" pitchFamily="18" charset="0"/>
                              <a:cs typeface="Times New Roman" panose="02020603050405020304" pitchFamily="18" charset="0"/>
                            </a:rPr>
                            <m:t>,</m:t>
                          </m:r>
                          <m:r>
                            <a:rPr lang="fr-FR" sz="1200" i="1">
                              <a:latin typeface="Cambria Math" panose="02040503050406030204" pitchFamily="18" charset="0"/>
                              <a:ea typeface="Times New Roman" panose="02020603050405020304" pitchFamily="18" charset="0"/>
                              <a:cs typeface="Times New Roman" panose="02020603050405020304" pitchFamily="18" charset="0"/>
                            </a:rPr>
                            <m:t>𝑡</m:t>
                          </m:r>
                          <m:r>
                            <a:rPr lang="fr-FR" sz="1200" i="1">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8596" y="3399734"/>
                <a:ext cx="4572000" cy="401328"/>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8146" y="2674923"/>
                <a:ext cx="2707151" cy="5743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sz="1100" i="1">
                              <a:latin typeface="Cambria Math" panose="02040503050406030204" pitchFamily="18" charset="0"/>
                            </a:rPr>
                          </m:ctrlPr>
                        </m:naryPr>
                        <m:sub>
                          <m:r>
                            <a:rPr lang="fr-FR" sz="1100" i="1">
                              <a:latin typeface="Cambria Math" panose="02040503050406030204" pitchFamily="18" charset="0"/>
                            </a:rPr>
                            <m:t>𝑥</m:t>
                          </m:r>
                          <m:r>
                            <a:rPr lang="fr-FR" sz="1100" i="0">
                              <a:latin typeface="Cambria Math" panose="02040503050406030204" pitchFamily="18" charset="0"/>
                            </a:rPr>
                            <m:t>=0</m:t>
                          </m:r>
                        </m:sub>
                        <m:sup>
                          <m:r>
                            <a:rPr lang="fr-FR" sz="1100" i="1">
                              <a:latin typeface="Cambria Math" panose="02040503050406030204" pitchFamily="18" charset="0"/>
                            </a:rPr>
                            <m:t>𝑋</m:t>
                          </m:r>
                          <m:r>
                            <a:rPr lang="fr-FR" sz="1100" i="0">
                              <a:latin typeface="Cambria Math" panose="02040503050406030204" pitchFamily="18" charset="0"/>
                            </a:rPr>
                            <m:t>=</m:t>
                          </m:r>
                          <m:r>
                            <a:rPr lang="fr-FR" sz="1100" i="1">
                              <a:latin typeface="Cambria Math" panose="02040503050406030204" pitchFamily="18" charset="0"/>
                            </a:rPr>
                            <m:t>𝑀𝑎𝑥𝑖𝑚𝑢𝑚𝑂</m:t>
                          </m:r>
                          <m:sSub>
                            <m:sSubPr>
                              <m:ctrlPr>
                                <a:rPr lang="fr-FR" sz="1100" i="1">
                                  <a:latin typeface="Cambria Math" panose="02040503050406030204" pitchFamily="18" charset="0"/>
                                </a:rPr>
                              </m:ctrlPr>
                            </m:sSubPr>
                            <m:e>
                              <m:r>
                                <a:rPr lang="fr-FR" sz="1100" i="1">
                                  <a:latin typeface="Cambria Math" panose="02040503050406030204" pitchFamily="18" charset="0"/>
                                </a:rPr>
                                <m:t>𝑛</m:t>
                              </m:r>
                            </m:e>
                            <m:sub>
                              <m:r>
                                <a:rPr lang="fr-FR" sz="1100" i="1">
                                  <a:latin typeface="Cambria Math" panose="02040503050406030204" pitchFamily="18" charset="0"/>
                                </a:rPr>
                                <m:t>𝑖</m:t>
                              </m:r>
                            </m:sub>
                          </m:sSub>
                        </m:sup>
                        <m:e>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r>
                                <a:rPr lang="fr-FR" sz="1100" i="0">
                                  <a:latin typeface="Cambria Math" panose="02040503050406030204" pitchFamily="18" charset="0"/>
                                </a:rPr>
                                <m:t>, </m:t>
                              </m:r>
                              <m:r>
                                <a:rPr lang="fr-FR" sz="1100" i="1">
                                  <a:latin typeface="Cambria Math" panose="02040503050406030204" pitchFamily="18" charset="0"/>
                                </a:rPr>
                                <m:t>𝑡</m:t>
                              </m:r>
                              <m:r>
                                <a:rPr lang="fr-FR" sz="1100" i="0">
                                  <a:latin typeface="Cambria Math" panose="02040503050406030204" pitchFamily="18" charset="0"/>
                                </a:rPr>
                                <m:t>+</m:t>
                              </m:r>
                              <m:r>
                                <a:rPr lang="fr-FR" sz="1100" i="1">
                                  <a:latin typeface="Cambria Math" panose="02040503050406030204" pitchFamily="18" charset="0"/>
                                </a:rPr>
                                <m:t>𝑥</m:t>
                              </m:r>
                            </m:sub>
                          </m:sSub>
                        </m:e>
                      </m:nary>
                      <m:r>
                        <a:rPr lang="fr-FR" sz="1100" i="0">
                          <a:latin typeface="Cambria Math" panose="02040503050406030204" pitchFamily="18" charset="0"/>
                        </a:rPr>
                        <m:t> ≤</m:t>
                      </m:r>
                      <m:r>
                        <a:rPr lang="fr-FR" sz="1100" i="1">
                          <a:latin typeface="Cambria Math" panose="02040503050406030204" pitchFamily="18" charset="0"/>
                        </a:rPr>
                        <m:t>𝑀𝑎𝑥𝑖𝑚𝑢𝑚𝑂</m:t>
                      </m:r>
                      <m:sSub>
                        <m:sSubPr>
                          <m:ctrlPr>
                            <a:rPr lang="fr-FR" sz="1100" i="1">
                              <a:latin typeface="Cambria Math" panose="02040503050406030204" pitchFamily="18" charset="0"/>
                            </a:rPr>
                          </m:ctrlPr>
                        </m:sSubPr>
                        <m:e>
                          <m:r>
                            <a:rPr lang="fr-FR" sz="1100" i="1">
                              <a:latin typeface="Cambria Math" panose="02040503050406030204" pitchFamily="18" charset="0"/>
                            </a:rPr>
                            <m:t>𝑛</m:t>
                          </m:r>
                        </m:e>
                        <m:sub>
                          <m:r>
                            <a:rPr lang="fr-FR" sz="1100" i="1">
                              <a:latin typeface="Cambria Math" panose="02040503050406030204" pitchFamily="18" charset="0"/>
                            </a:rPr>
                            <m:t>𝑖</m:t>
                          </m:r>
                        </m:sub>
                      </m:sSub>
                    </m:oMath>
                  </m:oMathPara>
                </a14:m>
                <a:endParaRPr lang="fr-FR" sz="1100" dirty="0"/>
              </a:p>
            </p:txBody>
          </p:sp>
        </mc:Choice>
        <mc:Fallback xmlns="">
          <p:sp>
            <p:nvSpPr>
              <p:cNvPr id="14" name="Rectangle 13"/>
              <p:cNvSpPr>
                <a:spLocks noRot="1" noChangeAspect="1" noMove="1" noResize="1" noEditPoints="1" noAdjustHandles="1" noChangeArrowheads="1" noChangeShapeType="1" noTextEdit="1"/>
              </p:cNvSpPr>
              <p:nvPr/>
            </p:nvSpPr>
            <p:spPr>
              <a:xfrm>
                <a:off x="208146" y="2674923"/>
                <a:ext cx="2707151" cy="574324"/>
              </a:xfrm>
              <a:prstGeom prst="rect">
                <a:avLst/>
              </a:prstGeom>
              <a:blipFill>
                <a:blip r:embed="rId8"/>
                <a:stretch>
                  <a:fillRect t="-88298" b="-14042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04766" y="3671800"/>
                <a:ext cx="1908278" cy="574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sz="1100" i="1">
                              <a:latin typeface="Cambria Math" panose="02040503050406030204" pitchFamily="18" charset="0"/>
                            </a:rPr>
                          </m:ctrlPr>
                        </m:naryPr>
                        <m:sub>
                          <m:r>
                            <a:rPr lang="fr-FR" sz="1100" i="1">
                              <a:latin typeface="Cambria Math" panose="02040503050406030204" pitchFamily="18" charset="0"/>
                            </a:rPr>
                            <m:t>𝑥</m:t>
                          </m:r>
                          <m:r>
                            <a:rPr lang="fr-FR" sz="1100" i="0">
                              <a:latin typeface="Cambria Math" panose="02040503050406030204" pitchFamily="18" charset="0"/>
                            </a:rPr>
                            <m:t>=0</m:t>
                          </m:r>
                        </m:sub>
                        <m:sup>
                          <m:r>
                            <a:rPr lang="fr-FR" sz="1100" i="1">
                              <a:latin typeface="Cambria Math" panose="02040503050406030204" pitchFamily="18" charset="0"/>
                            </a:rPr>
                            <m:t>𝑋</m:t>
                          </m:r>
                          <m:r>
                            <a:rPr lang="fr-FR" sz="1100" i="0">
                              <a:latin typeface="Cambria Math" panose="02040503050406030204" pitchFamily="18" charset="0"/>
                            </a:rPr>
                            <m:t>=</m:t>
                          </m:r>
                          <m:r>
                            <a:rPr lang="fr-FR" sz="1100" i="1">
                              <a:latin typeface="Cambria Math" panose="02040503050406030204" pitchFamily="18" charset="0"/>
                            </a:rPr>
                            <m:t>𝑀𝑎𝑥𝑖𝑚𝑢𝑚𝑂𝑓</m:t>
                          </m:r>
                          <m:sSub>
                            <m:sSubPr>
                              <m:ctrlPr>
                                <a:rPr lang="fr-FR" sz="1100" i="1">
                                  <a:latin typeface="Cambria Math" panose="02040503050406030204" pitchFamily="18" charset="0"/>
                                </a:rPr>
                              </m:ctrlPr>
                            </m:sSubPr>
                            <m:e>
                              <m:r>
                                <a:rPr lang="fr-FR" sz="1100" i="1">
                                  <a:latin typeface="Cambria Math" panose="02040503050406030204" pitchFamily="18" charset="0"/>
                                </a:rPr>
                                <m:t>𝑓</m:t>
                              </m:r>
                            </m:e>
                            <m:sub>
                              <m:r>
                                <a:rPr lang="fr-FR" sz="1100" i="1">
                                  <a:latin typeface="Cambria Math" panose="02040503050406030204" pitchFamily="18" charset="0"/>
                                </a:rPr>
                                <m:t>𝑖</m:t>
                              </m:r>
                            </m:sub>
                          </m:sSub>
                          <m:r>
                            <a:rPr lang="fr-FR" sz="1100" i="0">
                              <a:latin typeface="Cambria Math" panose="02040503050406030204" pitchFamily="18" charset="0"/>
                            </a:rPr>
                            <m:t>+1</m:t>
                          </m:r>
                        </m:sup>
                        <m:e>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r>
                                <a:rPr lang="fr-FR" sz="1100" i="0">
                                  <a:latin typeface="Cambria Math" panose="02040503050406030204" pitchFamily="18" charset="0"/>
                                </a:rPr>
                                <m:t>, </m:t>
                              </m:r>
                              <m:r>
                                <a:rPr lang="fr-FR" sz="1100" i="1">
                                  <a:latin typeface="Cambria Math" panose="02040503050406030204" pitchFamily="18" charset="0"/>
                                </a:rPr>
                                <m:t>𝑡</m:t>
                              </m:r>
                              <m:r>
                                <a:rPr lang="fr-FR" sz="1100" i="0">
                                  <a:latin typeface="Cambria Math" panose="02040503050406030204" pitchFamily="18" charset="0"/>
                                </a:rPr>
                                <m:t>+</m:t>
                              </m:r>
                              <m:r>
                                <a:rPr lang="fr-FR" sz="1100" i="1">
                                  <a:latin typeface="Cambria Math" panose="02040503050406030204" pitchFamily="18" charset="0"/>
                                </a:rPr>
                                <m:t>𝑥</m:t>
                              </m:r>
                            </m:sub>
                          </m:sSub>
                        </m:e>
                      </m:nary>
                      <m:r>
                        <a:rPr lang="fr-FR" sz="1100" i="0">
                          <a:latin typeface="Cambria Math" panose="02040503050406030204" pitchFamily="18" charset="0"/>
                        </a:rPr>
                        <m:t> ≥0</m:t>
                      </m:r>
                    </m:oMath>
                  </m:oMathPara>
                </a14:m>
                <a:endParaRPr lang="fr-FR" sz="1100" dirty="0"/>
              </a:p>
            </p:txBody>
          </p:sp>
        </mc:Choice>
        <mc:Fallback xmlns="">
          <p:sp>
            <p:nvSpPr>
              <p:cNvPr id="17" name="Rectangle 16"/>
              <p:cNvSpPr>
                <a:spLocks noRot="1" noChangeAspect="1" noMove="1" noResize="1" noEditPoints="1" noAdjustHandles="1" noChangeArrowheads="1" noChangeShapeType="1" noTextEdit="1"/>
              </p:cNvSpPr>
              <p:nvPr/>
            </p:nvSpPr>
            <p:spPr>
              <a:xfrm>
                <a:off x="404766" y="3671800"/>
                <a:ext cx="1908278" cy="574324"/>
              </a:xfrm>
              <a:prstGeom prst="rect">
                <a:avLst/>
              </a:prstGeom>
              <a:blipFill>
                <a:blip r:embed="rId9"/>
                <a:stretch>
                  <a:fillRect t="-87368" b="-1378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364204" y="3211222"/>
                <a:ext cx="4898371" cy="2124043"/>
              </a:xfrm>
              <a:prstGeom prst="rect">
                <a:avLst/>
              </a:prstGeom>
            </p:spPr>
            <p:txBody>
              <a:bodyPr wrap="square">
                <a:spAutoFit/>
              </a:bodyPr>
              <a:lstStyle/>
              <a:p>
                <a:pPr marL="228600">
                  <a:lnSpc>
                    <a:spcPct val="107000"/>
                  </a:lnSpc>
                  <a:spcAft>
                    <a:spcPts val="80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𝑀𝑖𝑛𝑖𝑚𝑢𝑚𝑂</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𝑀𝑖𝑛𝑖𝑚𝑢𝑚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𝑓𝑢𝑛𝑐𝑡𝑖𝑜𝑛𝑛𝑖𝑛𝑔</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𝑀𝑖𝑛𝑖𝑚𝑢𝑚𝑂</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𝑓𝑓</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𝑀𝑖𝑛𝑖𝑚𝑢𝑚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𝑚𝑎𝑖𝑛𝑡𝑒𝑛𝑎𝑛𝑐𝑒</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𝑟𝑒𝑓𝑢𝑒𝑙𝑖𝑛𝑔</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𝑀𝑎𝑥𝑖𝑚𝑢𝑚𝑂</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𝑛</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𝑀𝑎𝑥𝑖𝑚𝑢𝑚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𝑓𝑢𝑛𝑐𝑡𝑖𝑜𝑛𝑛𝑖𝑛𝑔</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 xmlns:m="http://schemas.openxmlformats.org/officeDocument/2006/math">
                    <m:r>
                      <a:rPr lang="fr-FR" sz="1100" i="1">
                        <a:latin typeface="Cambria Math" panose="02040503050406030204" pitchFamily="18" charset="0"/>
                        <a:ea typeface="Times New Roman" panose="02020603050405020304" pitchFamily="18" charset="0"/>
                        <a:cs typeface="Times New Roman" panose="02020603050405020304" pitchFamily="18" charset="0"/>
                      </a:rPr>
                      <m:t>𝑀𝑎𝑥𝑖𝑚𝑢𝑚𝑂</m:t>
                    </m:r>
                    <m:sSub>
                      <m:sSubPr>
                        <m:ctrlPr>
                          <a:rPr lang="fr-FR"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fr-FR" sz="1100" i="1">
                            <a:latin typeface="Cambria Math" panose="02040503050406030204" pitchFamily="18" charset="0"/>
                            <a:ea typeface="Times New Roman" panose="02020603050405020304" pitchFamily="18" charset="0"/>
                            <a:cs typeface="Times New Roman" panose="02020603050405020304" pitchFamily="18" charset="0"/>
                          </a:rPr>
                          <m:t>𝑓𝑓</m:t>
                        </m:r>
                      </m:e>
                      <m:sub>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𝑀𝑎𝑥𝑖𝑚𝑢𝑚</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𝑚𝑎𝑖𝑛𝑡𝑒𝑛𝑎𝑛𝑐𝑒</m:t>
                    </m:r>
                    <m:r>
                      <a:rPr lang="fr-FR" sz="1100" i="1">
                        <a:latin typeface="Cambria Math" panose="02040503050406030204" pitchFamily="18" charset="0"/>
                        <a:ea typeface="Times New Roman" panose="02020603050405020304" pitchFamily="18" charset="0"/>
                        <a:cs typeface="Times New Roman" panose="02020603050405020304" pitchFamily="18" charset="0"/>
                      </a:rPr>
                      <m:t>/</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𝑟𝑒𝑓𝑢𝑒𝑙𝑖𝑛𝑔</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𝑡𝑖𝑚𝑒</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𝑜𝑓</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𝑟𝑒𝑎𝑐𝑡𝑜𝑟</m:t>
                    </m:r>
                    <m:r>
                      <a:rPr lang="fr-FR" sz="1100" i="1">
                        <a:latin typeface="Cambria Math" panose="02040503050406030204" pitchFamily="18" charset="0"/>
                        <a:ea typeface="Times New Roman" panose="02020603050405020304" pitchFamily="18" charset="0"/>
                        <a:cs typeface="Times New Roman" panose="02020603050405020304" pitchFamily="18" charset="0"/>
                      </a:rPr>
                      <m:t> </m:t>
                    </m:r>
                    <m:r>
                      <a:rPr lang="fr-FR" sz="11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fr-FR" sz="1100" dirty="0" smtClean="0">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spcAft>
                    <a:spcPts val="800"/>
                  </a:spcAft>
                </a:pPr>
                <a14:m>
                  <m:oMath xmlns:m="http://schemas.openxmlformats.org/officeDocument/2006/math">
                    <m:r>
                      <a:rPr lang="fr-FR" sz="1100" i="1">
                        <a:latin typeface="Cambria Math" panose="02040503050406030204" pitchFamily="18" charset="0"/>
                      </a:rPr>
                      <m:t>𝑁𝐵𝑂𝑢𝑡𝑎𝑔𝑒𝑠𝐿𝑖𝑚𝑖𝑡</m:t>
                    </m:r>
                  </m:oMath>
                </a14:m>
                <a:r>
                  <a:rPr lang="fr-FR" sz="1100" dirty="0" smtClean="0"/>
                  <a:t>: </a:t>
                </a:r>
                <a14:m>
                  <m:oMath xmlns:m="http://schemas.openxmlformats.org/officeDocument/2006/math">
                    <m:r>
                      <m:rPr>
                        <m:nor/>
                      </m:rPr>
                      <a:rPr lang="en-US" sz="1100" i="1" dirty="0">
                        <a:latin typeface="Cambria Math" panose="02040503050406030204" pitchFamily="18" charset="0"/>
                        <a:ea typeface="Cambria" panose="02040503050406030204" pitchFamily="18" charset="0"/>
                      </a:rPr>
                      <m:t>M</m:t>
                    </m:r>
                    <m:r>
                      <m:rPr>
                        <m:nor/>
                      </m:rPr>
                      <a:rPr lang="en-US" sz="1100" i="1">
                        <a:latin typeface="Cambria" panose="02040503050406030204" pitchFamily="18" charset="0"/>
                        <a:ea typeface="Cambria" panose="02040503050406030204" pitchFamily="18" charset="0"/>
                      </a:rPr>
                      <m:t>aximum</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number</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of</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nuclear</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units</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that</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must</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be</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online</m:t>
                    </m:r>
                    <m:r>
                      <m:rPr>
                        <m:nor/>
                      </m:rPr>
                      <a:rPr lang="en-US" sz="1100" i="1">
                        <a:latin typeface="Cambria" panose="02040503050406030204" pitchFamily="18" charset="0"/>
                        <a:ea typeface="Cambria" panose="02040503050406030204" pitchFamily="18" charset="0"/>
                      </a:rPr>
                      <m:t> </m:t>
                    </m:r>
                    <m:r>
                      <m:rPr>
                        <m:nor/>
                      </m:rPr>
                      <a:rPr lang="en-US" sz="1100" i="1">
                        <a:latin typeface="Cambria" panose="02040503050406030204" pitchFamily="18" charset="0"/>
                        <a:ea typeface="Cambria" panose="02040503050406030204" pitchFamily="18" charset="0"/>
                      </a:rPr>
                      <m:t>simultaneously</m:t>
                    </m:r>
                  </m:oMath>
                </a14:m>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fr-FR" sz="1000" dirty="0"/>
              </a:p>
              <a:p>
                <a:pPr marL="228600">
                  <a:lnSpc>
                    <a:spcPct val="107000"/>
                  </a:lnSpc>
                  <a:spcAft>
                    <a:spcPts val="800"/>
                  </a:spcAft>
                </a:pPr>
                <a:endParaRPr lang="fr-FR" sz="1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364204" y="3211222"/>
                <a:ext cx="4898371" cy="2124043"/>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193986" y="2160839"/>
                <a:ext cx="390501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dirty="0" smtClean="0">
                          <a:solidFill>
                            <a:schemeClr val="tx1">
                              <a:lumMod val="50000"/>
                              <a:lumOff val="50000"/>
                            </a:schemeClr>
                          </a:solidFill>
                          <a:latin typeface="Cambria Math" panose="02040503050406030204" pitchFamily="18" charset="0"/>
                        </a:rPr>
                        <m:t>𝐼𝑟𝑟𝑎𝑑𝑖𝑎𝑡𝑖𝑜𝑛</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𝑐𝑦𝑐𝑙𝑒</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𝑙𝑒𝑛𝑔𝑡h</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𝑐𝑜𝑛𝑠𝑡𝑟𝑎𝑖𝑛𝑡𝑠</m:t>
                      </m:r>
                      <m:r>
                        <a:rPr lang="fr-FR" sz="1200" i="1" dirty="0" smtClean="0">
                          <a:solidFill>
                            <a:schemeClr val="tx1">
                              <a:lumMod val="50000"/>
                              <a:lumOff val="50000"/>
                            </a:schemeClr>
                          </a:solidFill>
                          <a:latin typeface="Cambria Math" panose="02040503050406030204" pitchFamily="18" charset="0"/>
                        </a:rPr>
                        <m:t>:</m:t>
                      </m:r>
                    </m:oMath>
                  </m:oMathPara>
                </a14:m>
                <a:endParaRPr lang="fr-FR" sz="1200" dirty="0" smtClean="0">
                  <a:solidFill>
                    <a:schemeClr val="tx1">
                      <a:lumMod val="50000"/>
                      <a:lumOff val="50000"/>
                    </a:schemeClr>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193986" y="2160839"/>
                <a:ext cx="3905013" cy="276999"/>
              </a:xfrm>
              <a:prstGeom prst="rect">
                <a:avLst/>
              </a:prstGeom>
              <a:blipFill>
                <a:blip r:embed="rId11"/>
                <a:stretch>
                  <a:fillRect b="-43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255999" y="3158942"/>
                <a:ext cx="37864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200" b="0" i="1" dirty="0" smtClean="0">
                          <a:solidFill>
                            <a:schemeClr val="tx1">
                              <a:lumMod val="50000"/>
                              <a:lumOff val="50000"/>
                            </a:schemeClr>
                          </a:solidFill>
                          <a:latin typeface="Cambria Math" panose="02040503050406030204" pitchFamily="18" charset="0"/>
                        </a:rPr>
                        <m:t>𝑀𝑎𝑖𝑛𝑡𝑒𝑛𝑎𝑛𝑐𝑒</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𝑎𝑛𝑑</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𝑟𝑒𝑓𝑢𝑒𝑙𝑖𝑛𝑔</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𝑙𝑒𝑛𝑔𝑡h</m:t>
                      </m:r>
                      <m:r>
                        <a:rPr lang="fr-FR" sz="1200" b="0" i="1" dirty="0" smtClean="0">
                          <a:solidFill>
                            <a:schemeClr val="tx1">
                              <a:lumMod val="50000"/>
                              <a:lumOff val="50000"/>
                            </a:schemeClr>
                          </a:solidFill>
                          <a:latin typeface="Cambria Math" panose="02040503050406030204" pitchFamily="18" charset="0"/>
                        </a:rPr>
                        <m:t> </m:t>
                      </m:r>
                      <m:r>
                        <a:rPr lang="fr-FR" sz="1200" b="0" i="1" dirty="0" smtClean="0">
                          <a:solidFill>
                            <a:schemeClr val="tx1">
                              <a:lumMod val="50000"/>
                              <a:lumOff val="50000"/>
                            </a:schemeClr>
                          </a:solidFill>
                          <a:latin typeface="Cambria Math" panose="02040503050406030204" pitchFamily="18" charset="0"/>
                        </a:rPr>
                        <m:t>𝑐𝑜𝑛𝑠𝑡𝑟𝑎𝑖𝑛𝑡𝑠</m:t>
                      </m:r>
                      <m:r>
                        <a:rPr lang="fr-FR" sz="1200" b="0" i="1" dirty="0" smtClean="0">
                          <a:solidFill>
                            <a:schemeClr val="tx1">
                              <a:lumMod val="50000"/>
                              <a:lumOff val="50000"/>
                            </a:schemeClr>
                          </a:solidFill>
                          <a:latin typeface="Cambria Math" panose="02040503050406030204" pitchFamily="18" charset="0"/>
                        </a:rPr>
                        <m:t>:</m:t>
                      </m:r>
                    </m:oMath>
                  </m:oMathPara>
                </a14:m>
                <a:endParaRPr lang="fr-FR" sz="1200" dirty="0" smtClean="0">
                  <a:solidFill>
                    <a:schemeClr val="tx1">
                      <a:lumMod val="50000"/>
                      <a:lumOff val="50000"/>
                    </a:schemeClr>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255999" y="3158942"/>
                <a:ext cx="3786448" cy="276999"/>
              </a:xfrm>
              <a:prstGeom prst="rect">
                <a:avLst/>
              </a:prstGeom>
              <a:blipFill>
                <a:blip r:embed="rId12"/>
                <a:stretch>
                  <a:fillRect b="-434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17414" y="765431"/>
                <a:ext cx="215135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600" b="0" i="1" dirty="0" smtClean="0">
                          <a:solidFill>
                            <a:schemeClr val="tx1">
                              <a:lumMod val="50000"/>
                              <a:lumOff val="50000"/>
                            </a:schemeClr>
                          </a:solidFill>
                          <a:latin typeface="Cambria Math" panose="02040503050406030204" pitchFamily="18" charset="0"/>
                        </a:rPr>
                        <m:t>𝑂𝑏𝑗𝑒𝑐𝑡𝑖𝑣𝑒</m:t>
                      </m:r>
                      <m:r>
                        <a:rPr lang="fr-FR" sz="1600" b="0" i="1" dirty="0" smtClean="0">
                          <a:solidFill>
                            <a:schemeClr val="tx1">
                              <a:lumMod val="50000"/>
                              <a:lumOff val="50000"/>
                            </a:schemeClr>
                          </a:solidFill>
                          <a:latin typeface="Cambria Math" panose="02040503050406030204" pitchFamily="18" charset="0"/>
                        </a:rPr>
                        <m:t> </m:t>
                      </m:r>
                      <m:r>
                        <a:rPr lang="fr-FR" sz="1600" b="0" i="1" dirty="0" smtClean="0">
                          <a:solidFill>
                            <a:schemeClr val="tx1">
                              <a:lumMod val="50000"/>
                              <a:lumOff val="50000"/>
                            </a:schemeClr>
                          </a:solidFill>
                          <a:latin typeface="Cambria Math" panose="02040503050406030204" pitchFamily="18" charset="0"/>
                        </a:rPr>
                        <m:t>𝑓𝑢𝑛𝑐𝑡𝑖𝑜𝑛</m:t>
                      </m:r>
                      <m:r>
                        <a:rPr lang="fr-FR" sz="1600" b="0" i="1" dirty="0" smtClean="0">
                          <a:solidFill>
                            <a:schemeClr val="tx1">
                              <a:lumMod val="50000"/>
                              <a:lumOff val="50000"/>
                            </a:schemeClr>
                          </a:solidFill>
                          <a:latin typeface="Cambria Math" panose="02040503050406030204" pitchFamily="18" charset="0"/>
                        </a:rPr>
                        <m:t> :</m:t>
                      </m:r>
                    </m:oMath>
                  </m:oMathPara>
                </a14:m>
                <a:endParaRPr lang="fr-FR" sz="1600" dirty="0" smtClean="0">
                  <a:solidFill>
                    <a:schemeClr val="tx1">
                      <a:lumMod val="50000"/>
                      <a:lumOff val="50000"/>
                    </a:schemeClr>
                  </a:solidFill>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17414" y="765431"/>
                <a:ext cx="2151355" cy="338554"/>
              </a:xfrm>
              <a:prstGeom prst="rect">
                <a:avLst/>
              </a:prstGeom>
              <a:blipFill>
                <a:blip r:embed="rId13"/>
                <a:stretch>
                  <a:fillRect b="-109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4017168" y="1668376"/>
                <a:ext cx="191563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0" i="1" dirty="0" smtClean="0">
                          <a:solidFill>
                            <a:schemeClr val="tx1">
                              <a:lumMod val="50000"/>
                              <a:lumOff val="50000"/>
                            </a:schemeClr>
                          </a:solidFill>
                          <a:latin typeface="Cambria Math" panose="02040503050406030204" pitchFamily="18" charset="0"/>
                        </a:rPr>
                        <m:t>𝑤h𝑒𝑟𝑒</m:t>
                      </m:r>
                      <m:r>
                        <a:rPr lang="fr-FR" sz="1400" b="0" i="1" dirty="0" smtClean="0">
                          <a:solidFill>
                            <a:schemeClr val="tx1">
                              <a:lumMod val="50000"/>
                              <a:lumOff val="50000"/>
                            </a:schemeClr>
                          </a:solidFill>
                          <a:latin typeface="Cambria Math" panose="02040503050406030204" pitchFamily="18" charset="0"/>
                        </a:rPr>
                        <m:t> :</m:t>
                      </m:r>
                    </m:oMath>
                  </m:oMathPara>
                </a14:m>
                <a:endParaRPr lang="fr-FR" sz="1400" dirty="0" smtClean="0">
                  <a:solidFill>
                    <a:schemeClr val="tx1">
                      <a:lumMod val="50000"/>
                      <a:lumOff val="50000"/>
                    </a:schemeClr>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4017168" y="1668376"/>
                <a:ext cx="1915635" cy="307777"/>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74923" y="2351420"/>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m:t>
                      </m:r>
                      <m:r>
                        <a:rPr lang="fr-FR" sz="1200" i="1" smtClean="0">
                          <a:latin typeface="Cambria Math" panose="02040503050406030204" pitchFamily="18" charset="0"/>
                          <a:ea typeface="Calibri" panose="020F0502020204030204" pitchFamily="34" charset="0"/>
                          <a:cs typeface="Times New Roman" panose="02020603050405020304" pitchFamily="18" charset="0"/>
                        </a:rPr>
                        <m:t>1</m:t>
                      </m:r>
                      <m:r>
                        <a:rPr lang="fr-FR" sz="12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74923" y="2351420"/>
                <a:ext cx="766138" cy="401328"/>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80287" y="2756859"/>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80287" y="2756859"/>
                <a:ext cx="766138" cy="401328"/>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74923" y="3394046"/>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74923" y="3394046"/>
                <a:ext cx="766138" cy="401328"/>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93986" y="3805288"/>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93986" y="3805288"/>
                <a:ext cx="766138" cy="401328"/>
              </a:xfrm>
              <a:prstGeom prst="rect">
                <a:avLst/>
              </a:prstGeom>
              <a:blipFill>
                <a:blip r:embed="rId18"/>
                <a:stretch>
                  <a:fillRect/>
                </a:stretch>
              </a:blipFill>
            </p:spPr>
            <p:txBody>
              <a:bodyPr/>
              <a:lstStyle/>
              <a:p>
                <a:r>
                  <a:rPr lang="fr-FR">
                    <a:noFill/>
                  </a:rPr>
                  <a:t> </a:t>
                </a:r>
              </a:p>
            </p:txBody>
          </p:sp>
        </mc:Fallback>
      </mc:AlternateContent>
      <p:sp>
        <p:nvSpPr>
          <p:cNvPr id="31" name="ZoneTexte 30"/>
          <p:cNvSpPr txBox="1"/>
          <p:nvPr/>
        </p:nvSpPr>
        <p:spPr>
          <a:xfrm>
            <a:off x="7393917" y="4940538"/>
            <a:ext cx="919477" cy="215444"/>
          </a:xfrm>
          <a:prstGeom prst="rect">
            <a:avLst/>
          </a:prstGeom>
          <a:noFill/>
        </p:spPr>
        <p:txBody>
          <a:bodyPr wrap="square" rtlCol="0">
            <a:spAutoFit/>
          </a:bodyPr>
          <a:lstStyle/>
          <a:p>
            <a:r>
              <a:rPr lang="fr-FR" sz="800" dirty="0" smtClean="0"/>
              <a:t>Arthur LYNCH</a:t>
            </a:r>
            <a:endParaRPr lang="fr-FR" sz="800" dirty="0"/>
          </a:p>
        </p:txBody>
      </p:sp>
      <p:sp>
        <p:nvSpPr>
          <p:cNvPr id="32" name="ZoneTexte 31"/>
          <p:cNvSpPr txBox="1"/>
          <p:nvPr/>
        </p:nvSpPr>
        <p:spPr>
          <a:xfrm>
            <a:off x="4195937" y="4966612"/>
            <a:ext cx="919477" cy="215444"/>
          </a:xfrm>
          <a:prstGeom prst="rect">
            <a:avLst/>
          </a:prstGeom>
          <a:noFill/>
        </p:spPr>
        <p:txBody>
          <a:bodyPr wrap="square" rtlCol="0">
            <a:spAutoFit/>
          </a:bodyPr>
          <a:lstStyle/>
          <a:p>
            <a:pPr algn="ctr"/>
            <a:r>
              <a:rPr lang="fr-FR" sz="800" dirty="0" smtClean="0"/>
              <a:t>8/23</a:t>
            </a:r>
            <a:endParaRPr lang="fr-FR" sz="800" dirty="0"/>
          </a:p>
        </p:txBody>
      </p:sp>
      <mc:AlternateContent xmlns:mc="http://schemas.openxmlformats.org/markup-compatibility/2006" xmlns:a14="http://schemas.microsoft.com/office/drawing/2010/main">
        <mc:Choice Requires="a14">
          <p:sp>
            <p:nvSpPr>
              <p:cNvPr id="6" name="Rectangle 5"/>
              <p:cNvSpPr/>
              <p:nvPr/>
            </p:nvSpPr>
            <p:spPr>
              <a:xfrm>
                <a:off x="639498" y="4355365"/>
                <a:ext cx="1888016" cy="568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sz="1100" i="1">
                              <a:latin typeface="Cambria Math" panose="02040503050406030204" pitchFamily="18" charset="0"/>
                            </a:rPr>
                          </m:ctrlPr>
                        </m:naryPr>
                        <m:sub>
                          <m:r>
                            <a:rPr lang="fr-FR" sz="1100" i="1">
                              <a:latin typeface="Cambria Math" panose="02040503050406030204" pitchFamily="18" charset="0"/>
                            </a:rPr>
                            <m:t>𝑖</m:t>
                          </m:r>
                          <m:r>
                            <a:rPr lang="fr-FR" sz="1100" i="0">
                              <a:latin typeface="Cambria Math" panose="02040503050406030204" pitchFamily="18" charset="0"/>
                            </a:rPr>
                            <m:t>=1</m:t>
                          </m:r>
                        </m:sub>
                        <m:sup>
                          <m:r>
                            <a:rPr lang="fr-FR" sz="1100" i="1">
                              <a:latin typeface="Cambria Math" panose="02040503050406030204" pitchFamily="18" charset="0"/>
                            </a:rPr>
                            <m:t>𝑁</m:t>
                          </m:r>
                        </m:sup>
                        <m:e>
                          <m:sSub>
                            <m:sSubPr>
                              <m:ctrlPr>
                                <a:rPr lang="fr-FR" sz="1100" i="1">
                                  <a:latin typeface="Cambria Math" panose="02040503050406030204" pitchFamily="18" charset="0"/>
                                </a:rPr>
                              </m:ctrlPr>
                            </m:sSubPr>
                            <m:e>
                              <m:r>
                                <a:rPr lang="fr-FR" sz="1100" i="1">
                                  <a:latin typeface="Cambria Math" panose="02040503050406030204" pitchFamily="18" charset="0"/>
                                </a:rPr>
                                <m:t>𝑈</m:t>
                              </m:r>
                            </m:e>
                            <m:sub>
                              <m:r>
                                <a:rPr lang="fr-FR" sz="1100" i="1">
                                  <a:latin typeface="Cambria Math" panose="02040503050406030204" pitchFamily="18" charset="0"/>
                                </a:rPr>
                                <m:t>𝑖</m:t>
                              </m:r>
                              <m:r>
                                <a:rPr lang="fr-FR" sz="1100" i="0">
                                  <a:latin typeface="Cambria Math" panose="02040503050406030204" pitchFamily="18" charset="0"/>
                                </a:rPr>
                                <m:t>,</m:t>
                              </m:r>
                              <m:r>
                                <a:rPr lang="fr-FR" sz="1100" i="1">
                                  <a:latin typeface="Cambria Math" panose="02040503050406030204" pitchFamily="18" charset="0"/>
                                </a:rPr>
                                <m:t>𝑡</m:t>
                              </m:r>
                            </m:sub>
                          </m:sSub>
                        </m:e>
                      </m:nary>
                      <m:r>
                        <a:rPr lang="fr-FR" sz="1100" i="0">
                          <a:latin typeface="Cambria Math" panose="02040503050406030204" pitchFamily="18" charset="0"/>
                        </a:rPr>
                        <m:t>≥</m:t>
                      </m:r>
                      <m:r>
                        <a:rPr lang="fr-FR" sz="1100" i="1">
                          <a:latin typeface="Cambria Math" panose="02040503050406030204" pitchFamily="18" charset="0"/>
                        </a:rPr>
                        <m:t>𝑁𝐵𝑂𝑢𝑡𝑎𝑔𝑒𝑠𝐿𝑖𝑚𝑖𝑡</m:t>
                      </m:r>
                    </m:oMath>
                  </m:oMathPara>
                </a14:m>
                <a:endParaRPr lang="fr-FR" sz="1100" dirty="0"/>
              </a:p>
            </p:txBody>
          </p:sp>
        </mc:Choice>
        <mc:Fallback xmlns="">
          <p:sp>
            <p:nvSpPr>
              <p:cNvPr id="6" name="Rectangle 5"/>
              <p:cNvSpPr>
                <a:spLocks noRot="1" noChangeAspect="1" noMove="1" noResize="1" noEditPoints="1" noAdjustHandles="1" noChangeArrowheads="1" noChangeShapeType="1" noTextEdit="1"/>
              </p:cNvSpPr>
              <p:nvPr/>
            </p:nvSpPr>
            <p:spPr>
              <a:xfrm>
                <a:off x="639498" y="4355365"/>
                <a:ext cx="1888016" cy="568297"/>
              </a:xfrm>
              <a:prstGeom prst="rect">
                <a:avLst/>
              </a:prstGeom>
              <a:blipFill>
                <a:blip r:embed="rId19"/>
                <a:stretch>
                  <a:fillRect l="-22581" t="-89362" b="-1393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74923" y="4462622"/>
                <a:ext cx="766138" cy="401328"/>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174923" y="4462622"/>
                <a:ext cx="766138" cy="401328"/>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2070" y="4201012"/>
                <a:ext cx="3823867"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100" b="0" i="1" dirty="0" smtClean="0">
                          <a:solidFill>
                            <a:schemeClr val="tx1">
                              <a:lumMod val="50000"/>
                              <a:lumOff val="50000"/>
                            </a:schemeClr>
                          </a:solidFill>
                          <a:latin typeface="Cambria Math" panose="02040503050406030204" pitchFamily="18" charset="0"/>
                        </a:rPr>
                        <m:t>𝐻𝑢𝑚𝑎𝑛</m:t>
                      </m:r>
                      <m:r>
                        <a:rPr lang="fr-FR" sz="1100" b="0" i="1" dirty="0" smtClean="0">
                          <a:solidFill>
                            <a:schemeClr val="tx1">
                              <a:lumMod val="50000"/>
                              <a:lumOff val="50000"/>
                            </a:schemeClr>
                          </a:solidFill>
                          <a:latin typeface="Cambria Math" panose="02040503050406030204" pitchFamily="18" charset="0"/>
                        </a:rPr>
                        <m:t> </m:t>
                      </m:r>
                      <m:r>
                        <a:rPr lang="fr-FR" sz="1100" b="0" i="1" dirty="0" smtClean="0">
                          <a:solidFill>
                            <a:schemeClr val="tx1">
                              <a:lumMod val="50000"/>
                              <a:lumOff val="50000"/>
                            </a:schemeClr>
                          </a:solidFill>
                          <a:latin typeface="Cambria Math" panose="02040503050406030204" pitchFamily="18" charset="0"/>
                        </a:rPr>
                        <m:t>𝑟𝑒𝑠𝑠𝑜𝑢𝑟𝑐𝑒𝑠</m:t>
                      </m:r>
                      <m:r>
                        <a:rPr lang="fr-FR" sz="1100" b="0" i="1" dirty="0" smtClean="0">
                          <a:solidFill>
                            <a:schemeClr val="tx1">
                              <a:lumMod val="50000"/>
                              <a:lumOff val="50000"/>
                            </a:schemeClr>
                          </a:solidFill>
                          <a:latin typeface="Cambria Math" panose="02040503050406030204" pitchFamily="18" charset="0"/>
                        </a:rPr>
                        <m:t> </m:t>
                      </m:r>
                      <m:r>
                        <a:rPr lang="fr-FR" sz="1100" b="0" i="1" dirty="0" smtClean="0">
                          <a:solidFill>
                            <a:schemeClr val="tx1">
                              <a:lumMod val="50000"/>
                              <a:lumOff val="50000"/>
                            </a:schemeClr>
                          </a:solidFill>
                          <a:latin typeface="Cambria Math" panose="02040503050406030204" pitchFamily="18" charset="0"/>
                        </a:rPr>
                        <m:t>𝑎𝑛𝑑</m:t>
                      </m:r>
                      <m:r>
                        <a:rPr lang="fr-FR" sz="1100" b="0" i="1" dirty="0" smtClean="0">
                          <a:solidFill>
                            <a:schemeClr val="tx1">
                              <a:lumMod val="50000"/>
                              <a:lumOff val="50000"/>
                            </a:schemeClr>
                          </a:solidFill>
                          <a:latin typeface="Cambria Math" panose="02040503050406030204" pitchFamily="18" charset="0"/>
                        </a:rPr>
                        <m:t> </m:t>
                      </m:r>
                      <m:r>
                        <a:rPr lang="fr-FR" sz="1100" b="0" i="1" dirty="0" smtClean="0">
                          <a:solidFill>
                            <a:schemeClr val="tx1">
                              <a:lumMod val="50000"/>
                              <a:lumOff val="50000"/>
                            </a:schemeClr>
                          </a:solidFill>
                          <a:latin typeface="Cambria Math" panose="02040503050406030204" pitchFamily="18" charset="0"/>
                        </a:rPr>
                        <m:t>𝑢𝑡𝑖𝑙𝑖𝑡𝑦</m:t>
                      </m:r>
                      <m:r>
                        <a:rPr lang="fr-FR" sz="1100" b="0" i="1" dirty="0" smtClean="0">
                          <a:solidFill>
                            <a:schemeClr val="tx1">
                              <a:lumMod val="50000"/>
                              <a:lumOff val="50000"/>
                            </a:schemeClr>
                          </a:solidFill>
                          <a:latin typeface="Cambria Math" panose="02040503050406030204" pitchFamily="18" charset="0"/>
                        </a:rPr>
                        <m:t> </m:t>
                      </m:r>
                      <m:r>
                        <a:rPr lang="fr-FR" sz="1100" b="0" i="1" dirty="0" smtClean="0">
                          <a:solidFill>
                            <a:schemeClr val="tx1">
                              <a:lumMod val="50000"/>
                              <a:lumOff val="50000"/>
                            </a:schemeClr>
                          </a:solidFill>
                          <a:latin typeface="Cambria Math" panose="02040503050406030204" pitchFamily="18" charset="0"/>
                        </a:rPr>
                        <m:t>𝑟𝑒𝑞𝑢𝑖𝑟𝑒𝑚𝑒𝑛𝑡𝑠</m:t>
                      </m:r>
                      <m:r>
                        <a:rPr lang="fr-FR" sz="1100" b="0" i="1" dirty="0" smtClean="0">
                          <a:solidFill>
                            <a:schemeClr val="tx1">
                              <a:lumMod val="50000"/>
                              <a:lumOff val="50000"/>
                            </a:schemeClr>
                          </a:solidFill>
                          <a:latin typeface="Cambria Math" panose="02040503050406030204" pitchFamily="18" charset="0"/>
                        </a:rPr>
                        <m:t> </m:t>
                      </m:r>
                      <m:r>
                        <a:rPr lang="fr-FR" sz="1100" b="0" i="1" dirty="0" smtClean="0">
                          <a:solidFill>
                            <a:schemeClr val="tx1">
                              <a:lumMod val="50000"/>
                              <a:lumOff val="50000"/>
                            </a:schemeClr>
                          </a:solidFill>
                          <a:latin typeface="Cambria Math" panose="02040503050406030204" pitchFamily="18" charset="0"/>
                        </a:rPr>
                        <m:t>𝑐𝑜𝑛𝑠𝑡𝑟𝑎𝑖𝑛𝑡</m:t>
                      </m:r>
                      <m:r>
                        <a:rPr lang="fr-FR" sz="1100" b="0" i="1" dirty="0" smtClean="0">
                          <a:solidFill>
                            <a:schemeClr val="tx1">
                              <a:lumMod val="50000"/>
                              <a:lumOff val="50000"/>
                            </a:schemeClr>
                          </a:solidFill>
                          <a:latin typeface="Cambria Math" panose="02040503050406030204" pitchFamily="18" charset="0"/>
                        </a:rPr>
                        <m:t>:</m:t>
                      </m:r>
                    </m:oMath>
                  </m:oMathPara>
                </a14:m>
                <a:endParaRPr lang="fr-FR" sz="1100" dirty="0">
                  <a:solidFill>
                    <a:schemeClr val="tx1">
                      <a:lumMod val="50000"/>
                      <a:lumOff val="50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72070" y="4201012"/>
                <a:ext cx="3823867" cy="261610"/>
              </a:xfrm>
              <a:prstGeom prst="rect">
                <a:avLst/>
              </a:prstGeom>
              <a:blipFill>
                <a:blip r:embed="rId21"/>
                <a:stretch>
                  <a:fillRect b="-6977"/>
                </a:stretch>
              </a:blipFill>
            </p:spPr>
            <p:txBody>
              <a:bodyPr/>
              <a:lstStyle/>
              <a:p>
                <a:r>
                  <a:rPr lang="fr-FR">
                    <a:noFill/>
                  </a:rPr>
                  <a:t> </a:t>
                </a:r>
              </a:p>
            </p:txBody>
          </p:sp>
        </mc:Fallback>
      </mc:AlternateContent>
    </p:spTree>
    <p:extLst>
      <p:ext uri="{BB962C8B-B14F-4D97-AF65-F5344CB8AC3E}">
        <p14:creationId xmlns:p14="http://schemas.microsoft.com/office/powerpoint/2010/main" val="12416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580" y="6756"/>
            <a:ext cx="8179308" cy="565146"/>
          </a:xfrm>
        </p:spPr>
        <p:txBody>
          <a:bodyPr/>
          <a:lstStyle/>
          <a:p>
            <a:r>
              <a:rPr lang="en-US" dirty="0"/>
              <a:t>Method and models: Heuristic planning optimization MILP model: Nuclear reactor assumption </a:t>
            </a:r>
            <a:endParaRPr lang="fr-FR" dirty="0"/>
          </a:p>
        </p:txBody>
      </p:sp>
      <p:sp>
        <p:nvSpPr>
          <p:cNvPr id="3" name="Espace réservé du contenu 2"/>
          <p:cNvSpPr>
            <a:spLocks noGrp="1"/>
          </p:cNvSpPr>
          <p:nvPr>
            <p:ph idx="1"/>
          </p:nvPr>
        </p:nvSpPr>
        <p:spPr>
          <a:xfrm>
            <a:off x="592899" y="1253501"/>
            <a:ext cx="7722045" cy="3724096"/>
          </a:xfrm>
        </p:spPr>
        <p:txBody>
          <a:bodyPr/>
          <a:lstStyle/>
          <a:p>
            <a:pPr fontAlgn="ctr"/>
            <a:r>
              <a:rPr lang="en-US" dirty="0"/>
              <a:t>Design </a:t>
            </a:r>
            <a:r>
              <a:rPr lang="en-US" dirty="0" smtClean="0"/>
              <a:t>								Pressurized Water Reactor</a:t>
            </a:r>
            <a:endParaRPr lang="fr-FR" dirty="0"/>
          </a:p>
          <a:p>
            <a:pPr fontAlgn="ctr"/>
            <a:r>
              <a:rPr lang="en-US" dirty="0" smtClean="0"/>
              <a:t>Nominal power						1000 </a:t>
            </a:r>
            <a:r>
              <a:rPr lang="en-US" dirty="0" err="1" smtClean="0"/>
              <a:t>MWe</a:t>
            </a:r>
            <a:endParaRPr lang="en-US" dirty="0" smtClean="0"/>
          </a:p>
          <a:p>
            <a:pPr fontAlgn="ctr"/>
            <a:r>
              <a:rPr lang="en-US" dirty="0" smtClean="0"/>
              <a:t>Cycle </a:t>
            </a:r>
            <a:r>
              <a:rPr lang="en-US" dirty="0"/>
              <a:t>Lengths </a:t>
            </a:r>
            <a:r>
              <a:rPr lang="en-US" dirty="0" smtClean="0"/>
              <a:t>							15 months</a:t>
            </a:r>
          </a:p>
          <a:p>
            <a:pPr fontAlgn="ctr"/>
            <a:r>
              <a:rPr lang="en-US" dirty="0" smtClean="0"/>
              <a:t>Equivalent </a:t>
            </a:r>
            <a:r>
              <a:rPr lang="en-US" dirty="0"/>
              <a:t>Full Power </a:t>
            </a:r>
            <a:r>
              <a:rPr lang="en-US" dirty="0" smtClean="0"/>
              <a:t>Days				400 days</a:t>
            </a:r>
            <a:endParaRPr lang="fr-FR" dirty="0"/>
          </a:p>
          <a:p>
            <a:pPr fontAlgn="ctr"/>
            <a:r>
              <a:rPr lang="en-US" dirty="0"/>
              <a:t>Average availability </a:t>
            </a:r>
            <a:r>
              <a:rPr lang="en-US" dirty="0" smtClean="0"/>
              <a:t>factor				79,1%</a:t>
            </a:r>
            <a:endParaRPr lang="fr-FR" dirty="0"/>
          </a:p>
          <a:p>
            <a:pPr fontAlgn="ctr"/>
            <a:r>
              <a:rPr lang="en-US" dirty="0"/>
              <a:t>Minimum Outage duration </a:t>
            </a:r>
            <a:r>
              <a:rPr lang="en-US" dirty="0" smtClean="0"/>
              <a:t>				10 weeks</a:t>
            </a:r>
            <a:endParaRPr lang="fr-FR" dirty="0"/>
          </a:p>
          <a:p>
            <a:pPr fontAlgn="ctr"/>
            <a:r>
              <a:rPr lang="fr-FR" dirty="0"/>
              <a:t>Maximum </a:t>
            </a:r>
            <a:r>
              <a:rPr lang="fr-FR" dirty="0" err="1"/>
              <a:t>Outage</a:t>
            </a:r>
            <a:r>
              <a:rPr lang="fr-FR" dirty="0"/>
              <a:t> </a:t>
            </a:r>
            <a:r>
              <a:rPr lang="fr-FR" dirty="0" smtClean="0"/>
              <a:t>duration				14 </a:t>
            </a:r>
            <a:r>
              <a:rPr lang="fr-FR" dirty="0" err="1" smtClean="0"/>
              <a:t>weeks</a:t>
            </a:r>
            <a:endParaRPr lang="fr-FR" dirty="0"/>
          </a:p>
          <a:p>
            <a:pPr fontAlgn="ctr"/>
            <a:r>
              <a:rPr lang="fr-FR" dirty="0"/>
              <a:t>Minimum Irradiation cycle </a:t>
            </a:r>
            <a:r>
              <a:rPr lang="fr-FR" dirty="0" smtClean="0"/>
              <a:t>duration		56 </a:t>
            </a:r>
            <a:r>
              <a:rPr lang="fr-FR" dirty="0" err="1" smtClean="0"/>
              <a:t>weeks</a:t>
            </a:r>
            <a:endParaRPr lang="fr-FR" dirty="0"/>
          </a:p>
          <a:p>
            <a:pPr fontAlgn="ctr"/>
            <a:r>
              <a:rPr lang="fr-FR" dirty="0"/>
              <a:t>Maximum Irradiation cycle duration 	</a:t>
            </a:r>
            <a:r>
              <a:rPr lang="fr-FR" dirty="0" smtClean="0"/>
              <a:t>	66 </a:t>
            </a:r>
            <a:r>
              <a:rPr lang="fr-FR" dirty="0" err="1" smtClean="0"/>
              <a:t>weeks</a:t>
            </a:r>
            <a:endParaRPr lang="fr-FR" dirty="0"/>
          </a:p>
          <a:p>
            <a:endParaRPr lang="fr-FR" dirty="0"/>
          </a:p>
        </p:txBody>
      </p:sp>
      <p:sp>
        <p:nvSpPr>
          <p:cNvPr id="4" name="Espace réservé du texte 3"/>
          <p:cNvSpPr>
            <a:spLocks noGrp="1"/>
          </p:cNvSpPr>
          <p:nvPr>
            <p:ph type="body" sz="quarter" idx="12"/>
          </p:nvPr>
        </p:nvSpPr>
        <p:spPr>
          <a:xfrm>
            <a:off x="592899" y="684480"/>
            <a:ext cx="8416989" cy="400110"/>
          </a:xfrm>
        </p:spPr>
        <p:txBody>
          <a:bodyPr/>
          <a:lstStyle/>
          <a:p>
            <a:r>
              <a:rPr lang="en-US" altLang="fr-FR" dirty="0" bmk="">
                <a:latin typeface="Cambria" panose="02040503050406030204" pitchFamily="18" charset="0"/>
                <a:ea typeface="Cambria" panose="02040503050406030204" pitchFamily="18" charset="0"/>
              </a:rPr>
              <a:t>Irradiation-cycle and outages lengths </a:t>
            </a:r>
            <a:r>
              <a:rPr lang="en-US" altLang="fr-FR" dirty="0" smtClean="0" bmk="">
                <a:latin typeface="Cambria" panose="02040503050406030204" pitchFamily="18" charset="0"/>
                <a:ea typeface="Cambria" panose="02040503050406030204" pitchFamily="18" charset="0"/>
              </a:rPr>
              <a:t>hypotheses for all reactors</a:t>
            </a:r>
            <a:endParaRPr lang="fr-FR" dirty="0"/>
          </a:p>
        </p:txBody>
      </p:sp>
      <p:sp>
        <p:nvSpPr>
          <p:cNvPr id="5" name="ZoneTexte 4"/>
          <p:cNvSpPr txBox="1"/>
          <p:nvPr/>
        </p:nvSpPr>
        <p:spPr>
          <a:xfrm>
            <a:off x="4195937" y="4966612"/>
            <a:ext cx="919477" cy="215444"/>
          </a:xfrm>
          <a:prstGeom prst="rect">
            <a:avLst/>
          </a:prstGeom>
          <a:noFill/>
        </p:spPr>
        <p:txBody>
          <a:bodyPr wrap="square" rtlCol="0">
            <a:spAutoFit/>
          </a:bodyPr>
          <a:lstStyle/>
          <a:p>
            <a:pPr algn="ctr"/>
            <a:r>
              <a:rPr lang="fr-FR" sz="800" dirty="0"/>
              <a:t>9</a:t>
            </a:r>
            <a:r>
              <a:rPr lang="fr-FR" sz="800" dirty="0" smtClean="0"/>
              <a:t>/23</a:t>
            </a:r>
            <a:endParaRPr lang="fr-FR" sz="800" dirty="0"/>
          </a:p>
        </p:txBody>
      </p:sp>
    </p:spTree>
    <p:extLst>
      <p:ext uri="{BB962C8B-B14F-4D97-AF65-F5344CB8AC3E}">
        <p14:creationId xmlns:p14="http://schemas.microsoft.com/office/powerpoint/2010/main" val="211052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A_16-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Office document_ItemAdded</Name>
    <Synchronization>Synchronous</Synchronization>
    <Type>10001</Type>
    <SequenceNumber>11001</SequenceNumber>
    <Url/>
    <Assembly>CEA.I2I.Web.Core, Version=1.0.0.0, Culture=neutral, PublicKeyToken=39d5d856cb1a3e17</Assembly>
    <Class>CEA.I2I.Web.Core.Receivers.OfficeDocumentEventReceiver</Class>
    <Data/>
    <Filter/>
  </Receiver>
  <Receiver>
    <Name>Office document_ItemUpdated</Name>
    <Synchronization>Synchronous</Synchronization>
    <Type>10002</Type>
    <SequenceNumber>11001</SequenceNumber>
    <Url/>
    <Assembly>CEA.I2I.Web.Core, Version=1.0.0.0, Culture=neutral, PublicKeyToken=39d5d856cb1a3e17</Assembly>
    <Class>CEA.I2I.Web.Core.Receivers.OfficeDocumentEventReceiver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bureautique" ma:contentTypeID="0x0101009AC65FE4C57B4241B7BB126C82049321006502EDEDC0136B40BE1694CA6DFB09E5" ma:contentTypeVersion="20" ma:contentTypeDescription="Crée un document." ma:contentTypeScope="" ma:versionID="f77b7e27e4469696f6b63b9bd60051b8">
  <xsd:schema xmlns:xsd="http://www.w3.org/2001/XMLSchema" xmlns:xs="http://www.w3.org/2001/XMLSchema" xmlns:p="http://schemas.microsoft.com/office/2006/metadata/properties" xmlns:ns1="http://schemas.microsoft.com/sharepoint/v3" xmlns:ns2="582fa2ad-bcfb-4c30-8490-7bbd511b1880" xmlns:ns3="151dffeb-2989-4a61-aef8-844a993007f8" targetNamespace="http://schemas.microsoft.com/office/2006/metadata/properties" ma:root="true" ma:fieldsID="ad4fd72acedf3599f74be16d9de689d9" ns1:_="" ns2:_="" ns3:_="">
    <xsd:import namespace="http://schemas.microsoft.com/sharepoint/v3"/>
    <xsd:import namespace="582fa2ad-bcfb-4c30-8490-7bbd511b1880"/>
    <xsd:import namespace="151dffeb-2989-4a61-aef8-844a993007f8"/>
    <xsd:element name="properties">
      <xsd:complexType>
        <xsd:sequence>
          <xsd:element name="documentManagement">
            <xsd:complexType>
              <xsd:all>
                <xsd:element ref="ns1:Language" minOccurs="0"/>
                <xsd:element ref="ns2:BackwardLinks" minOccurs="0"/>
                <xsd:element ref="ns2:ThematicsTaxHTField0" minOccurs="0"/>
                <xsd:element ref="ns3:TaxCatchAll" minOccurs="0"/>
                <xsd:element ref="ns3:TaxCatchAllLabel" minOccurs="0"/>
                <xsd:element ref="ns2:CenterAndUnitTaxHTField0" minOccurs="0"/>
                <xsd:element ref="ns3:TaxKeywordTaxHTField" minOccurs="0"/>
                <xsd:element ref="ns2:TypologyTaxHTField0" minOccurs="0"/>
                <xsd:element ref="ns2:OrganisationTaxHTField0" minOccurs="0"/>
                <xsd:element ref="ns2:PublicTaxHTField0" minOccurs="0"/>
                <xsd:element ref="ns2:Summary" minOccurs="0"/>
                <xsd:element ref="ns2:ThumbnailImage" minOccurs="0"/>
                <xsd:element ref="ns2:ThumbnailImageUrl" minOccurs="0"/>
                <xsd:element ref="ns2:BigPicture" minOccurs="0"/>
                <xsd:element ref="ns2:BigPictureUrl" minOccurs="0"/>
                <xsd:element ref="ns2:ManualDate" minOccurs="0"/>
                <xsd:element ref="ns2:Display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e" ma:default="Français (France)" ma:internalName="Language">
      <xsd:simpleType>
        <xsd:union memberTypes="dms:Text">
          <xsd:simpleType>
            <xsd:restriction base="dms:Choice">
              <xsd:enumeration value="Arabe (Arabie saoudite)"/>
              <xsd:enumeration value="Bulgare (Bulgarie)"/>
              <xsd:enumeration value="Chinois (R.A.S. de Hong Kong)"/>
              <xsd:enumeration value="Chinois (République populaire de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82fa2ad-bcfb-4c30-8490-7bbd511b1880" elementFormDefault="qualified">
    <xsd:import namespace="http://schemas.microsoft.com/office/2006/documentManagement/types"/>
    <xsd:import namespace="http://schemas.microsoft.com/office/infopath/2007/PartnerControls"/>
    <xsd:element name="BackwardLinks" ma:index="6" nillable="true" ma:displayName="Liens entrants" ma:internalName="BackwardLinks" ma:readOnly="false">
      <xsd:simpleType>
        <xsd:restriction base="dms:Text"/>
      </xsd:simpleType>
    </xsd:element>
    <xsd:element name="ThematicsTaxHTField0" ma:index="8" nillable="true" ma:taxonomy="true" ma:internalName="ThematicsTaxHTField0" ma:taxonomyFieldName="Thematics" ma:displayName="Thématiques" ma:fieldId="{c4af68e9-307a-4318-8504-f93285936fc7}" ma:taxonomyMulti="true" ma:sspId="a6e70cbb-a60f-4600-a53f-b7ff8cffd0af" ma:termSetId="a10a44d9-d1f6-48e5-bb68-cccd1ea0729b" ma:anchorId="00000000-0000-0000-0000-000000000000" ma:open="false" ma:isKeyword="false">
      <xsd:complexType>
        <xsd:sequence>
          <xsd:element ref="pc:Terms" minOccurs="0" maxOccurs="1"/>
        </xsd:sequence>
      </xsd:complexType>
    </xsd:element>
    <xsd:element name="CenterAndUnitTaxHTField0" ma:index="12" nillable="true" ma:taxonomy="true" ma:internalName="CenterAndUnitTaxHTField0" ma:taxonomyFieldName="CenterAndUnit" ma:displayName="Centre et unité" ma:fieldId="{facf9d3d-8cf6-4fab-8f4b-dfbbe29f3a4b}"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TypologyTaxHTField0" ma:index="18" nillable="true" ma:taxonomy="true" ma:internalName="TypologyTaxHTField0" ma:taxonomyFieldName="Typology" ma:displayName="Type de contenu" ma:readOnly="false" ma:default="" ma:fieldId="{fca8d298-920d-4815-a20b-c1a36091f1f7}" ma:taxonomyMulti="true" ma:sspId="a6e70cbb-a60f-4600-a53f-b7ff8cffd0af" ma:termSetId="092849f7-9260-4df9-99c4-635fefe8f60a" ma:anchorId="00000000-0000-0000-0000-000000000000" ma:open="false" ma:isKeyword="false">
      <xsd:complexType>
        <xsd:sequence>
          <xsd:element ref="pc:Terms" minOccurs="0" maxOccurs="1"/>
        </xsd:sequence>
      </xsd:complexType>
    </xsd:element>
    <xsd:element name="OrganisationTaxHTField0" ma:index="20" nillable="true" ma:taxonomy="true" ma:internalName="OrganisationTaxHTField0" ma:taxonomyFieldName="Organisation" ma:displayName="Organisation" ma:readOnly="false" ma:fieldId="{dacc8977-bae2-4cdb-ba56-0a020a4af99a}" ma:taxonomyMulti="true" ma:sspId="a6e70cbb-a60f-4600-a53f-b7ff8cffd0af" ma:termSetId="88381266-4cf9-4d0f-9f66-bc7ee8b8f509" ma:anchorId="00000000-0000-0000-0000-000000000000" ma:open="false" ma:isKeyword="false">
      <xsd:complexType>
        <xsd:sequence>
          <xsd:element ref="pc:Terms" minOccurs="0" maxOccurs="1"/>
        </xsd:sequence>
      </xsd:complexType>
    </xsd:element>
    <xsd:element name="PublicTaxHTField0" ma:index="22" nillable="true" ma:taxonomy="true" ma:internalName="PublicTaxHTField0" ma:taxonomyFieldName="Public" ma:displayName="Public" ma:readOnly="false" ma:fieldId="{7196c7f4-9f00-45cf-9674-ae6fd7f8c9dc}" ma:taxonomyMulti="true" ma:sspId="a6e70cbb-a60f-4600-a53f-b7ff8cffd0af" ma:termSetId="d1bb7582-47f0-4b95-a8a0-54d382c0433c" ma:anchorId="00000000-0000-0000-0000-000000000000" ma:open="false" ma:isKeyword="false">
      <xsd:complexType>
        <xsd:sequence>
          <xsd:element ref="pc:Terms" minOccurs="0" maxOccurs="1"/>
        </xsd:sequence>
      </xsd:complexType>
    </xsd:element>
    <xsd:element name="Summary" ma:index="24" nillable="true" ma:displayName="Résumé" ma:internalName="Summary" ma:readOnly="false">
      <xsd:simpleType>
        <xsd:restriction base="dms:Note">
          <xsd:maxLength value="255"/>
        </xsd:restriction>
      </xsd:simpleType>
    </xsd:element>
    <xsd:element name="ThumbnailImage" ma:index="25" nillable="true" ma:displayName="Imagette" ma:internalName="ThumbnailImage" ma:readOnly="false">
      <xsd:simpleType>
        <xsd:restriction base="dms:Unknown"/>
      </xsd:simpleType>
    </xsd:element>
    <xsd:element name="ThumbnailImageUrl" ma:index="26" nillable="true" ma:displayName="ThumbnailImageUrl" ma:hidden="true" ma:internalName="ThumbnailImageUrl" ma:readOnly="false" ma:showField="FALSE">
      <xsd:simpleType>
        <xsd:restriction base="dms:Text"/>
      </xsd:simpleType>
    </xsd:element>
    <xsd:element name="BigPicture" ma:index="27" nillable="true" ma:displayName="Grande image" ma:internalName="BigPicture" ma:readOnly="false">
      <xsd:simpleType>
        <xsd:restriction base="dms:Unknown"/>
      </xsd:simpleType>
    </xsd:element>
    <xsd:element name="BigPictureUrl" ma:index="28" nillable="true" ma:displayName="BigPictureUrl" ma:hidden="true" ma:internalName="BigPictureUrl" ma:readOnly="false" ma:showField="FALSE">
      <xsd:simpleType>
        <xsd:restriction base="dms:Text"/>
      </xsd:simpleType>
    </xsd:element>
    <xsd:element name="ManualDate" ma:index="29" nillable="true" ma:displayName="Date manuelle" ma:format="DateTime" ma:LCID="1036" ma:internalName="ManualDate" ma:readOnly="false">
      <xsd:simpleType>
        <xsd:restriction base="dms:DateTime"/>
      </xsd:simpleType>
    </xsd:element>
    <xsd:element name="DisplayedDate" ma:index="30" nillable="true" ma:displayName="Date affichée" ma:format="DateTime" ma:LCID="1036" ma:internalName="Displayed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51dffeb-2989-4a61-aef8-844a993007f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3ac70b-b933-4e26-b91d-fb6c0c0cea2a}" ma:internalName="TaxCatchAll" ma:showField="CatchAllData"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3ac70b-b933-4e26-b91d-fb6c0c0cea2a}" ma:internalName="TaxCatchAllLabel" ma:readOnly="true" ma:showField="CatchAllDataLabel" ma:web="151dffeb-2989-4a61-aef8-844a993007f8">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Mots clés d’entreprise" ma:fieldId="{23f27201-bee3-471e-b2e7-b64fd8b7ca38}" ma:taxonomyMulti="true" ma:sspId="a6e70cbb-a60f-4600-a53f-b7ff8cffd0a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aticsTaxHTField0 xmlns="582fa2ad-bcfb-4c30-8490-7bbd511b1880">
      <Terms xmlns="http://schemas.microsoft.com/office/infopath/2007/PartnerControls"/>
    </ThematicsTaxHTField0>
    <OrganisationTaxHTField0 xmlns="582fa2ad-bcfb-4c30-8490-7bbd511b1880">
      <Terms xmlns="http://schemas.microsoft.com/office/infopath/2007/PartnerControls"/>
    </OrganisationTaxHTField0>
    <Language xmlns="http://schemas.microsoft.com/sharepoint/v3">Français (France)</Language>
    <BackwardLinks xmlns="582fa2ad-bcfb-4c30-8490-7bbd511b1880">3</BackwardLinks>
    <ThumbnailImage xmlns="582fa2ad-bcfb-4c30-8490-7bbd511b1880" xsi:nil="true"/>
    <PublicTaxHTField0 xmlns="582fa2ad-bcfb-4c30-8490-7bbd511b1880">
      <Terms xmlns="http://schemas.microsoft.com/office/infopath/2007/PartnerControls"/>
    </PublicTaxHTField0>
    <CenterAndUnitTaxHTField0 xmlns="582fa2ad-bcfb-4c30-8490-7bbd511b1880">
      <Terms xmlns="http://schemas.microsoft.com/office/infopath/2007/PartnerControls"/>
    </CenterAndUnitTaxHTField0>
    <BigPicture xmlns="582fa2ad-bcfb-4c30-8490-7bbd511b1880" xsi:nil="true"/>
    <BigPictureUrl xmlns="582fa2ad-bcfb-4c30-8490-7bbd511b1880" xsi:nil="true"/>
    <Summary xmlns="582fa2ad-bcfb-4c30-8490-7bbd511b1880" xsi:nil="true"/>
    <ManualDate xmlns="582fa2ad-bcfb-4c30-8490-7bbd511b1880" xsi:nil="true"/>
    <TaxCatchAll xmlns="151dffeb-2989-4a61-aef8-844a993007f8"/>
    <DisplayedDate xmlns="582fa2ad-bcfb-4c30-8490-7bbd511b1880">2019-04-17T06:15:53+00:00</DisplayedDate>
    <TaxKeywordTaxHTField xmlns="151dffeb-2989-4a61-aef8-844a993007f8">
      <Terms xmlns="http://schemas.microsoft.com/office/infopath/2007/PartnerControls"/>
    </TaxKeywordTaxHTField>
    <ThumbnailImageUrl xmlns="582fa2ad-bcfb-4c30-8490-7bbd511b1880" xsi:nil="true"/>
    <TypologyTaxHTField0 xmlns="582fa2ad-bcfb-4c30-8490-7bbd511b1880">
      <Terms xmlns="http://schemas.microsoft.com/office/infopath/2007/PartnerControls"/>
    </Typolog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B19F0-E1D2-4AA8-B9D8-58A40270FC2F}">
  <ds:schemaRefs>
    <ds:schemaRef ds:uri="http://schemas.microsoft.com/sharepoint/events"/>
  </ds:schemaRefs>
</ds:datastoreItem>
</file>

<file path=customXml/itemProps2.xml><?xml version="1.0" encoding="utf-8"?>
<ds:datastoreItem xmlns:ds="http://schemas.openxmlformats.org/officeDocument/2006/customXml" ds:itemID="{5ECA3F45-95D7-4F47-83C8-C7D1B5E13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2fa2ad-bcfb-4c30-8490-7bbd511b1880"/>
    <ds:schemaRef ds:uri="151dffeb-2989-4a61-aef8-844a99300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2492A5-15B4-4259-AB42-2F736A830ACF}">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151dffeb-2989-4a61-aef8-844a993007f8"/>
    <ds:schemaRef ds:uri="http://purl.org/dc/terms/"/>
    <ds:schemaRef ds:uri="http://schemas.microsoft.com/office/2006/documentManagement/types"/>
    <ds:schemaRef ds:uri="582fa2ad-bcfb-4c30-8490-7bbd511b1880"/>
    <ds:schemaRef ds:uri="http://www.w3.org/XML/1998/namespace"/>
    <ds:schemaRef ds:uri="http://purl.org/dc/dcmitype/"/>
  </ds:schemaRefs>
</ds:datastoreItem>
</file>

<file path=customXml/itemProps4.xml><?xml version="1.0" encoding="utf-8"?>
<ds:datastoreItem xmlns:ds="http://schemas.openxmlformats.org/officeDocument/2006/customXml" ds:itemID="{750462B3-9A96-4969-944C-3FD5D34B9F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CEA_16-9_template</Template>
  <TotalTime>37757</TotalTime>
  <Words>3312</Words>
  <Application>Microsoft Office PowerPoint</Application>
  <PresentationFormat>Affichage à l'écran (16:9)</PresentationFormat>
  <Paragraphs>474</Paragraphs>
  <Slides>24</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Cambria</vt:lpstr>
      <vt:lpstr>Cambria Math</vt:lpstr>
      <vt:lpstr>Times New Roman</vt:lpstr>
      <vt:lpstr>CEA_16-9_template</vt:lpstr>
      <vt:lpstr>Présentation PowerPoint</vt:lpstr>
      <vt:lpstr>Summary:</vt:lpstr>
      <vt:lpstr>Background and objectives : General context</vt:lpstr>
      <vt:lpstr>Background and objectives :</vt:lpstr>
      <vt:lpstr>Background and objectives : Refueling and maintenance outages </vt:lpstr>
      <vt:lpstr>Summary:</vt:lpstr>
      <vt:lpstr>Method and models : Methodology of the paper</vt:lpstr>
      <vt:lpstr>Method and models: Heuristic planning optimization MILP model:</vt:lpstr>
      <vt:lpstr>Method and models: Heuristic planning optimization MILP model: Nuclear reactor assumption </vt:lpstr>
      <vt:lpstr>Method and models: Heuristic planning optimization MILP model output:</vt:lpstr>
      <vt:lpstr>Method and models : Unit-Commitment/Economic Dispatch Model – Antares: </vt:lpstr>
      <vt:lpstr>Case studies and results: Overview of the simulated electric system </vt:lpstr>
      <vt:lpstr>Case studies and results: Generating costs, technical and nuclear assumptions:</vt:lpstr>
      <vt:lpstr>Case studies and results: Case studies sensitivity analysis:</vt:lpstr>
      <vt:lpstr>Summary:</vt:lpstr>
      <vt:lpstr>Case studies and results: Simulation results: Thermal dispatch:</vt:lpstr>
      <vt:lpstr>Case studies and results: Simulation results: Operational costs and CO2eq emissions:</vt:lpstr>
      <vt:lpstr>Case studies and results: Simulation results: Energy curtailment:</vt:lpstr>
      <vt:lpstr>Case studies and results: Simulation results: Market prices and revenues:</vt:lpstr>
      <vt:lpstr>Case studies and results: Simulation results: Market prices and revenues:</vt:lpstr>
      <vt:lpstr>Summary:</vt:lpstr>
      <vt:lpstr>Concluding remarks and limits: Summary:</vt:lpstr>
      <vt:lpstr>Concluding remarks and limits:  Limitations:</vt:lpstr>
      <vt:lpstr>Thanks for your attention  arthur.lynch@cea.fr</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Nathalie</dc:creator>
  <cp:lastModifiedBy>LYNCH Arthur</cp:lastModifiedBy>
  <cp:revision>213</cp:revision>
  <dcterms:created xsi:type="dcterms:W3CDTF">2019-03-22T09:49:44Z</dcterms:created>
  <dcterms:modified xsi:type="dcterms:W3CDTF">2021-06-09T07:11:20Z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2ICODE">
    <vt:lpwstr>WEB</vt:lpwstr>
  </property>
  <property fmtid="{D5CDD505-2E9C-101B-9397-08002B2CF9AE}" pid="3" name="TaxKeyword">
    <vt:lpwstr/>
  </property>
  <property fmtid="{D5CDD505-2E9C-101B-9397-08002B2CF9AE}" pid="4" name="WebApplicationID">
    <vt:lpwstr>3f72b11a-dedf-47a1-b48a-dfd7b45017bd</vt:lpwstr>
  </property>
  <property fmtid="{D5CDD505-2E9C-101B-9397-08002B2CF9AE}" pid="5" name="I2ISITECODE">
    <vt:lpwstr/>
  </property>
  <property fmtid="{D5CDD505-2E9C-101B-9397-08002B2CF9AE}" pid="6" name="ContentTypeId">
    <vt:lpwstr>0x0101009AC65FE4C57B4241B7BB126C82049321006502EDEDC0136B40BE1694CA6DFB09E5</vt:lpwstr>
  </property>
  <property fmtid="{D5CDD505-2E9C-101B-9397-08002B2CF9AE}" pid="7" name="Thematics">
    <vt:lpwstr/>
  </property>
  <property fmtid="{D5CDD505-2E9C-101B-9397-08002B2CF9AE}" pid="8" name="Organisation">
    <vt:lpwstr/>
  </property>
  <property fmtid="{D5CDD505-2E9C-101B-9397-08002B2CF9AE}" pid="9" name="Public">
    <vt:lpwstr/>
  </property>
  <property fmtid="{D5CDD505-2E9C-101B-9397-08002B2CF9AE}" pid="10" name="Typology">
    <vt:lpwstr/>
  </property>
  <property fmtid="{D5CDD505-2E9C-101B-9397-08002B2CF9AE}" pid="11" name="CenterAndUnit">
    <vt:lpwstr/>
  </property>
</Properties>
</file>