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60" r:id="rId1"/>
  </p:sldMasterIdLst>
  <p:notesMasterIdLst>
    <p:notesMasterId r:id="rId19"/>
  </p:notesMasterIdLst>
  <p:sldIdLst>
    <p:sldId id="287" r:id="rId2"/>
    <p:sldId id="450" r:id="rId3"/>
    <p:sldId id="439" r:id="rId4"/>
    <p:sldId id="390" r:id="rId5"/>
    <p:sldId id="420" r:id="rId6"/>
    <p:sldId id="454" r:id="rId7"/>
    <p:sldId id="438" r:id="rId8"/>
    <p:sldId id="446" r:id="rId9"/>
    <p:sldId id="405" r:id="rId10"/>
    <p:sldId id="447" r:id="rId11"/>
    <p:sldId id="457" r:id="rId12"/>
    <p:sldId id="455" r:id="rId13"/>
    <p:sldId id="436" r:id="rId14"/>
    <p:sldId id="440" r:id="rId15"/>
    <p:sldId id="441" r:id="rId16"/>
    <p:sldId id="451" r:id="rId17"/>
    <p:sldId id="44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727373-BA39-427A-878A-EA0533C29C1B}">
          <p14:sldIdLst>
            <p14:sldId id="287"/>
            <p14:sldId id="450"/>
            <p14:sldId id="439"/>
            <p14:sldId id="390"/>
            <p14:sldId id="420"/>
            <p14:sldId id="454"/>
            <p14:sldId id="438"/>
            <p14:sldId id="446"/>
            <p14:sldId id="405"/>
            <p14:sldId id="447"/>
            <p14:sldId id="457"/>
            <p14:sldId id="455"/>
            <p14:sldId id="436"/>
          </p14:sldIdLst>
        </p14:section>
        <p14:section name="Untitled Section" id="{0D126EB9-2DA0-497F-8108-702D785D9B13}">
          <p14:sldIdLst>
            <p14:sldId id="440"/>
            <p14:sldId id="441"/>
            <p14:sldId id="451"/>
            <p14:sldId id="4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644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298376426393"/>
          <c:y val="0.11517970614859512"/>
          <c:w val="0.70220834032788704"/>
          <c:h val="0.69514605476510749"/>
        </c:manualLayout>
      </c:layout>
      <c:scatterChart>
        <c:scatterStyle val="lineMarker"/>
        <c:varyColors val="0"/>
        <c:ser>
          <c:idx val="0"/>
          <c:order val="0"/>
          <c:tx>
            <c:strRef>
              <c:f>HDI!$C$1</c:f>
              <c:strCache>
                <c:ptCount val="1"/>
                <c:pt idx="0">
                  <c:v>Weighted%lpg_total HH_2004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5.8742920292858138E-2"/>
                  <c:y val="-0.1259384480995072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HDI!$B$2:$B$29</c:f>
              <c:numCache>
                <c:formatCode>General</c:formatCode>
                <c:ptCount val="28"/>
                <c:pt idx="0">
                  <c:v>0.59100000000000008</c:v>
                </c:pt>
                <c:pt idx="1">
                  <c:v>0.6630000000000007</c:v>
                </c:pt>
                <c:pt idx="2">
                  <c:v>0.5760000000000004</c:v>
                </c:pt>
                <c:pt idx="3">
                  <c:v>0.52400000000000002</c:v>
                </c:pt>
                <c:pt idx="4">
                  <c:v>0.57299999999999995</c:v>
                </c:pt>
                <c:pt idx="5">
                  <c:v>0.75000000000000044</c:v>
                </c:pt>
                <c:pt idx="6">
                  <c:v>0.61200000000000043</c:v>
                </c:pt>
                <c:pt idx="7">
                  <c:v>0.64400000000000046</c:v>
                </c:pt>
                <c:pt idx="8">
                  <c:v>0.67100000000000071</c:v>
                </c:pt>
                <c:pt idx="9">
                  <c:v>0.65000000000000058</c:v>
                </c:pt>
                <c:pt idx="10">
                  <c:v>0.57199999999999995</c:v>
                </c:pt>
                <c:pt idx="11">
                  <c:v>0.61500000000000044</c:v>
                </c:pt>
                <c:pt idx="12">
                  <c:v>0.72100000000000042</c:v>
                </c:pt>
                <c:pt idx="13">
                  <c:v>0.54700000000000004</c:v>
                </c:pt>
                <c:pt idx="14">
                  <c:v>0.65200000000000058</c:v>
                </c:pt>
                <c:pt idx="15">
                  <c:v>0.7010000000000004</c:v>
                </c:pt>
                <c:pt idx="16">
                  <c:v>0.63800000000000046</c:v>
                </c:pt>
                <c:pt idx="17">
                  <c:v>0.6990000000000004</c:v>
                </c:pt>
                <c:pt idx="18">
                  <c:v>0.6850000000000005</c:v>
                </c:pt>
                <c:pt idx="19">
                  <c:v>0.54600000000000004</c:v>
                </c:pt>
                <c:pt idx="20">
                  <c:v>0.6670000000000007</c:v>
                </c:pt>
                <c:pt idx="21">
                  <c:v>0.55700000000000005</c:v>
                </c:pt>
                <c:pt idx="22">
                  <c:v>0.64300000000000046</c:v>
                </c:pt>
                <c:pt idx="23">
                  <c:v>0.65500000000000058</c:v>
                </c:pt>
                <c:pt idx="24">
                  <c:v>0.62100000000000044</c:v>
                </c:pt>
                <c:pt idx="25">
                  <c:v>0.54400000000000004</c:v>
                </c:pt>
                <c:pt idx="26">
                  <c:v>0.63800000000000046</c:v>
                </c:pt>
                <c:pt idx="27">
                  <c:v>0.58000000000000007</c:v>
                </c:pt>
              </c:numCache>
            </c:numRef>
          </c:xVal>
          <c:yVal>
            <c:numRef>
              <c:f>HDI!$C$2:$C$29</c:f>
              <c:numCache>
                <c:formatCode>General</c:formatCode>
                <c:ptCount val="28"/>
                <c:pt idx="0">
                  <c:v>45.117600932438123</c:v>
                </c:pt>
                <c:pt idx="1">
                  <c:v>43.342838743250404</c:v>
                </c:pt>
                <c:pt idx="2">
                  <c:v>24.785739144779381</c:v>
                </c:pt>
                <c:pt idx="3">
                  <c:v>12.056351361586614</c:v>
                </c:pt>
                <c:pt idx="4">
                  <c:v>10.39601828921753</c:v>
                </c:pt>
                <c:pt idx="5">
                  <c:v>81.122619447168631</c:v>
                </c:pt>
                <c:pt idx="6">
                  <c:v>34.393156673386144</c:v>
                </c:pt>
                <c:pt idx="7">
                  <c:v>47.490665276998399</c:v>
                </c:pt>
                <c:pt idx="8">
                  <c:v>29.875462537680917</c:v>
                </c:pt>
                <c:pt idx="9">
                  <c:v>42.605566410111635</c:v>
                </c:pt>
                <c:pt idx="10">
                  <c:v>15.120299664186073</c:v>
                </c:pt>
                <c:pt idx="11">
                  <c:v>33.694147860530641</c:v>
                </c:pt>
                <c:pt idx="12">
                  <c:v>42.571811384947821</c:v>
                </c:pt>
                <c:pt idx="13">
                  <c:v>22.524537031062636</c:v>
                </c:pt>
                <c:pt idx="14">
                  <c:v>46.346157652800443</c:v>
                </c:pt>
                <c:pt idx="15">
                  <c:v>43.676124237692058</c:v>
                </c:pt>
                <c:pt idx="16">
                  <c:v>17.236125935303829</c:v>
                </c:pt>
                <c:pt idx="17">
                  <c:v>67.112708578925819</c:v>
                </c:pt>
                <c:pt idx="18">
                  <c:v>62.956827319357373</c:v>
                </c:pt>
                <c:pt idx="19">
                  <c:v>10.521904662133238</c:v>
                </c:pt>
                <c:pt idx="20">
                  <c:v>47.312743958326394</c:v>
                </c:pt>
                <c:pt idx="21">
                  <c:v>24.461384733636926</c:v>
                </c:pt>
                <c:pt idx="22">
                  <c:v>62.679002660794545</c:v>
                </c:pt>
                <c:pt idx="23">
                  <c:v>53.53425285927797</c:v>
                </c:pt>
                <c:pt idx="24">
                  <c:v>22.186987590873287</c:v>
                </c:pt>
                <c:pt idx="25">
                  <c:v>20.101639360269566</c:v>
                </c:pt>
                <c:pt idx="26">
                  <c:v>44.057101612527447</c:v>
                </c:pt>
                <c:pt idx="27">
                  <c:v>22.544208060684433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BD8-4BD0-A849-24589F553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1883520"/>
        <c:axId val="232538880"/>
      </c:scatterChart>
      <c:valAx>
        <c:axId val="231883520"/>
        <c:scaling>
          <c:orientation val="minMax"/>
          <c:min val="0.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en-US" sz="1000" dirty="0"/>
                  <a:t>State HDI </a:t>
                </a:r>
              </a:p>
            </c:rich>
          </c:tx>
          <c:layout>
            <c:manualLayout>
              <c:xMode val="edge"/>
              <c:yMode val="edge"/>
              <c:x val="0.45296368603948761"/>
              <c:y val="0.915350516729716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2538880"/>
        <c:crosses val="autoZero"/>
        <c:crossBetween val="midCat"/>
      </c:valAx>
      <c:valAx>
        <c:axId val="23253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% of households using LPG as primary source of cooking (2011-12)</a:t>
                </a:r>
              </a:p>
            </c:rich>
          </c:tx>
          <c:layout>
            <c:manualLayout>
              <c:xMode val="edge"/>
              <c:yMode val="edge"/>
              <c:x val="3.5419098237901188E-3"/>
              <c:y val="5.551514106822159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188352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50518330259109"/>
          <c:y val="0.12104730609844203"/>
          <c:w val="0.73862488845920815"/>
          <c:h val="0.66775720710855857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1.256988507504524E-2"/>
                  <c:y val="0.2150660693275409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HDI!$G$2:$G$29</c:f>
              <c:numCache>
                <c:formatCode>General</c:formatCode>
                <c:ptCount val="28"/>
                <c:pt idx="0">
                  <c:v>0.59099999999999997</c:v>
                </c:pt>
                <c:pt idx="1">
                  <c:v>0.6630000000000007</c:v>
                </c:pt>
                <c:pt idx="2">
                  <c:v>0.5760000000000004</c:v>
                </c:pt>
                <c:pt idx="3">
                  <c:v>0.52400000000000002</c:v>
                </c:pt>
                <c:pt idx="4">
                  <c:v>0.57299999999999995</c:v>
                </c:pt>
                <c:pt idx="5">
                  <c:v>0.75000000000000044</c:v>
                </c:pt>
                <c:pt idx="6">
                  <c:v>0.61200000000000043</c:v>
                </c:pt>
                <c:pt idx="7">
                  <c:v>0.64400000000000046</c:v>
                </c:pt>
                <c:pt idx="8">
                  <c:v>0.67100000000000071</c:v>
                </c:pt>
                <c:pt idx="9">
                  <c:v>0.65000000000000058</c:v>
                </c:pt>
                <c:pt idx="10">
                  <c:v>0.57199999999999995</c:v>
                </c:pt>
                <c:pt idx="11">
                  <c:v>0.61500000000000044</c:v>
                </c:pt>
                <c:pt idx="12">
                  <c:v>0.72100000000000042</c:v>
                </c:pt>
                <c:pt idx="13">
                  <c:v>0.54700000000000004</c:v>
                </c:pt>
                <c:pt idx="14">
                  <c:v>0.65200000000000058</c:v>
                </c:pt>
                <c:pt idx="15">
                  <c:v>0.7010000000000004</c:v>
                </c:pt>
                <c:pt idx="16">
                  <c:v>0.63800000000000046</c:v>
                </c:pt>
                <c:pt idx="17">
                  <c:v>0.69899999999999995</c:v>
                </c:pt>
                <c:pt idx="18">
                  <c:v>0.68500000000000005</c:v>
                </c:pt>
                <c:pt idx="19">
                  <c:v>0.54600000000000004</c:v>
                </c:pt>
                <c:pt idx="20">
                  <c:v>0.6670000000000007</c:v>
                </c:pt>
                <c:pt idx="21">
                  <c:v>0.55700000000000005</c:v>
                </c:pt>
                <c:pt idx="22">
                  <c:v>0.64300000000000046</c:v>
                </c:pt>
                <c:pt idx="23">
                  <c:v>0.65500000000000058</c:v>
                </c:pt>
                <c:pt idx="24">
                  <c:v>0.62100000000000044</c:v>
                </c:pt>
                <c:pt idx="25">
                  <c:v>0.54400000000000004</c:v>
                </c:pt>
                <c:pt idx="26">
                  <c:v>0.63800000000000046</c:v>
                </c:pt>
                <c:pt idx="27">
                  <c:v>0.58000000000000007</c:v>
                </c:pt>
              </c:numCache>
            </c:numRef>
          </c:xVal>
          <c:yVal>
            <c:numRef>
              <c:f>HDI!$H$2:$H$29</c:f>
              <c:numCache>
                <c:formatCode>General</c:formatCode>
                <c:ptCount val="28"/>
                <c:pt idx="0">
                  <c:v>97.909297381932788</c:v>
                </c:pt>
                <c:pt idx="1">
                  <c:v>72.444931268660326</c:v>
                </c:pt>
                <c:pt idx="2">
                  <c:v>60.123351988373699</c:v>
                </c:pt>
                <c:pt idx="3">
                  <c:v>32.050819811830834</c:v>
                </c:pt>
                <c:pt idx="4">
                  <c:v>86.900775051710681</c:v>
                </c:pt>
                <c:pt idx="5">
                  <c:v>99.173163161527</c:v>
                </c:pt>
                <c:pt idx="6">
                  <c:v>93.573365688927794</c:v>
                </c:pt>
                <c:pt idx="7">
                  <c:v>96.100333947323563</c:v>
                </c:pt>
                <c:pt idx="8">
                  <c:v>97.566787961931979</c:v>
                </c:pt>
                <c:pt idx="9">
                  <c:v>97.147824700602214</c:v>
                </c:pt>
                <c:pt idx="10">
                  <c:v>70.34749236230968</c:v>
                </c:pt>
                <c:pt idx="11">
                  <c:v>96.484218981774106</c:v>
                </c:pt>
                <c:pt idx="12">
                  <c:v>96.747093649077343</c:v>
                </c:pt>
                <c:pt idx="13">
                  <c:v>88.239024026491478</c:v>
                </c:pt>
                <c:pt idx="14">
                  <c:v>93.39290571312894</c:v>
                </c:pt>
                <c:pt idx="15">
                  <c:v>88.510092009449352</c:v>
                </c:pt>
                <c:pt idx="16">
                  <c:v>86.728955002156241</c:v>
                </c:pt>
                <c:pt idx="17">
                  <c:v>91.499938801475054</c:v>
                </c:pt>
                <c:pt idx="18">
                  <c:v>98.436876523164798</c:v>
                </c:pt>
                <c:pt idx="19">
                  <c:v>72.366326160786059</c:v>
                </c:pt>
                <c:pt idx="20">
                  <c:v>97.799338591201249</c:v>
                </c:pt>
                <c:pt idx="21">
                  <c:v>82.695801347710358</c:v>
                </c:pt>
                <c:pt idx="22">
                  <c:v>98.323512340581587</c:v>
                </c:pt>
                <c:pt idx="23">
                  <c:v>97.811310591719973</c:v>
                </c:pt>
                <c:pt idx="24">
                  <c:v>86.188337364972298</c:v>
                </c:pt>
                <c:pt idx="25">
                  <c:v>51.025868712420113</c:v>
                </c:pt>
                <c:pt idx="26">
                  <c:v>97.673568149298148</c:v>
                </c:pt>
                <c:pt idx="27">
                  <c:v>77.919730611827234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1EC-432E-8297-03CC3D271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527360"/>
        <c:axId val="232529280"/>
      </c:scatterChart>
      <c:valAx>
        <c:axId val="232527360"/>
        <c:scaling>
          <c:orientation val="minMax"/>
          <c:min val="0.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en-US" sz="1000" dirty="0"/>
                  <a:t>State HDI </a:t>
                </a:r>
              </a:p>
            </c:rich>
          </c:tx>
          <c:layout>
            <c:manualLayout>
              <c:xMode val="edge"/>
              <c:yMode val="edge"/>
              <c:x val="0.45375078753092918"/>
              <c:y val="0.8887625859091531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2529280"/>
        <c:crosses val="autoZero"/>
        <c:crossBetween val="midCat"/>
      </c:valAx>
      <c:valAx>
        <c:axId val="2325292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% households using electricity as primary source for lighting (2011-12)</a:t>
                </a:r>
              </a:p>
            </c:rich>
          </c:tx>
          <c:layout>
            <c:manualLayout>
              <c:xMode val="edge"/>
              <c:yMode val="edge"/>
              <c:x val="4.9554485300987864E-3"/>
              <c:y val="5.211919630735812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252736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Graphs!$C$2</c:f>
              <c:strCache>
                <c:ptCount val="1"/>
                <c:pt idx="0">
                  <c:v>Traditional fuel</c:v>
                </c:pt>
              </c:strCache>
            </c:strRef>
          </c:tx>
          <c:invertIfNegative val="0"/>
          <c:cat>
            <c:strRef>
              <c:f>Graphs!$D$1:$F$1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Graphs!$D$2:$F$2</c:f>
              <c:numCache>
                <c:formatCode>0.00</c:formatCode>
                <c:ptCount val="3"/>
                <c:pt idx="0">
                  <c:v>5.6481900000000002E-2</c:v>
                </c:pt>
                <c:pt idx="1">
                  <c:v>7.6190300000000002E-2</c:v>
                </c:pt>
                <c:pt idx="2" formatCode="0.000">
                  <c:v>2.83939E-2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8-438A-A8AC-8E44880F86C9}"/>
            </c:ext>
          </c:extLst>
        </c:ser>
        <c:ser>
          <c:idx val="1"/>
          <c:order val="1"/>
          <c:tx>
            <c:strRef>
              <c:f>Graphs!$C$3</c:f>
              <c:strCache>
                <c:ptCount val="1"/>
                <c:pt idx="0">
                  <c:v>Kerosene</c:v>
                </c:pt>
              </c:strCache>
            </c:strRef>
          </c:tx>
          <c:invertIfNegative val="0"/>
          <c:cat>
            <c:strRef>
              <c:f>Graphs!$D$1:$F$1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Graphs!$D$3:$F$3</c:f>
              <c:numCache>
                <c:formatCode>0.00</c:formatCode>
                <c:ptCount val="3"/>
                <c:pt idx="0">
                  <c:v>7.9741099999999995E-2</c:v>
                </c:pt>
                <c:pt idx="1">
                  <c:v>9.0146000000000004E-2</c:v>
                </c:pt>
                <c:pt idx="2" formatCode="0.000">
                  <c:v>6.4912200000000003E-2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8-438A-A8AC-8E44880F86C9}"/>
            </c:ext>
          </c:extLst>
        </c:ser>
        <c:ser>
          <c:idx val="2"/>
          <c:order val="2"/>
          <c:tx>
            <c:strRef>
              <c:f>Graphs!$C$4</c:f>
              <c:strCache>
                <c:ptCount val="1"/>
                <c:pt idx="0">
                  <c:v>Firewood</c:v>
                </c:pt>
              </c:strCache>
            </c:strRef>
          </c:tx>
          <c:invertIfNegative val="0"/>
          <c:cat>
            <c:strRef>
              <c:f>Graphs!$D$1:$F$1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Graphs!$D$4:$F$4</c:f>
              <c:numCache>
                <c:formatCode>0.00</c:formatCode>
                <c:ptCount val="3"/>
                <c:pt idx="0">
                  <c:v>0.28654170000000001</c:v>
                </c:pt>
                <c:pt idx="1">
                  <c:v>0.40371570000000001</c:v>
                </c:pt>
                <c:pt idx="2" formatCode="0.000">
                  <c:v>0.1199076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8-438A-A8AC-8E44880F86C9}"/>
            </c:ext>
          </c:extLst>
        </c:ser>
        <c:ser>
          <c:idx val="3"/>
          <c:order val="3"/>
          <c:tx>
            <c:strRef>
              <c:f>Graphs!$C$5</c:f>
              <c:strCache>
                <c:ptCount val="1"/>
                <c:pt idx="0">
                  <c:v>Electricity</c:v>
                </c:pt>
              </c:strCache>
            </c:strRef>
          </c:tx>
          <c:invertIfNegative val="0"/>
          <c:cat>
            <c:strRef>
              <c:f>Graphs!$D$1:$F$1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Graphs!$D$5:$F$5</c:f>
              <c:numCache>
                <c:formatCode>0.00</c:formatCode>
                <c:ptCount val="3"/>
                <c:pt idx="0">
                  <c:v>0.30254750000000002</c:v>
                </c:pt>
                <c:pt idx="1">
                  <c:v>0.23044809999999999</c:v>
                </c:pt>
                <c:pt idx="2" formatCode="0.000">
                  <c:v>0.40508080000000002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F8-438A-A8AC-8E44880F86C9}"/>
            </c:ext>
          </c:extLst>
        </c:ser>
        <c:ser>
          <c:idx val="4"/>
          <c:order val="4"/>
          <c:tx>
            <c:strRef>
              <c:f>Graphs!$C$6</c:f>
              <c:strCache>
                <c:ptCount val="1"/>
                <c:pt idx="0">
                  <c:v>LPG</c:v>
                </c:pt>
              </c:strCache>
            </c:strRef>
          </c:tx>
          <c:invertIfNegative val="0"/>
          <c:cat>
            <c:strRef>
              <c:f>Graphs!$D$1:$F$1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Graphs!$D$6:$F$6</c:f>
              <c:numCache>
                <c:formatCode>0.00</c:formatCode>
                <c:ptCount val="3"/>
                <c:pt idx="0">
                  <c:v>0.22263720000000001</c:v>
                </c:pt>
                <c:pt idx="1">
                  <c:v>0.1395931</c:v>
                </c:pt>
                <c:pt idx="2" formatCode="0.000">
                  <c:v>0.34073490000000001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F8-438A-A8AC-8E44880F86C9}"/>
            </c:ext>
          </c:extLst>
        </c:ser>
        <c:ser>
          <c:idx val="5"/>
          <c:order val="5"/>
          <c:tx>
            <c:strRef>
              <c:f>Graphs!$C$7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cat>
            <c:strRef>
              <c:f>Graphs!$D$1:$F$1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Graphs!$D$7:$F$7</c:f>
              <c:numCache>
                <c:formatCode>0.00</c:formatCode>
                <c:ptCount val="3"/>
                <c:pt idx="0">
                  <c:v>5.0754800000000003E-2</c:v>
                </c:pt>
                <c:pt idx="1">
                  <c:v>5.9361900000000002E-2</c:v>
                </c:pt>
                <c:pt idx="2" formatCode="0.000">
                  <c:v>3.8488300000000003E-2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F8-438A-A8AC-8E44880F8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934976"/>
        <c:axId val="141936512"/>
      </c:barChart>
      <c:catAx>
        <c:axId val="141934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1936512"/>
        <c:crosses val="autoZero"/>
        <c:auto val="1"/>
        <c:lblAlgn val="ctr"/>
        <c:lblOffset val="100"/>
        <c:noMultiLvlLbl val="0"/>
      </c:catAx>
      <c:valAx>
        <c:axId val="141936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193497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Graphs!$B$11</c:f>
              <c:strCache>
                <c:ptCount val="1"/>
                <c:pt idx="0">
                  <c:v>Traditional fuel</c:v>
                </c:pt>
              </c:strCache>
            </c:strRef>
          </c:tx>
          <c:invertIfNegative val="0"/>
          <c:cat>
            <c:strRef>
              <c:f>Graphs!$C$10:$J$10</c:f>
              <c:strCache>
                <c:ptCount val="8"/>
                <c:pt idx="0">
                  <c:v>Rural income quartile 1</c:v>
                </c:pt>
                <c:pt idx="1">
                  <c:v>Rural income quartile 2</c:v>
                </c:pt>
                <c:pt idx="2">
                  <c:v>Rural income quartile 3</c:v>
                </c:pt>
                <c:pt idx="3">
                  <c:v>Rural income quartile 4</c:v>
                </c:pt>
                <c:pt idx="4">
                  <c:v>Urban income quartile1</c:v>
                </c:pt>
                <c:pt idx="5">
                  <c:v>Urban income quartile 2</c:v>
                </c:pt>
                <c:pt idx="6">
                  <c:v>Urban income quartile 3</c:v>
                </c:pt>
                <c:pt idx="7">
                  <c:v>Urban income quartile 4</c:v>
                </c:pt>
              </c:strCache>
            </c:strRef>
          </c:cat>
          <c:val>
            <c:numRef>
              <c:f>Graphs!$C$11:$J$11</c:f>
              <c:numCache>
                <c:formatCode>0.00</c:formatCode>
                <c:ptCount val="8"/>
                <c:pt idx="0">
                  <c:v>0.1139198</c:v>
                </c:pt>
                <c:pt idx="1">
                  <c:v>8.4672999999999998E-2</c:v>
                </c:pt>
                <c:pt idx="2">
                  <c:v>6.3538999999999998E-2</c:v>
                </c:pt>
                <c:pt idx="3">
                  <c:v>4.25945E-2</c:v>
                </c:pt>
                <c:pt idx="4" formatCode="0.000">
                  <c:v>6.6783300000000004E-2</c:v>
                </c:pt>
                <c:pt idx="5" formatCode="0.000">
                  <c:v>2.9707299999999999E-2</c:v>
                </c:pt>
                <c:pt idx="6" formatCode="0.000">
                  <c:v>1.22744E-2</c:v>
                </c:pt>
                <c:pt idx="7" formatCode="0.000">
                  <c:v>4.8028999999999997E-3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F-4817-AD97-3BD8507FD902}"/>
            </c:ext>
          </c:extLst>
        </c:ser>
        <c:ser>
          <c:idx val="1"/>
          <c:order val="1"/>
          <c:tx>
            <c:strRef>
              <c:f>Graphs!$B$12</c:f>
              <c:strCache>
                <c:ptCount val="1"/>
                <c:pt idx="0">
                  <c:v>Kerosene</c:v>
                </c:pt>
              </c:strCache>
            </c:strRef>
          </c:tx>
          <c:invertIfNegative val="0"/>
          <c:cat>
            <c:strRef>
              <c:f>Graphs!$C$10:$J$10</c:f>
              <c:strCache>
                <c:ptCount val="8"/>
                <c:pt idx="0">
                  <c:v>Rural income quartile 1</c:v>
                </c:pt>
                <c:pt idx="1">
                  <c:v>Rural income quartile 2</c:v>
                </c:pt>
                <c:pt idx="2">
                  <c:v>Rural income quartile 3</c:v>
                </c:pt>
                <c:pt idx="3">
                  <c:v>Rural income quartile 4</c:v>
                </c:pt>
                <c:pt idx="4">
                  <c:v>Urban income quartile1</c:v>
                </c:pt>
                <c:pt idx="5">
                  <c:v>Urban income quartile 2</c:v>
                </c:pt>
                <c:pt idx="6">
                  <c:v>Urban income quartile 3</c:v>
                </c:pt>
                <c:pt idx="7">
                  <c:v>Urban income quartile 4</c:v>
                </c:pt>
              </c:strCache>
            </c:strRef>
          </c:cat>
          <c:val>
            <c:numRef>
              <c:f>Graphs!$C$12:$J$12</c:f>
              <c:numCache>
                <c:formatCode>0.00</c:formatCode>
                <c:ptCount val="8"/>
                <c:pt idx="0">
                  <c:v>0.1234503</c:v>
                </c:pt>
                <c:pt idx="1">
                  <c:v>9.8606799999999994E-2</c:v>
                </c:pt>
                <c:pt idx="2">
                  <c:v>8.1097600000000006E-2</c:v>
                </c:pt>
                <c:pt idx="3">
                  <c:v>5.7396999999999997E-2</c:v>
                </c:pt>
                <c:pt idx="4" formatCode="0.000">
                  <c:v>0.1032555</c:v>
                </c:pt>
                <c:pt idx="5" formatCode="0.000">
                  <c:v>7.2637400000000005E-2</c:v>
                </c:pt>
                <c:pt idx="6" formatCode="0.000">
                  <c:v>5.50854E-2</c:v>
                </c:pt>
                <c:pt idx="7" formatCode="0.000">
                  <c:v>2.8648E-2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DF-4817-AD97-3BD8507FD902}"/>
            </c:ext>
          </c:extLst>
        </c:ser>
        <c:ser>
          <c:idx val="2"/>
          <c:order val="2"/>
          <c:tx>
            <c:strRef>
              <c:f>Graphs!$B$13</c:f>
              <c:strCache>
                <c:ptCount val="1"/>
                <c:pt idx="0">
                  <c:v>Firewood</c:v>
                </c:pt>
              </c:strCache>
            </c:strRef>
          </c:tx>
          <c:invertIfNegative val="0"/>
          <c:cat>
            <c:strRef>
              <c:f>Graphs!$C$10:$J$10</c:f>
              <c:strCache>
                <c:ptCount val="8"/>
                <c:pt idx="0">
                  <c:v>Rural income quartile 1</c:v>
                </c:pt>
                <c:pt idx="1">
                  <c:v>Rural income quartile 2</c:v>
                </c:pt>
                <c:pt idx="2">
                  <c:v>Rural income quartile 3</c:v>
                </c:pt>
                <c:pt idx="3">
                  <c:v>Rural income quartile 4</c:v>
                </c:pt>
                <c:pt idx="4">
                  <c:v>Urban income quartile1</c:v>
                </c:pt>
                <c:pt idx="5">
                  <c:v>Urban income quartile 2</c:v>
                </c:pt>
                <c:pt idx="6">
                  <c:v>Urban income quartile 3</c:v>
                </c:pt>
                <c:pt idx="7">
                  <c:v>Urban income quartile 4</c:v>
                </c:pt>
              </c:strCache>
            </c:strRef>
          </c:cat>
          <c:val>
            <c:numRef>
              <c:f>Graphs!$C$13:$J$13</c:f>
              <c:numCache>
                <c:formatCode>0.00</c:formatCode>
                <c:ptCount val="8"/>
                <c:pt idx="0">
                  <c:v>0.52394750000000001</c:v>
                </c:pt>
                <c:pt idx="1">
                  <c:v>0.4566172</c:v>
                </c:pt>
                <c:pt idx="2">
                  <c:v>0.38087599999999999</c:v>
                </c:pt>
                <c:pt idx="3">
                  <c:v>0.25341219999999998</c:v>
                </c:pt>
                <c:pt idx="4" formatCode="0.000">
                  <c:v>0.26951910000000001</c:v>
                </c:pt>
                <c:pt idx="5" formatCode="0.000">
                  <c:v>0.1261128</c:v>
                </c:pt>
                <c:pt idx="6" formatCode="0.000">
                  <c:v>5.73894E-2</c:v>
                </c:pt>
                <c:pt idx="7" formatCode="0.000">
                  <c:v>2.66092E-2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DF-4817-AD97-3BD8507FD902}"/>
            </c:ext>
          </c:extLst>
        </c:ser>
        <c:ser>
          <c:idx val="3"/>
          <c:order val="3"/>
          <c:tx>
            <c:strRef>
              <c:f>Graphs!$B$14</c:f>
              <c:strCache>
                <c:ptCount val="1"/>
                <c:pt idx="0">
                  <c:v>Electricity</c:v>
                </c:pt>
              </c:strCache>
            </c:strRef>
          </c:tx>
          <c:invertIfNegative val="0"/>
          <c:cat>
            <c:strRef>
              <c:f>Graphs!$C$10:$J$10</c:f>
              <c:strCache>
                <c:ptCount val="8"/>
                <c:pt idx="0">
                  <c:v>Rural income quartile 1</c:v>
                </c:pt>
                <c:pt idx="1">
                  <c:v>Rural income quartile 2</c:v>
                </c:pt>
                <c:pt idx="2">
                  <c:v>Rural income quartile 3</c:v>
                </c:pt>
                <c:pt idx="3">
                  <c:v>Rural income quartile 4</c:v>
                </c:pt>
                <c:pt idx="4">
                  <c:v>Urban income quartile1</c:v>
                </c:pt>
                <c:pt idx="5">
                  <c:v>Urban income quartile 2</c:v>
                </c:pt>
                <c:pt idx="6">
                  <c:v>Urban income quartile 3</c:v>
                </c:pt>
                <c:pt idx="7">
                  <c:v>Urban income quartile 4</c:v>
                </c:pt>
              </c:strCache>
            </c:strRef>
          </c:cat>
          <c:val>
            <c:numRef>
              <c:f>Graphs!$C$14:$J$14</c:f>
              <c:numCache>
                <c:formatCode>0.00</c:formatCode>
                <c:ptCount val="8"/>
                <c:pt idx="0">
                  <c:v>0.14708969999999999</c:v>
                </c:pt>
                <c:pt idx="1">
                  <c:v>0.2112038</c:v>
                </c:pt>
                <c:pt idx="2">
                  <c:v>0.24964249999999999</c:v>
                </c:pt>
                <c:pt idx="3">
                  <c:v>0.31386180000000002</c:v>
                </c:pt>
                <c:pt idx="4" formatCode="0.000">
                  <c:v>0.28754370000000001</c:v>
                </c:pt>
                <c:pt idx="5" formatCode="0.000">
                  <c:v>0.36635879999999998</c:v>
                </c:pt>
                <c:pt idx="6" formatCode="0.000">
                  <c:v>0.42955759999999998</c:v>
                </c:pt>
                <c:pt idx="7" formatCode="0.000">
                  <c:v>0.53686290000000003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DF-4817-AD97-3BD8507FD902}"/>
            </c:ext>
          </c:extLst>
        </c:ser>
        <c:ser>
          <c:idx val="4"/>
          <c:order val="4"/>
          <c:tx>
            <c:strRef>
              <c:f>Graphs!$B$15</c:f>
              <c:strCache>
                <c:ptCount val="1"/>
                <c:pt idx="0">
                  <c:v>LPG</c:v>
                </c:pt>
              </c:strCache>
            </c:strRef>
          </c:tx>
          <c:invertIfNegative val="0"/>
          <c:cat>
            <c:strRef>
              <c:f>Graphs!$C$10:$J$10</c:f>
              <c:strCache>
                <c:ptCount val="8"/>
                <c:pt idx="0">
                  <c:v>Rural income quartile 1</c:v>
                </c:pt>
                <c:pt idx="1">
                  <c:v>Rural income quartile 2</c:v>
                </c:pt>
                <c:pt idx="2">
                  <c:v>Rural income quartile 3</c:v>
                </c:pt>
                <c:pt idx="3">
                  <c:v>Rural income quartile 4</c:v>
                </c:pt>
                <c:pt idx="4">
                  <c:v>Urban income quartile1</c:v>
                </c:pt>
                <c:pt idx="5">
                  <c:v>Urban income quartile 2</c:v>
                </c:pt>
                <c:pt idx="6">
                  <c:v>Urban income quartile 3</c:v>
                </c:pt>
                <c:pt idx="7">
                  <c:v>Urban income quartile 4</c:v>
                </c:pt>
              </c:strCache>
            </c:strRef>
          </c:cat>
          <c:val>
            <c:numRef>
              <c:f>Graphs!$C$15:$J$15</c:f>
              <c:numCache>
                <c:formatCode>0.00</c:formatCode>
                <c:ptCount val="8"/>
                <c:pt idx="0">
                  <c:v>2.3634599999999999E-2</c:v>
                </c:pt>
                <c:pt idx="1">
                  <c:v>8.7428000000000006E-2</c:v>
                </c:pt>
                <c:pt idx="2">
                  <c:v>0.1686732</c:v>
                </c:pt>
                <c:pt idx="3">
                  <c:v>0.27864610000000001</c:v>
                </c:pt>
                <c:pt idx="4" formatCode="0.000">
                  <c:v>0.23154549999999999</c:v>
                </c:pt>
                <c:pt idx="5" formatCode="0.000">
                  <c:v>0.36874289999999998</c:v>
                </c:pt>
                <c:pt idx="6" formatCode="0.000">
                  <c:v>0.40447529999999998</c:v>
                </c:pt>
                <c:pt idx="7" formatCode="0.000">
                  <c:v>0.35817589999999999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DF-4817-AD97-3BD8507FD902}"/>
            </c:ext>
          </c:extLst>
        </c:ser>
        <c:ser>
          <c:idx val="5"/>
          <c:order val="5"/>
          <c:tx>
            <c:strRef>
              <c:f>Graphs!$B$16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cat>
            <c:strRef>
              <c:f>Graphs!$C$10:$J$10</c:f>
              <c:strCache>
                <c:ptCount val="8"/>
                <c:pt idx="0">
                  <c:v>Rural income quartile 1</c:v>
                </c:pt>
                <c:pt idx="1">
                  <c:v>Rural income quartile 2</c:v>
                </c:pt>
                <c:pt idx="2">
                  <c:v>Rural income quartile 3</c:v>
                </c:pt>
                <c:pt idx="3">
                  <c:v>Rural income quartile 4</c:v>
                </c:pt>
                <c:pt idx="4">
                  <c:v>Urban income quartile1</c:v>
                </c:pt>
                <c:pt idx="5">
                  <c:v>Urban income quartile 2</c:v>
                </c:pt>
                <c:pt idx="6">
                  <c:v>Urban income quartile 3</c:v>
                </c:pt>
                <c:pt idx="7">
                  <c:v>Urban income quartile 4</c:v>
                </c:pt>
              </c:strCache>
            </c:strRef>
          </c:cat>
          <c:val>
            <c:numRef>
              <c:f>Graphs!$C$16:$J$16</c:f>
              <c:numCache>
                <c:formatCode>0.00</c:formatCode>
                <c:ptCount val="8"/>
                <c:pt idx="0">
                  <c:v>6.7725300000000002E-2</c:v>
                </c:pt>
                <c:pt idx="1">
                  <c:v>6.1116799999999999E-2</c:v>
                </c:pt>
                <c:pt idx="2">
                  <c:v>5.5474700000000002E-2</c:v>
                </c:pt>
                <c:pt idx="3">
                  <c:v>5.3123499999999997E-2</c:v>
                </c:pt>
                <c:pt idx="4" formatCode="0.000">
                  <c:v>3.8864799999999998E-2</c:v>
                </c:pt>
                <c:pt idx="5" formatCode="0.000">
                  <c:v>3.48785E-2</c:v>
                </c:pt>
                <c:pt idx="6" formatCode="0.000">
                  <c:v>3.8576300000000001E-2</c:v>
                </c:pt>
                <c:pt idx="7" formatCode="0.000">
                  <c:v>4.1639500000000003E-2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DF-4817-AD97-3BD8507FD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830400"/>
        <c:axId val="141840384"/>
      </c:barChart>
      <c:catAx>
        <c:axId val="14183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41840384"/>
        <c:crosses val="autoZero"/>
        <c:auto val="1"/>
        <c:lblAlgn val="ctr"/>
        <c:lblOffset val="100"/>
        <c:noMultiLvlLbl val="0"/>
      </c:catAx>
      <c:valAx>
        <c:axId val="141840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41830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482259649212674E-2"/>
          <c:y val="3.3154118354981409E-2"/>
          <c:w val="0.89999989328256425"/>
          <c:h val="6.351363169429293E-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13E05-D496-472A-B9ED-B54313CCA43A}" type="datetimeFigureOut">
              <a:rPr lang="en-IN" smtClean="0"/>
              <a:pPr/>
              <a:t>06-06-2021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22B08-6CF2-4B2A-8C61-BDD419D037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1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</a:t>
            </a:r>
            <a:r>
              <a:rPr lang="en-US" baseline="0" dirty="0"/>
              <a:t> words are capitalized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A9A68-81CF-4F23-98F8-07622BCA7BBA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579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In India, 60% of population used of solid fuel for cooking in 2017 (</a:t>
            </a:r>
            <a:r>
              <a:rPr lang="en-IN" sz="1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HEI, 2019</a:t>
            </a:r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22B08-6CF2-4B2A-8C61-BDD419D0376A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12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3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94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577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59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08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53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3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56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88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65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6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IAEE Conference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3E56-7FB1-4838-9397-C0B82CE03C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23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yamasree@iitmandi.ac.in" TargetMode="External"/><Relationship Id="rId2" Type="http://schemas.openxmlformats.org/officeDocument/2006/relationships/hyperlink" Target="mailto:d16001@students.iitmandi.ac.i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941" y="1844042"/>
            <a:ext cx="11705261" cy="88140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Energy consumption </a:t>
            </a:r>
            <a:r>
              <a:rPr lang="en-US" sz="2000" b="1" dirty="0" err="1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behaviour</a:t>
            </a:r>
            <a:r>
              <a:rPr lang="en-US" sz="2000" b="1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 of Indian households: An application of LA-AIDS</a:t>
            </a:r>
            <a:endParaRPr lang="en-IN" sz="20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5227" y="3814439"/>
            <a:ext cx="6400800" cy="22860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Pooja Sankhyayan and </a:t>
            </a:r>
            <a:r>
              <a:rPr lang="en-US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Shyamasree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Dasgupta</a:t>
            </a:r>
          </a:p>
          <a:p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School of Humanities and Social Sciences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Indian Institute of Technology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Mandi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Himachal Pradesh, India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d16001@students.iitmandi.ac.in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3"/>
              </a:rPr>
              <a:t>shyamasree@iitmandi.ac.in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IN" sz="2000" dirty="0">
              <a:latin typeface="Book Antiqua" pitchFamily="18" charset="0"/>
            </a:endParaRPr>
          </a:p>
        </p:txBody>
      </p:sp>
      <p:pic>
        <p:nvPicPr>
          <p:cNvPr id="12" name="Picture 4" descr="Image result for iit mand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91501" y="155894"/>
            <a:ext cx="1835702" cy="1470025"/>
          </a:xfrm>
          <a:prstGeom prst="rect">
            <a:avLst/>
          </a:prstGeom>
          <a:noFill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768813" y="226283"/>
            <a:ext cx="3805136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IN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43</a:t>
            </a:r>
            <a:r>
              <a:rPr lang="en-IN" sz="1600" b="1" baseline="30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rd</a:t>
            </a:r>
            <a:r>
              <a:rPr lang="en-IN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IAEE International Conference </a:t>
            </a:r>
          </a:p>
          <a:p>
            <a:pPr>
              <a:spcBef>
                <a:spcPct val="0"/>
              </a:spcBef>
              <a:defRPr/>
            </a:pPr>
            <a:r>
              <a:rPr lang="en-IN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r>
              <a:rPr lang="en-IN" sz="1600" b="1" baseline="30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IN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-9</a:t>
            </a:r>
            <a:r>
              <a:rPr lang="en-IN" sz="1600" b="1" baseline="30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IN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June, 2021</a:t>
            </a:r>
          </a:p>
        </p:txBody>
      </p:sp>
      <p:pic>
        <p:nvPicPr>
          <p:cNvPr id="14340" name="Picture 4" descr="Image result for iae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915" y="115312"/>
            <a:ext cx="1459149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47" y="142916"/>
            <a:ext cx="11696131" cy="557580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Literature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574702"/>
              </p:ext>
            </p:extLst>
          </p:nvPr>
        </p:nvGraphicFramePr>
        <p:xfrm>
          <a:off x="272646" y="853160"/>
          <a:ext cx="11723757" cy="539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52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8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Country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Energy Sources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Methodology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Findings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Chambwera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and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Folmer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(2007)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Zimbabwe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Electricity, fuel wood,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kerosene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AIDS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Survey on 500 households in Harare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Electrified Households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Share in total energy expenditure: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 .096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Firewood -.021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Kerosene -.076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Un-electrified Households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Share in total energy expenditure: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Firewood  .088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Kerosene -.074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Gundimeda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and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Kohlin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(2008)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India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Electricity, LPG, fuel wood, kerosene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-AIDS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NSSO 1999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Own price elasticities in urban areas: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LPG − 1.01, fuel wood − 1.02, kerosene − 0.21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Own price elasticities in rural areas: LPG − 0.98, fuel wood − 1.03, kerosene − 0.75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Income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elasticities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 urban areas: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LPG 0.94, fuel wood 1.30, kerosene 0.97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Income elasticities in rural areas: LPG 0.96, fuel wood 1.27, kerosene 0.84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Ngui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etal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(2011)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Kenya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Electricity, LPG, fuel wood, kerosene, charcoal, MSP, AGO, lubricants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LA-AIDS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Own price elasticities: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LPG − 0.28, fuelwood − 0.62, kerosene − 0.69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Expenditure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elasticities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LPG 0.87, fuel wood 0.93, kerosene 1.06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Sun and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Ouyang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(2016)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China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Electricity, natural gas(NG), transport fuel(TF)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LA-AIDS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CRECS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Own price elasticity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 -0.387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 -0.7794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TF -0.9601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Expenditure elasticity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Electricity -0.6262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 0.7963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TF 1.2381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Irfan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etal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(2018)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Pakistan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 gas, LPG, fire wood, agricultural waste, animal dung, kerosene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LA-AIDS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PSLSMS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Own price elasticity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 gas -1.4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LPG -0.73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Firewood -0.71 Agricultural waste -0.73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Animal dung -0.90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Kerosene-0.59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Expenditure elasticity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 gas 0.88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LPG 0.83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Firewood 0.84 Agricultural waste 0.88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Animal dung 0.91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Kerosene0.90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E3BE-A1A8-4A6A-B4BE-F541E5A36B5A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2E13A-1EFC-4E32-B2D5-E436724B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B2B2-DCC1-4074-99A1-D7C52E1F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403788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F4DF1-E3E7-441C-8541-E37967BC8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1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used the data on three expenditure categories: 1) food items 2) energy 3) clothing, bedding and footwear (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cbf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en-IN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 2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constitutes 3 categories of fuel used for lighting and cooking: 1) kerosene (kerosene – PDS (litre), kerosene – other sources (litre)), 2) electricity</a:t>
            </a:r>
            <a:r>
              <a:rPr lang="en-IN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LPG.</a:t>
            </a: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2.1</a:t>
            </a:r>
            <a:r>
              <a:rPr lang="en-IN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6 categories (Traditional fuel, Firewood and chips, Kerosene, Electricity, LPG, Other)</a:t>
            </a:r>
          </a:p>
          <a:p>
            <a:pPr marL="0" indent="0">
              <a:buNone/>
            </a:pPr>
            <a:r>
              <a:rPr lang="en-IN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2.2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5 categories (F</a:t>
            </a:r>
            <a:r>
              <a:rPr lang="en-IN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irewood and chips, Kerosene, Electricity, LPG, Other)</a:t>
            </a: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2.3</a:t>
            </a:r>
            <a:r>
              <a:rPr lang="en-IN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4 categories (Firewood and chips, Kerosene, Electricity, LPG)</a:t>
            </a:r>
          </a:p>
          <a:p>
            <a:pPr marL="0" indent="0">
              <a:buNone/>
            </a:pPr>
            <a:r>
              <a:rPr lang="en-IN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2.4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 categories (K</a:t>
            </a:r>
            <a:r>
              <a:rPr lang="en-IN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erosene, Electricity, LPG)</a:t>
            </a:r>
          </a:p>
          <a:p>
            <a:pPr marL="0" indent="0">
              <a:buNone/>
            </a:pPr>
            <a:endParaRPr lang="en-IN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50469-C53D-4FA9-84C5-CD1D1453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BC2768-B81E-46C2-B366-61A6CB77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C822A-7FE6-4207-B43F-28F054CF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2365882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BC16-AF16-42E5-95A9-0D1F57E2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9716"/>
            <a:ext cx="10515600" cy="842238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Own-price elasticities for national, rural and urban area and rural and urban income quartiles</a:t>
            </a:r>
            <a:endParaRPr lang="en-IN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1F2B5E-3654-4B7B-869B-649C33DA3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81252"/>
              </p:ext>
            </p:extLst>
          </p:nvPr>
        </p:nvGraphicFramePr>
        <p:xfrm>
          <a:off x="838201" y="1415271"/>
          <a:ext cx="10577744" cy="2788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860">
                  <a:extLst>
                    <a:ext uri="{9D8B030D-6E8A-4147-A177-3AD203B41FA5}">
                      <a16:colId xmlns:a16="http://schemas.microsoft.com/office/drawing/2014/main" val="592707210"/>
                    </a:ext>
                  </a:extLst>
                </a:gridCol>
                <a:gridCol w="925163">
                  <a:extLst>
                    <a:ext uri="{9D8B030D-6E8A-4147-A177-3AD203B41FA5}">
                      <a16:colId xmlns:a16="http://schemas.microsoft.com/office/drawing/2014/main" val="1943707793"/>
                    </a:ext>
                  </a:extLst>
                </a:gridCol>
                <a:gridCol w="875154">
                  <a:extLst>
                    <a:ext uri="{9D8B030D-6E8A-4147-A177-3AD203B41FA5}">
                      <a16:colId xmlns:a16="http://schemas.microsoft.com/office/drawing/2014/main" val="2888205108"/>
                    </a:ext>
                  </a:extLst>
                </a:gridCol>
                <a:gridCol w="830502">
                  <a:extLst>
                    <a:ext uri="{9D8B030D-6E8A-4147-A177-3AD203B41FA5}">
                      <a16:colId xmlns:a16="http://schemas.microsoft.com/office/drawing/2014/main" val="897970125"/>
                    </a:ext>
                  </a:extLst>
                </a:gridCol>
                <a:gridCol w="785852">
                  <a:extLst>
                    <a:ext uri="{9D8B030D-6E8A-4147-A177-3AD203B41FA5}">
                      <a16:colId xmlns:a16="http://schemas.microsoft.com/office/drawing/2014/main" val="2146023227"/>
                    </a:ext>
                  </a:extLst>
                </a:gridCol>
                <a:gridCol w="866223">
                  <a:extLst>
                    <a:ext uri="{9D8B030D-6E8A-4147-A177-3AD203B41FA5}">
                      <a16:colId xmlns:a16="http://schemas.microsoft.com/office/drawing/2014/main" val="2898125190"/>
                    </a:ext>
                  </a:extLst>
                </a:gridCol>
                <a:gridCol w="884083">
                  <a:extLst>
                    <a:ext uri="{9D8B030D-6E8A-4147-A177-3AD203B41FA5}">
                      <a16:colId xmlns:a16="http://schemas.microsoft.com/office/drawing/2014/main" val="536440715"/>
                    </a:ext>
                  </a:extLst>
                </a:gridCol>
                <a:gridCol w="812642">
                  <a:extLst>
                    <a:ext uri="{9D8B030D-6E8A-4147-A177-3AD203B41FA5}">
                      <a16:colId xmlns:a16="http://schemas.microsoft.com/office/drawing/2014/main" val="746052966"/>
                    </a:ext>
                  </a:extLst>
                </a:gridCol>
                <a:gridCol w="934633">
                  <a:extLst>
                    <a:ext uri="{9D8B030D-6E8A-4147-A177-3AD203B41FA5}">
                      <a16:colId xmlns:a16="http://schemas.microsoft.com/office/drawing/2014/main" val="183854209"/>
                    </a:ext>
                  </a:extLst>
                </a:gridCol>
                <a:gridCol w="795544">
                  <a:extLst>
                    <a:ext uri="{9D8B030D-6E8A-4147-A177-3AD203B41FA5}">
                      <a16:colId xmlns:a16="http://schemas.microsoft.com/office/drawing/2014/main" val="3421063"/>
                    </a:ext>
                  </a:extLst>
                </a:gridCol>
                <a:gridCol w="795544">
                  <a:extLst>
                    <a:ext uri="{9D8B030D-6E8A-4147-A177-3AD203B41FA5}">
                      <a16:colId xmlns:a16="http://schemas.microsoft.com/office/drawing/2014/main" val="2683030819"/>
                    </a:ext>
                  </a:extLst>
                </a:gridCol>
                <a:gridCol w="795544">
                  <a:extLst>
                    <a:ext uri="{9D8B030D-6E8A-4147-A177-3AD203B41FA5}">
                      <a16:colId xmlns:a16="http://schemas.microsoft.com/office/drawing/2014/main" val="2473369755"/>
                    </a:ext>
                  </a:extLst>
                </a:gridCol>
              </a:tblGrid>
              <a:tr h="749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9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National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 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 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 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22529"/>
                  </a:ext>
                </a:extLst>
              </a:tr>
              <a:tr h="297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-0.98*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61499"/>
                  </a:ext>
                </a:extLst>
              </a:tr>
              <a:tr h="338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CBF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-0.73*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-0.66*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-0.75*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-0.76*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-0.60*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-0.77*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-0.70*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81083"/>
                  </a:ext>
                </a:extLst>
              </a:tr>
              <a:tr h="392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-0.95*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-0.95*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-0.90*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-0.95*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-0.92*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-0.93*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-0.86*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-0.82*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-0.73*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066952"/>
                  </a:ext>
                </a:extLst>
              </a:tr>
              <a:tr h="370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Kerosene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-0.50*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-0.12*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-0.42*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-0.61*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75089"/>
                  </a:ext>
                </a:extLst>
              </a:tr>
              <a:tr h="3271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Electricity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-0.66*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-0.73*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-0.58*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-0.93*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-0.61*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-0.51*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-0.50*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-0.55*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-0.65*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071861"/>
                  </a:ext>
                </a:extLst>
              </a:tr>
              <a:tr h="313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LPG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-1.61*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-1.60*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-1.20*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-0.51*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-1.19*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-1.52*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-1.58*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-1.47*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-1.49*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-0.83*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-0.64*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0736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F00CE-F681-4731-9642-6F174727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615CE5-651C-4EAE-AB82-3221F92B6C47}"/>
              </a:ext>
            </a:extLst>
          </p:cNvPr>
          <p:cNvSpPr txBox="1"/>
          <p:nvPr/>
        </p:nvSpPr>
        <p:spPr>
          <a:xfrm>
            <a:off x="838199" y="4203603"/>
            <a:ext cx="61337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0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Significant at 1% level of significance (p&lt;0.01)</a:t>
            </a:r>
            <a:endParaRPr lang="en-IN" sz="10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878D2-00BF-457C-BF6A-8783963231D1}"/>
              </a:ext>
            </a:extLst>
          </p:cNvPr>
          <p:cNvSpPr txBox="1"/>
          <p:nvPr/>
        </p:nvSpPr>
        <p:spPr>
          <a:xfrm>
            <a:off x="776055" y="4679812"/>
            <a:ext cx="10515599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Energy demand is sensitive to price change and more so for the people in lower income quartiles (urban and rural).</a:t>
            </a:r>
          </a:p>
          <a:p>
            <a:pPr marL="342900" indent="-342900">
              <a:buFontTx/>
              <a:buAutoNum type="arabicParenR"/>
            </a:pP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Kerosene is found to be a </a:t>
            </a:r>
            <a:r>
              <a:rPr lang="en-IN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Giffen</a:t>
            </a: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good.</a:t>
            </a:r>
          </a:p>
          <a:p>
            <a:pPr marL="342900" indent="-342900">
              <a:buAutoNum type="arabicParenR"/>
            </a:pP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Demand for LPG is more price responsiveness than demand for electricity.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3BB49-542D-4B85-A741-8C4ABB8E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52AE7-9210-4E42-85C2-40207C5F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190043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927" y="244051"/>
            <a:ext cx="10515600" cy="839025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  elasticities for national, rural and urban area and rural and urban income quartiles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353053"/>
              </p:ext>
            </p:extLst>
          </p:nvPr>
        </p:nvGraphicFramePr>
        <p:xfrm>
          <a:off x="650926" y="1407233"/>
          <a:ext cx="10702870" cy="2871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820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06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National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Rural income quartile 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 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 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Urban income quartile 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Food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895500"/>
                  </a:ext>
                </a:extLst>
              </a:tr>
              <a:tr h="338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CBF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0.89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0.88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0.89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0.81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0.90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0.83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983780"/>
                  </a:ext>
                </a:extLst>
              </a:tr>
              <a:tr h="338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Energy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0.97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0.96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0.96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0.96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0.95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48746"/>
                  </a:ext>
                </a:extLst>
              </a:tr>
              <a:tr h="338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Kerosene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0.18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-0.47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-0.29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-0.05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0.12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Electricity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0.91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0.89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LPG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1.70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1.75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1.47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1.27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1.57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1.67</a:t>
                      </a:r>
                      <a:r>
                        <a:rPr lang="en-IN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1.46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1.58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1.22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F7010-D9BD-4A34-A239-CE07E587B8BB}"/>
              </a:ext>
            </a:extLst>
          </p:cNvPr>
          <p:cNvSpPr txBox="1"/>
          <p:nvPr/>
        </p:nvSpPr>
        <p:spPr>
          <a:xfrm>
            <a:off x="650926" y="4264736"/>
            <a:ext cx="60945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0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Significant at 1% level of significance (p&lt;0.01)</a:t>
            </a:r>
            <a:endParaRPr lang="en-IN" sz="10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B6A961-2DB3-4EFD-B5A9-5810467CB2A6}"/>
              </a:ext>
            </a:extLst>
          </p:cNvPr>
          <p:cNvSpPr txBox="1"/>
          <p:nvPr/>
        </p:nvSpPr>
        <p:spPr>
          <a:xfrm>
            <a:off x="744559" y="4908710"/>
            <a:ext cx="1051560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Energy has high elasticity value which means that the intervention can be made through the channel of income generation.</a:t>
            </a:r>
          </a:p>
          <a:p>
            <a:pPr marL="342900" indent="-342900">
              <a:buFontTx/>
              <a:buAutoNum type="arabicParenR"/>
            </a:pP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Kerosene is found as an inferior good.</a:t>
            </a:r>
          </a:p>
          <a:p>
            <a:pPr marL="342900" indent="-342900">
              <a:buFontTx/>
              <a:buAutoNum type="arabicParenR"/>
            </a:pPr>
            <a:r>
              <a:rPr lang="en-IN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LPG demand in more sensitive to income change than the demand for electricity.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EB546-DE76-4937-87CC-B4E78F19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E9B09-3D68-4B51-9FD3-13942353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12901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14" y="620648"/>
            <a:ext cx="10515600" cy="598701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findings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814" y="1414596"/>
            <a:ext cx="10515600" cy="4586709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policy of cross-subsidization of subsidies can benefit the poor more and increase the uptake of clean fuels in poorer households.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Increase in income can lead to higher uptake of clean fuels as fuel use is more responsiveness to income change.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 light of this study, a shift in policies for the promotion of clean fuels can be considered to address the income barrier in enhancing the uptake of modern fuels.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Creation of employment opportunities and increase in rural livelihood can result in generation of income.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uptake of clean fuels cannot be treated as a standalone issue in the overall development discourse and need to be addressed along with the goals of housing, education, health and employment.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B5756-73B1-4C3C-854E-73B3BF62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7541F-A460-4CAE-8941-4AE52FF9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744688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996"/>
            <a:ext cx="10515600" cy="64625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0" indent="0"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Choumert-Nkolo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Motel, P. C., &amp; Roux, L. L. (2019). Stacking up the ladder: A panel data analysis of Tanzanian household energy choices.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Development, 115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222-232.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Deaton, A., &amp; </a:t>
            </a:r>
            <a:r>
              <a:rPr lang="en-I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Muellbauer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(1980). An Almost Ideal Demand System.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American Economic Review, 70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312-26.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Gundimeda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&amp; </a:t>
            </a:r>
            <a:r>
              <a:rPr lang="en-I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Kohlin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(2008). Fuel demand elasticities for energy and environmental.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Economics, 30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517-546.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Effects Institute. (2019).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Global Air 2019.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Hosier, R. H., &amp; Dowd, J. (1987). Household fuel choice in Zimbabwe: An empirical test of the energy ladder hypothesis.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and Energy, 9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347-61.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Kroon, B. v., Brouwer, R., &amp; </a:t>
            </a:r>
            <a:r>
              <a:rPr lang="en-I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Beukering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V. (2013). The energy ladder: Theoretical myth or empirical truth? Results from a meta-analysis.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 and Sustainable Energy Reviews, 20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504-13.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Lam, N. L., Pachauri, S., Purohit, P., Nagai, Y., Bates, M. M., Cameron, C., et al. (2016). Kerosene subsidies for household lighting in India: what are the.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Research Letters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Muhammad, I., Cameron, M. P., &amp; Hassan, G. (2018). Household energy elasticities and policy implications for Pakistan.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Policy, 113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633-642.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Family Health Survey (NFHS-4), 2015-16: India. (2017). International Institute for Population Sciences (IIPS) and ICF, Ministry of Health &amp; Family Welfare.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NSSO. (2007).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sources for Indian households for cooking and lighting 2004-05.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sample Survey Organisation, Ministry of Statistics and Programme Implementation, Government of India.</a:t>
            </a:r>
          </a:p>
          <a:p>
            <a:pPr algn="just">
              <a:lnSpc>
                <a:spcPct val="100000"/>
              </a:lnSpc>
              <a:buClr>
                <a:srgbClr val="C00000"/>
              </a:buClr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NSSO. (2014). </a:t>
            </a:r>
            <a:r>
              <a:rPr lang="en-I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sources of Indian households for cooking and lighting 2011-12.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sample Survey Organisation, Ministry of Statistics and Programme Implementation, Government of India.</a:t>
            </a:r>
          </a:p>
          <a:p>
            <a:pPr lvl="0" algn="just">
              <a:lnSpc>
                <a:spcPct val="100000"/>
              </a:lnSpc>
              <a:buClr>
                <a:srgbClr val="C00000"/>
              </a:buClr>
            </a:pP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C00000"/>
              </a:buClr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A573A-FC9E-42F7-AD03-EE015F66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0F18-07D0-4BBB-957C-B30C3A2C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2172044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91A6D-C80E-4FB1-A2AC-C1F837D64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7969"/>
            <a:ext cx="10515600" cy="5448994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NSSO. (2014).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Consumer Expenditure Survey (2011-12).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Ministry of Statistics and Programme Implementation Government of India.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Pachauri, S., &amp;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Cherp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(2011). Energy security and energy access: distinct and interconnected challenges.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Opinion in Environmental Sustainability, 3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199-201.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Parikh, J. (2011). Hardships and health impacts on women due to traditional cooking fuels: A case study of Himachal Pradesh, India.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Policy, 39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(12), 7587-94.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Ruiz-Mercado, I., &amp;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Masera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(2015). Patterns of Stove Use in the Context of Fuel–Device Stacking: Rationale and Implications. </a:t>
            </a:r>
            <a:r>
              <a:rPr lang="en-I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EcoHealth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Saatkamp, B. D., Masera, O. R., &amp; Kammen, D. M. (2000).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health transitions in development: fuel use, stove technology, and morbidity in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Jarácuaro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México.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for Sustainable Development, 4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7-16.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Sankhyayan , P., &amp; Dasgupta, S. (2019, August). 'Availability' and/or 'Affordability': What matters in household energy access in India?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Policy, 131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131-143.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Singh, S., Gupta, G. P., Kumar, B., &amp; Kulshrestha, U. C. (2014).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study of indoor air pollution using traditional and improved cooking stoves in rural households of Northern India.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for Sustainable Development, 19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1-6.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Smith, K. R., &amp; Sagar, A. (2014). Making the clean available: Escaping India’s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Chulha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Trap.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Policy, 75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410-14.</a:t>
            </a:r>
          </a:p>
          <a:p>
            <a:pPr lvl="0" algn="just">
              <a:lnSpc>
                <a:spcPct val="120000"/>
              </a:lnSpc>
              <a:buClr>
                <a:srgbClr val="C00000"/>
              </a:buClr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Nations. (2019).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 Report 2018.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Statistics Division, Department of Economic and Social Welfare United Nations.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AD19E-2661-4214-9393-A115CEC2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FD690-920D-488C-8BEF-C4B7F75B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F6747-55DE-43F3-9F69-87B13225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775398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you.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E2BD7-8FCC-450D-BD19-894519D1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491F8-AA60-4186-B45E-58E29E1C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290527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80" y="665656"/>
            <a:ext cx="960342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Scheme of presentation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F9C7-8A09-4D87-802C-485A824123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97980" y="1515862"/>
            <a:ext cx="9505025" cy="4572000"/>
          </a:xfrm>
        </p:spPr>
        <p:txBody>
          <a:bodyPr>
            <a:noAutofit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objectives</a:t>
            </a:r>
            <a:endParaRPr lang="en-IN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Analytical framework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Key findings</a:t>
            </a:r>
          </a:p>
          <a:p>
            <a:pPr marL="0" indent="0">
              <a:buNone/>
            </a:pPr>
            <a:endParaRPr lang="en-IN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DA15C-3391-4D7E-9340-797D84E1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989D-248E-4A86-AD52-1A73F287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4380400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82" y="1331651"/>
            <a:ext cx="9555018" cy="4962956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US" sz="18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United Nations Development </a:t>
            </a:r>
            <a:r>
              <a:rPr lang="en-US" sz="18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Programme’s</a:t>
            </a:r>
            <a:r>
              <a:rPr lang="en-US" sz="18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7</a:t>
            </a:r>
            <a:r>
              <a:rPr lang="en-US" sz="18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Sustainable Development Goal emphasizes on ensuring access to affordable, reliable, sustainable and modern energy for all </a:t>
            </a:r>
            <a:r>
              <a:rPr lang="en-US" sz="1800" i="1" dirty="0">
                <a:solidFill>
                  <a:srgbClr val="C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(UNDP, 2015)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US" sz="7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 access is defined as,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 household having reliable and affordable access to both clean cooking facilities and to electricity”</a:t>
            </a:r>
            <a:r>
              <a:rPr lang="en-US" sz="1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(IEA, 2019).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US" sz="700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Access to energy enables people to augment their income and improve their productivity, enhancing their access to healthcare, water and education and improving their overall well-being. 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NITI Aayog, 2019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IN" sz="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India has a significant population with lack of access to clean fuels as ~56% of households still use traditional fuel for cooking purpose and 5% of households are without access to electricity. 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NFHS-4, 2015-16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IN" sz="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policy framework has put forward solutions in terms of providing subsidy and removal of first cost barriers to increase access to clean fuels in Indian households. </a:t>
            </a:r>
            <a:r>
              <a:rPr lang="en-IN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(Sankhyayan &amp; Dasgupta, 2019)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C00000"/>
              </a:buClr>
            </a:pPr>
            <a:endParaRPr lang="en-IN" sz="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850" y="563393"/>
            <a:ext cx="10515600" cy="701675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endParaRPr lang="en-IN" sz="2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>
                <a:latin typeface="Book Antiqua" panose="02040602050305030304" pitchFamily="18" charset="0"/>
              </a:rPr>
              <a:pPr/>
              <a:t>3</a:t>
            </a:fld>
            <a:endParaRPr lang="en-IN">
              <a:latin typeface="Book Antiqua" panose="0204060205030503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E5A8-6C3A-4CE0-8AF9-ABAF22D1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D5874-E61F-4DC1-AEC0-6162D16F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89828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t>4</a:t>
            </a:fld>
            <a:endParaRPr lang="en-IN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179426"/>
              </p:ext>
            </p:extLst>
          </p:nvPr>
        </p:nvGraphicFramePr>
        <p:xfrm>
          <a:off x="1284426" y="3508641"/>
          <a:ext cx="3782705" cy="2923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94830868"/>
              </p:ext>
            </p:extLst>
          </p:nvPr>
        </p:nvGraphicFramePr>
        <p:xfrm>
          <a:off x="5437705" y="3508641"/>
          <a:ext cx="3782705" cy="2923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5EAEF1C-3423-427D-BC02-1C9FE3504D65}"/>
              </a:ext>
            </a:extLst>
          </p:cNvPr>
          <p:cNvSpPr txBox="1"/>
          <p:nvPr/>
        </p:nvSpPr>
        <p:spPr>
          <a:xfrm>
            <a:off x="427145" y="747512"/>
            <a:ext cx="102970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slow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transition of households from traditional to modern sources of fuels for cooking and lighting has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resulted in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health and environmental consequences.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mortality burden of household air pollution in India was ~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0.48 million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in 2017 and household burning of biomass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responsible for about 24% of outdoor PM</a:t>
            </a:r>
            <a:r>
              <a:rPr lang="en-IN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concentration in 2015 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HEI, 2019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Clr>
                <a:srgbClr val="C00000"/>
              </a:buClr>
            </a:pPr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household access to clean and modern sources of fuel in India are found to be positively correlated with Human Development Index (HDI) </a:t>
            </a:r>
            <a:r>
              <a:rPr lang="en-IN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(Sankhyayan &amp; Dasgupta, 2019)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endParaRPr lang="en-US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FCC0B-33C5-43D4-8B4F-DCDE2CFF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A4DE7-2409-4E10-AE8A-5FB06C26C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43284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02" y="4163627"/>
            <a:ext cx="10960782" cy="2104008"/>
          </a:xfrm>
        </p:spPr>
        <p:txBody>
          <a:bodyPr>
            <a:normAutofit/>
          </a:bodyPr>
          <a:lstStyle/>
          <a:p>
            <a:r>
              <a:rPr lang="en-IN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source: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IN" sz="1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Consumer Expenditure Round (2011-12) National Sample Survey Organization</a:t>
            </a:r>
            <a:br>
              <a:rPr lang="en-IN" sz="1800" dirty="0">
                <a:latin typeface="Times New Roman" pitchFamily="18" charset="0"/>
                <a:cs typeface="Times New Roman" pitchFamily="18" charset="0"/>
              </a:rPr>
            </a:b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Data pertains to food items, energy, clothing, bedding, footwear, construction, education, medical and miscellaneous items.</a:t>
            </a:r>
            <a:br>
              <a:rPr lang="en-IN" sz="1800" dirty="0">
                <a:latin typeface="Times New Roman" pitchFamily="18" charset="0"/>
                <a:cs typeface="Times New Roman" pitchFamily="18" charset="0"/>
              </a:rPr>
            </a:br>
            <a:br>
              <a:rPr lang="en-IN" sz="1800" dirty="0">
                <a:latin typeface="Times New Roman" pitchFamily="18" charset="0"/>
                <a:cs typeface="Times New Roman" pitchFamily="18" charset="0"/>
              </a:rPr>
            </a:b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Total number of households surveyed: 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101,651 </a:t>
            </a:r>
            <a:br>
              <a:rPr lang="en-IN" sz="1800" dirty="0">
                <a:latin typeface="Times New Roman" pitchFamily="18" charset="0"/>
                <a:cs typeface="Times New Roman" pitchFamily="18" charset="0"/>
              </a:rPr>
            </a:b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Rural households: 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59,693 </a:t>
            </a:r>
            <a:r>
              <a:rPr lang="en-IN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(59%)</a:t>
            </a:r>
            <a:b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Urban households: 41,968 </a:t>
            </a:r>
            <a:r>
              <a:rPr lang="en-IN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(41%)</a:t>
            </a:r>
            <a:endParaRPr lang="en-IN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044" y="1760468"/>
            <a:ext cx="11108140" cy="1548097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Identifying, whether there is any sign of energy transition in terms of energy ladder/energy stacking hypothesis?</a:t>
            </a:r>
          </a:p>
          <a:p>
            <a:pPr marL="457200" indent="-457200" algn="just">
              <a:lnSpc>
                <a:spcPct val="10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Estimating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behavioural parameters of households with respect to energy demand of both energy and non-energy commodities.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FF1A46-1648-4A21-96E8-288080C28A71}"/>
              </a:ext>
            </a:extLst>
          </p:cNvPr>
          <p:cNvSpPr txBox="1">
            <a:spLocks/>
          </p:cNvSpPr>
          <p:nvPr/>
        </p:nvSpPr>
        <p:spPr>
          <a:xfrm>
            <a:off x="990600" y="900611"/>
            <a:ext cx="11108140" cy="614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Objectives</a:t>
            </a:r>
            <a:endParaRPr lang="en-I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FE45E-7FF8-4337-9F4F-A6DDC9D1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0CC7673-C64D-48B4-9427-08543E57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78531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0A77-D851-43C2-ABFC-69B35ACD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126"/>
            <a:ext cx="10515600" cy="62029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 of variables (national, rural and urban sectors)</a:t>
            </a:r>
            <a:endParaRPr lang="en-I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24A00BF-7253-4D17-B569-9A31C02BC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178823"/>
              </p:ext>
            </p:extLst>
          </p:nvPr>
        </p:nvGraphicFramePr>
        <p:xfrm>
          <a:off x="843378" y="1109708"/>
          <a:ext cx="10439927" cy="517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762">
                  <a:extLst>
                    <a:ext uri="{9D8B030D-6E8A-4147-A177-3AD203B41FA5}">
                      <a16:colId xmlns:a16="http://schemas.microsoft.com/office/drawing/2014/main" val="278860099"/>
                    </a:ext>
                  </a:extLst>
                </a:gridCol>
                <a:gridCol w="901196">
                  <a:extLst>
                    <a:ext uri="{9D8B030D-6E8A-4147-A177-3AD203B41FA5}">
                      <a16:colId xmlns:a16="http://schemas.microsoft.com/office/drawing/2014/main" val="3148042276"/>
                    </a:ext>
                  </a:extLst>
                </a:gridCol>
                <a:gridCol w="1060908">
                  <a:extLst>
                    <a:ext uri="{9D8B030D-6E8A-4147-A177-3AD203B41FA5}">
                      <a16:colId xmlns:a16="http://schemas.microsoft.com/office/drawing/2014/main" val="761233829"/>
                    </a:ext>
                  </a:extLst>
                </a:gridCol>
                <a:gridCol w="1238424">
                  <a:extLst>
                    <a:ext uri="{9D8B030D-6E8A-4147-A177-3AD203B41FA5}">
                      <a16:colId xmlns:a16="http://schemas.microsoft.com/office/drawing/2014/main" val="3972036512"/>
                    </a:ext>
                  </a:extLst>
                </a:gridCol>
                <a:gridCol w="1058821">
                  <a:extLst>
                    <a:ext uri="{9D8B030D-6E8A-4147-A177-3AD203B41FA5}">
                      <a16:colId xmlns:a16="http://schemas.microsoft.com/office/drawing/2014/main" val="1009118833"/>
                    </a:ext>
                  </a:extLst>
                </a:gridCol>
                <a:gridCol w="1060908">
                  <a:extLst>
                    <a:ext uri="{9D8B030D-6E8A-4147-A177-3AD203B41FA5}">
                      <a16:colId xmlns:a16="http://schemas.microsoft.com/office/drawing/2014/main" val="1547524532"/>
                    </a:ext>
                  </a:extLst>
                </a:gridCol>
                <a:gridCol w="1060908">
                  <a:extLst>
                    <a:ext uri="{9D8B030D-6E8A-4147-A177-3AD203B41FA5}">
                      <a16:colId xmlns:a16="http://schemas.microsoft.com/office/drawing/2014/main" val="2381658428"/>
                    </a:ext>
                  </a:extLst>
                </a:gridCol>
              </a:tblGrid>
              <a:tr h="260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143964"/>
                  </a:ext>
                </a:extLst>
              </a:tr>
              <a:tr h="260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Std. Dev.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Std. Dev.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Std. Dev.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404650"/>
                  </a:ext>
                </a:extLst>
              </a:tr>
              <a:tr h="4054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Per Capita Expenditure (MPCE)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(USD in parenthesis)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(30.34)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2295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(24.79)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(39.46)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2805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52893"/>
                  </a:ext>
                </a:extLst>
              </a:tr>
              <a:tr h="223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household size</a:t>
                      </a:r>
                      <a:endParaRPr lang="en-IN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257665"/>
                  </a:ext>
                </a:extLst>
              </a:tr>
              <a:tr h="232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 headed households (%)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8092"/>
                  </a:ext>
                </a:extLst>
              </a:tr>
              <a:tr h="241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years of education of head of household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1166"/>
                  </a:ext>
                </a:extLst>
              </a:tr>
              <a:tr h="4054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Per Capita expenditure on food, energy, clothing-bedding-footwear in INR (USD in parenthesis)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(19.26)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(14.33)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(16.79)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978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(13.34)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(22.77)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(14.93)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00528"/>
                  </a:ext>
                </a:extLst>
              </a:tr>
              <a:tr h="24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food in MPCE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33846"/>
                  </a:ext>
                </a:extLst>
              </a:tr>
              <a:tr h="297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energy in MPCE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977405"/>
                  </a:ext>
                </a:extLst>
              </a:tr>
              <a:tr h="223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clothing-bedding-footwear in MPCE</a:t>
                      </a:r>
                      <a:endParaRPr lang="en-IN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4822"/>
                  </a:ext>
                </a:extLst>
              </a:tr>
              <a:tr h="4054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household expenditure on energy (E) 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(8.73)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(5.73)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(8.06)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(4.80)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(9.67)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(6.73)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651065"/>
                  </a:ext>
                </a:extLst>
              </a:tr>
              <a:tr h="4054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Per Capita expenditure on energy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(2.16)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(1.50)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(1.88)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(1.15)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(2.55)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(1.84)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05582"/>
                  </a:ext>
                </a:extLst>
              </a:tr>
              <a:tr h="3301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traditional fuel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30249"/>
                  </a:ext>
                </a:extLst>
              </a:tr>
              <a:tr h="268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firewood and chips 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90211"/>
                  </a:ext>
                </a:extLst>
              </a:tr>
              <a:tr h="233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kerosene 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76275"/>
                  </a:ext>
                </a:extLst>
              </a:tr>
              <a:tr h="238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LPG 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280405"/>
                  </a:ext>
                </a:extLst>
              </a:tr>
              <a:tr h="241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electricity 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92850"/>
                  </a:ext>
                </a:extLst>
              </a:tr>
              <a:tr h="232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of expenditure on other fuel 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7766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54BC2-803A-4D0E-8CF4-83908F2F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4D8559-3D14-49A1-877E-6D83AFFD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357F4-1263-42CB-B06C-C2D0590F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67686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41" y="338492"/>
            <a:ext cx="10948086" cy="1325563"/>
          </a:xfrm>
        </p:spPr>
        <p:txBody>
          <a:bodyPr>
            <a:normAutofit/>
          </a:bodyPr>
          <a:lstStyle/>
          <a:p>
            <a:pPr algn="just"/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Expenditure shares of different sources of fuel for cooking and lighting for national, rural and urban area and in rural and urban  income quartiles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7</a:t>
            </a:fld>
            <a:endParaRPr lang="en-I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742743"/>
              </p:ext>
            </p:extLst>
          </p:nvPr>
        </p:nvGraphicFramePr>
        <p:xfrm>
          <a:off x="430427" y="2085117"/>
          <a:ext cx="5599670" cy="368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964398"/>
              </p:ext>
            </p:extLst>
          </p:nvPr>
        </p:nvGraphicFramePr>
        <p:xfrm>
          <a:off x="6227806" y="2026507"/>
          <a:ext cx="5622324" cy="383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63A5E5-9715-4699-AEE9-2A3899FEF47E}"/>
              </a:ext>
            </a:extLst>
          </p:cNvPr>
          <p:cNvCxnSpPr>
            <a:cxnSpLocks/>
          </p:cNvCxnSpPr>
          <p:nvPr/>
        </p:nvCxnSpPr>
        <p:spPr>
          <a:xfrm>
            <a:off x="9223899" y="2325950"/>
            <a:ext cx="71021" cy="36931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EDDB89-ACD5-4C8D-B360-D06D7F20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17B07-AA2B-4B1D-B937-F0CE26FA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75839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8211"/>
            <a:ext cx="11108140" cy="614151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3E56-7FB1-4838-9397-C0B82CE03C2E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A41619-1C70-453F-92B8-6B4BBB967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660" y="2159962"/>
            <a:ext cx="10822756" cy="290630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IN" sz="20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Identifying, whether there is any sign of energy transition in terms of energy ladder/energy stacking hypotheses?</a:t>
            </a:r>
          </a:p>
          <a:p>
            <a:pPr marL="457200" indent="-457200" algn="just">
              <a:lnSpc>
                <a:spcPct val="10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Estimating the behavioural parameters of household with respect to energy demand of both energy and non-energy commodities.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6C5CB-D624-4FD9-B007-120AFF44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BE9BB-0D59-4C0A-AC6F-3DAD0824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88103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94" y="126601"/>
            <a:ext cx="11368804" cy="628683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Analytical framework: Linear Approximate Almost Ideal Demand System (LA-AIDS)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0694" y="914710"/>
                <a:ext cx="10813106" cy="55983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800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/>
                              <a:ea typeface="Calibri"/>
                              <a:cs typeface="Times New Roman"/>
                            </a:rPr>
                            <m:t>𝑤</m:t>
                          </m:r>
                        </m:e>
                        <m:sub>
                          <m:r>
                            <a:rPr lang="de-DE" sz="1800" i="1"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en-IN" sz="1800" i="1">
                          <a:latin typeface="Cambria Math"/>
                          <a:ea typeface="Calibri"/>
                          <a:cs typeface="Times New Roman"/>
                        </a:rPr>
                        <m:t>= </m:t>
                      </m:r>
                      <m:sSub>
                        <m:sSubPr>
                          <m:ctrlPr>
                            <a:rPr lang="en-IN" sz="1800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/>
                              <a:ea typeface="Calibri"/>
                              <a:cs typeface="Times New Roman"/>
                            </a:rPr>
                            <m:t>𝛼</m:t>
                          </m:r>
                        </m:e>
                        <m:sub>
                          <m:r>
                            <a:rPr lang="de-DE" sz="1800" i="1"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en-IN" sz="1800" i="1">
                          <a:latin typeface="Cambria Math"/>
                          <a:ea typeface="Calibri"/>
                          <a:cs typeface="Times New Roman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N" sz="1800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naryPr>
                        <m:sub>
                          <m:r>
                            <a:rPr lang="de-DE" sz="1800" i="1">
                              <a:latin typeface="Cambria Math"/>
                              <a:ea typeface="Calibri"/>
                              <a:cs typeface="Times New Roman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sz="1800" i="1"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IN" sz="1800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𝑘𝑗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sz="1800" i="1"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sz="1800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IN" sz="1800" i="1"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1800" i="1"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  <m:r>
                        <a:rPr lang="en-IN" sz="1800" i="1">
                          <a:latin typeface="Cambria Math"/>
                          <a:ea typeface="Calibri"/>
                          <a:cs typeface="Times New Roman"/>
                        </a:rPr>
                        <m:t> +</m:t>
                      </m:r>
                      <m:sSub>
                        <m:sSubPr>
                          <m:ctrlPr>
                            <a:rPr lang="en-IN" sz="1800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/>
                              <a:ea typeface="Calibri"/>
                              <a:cs typeface="Times New Roman"/>
                            </a:rPr>
                            <m:t>𝛽</m:t>
                          </m:r>
                        </m:e>
                        <m:sub>
                          <m:r>
                            <a:rPr lang="en-IN" sz="1800" i="1"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sub>
                      </m:sSub>
                      <m:func>
                        <m:funcPr>
                          <m:ctrlPr>
                            <a:rPr lang="en-IN" sz="1800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1800">
                              <a:latin typeface="Cambria Math"/>
                              <a:ea typeface="Calibri"/>
                              <a:cs typeface="Times New Roman"/>
                            </a:rPr>
                            <m:t>log</m:t>
                          </m:r>
                          <m:r>
                            <a:rPr lang="en-IN" sz="1800">
                              <a:latin typeface="Cambria Math"/>
                              <a:ea typeface="Calibri"/>
                              <a:cs typeface="Times New Roman"/>
                            </a:rPr>
                            <m:t>(</m:t>
                          </m:r>
                        </m:fName>
                        <m:e>
                          <m:f>
                            <m:fPr>
                              <m:ctrlPr>
                                <a:rPr lang="en-IN" sz="1800" i="1"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de-DE" sz="1800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de-DE" sz="1800" i="1"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𝑝</m:t>
                              </m:r>
                            </m:den>
                          </m:f>
                          <m:r>
                            <a:rPr lang="en-IN" sz="1800" i="1"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IN" sz="18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Clr>
                    <a:srgbClr val="C00000"/>
                  </a:buClr>
                  <a:buNone/>
                </a:pPr>
                <a:r>
                  <a:rPr lang="en-IN" sz="1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𝑤</m:t>
                        </m:r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is the expenditure share of category k.</a:t>
                </a:r>
              </a:p>
              <a:p>
                <a:pPr marL="0" indent="0" algn="just">
                  <a:buClr>
                    <a:srgbClr val="C00000"/>
                  </a:buClr>
                  <a:buNone/>
                </a:pPr>
                <a:endParaRPr lang="en-IN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 smtClean="0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IN" sz="1800" i="1">
                            <a:latin typeface="Cambria Math"/>
                            <a:ea typeface="Times New Roman"/>
                            <a:cs typeface="Times New Roman"/>
                          </a:rPr>
                          <m:t>𝛼</m:t>
                        </m:r>
                      </m:e>
                      <m:sub>
                        <m:r>
                          <a:rPr lang="en-IN" sz="1800" i="1">
                            <a:latin typeface="Cambria Math"/>
                            <a:ea typeface="Times New Roman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800" dirty="0">
                    <a:latin typeface="Times New Roman"/>
                    <a:ea typeface="Times New Roman"/>
                    <a:cs typeface="Times New Roman"/>
                  </a:rPr>
                  <a:t> is constant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IN" sz="1800" i="1">
                            <a:latin typeface="Cambria Math"/>
                            <a:ea typeface="Calibri"/>
                            <a:cs typeface="Times New Roman"/>
                          </a:rPr>
                          <m:t>𝑘𝑗</m:t>
                        </m:r>
                      </m:sub>
                    </m:sSub>
                    <m:r>
                      <a:rPr lang="en-IN" sz="1800" i="1"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sSub>
                      <m:sSubPr>
                        <m:ctrlPr>
                          <a:rPr lang="en-IN" sz="1800" i="1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IN" sz="1800" i="1">
                            <a:latin typeface="Cambria Math"/>
                            <a:ea typeface="Times New Roman"/>
                            <a:cs typeface="Times New Roman"/>
                          </a:rPr>
                          <m:t>𝛽</m:t>
                        </m:r>
                      </m:e>
                      <m:sub>
                        <m:r>
                          <a:rPr lang="en-IN" sz="1800" i="1">
                            <a:latin typeface="Cambria Math"/>
                            <a:ea typeface="Times New Roman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800" dirty="0">
                    <a:latin typeface="Times New Roman"/>
                    <a:ea typeface="Times New Roman"/>
                    <a:cs typeface="Times New Roman"/>
                  </a:rPr>
                  <a:t> are parameters.</a:t>
                </a:r>
              </a:p>
              <a:p>
                <a:pPr marL="0" indent="0" algn="just">
                  <a:buNone/>
                </a:pPr>
                <a:r>
                  <a:rPr lang="en-IN" sz="1800" dirty="0"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de-DE" sz="1800" i="1">
                            <a:latin typeface="Cambria Math"/>
                          </a:rPr>
                          <m:t>𝑘𝑗</m:t>
                        </m:r>
                      </m:sub>
                    </m:sSub>
                  </m:oMath>
                </a14:m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represents changes in relative prices i.e. the effect of increase in </a:t>
                </a:r>
                <a:r>
                  <a:rPr lang="en-IN" sz="1800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IN" sz="1800" baseline="30000" dirty="0" err="1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price on k</a:t>
                </a:r>
                <a:r>
                  <a:rPr lang="en-IN" sz="1800" baseline="30000" dirty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budget share.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de-DE" sz="18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represents changes in real expenditure.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de-DE" sz="1800" i="1">
                            <a:latin typeface="Cambria Math"/>
                            <a:ea typeface="Calibri"/>
                            <a:cs typeface="Times New Roman"/>
                          </a:rPr>
                          <m:t>𝑥</m:t>
                        </m:r>
                      </m:num>
                      <m:den>
                        <m:r>
                          <a:rPr lang="de-DE" sz="1800" i="1">
                            <a:latin typeface="Cambria Math"/>
                            <a:ea typeface="Calibri"/>
                            <a:cs typeface="Times New Roman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 is the real expenditure where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is the total expenditure and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r>
                  <a:rPr lang="en-IN" sz="1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is the price index.</a:t>
                </a:r>
              </a:p>
              <a:p>
                <a:pPr marL="0" indent="0">
                  <a:buNone/>
                </a:pPr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The uncompensated (Marshallian) own- and cross-price elasticity for good (k) with respect to good (j) is estimated 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𝑒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𝑘𝑗</m:t>
                        </m:r>
                      </m:sub>
                    </m:sSub>
                    <m:r>
                      <a:rPr lang="en-IN" sz="1600" i="1">
                        <a:latin typeface="Cambria Math" pitchFamily="18" charset="0"/>
                        <a:ea typeface="Cambria Math" pitchFamily="18" charset="0"/>
                      </a:rPr>
                      <m:t>= −</m:t>
                    </m:r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𝛿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𝑘𝑗</m:t>
                        </m:r>
                      </m:sub>
                    </m:sSub>
                    <m:r>
                      <a:rPr lang="en-IN" sz="1600" i="1">
                        <a:latin typeface="Cambria Math" pitchFamily="18" charset="0"/>
                        <a:ea typeface="Cambria Math" pitchFamily="18" charset="0"/>
                      </a:rPr>
                      <m:t>+ </m:t>
                    </m:r>
                    <m:f>
                      <m:f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𝑘𝑗</m:t>
                            </m:r>
                            <m:r>
                              <a:rPr lang="en-IN" sz="1600" i="1"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1600" i="1"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i="1"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de-DE" sz="1600" i="1"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IN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8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IN" sz="1800" i="1">
                            <a:latin typeface="Cambria Math"/>
                          </a:rPr>
                          <m:t>𝑘𝑗</m:t>
                        </m:r>
                      </m:sub>
                    </m:sSub>
                  </m:oMath>
                </a14:m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 is the Kronecker delta, =1 for own price, =0 for cross price elasticities.</a:t>
                </a:r>
              </a:p>
              <a:p>
                <a:pPr marL="0" indent="0">
                  <a:buNone/>
                </a:pPr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IN" sz="1800" dirty="0">
                    <a:latin typeface="Times New Roman" pitchFamily="18" charset="0"/>
                    <a:cs typeface="Times New Roman" pitchFamily="18" charset="0"/>
                  </a:rPr>
                  <a:t>Expenditure/Income elasticity is estimated 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𝐸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𝑘</m:t>
                        </m:r>
                      </m:sub>
                    </m:sSub>
                    <m:r>
                      <a:rPr lang="en-IN" sz="1600" i="1">
                        <a:latin typeface="Cambria Math" pitchFamily="18" charset="0"/>
                        <a:ea typeface="Cambria Math" pitchFamily="18" charset="0"/>
                      </a:rPr>
                      <m:t>=1+ </m:t>
                    </m:r>
                    <m:f>
                      <m:f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IN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en-IN" sz="18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694" y="914710"/>
                <a:ext cx="10813106" cy="5598309"/>
              </a:xfrm>
              <a:blipFill>
                <a:blip r:embed="rId2"/>
                <a:stretch>
                  <a:fillRect l="-507" t="-18192" r="-4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E3BE-A1A8-4A6A-B4BE-F541E5A36B5A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6B866-8AD7-4A77-A61D-EAAB3CD8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7 June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E6EB6-B1DB-4456-A020-61D9FE98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IAEE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59759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11418</TotalTime>
  <Words>2925</Words>
  <Application>Microsoft Office PowerPoint</Application>
  <PresentationFormat>Widescreen</PresentationFormat>
  <Paragraphs>579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Cambria Math</vt:lpstr>
      <vt:lpstr>Times New Roman</vt:lpstr>
      <vt:lpstr>Office Theme</vt:lpstr>
      <vt:lpstr>Energy consumption behaviour of Indian households: An application of LA-AIDS</vt:lpstr>
      <vt:lpstr>Scheme of presentation</vt:lpstr>
      <vt:lpstr>Motivation</vt:lpstr>
      <vt:lpstr>PowerPoint Presentation</vt:lpstr>
      <vt:lpstr>Data source: 68th Consumer Expenditure Round (2011-12) National Sample Survey Organization Data pertains to food items, energy, clothing, bedding, footwear, construction, education, medical and miscellaneous items.  Total number of households surveyed: 101,651  Rural households: 59,693 (59%) Urban households: 41,968 (41%)</vt:lpstr>
      <vt:lpstr>Descriptive statistics of variables (national, rural and urban sectors)</vt:lpstr>
      <vt:lpstr>Expenditure shares of different sources of fuel for cooking and lighting for national, rural and urban area and in rural and urban  income quartiles</vt:lpstr>
      <vt:lpstr>Research Objectives</vt:lpstr>
      <vt:lpstr>Analytical framework: Linear Approximate Almost Ideal Demand System (LA-AIDS)</vt:lpstr>
      <vt:lpstr>Literature </vt:lpstr>
      <vt:lpstr>PowerPoint Presentation</vt:lpstr>
      <vt:lpstr>Own-price elasticities for national, rural and urban area and rural and urban income quartiles</vt:lpstr>
      <vt:lpstr>Expenditure  elasticities for national, rural and urban area and rural and urban income quartiles</vt:lpstr>
      <vt:lpstr>Key findings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shyamasree</dc:creator>
  <cp:lastModifiedBy>Pooja Sankhyayan</cp:lastModifiedBy>
  <cp:revision>1093</cp:revision>
  <dcterms:created xsi:type="dcterms:W3CDTF">2019-05-11T04:38:32Z</dcterms:created>
  <dcterms:modified xsi:type="dcterms:W3CDTF">2021-06-07T06:25:41Z</dcterms:modified>
</cp:coreProperties>
</file>