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5" r:id="rId3"/>
    <p:sldMasterId id="2147483660" r:id="rId4"/>
  </p:sldMasterIdLst>
  <p:notesMasterIdLst>
    <p:notesMasterId r:id="rId27"/>
  </p:notesMasterIdLst>
  <p:handoutMasterIdLst>
    <p:handoutMasterId r:id="rId28"/>
  </p:handoutMasterIdLst>
  <p:sldIdLst>
    <p:sldId id="343" r:id="rId5"/>
    <p:sldId id="494" r:id="rId6"/>
    <p:sldId id="496" r:id="rId7"/>
    <p:sldId id="556" r:id="rId8"/>
    <p:sldId id="571" r:id="rId9"/>
    <p:sldId id="572" r:id="rId10"/>
    <p:sldId id="573" r:id="rId11"/>
    <p:sldId id="576" r:id="rId12"/>
    <p:sldId id="577" r:id="rId13"/>
    <p:sldId id="580" r:id="rId14"/>
    <p:sldId id="578" r:id="rId15"/>
    <p:sldId id="579" r:id="rId16"/>
    <p:sldId id="502" r:id="rId17"/>
    <p:sldId id="574" r:id="rId18"/>
    <p:sldId id="345" r:id="rId19"/>
    <p:sldId id="426" r:id="rId20"/>
    <p:sldId id="535" r:id="rId21"/>
    <p:sldId id="498" r:id="rId22"/>
    <p:sldId id="569" r:id="rId23"/>
    <p:sldId id="537" r:id="rId24"/>
    <p:sldId id="504" r:id="rId25"/>
    <p:sldId id="538" r:id="rId26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ll, Wolf-Peter" initials="SW" lastIdx="60" clrIdx="0">
    <p:extLst>
      <p:ext uri="{19B8F6BF-5375-455C-9EA6-DF929625EA0E}">
        <p15:presenceInfo xmlns:p15="http://schemas.microsoft.com/office/powerpoint/2012/main" userId="S-1-5-21-682003330-1644491937-1801674531-4960" providerId="AD"/>
      </p:ext>
    </p:extLst>
  </p:cmAuthor>
  <p:cmAuthor id="2" name="Alex" initials="A" lastIdx="1" clrIdx="1">
    <p:extLst>
      <p:ext uri="{19B8F6BF-5375-455C-9EA6-DF929625EA0E}">
        <p15:presenceInfo xmlns:p15="http://schemas.microsoft.com/office/powerpoint/2012/main" userId="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1037" autoAdjust="0"/>
  </p:normalViewPr>
  <p:slideViewPr>
    <p:cSldViewPr snapToObjects="1">
      <p:cViewPr varScale="1">
        <p:scale>
          <a:sx n="79" d="100"/>
          <a:sy n="79" d="100"/>
        </p:scale>
        <p:origin x="1680" y="62"/>
      </p:cViewPr>
      <p:guideLst>
        <p:guide orient="horz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ume\prj-stores\DIETER\Fabian-Strang\paper%203%20-%20non%20simulation\paper\Auswertung\ref\Auswertung%20ref%20-%20E7-corrected%20-%20as%20data%20and%20with%20figure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UME\prj-stores\DIETER\Fabian-Strang\paper%203%20-%20non%20simulation\Pr&#228;sentationen\auswertung%20katrin6%20-%20as%20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hume\prj-stores\DIETER\Fabian-Strang\paper%203%20-%20non%20simulation\paper\Auswertung\ref\Auswertung%20ref%20-%20E7-corrected%20-%20as%20data%20and%20with%20figur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ume\prj-stores\DIETER\Fabian-Strang\paper%203%20-%20non%20simulation\paper\Auswertung\ref\Auswertung%20ref%20-%20E7-corrected%20-%20as%20data%20and%20with%20figur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ume\prj-stores\DIETER\Fabian-Strang\paper%203%20-%20non%20simulation\paper\Auswertung\ref\Auswertung%20ref%20-%20E7-corrected%20-%20as%20data%20and%20with%20figure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hume\prj-stores\DIETER\Fabian-Strang\paper%203%20-%20non%20simulation\paper\Auswertung\ref\Auswertung%20ref%20-%20E7-corrected%20-%20as%20data%20and%20with%20figure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hume\prj-stores\DIETER\Conferences\Berlin_Bayern_2019\figur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hume\prj-stores\DIETER\Fabian-Strang\paper%203%20-%20non%20simulation\paper\Auswertung\ref\Auswertung%20ref%20-%20E7-corrected%20-%20as%20data%20and%20with%20figur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UME\prj-stores\DIETER\Fabian-Strang\paper%203%20-%20non%20simulation\paper\Auswertung\auswertung%20katrin6%20-%20as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UME\prj-stores\DIETER\Fabian-Strang\paper%203%20-%20non%20simulation\paper\Auswertung\auswertung%20katrin6%20-%20as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4"/>
          <c:order val="1"/>
          <c:tx>
            <c:strRef>
              <c:f>Tabelle1!$KA$4</c:f>
              <c:strCache>
                <c:ptCount val="1"/>
                <c:pt idx="0">
                  <c:v>OS+GH₂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(Tabelle1!$A$7,Tabelle1!$A$15,Tabelle1!$A$23,Tabelle1!$A$34,Tabelle1!$A$42,Tabelle1!$A$50,Tabelle1!$A$61,Tabelle1!$A$69,Tabelle1!$A$77,Tabelle1!$A$88,Tabelle1!$A$96,Tabelle1!$A$104)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(Tabelle1!$KP$11,Tabelle1!$KP$19,Tabelle1!$KP$27,Tabelle1!$KP$38,Tabelle1!$KP$46,Tabelle1!$KP$54,Tabelle1!$KP$65,Tabelle1!$KP$73,Tabelle1!$KP$81,Tabelle1!$KP$92,Tabelle1!$KP$100,Tabelle1!$KP$108)</c:f>
              <c:numCache>
                <c:formatCode>General</c:formatCode>
                <c:ptCount val="12"/>
                <c:pt idx="0">
                  <c:v>7.8323218669856116</c:v>
                </c:pt>
                <c:pt idx="1">
                  <c:v>7.8798111991426198</c:v>
                </c:pt>
                <c:pt idx="2">
                  <c:v>9.7771884552791999</c:v>
                </c:pt>
                <c:pt idx="3">
                  <c:v>6.3641043186409672</c:v>
                </c:pt>
                <c:pt idx="4">
                  <c:v>6.331652372368934</c:v>
                </c:pt>
                <c:pt idx="5">
                  <c:v>7.7596700619146581</c:v>
                </c:pt>
                <c:pt idx="6">
                  <c:v>8.5061878376588922</c:v>
                </c:pt>
                <c:pt idx="7">
                  <c:v>7.2769928023271779</c:v>
                </c:pt>
                <c:pt idx="8">
                  <c:v>6.7606238104211078</c:v>
                </c:pt>
                <c:pt idx="9">
                  <c:v>12.106956740575296</c:v>
                </c:pt>
                <c:pt idx="10">
                  <c:v>12.29880519213175</c:v>
                </c:pt>
                <c:pt idx="11">
                  <c:v>10.736283143979849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668-4E53-A48C-9EBA0C17DD1D}"/>
            </c:ext>
          </c:extLst>
        </c:ser>
        <c:ser>
          <c:idx val="5"/>
          <c:order val="2"/>
          <c:tx>
            <c:strRef>
              <c:f>Tabelle1!$KB$4</c:f>
              <c:strCache>
                <c:ptCount val="1"/>
                <c:pt idx="0">
                  <c:v>OS+LH₂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(Tabelle1!$A$7,Tabelle1!$A$15,Tabelle1!$A$23,Tabelle1!$A$34,Tabelle1!$A$42,Tabelle1!$A$50,Tabelle1!$A$61,Tabelle1!$A$69,Tabelle1!$A$77,Tabelle1!$A$88,Tabelle1!$A$96,Tabelle1!$A$104)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(Tabelle1!$KP$12,Tabelle1!$KP$20,Tabelle1!$KP$28,Tabelle1!$KP$39,Tabelle1!$KP$47,Tabelle1!$KP$55,Tabelle1!$KP$66,Tabelle1!$KP$74,Tabelle1!$KP$82,Tabelle1!$KP$93,Tabelle1!$KP$101,Tabelle1!$KP$109)</c:f>
              <c:numCache>
                <c:formatCode>General</c:formatCode>
                <c:ptCount val="12"/>
                <c:pt idx="0">
                  <c:v>7.8323218670194841</c:v>
                </c:pt>
                <c:pt idx="1">
                  <c:v>8.1979519292298253</c:v>
                </c:pt>
                <c:pt idx="2">
                  <c:v>8.5653070323444354</c:v>
                </c:pt>
                <c:pt idx="3">
                  <c:v>6.3641043186393231</c:v>
                </c:pt>
                <c:pt idx="4">
                  <c:v>7.7375026662052306</c:v>
                </c:pt>
                <c:pt idx="5">
                  <c:v>8.3466570081886697</c:v>
                </c:pt>
                <c:pt idx="6">
                  <c:v>11.159172513775813</c:v>
                </c:pt>
                <c:pt idx="7">
                  <c:v>11.694596856410136</c:v>
                </c:pt>
                <c:pt idx="8">
                  <c:v>9.8724294668383621</c:v>
                </c:pt>
                <c:pt idx="9">
                  <c:v>12.547943631873977</c:v>
                </c:pt>
                <c:pt idx="10">
                  <c:v>12.866354868514144</c:v>
                </c:pt>
                <c:pt idx="11">
                  <c:v>12.945296171729321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8-4E53-A48C-9EBA0C17DD1D}"/>
            </c:ext>
          </c:extLst>
        </c:ser>
        <c:ser>
          <c:idx val="6"/>
          <c:order val="3"/>
          <c:tx>
            <c:strRef>
              <c:f>Tabelle1!$KC$4</c:f>
              <c:strCache>
                <c:ptCount val="1"/>
                <c:pt idx="0">
                  <c:v>OS+LOHC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(Tabelle1!$A$7,Tabelle1!$A$15,Tabelle1!$A$23,Tabelle1!$A$34,Tabelle1!$A$42,Tabelle1!$A$50,Tabelle1!$A$61,Tabelle1!$A$69,Tabelle1!$A$77,Tabelle1!$A$88,Tabelle1!$A$96,Tabelle1!$A$104)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(Tabelle1!$KP$13,Tabelle1!$KP$21,Tabelle1!$KP$29,Tabelle1!$KP$40,Tabelle1!$KP$48,Tabelle1!$KP$56,Tabelle1!$KP$67,Tabelle1!$KP$75,Tabelle1!$KP$83,Tabelle1!$KP$94,Tabelle1!$KP$102,Tabelle1!$KP$110)</c:f>
              <c:numCache>
                <c:formatCode>General</c:formatCode>
                <c:ptCount val="12"/>
                <c:pt idx="0">
                  <c:v>7.8323218670187726</c:v>
                </c:pt>
                <c:pt idx="1">
                  <c:v>7.8798111991205593</c:v>
                </c:pt>
                <c:pt idx="2">
                  <c:v>10.37152470031605</c:v>
                </c:pt>
                <c:pt idx="3">
                  <c:v>6.3641043186417354</c:v>
                </c:pt>
                <c:pt idx="4">
                  <c:v>6.4052975651538455</c:v>
                </c:pt>
                <c:pt idx="5">
                  <c:v>8.3989705197059639</c:v>
                </c:pt>
                <c:pt idx="6">
                  <c:v>10.330680729250593</c:v>
                </c:pt>
                <c:pt idx="7">
                  <c:v>8.187691428833114</c:v>
                </c:pt>
                <c:pt idx="8">
                  <c:v>7.330966749836608</c:v>
                </c:pt>
                <c:pt idx="9">
                  <c:v>11.756880099852994</c:v>
                </c:pt>
                <c:pt idx="10">
                  <c:v>12.333316267800859</c:v>
                </c:pt>
                <c:pt idx="11">
                  <c:v>10.962439881518057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8-4E53-A48C-9EBA0C17D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010504"/>
        <c:axId val="37601089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Tabelle1!$JZ$4</c15:sqref>
                        </c15:formulaRef>
                      </c:ext>
                    </c:extLst>
                    <c:strCache>
                      <c:ptCount val="1"/>
                      <c:pt idx="0">
                        <c:v>DEC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(Tabelle1!$A$7,Tabelle1!$A$15,Tabelle1!$A$23,Tabelle1!$A$34,Tabelle1!$A$42,Tabelle1!$A$50,Tabelle1!$A$61,Tabelle1!$A$69,Tabelle1!$A$77,Tabelle1!$A$88,Tabelle1!$A$96,Tabelle1!$A$104)</c15:sqref>
                        </c15:formulaRef>
                      </c:ext>
                    </c:extLst>
                    <c:strCache>
                      <c:ptCount val="12"/>
                      <c:pt idx="0">
                        <c:v>Res65-Dem5</c:v>
                      </c:pt>
                      <c:pt idx="1">
                        <c:v>Res65-Dem10</c:v>
                      </c:pt>
                      <c:pt idx="2">
                        <c:v>Res65-Dem25</c:v>
                      </c:pt>
                      <c:pt idx="3">
                        <c:v>Res70-Dem5</c:v>
                      </c:pt>
                      <c:pt idx="4">
                        <c:v>Res70-Dem10</c:v>
                      </c:pt>
                      <c:pt idx="5">
                        <c:v>Res70-Dem25</c:v>
                      </c:pt>
                      <c:pt idx="6">
                        <c:v>Res75-Dem5</c:v>
                      </c:pt>
                      <c:pt idx="7">
                        <c:v>Res75-Dem10</c:v>
                      </c:pt>
                      <c:pt idx="8">
                        <c:v>Res75-Dem25</c:v>
                      </c:pt>
                      <c:pt idx="9">
                        <c:v>Res80-Dem5</c:v>
                      </c:pt>
                      <c:pt idx="10">
                        <c:v>Res80-Dem10</c:v>
                      </c:pt>
                      <c:pt idx="11">
                        <c:v>Res80-Dem25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(Tabelle1!$KP$7,Tabelle1!$KP$15,Tabelle1!$KP$23,Tabelle1!$KP$34,Tabelle1!$KP$42,Tabelle1!$KP$50,Tabelle1!$KP$61,Tabelle1!$KP$69,Tabelle1!$KP$77,Tabelle1!$KP$88,Tabelle1!$KP$96,Tabelle1!$KP$104)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7.8323218669722383</c:v>
                      </c:pt>
                      <c:pt idx="1">
                        <c:v>7.8798111991196258</c:v>
                      </c:pt>
                      <c:pt idx="2">
                        <c:v>9.6631252182461207</c:v>
                      </c:pt>
                      <c:pt idx="3">
                        <c:v>6.3641043186399271</c:v>
                      </c:pt>
                      <c:pt idx="4">
                        <c:v>6.3316523723659461</c:v>
                      </c:pt>
                      <c:pt idx="5">
                        <c:v>7.2767770150327609</c:v>
                      </c:pt>
                      <c:pt idx="6">
                        <c:v>5.7058991314811784</c:v>
                      </c:pt>
                      <c:pt idx="7">
                        <c:v>5.0542629434808628</c:v>
                      </c:pt>
                      <c:pt idx="8">
                        <c:v>5.8843058564209869</c:v>
                      </c:pt>
                      <c:pt idx="9">
                        <c:v>6.6903270468218015</c:v>
                      </c:pt>
                      <c:pt idx="10">
                        <c:v>6.6583817596560859</c:v>
                      </c:pt>
                      <c:pt idx="11">
                        <c:v>9.5112068749347394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668-4E53-A48C-9EBA0C17DD1D}"/>
                  </c:ext>
                </c:extLst>
              </c15:ser>
            </c15:filteredBarSeries>
          </c:ext>
        </c:extLst>
      </c:barChart>
      <c:catAx>
        <c:axId val="37601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376010896"/>
        <c:crosses val="autoZero"/>
        <c:auto val="1"/>
        <c:lblAlgn val="ctr"/>
        <c:lblOffset val="100"/>
        <c:noMultiLvlLbl val="0"/>
      </c:catAx>
      <c:valAx>
        <c:axId val="37601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kg</a:t>
                </a:r>
                <a:r>
                  <a:rPr lang="en-US" sz="1100" baseline="-25000"/>
                  <a:t>CO</a:t>
                </a:r>
                <a:r>
                  <a:rPr lang="en-US" sz="1100" baseline="-50000"/>
                  <a:t>2 </a:t>
                </a:r>
                <a:r>
                  <a:rPr lang="en-US" sz="1100" baseline="0"/>
                  <a:t>per </a:t>
                </a:r>
                <a:r>
                  <a:rPr lang="en-US" sz="1100"/>
                  <a:t>kg</a:t>
                </a:r>
                <a:r>
                  <a:rPr lang="en-US" sz="1100" baseline="-25000"/>
                  <a:t>H</a:t>
                </a:r>
                <a:r>
                  <a:rPr lang="en-US" sz="1100" baseline="-50000"/>
                  <a:t>2</a:t>
                </a:r>
              </a:p>
            </c:rich>
          </c:tx>
          <c:layout>
            <c:manualLayout>
              <c:xMode val="edge"/>
              <c:yMode val="edge"/>
              <c:x val="1.6035353535353535E-3"/>
              <c:y val="0.1674917527070727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376010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35918367346944"/>
          <c:y val="0.23982260745903464"/>
          <c:w val="0.11113106575963717"/>
          <c:h val="0.32729254996971535"/>
        </c:manualLayout>
      </c:layout>
      <c:overlay val="0"/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01912617849351"/>
          <c:y val="8.252669797873638E-2"/>
          <c:w val="0.73671092033581864"/>
          <c:h val="0.7214352815192195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A3-43F5-9466-A55B239F601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A3-43F5-9466-A55B239F601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A3-43F5-9466-A55B239F6017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A3-43F5-9466-A55B239F6017}"/>
              </c:ext>
            </c:extLst>
          </c:dPt>
          <c:cat>
            <c:strRef>
              <c:f>Tabelle1!$EN$116:$EN$120</c:f>
              <c:strCache>
                <c:ptCount val="5"/>
                <c:pt idx="0">
                  <c:v>DEC (only HP)</c:v>
                </c:pt>
                <c:pt idx="1">
                  <c:v>GH₂</c:v>
                </c:pt>
                <c:pt idx="2">
                  <c:v>LH₂</c:v>
                </c:pt>
                <c:pt idx="3">
                  <c:v>LOHC</c:v>
                </c:pt>
                <c:pt idx="4">
                  <c:v>High Pressure</c:v>
                </c:pt>
              </c:strCache>
            </c:strRef>
          </c:cat>
          <c:val>
            <c:numRef>
              <c:f>Tabelle1!$EO$116:$EO$120</c:f>
              <c:numCache>
                <c:formatCode>General</c:formatCode>
                <c:ptCount val="5"/>
                <c:pt idx="0">
                  <c:v>18.361999999999998</c:v>
                </c:pt>
                <c:pt idx="1">
                  <c:v>13.770999999999999</c:v>
                </c:pt>
                <c:pt idx="2">
                  <c:v>0.40700000000000003</c:v>
                </c:pt>
                <c:pt idx="3">
                  <c:v>0.30599999999999999</c:v>
                </c:pt>
                <c:pt idx="4">
                  <c:v>18.361999999999998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A3-43F5-9466-A55B239F6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789576"/>
        <c:axId val="185789968"/>
      </c:barChart>
      <c:catAx>
        <c:axId val="1857895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5789968"/>
        <c:crosses val="autoZero"/>
        <c:auto val="1"/>
        <c:lblAlgn val="ctr"/>
        <c:lblOffset val="100"/>
        <c:noMultiLvlLbl val="0"/>
      </c:catAx>
      <c:valAx>
        <c:axId val="1857899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</a:rPr>
                  <a:t>storage </a:t>
                </a:r>
                <a:r>
                  <a:rPr lang="en-US" sz="1100" baseline="0">
                    <a:solidFill>
                      <a:schemeClr val="tx1"/>
                    </a:solidFill>
                  </a:rPr>
                  <a:t>costs (€/kg)</a:t>
                </a:r>
              </a:p>
            </c:rich>
          </c:tx>
          <c:layout>
            <c:manualLayout>
              <c:xMode val="edge"/>
              <c:yMode val="edge"/>
              <c:x val="2.9526344540354743E-2"/>
              <c:y val="0.283726411817576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578957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4"/>
          <c:order val="1"/>
          <c:tx>
            <c:strRef>
              <c:f>Tabelle1!$KA$4</c:f>
              <c:strCache>
                <c:ptCount val="1"/>
                <c:pt idx="0">
                  <c:v>OS+GH₂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(Tabelle1!$A$7,Tabelle1!$A$15,Tabelle1!$A$23,Tabelle1!$A$34,Tabelle1!$A$42,Tabelle1!$A$50,Tabelle1!$A$61,Tabelle1!$A$69,Tabelle1!$A$77,Tabelle1!$A$88,Tabelle1!$A$96,Tabelle1!$A$104)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(Tabelle1!$KV$11,Tabelle1!$KV$19,Tabelle1!$KV$27,Tabelle1!$KV$38,Tabelle1!$KV$46,Tabelle1!$KV$54,Tabelle1!$KV$65,Tabelle1!$KV$73,Tabelle1!$KV$81,Tabelle1!$KV$92,Tabelle1!$KV$100,Tabelle1!$KV$108)</c:f>
              <c:numCache>
                <c:formatCode>General</c:formatCode>
                <c:ptCount val="12"/>
                <c:pt idx="0">
                  <c:v>11.381783766100817</c:v>
                </c:pt>
                <c:pt idx="1">
                  <c:v>11.300033539273469</c:v>
                </c:pt>
                <c:pt idx="2">
                  <c:v>11.60398160129885</c:v>
                </c:pt>
                <c:pt idx="3">
                  <c:v>9.9282475097186609</c:v>
                </c:pt>
                <c:pt idx="4">
                  <c:v>9.8434235831142765</c:v>
                </c:pt>
                <c:pt idx="5">
                  <c:v>9.9655963525245959</c:v>
                </c:pt>
                <c:pt idx="6">
                  <c:v>9.4291347694432073</c:v>
                </c:pt>
                <c:pt idx="7">
                  <c:v>8.9894855620330105</c:v>
                </c:pt>
                <c:pt idx="8">
                  <c:v>8.7009129799277574</c:v>
                </c:pt>
                <c:pt idx="9">
                  <c:v>7.378280379088701</c:v>
                </c:pt>
                <c:pt idx="10">
                  <c:v>7.5130723287883008</c:v>
                </c:pt>
                <c:pt idx="11">
                  <c:v>7.402903202403567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828-4386-ABCC-83817BB9170C}"/>
            </c:ext>
          </c:extLst>
        </c:ser>
        <c:ser>
          <c:idx val="5"/>
          <c:order val="2"/>
          <c:tx>
            <c:strRef>
              <c:f>Tabelle1!$KB$4</c:f>
              <c:strCache>
                <c:ptCount val="1"/>
                <c:pt idx="0">
                  <c:v>OS+LH₂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(Tabelle1!$A$7,Tabelle1!$A$15,Tabelle1!$A$23,Tabelle1!$A$34,Tabelle1!$A$42,Tabelle1!$A$50,Tabelle1!$A$61,Tabelle1!$A$69,Tabelle1!$A$77,Tabelle1!$A$88,Tabelle1!$A$96,Tabelle1!$A$104)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(Tabelle1!$KV$12,Tabelle1!$KV$20,Tabelle1!$KV$28,Tabelle1!$KV$39,Tabelle1!$KV$47,Tabelle1!$KV$55,Tabelle1!$KV$66,Tabelle1!$KV$74,Tabelle1!$KV$82,Tabelle1!$KV$93,Tabelle1!$KV$101,Tabelle1!$KV$109)</c:f>
              <c:numCache>
                <c:formatCode>General</c:formatCode>
                <c:ptCount val="12"/>
                <c:pt idx="0">
                  <c:v>11.381783766101684</c:v>
                </c:pt>
                <c:pt idx="1">
                  <c:v>11.609267222043</c:v>
                </c:pt>
                <c:pt idx="2">
                  <c:v>11.933710937178505</c:v>
                </c:pt>
                <c:pt idx="3">
                  <c:v>9.9282475097186289</c:v>
                </c:pt>
                <c:pt idx="4">
                  <c:v>10.285549768371684</c:v>
                </c:pt>
                <c:pt idx="5">
                  <c:v>10.472460209339699</c:v>
                </c:pt>
                <c:pt idx="6">
                  <c:v>10.326028162102894</c:v>
                </c:pt>
                <c:pt idx="7">
                  <c:v>10.219540091234457</c:v>
                </c:pt>
                <c:pt idx="8">
                  <c:v>9.6104200767940124</c:v>
                </c:pt>
                <c:pt idx="9">
                  <c:v>7.9807357231845533</c:v>
                </c:pt>
                <c:pt idx="10">
                  <c:v>8.0646705486959416</c:v>
                </c:pt>
                <c:pt idx="11">
                  <c:v>8.0428638588315167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28-4386-ABCC-83817BB9170C}"/>
            </c:ext>
          </c:extLst>
        </c:ser>
        <c:ser>
          <c:idx val="6"/>
          <c:order val="3"/>
          <c:tx>
            <c:strRef>
              <c:f>Tabelle1!$KC$4</c:f>
              <c:strCache>
                <c:ptCount val="1"/>
                <c:pt idx="0">
                  <c:v>OS+LOHC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(Tabelle1!$A$7,Tabelle1!$A$15,Tabelle1!$A$23,Tabelle1!$A$34,Tabelle1!$A$42,Tabelle1!$A$50,Tabelle1!$A$61,Tabelle1!$A$69,Tabelle1!$A$77,Tabelle1!$A$88,Tabelle1!$A$96,Tabelle1!$A$104)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(Tabelle1!$KV$13,Tabelle1!$KV$21,Tabelle1!$KV$29,Tabelle1!$KV$40,Tabelle1!$KV$48,Tabelle1!$KV$56,Tabelle1!$KV$67,Tabelle1!$KV$75,Tabelle1!$KV$83,Tabelle1!$KV$94,Tabelle1!$KV$102,Tabelle1!$KV$110)</c:f>
              <c:numCache>
                <c:formatCode>General</c:formatCode>
                <c:ptCount val="12"/>
                <c:pt idx="0">
                  <c:v>11.381783766101643</c:v>
                </c:pt>
                <c:pt idx="1">
                  <c:v>11.300033539272436</c:v>
                </c:pt>
                <c:pt idx="2">
                  <c:v>11.694037447177285</c:v>
                </c:pt>
                <c:pt idx="3">
                  <c:v>9.9282475097186929</c:v>
                </c:pt>
                <c:pt idx="4">
                  <c:v>9.9007049340917401</c:v>
                </c:pt>
                <c:pt idx="5">
                  <c:v>10.336425404862561</c:v>
                </c:pt>
                <c:pt idx="6">
                  <c:v>11.244860693803544</c:v>
                </c:pt>
                <c:pt idx="7">
                  <c:v>9.9972084630204332</c:v>
                </c:pt>
                <c:pt idx="8">
                  <c:v>9.1621981401620456</c:v>
                </c:pt>
                <c:pt idx="9">
                  <c:v>8.3659043667531119</c:v>
                </c:pt>
                <c:pt idx="10">
                  <c:v>8.5060209715622648</c:v>
                </c:pt>
                <c:pt idx="11">
                  <c:v>7.986464760286391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28-4386-ABCC-83817BB91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010504"/>
        <c:axId val="37601089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Tabelle1!$JZ$4</c15:sqref>
                        </c15:formulaRef>
                      </c:ext>
                    </c:extLst>
                    <c:strCache>
                      <c:ptCount val="1"/>
                      <c:pt idx="0">
                        <c:v>DEC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(Tabelle1!$A$7,Tabelle1!$A$15,Tabelle1!$A$23,Tabelle1!$A$34,Tabelle1!$A$42,Tabelle1!$A$50,Tabelle1!$A$61,Tabelle1!$A$69,Tabelle1!$A$77,Tabelle1!$A$88,Tabelle1!$A$96,Tabelle1!$A$104)</c15:sqref>
                        </c15:formulaRef>
                      </c:ext>
                    </c:extLst>
                    <c:strCache>
                      <c:ptCount val="12"/>
                      <c:pt idx="0">
                        <c:v>Res65-Dem5</c:v>
                      </c:pt>
                      <c:pt idx="1">
                        <c:v>Res65-Dem10</c:v>
                      </c:pt>
                      <c:pt idx="2">
                        <c:v>Res65-Dem25</c:v>
                      </c:pt>
                      <c:pt idx="3">
                        <c:v>Res70-Dem5</c:v>
                      </c:pt>
                      <c:pt idx="4">
                        <c:v>Res70-Dem10</c:v>
                      </c:pt>
                      <c:pt idx="5">
                        <c:v>Res70-Dem25</c:v>
                      </c:pt>
                      <c:pt idx="6">
                        <c:v>Res75-Dem5</c:v>
                      </c:pt>
                      <c:pt idx="7">
                        <c:v>Res75-Dem10</c:v>
                      </c:pt>
                      <c:pt idx="8">
                        <c:v>Res75-Dem25</c:v>
                      </c:pt>
                      <c:pt idx="9">
                        <c:v>Res80-Dem5</c:v>
                      </c:pt>
                      <c:pt idx="10">
                        <c:v>Res80-Dem10</c:v>
                      </c:pt>
                      <c:pt idx="11">
                        <c:v>Res80-Dem25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(Tabelle1!$KV$7,Tabelle1!$KV$15,Tabelle1!$KV$23,Tabelle1!$KV$34,Tabelle1!$KV$42,Tabelle1!$KV$50,Tabelle1!$KV$61,Tabelle1!$KV$69,Tabelle1!$KV$77,Tabelle1!$KV$88,Tabelle1!$KV$96,Tabelle1!$KV$104)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11.381783766100469</c:v>
                      </c:pt>
                      <c:pt idx="1">
                        <c:v>11.300033539272411</c:v>
                      </c:pt>
                      <c:pt idx="2">
                        <c:v>11.267373783662537</c:v>
                      </c:pt>
                      <c:pt idx="3">
                        <c:v>9.9282475097186911</c:v>
                      </c:pt>
                      <c:pt idx="4">
                        <c:v>9.8434235831141308</c:v>
                      </c:pt>
                      <c:pt idx="5">
                        <c:v>9.7145938542029064</c:v>
                      </c:pt>
                      <c:pt idx="6">
                        <c:v>8.3817351789386514</c:v>
                      </c:pt>
                      <c:pt idx="7">
                        <c:v>8.2893020723407957</c:v>
                      </c:pt>
                      <c:pt idx="8">
                        <c:v>8.1622488536101621</c:v>
                      </c:pt>
                      <c:pt idx="9">
                        <c:v>6.1927988755497232</c:v>
                      </c:pt>
                      <c:pt idx="10">
                        <c:v>6.2031150838248843</c:v>
                      </c:pt>
                      <c:pt idx="11">
                        <c:v>6.5447440375424089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828-4386-ABCC-83817BB9170C}"/>
                  </c:ext>
                </c:extLst>
              </c15:ser>
            </c15:filteredBarSeries>
          </c:ext>
        </c:extLst>
      </c:barChart>
      <c:catAx>
        <c:axId val="37601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376010896"/>
        <c:crosses val="autoZero"/>
        <c:auto val="1"/>
        <c:lblAlgn val="ctr"/>
        <c:lblOffset val="100"/>
        <c:noMultiLvlLbl val="0"/>
      </c:catAx>
      <c:valAx>
        <c:axId val="37601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b="1" i="0" baseline="0">
                    <a:effectLst/>
                  </a:rPr>
                  <a:t>kg</a:t>
                </a:r>
                <a:r>
                  <a:rPr lang="en-US" sz="1100" b="1" i="0" baseline="-25000">
                    <a:effectLst/>
                  </a:rPr>
                  <a:t>CO</a:t>
                </a:r>
                <a:r>
                  <a:rPr lang="en-US" sz="1100" b="1" i="0" baseline="-50000">
                    <a:effectLst/>
                  </a:rPr>
                  <a:t>2 </a:t>
                </a:r>
                <a:r>
                  <a:rPr lang="en-US" sz="1100" b="1" i="0" baseline="0">
                    <a:effectLst/>
                  </a:rPr>
                  <a:t>per kg</a:t>
                </a:r>
                <a:r>
                  <a:rPr lang="en-US" sz="1100" b="1" i="0" baseline="-25000">
                    <a:effectLst/>
                  </a:rPr>
                  <a:t>H</a:t>
                </a:r>
                <a:r>
                  <a:rPr lang="en-US" sz="1100" b="1" i="0" baseline="-50000">
                    <a:effectLst/>
                  </a:rPr>
                  <a:t>2</a:t>
                </a:r>
                <a:endParaRPr lang="en-US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8435172970997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376010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49730786658111"/>
          <c:y val="0.24597333333333332"/>
          <c:w val="9.1000618208718687E-2"/>
          <c:h val="0.32714102564102565"/>
        </c:manualLayout>
      </c:layout>
      <c:overlay val="0"/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Tabelle1!$D$108</c:f>
              <c:strCache>
                <c:ptCount val="1"/>
                <c:pt idx="0">
                  <c:v>OS+GH₂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(Tabelle1!$A$7,Tabelle1!$A$15,Tabelle1!$A$23,Tabelle1!$A$34,Tabelle1!$A$42,Tabelle1!$A$50,Tabelle1!$A$61,Tabelle1!$A$69,Tabelle1!$A$77,Tabelle1!$A$88,Tabelle1!$A$96,Tabelle1!$A$104)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(Tabelle1!$L$11,Tabelle1!$L$19,Tabelle1!$L$27,Tabelle1!$L$38,Tabelle1!$L$46,Tabelle1!$L$54,Tabelle1!$L$65,Tabelle1!$L$73,Tabelle1!$L$81,Tabelle1!$L$92,Tabelle1!$L$100,Tabelle1!$L$108)</c:f>
              <c:numCache>
                <c:formatCode>General</c:formatCode>
                <c:ptCount val="12"/>
                <c:pt idx="0">
                  <c:v>5.4208381136310759</c:v>
                </c:pt>
                <c:pt idx="1">
                  <c:v>5.5354250317070601</c:v>
                </c:pt>
                <c:pt idx="2">
                  <c:v>6.5703867858792107</c:v>
                </c:pt>
                <c:pt idx="3">
                  <c:v>5.600791668219915</c:v>
                </c:pt>
                <c:pt idx="4">
                  <c:v>5.7079304327308922</c:v>
                </c:pt>
                <c:pt idx="5">
                  <c:v>6.6099707821653553</c:v>
                </c:pt>
                <c:pt idx="6">
                  <c:v>6.1790254188199807</c:v>
                </c:pt>
                <c:pt idx="7">
                  <c:v>6.1248386999085769</c:v>
                </c:pt>
                <c:pt idx="8">
                  <c:v>6.4876587825814509</c:v>
                </c:pt>
                <c:pt idx="9">
                  <c:v>5.9220785833348657</c:v>
                </c:pt>
                <c:pt idx="10">
                  <c:v>6.3034603704336591</c:v>
                </c:pt>
                <c:pt idx="11">
                  <c:v>6.4733223973917937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BD8-4B1E-9991-82C877B3F927}"/>
            </c:ext>
          </c:extLst>
        </c:ser>
        <c:ser>
          <c:idx val="5"/>
          <c:order val="1"/>
          <c:tx>
            <c:strRef>
              <c:f>Tabelle1!$D$109</c:f>
              <c:strCache>
                <c:ptCount val="1"/>
                <c:pt idx="0">
                  <c:v>OS+LH₂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(Tabelle1!$A$7,Tabelle1!$A$15,Tabelle1!$A$23,Tabelle1!$A$34,Tabelle1!$A$42,Tabelle1!$A$50,Tabelle1!$A$61,Tabelle1!$A$69,Tabelle1!$A$77,Tabelle1!$A$88,Tabelle1!$A$96,Tabelle1!$A$104)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(Tabelle1!$L$12,Tabelle1!$L$20,Tabelle1!$L$28,Tabelle1!$L$39,Tabelle1!$L$47,Tabelle1!$L$55,Tabelle1!$L$66,Tabelle1!$L$74,Tabelle1!$L$82,Tabelle1!$L$93,Tabelle1!$L$101,Tabelle1!$L$109)</c:f>
              <c:numCache>
                <c:formatCode>General</c:formatCode>
                <c:ptCount val="12"/>
                <c:pt idx="0">
                  <c:v>5.4208381136310964</c:v>
                </c:pt>
                <c:pt idx="1">
                  <c:v>5.5237353946358345</c:v>
                </c:pt>
                <c:pt idx="2">
                  <c:v>5.6182403679940442</c:v>
                </c:pt>
                <c:pt idx="3">
                  <c:v>5.600791668219907</c:v>
                </c:pt>
                <c:pt idx="4">
                  <c:v>5.672048602763839</c:v>
                </c:pt>
                <c:pt idx="5">
                  <c:v>5.7566239367209944</c:v>
                </c:pt>
                <c:pt idx="6">
                  <c:v>5.8634356855124432</c:v>
                </c:pt>
                <c:pt idx="7">
                  <c:v>5.9663024900115005</c:v>
                </c:pt>
                <c:pt idx="8">
                  <c:v>5.9431715170478379</c:v>
                </c:pt>
                <c:pt idx="9">
                  <c:v>4.5938446404901523</c:v>
                </c:pt>
                <c:pt idx="10">
                  <c:v>5.5631724573551882</c:v>
                </c:pt>
                <c:pt idx="11">
                  <c:v>6.0984281801712443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8-4B1E-9991-82C877B3F927}"/>
            </c:ext>
          </c:extLst>
        </c:ser>
        <c:ser>
          <c:idx val="6"/>
          <c:order val="2"/>
          <c:tx>
            <c:strRef>
              <c:f>Tabelle1!$D$110</c:f>
              <c:strCache>
                <c:ptCount val="1"/>
                <c:pt idx="0">
                  <c:v>OS+LOHC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(Tabelle1!$A$7,Tabelle1!$A$15,Tabelle1!$A$23,Tabelle1!$A$34,Tabelle1!$A$42,Tabelle1!$A$50,Tabelle1!$A$61,Tabelle1!$A$69,Tabelle1!$A$77,Tabelle1!$A$88,Tabelle1!$A$96,Tabelle1!$A$104)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(Tabelle1!$L$13,Tabelle1!$L$21,Tabelle1!$L$29,Tabelle1!$L$40,Tabelle1!$L$48,Tabelle1!$L$56,Tabelle1!$L$67,Tabelle1!$L$75,Tabelle1!$L$83,Tabelle1!$L$94,Tabelle1!$L$102,Tabelle1!$L$110)</c:f>
              <c:numCache>
                <c:formatCode>General</c:formatCode>
                <c:ptCount val="12"/>
                <c:pt idx="0">
                  <c:v>5.4208381136310786</c:v>
                </c:pt>
                <c:pt idx="1">
                  <c:v>5.5354250317071063</c:v>
                </c:pt>
                <c:pt idx="2">
                  <c:v>7.0256329096928036</c:v>
                </c:pt>
                <c:pt idx="3">
                  <c:v>5.6007916682199221</c:v>
                </c:pt>
                <c:pt idx="4">
                  <c:v>5.7155036169979274</c:v>
                </c:pt>
                <c:pt idx="5">
                  <c:v>6.8858000132971808</c:v>
                </c:pt>
                <c:pt idx="6">
                  <c:v>6.1034272293972087</c:v>
                </c:pt>
                <c:pt idx="7">
                  <c:v>6.0420930911979216</c:v>
                </c:pt>
                <c:pt idx="8">
                  <c:v>6.7141593080983464</c:v>
                </c:pt>
                <c:pt idx="9">
                  <c:v>4.7796574362144035</c:v>
                </c:pt>
                <c:pt idx="10">
                  <c:v>5.1646053356074759</c:v>
                </c:pt>
                <c:pt idx="11">
                  <c:v>6.2493571665058489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8-4B1E-9991-82C877B3F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25880896"/>
        <c:axId val="225908000"/>
        <c:extLst/>
      </c:barChart>
      <c:catAx>
        <c:axId val="2258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225908000"/>
        <c:crosses val="autoZero"/>
        <c:auto val="1"/>
        <c:lblAlgn val="ctr"/>
        <c:lblOffset val="100"/>
        <c:noMultiLvlLbl val="0"/>
      </c:catAx>
      <c:valAx>
        <c:axId val="225908000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44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€/kg</a:t>
                </a:r>
              </a:p>
            </c:rich>
          </c:tx>
          <c:layout>
            <c:manualLayout>
              <c:xMode val="edge"/>
              <c:yMode val="edge"/>
              <c:x val="0"/>
              <c:y val="0.300474970812567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22588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87618590166628"/>
          <c:y val="0.24259629629629625"/>
          <c:w val="0.1082814341897996"/>
          <c:h val="0.32714102564102565"/>
        </c:manualLayout>
      </c:layout>
      <c:overlay val="0"/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Tabelle1!$KA$4</c:f>
              <c:strCache>
                <c:ptCount val="1"/>
                <c:pt idx="0">
                  <c:v>OS+GH₂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(Tabelle1!$A$7,Tabelle1!$A$15,Tabelle1!$A$23,Tabelle1!$A$34,Tabelle1!$A$42,Tabelle1!$A$50,Tabelle1!$A$61,Tabelle1!$A$69,Tabelle1!$A$77,Tabelle1!$A$88,Tabelle1!$A$96,Tabelle1!$A$104)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  <c:extLst xmlns:c15="http://schemas.microsoft.com/office/drawing/2012/chart"/>
            </c:strRef>
          </c:cat>
          <c:val>
            <c:numRef>
              <c:f>(Tabelle1!$KY$11,Tabelle1!$KY$19,Tabelle1!$KY$27,Tabelle1!$KY$38,Tabelle1!$KY$46,Tabelle1!$KY$54,Tabelle1!$KY$65,Tabelle1!$KY$73,Tabelle1!$KY$81,Tabelle1!$KY$92,Tabelle1!$KY$100,Tabelle1!$KY$108)</c:f>
              <c:numCache>
                <c:formatCode>General</c:formatCode>
                <c:ptCount val="12"/>
                <c:pt idx="0">
                  <c:v>0.13144041616215768</c:v>
                </c:pt>
                <c:pt idx="1">
                  <c:v>0.19909532939199795</c:v>
                </c:pt>
                <c:pt idx="2">
                  <c:v>0.67892679086202523</c:v>
                </c:pt>
                <c:pt idx="3">
                  <c:v>0.19552459595406202</c:v>
                </c:pt>
                <c:pt idx="4">
                  <c:v>0.26091747264979437</c:v>
                </c:pt>
                <c:pt idx="5">
                  <c:v>0.7400986558840621</c:v>
                </c:pt>
                <c:pt idx="6">
                  <c:v>0.70659123655573586</c:v>
                </c:pt>
                <c:pt idx="7">
                  <c:v>0.56595139027973962</c:v>
                </c:pt>
                <c:pt idx="8">
                  <c:v>0.77030288918672796</c:v>
                </c:pt>
                <c:pt idx="9">
                  <c:v>1.2508720243675335</c:v>
                </c:pt>
                <c:pt idx="10">
                  <c:v>1.3496014003449148</c:v>
                </c:pt>
                <c:pt idx="11">
                  <c:v>0.99498093737234405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804-409B-B793-E6F4D04D2218}"/>
            </c:ext>
          </c:extLst>
        </c:ser>
        <c:ser>
          <c:idx val="5"/>
          <c:order val="1"/>
          <c:tx>
            <c:strRef>
              <c:f>Tabelle1!$KB$4</c:f>
              <c:strCache>
                <c:ptCount val="1"/>
                <c:pt idx="0">
                  <c:v>OS+LH₂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(Tabelle1!$KY$12,Tabelle1!$KY$20,Tabelle1!$KY$28,Tabelle1!$KY$39,Tabelle1!$KY$47,Tabelle1!$KY$55,Tabelle1!$KY$66,Tabelle1!$KY$74,Tabelle1!$KY$82,Tabelle1!$KY$93,Tabelle1!$KY$101,Tabelle1!$KY$109)</c:f>
              <c:numCache>
                <c:formatCode>General</c:formatCode>
                <c:ptCount val="12"/>
                <c:pt idx="0">
                  <c:v>0.13144041617372967</c:v>
                </c:pt>
                <c:pt idx="1">
                  <c:v>0.19014764870847586</c:v>
                </c:pt>
                <c:pt idx="2">
                  <c:v>0.20797259750257927</c:v>
                </c:pt>
                <c:pt idx="3">
                  <c:v>0.19552459595402685</c:v>
                </c:pt>
                <c:pt idx="4">
                  <c:v>0.24111257789801266</c:v>
                </c:pt>
                <c:pt idx="5">
                  <c:v>0.26397822627391032</c:v>
                </c:pt>
                <c:pt idx="6">
                  <c:v>1.2303450458275718</c:v>
                </c:pt>
                <c:pt idx="7">
                  <c:v>0.90847130717117286</c:v>
                </c:pt>
                <c:pt idx="8">
                  <c:v>0.55917745727636248</c:v>
                </c:pt>
                <c:pt idx="9">
                  <c:v>1.7051347851815106</c:v>
                </c:pt>
                <c:pt idx="10">
                  <c:v>1.977707449959736</c:v>
                </c:pt>
                <c:pt idx="11">
                  <c:v>1.3702605218974313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04-409B-B793-E6F4D04D2218}"/>
            </c:ext>
          </c:extLst>
        </c:ser>
        <c:ser>
          <c:idx val="6"/>
          <c:order val="2"/>
          <c:tx>
            <c:strRef>
              <c:f>Tabelle1!$KC$4</c:f>
              <c:strCache>
                <c:ptCount val="1"/>
                <c:pt idx="0">
                  <c:v>OS+LOHC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(Tabelle1!$KY$13,Tabelle1!$KY$21,Tabelle1!$KY$29,Tabelle1!$KY$40,Tabelle1!$KY$48,Tabelle1!$KY$56,Tabelle1!$KY$67,Tabelle1!$KY$75,Tabelle1!$KY$83,Tabelle1!$KY$94,Tabelle1!$KY$102,Tabelle1!$KY$110)</c:f>
              <c:numCache>
                <c:formatCode>General</c:formatCode>
                <c:ptCount val="12"/>
                <c:pt idx="0">
                  <c:v>0.13144041617389526</c:v>
                </c:pt>
                <c:pt idx="1">
                  <c:v>0.19909532939200442</c:v>
                </c:pt>
                <c:pt idx="2">
                  <c:v>1.0510083185576147</c:v>
                </c:pt>
                <c:pt idx="3">
                  <c:v>0.19552459595576788</c:v>
                </c:pt>
                <c:pt idx="4">
                  <c:v>0.26898627458355018</c:v>
                </c:pt>
                <c:pt idx="5">
                  <c:v>1.0124586260982922</c:v>
                </c:pt>
                <c:pt idx="6">
                  <c:v>1.5949698402065744</c:v>
                </c:pt>
                <c:pt idx="7">
                  <c:v>1.0112879763033138</c:v>
                </c:pt>
                <c:pt idx="8">
                  <c:v>1.1570789810986093</c:v>
                </c:pt>
                <c:pt idx="9">
                  <c:v>1.3148588245452593</c:v>
                </c:pt>
                <c:pt idx="10">
                  <c:v>1.4498991571849491</c:v>
                </c:pt>
                <c:pt idx="11">
                  <c:v>1.4484268868863859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04-409B-B793-E6F4D04D2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010504"/>
        <c:axId val="376010896"/>
      </c:barChart>
      <c:catAx>
        <c:axId val="37601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376010896"/>
        <c:crosses val="autoZero"/>
        <c:auto val="1"/>
        <c:lblAlgn val="ctr"/>
        <c:lblOffset val="100"/>
        <c:noMultiLvlLbl val="0"/>
      </c:catAx>
      <c:valAx>
        <c:axId val="37601089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/>
                  <a:t>€/kg</a:t>
                </a:r>
              </a:p>
            </c:rich>
          </c:tx>
          <c:layout>
            <c:manualLayout>
              <c:xMode val="edge"/>
              <c:yMode val="edge"/>
              <c:x val="1.6035353535353535E-3"/>
              <c:y val="0.284773076923076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376010504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9496179138321985"/>
          <c:y val="0.28637703703703704"/>
          <c:w val="9.6765079365079373E-2"/>
          <c:h val="0.32714102564102565"/>
        </c:manualLayout>
      </c:layout>
      <c:overlay val="0"/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Tabelle1!$D$108</c:f>
              <c:strCache>
                <c:ptCount val="1"/>
                <c:pt idx="0">
                  <c:v>OS+GH₂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([1]Tabelle1!$A$7,[1]Tabelle1!$A$15,[1]Tabelle1!$A$23,[1]Tabelle1!$A$34,[1]Tabelle1!$A$42,[1]Tabelle1!$A$50,[1]Tabelle1!$A$61,[1]Tabelle1!$A$69,[1]Tabelle1!$A$77,[1]Tabelle1!$A$88,[1]Tabelle1!$A$96,[1]Tabelle1!$A$104)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([1]Tabelle1!$K$157,[1]Tabelle1!$K$160,[1]Tabelle1!$K$163,[1]Tabelle1!$K$166,[1]Tabelle1!$K$169,[1]Tabelle1!$K$172,[1]Tabelle1!$K$175,[1]Tabelle1!$K$178,[1]Tabelle1!$K$181,[1]Tabelle1!$K$184,[1]Tabelle1!$K$187,[1]Tabelle1!$K$190)</c:f>
              <c:numCache>
                <c:formatCode>General</c:formatCode>
                <c:ptCount val="12"/>
                <c:pt idx="0">
                  <c:v>-4.0433790270066612E-4</c:v>
                </c:pt>
                <c:pt idx="1">
                  <c:v>-1.7548166978197688E-4</c:v>
                </c:pt>
                <c:pt idx="2">
                  <c:v>5.6077388543226362E-4</c:v>
                </c:pt>
                <c:pt idx="3">
                  <c:v>-3.3385682172378862E-4</c:v>
                </c:pt>
                <c:pt idx="4">
                  <c:v>-1.3465786638189764E-4</c:v>
                </c:pt>
                <c:pt idx="5">
                  <c:v>1.6367170823785432E-3</c:v>
                </c:pt>
                <c:pt idx="6">
                  <c:v>-1.5567403368453322E-2</c:v>
                </c:pt>
                <c:pt idx="7">
                  <c:v>-1.8454905915348228E-2</c:v>
                </c:pt>
                <c:pt idx="8">
                  <c:v>-2.8902514907398046E-2</c:v>
                </c:pt>
                <c:pt idx="9">
                  <c:v>-2.5856697367844971E-2</c:v>
                </c:pt>
                <c:pt idx="10">
                  <c:v>-4.9012482882832969E-2</c:v>
                </c:pt>
                <c:pt idx="11">
                  <c:v>-7.2716124949906619E-2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3D-4EFD-9111-424675D5D93A}"/>
            </c:ext>
          </c:extLst>
        </c:ser>
        <c:ser>
          <c:idx val="1"/>
          <c:order val="1"/>
          <c:tx>
            <c:strRef>
              <c:f>Tabelle1!$D$109</c:f>
              <c:strCache>
                <c:ptCount val="1"/>
                <c:pt idx="0">
                  <c:v>OS+LH₂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([1]Tabelle1!$A$7,[1]Tabelle1!$A$15,[1]Tabelle1!$A$23,[1]Tabelle1!$A$34,[1]Tabelle1!$A$42,[1]Tabelle1!$A$50,[1]Tabelle1!$A$61,[1]Tabelle1!$A$69,[1]Tabelle1!$A$77,[1]Tabelle1!$A$88,[1]Tabelle1!$A$96,[1]Tabelle1!$A$104)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([1]Tabelle1!$K$158,[1]Tabelle1!$K$161,[1]Tabelle1!$K$164,[1]Tabelle1!$K$167,[1]Tabelle1!$K$170,[1]Tabelle1!$K$173,[1]Tabelle1!$K$176,[1]Tabelle1!$K$179,[1]Tabelle1!$K$182,[1]Tabelle1!$K$185,[1]Tabelle1!$K$188,[1]Tabelle1!$K$191)</c:f>
              <c:numCache>
                <c:formatCode>General</c:formatCode>
                <c:ptCount val="12"/>
                <c:pt idx="0">
                  <c:v>-4.0433790277961094E-4</c:v>
                </c:pt>
                <c:pt idx="1">
                  <c:v>-1.5151382680029066E-3</c:v>
                </c:pt>
                <c:pt idx="2">
                  <c:v>-6.5912164107205014E-3</c:v>
                </c:pt>
                <c:pt idx="3">
                  <c:v>-3.338568217229842E-4</c:v>
                </c:pt>
                <c:pt idx="4">
                  <c:v>-3.7223139364465849E-3</c:v>
                </c:pt>
                <c:pt idx="5">
                  <c:v>-1.1781092037764054E-2</c:v>
                </c:pt>
                <c:pt idx="6">
                  <c:v>-2.3456766584342686E-2</c:v>
                </c:pt>
                <c:pt idx="7">
                  <c:v>-3.2125487803800583E-2</c:v>
                </c:pt>
                <c:pt idx="8">
                  <c:v>-4.0736212301347552E-2</c:v>
                </c:pt>
                <c:pt idx="9">
                  <c:v>-3.7693464428049411E-2</c:v>
                </c:pt>
                <c:pt idx="10">
                  <c:v>-6.7182741260393863E-2</c:v>
                </c:pt>
                <c:pt idx="11">
                  <c:v>-8.5688211558913471E-2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3D-4EFD-9111-424675D5D93A}"/>
            </c:ext>
          </c:extLst>
        </c:ser>
        <c:ser>
          <c:idx val="2"/>
          <c:order val="2"/>
          <c:tx>
            <c:strRef>
              <c:f>Tabelle1!$D$110</c:f>
              <c:strCache>
                <c:ptCount val="1"/>
                <c:pt idx="0">
                  <c:v>OS+LOHC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([1]Tabelle1!$A$7,[1]Tabelle1!$A$15,[1]Tabelle1!$A$23,[1]Tabelle1!$A$34,[1]Tabelle1!$A$42,[1]Tabelle1!$A$50,[1]Tabelle1!$A$61,[1]Tabelle1!$A$69,[1]Tabelle1!$A$77,[1]Tabelle1!$A$88,[1]Tabelle1!$A$96,[1]Tabelle1!$A$104)</c:f>
              <c:strCache>
                <c:ptCount val="12"/>
                <c:pt idx="0">
                  <c:v>Res65-Dem5</c:v>
                </c:pt>
                <c:pt idx="1">
                  <c:v>Res65-Dem10</c:v>
                </c:pt>
                <c:pt idx="2">
                  <c:v>Res65-Dem25</c:v>
                </c:pt>
                <c:pt idx="3">
                  <c:v>Res70-Dem5</c:v>
                </c:pt>
                <c:pt idx="4">
                  <c:v>Res70-Dem10</c:v>
                </c:pt>
                <c:pt idx="5">
                  <c:v>Res70-Dem25</c:v>
                </c:pt>
                <c:pt idx="6">
                  <c:v>Res75-Dem5</c:v>
                </c:pt>
                <c:pt idx="7">
                  <c:v>Res75-Dem10</c:v>
                </c:pt>
                <c:pt idx="8">
                  <c:v>Res75-Dem25</c:v>
                </c:pt>
                <c:pt idx="9">
                  <c:v>Res80-Dem5</c:v>
                </c:pt>
                <c:pt idx="10">
                  <c:v>Res80-Dem10</c:v>
                </c:pt>
                <c:pt idx="11">
                  <c:v>Res80-Dem25</c:v>
                </c:pt>
              </c:strCache>
            </c:strRef>
          </c:cat>
          <c:val>
            <c:numRef>
              <c:f>([1]Tabelle1!$K$159,[1]Tabelle1!$K$162,[1]Tabelle1!$K$165,[1]Tabelle1!$K$168,[1]Tabelle1!$K$171,[1]Tabelle1!$K$174,[1]Tabelle1!$K$177,[1]Tabelle1!$K$180,[1]Tabelle1!$K$183,[1]Tabelle1!$K$186,[1]Tabelle1!$K$189,[1]Tabelle1!$K$192)</c:f>
              <c:numCache>
                <c:formatCode>General</c:formatCode>
                <c:ptCount val="12"/>
                <c:pt idx="0">
                  <c:v>-4.0433790278231879E-4</c:v>
                </c:pt>
                <c:pt idx="1">
                  <c:v>-1.7548166978510133E-4</c:v>
                </c:pt>
                <c:pt idx="2">
                  <c:v>1.2297256451547976E-2</c:v>
                </c:pt>
                <c:pt idx="3">
                  <c:v>-3.3385682173444736E-4</c:v>
                </c:pt>
                <c:pt idx="4">
                  <c:v>-1.1579736935734485E-3</c:v>
                </c:pt>
                <c:pt idx="5">
                  <c:v>-4.3115201753536345E-3</c:v>
                </c:pt>
                <c:pt idx="6">
                  <c:v>-3.1831193255568872E-2</c:v>
                </c:pt>
                <c:pt idx="7">
                  <c:v>-3.6386815132013729E-2</c:v>
                </c:pt>
                <c:pt idx="8">
                  <c:v>-4.08407890906081E-2</c:v>
                </c:pt>
                <c:pt idx="9">
                  <c:v>-3.1993302133366021E-2</c:v>
                </c:pt>
                <c:pt idx="10">
                  <c:v>-6.2025951468793465E-2</c:v>
                </c:pt>
                <c:pt idx="11">
                  <c:v>-9.3140065582036718E-2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3D-4EFD-9111-424675D5D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27919360"/>
        <c:axId val="227919752"/>
        <c:extLst/>
      </c:barChart>
      <c:catAx>
        <c:axId val="22791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227919752"/>
        <c:crosses val="autoZero"/>
        <c:auto val="1"/>
        <c:lblAlgn val="ctr"/>
        <c:lblOffset val="100"/>
        <c:noMultiLvlLbl val="0"/>
      </c:catAx>
      <c:valAx>
        <c:axId val="227919752"/>
        <c:scaling>
          <c:orientation val="minMax"/>
          <c:max val="2.0000000000000004E-2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44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227919360"/>
        <c:crosses val="autoZero"/>
        <c:crossBetween val="between"/>
        <c:majorUnit val="2.0000000000000004E-2"/>
        <c:minorUnit val="1.0000000000000002E-2"/>
      </c:valAx>
    </c:plotArea>
    <c:legend>
      <c:legendPos val="r"/>
      <c:layout>
        <c:manualLayout>
          <c:xMode val="edge"/>
          <c:yMode val="edge"/>
          <c:x val="0.88981376262626255"/>
          <c:y val="0.2442393162393163"/>
          <c:w val="9.7357954545454539E-2"/>
          <c:h val="0.294426923076923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60811417005557"/>
          <c:y val="6.4843560480374304E-2"/>
          <c:w val="0.61749487847117757"/>
          <c:h val="0.887024763200673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29-4C52-96BF-57260ECC96EF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29-4C52-96BF-57260ECC96E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29-4C52-96BF-57260ECC96EF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29-4C52-96BF-57260ECC96EF}"/>
              </c:ext>
            </c:extLst>
          </c:dPt>
          <c:dPt>
            <c:idx val="4"/>
            <c:bubble3D val="0"/>
            <c:spPr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29-4C52-96BF-57260ECC96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29-4C52-96BF-57260ECC96EF}"/>
              </c:ext>
            </c:extLst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929-4C52-96BF-57260ECC96EF}"/>
              </c:ext>
            </c:extLst>
          </c:dPt>
          <c:dPt>
            <c:idx val="7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929-4C52-96BF-57260ECC96EF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929-4C52-96BF-57260ECC96EF}"/>
              </c:ext>
            </c:extLst>
          </c:dPt>
          <c:dPt>
            <c:idx val="9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929-4C52-96BF-57260ECC96EF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929-4C52-96BF-57260ECC96EF}"/>
              </c:ext>
            </c:extLst>
          </c:dPt>
          <c:dPt>
            <c:idx val="1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929-4C52-96BF-57260ECC96EF}"/>
              </c:ext>
            </c:extLst>
          </c:dPt>
          <c:dPt>
            <c:idx val="12"/>
            <c:bubble3D val="0"/>
            <c:spPr>
              <a:solidFill>
                <a:srgbClr val="F0323C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929-4C52-96BF-57260ECC96EF}"/>
              </c:ext>
            </c:extLst>
          </c:dPt>
          <c:dLbls>
            <c:dLbl>
              <c:idx val="0"/>
              <c:layout>
                <c:manualLayout>
                  <c:x val="6.382965694347513E-2"/>
                  <c:y val="-4.05127911167977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Lignite; </a:t>
                    </a:r>
                    <a:fld id="{B1688D74-7033-430A-B419-2C9372D958E2}" type="VALUE">
                      <a:rPr lang="en-US" sz="1200"/>
                      <a:pPr>
                        <a:defRPr sz="1200"/>
                      </a:pPr>
                      <a:t>[WERT]</a:t>
                    </a:fld>
                    <a:r>
                      <a:rPr lang="en-US" sz="1200"/>
                      <a:t> GW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4848134155116"/>
                      <c:h val="4.199845526256353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29-4C52-96BF-57260ECC96EF}"/>
                </c:ext>
              </c:extLst>
            </c:dLbl>
            <c:dLbl>
              <c:idx val="1"/>
              <c:layout>
                <c:manualLayout>
                  <c:x val="9.8980652399536392E-2"/>
                  <c:y val="-4.14418596751456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Hard coal; </a:t>
                    </a:r>
                    <a:fld id="{4A06433D-9005-484A-B282-15EC3CEBD9EA}" type="VALUE">
                      <a:rPr lang="en-US" sz="1200"/>
                      <a:pPr>
                        <a:defRPr sz="1200"/>
                      </a:pPr>
                      <a:t>[WERT]</a:t>
                    </a:fld>
                    <a:r>
                      <a:rPr lang="en-US" sz="1200"/>
                      <a:t> GW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18790287777178"/>
                      <c:h val="5.31177764703586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29-4C52-96BF-57260ECC96EF}"/>
                </c:ext>
              </c:extLst>
            </c:dLbl>
            <c:dLbl>
              <c:idx val="2"/>
              <c:layout>
                <c:manualLayout>
                  <c:x val="7.305707971720582E-2"/>
                  <c:y val="3.96196963949733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CCGT; </a:t>
                    </a:r>
                    <a:fld id="{BF913DD1-0A15-41C2-BEEC-288E36A4FA59}" type="VALUE">
                      <a:rPr lang="en-US" sz="1200"/>
                      <a:pPr>
                        <a:defRPr sz="1200"/>
                      </a:pPr>
                      <a:t>[WERT]</a:t>
                    </a:fld>
                    <a:r>
                      <a:rPr lang="en-US" sz="1200"/>
                      <a:t> GW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13216348093419"/>
                      <c:h val="7.0327936046754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29-4C52-96BF-57260ECC96EF}"/>
                </c:ext>
              </c:extLst>
            </c:dLbl>
            <c:dLbl>
              <c:idx val="3"/>
              <c:layout>
                <c:manualLayout>
                  <c:x val="3.4103479034919129E-2"/>
                  <c:y val="1.68805753549261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OCGT; </a:t>
                    </a:r>
                    <a:fld id="{900C581E-925D-4CEC-8BDA-17E4D73B8AEF}" type="VALUE">
                      <a:rPr lang="en-US" sz="1200"/>
                      <a:pPr>
                        <a:defRPr sz="1200"/>
                      </a:pPr>
                      <a:t>[WERT]</a:t>
                    </a:fld>
                    <a:r>
                      <a:rPr lang="en-US" sz="1200"/>
                      <a:t> GW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3902632707769"/>
                      <c:h val="8.852962745059768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929-4C52-96BF-57260ECC96EF}"/>
                </c:ext>
              </c:extLst>
            </c:dLbl>
            <c:dLbl>
              <c:idx val="4"/>
              <c:layout>
                <c:manualLayout>
                  <c:x val="1.3982534960048707E-2"/>
                  <c:y val="-2.601675036186141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Oil; </a:t>
                    </a:r>
                    <a:fld id="{B666B1D9-CEB9-44BC-AB28-DA934C39B687}" type="VALUE">
                      <a:rPr lang="en-US" sz="1200"/>
                      <a:pPr>
                        <a:defRPr sz="1200"/>
                      </a:pPr>
                      <a:t>[WERT]</a:t>
                    </a:fld>
                    <a:r>
                      <a:rPr lang="en-US" sz="1200"/>
                      <a:t> GW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82633120035024"/>
                      <c:h val="5.31177764703586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929-4C52-96BF-57260ECC96EF}"/>
                </c:ext>
              </c:extLst>
            </c:dLbl>
            <c:dLbl>
              <c:idx val="5"/>
              <c:layout>
                <c:manualLayout>
                  <c:x val="0"/>
                  <c:y val="2.84384382684247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Other; </a:t>
                    </a:r>
                    <a:fld id="{85B69959-64A4-4B6F-B8D8-9698341725BD}" type="VALUE">
                      <a:rPr lang="en-US" sz="1200"/>
                      <a:pPr>
                        <a:defRPr sz="1200"/>
                      </a:pPr>
                      <a:t>[WERT]</a:t>
                    </a:fld>
                    <a:r>
                      <a:rPr lang="en-US" sz="1200"/>
                      <a:t> GW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3631136252762"/>
                      <c:h val="5.40030727448645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929-4C52-96BF-57260ECC96EF}"/>
                </c:ext>
              </c:extLst>
            </c:dLbl>
            <c:dLbl>
              <c:idx val="6"/>
              <c:layout>
                <c:manualLayout>
                  <c:x val="-1.5356996126077186E-3"/>
                  <c:y val="0.10815187771773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Run-of-river; 5.9 GW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10704522988486"/>
                      <c:h val="9.97480180185280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929-4C52-96BF-57260ECC96EF}"/>
                </c:ext>
              </c:extLst>
            </c:dLbl>
            <c:dLbl>
              <c:idx val="7"/>
              <c:layout>
                <c:manualLayout>
                  <c:x val="-1.6578998294298673E-2"/>
                  <c:y val="0.173792999606844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Biomass; 6.89 GW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73803097663397"/>
                      <c:h val="4.5539640360587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929-4C52-96BF-57260ECC96EF}"/>
                </c:ext>
              </c:extLst>
            </c:dLbl>
            <c:dLbl>
              <c:idx val="8"/>
              <c:layout>
                <c:manualLayout>
                  <c:x val="-9.2434974414478593E-2"/>
                  <c:y val="6.58186411329574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Wind onshore; </a:t>
                    </a:r>
                    <a:fld id="{CF29AD57-B769-4DBD-A84B-CF170CDD8C4B}" type="VALUE">
                      <a:rPr lang="en-US" sz="1200"/>
                      <a:pPr>
                        <a:defRPr sz="1200"/>
                      </a:pPr>
                      <a:t>[WERT]</a:t>
                    </a:fld>
                    <a:r>
                      <a:rPr lang="en-US" sz="1200"/>
                      <a:t> GW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38055979887796"/>
                      <c:h val="4.869129509782872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929-4C52-96BF-57260ECC96EF}"/>
                </c:ext>
              </c:extLst>
            </c:dLbl>
            <c:dLbl>
              <c:idx val="9"/>
              <c:layout>
                <c:manualLayout>
                  <c:x val="-1.4622622122057005E-2"/>
                  <c:y val="-1.541670268265683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Wind offshore; </a:t>
                    </a:r>
                    <a:fld id="{902ABBAF-96DA-4BED-BDB4-7D4F8ECE3AF0}" type="VALUE">
                      <a:rPr lang="en-US"/>
                      <a:pPr/>
                      <a:t>[WERT]</a:t>
                    </a:fld>
                    <a:r>
                      <a:rPr lang="en-US"/>
                      <a:t> GW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929-4C52-96BF-57260ECC96EF}"/>
                </c:ext>
              </c:extLst>
            </c:dLbl>
            <c:dLbl>
              <c:idx val="10"/>
              <c:layout>
                <c:manualLayout>
                  <c:x val="9.860665688105591E-3"/>
                  <c:y val="-0.131992430922130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PV;</a:t>
                    </a:r>
                    <a:r>
                      <a:rPr lang="en-US" baseline="0"/>
                      <a:t> </a:t>
                    </a:r>
                    <a:fld id="{680FEEAB-CCFF-4033-B546-BF81BCEB0D5B}" type="VALUE">
                      <a:rPr lang="en-US"/>
                      <a:pPr/>
                      <a:t>[WERT]</a:t>
                    </a:fld>
                    <a:r>
                      <a:rPr lang="en-US"/>
                      <a:t> GW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6929-4C52-96BF-57260ECC96EF}"/>
                </c:ext>
              </c:extLst>
            </c:dLbl>
            <c:dLbl>
              <c:idx val="11"/>
              <c:layout>
                <c:manualLayout>
                  <c:x val="-0.12079423084738231"/>
                  <c:y val="2.15068107318564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Pumped-hydro storage;</a:t>
                    </a:r>
                    <a:r>
                      <a:rPr lang="en-US" sz="1200" baseline="0"/>
                      <a:t> </a:t>
                    </a:r>
                    <a:fld id="{7BC5541E-D9E6-41C0-ADCD-770EA50FA292}" type="VALUE">
                      <a:rPr lang="en-US" sz="1200"/>
                      <a:pPr>
                        <a:defRPr sz="1200"/>
                      </a:pPr>
                      <a:t>[WERT]</a:t>
                    </a:fld>
                    <a:r>
                      <a:rPr lang="en-US" sz="1200"/>
                      <a:t> GW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196454885258449"/>
                      <c:h val="5.834413727899089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6929-4C52-96BF-57260ECC96EF}"/>
                </c:ext>
              </c:extLst>
            </c:dLbl>
            <c:dLbl>
              <c:idx val="12"/>
              <c:layout>
                <c:manualLayout>
                  <c:x val="-0.17203763933406532"/>
                  <c:y val="-4.63527011751296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Lithium-ion batteries;</a:t>
                    </a:r>
                    <a:r>
                      <a:rPr lang="en-US" sz="1200" baseline="0" dirty="0"/>
                      <a:t> </a:t>
                    </a:r>
                    <a:fld id="{DFAB5571-81C0-45A9-B204-EC399E62EF0B}" type="VALUE">
                      <a:rPr lang="en-US" sz="1200"/>
                      <a:pPr>
                        <a:defRPr sz="1200"/>
                      </a:pPr>
                      <a:t>[WERT]</a:t>
                    </a:fld>
                    <a:r>
                      <a:rPr lang="en-US" sz="1200" dirty="0"/>
                      <a:t> GW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472800851076938"/>
                      <c:h val="5.2427443720407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6929-4C52-96BF-57260ECC96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fig_capacity_assumptions!$B$5:$B$17</c:f>
              <c:strCache>
                <c:ptCount val="13"/>
                <c:pt idx="0">
                  <c:v>Lignite</c:v>
                </c:pt>
                <c:pt idx="1">
                  <c:v>Hard coal</c:v>
                </c:pt>
                <c:pt idx="2">
                  <c:v>CCGT</c:v>
                </c:pt>
                <c:pt idx="3">
                  <c:v>OCGT</c:v>
                </c:pt>
                <c:pt idx="4">
                  <c:v>Oil</c:v>
                </c:pt>
                <c:pt idx="5">
                  <c:v>Other</c:v>
                </c:pt>
                <c:pt idx="6">
                  <c:v>Biomass</c:v>
                </c:pt>
                <c:pt idx="7">
                  <c:v>Run-of-river</c:v>
                </c:pt>
                <c:pt idx="8">
                  <c:v>Wind onshore</c:v>
                </c:pt>
                <c:pt idx="9">
                  <c:v>Wind offshore</c:v>
                </c:pt>
                <c:pt idx="10">
                  <c:v>PV</c:v>
                </c:pt>
                <c:pt idx="11">
                  <c:v>Pumped hydro storage</c:v>
                </c:pt>
                <c:pt idx="12">
                  <c:v>Li-ion batteries</c:v>
                </c:pt>
              </c:strCache>
            </c:strRef>
          </c:cat>
          <c:val>
            <c:numRef>
              <c:f>fig_capacity_assumptions!$D$5:$D$17</c:f>
              <c:numCache>
                <c:formatCode>0.0</c:formatCode>
                <c:ptCount val="13"/>
                <c:pt idx="0">
                  <c:v>9.3000000000000007</c:v>
                </c:pt>
                <c:pt idx="1">
                  <c:v>9.8000000000000007</c:v>
                </c:pt>
                <c:pt idx="2">
                  <c:v>17.600000000000001</c:v>
                </c:pt>
                <c:pt idx="3">
                  <c:v>17.600000000000001</c:v>
                </c:pt>
                <c:pt idx="4">
                  <c:v>3.2</c:v>
                </c:pt>
                <c:pt idx="5">
                  <c:v>4.0999999999999996</c:v>
                </c:pt>
                <c:pt idx="6">
                  <c:v>6</c:v>
                </c:pt>
                <c:pt idx="7">
                  <c:v>5.6</c:v>
                </c:pt>
                <c:pt idx="8">
                  <c:v>81.5</c:v>
                </c:pt>
                <c:pt idx="9">
                  <c:v>17</c:v>
                </c:pt>
                <c:pt idx="10">
                  <c:v>91.3</c:v>
                </c:pt>
                <c:pt idx="11">
                  <c:v>9.5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929-4C52-96BF-57260ECC9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6929-4C52-96BF-57260ECC96E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6929-4C52-96BF-57260ECC96E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6929-4C52-96BF-57260ECC96E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6929-4C52-96BF-57260ECC96E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6929-4C52-96BF-57260ECC96EF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6929-4C52-96BF-57260ECC96EF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6929-4C52-96BF-57260ECC96EF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A-6929-4C52-96BF-57260ECC96EF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C-6929-4C52-96BF-57260ECC96EF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E-6929-4C52-96BF-57260ECC96EF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0-6929-4C52-96BF-57260ECC96EF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2-6929-4C52-96BF-57260ECC96EF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fig_capacity_assumptions!$B$5:$B$17</c15:sqref>
                        </c15:formulaRef>
                      </c:ext>
                    </c:extLst>
                    <c:strCache>
                      <c:ptCount val="13"/>
                      <c:pt idx="0">
                        <c:v>Lignite</c:v>
                      </c:pt>
                      <c:pt idx="1">
                        <c:v>Hard coal</c:v>
                      </c:pt>
                      <c:pt idx="2">
                        <c:v>CCGT</c:v>
                      </c:pt>
                      <c:pt idx="3">
                        <c:v>OCGT</c:v>
                      </c:pt>
                      <c:pt idx="4">
                        <c:v>Oil</c:v>
                      </c:pt>
                      <c:pt idx="5">
                        <c:v>Other</c:v>
                      </c:pt>
                      <c:pt idx="6">
                        <c:v>Biomass</c:v>
                      </c:pt>
                      <c:pt idx="7">
                        <c:v>Run-of-river</c:v>
                      </c:pt>
                      <c:pt idx="8">
                        <c:v>Wind onshore</c:v>
                      </c:pt>
                      <c:pt idx="9">
                        <c:v>Wind offshore</c:v>
                      </c:pt>
                      <c:pt idx="10">
                        <c:v>PV</c:v>
                      </c:pt>
                      <c:pt idx="11">
                        <c:v>Pumped hydro storage</c:v>
                      </c:pt>
                      <c:pt idx="12">
                        <c:v>Li-ion batteries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fig_capacity_assumptions!$D$5:$D$16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9.3000000000000007</c:v>
                      </c:pt>
                      <c:pt idx="1">
                        <c:v>9.8000000000000007</c:v>
                      </c:pt>
                      <c:pt idx="2">
                        <c:v>17.600000000000001</c:v>
                      </c:pt>
                      <c:pt idx="3">
                        <c:v>17.600000000000001</c:v>
                      </c:pt>
                      <c:pt idx="4">
                        <c:v>3.2</c:v>
                      </c:pt>
                      <c:pt idx="5">
                        <c:v>4.0999999999999996</c:v>
                      </c:pt>
                      <c:pt idx="6">
                        <c:v>6</c:v>
                      </c:pt>
                      <c:pt idx="7">
                        <c:v>5.6</c:v>
                      </c:pt>
                      <c:pt idx="8">
                        <c:v>81.5</c:v>
                      </c:pt>
                      <c:pt idx="9">
                        <c:v>17</c:v>
                      </c:pt>
                      <c:pt idx="10">
                        <c:v>91.3</c:v>
                      </c:pt>
                      <c:pt idx="11">
                        <c:v>9.5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3-6929-4C52-96BF-57260ECC96E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38040123456786"/>
          <c:y val="1.3242967396727446E-2"/>
          <c:w val="0.78445987654320992"/>
          <c:h val="0.77721467068885153"/>
        </c:manualLayout>
      </c:layout>
      <c:scatterChart>
        <c:scatterStyle val="lineMarker"/>
        <c:varyColors val="0"/>
        <c:ser>
          <c:idx val="0"/>
          <c:order val="0"/>
          <c:tx>
            <c:v>dec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 cap="rnd">
                <a:solidFill>
                  <a:schemeClr val="tx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6304988662131518E-3"/>
                  <c:y val="-3.118471542665687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>
                        <a:solidFill>
                          <a:sysClr val="windowText" lastClr="000000"/>
                        </a:solidFill>
                      </a:rPr>
                      <a:t>OS</a:t>
                    </a:r>
                    <a:endParaRPr lang="en-US" sz="1100" b="0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C5-4B0B-BBE8-1385DB9E863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Tabelle1!$CX$113</c:f>
              <c:numCache>
                <c:formatCode>General</c:formatCode>
                <c:ptCount val="1"/>
                <c:pt idx="0">
                  <c:v>50.474037660131614</c:v>
                </c:pt>
              </c:numCache>
            </c:numRef>
          </c:xVal>
          <c:yVal>
            <c:numRef>
              <c:f>Tabelle1!$CX$113</c:f>
              <c:numCache>
                <c:formatCode>General</c:formatCode>
                <c:ptCount val="1"/>
                <c:pt idx="0">
                  <c:v>50.474037660131614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C5-4B0B-BBE8-1385DB9E8638}"/>
            </c:ext>
          </c:extLst>
        </c:ser>
        <c:ser>
          <c:idx val="1"/>
          <c:order val="1"/>
          <c:tx>
            <c:v>gh2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9"/>
            <c:spPr>
              <a:solidFill>
                <a:schemeClr val="tx1"/>
              </a:solidFill>
              <a:ln w="9525" cap="rnd">
                <a:noFill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8083847736625515E-2"/>
                  <c:y val="-2.6510619949683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GH</a:t>
                    </a:r>
                    <a:r>
                      <a:rPr lang="en-US" baseline="-25000"/>
                      <a:t>2</a:t>
                    </a:r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9912551440329"/>
                      <c:h val="5.0179914216814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FC5-4B0B-BBE8-1385DB9E863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Tabelle1!$CY$113</c:f>
              <c:numCache>
                <c:formatCode>General</c:formatCode>
                <c:ptCount val="1"/>
                <c:pt idx="0">
                  <c:v>57.837198313057264</c:v>
                </c:pt>
              </c:numCache>
            </c:numRef>
          </c:xVal>
          <c:yVal>
            <c:numRef>
              <c:f>Tabelle1!$DD$113</c:f>
              <c:numCache>
                <c:formatCode>General</c:formatCode>
                <c:ptCount val="1"/>
                <c:pt idx="0">
                  <c:v>3.910831658291428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FC5-4B0B-BBE8-1385DB9E8638}"/>
            </c:ext>
          </c:extLst>
        </c:ser>
        <c:ser>
          <c:idx val="2"/>
          <c:order val="2"/>
          <c:tx>
            <c:v>lh2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9"/>
            <c:spPr>
              <a:solidFill>
                <a:schemeClr val="tx1"/>
              </a:solidFill>
              <a:ln w="9525" cap="rnd">
                <a:noFill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18669032921810699"/>
                  <c:y val="-2.73377583920144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chemeClr val="tx1"/>
                        </a:solidFill>
                      </a:rPr>
                      <a:t>LH2</a:t>
                    </a:r>
                    <a:r>
                      <a:rPr lang="en-US" sz="1100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100">
                        <a:solidFill>
                          <a:schemeClr val="tx1"/>
                        </a:solidFill>
                      </a:rPr>
                      <a:t>min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03986625514403"/>
                      <c:h val="4.7080807520870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FC5-4B0B-BBE8-1385DB9E8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Tabelle1!$CZ$115</c:f>
              <c:numCache>
                <c:formatCode>General</c:formatCode>
                <c:ptCount val="1"/>
                <c:pt idx="0">
                  <c:v>57.319255896442129</c:v>
                </c:pt>
              </c:numCache>
            </c:numRef>
          </c:xVal>
          <c:yVal>
            <c:numRef>
              <c:f>Tabelle1!$DE$113</c:f>
              <c:numCache>
                <c:formatCode>General</c:formatCode>
                <c:ptCount val="1"/>
                <c:pt idx="0">
                  <c:v>1.0332300000000001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FC5-4B0B-BBE8-1385DB9E8638}"/>
            </c:ext>
          </c:extLst>
        </c:ser>
        <c:ser>
          <c:idx val="3"/>
          <c:order val="3"/>
          <c:tx>
            <c:v>lohc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9"/>
            <c:spPr>
              <a:solidFill>
                <a:schemeClr val="tx1"/>
              </a:solidFill>
              <a:ln w="9525" cap="rnd">
                <a:noFill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12743467078189299"/>
                  <c:y val="-5.4887694588482985E-2"/>
                </c:manualLayout>
              </c:layout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tx1"/>
                        </a:solidFill>
                      </a:rPr>
                      <a:t>LOHC min &amp; max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21399176954732"/>
                      <c:h val="9.72102032128143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FC5-4B0B-BBE8-1385DB9E863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Tabelle1!$DA$113</c:f>
              <c:numCache>
                <c:formatCode>General</c:formatCode>
                <c:ptCount val="1"/>
                <c:pt idx="0">
                  <c:v>67.118129960586202</c:v>
                </c:pt>
              </c:numCache>
            </c:numRef>
          </c:xVal>
          <c:yVal>
            <c:numRef>
              <c:f>Tabelle1!$DF$113</c:f>
              <c:numCache>
                <c:formatCode>General</c:formatCode>
                <c:ptCount val="1"/>
                <c:pt idx="0">
                  <c:v>14.176390452261673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FC5-4B0B-BBE8-1385DB9E8638}"/>
            </c:ext>
          </c:extLst>
        </c:ser>
        <c:ser>
          <c:idx val="4"/>
          <c:order val="4"/>
          <c:tx>
            <c:v>lh2-max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 cap="rnd">
                <a:noFill/>
                <a:round/>
              </a:ln>
              <a:effectLst/>
            </c:spPr>
          </c:marker>
          <c:dPt>
            <c:idx val="0"/>
            <c:marker>
              <c:symbol val="circle"/>
              <c:size val="9"/>
              <c:spPr>
                <a:solidFill>
                  <a:schemeClr val="tx1"/>
                </a:solidFill>
                <a:ln w="9525" cap="rnd">
                  <a:noFill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FC5-4B0B-BBE8-1385DB9E8638}"/>
              </c:ext>
            </c:extLst>
          </c:dPt>
          <c:dLbls>
            <c:dLbl>
              <c:idx val="0"/>
              <c:layout>
                <c:manualLayout>
                  <c:x val="-3.8403806584362259E-2"/>
                  <c:y val="-4.64497355696564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LH2 max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8106995884774"/>
                      <c:h val="8.458248350706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FC5-4B0B-BBE8-1385DB9E8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Tabelle1!$CZ$116</c:f>
              <c:numCache>
                <c:formatCode>General</c:formatCode>
                <c:ptCount val="1"/>
                <c:pt idx="0">
                  <c:v>71.632138566451573</c:v>
                </c:pt>
              </c:numCache>
            </c:numRef>
          </c:xVal>
          <c:yVal>
            <c:numRef>
              <c:f>Tabelle1!$DE$113</c:f>
              <c:numCache>
                <c:formatCode>General</c:formatCode>
                <c:ptCount val="1"/>
                <c:pt idx="0">
                  <c:v>1.0332300000000001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FC5-4B0B-BBE8-1385DB9E8638}"/>
            </c:ext>
          </c:extLst>
        </c:ser>
        <c:ser>
          <c:idx val="5"/>
          <c:order val="5"/>
          <c:tx>
            <c:v>lohc-max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9"/>
            <c:spPr>
              <a:solidFill>
                <a:schemeClr val="tx1"/>
              </a:solidFill>
              <a:ln w="9525" cap="rnd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Pt>
            <c:idx val="0"/>
            <c:marker>
              <c:symbol val="circle"/>
              <c:size val="9"/>
              <c:spPr>
                <a:solidFill>
                  <a:schemeClr val="tx1"/>
                </a:solidFill>
                <a:ln w="9525" cap="rnd">
                  <a:noFill/>
                  <a:round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C5-4B0B-BBE8-1385DB9E8638}"/>
              </c:ext>
            </c:extLst>
          </c:dPt>
          <c:xVal>
            <c:numRef>
              <c:f>Tabelle1!$DA$116</c:f>
              <c:numCache>
                <c:formatCode>General</c:formatCode>
                <c:ptCount val="1"/>
                <c:pt idx="0">
                  <c:v>67.415577117655062</c:v>
                </c:pt>
              </c:numCache>
            </c:numRef>
          </c:xVal>
          <c:yVal>
            <c:numRef>
              <c:f>Tabelle1!$DF$113</c:f>
              <c:numCache>
                <c:formatCode>General</c:formatCode>
                <c:ptCount val="1"/>
                <c:pt idx="0">
                  <c:v>14.176390452261673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FC5-4B0B-BBE8-1385DB9E8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714424"/>
        <c:axId val="374714816"/>
      </c:scatterChart>
      <c:valAx>
        <c:axId val="374714424"/>
        <c:scaling>
          <c:orientation val="minMax"/>
          <c:max val="80"/>
          <c:min val="4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100">
                    <a:solidFill>
                      <a:schemeClr val="tx1"/>
                    </a:solidFill>
                  </a:rPr>
                  <a:t>overall elecricity demand of hydrogen supply chains (kWh</a:t>
                </a:r>
                <a:r>
                  <a:rPr lang="de-DE" sz="1100" baseline="-25000">
                    <a:solidFill>
                      <a:schemeClr val="tx1"/>
                    </a:solidFill>
                  </a:rPr>
                  <a:t>el</a:t>
                </a:r>
                <a:r>
                  <a:rPr lang="de-DE" sz="1100">
                    <a:solidFill>
                      <a:schemeClr val="tx1"/>
                    </a:solidFill>
                  </a:rPr>
                  <a:t>/kg)</a:t>
                </a:r>
              </a:p>
            </c:rich>
          </c:tx>
          <c:layout>
            <c:manualLayout>
              <c:xMode val="edge"/>
              <c:yMode val="edge"/>
              <c:x val="0.17449999999999999"/>
              <c:y val="0.879104527743271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714816"/>
        <c:crosses val="autoZero"/>
        <c:crossBetween val="midCat"/>
      </c:valAx>
      <c:valAx>
        <c:axId val="37471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100">
                    <a:solidFill>
                      <a:schemeClr val="tx1"/>
                    </a:solidFill>
                  </a:rPr>
                  <a:t>electricity demand at the filling station after local mass storage (kWh</a:t>
                </a:r>
                <a:r>
                  <a:rPr lang="de-DE" sz="1100" baseline="-25000">
                    <a:solidFill>
                      <a:schemeClr val="tx1"/>
                    </a:solidFill>
                  </a:rPr>
                  <a:t>el</a:t>
                </a:r>
                <a:r>
                  <a:rPr lang="de-DE" sz="1100">
                    <a:solidFill>
                      <a:schemeClr val="tx1"/>
                    </a:solidFill>
                  </a:rPr>
                  <a:t>/kg)</a:t>
                </a:r>
              </a:p>
            </c:rich>
          </c:tx>
          <c:layout>
            <c:manualLayout>
              <c:xMode val="edge"/>
              <c:yMode val="edge"/>
              <c:x val="8.7885802469135816E-4"/>
              <c:y val="1.1055364753307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714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14979213119108"/>
          <c:y val="8.252669797873638E-2"/>
          <c:w val="0.60330794504181606"/>
          <c:h val="0.744878518518518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EB-4768-BACB-F1141991091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EB-4768-BACB-F1141991091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EB-4768-BACB-F11419910914}"/>
              </c:ext>
            </c:extLst>
          </c:dPt>
          <c:cat>
            <c:strRef>
              <c:f>Tabelle1!$EC$116:$EC$119</c:f>
              <c:strCache>
                <c:ptCount val="4"/>
                <c:pt idx="0">
                  <c:v>DEC</c:v>
                </c:pt>
                <c:pt idx="1">
                  <c:v>GH₂</c:v>
                </c:pt>
                <c:pt idx="2">
                  <c:v>LH₂</c:v>
                </c:pt>
                <c:pt idx="3">
                  <c:v>LOHC</c:v>
                </c:pt>
              </c:strCache>
            </c:strRef>
          </c:cat>
          <c:val>
            <c:numRef>
              <c:f>Tabelle1!$ED$116:$ED$119</c:f>
              <c:numCache>
                <c:formatCode>General</c:formatCode>
                <c:ptCount val="4"/>
                <c:pt idx="0">
                  <c:v>27327.300329999998</c:v>
                </c:pt>
                <c:pt idx="1">
                  <c:v>27774.522269999998</c:v>
                </c:pt>
                <c:pt idx="2">
                  <c:v>28151.451239999999</c:v>
                </c:pt>
                <c:pt idx="3">
                  <c:v>27897.509969999999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EB-4768-BACB-F11419910914}"/>
            </c:ext>
          </c:extLst>
        </c:ser>
        <c:ser>
          <c:idx val="0"/>
          <c:order val="1"/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EEB-4768-BACB-F1141991091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EEB-4768-BACB-F1141991091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EEB-4768-BACB-F11419910914}"/>
              </c:ext>
            </c:extLst>
          </c:dPt>
          <c:cat>
            <c:strRef>
              <c:f>Tabelle1!$EC$123:$EC$126</c:f>
              <c:strCache>
                <c:ptCount val="4"/>
                <c:pt idx="0">
                  <c:v>DEC</c:v>
                </c:pt>
                <c:pt idx="1">
                  <c:v>GH₂</c:v>
                </c:pt>
                <c:pt idx="2">
                  <c:v>LH₂</c:v>
                </c:pt>
                <c:pt idx="3">
                  <c:v>LOHC</c:v>
                </c:pt>
              </c:strCache>
            </c:strRef>
          </c:cat>
          <c:val>
            <c:numRef>
              <c:f>Tabelle1!$ED$123:$ED$126</c:f>
              <c:numCache>
                <c:formatCode>General</c:formatCode>
                <c:ptCount val="4"/>
                <c:pt idx="0">
                  <c:v>27327.300329999998</c:v>
                </c:pt>
                <c:pt idx="1">
                  <c:v>27591.273929999999</c:v>
                </c:pt>
                <c:pt idx="2">
                  <c:v>28114.45494</c:v>
                </c:pt>
                <c:pt idx="3">
                  <c:v>27854.614259999998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EEB-4768-BACB-F11419910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56608"/>
        <c:axId val="121557000"/>
      </c:barChart>
      <c:catAx>
        <c:axId val="1215566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1557000"/>
        <c:crosses val="autoZero"/>
        <c:auto val="1"/>
        <c:lblAlgn val="ctr"/>
        <c:lblOffset val="100"/>
        <c:noMultiLvlLbl val="0"/>
      </c:catAx>
      <c:valAx>
        <c:axId val="121557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unweighted</a:t>
                </a:r>
                <a:r>
                  <a:rPr lang="en-US" sz="1100" baseline="0" dirty="0">
                    <a:solidFill>
                      <a:schemeClr val="tx1"/>
                    </a:solidFill>
                  </a:rPr>
                  <a:t> fixed costs (€/kW)</a:t>
                </a:r>
              </a:p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 dirty="0">
                    <a:solidFill>
                      <a:schemeClr val="tx1"/>
                    </a:solidFill>
                  </a:rPr>
                  <a:t>with(out) transportation</a:t>
                </a:r>
                <a:endParaRPr lang="en-US" sz="11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2284557541935174E-2"/>
              <c:y val="7.470378431534555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15566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36464282848572"/>
          <c:y val="8.6195629753361119E-2"/>
          <c:w val="0.72981184106690633"/>
          <c:h val="0.74487851851851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86-4B36-8780-D50781D1167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86-4B36-8780-D50781D11679}"/>
              </c:ext>
            </c:extLst>
          </c:dPt>
          <c:cat>
            <c:strRef>
              <c:f>Tabelle1!$D$8:$D$10</c:f>
              <c:strCache>
                <c:ptCount val="3"/>
                <c:pt idx="0">
                  <c:v>GH₂</c:v>
                </c:pt>
                <c:pt idx="1">
                  <c:v>LH₂</c:v>
                </c:pt>
                <c:pt idx="2">
                  <c:v>LOHC</c:v>
                </c:pt>
              </c:strCache>
            </c:strRef>
          </c:cat>
          <c:val>
            <c:numRef>
              <c:f>Tabelle1!$DY$116:$DY$118</c:f>
              <c:numCache>
                <c:formatCode>General</c:formatCode>
                <c:ptCount val="3"/>
                <c:pt idx="0">
                  <c:v>1228.77711</c:v>
                </c:pt>
                <c:pt idx="1">
                  <c:v>261.77382</c:v>
                </c:pt>
                <c:pt idx="2">
                  <c:v>248.64179999999999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86-4B36-8780-D50781D11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722032"/>
        <c:axId val="185788792"/>
      </c:barChart>
      <c:catAx>
        <c:axId val="1197220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5788792"/>
        <c:crosses val="autoZero"/>
        <c:auto val="1"/>
        <c:lblAlgn val="ctr"/>
        <c:lblOffset val="100"/>
        <c:noMultiLvlLbl val="0"/>
      </c:catAx>
      <c:valAx>
        <c:axId val="1857887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transportation capacity costs (€/kg</a:t>
                </a:r>
                <a:r>
                  <a:rPr lang="en-US" sz="1100" baseline="-25000" dirty="0">
                    <a:solidFill>
                      <a:schemeClr val="tx1"/>
                    </a:solidFill>
                  </a:rPr>
                  <a:t>H</a:t>
                </a:r>
                <a:r>
                  <a:rPr lang="en-US" sz="1100" baseline="-50000" dirty="0">
                    <a:solidFill>
                      <a:schemeClr val="tx1"/>
                    </a:solidFill>
                  </a:rPr>
                  <a:t>2</a:t>
                </a:r>
                <a:r>
                  <a:rPr lang="en-US" sz="1100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3.9017915147156893E-3"/>
              <c:y val="7.208728706473323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97220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124200" y="8686800"/>
            <a:ext cx="32004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7E1335-EAF6-8541-BA6A-0248883F1792}" type="slidenum">
              <a:rPr lang="de-DE" sz="900">
                <a:latin typeface="Trebuchet MS"/>
                <a:cs typeface="Trebuchet MS"/>
              </a:rPr>
              <a:pPr>
                <a:defRPr/>
              </a:pPr>
              <a:t>‹Nr.›</a:t>
            </a:fld>
            <a:endParaRPr lang="de-DE" sz="9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81776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541498-9847-0E44-AE8E-158D3D6AF3C7}" type="datetime1">
              <a:rPr lang="de-DE"/>
              <a:pPr>
                <a:defRPr/>
              </a:pPr>
              <a:t>08.06.2021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6FC78E-5DB2-EF44-97C3-9870110DD9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689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Joint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baseline="0" dirty="0"/>
              <a:t> </a:t>
            </a:r>
            <a:r>
              <a:rPr lang="de-DE" baseline="0" dirty="0" err="1"/>
              <a:t>great</a:t>
            </a:r>
            <a:r>
              <a:rPr lang="de-DE" baseline="0" dirty="0"/>
              <a:t> </a:t>
            </a:r>
            <a:r>
              <a:rPr lang="de-DE" baseline="0" dirty="0" err="1"/>
              <a:t>co-authors</a:t>
            </a:r>
            <a:r>
              <a:rPr lang="de-DE" baseline="0" dirty="0"/>
              <a:t> at DIW Berlin</a:t>
            </a:r>
          </a:p>
          <a:p>
            <a:r>
              <a:rPr lang="de-DE" baseline="0" dirty="0"/>
              <a:t>Outcome </a:t>
            </a:r>
            <a:r>
              <a:rPr lang="de-DE" baseline="0" dirty="0" err="1"/>
              <a:t>of</a:t>
            </a:r>
            <a:r>
              <a:rPr lang="de-DE" baseline="0" dirty="0"/>
              <a:t> BMBF Kopernikus </a:t>
            </a:r>
            <a:r>
              <a:rPr lang="de-DE" baseline="0" dirty="0" err="1"/>
              <a:t>project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36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ASEIH: Total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vs. Baseline w/o H2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takes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full</a:t>
            </a:r>
            <a:r>
              <a:rPr lang="de-DE" dirty="0">
                <a:sym typeface="Wingdings" panose="05000000000000000000" pitchFamily="2" charset="2"/>
              </a:rPr>
              <a:t> power </a:t>
            </a:r>
            <a:r>
              <a:rPr lang="de-DE" dirty="0" err="1">
                <a:sym typeface="Wingdings" panose="05000000000000000000" pitchFamily="2" charset="2"/>
              </a:rPr>
              <a:t>system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effects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account</a:t>
            </a:r>
            <a:endParaRPr lang="de-DE" dirty="0"/>
          </a:p>
          <a:p>
            <a:r>
              <a:rPr lang="de-DE" dirty="0"/>
              <a:t>APEIH: Average </a:t>
            </a:r>
            <a:r>
              <a:rPr lang="de-DE" dirty="0" err="1"/>
              <a:t>emissions</a:t>
            </a:r>
            <a:r>
              <a:rPr lang="de-DE" dirty="0"/>
              <a:t> </a:t>
            </a:r>
            <a:r>
              <a:rPr lang="de-DE" dirty="0" err="1"/>
              <a:t>prevailing</a:t>
            </a:r>
            <a:r>
              <a:rPr lang="de-DE" dirty="0"/>
              <a:t> in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(and </a:t>
            </a:r>
            <a:r>
              <a:rPr lang="de-DE" dirty="0" err="1"/>
              <a:t>distribution</a:t>
            </a:r>
            <a:r>
              <a:rPr lang="de-DE" dirty="0"/>
              <a:t>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Careful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when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interpreting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emissions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results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! Both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views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are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valid.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CO2 price 30 €/t</a:t>
            </a:r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72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</a:rPr>
              <a:t>APCH: producer / consumer perspective: (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ann. H2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infrastr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 + yearly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electr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. costs for H2) / total H2 supply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</a:rPr>
              <a:t>ASCH: power sector perspective: delta system costs / hydrogen supply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sym typeface="Wingdings" panose="05000000000000000000" pitchFamily="2" charset="2"/>
              </a:rPr>
              <a:t> total power sector benefits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Costs are below the uniform retail price of hydrogen in Germany of around 9.5€/kg by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750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Total power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, </a:t>
            </a:r>
            <a:r>
              <a:rPr lang="de-DE" dirty="0" err="1"/>
              <a:t>excluding</a:t>
            </a:r>
            <a:r>
              <a:rPr lang="de-DE" dirty="0"/>
              <a:t> </a:t>
            </a:r>
            <a:r>
              <a:rPr lang="de-DE" dirty="0" err="1"/>
              <a:t>investment</a:t>
            </a:r>
            <a:r>
              <a:rPr lang="de-DE" dirty="0"/>
              <a:t>, </a:t>
            </a:r>
            <a:r>
              <a:rPr lang="de-DE" dirty="0" err="1"/>
              <a:t>fixed</a:t>
            </a:r>
            <a:r>
              <a:rPr lang="de-DE" dirty="0"/>
              <a:t> and (non-</a:t>
            </a:r>
            <a:r>
              <a:rPr lang="de-DE" dirty="0" err="1"/>
              <a:t>electricity</a:t>
            </a:r>
            <a:r>
              <a:rPr lang="de-DE" dirty="0"/>
              <a:t>) variable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hydrogen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benefits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completely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attributed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power </a:t>
            </a:r>
            <a:r>
              <a:rPr lang="de-DE" dirty="0" err="1">
                <a:sym typeface="Wingdings" panose="05000000000000000000" pitchFamily="2" charset="2"/>
              </a:rPr>
              <a:t>sector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/>
              <a:t>Calculation</a:t>
            </a:r>
            <a:r>
              <a:rPr lang="de-DE" dirty="0"/>
              <a:t>:</a:t>
            </a:r>
            <a:r>
              <a:rPr lang="de-DE" baseline="0" dirty="0"/>
              <a:t> (total </a:t>
            </a:r>
            <a:r>
              <a:rPr lang="de-DE" baseline="0" dirty="0" err="1"/>
              <a:t>system</a:t>
            </a:r>
            <a:r>
              <a:rPr lang="de-DE" baseline="0" dirty="0"/>
              <a:t> </a:t>
            </a:r>
            <a:r>
              <a:rPr lang="de-DE" baseline="0" dirty="0" err="1"/>
              <a:t>costs</a:t>
            </a:r>
            <a:r>
              <a:rPr lang="de-DE" baseline="0" dirty="0"/>
              <a:t> – </a:t>
            </a:r>
            <a:r>
              <a:rPr lang="de-DE" baseline="0" dirty="0" err="1"/>
              <a:t>fixed</a:t>
            </a:r>
            <a:r>
              <a:rPr lang="de-DE" baseline="0" dirty="0"/>
              <a:t> h2 </a:t>
            </a:r>
            <a:r>
              <a:rPr lang="de-DE" baseline="0" dirty="0" err="1"/>
              <a:t>infrastructure</a:t>
            </a:r>
            <a:r>
              <a:rPr lang="de-DE" baseline="0" dirty="0"/>
              <a:t> </a:t>
            </a:r>
            <a:r>
              <a:rPr lang="de-DE" baseline="0" dirty="0" err="1"/>
              <a:t>costs</a:t>
            </a:r>
            <a:r>
              <a:rPr lang="de-DE" baseline="0" dirty="0"/>
              <a:t>) / total </a:t>
            </a:r>
            <a:r>
              <a:rPr lang="de-DE" baseline="0" dirty="0" err="1"/>
              <a:t>generation</a:t>
            </a:r>
            <a:endParaRPr lang="de-DE" baseline="0" dirty="0"/>
          </a:p>
          <a:p>
            <a:r>
              <a:rPr lang="de-DE" baseline="0" dirty="0">
                <a:sym typeface="Wingdings" panose="05000000000000000000" pitchFamily="2" charset="2"/>
              </a:rPr>
              <a:t>( </a:t>
            </a:r>
            <a:r>
              <a:rPr lang="de-DE" baseline="0" dirty="0" err="1">
                <a:sym typeface="Wingdings" panose="05000000000000000000" pitchFamily="2" charset="2"/>
              </a:rPr>
              <a:t>we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assume</a:t>
            </a:r>
            <a:r>
              <a:rPr lang="de-DE" baseline="0" dirty="0">
                <a:sym typeface="Wingdings" panose="05000000000000000000" pitchFamily="2" charset="2"/>
              </a:rPr>
              <a:t> h2 </a:t>
            </a:r>
            <a:r>
              <a:rPr lang="de-DE" baseline="0" dirty="0" err="1">
                <a:sym typeface="Wingdings" panose="05000000000000000000" pitchFamily="2" charset="2"/>
              </a:rPr>
              <a:t>infrastructure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is</a:t>
            </a:r>
            <a:r>
              <a:rPr lang="de-DE" baseline="0" dirty="0">
                <a:sym typeface="Wingdings" panose="05000000000000000000" pitchFamily="2" charset="2"/>
              </a:rPr>
              <a:t> not </a:t>
            </a:r>
            <a:r>
              <a:rPr lang="de-DE" baseline="0" dirty="0" err="1">
                <a:sym typeface="Wingdings" panose="05000000000000000000" pitchFamily="2" charset="2"/>
              </a:rPr>
              <a:t>made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for</a:t>
            </a:r>
            <a:r>
              <a:rPr lang="de-DE" baseline="0" dirty="0">
                <a:sym typeface="Wingdings" panose="05000000000000000000" pitchFamily="2" charset="2"/>
              </a:rPr>
              <a:t> power </a:t>
            </a:r>
            <a:r>
              <a:rPr lang="de-DE" baseline="0" dirty="0" err="1">
                <a:sym typeface="Wingdings" panose="05000000000000000000" pitchFamily="2" charset="2"/>
              </a:rPr>
              <a:t>system</a:t>
            </a:r>
            <a:r>
              <a:rPr lang="de-DE" baseline="0" dirty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8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783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221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PEM vs. ALK:</a:t>
            </a:r>
            <a:r>
              <a:rPr lang="de-DE" baseline="0" dirty="0"/>
              <a:t> PEM </a:t>
            </a:r>
            <a:r>
              <a:rPr lang="de-DE" baseline="0" dirty="0" err="1"/>
              <a:t>more</a:t>
            </a:r>
            <a:r>
              <a:rPr lang="de-DE" baseline="0" dirty="0"/>
              <a:t> expensive, but </a:t>
            </a:r>
            <a:r>
              <a:rPr lang="de-DE" baseline="0" dirty="0" err="1"/>
              <a:t>higher</a:t>
            </a:r>
            <a:r>
              <a:rPr lang="de-DE" baseline="0" dirty="0"/>
              <a:t> </a:t>
            </a:r>
            <a:r>
              <a:rPr lang="de-DE" baseline="0" dirty="0" err="1"/>
              <a:t>efficiency</a:t>
            </a:r>
            <a:r>
              <a:rPr lang="de-DE" baseline="0" dirty="0"/>
              <a:t> [chlor-alkali]</a:t>
            </a:r>
          </a:p>
          <a:p>
            <a:r>
              <a:rPr lang="de-DE" baseline="0" dirty="0"/>
              <a:t>LH2: </a:t>
            </a:r>
            <a:r>
              <a:rPr lang="de-DE" baseline="0" dirty="0" err="1"/>
              <a:t>storage</a:t>
            </a:r>
            <a:r>
              <a:rPr lang="de-DE" baseline="0" dirty="0"/>
              <a:t> </a:t>
            </a:r>
            <a:r>
              <a:rPr lang="de-DE" baseline="0" dirty="0" err="1"/>
              <a:t>loss</a:t>
            </a:r>
            <a:endParaRPr lang="de-DE" baseline="0" dirty="0"/>
          </a:p>
          <a:p>
            <a:r>
              <a:rPr lang="de-DE" baseline="0" dirty="0"/>
              <a:t>LOHC: </a:t>
            </a:r>
            <a:r>
              <a:rPr lang="de-DE" baseline="0" dirty="0" err="1"/>
              <a:t>hydrogenation</a:t>
            </a:r>
            <a:r>
              <a:rPr lang="de-DE" baseline="0" dirty="0"/>
              <a:t> </a:t>
            </a:r>
            <a:r>
              <a:rPr lang="de-DE" baseline="0" dirty="0" err="1"/>
              <a:t>exogenous</a:t>
            </a:r>
            <a:endParaRPr lang="de-DE" baseline="0" dirty="0"/>
          </a:p>
          <a:p>
            <a:r>
              <a:rPr lang="de-DE" dirty="0"/>
              <a:t>Different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trailers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497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LOHC:</a:t>
            </a:r>
            <a:r>
              <a:rPr lang="de-DE" baseline="0" dirty="0"/>
              <a:t> </a:t>
            </a:r>
            <a:r>
              <a:rPr lang="de-DE" baseline="0" dirty="0" err="1"/>
              <a:t>electricity</a:t>
            </a:r>
            <a:r>
              <a:rPr lang="de-DE" baseline="0" dirty="0"/>
              <a:t> </a:t>
            </a:r>
            <a:r>
              <a:rPr lang="de-DE" baseline="0" dirty="0" err="1"/>
              <a:t>needed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dehydrogenation</a:t>
            </a:r>
            <a:endParaRPr lang="en-US" dirty="0"/>
          </a:p>
          <a:p>
            <a:r>
              <a:rPr lang="en-US" dirty="0"/>
              <a:t>Only PEM for decentralized</a:t>
            </a:r>
            <a:r>
              <a:rPr lang="en-US" baseline="0" dirty="0"/>
              <a:t> electrolysis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341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NEP 2019, </a:t>
            </a:r>
            <a:r>
              <a:rPr lang="de-DE" sz="1200" dirty="0" err="1"/>
              <a:t>scenario</a:t>
            </a:r>
            <a:r>
              <a:rPr lang="de-DE" sz="1200" dirty="0"/>
              <a:t> B</a:t>
            </a:r>
          </a:p>
          <a:p>
            <a:r>
              <a:rPr lang="de-DE" sz="1200" dirty="0" err="1"/>
              <a:t>Lower</a:t>
            </a:r>
            <a:r>
              <a:rPr lang="de-DE" sz="1200" dirty="0"/>
              <a:t> </a:t>
            </a:r>
            <a:r>
              <a:rPr lang="de-DE" sz="1200" dirty="0" err="1"/>
              <a:t>bounds</a:t>
            </a:r>
            <a:r>
              <a:rPr lang="de-DE" sz="1200" baseline="0" dirty="0"/>
              <a:t> </a:t>
            </a:r>
            <a:r>
              <a:rPr lang="de-DE" sz="1200" baseline="0" dirty="0" err="1"/>
              <a:t>for</a:t>
            </a:r>
            <a:r>
              <a:rPr lang="de-DE" sz="1200" baseline="0" dirty="0"/>
              <a:t> </a:t>
            </a:r>
            <a:r>
              <a:rPr lang="de-DE" sz="1200" baseline="0" dirty="0" err="1"/>
              <a:t>vRES</a:t>
            </a:r>
            <a:r>
              <a:rPr lang="de-DE" sz="1200" baseline="0" dirty="0"/>
              <a:t> </a:t>
            </a:r>
            <a:r>
              <a:rPr lang="de-DE" sz="1200" baseline="0" dirty="0" err="1"/>
              <a:t>and</a:t>
            </a:r>
            <a:r>
              <a:rPr lang="de-DE" sz="1200" baseline="0" dirty="0"/>
              <a:t> </a:t>
            </a:r>
            <a:r>
              <a:rPr lang="de-DE" sz="1200" baseline="0" dirty="0" err="1"/>
              <a:t>storage</a:t>
            </a:r>
            <a:endParaRPr lang="de-DE" sz="1200" baseline="0" dirty="0"/>
          </a:p>
          <a:p>
            <a:r>
              <a:rPr lang="de-DE" sz="1200" baseline="0" dirty="0" err="1"/>
              <a:t>Upper</a:t>
            </a:r>
            <a:r>
              <a:rPr lang="de-DE" sz="1200" baseline="0" dirty="0"/>
              <a:t> </a:t>
            </a:r>
            <a:r>
              <a:rPr lang="de-DE" sz="1200" baseline="0" dirty="0" err="1"/>
              <a:t>bounds</a:t>
            </a:r>
            <a:r>
              <a:rPr lang="de-DE" sz="1200" baseline="0" dirty="0"/>
              <a:t> </a:t>
            </a:r>
            <a:r>
              <a:rPr lang="de-DE" sz="1200" baseline="0" dirty="0" err="1"/>
              <a:t>for</a:t>
            </a:r>
            <a:r>
              <a:rPr lang="de-DE" sz="1200" baseline="0" dirty="0"/>
              <a:t> </a:t>
            </a:r>
            <a:r>
              <a:rPr lang="de-DE" sz="1200" baseline="0" dirty="0" err="1"/>
              <a:t>conventional</a:t>
            </a:r>
            <a:r>
              <a:rPr lang="de-DE" sz="1200" baseline="0" dirty="0"/>
              <a:t>, </a:t>
            </a:r>
            <a:r>
              <a:rPr lang="de-DE" sz="1200" baseline="0" dirty="0" err="1"/>
              <a:t>bio</a:t>
            </a:r>
            <a:r>
              <a:rPr lang="de-DE" sz="1200" baseline="0" dirty="0"/>
              <a:t> </a:t>
            </a:r>
            <a:r>
              <a:rPr lang="de-DE" sz="1200" baseline="0" dirty="0" err="1"/>
              <a:t>and</a:t>
            </a:r>
            <a:r>
              <a:rPr lang="de-DE" sz="1200" baseline="0" dirty="0"/>
              <a:t> </a:t>
            </a:r>
            <a:r>
              <a:rPr lang="de-DE" sz="1200" baseline="0" dirty="0" err="1"/>
              <a:t>pumped</a:t>
            </a:r>
            <a:r>
              <a:rPr lang="de-DE" sz="1200" baseline="0" dirty="0"/>
              <a:t> </a:t>
            </a:r>
            <a:r>
              <a:rPr lang="de-DE" sz="1200" baseline="0" dirty="0" err="1"/>
              <a:t>hydro</a:t>
            </a:r>
            <a:endParaRPr lang="de-DE" sz="120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298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609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de-DE" dirty="0"/>
                  <a:t>DEC: </a:t>
                </a:r>
                <a:r>
                  <a:rPr lang="de-DE" dirty="0" err="1"/>
                  <a:t>most</a:t>
                </a:r>
                <a:r>
                  <a:rPr lang="de-DE" dirty="0"/>
                  <a:t> </a:t>
                </a:r>
                <a:r>
                  <a:rPr lang="de-DE" dirty="0" err="1"/>
                  <a:t>efficient</a:t>
                </a:r>
                <a:r>
                  <a:rPr lang="de-DE" dirty="0"/>
                  <a:t>, but </a:t>
                </a:r>
                <a:r>
                  <a:rPr lang="de-DE" dirty="0" err="1"/>
                  <a:t>highest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electricity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demand</a:t>
                </a:r>
                <a:r>
                  <a:rPr lang="de-DE" baseline="0" dirty="0"/>
                  <a:t> at </a:t>
                </a:r>
                <a:r>
                  <a:rPr lang="de-DE" baseline="0" dirty="0" err="1"/>
                  <a:t>the</a:t>
                </a:r>
                <a:r>
                  <a:rPr lang="de-DE" baseline="0" dirty="0"/>
                  <a:t> time </a:t>
                </a:r>
                <a:r>
                  <a:rPr lang="de-DE" baseline="0" dirty="0" err="1"/>
                  <a:t>of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re-fueling</a:t>
                </a:r>
                <a:endParaRPr lang="de-DE" baseline="0" dirty="0"/>
              </a:p>
              <a:p>
                <a:pPr marL="0" indent="0">
                  <a:buFontTx/>
                  <a:buNone/>
                </a:pPr>
                <a:r>
                  <a:rPr lang="de-DE" baseline="0" dirty="0"/>
                  <a:t>Other </a:t>
                </a:r>
                <a:r>
                  <a:rPr lang="de-DE" baseline="0" dirty="0" err="1"/>
                  <a:t>options</a:t>
                </a:r>
                <a:r>
                  <a:rPr lang="de-DE" baseline="0" dirty="0"/>
                  <a:t>: </a:t>
                </a:r>
                <a:r>
                  <a:rPr lang="de-DE" baseline="0" dirty="0" err="1"/>
                  <a:t>more</a:t>
                </a:r>
                <a:r>
                  <a:rPr lang="de-DE" baseline="0" dirty="0"/>
                  <a:t> flexible, but </a:t>
                </a:r>
                <a:r>
                  <a:rPr lang="de-DE" baseline="0" dirty="0" err="1"/>
                  <a:t>less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energy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efficient</a:t>
                </a:r>
                <a:endParaRPr lang="de-DE" baseline="0" dirty="0"/>
              </a:p>
              <a:p>
                <a:pPr marL="0" indent="0">
                  <a:buFontTx/>
                  <a:buNone/>
                </a:pPr>
                <a:r>
                  <a:rPr lang="de-DE" baseline="0" dirty="0"/>
                  <a:t>LOHC </a:t>
                </a:r>
                <a:r>
                  <a:rPr lang="de-DE" baseline="0" dirty="0" err="1"/>
                  <a:t>dominated</a:t>
                </a:r>
                <a:r>
                  <a:rPr lang="de-DE" baseline="0" dirty="0"/>
                  <a:t> </a:t>
                </a:r>
                <a:r>
                  <a:rPr lang="de-DE" baseline="0" dirty="0">
                    <a:sym typeface="Wingdings" panose="05000000000000000000" pitchFamily="2" charset="2"/>
                  </a:rPr>
                  <a:t> 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you</a:t>
                </a:r>
                <a:r>
                  <a:rPr lang="de-DE" baseline="0" dirty="0">
                    <a:sym typeface="Wingdings" panose="05000000000000000000" pitchFamily="2" charset="2"/>
                  </a:rPr>
                  <a:t> 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would</a:t>
                </a:r>
                <a:r>
                  <a:rPr lang="de-DE" baseline="0" dirty="0">
                    <a:sym typeface="Wingdings" panose="05000000000000000000" pitchFamily="2" charset="2"/>
                  </a:rPr>
                  <a:t> not 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expect</a:t>
                </a:r>
                <a:r>
                  <a:rPr lang="de-DE" baseline="0" dirty="0">
                    <a:sym typeface="Wingdings" panose="05000000000000000000" pitchFamily="2" charset="2"/>
                  </a:rPr>
                  <a:t> 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to</a:t>
                </a:r>
                <a:r>
                  <a:rPr lang="de-DE" baseline="0" dirty="0">
                    <a:sym typeface="Wingdings" panose="05000000000000000000" pitchFamily="2" charset="2"/>
                  </a:rPr>
                  <a:t> 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be</a:t>
                </a:r>
                <a:r>
                  <a:rPr lang="de-DE" baseline="0" dirty="0">
                    <a:sym typeface="Wingdings" panose="05000000000000000000" pitchFamily="2" charset="2"/>
                  </a:rPr>
                  <a:t> 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part</a:t>
                </a:r>
                <a:r>
                  <a:rPr lang="de-DE" baseline="0" dirty="0">
                    <a:sym typeface="Wingdings" panose="05000000000000000000" pitchFamily="2" charset="2"/>
                  </a:rPr>
                  <a:t> 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of</a:t>
                </a:r>
                <a:r>
                  <a:rPr lang="de-DE" baseline="0" dirty="0">
                    <a:sym typeface="Wingdings" panose="05000000000000000000" pitchFamily="2" charset="2"/>
                  </a:rPr>
                  <a:t> 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the</a:t>
                </a:r>
                <a:r>
                  <a:rPr lang="de-DE" baseline="0" dirty="0">
                    <a:sym typeface="Wingdings" panose="05000000000000000000" pitchFamily="2" charset="2"/>
                  </a:rPr>
                  <a:t> </a:t>
                </a:r>
                <a:r>
                  <a:rPr lang="de-DE" baseline="0" dirty="0" err="1">
                    <a:sym typeface="Wingdings" panose="05000000000000000000" pitchFamily="2" charset="2"/>
                  </a:rPr>
                  <a:t>solution</a:t>
                </a:r>
                <a:endParaRPr lang="de-DE" baseline="0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de-DE" dirty="0" smtClean="0"/>
                  <a:t>More flexible: </a:t>
                </a:r>
                <a:r>
                  <a:rPr lang="de-DE" dirty="0" err="1" smtClean="0"/>
                  <a:t>electricity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hydration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temporally</a:t>
                </a:r>
                <a:r>
                  <a:rPr lang="de-DE" dirty="0" smtClean="0"/>
                  <a:t> de-</a:t>
                </a:r>
                <a:r>
                  <a:rPr lang="de-DE" dirty="0" err="1" smtClean="0"/>
                  <a:t>coupled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H2 </a:t>
                </a:r>
                <a:r>
                  <a:rPr lang="de-DE" dirty="0" err="1" smtClean="0"/>
                  <a:t>demand</a:t>
                </a:r>
                <a:r>
                  <a:rPr lang="de-DE" dirty="0" smtClean="0"/>
                  <a:t> (</a:t>
                </a:r>
                <a:r>
                  <a:rPr lang="de-DE" dirty="0" smtClean="0">
                    <a:sym typeface="Wingdings" panose="05000000000000000000" pitchFamily="2" charset="2"/>
                  </a:rPr>
                  <a:t> after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first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storage</a:t>
                </a:r>
                <a:r>
                  <a:rPr lang="de-DE" dirty="0" smtClean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de-DE" sz="1400" dirty="0" smtClean="0"/>
                  <a:t>Decentral</a:t>
                </a:r>
                <a:r>
                  <a:rPr lang="de-DE" sz="1400" dirty="0" smtClean="0"/>
                  <a:t> </a:t>
                </a:r>
                <a:r>
                  <a:rPr lang="de-DE" sz="1400" dirty="0" err="1"/>
                  <a:t>supply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chain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most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efficient</a:t>
                </a:r>
                <a:r>
                  <a:rPr lang="de-DE" sz="1400" dirty="0"/>
                  <a:t> in </a:t>
                </a:r>
                <a:r>
                  <a:rPr lang="de-DE" sz="1400" dirty="0" err="1"/>
                  <a:t>terms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overall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in </a:t>
                </a:r>
                <a:r>
                  <a:rPr lang="de-DE" sz="1400" i="0">
                    <a:latin typeface="Cambria Math" panose="02040503050406030204" pitchFamily="18" charset="0"/>
                  </a:rPr>
                  <a:t>〖𝑘𝑊ℎ〗_𝑒𝑙∕〖𝑘𝑊ℎ〗_𝐻2 </a:t>
                </a:r>
                <a:endParaRPr lang="de-DE" sz="1400" dirty="0"/>
              </a:p>
              <a:p>
                <a:pPr lvl="1"/>
                <a:r>
                  <a:rPr lang="de-DE" sz="1400" dirty="0"/>
                  <a:t>LOHC </a:t>
                </a:r>
                <a:r>
                  <a:rPr lang="de-DE" sz="1400" dirty="0" err="1"/>
                  <a:t>has</a:t>
                </a:r>
                <a:r>
                  <a:rPr lang="de-DE" sz="1400" dirty="0"/>
                  <a:t> favorable </a:t>
                </a:r>
                <a:r>
                  <a:rPr lang="de-DE" sz="1400" dirty="0" err="1"/>
                  <a:t>combination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total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</a:t>
                </a:r>
                <a:r>
                  <a:rPr lang="de-DE" sz="1400" dirty="0" err="1"/>
                  <a:t>and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at </a:t>
                </a:r>
                <a:r>
                  <a:rPr lang="de-DE" sz="1400" dirty="0" err="1"/>
                  <a:t>filling</a:t>
                </a:r>
                <a:r>
                  <a:rPr lang="de-DE" sz="1400" dirty="0"/>
                  <a:t> </a:t>
                </a:r>
                <a:r>
                  <a:rPr lang="de-DE" sz="1400" dirty="0" err="1" smtClean="0"/>
                  <a:t>station</a:t>
                </a:r>
                <a:endParaRPr lang="de-DE" sz="1400" dirty="0" smtClean="0"/>
              </a:p>
              <a:p>
                <a:pPr lvl="1"/>
                <a:r>
                  <a:rPr lang="de-DE" sz="1400" dirty="0" smtClean="0"/>
                  <a:t>GH2 </a:t>
                </a:r>
                <a:r>
                  <a:rPr lang="de-DE" sz="1400" dirty="0" err="1" smtClean="0"/>
                  <a:t>and</a:t>
                </a:r>
                <a:r>
                  <a:rPr lang="de-DE" sz="1400" dirty="0" smtClean="0"/>
                  <a:t> LH2 </a:t>
                </a:r>
                <a:r>
                  <a:rPr lang="de-DE" sz="1400" dirty="0" err="1" smtClean="0"/>
                  <a:t>both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energy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efficient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and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low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electricity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demand</a:t>
                </a:r>
                <a:r>
                  <a:rPr lang="de-DE" sz="1400" dirty="0" smtClean="0"/>
                  <a:t> at </a:t>
                </a:r>
                <a:r>
                  <a:rPr lang="de-DE" sz="1400" dirty="0" err="1" smtClean="0"/>
                  <a:t>filling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station</a:t>
                </a:r>
                <a:r>
                  <a:rPr lang="de-DE" sz="1400" dirty="0" smtClean="0"/>
                  <a:t> – but high </a:t>
                </a:r>
                <a:r>
                  <a:rPr lang="de-DE" sz="1400" dirty="0" err="1" smtClean="0"/>
                  <a:t>storage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costs</a:t>
                </a:r>
                <a:endParaRPr lang="de-DE" sz="1400" dirty="0"/>
              </a:p>
              <a:p>
                <a:pPr marL="171450" indent="-171450">
                  <a:buFontTx/>
                  <a:buChar char="-"/>
                </a:pPr>
                <a:endParaRPr lang="de-DE" dirty="0" smtClean="0"/>
              </a:p>
              <a:p>
                <a:r>
                  <a:rPr lang="de-DE" dirty="0" smtClean="0"/>
                  <a:t>- GH2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LH2 </a:t>
                </a:r>
                <a:r>
                  <a:rPr lang="de-DE" dirty="0" err="1" smtClean="0"/>
                  <a:t>only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baseline="0" dirty="0" smtClean="0"/>
                  <a:t> expensive </a:t>
                </a:r>
                <a:r>
                  <a:rPr lang="de-DE" baseline="0" dirty="0" err="1" smtClean="0"/>
                  <a:t>storage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if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no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cheap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caverns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available</a:t>
                </a:r>
                <a:r>
                  <a:rPr lang="de-DE" baseline="0" dirty="0" smtClean="0"/>
                  <a:t>!</a:t>
                </a:r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93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Not particularly convinced that fuel cells are the way to go for vehicles…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724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850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86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ever</a:t>
            </a:r>
            <a:r>
              <a:rPr lang="de-DE" dirty="0"/>
              <a:t> </a:t>
            </a:r>
            <a:r>
              <a:rPr lang="de-DE" dirty="0" err="1"/>
              <a:t>heard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baseline="0" dirty="0"/>
              <a:t> LOHC?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85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General </a:t>
            </a:r>
            <a:r>
              <a:rPr lang="de-DE" baseline="0" dirty="0" err="1"/>
              <a:t>picture</a:t>
            </a:r>
            <a:r>
              <a:rPr lang="de-DE" baseline="0" dirty="0"/>
              <a:t>: </a:t>
            </a:r>
            <a:r>
              <a:rPr lang="de-DE" baseline="0" dirty="0" err="1"/>
              <a:t>three</a:t>
            </a:r>
            <a:r>
              <a:rPr lang="de-DE" baseline="0" dirty="0"/>
              <a:t> </a:t>
            </a:r>
            <a:r>
              <a:rPr lang="de-DE" baseline="0" dirty="0" err="1"/>
              <a:t>centralised</a:t>
            </a:r>
            <a:r>
              <a:rPr lang="de-DE" baseline="0" dirty="0"/>
              <a:t> </a:t>
            </a:r>
            <a:r>
              <a:rPr lang="de-DE" baseline="0" dirty="0" err="1"/>
              <a:t>vs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 </a:t>
            </a:r>
            <a:r>
              <a:rPr lang="de-DE" baseline="0" dirty="0" err="1"/>
              <a:t>decentralised</a:t>
            </a:r>
            <a:r>
              <a:rPr lang="de-DE" baseline="0" dirty="0"/>
              <a:t> </a:t>
            </a:r>
            <a:r>
              <a:rPr lang="de-DE" baseline="0" dirty="0" err="1"/>
              <a:t>channel</a:t>
            </a:r>
            <a:endParaRPr lang="de-DE" baseline="0" dirty="0"/>
          </a:p>
          <a:p>
            <a:r>
              <a:rPr lang="de-DE" baseline="0" dirty="0" err="1"/>
              <a:t>Always</a:t>
            </a:r>
            <a:r>
              <a:rPr lang="de-DE" baseline="0" dirty="0"/>
              <a:t> </a:t>
            </a:r>
            <a:r>
              <a:rPr lang="de-DE" baseline="0" dirty="0" err="1"/>
              <a:t>dec+cent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numerical</a:t>
            </a:r>
            <a:r>
              <a:rPr lang="de-DE" baseline="0" dirty="0"/>
              <a:t> </a:t>
            </a:r>
            <a:r>
              <a:rPr lang="de-DE" baseline="0" dirty="0" err="1"/>
              <a:t>reasons</a:t>
            </a:r>
            <a:endParaRPr lang="de-DE" baseline="0" dirty="0"/>
          </a:p>
          <a:p>
            <a:r>
              <a:rPr lang="de-DE" dirty="0">
                <a:sym typeface="Wingdings" panose="05000000000000000000" pitchFamily="2" charset="2"/>
              </a:rPr>
              <a:t> All </a:t>
            </a:r>
            <a:r>
              <a:rPr lang="de-DE" dirty="0" err="1">
                <a:sym typeface="Wingdings" panose="05000000000000000000" pitchFamily="2" charset="2"/>
              </a:rPr>
              <a:t>come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baseline="0" dirty="0">
                <a:sym typeface="Wingdings" panose="05000000000000000000" pitchFamily="2" charset="2"/>
              </a:rPr>
              <a:t> different </a:t>
            </a:r>
            <a:r>
              <a:rPr lang="de-DE" baseline="0" dirty="0" err="1">
                <a:sym typeface="Wingdings" panose="05000000000000000000" pitchFamily="2" charset="2"/>
              </a:rPr>
              <a:t>cost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parameters</a:t>
            </a:r>
            <a:endParaRPr lang="de-DE" dirty="0"/>
          </a:p>
          <a:p>
            <a:r>
              <a:rPr lang="de-DE" dirty="0"/>
              <a:t>[PEM vs. ALK:</a:t>
            </a:r>
            <a:r>
              <a:rPr lang="de-DE" baseline="0" dirty="0"/>
              <a:t> PEM </a:t>
            </a:r>
            <a:r>
              <a:rPr lang="de-DE" baseline="0" dirty="0" err="1"/>
              <a:t>more</a:t>
            </a:r>
            <a:r>
              <a:rPr lang="de-DE" baseline="0" dirty="0"/>
              <a:t> expensive, but </a:t>
            </a:r>
            <a:r>
              <a:rPr lang="de-DE" baseline="0" dirty="0" err="1"/>
              <a:t>higher</a:t>
            </a:r>
            <a:r>
              <a:rPr lang="de-DE" baseline="0" dirty="0"/>
              <a:t> </a:t>
            </a:r>
            <a:r>
              <a:rPr lang="de-DE" baseline="0" dirty="0" err="1"/>
              <a:t>efficiency</a:t>
            </a:r>
            <a:r>
              <a:rPr lang="de-DE" baseline="0" dirty="0"/>
              <a:t> [chlor-alkali]]</a:t>
            </a:r>
          </a:p>
          <a:p>
            <a:r>
              <a:rPr lang="de-DE" baseline="0" dirty="0"/>
              <a:t>LH2: </a:t>
            </a:r>
            <a:r>
              <a:rPr lang="de-DE" baseline="0" dirty="0" err="1"/>
              <a:t>storage</a:t>
            </a:r>
            <a:r>
              <a:rPr lang="de-DE" baseline="0" dirty="0"/>
              <a:t> </a:t>
            </a:r>
            <a:r>
              <a:rPr lang="de-DE" baseline="0" dirty="0" err="1"/>
              <a:t>loss</a:t>
            </a:r>
            <a:endParaRPr lang="de-DE" baseline="0" dirty="0"/>
          </a:p>
          <a:p>
            <a:r>
              <a:rPr lang="de-DE" baseline="0" dirty="0"/>
              <a:t>LOHC: </a:t>
            </a:r>
            <a:r>
              <a:rPr lang="de-DE" baseline="0" dirty="0" err="1"/>
              <a:t>hydrogenation</a:t>
            </a:r>
            <a:r>
              <a:rPr lang="de-DE" baseline="0" dirty="0"/>
              <a:t> </a:t>
            </a:r>
            <a:r>
              <a:rPr lang="de-DE" baseline="0" dirty="0" err="1"/>
              <a:t>exothermal</a:t>
            </a:r>
            <a:endParaRPr lang="de-DE" baseline="0" dirty="0"/>
          </a:p>
          <a:p>
            <a:r>
              <a:rPr lang="de-DE" dirty="0"/>
              <a:t>[Different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trailers</a:t>
            </a:r>
            <a:r>
              <a:rPr lang="de-DE" dirty="0"/>
              <a:t>]</a:t>
            </a:r>
          </a:p>
          <a:p>
            <a:r>
              <a:rPr lang="de-DE" dirty="0"/>
              <a:t>LOHC:</a:t>
            </a:r>
            <a:r>
              <a:rPr lang="de-DE" baseline="0" dirty="0"/>
              <a:t> </a:t>
            </a:r>
            <a:r>
              <a:rPr lang="de-DE" baseline="0" dirty="0" err="1"/>
              <a:t>electricity</a:t>
            </a:r>
            <a:r>
              <a:rPr lang="de-DE" baseline="0" dirty="0"/>
              <a:t> </a:t>
            </a:r>
            <a:r>
              <a:rPr lang="de-DE" baseline="0" dirty="0" err="1"/>
              <a:t>needed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dehydrogenation</a:t>
            </a:r>
            <a:endParaRPr lang="en-US" dirty="0"/>
          </a:p>
          <a:p>
            <a:r>
              <a:rPr lang="en-US" dirty="0"/>
              <a:t>Only PEM for decentralized</a:t>
            </a:r>
            <a:r>
              <a:rPr lang="en-US" baseline="0" dirty="0"/>
              <a:t> electrolysis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09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de-DE" sz="1400" dirty="0" err="1"/>
                  <a:t>How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to</a:t>
                </a:r>
                <a:r>
                  <a:rPr lang="de-DE" sz="1400" dirty="0"/>
                  <a:t> </a:t>
                </a:r>
                <a:r>
                  <a:rPr lang="de-DE" sz="1400" dirty="0" err="1"/>
                  <a:t>read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this</a:t>
                </a:r>
                <a:r>
                  <a:rPr lang="de-DE" sz="1400" dirty="0"/>
                  <a:t>: 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each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combination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dec</a:t>
                </a:r>
                <a:r>
                  <a:rPr lang="de-DE" sz="1400" dirty="0"/>
                  <a:t>-cent, </a:t>
                </a:r>
                <a:r>
                  <a:rPr lang="de-DE" sz="1400" dirty="0" err="1"/>
                  <a:t>shares</a:t>
                </a:r>
                <a:r>
                  <a:rPr lang="de-DE" sz="1400" dirty="0"/>
                  <a:t>; plus H2 </a:t>
                </a:r>
                <a:r>
                  <a:rPr lang="de-DE" sz="1400" dirty="0" err="1"/>
                  <a:t>system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costs</a:t>
                </a:r>
                <a:r>
                  <a:rPr lang="de-DE" sz="1400" dirty="0"/>
                  <a:t> (</a:t>
                </a:r>
                <a:r>
                  <a:rPr lang="de-DE" sz="1400" dirty="0" err="1"/>
                  <a:t>lower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is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better</a:t>
                </a:r>
                <a:r>
                  <a:rPr lang="de-DE" sz="1400" dirty="0"/>
                  <a:t>; </a:t>
                </a:r>
                <a:r>
                  <a:rPr lang="de-DE" sz="1400" dirty="0" err="1"/>
                  <a:t>calculated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by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comparing</a:t>
                </a:r>
                <a:r>
                  <a:rPr lang="de-DE" sz="1400" dirty="0"/>
                  <a:t> total </a:t>
                </a:r>
                <a:r>
                  <a:rPr lang="de-DE" sz="1400" dirty="0" err="1"/>
                  <a:t>system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costs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with</a:t>
                </a:r>
                <a:r>
                  <a:rPr lang="de-DE" sz="1400" dirty="0"/>
                  <a:t> </a:t>
                </a:r>
                <a:r>
                  <a:rPr lang="de-DE" sz="1400" dirty="0" err="1"/>
                  <a:t>baseline</a:t>
                </a:r>
                <a:r>
                  <a:rPr lang="de-DE" sz="1400" dirty="0"/>
                  <a:t>)</a:t>
                </a:r>
              </a:p>
              <a:p>
                <a:pPr marL="0" indent="0">
                  <a:buFontTx/>
                  <a:buNone/>
                </a:pPr>
                <a:r>
                  <a:rPr lang="de-DE" sz="1400" dirty="0" err="1"/>
                  <a:t>What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happens</a:t>
                </a:r>
                <a:r>
                  <a:rPr lang="de-DE" sz="1400" baseline="0" dirty="0"/>
                  <a:t>:</a:t>
                </a:r>
              </a:p>
              <a:p>
                <a:pPr marL="285750" indent="-285750">
                  <a:buFontTx/>
                  <a:buChar char="-"/>
                </a:pPr>
                <a:r>
                  <a:rPr lang="de-DE" sz="1400" baseline="0" dirty="0"/>
                  <a:t>Low Res, </a:t>
                </a:r>
                <a:r>
                  <a:rPr lang="de-DE" sz="1400" baseline="0" dirty="0" err="1"/>
                  <a:t>low</a:t>
                </a:r>
                <a:r>
                  <a:rPr lang="de-DE" sz="1400" baseline="0" dirty="0"/>
                  <a:t> H2 </a:t>
                </a:r>
                <a:r>
                  <a:rPr lang="de-DE" sz="1400" baseline="0" dirty="0" err="1"/>
                  <a:t>demand</a:t>
                </a:r>
                <a:r>
                  <a:rPr lang="de-DE" sz="1400" baseline="0" dirty="0"/>
                  <a:t>: </a:t>
                </a:r>
                <a:r>
                  <a:rPr lang="de-DE" sz="1400" baseline="0" dirty="0" err="1"/>
                  <a:t>dec</a:t>
                </a:r>
                <a:endParaRPr lang="de-DE" sz="1400" baseline="0" dirty="0"/>
              </a:p>
              <a:p>
                <a:pPr marL="285750" indent="-285750">
                  <a:buFontTx/>
                  <a:buChar char="-"/>
                </a:pPr>
                <a:r>
                  <a:rPr lang="de-DE" sz="1400" baseline="0" dirty="0" err="1"/>
                  <a:t>Increasing</a:t>
                </a:r>
                <a:r>
                  <a:rPr lang="de-DE" sz="1400" baseline="0" dirty="0"/>
                  <a:t> RES </a:t>
                </a:r>
                <a:r>
                  <a:rPr lang="de-DE" sz="1400" baseline="0" dirty="0" err="1"/>
                  <a:t>shares</a:t>
                </a:r>
                <a:r>
                  <a:rPr lang="de-DE" sz="1400" baseline="0" dirty="0"/>
                  <a:t> (</a:t>
                </a:r>
                <a:r>
                  <a:rPr lang="de-DE" sz="1400" baseline="0" dirty="0" err="1"/>
                  <a:t>to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the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right</a:t>
                </a:r>
                <a:r>
                  <a:rPr lang="de-DE" sz="1400" baseline="0" dirty="0"/>
                  <a:t>): LH2</a:t>
                </a:r>
              </a:p>
              <a:p>
                <a:pPr marL="285750" indent="-285750">
                  <a:buFontTx/>
                  <a:buChar char="-"/>
                </a:pPr>
                <a:r>
                  <a:rPr lang="de-DE" sz="1400" baseline="0" dirty="0" err="1"/>
                  <a:t>Increasing</a:t>
                </a:r>
                <a:r>
                  <a:rPr lang="de-DE" sz="1400" baseline="0" dirty="0"/>
                  <a:t> H2 </a:t>
                </a:r>
                <a:r>
                  <a:rPr lang="de-DE" sz="1400" baseline="0" dirty="0" err="1"/>
                  <a:t>demand</a:t>
                </a:r>
                <a:r>
                  <a:rPr lang="de-DE" sz="1400" baseline="0" dirty="0"/>
                  <a:t>: LH2 (</a:t>
                </a:r>
                <a:r>
                  <a:rPr lang="de-DE" sz="1400" baseline="0" dirty="0" err="1"/>
                  <a:t>or</a:t>
                </a:r>
                <a:r>
                  <a:rPr lang="de-DE" sz="1400" baseline="0" dirty="0"/>
                  <a:t> LOHC)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de-DE" sz="1400" baseline="0" dirty="0"/>
                  <a:t>(- H2 </a:t>
                </a:r>
                <a:r>
                  <a:rPr lang="de-DE" sz="1400" baseline="0" dirty="0" err="1"/>
                  <a:t>system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costs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decrease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with</a:t>
                </a:r>
                <a:r>
                  <a:rPr lang="de-DE" sz="1400" baseline="0" dirty="0"/>
                  <a:t> RES, but </a:t>
                </a:r>
                <a:r>
                  <a:rPr lang="de-DE" sz="1400" baseline="0" dirty="0" err="1"/>
                  <a:t>increase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with</a:t>
                </a:r>
                <a:r>
                  <a:rPr lang="de-DE" sz="1400" baseline="0" dirty="0"/>
                  <a:t> dem)</a:t>
                </a:r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de-DE" dirty="0" smtClean="0"/>
                  <a:t>More flexible: </a:t>
                </a:r>
                <a:r>
                  <a:rPr lang="de-DE" dirty="0" err="1" smtClean="0"/>
                  <a:t>electricity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hydration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temporally</a:t>
                </a:r>
                <a:r>
                  <a:rPr lang="de-DE" dirty="0" smtClean="0"/>
                  <a:t> de-</a:t>
                </a:r>
                <a:r>
                  <a:rPr lang="de-DE" dirty="0" err="1" smtClean="0"/>
                  <a:t>coupled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H2 </a:t>
                </a:r>
                <a:r>
                  <a:rPr lang="de-DE" dirty="0" err="1" smtClean="0"/>
                  <a:t>demand</a:t>
                </a:r>
                <a:r>
                  <a:rPr lang="de-DE" dirty="0" smtClean="0"/>
                  <a:t> (</a:t>
                </a:r>
                <a:r>
                  <a:rPr lang="de-DE" dirty="0" smtClean="0">
                    <a:sym typeface="Wingdings" panose="05000000000000000000" pitchFamily="2" charset="2"/>
                  </a:rPr>
                  <a:t> after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first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storage</a:t>
                </a:r>
                <a:r>
                  <a:rPr lang="de-DE" dirty="0" smtClean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de-DE" sz="1400" dirty="0" smtClean="0"/>
                  <a:t>Decentral</a:t>
                </a:r>
                <a:r>
                  <a:rPr lang="de-DE" sz="1400" dirty="0" smtClean="0"/>
                  <a:t> </a:t>
                </a:r>
                <a:r>
                  <a:rPr lang="de-DE" sz="1400" dirty="0" err="1"/>
                  <a:t>supply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chain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most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efficient</a:t>
                </a:r>
                <a:r>
                  <a:rPr lang="de-DE" sz="1400" dirty="0"/>
                  <a:t> in </a:t>
                </a:r>
                <a:r>
                  <a:rPr lang="de-DE" sz="1400" dirty="0" err="1"/>
                  <a:t>terms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overall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in </a:t>
                </a:r>
                <a:r>
                  <a:rPr lang="de-DE" sz="1400" i="0">
                    <a:latin typeface="Cambria Math" panose="02040503050406030204" pitchFamily="18" charset="0"/>
                  </a:rPr>
                  <a:t>〖𝑘𝑊ℎ〗_𝑒𝑙∕〖𝑘𝑊ℎ〗_𝐻2 </a:t>
                </a:r>
                <a:endParaRPr lang="de-DE" sz="1400" dirty="0"/>
              </a:p>
              <a:p>
                <a:pPr lvl="1"/>
                <a:r>
                  <a:rPr lang="de-DE" sz="1400" dirty="0"/>
                  <a:t>LOHC </a:t>
                </a:r>
                <a:r>
                  <a:rPr lang="de-DE" sz="1400" dirty="0" err="1"/>
                  <a:t>has</a:t>
                </a:r>
                <a:r>
                  <a:rPr lang="de-DE" sz="1400" dirty="0"/>
                  <a:t> favorable </a:t>
                </a:r>
                <a:r>
                  <a:rPr lang="de-DE" sz="1400" dirty="0" err="1"/>
                  <a:t>combination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total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</a:t>
                </a:r>
                <a:r>
                  <a:rPr lang="de-DE" sz="1400" dirty="0" err="1"/>
                  <a:t>and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at </a:t>
                </a:r>
                <a:r>
                  <a:rPr lang="de-DE" sz="1400" dirty="0" err="1"/>
                  <a:t>filling</a:t>
                </a:r>
                <a:r>
                  <a:rPr lang="de-DE" sz="1400" dirty="0"/>
                  <a:t> </a:t>
                </a:r>
                <a:r>
                  <a:rPr lang="de-DE" sz="1400" dirty="0" err="1" smtClean="0"/>
                  <a:t>station</a:t>
                </a:r>
                <a:endParaRPr lang="de-DE" sz="1400" dirty="0" smtClean="0"/>
              </a:p>
              <a:p>
                <a:pPr lvl="1"/>
                <a:r>
                  <a:rPr lang="de-DE" sz="1400" dirty="0" smtClean="0"/>
                  <a:t>GH2 </a:t>
                </a:r>
                <a:r>
                  <a:rPr lang="de-DE" sz="1400" dirty="0" err="1" smtClean="0"/>
                  <a:t>and</a:t>
                </a:r>
                <a:r>
                  <a:rPr lang="de-DE" sz="1400" dirty="0" smtClean="0"/>
                  <a:t> LH2 </a:t>
                </a:r>
                <a:r>
                  <a:rPr lang="de-DE" sz="1400" dirty="0" err="1" smtClean="0"/>
                  <a:t>both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energy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efficient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and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low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electricity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demand</a:t>
                </a:r>
                <a:r>
                  <a:rPr lang="de-DE" sz="1400" dirty="0" smtClean="0"/>
                  <a:t> at </a:t>
                </a:r>
                <a:r>
                  <a:rPr lang="de-DE" sz="1400" dirty="0" err="1" smtClean="0"/>
                  <a:t>filling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station</a:t>
                </a:r>
                <a:r>
                  <a:rPr lang="de-DE" sz="1400" dirty="0" smtClean="0"/>
                  <a:t> – but high </a:t>
                </a:r>
                <a:r>
                  <a:rPr lang="de-DE" sz="1400" dirty="0" err="1" smtClean="0"/>
                  <a:t>storage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costs</a:t>
                </a:r>
                <a:endParaRPr lang="de-DE" sz="1400" dirty="0"/>
              </a:p>
              <a:p>
                <a:pPr marL="171450" indent="-171450">
                  <a:buFontTx/>
                  <a:buChar char="-"/>
                </a:pPr>
                <a:endParaRPr lang="de-DE" dirty="0" smtClean="0"/>
              </a:p>
              <a:p>
                <a:r>
                  <a:rPr lang="de-DE" dirty="0" smtClean="0"/>
                  <a:t>- GH2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LH2 </a:t>
                </a:r>
                <a:r>
                  <a:rPr lang="de-DE" dirty="0" err="1" smtClean="0"/>
                  <a:t>only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baseline="0" dirty="0" smtClean="0"/>
                  <a:t> expensive </a:t>
                </a:r>
                <a:r>
                  <a:rPr lang="de-DE" baseline="0" dirty="0" err="1" smtClean="0"/>
                  <a:t>storage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if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no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cheap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caverns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available</a:t>
                </a:r>
                <a:r>
                  <a:rPr lang="de-DE" baseline="0" dirty="0" smtClean="0"/>
                  <a:t>!</a:t>
                </a:r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07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endParaRPr lang="de-DE" sz="1400" baseline="0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de-DE" dirty="0" smtClean="0"/>
                  <a:t>More flexible: </a:t>
                </a:r>
                <a:r>
                  <a:rPr lang="de-DE" dirty="0" err="1" smtClean="0"/>
                  <a:t>electricity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hydration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temporally</a:t>
                </a:r>
                <a:r>
                  <a:rPr lang="de-DE" dirty="0" smtClean="0"/>
                  <a:t> de-</a:t>
                </a:r>
                <a:r>
                  <a:rPr lang="de-DE" dirty="0" err="1" smtClean="0"/>
                  <a:t>coupled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H2 </a:t>
                </a:r>
                <a:r>
                  <a:rPr lang="de-DE" dirty="0" err="1" smtClean="0"/>
                  <a:t>demand</a:t>
                </a:r>
                <a:r>
                  <a:rPr lang="de-DE" dirty="0" smtClean="0"/>
                  <a:t> (</a:t>
                </a:r>
                <a:r>
                  <a:rPr lang="de-DE" dirty="0" smtClean="0">
                    <a:sym typeface="Wingdings" panose="05000000000000000000" pitchFamily="2" charset="2"/>
                  </a:rPr>
                  <a:t> after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first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storage</a:t>
                </a:r>
                <a:r>
                  <a:rPr lang="de-DE" dirty="0" smtClean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de-DE" sz="1400" dirty="0" smtClean="0"/>
                  <a:t>Decentral</a:t>
                </a:r>
                <a:r>
                  <a:rPr lang="de-DE" sz="1400" dirty="0" smtClean="0"/>
                  <a:t> </a:t>
                </a:r>
                <a:r>
                  <a:rPr lang="de-DE" sz="1400" dirty="0" err="1"/>
                  <a:t>supply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chain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most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efficient</a:t>
                </a:r>
                <a:r>
                  <a:rPr lang="de-DE" sz="1400" dirty="0"/>
                  <a:t> in </a:t>
                </a:r>
                <a:r>
                  <a:rPr lang="de-DE" sz="1400" dirty="0" err="1"/>
                  <a:t>terms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overall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in </a:t>
                </a:r>
                <a:r>
                  <a:rPr lang="de-DE" sz="1400" i="0">
                    <a:latin typeface="Cambria Math" panose="02040503050406030204" pitchFamily="18" charset="0"/>
                  </a:rPr>
                  <a:t>〖𝑘𝑊ℎ〗_𝑒𝑙∕〖𝑘𝑊ℎ〗_𝐻2 </a:t>
                </a:r>
                <a:endParaRPr lang="de-DE" sz="1400" dirty="0"/>
              </a:p>
              <a:p>
                <a:pPr lvl="1"/>
                <a:r>
                  <a:rPr lang="de-DE" sz="1400" dirty="0"/>
                  <a:t>LOHC </a:t>
                </a:r>
                <a:r>
                  <a:rPr lang="de-DE" sz="1400" dirty="0" err="1"/>
                  <a:t>has</a:t>
                </a:r>
                <a:r>
                  <a:rPr lang="de-DE" sz="1400" dirty="0"/>
                  <a:t> favorable </a:t>
                </a:r>
                <a:r>
                  <a:rPr lang="de-DE" sz="1400" dirty="0" err="1"/>
                  <a:t>combination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total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</a:t>
                </a:r>
                <a:r>
                  <a:rPr lang="de-DE" sz="1400" dirty="0" err="1"/>
                  <a:t>and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at </a:t>
                </a:r>
                <a:r>
                  <a:rPr lang="de-DE" sz="1400" dirty="0" err="1"/>
                  <a:t>filling</a:t>
                </a:r>
                <a:r>
                  <a:rPr lang="de-DE" sz="1400" dirty="0"/>
                  <a:t> </a:t>
                </a:r>
                <a:r>
                  <a:rPr lang="de-DE" sz="1400" dirty="0" err="1" smtClean="0"/>
                  <a:t>station</a:t>
                </a:r>
                <a:endParaRPr lang="de-DE" sz="1400" dirty="0" smtClean="0"/>
              </a:p>
              <a:p>
                <a:pPr lvl="1"/>
                <a:r>
                  <a:rPr lang="de-DE" sz="1400" dirty="0" smtClean="0"/>
                  <a:t>GH2 </a:t>
                </a:r>
                <a:r>
                  <a:rPr lang="de-DE" sz="1400" dirty="0" err="1" smtClean="0"/>
                  <a:t>and</a:t>
                </a:r>
                <a:r>
                  <a:rPr lang="de-DE" sz="1400" dirty="0" smtClean="0"/>
                  <a:t> LH2 </a:t>
                </a:r>
                <a:r>
                  <a:rPr lang="de-DE" sz="1400" dirty="0" err="1" smtClean="0"/>
                  <a:t>both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energy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efficient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and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low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electricity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demand</a:t>
                </a:r>
                <a:r>
                  <a:rPr lang="de-DE" sz="1400" dirty="0" smtClean="0"/>
                  <a:t> at </a:t>
                </a:r>
                <a:r>
                  <a:rPr lang="de-DE" sz="1400" dirty="0" err="1" smtClean="0"/>
                  <a:t>filling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station</a:t>
                </a:r>
                <a:r>
                  <a:rPr lang="de-DE" sz="1400" dirty="0" smtClean="0"/>
                  <a:t> – but high </a:t>
                </a:r>
                <a:r>
                  <a:rPr lang="de-DE" sz="1400" dirty="0" err="1" smtClean="0"/>
                  <a:t>storage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costs</a:t>
                </a:r>
                <a:endParaRPr lang="de-DE" sz="1400" dirty="0"/>
              </a:p>
              <a:p>
                <a:pPr marL="171450" indent="-171450">
                  <a:buFontTx/>
                  <a:buChar char="-"/>
                </a:pPr>
                <a:endParaRPr lang="de-DE" dirty="0" smtClean="0"/>
              </a:p>
              <a:p>
                <a:r>
                  <a:rPr lang="de-DE" dirty="0" smtClean="0"/>
                  <a:t>- GH2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LH2 </a:t>
                </a:r>
                <a:r>
                  <a:rPr lang="de-DE" dirty="0" err="1" smtClean="0"/>
                  <a:t>only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baseline="0" dirty="0" smtClean="0"/>
                  <a:t> expensive </a:t>
                </a:r>
                <a:r>
                  <a:rPr lang="de-DE" baseline="0" dirty="0" err="1" smtClean="0"/>
                  <a:t>storage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if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no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cheap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caverns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available</a:t>
                </a:r>
                <a:r>
                  <a:rPr lang="de-DE" baseline="0" dirty="0" smtClean="0"/>
                  <a:t>!</a:t>
                </a:r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07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aseline="0" dirty="0"/>
                  <a:t>LH2 suffers from boil off (no option for seasonal storage) </a:t>
                </a:r>
                <a:r>
                  <a:rPr lang="en-US" sz="1400" baseline="0" dirty="0">
                    <a:sym typeface="Wingdings" panose="05000000000000000000" pitchFamily="2" charset="2"/>
                  </a:rPr>
                  <a:t> LOHC gets relatively better</a:t>
                </a:r>
                <a:endParaRPr lang="de-DE" sz="1400" baseline="0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de-DE" dirty="0" smtClean="0"/>
                  <a:t>More flexible: </a:t>
                </a:r>
                <a:r>
                  <a:rPr lang="de-DE" dirty="0" err="1" smtClean="0"/>
                  <a:t>electricity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hydration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temporally</a:t>
                </a:r>
                <a:r>
                  <a:rPr lang="de-DE" dirty="0" smtClean="0"/>
                  <a:t> de-</a:t>
                </a:r>
                <a:r>
                  <a:rPr lang="de-DE" dirty="0" err="1" smtClean="0"/>
                  <a:t>coupled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H2 </a:t>
                </a:r>
                <a:r>
                  <a:rPr lang="de-DE" dirty="0" err="1" smtClean="0"/>
                  <a:t>demand</a:t>
                </a:r>
                <a:r>
                  <a:rPr lang="de-DE" dirty="0" smtClean="0"/>
                  <a:t> (</a:t>
                </a:r>
                <a:r>
                  <a:rPr lang="de-DE" dirty="0" smtClean="0">
                    <a:sym typeface="Wingdings" panose="05000000000000000000" pitchFamily="2" charset="2"/>
                  </a:rPr>
                  <a:t> after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first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storage</a:t>
                </a:r>
                <a:r>
                  <a:rPr lang="de-DE" dirty="0" smtClean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de-DE" sz="1400" dirty="0" smtClean="0"/>
                  <a:t>Decentral</a:t>
                </a:r>
                <a:r>
                  <a:rPr lang="de-DE" sz="1400" dirty="0" smtClean="0"/>
                  <a:t> </a:t>
                </a:r>
                <a:r>
                  <a:rPr lang="de-DE" sz="1400" dirty="0" err="1"/>
                  <a:t>supply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chain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most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efficient</a:t>
                </a:r>
                <a:r>
                  <a:rPr lang="de-DE" sz="1400" dirty="0"/>
                  <a:t> in </a:t>
                </a:r>
                <a:r>
                  <a:rPr lang="de-DE" sz="1400" dirty="0" err="1"/>
                  <a:t>terms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overall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in </a:t>
                </a:r>
                <a:r>
                  <a:rPr lang="de-DE" sz="1400" i="0">
                    <a:latin typeface="Cambria Math" panose="02040503050406030204" pitchFamily="18" charset="0"/>
                  </a:rPr>
                  <a:t>〖𝑘𝑊ℎ〗_𝑒𝑙∕〖𝑘𝑊ℎ〗_𝐻2 </a:t>
                </a:r>
                <a:endParaRPr lang="de-DE" sz="1400" dirty="0"/>
              </a:p>
              <a:p>
                <a:pPr lvl="1"/>
                <a:r>
                  <a:rPr lang="de-DE" sz="1400" dirty="0"/>
                  <a:t>LOHC </a:t>
                </a:r>
                <a:r>
                  <a:rPr lang="de-DE" sz="1400" dirty="0" err="1"/>
                  <a:t>has</a:t>
                </a:r>
                <a:r>
                  <a:rPr lang="de-DE" sz="1400" dirty="0"/>
                  <a:t> favorable </a:t>
                </a:r>
                <a:r>
                  <a:rPr lang="de-DE" sz="1400" dirty="0" err="1"/>
                  <a:t>combination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total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</a:t>
                </a:r>
                <a:r>
                  <a:rPr lang="de-DE" sz="1400" dirty="0" err="1"/>
                  <a:t>and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energy</a:t>
                </a:r>
                <a:r>
                  <a:rPr lang="de-DE" sz="1400" dirty="0"/>
                  <a:t> demand at </a:t>
                </a:r>
                <a:r>
                  <a:rPr lang="de-DE" sz="1400" dirty="0" err="1"/>
                  <a:t>filling</a:t>
                </a:r>
                <a:r>
                  <a:rPr lang="de-DE" sz="1400" dirty="0"/>
                  <a:t> </a:t>
                </a:r>
                <a:r>
                  <a:rPr lang="de-DE" sz="1400" dirty="0" err="1" smtClean="0"/>
                  <a:t>station</a:t>
                </a:r>
                <a:endParaRPr lang="de-DE" sz="1400" dirty="0" smtClean="0"/>
              </a:p>
              <a:p>
                <a:pPr lvl="1"/>
                <a:r>
                  <a:rPr lang="de-DE" sz="1400" dirty="0" smtClean="0"/>
                  <a:t>GH2 </a:t>
                </a:r>
                <a:r>
                  <a:rPr lang="de-DE" sz="1400" dirty="0" err="1" smtClean="0"/>
                  <a:t>and</a:t>
                </a:r>
                <a:r>
                  <a:rPr lang="de-DE" sz="1400" dirty="0" smtClean="0"/>
                  <a:t> LH2 </a:t>
                </a:r>
                <a:r>
                  <a:rPr lang="de-DE" sz="1400" dirty="0" err="1" smtClean="0"/>
                  <a:t>both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energy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efficient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and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low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electricity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demand</a:t>
                </a:r>
                <a:r>
                  <a:rPr lang="de-DE" sz="1400" dirty="0" smtClean="0"/>
                  <a:t> at </a:t>
                </a:r>
                <a:r>
                  <a:rPr lang="de-DE" sz="1400" dirty="0" err="1" smtClean="0"/>
                  <a:t>filling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station</a:t>
                </a:r>
                <a:r>
                  <a:rPr lang="de-DE" sz="1400" dirty="0" smtClean="0"/>
                  <a:t> – but high </a:t>
                </a:r>
                <a:r>
                  <a:rPr lang="de-DE" sz="1400" dirty="0" err="1" smtClean="0"/>
                  <a:t>storage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costs</a:t>
                </a:r>
                <a:endParaRPr lang="de-DE" sz="1400" dirty="0"/>
              </a:p>
              <a:p>
                <a:pPr marL="171450" indent="-171450">
                  <a:buFontTx/>
                  <a:buChar char="-"/>
                </a:pPr>
                <a:endParaRPr lang="de-DE" dirty="0" smtClean="0"/>
              </a:p>
              <a:p>
                <a:r>
                  <a:rPr lang="de-DE" dirty="0" smtClean="0"/>
                  <a:t>- GH2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LH2 </a:t>
                </a:r>
                <a:r>
                  <a:rPr lang="de-DE" dirty="0" err="1" smtClean="0"/>
                  <a:t>only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baseline="0" dirty="0" smtClean="0"/>
                  <a:t> expensive </a:t>
                </a:r>
                <a:r>
                  <a:rPr lang="de-DE" baseline="0" dirty="0" err="1" smtClean="0"/>
                  <a:t>storage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if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no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cheap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caverns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available</a:t>
                </a:r>
                <a:r>
                  <a:rPr lang="de-DE" baseline="0" dirty="0" smtClean="0"/>
                  <a:t>!</a:t>
                </a:r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92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Now</a:t>
            </a:r>
            <a:r>
              <a:rPr lang="de-DE" dirty="0"/>
              <a:t>, </a:t>
            </a:r>
            <a:r>
              <a:rPr lang="de-DE" dirty="0" err="1"/>
              <a:t>changed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: H2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increases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, RES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bottom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70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Benefits</a:t>
            </a:r>
            <a:r>
              <a:rPr lang="de-DE" baseline="0" dirty="0"/>
              <a:t> in 80% </a:t>
            </a:r>
            <a:r>
              <a:rPr lang="de-DE" baseline="0" dirty="0" err="1"/>
              <a:t>scenario</a:t>
            </a:r>
            <a:r>
              <a:rPr lang="de-DE" baseline="0" dirty="0"/>
              <a:t> </a:t>
            </a:r>
            <a:r>
              <a:rPr lang="de-DE" baseline="0" dirty="0" err="1"/>
              <a:t>driven</a:t>
            </a:r>
            <a:r>
              <a:rPr lang="de-DE" baseline="0" dirty="0"/>
              <a:t> </a:t>
            </a:r>
            <a:r>
              <a:rPr lang="de-DE" baseline="0" dirty="0" err="1"/>
              <a:t>by</a:t>
            </a:r>
            <a:r>
              <a:rPr lang="de-DE" baseline="0" dirty="0"/>
              <a:t> </a:t>
            </a:r>
            <a:r>
              <a:rPr lang="de-DE" baseline="0" dirty="0" err="1"/>
              <a:t>taking</a:t>
            </a:r>
            <a:r>
              <a:rPr lang="de-DE" baseline="0" dirty="0"/>
              <a:t> </a:t>
            </a:r>
            <a:r>
              <a:rPr lang="de-DE" baseline="0" dirty="0" err="1"/>
              <a:t>up</a:t>
            </a:r>
            <a:r>
              <a:rPr lang="de-DE" baseline="0" dirty="0"/>
              <a:t> </a:t>
            </a:r>
            <a:r>
              <a:rPr lang="de-DE" baseline="0" dirty="0" err="1"/>
              <a:t>surplus</a:t>
            </a:r>
            <a:r>
              <a:rPr lang="de-DE" baseline="0" dirty="0"/>
              <a:t> </a:t>
            </a:r>
            <a:r>
              <a:rPr lang="de-DE" baseline="0" dirty="0" err="1"/>
              <a:t>generation</a:t>
            </a: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9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80000" y="1080000"/>
            <a:ext cx="8784000" cy="45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80000" y="1981200"/>
            <a:ext cx="7740000" cy="158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1080000" y="6477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Bild 18" descr="diw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00" y="496800"/>
            <a:ext cx="1620000" cy="23085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260000" y="1602000"/>
            <a:ext cx="7502400" cy="38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Zusatztitel der Präsentation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1260000" y="2124000"/>
            <a:ext cx="7502400" cy="305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Haupttitel der Präsentation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1260474" y="5792400"/>
            <a:ext cx="7502400" cy="230400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1260475" y="6019200"/>
            <a:ext cx="7502525" cy="2304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60000" y="4878000"/>
            <a:ext cx="4680152" cy="532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Vorname Nachname + Mail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Hintergrund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0" y="190500"/>
            <a:ext cx="8788400" cy="6477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180000" y="1944000"/>
            <a:ext cx="6300000" cy="37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80000" y="2505000"/>
            <a:ext cx="5168400" cy="106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 17" descr="diw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000" y="496800"/>
            <a:ext cx="1620000" cy="230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60000" y="2124000"/>
            <a:ext cx="4989600" cy="2585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Zusatztitel der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2649600"/>
            <a:ext cx="4987925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Haupttitel der Präsentation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60474" y="4878000"/>
            <a:ext cx="4989600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5104800"/>
            <a:ext cx="4989513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Hintergrund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0" y="190500"/>
            <a:ext cx="8788400" cy="6477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180000" y="1944000"/>
            <a:ext cx="6300000" cy="37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80000" y="2505000"/>
            <a:ext cx="5168400" cy="106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 17" descr="diw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000" y="496800"/>
            <a:ext cx="1620000" cy="23085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1260000" y="2124000"/>
            <a:ext cx="4989600" cy="2585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Zusatztitel der Präsentation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2649600"/>
            <a:ext cx="4987925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Haupttitel der Präsentation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60474" y="4878000"/>
            <a:ext cx="4989600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5104800"/>
            <a:ext cx="4989513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Tagesordnung/Inhalt/Übersicht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87600" y="1296000"/>
            <a:ext cx="8064000" cy="4039200"/>
          </a:xfrm>
        </p:spPr>
        <p:txBody>
          <a:bodyPr/>
          <a:lstStyle>
            <a:lvl1pPr>
              <a:defRPr/>
            </a:lvl1pPr>
            <a:lvl2pPr defTabSz="990000">
              <a:tabLst/>
              <a:defRPr/>
            </a:lvl2pPr>
            <a:lvl3pPr marL="990000" defTabSz="1512000">
              <a:spcAft>
                <a:spcPts val="0"/>
              </a:spcAft>
              <a:tabLst/>
              <a:defRPr/>
            </a:lvl3pPr>
          </a:lstStyle>
          <a:p>
            <a:pPr lvl="0"/>
            <a:r>
              <a:rPr lang="de-DE" dirty="0"/>
              <a:t>Kapitel-Titel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80000" y="180000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51200" y="230400"/>
            <a:ext cx="687600" cy="687600"/>
          </a:xfrm>
        </p:spPr>
        <p:txBody>
          <a:bodyPr rIns="0" anchor="t" anchorCtr="0"/>
          <a:lstStyle>
            <a:lvl1pPr marL="0" indent="0" algn="r">
              <a:spcBef>
                <a:spcPts val="2000"/>
              </a:spcBef>
              <a:buNone/>
              <a:defRPr sz="3600"/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1260475" y="1268413"/>
            <a:ext cx="7415213" cy="4176712"/>
          </a:xfrm>
        </p:spPr>
        <p:txBody>
          <a:bodyPr/>
          <a:lstStyle>
            <a:lvl1pPr marL="0" indent="0">
              <a:buFont typeface="+mj-lt"/>
              <a:buNone/>
              <a:defRPr sz="3600"/>
            </a:lvl1pPr>
          </a:lstStyle>
          <a:p>
            <a:pPr lvl="0"/>
            <a:r>
              <a:rPr lang="de-DE" dirty="0"/>
              <a:t>Kapitel-Titel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260000" y="1080000"/>
            <a:ext cx="7466400" cy="50436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230400"/>
            <a:ext cx="6858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230400"/>
            <a:ext cx="6858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2"/>
          </p:nvPr>
        </p:nvSpPr>
        <p:spPr>
          <a:xfrm>
            <a:off x="1260000" y="1080000"/>
            <a:ext cx="7466400" cy="504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230400"/>
            <a:ext cx="6858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>
          <a:xfrm>
            <a:off x="1260475" y="1916832"/>
            <a:ext cx="7466013" cy="420676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25" hasCustomPrompt="1"/>
          </p:nvPr>
        </p:nvSpPr>
        <p:spPr>
          <a:xfrm>
            <a:off x="1260000" y="1080000"/>
            <a:ext cx="7466400" cy="576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230400"/>
            <a:ext cx="6858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3"/>
          </p:nvPr>
        </p:nvSpPr>
        <p:spPr>
          <a:xfrm>
            <a:off x="1260000" y="1080000"/>
            <a:ext cx="3650400" cy="5043600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4"/>
          </p:nvPr>
        </p:nvSpPr>
        <p:spPr>
          <a:xfrm>
            <a:off x="5076000" y="1080000"/>
            <a:ext cx="3650400" cy="5043488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324000" indent="-324000" algn="l">
              <a:lnSpc>
                <a:spcPct val="12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marL="0" indent="0"/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324000" indent="-324000" algn="ctr">
              <a:lnSpc>
                <a:spcPct val="120000"/>
              </a:lnSpc>
              <a:spcAft>
                <a:spcPts val="1000"/>
              </a:spcAft>
              <a:defRPr sz="1200" b="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 algn="l"/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>
    <p:fade/>
  </p:transition>
  <p:hf sldNum="0" hdr="0"/>
  <p:txStyles>
    <p:titleStyle>
      <a:lvl1pPr marL="0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defRPr sz="1500" b="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0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bg1"/>
        </a:buClr>
        <a:buSzPct val="100000"/>
        <a:buFontTx/>
        <a:buNone/>
        <a:defRPr sz="36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1pPr>
      <a:lvl2pPr marL="0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bg1"/>
        </a:buClr>
        <a:buSzPct val="100000"/>
        <a:buFontTx/>
        <a:buNone/>
        <a:defRPr sz="15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2pPr>
      <a:lvl3pPr marL="0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itchFamily="-65" charset="0"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3pPr>
      <a:lvl4pPr marL="1079500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itchFamily="-65" charset="0"/>
        <a:buChar char="●"/>
        <a:defRPr sz="1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1258888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itchFamily="-65" charset="0"/>
        <a:buChar char="●"/>
        <a:defRPr sz="1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80000" y="1080000"/>
            <a:ext cx="7884000" cy="45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pic>
        <p:nvPicPr>
          <p:cNvPr id="6" name="Bild 5" descr="diw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000" y="6444000"/>
            <a:ext cx="1080000" cy="153900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0000" y="6372000"/>
            <a:ext cx="6099175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2"/>
          </p:nvPr>
        </p:nvSpPr>
        <p:spPr>
          <a:xfrm>
            <a:off x="1260000" y="6552000"/>
            <a:ext cx="609441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52400" y="6372000"/>
            <a:ext cx="685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1080000" y="6300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60000" y="230400"/>
            <a:ext cx="4420800" cy="68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600" y="1296000"/>
            <a:ext cx="8064000" cy="403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 spd="med">
    <p:fade/>
  </p:transition>
  <p:hf sldNum="0" hdr="0"/>
  <p:txStyles>
    <p:titleStyle>
      <a:lvl1pPr algn="l" defTabSz="4572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500" b="0" kern="1200">
          <a:solidFill>
            <a:schemeClr val="accent1"/>
          </a:solidFill>
          <a:latin typeface="+mj-lt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576000" indent="-576000" algn="l" defTabSz="457200" rtl="0" eaLnBrk="0" fontAlgn="base" hangingPunct="0">
        <a:lnSpc>
          <a:spcPct val="120000"/>
        </a:lnSpc>
        <a:spcBef>
          <a:spcPts val="2000"/>
        </a:spcBef>
        <a:spcAft>
          <a:spcPts val="0"/>
        </a:spcAft>
        <a:buClr>
          <a:schemeClr val="accent3"/>
        </a:buClr>
        <a:buSzPct val="180000"/>
        <a:buFont typeface="+mj-lt"/>
        <a:buAutoNum type="arabicPeriod"/>
        <a:defRPr sz="20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1pPr>
      <a:lvl2pPr marL="5760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0"/>
        </a:spcAft>
        <a:buClr>
          <a:schemeClr val="tx2"/>
        </a:buClr>
        <a:buSzPct val="120000"/>
        <a:buFontTx/>
        <a:buNone/>
        <a:defRPr sz="15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2pPr>
      <a:lvl3pPr marL="7200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bg1"/>
        </a:buClr>
        <a:buSzPct val="120000"/>
        <a:buFontTx/>
        <a:buNone/>
        <a:defRPr sz="15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3pPr>
      <a:lvl4pPr marL="5760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None/>
        <a:defRPr sz="36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4pPr>
      <a:lvl5pPr marL="10795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None/>
        <a:defRPr sz="10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60000" y="1143000"/>
            <a:ext cx="750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hteck 9"/>
          <p:cNvSpPr/>
          <p:nvPr/>
        </p:nvSpPr>
        <p:spPr>
          <a:xfrm>
            <a:off x="180000" y="180000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pic>
        <p:nvPicPr>
          <p:cNvPr id="11" name="Bild 10" descr="diw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000" y="6444000"/>
            <a:ext cx="1080000" cy="153900"/>
          </a:xfrm>
          <a:prstGeom prst="rect">
            <a:avLst/>
          </a:prstGeom>
        </p:spPr>
      </p:pic>
      <p:cxnSp>
        <p:nvCxnSpPr>
          <p:cNvPr id="16" name="Gerade Verbindung 15"/>
          <p:cNvCxnSpPr/>
          <p:nvPr/>
        </p:nvCxnSpPr>
        <p:spPr>
          <a:xfrm>
            <a:off x="1080000" y="6300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1080000" y="180000"/>
            <a:ext cx="7884000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0000" y="6372000"/>
            <a:ext cx="6099175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18" name="Datumsplatzhalter 5"/>
          <p:cNvSpPr>
            <a:spLocks noGrp="1"/>
          </p:cNvSpPr>
          <p:nvPr>
            <p:ph type="dt" sz="half" idx="2"/>
          </p:nvPr>
        </p:nvSpPr>
        <p:spPr>
          <a:xfrm>
            <a:off x="1260000" y="6552000"/>
            <a:ext cx="609441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19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52400" y="6372000"/>
            <a:ext cx="685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60000" y="306000"/>
            <a:ext cx="7466400" cy="44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57" r:id="rId4"/>
  </p:sldLayoutIdLst>
  <p:transition spd="med">
    <p:fade/>
  </p:transition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216000" indent="-216000" algn="l" defTabSz="457200" rtl="0" eaLnBrk="1" fontAlgn="base" hangingPunct="1">
        <a:lnSpc>
          <a:spcPct val="120000"/>
        </a:lnSpc>
        <a:spcBef>
          <a:spcPct val="0"/>
        </a:spcBef>
        <a:spcAft>
          <a:spcPts val="200"/>
        </a:spcAft>
        <a:buClr>
          <a:schemeClr val="tx2"/>
        </a:buClr>
        <a:buSzPct val="100000"/>
        <a:buFont typeface="Arial"/>
        <a:buChar char="•"/>
        <a:defRPr sz="2400" b="0" i="0" kern="1200">
          <a:solidFill>
            <a:schemeClr val="tx1"/>
          </a:solidFill>
          <a:latin typeface="+mj-lt"/>
          <a:ea typeface="ＭＳ Ｐゴシック" pitchFamily="-65" charset="-128"/>
          <a:cs typeface="Calibri"/>
        </a:defRPr>
      </a:lvl1pPr>
      <a:lvl2pPr marL="468000" indent="-216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2100" b="0" i="0" kern="1200">
          <a:solidFill>
            <a:schemeClr val="tx1"/>
          </a:solidFill>
          <a:latin typeface="+mj-lt"/>
          <a:ea typeface="ＭＳ Ｐゴシック" pitchFamily="-65" charset="-128"/>
          <a:cs typeface="Calibri"/>
        </a:defRPr>
      </a:lvl2pPr>
      <a:lvl3pPr marL="900000" indent="-216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800" b="0" i="0" kern="1200">
          <a:solidFill>
            <a:schemeClr val="tx1"/>
          </a:solidFill>
          <a:latin typeface="+mj-lt"/>
          <a:ea typeface="ＭＳ Ｐゴシック" pitchFamily="-65" charset="-128"/>
          <a:cs typeface="Calibri"/>
        </a:defRPr>
      </a:lvl3pPr>
      <a:lvl4pPr marL="1350000" indent="-180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500" b="0" i="0" kern="1200">
          <a:solidFill>
            <a:schemeClr val="tx1"/>
          </a:solidFill>
          <a:latin typeface="+mj-lt"/>
          <a:ea typeface="ＭＳ Ｐゴシック" pitchFamily="-65" charset="-128"/>
          <a:cs typeface="Calibri"/>
        </a:defRPr>
      </a:lvl4pPr>
      <a:lvl5pPr marL="1800000" indent="-144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200" b="0" i="0" kern="1200">
          <a:solidFill>
            <a:schemeClr val="tx1"/>
          </a:solidFill>
          <a:latin typeface="+mj-lt"/>
          <a:ea typeface="ＭＳ Ｐゴシック" pitchFamily="-65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1080000" y="6300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180000" y="1944000"/>
            <a:ext cx="8784000" cy="36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0" name="Textplatzhalter 10"/>
          <p:cNvSpPr txBox="1">
            <a:spLocks/>
          </p:cNvSpPr>
          <p:nvPr/>
        </p:nvSpPr>
        <p:spPr>
          <a:xfrm>
            <a:off x="1260000" y="2362200"/>
            <a:ext cx="7503000" cy="381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5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marL="323850" marR="0" lvl="0" indent="-32385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85000"/>
              <a:buFont typeface="Arial" pitchFamily="-65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Thank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you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for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listening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pitchFamily="-65" charset="-128"/>
              <a:cs typeface="Calibri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080000" y="2743200"/>
            <a:ext cx="7740000" cy="158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1" descr="diw-logo-wei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3168000"/>
            <a:ext cx="1620000" cy="230850"/>
          </a:xfrm>
          <a:prstGeom prst="rect">
            <a:avLst/>
          </a:prstGeom>
        </p:spPr>
      </p:pic>
      <p:sp>
        <p:nvSpPr>
          <p:cNvPr id="14" name="Textplatzhalter 10"/>
          <p:cNvSpPr txBox="1">
            <a:spLocks/>
          </p:cNvSpPr>
          <p:nvPr/>
        </p:nvSpPr>
        <p:spPr>
          <a:xfrm>
            <a:off x="1260000" y="3657600"/>
            <a:ext cx="7503000" cy="1401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3pPr>
              <a:buNone/>
              <a:defRPr/>
            </a:lvl3pPr>
          </a:lstStyle>
          <a:p>
            <a:pPr rtl="0">
              <a:lnSpc>
                <a:spcPct val="110000"/>
              </a:lnSpc>
            </a:pPr>
            <a:r>
              <a:rPr lang="de-DE" sz="1200" b="1" i="0" kern="1200" baseline="0" dirty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DIW Berlin — Deutsches Institut</a:t>
            </a:r>
          </a:p>
          <a:p>
            <a:pPr rtl="0">
              <a:lnSpc>
                <a:spcPct val="110000"/>
              </a:lnSpc>
            </a:pPr>
            <a:r>
              <a:rPr lang="de-DE" sz="1200" b="1" i="0" kern="1200" baseline="0" dirty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für Wirtschaftsforschung e.V.</a:t>
            </a:r>
          </a:p>
          <a:p>
            <a:pPr rtl="0">
              <a:lnSpc>
                <a:spcPct val="110000"/>
              </a:lnSpc>
            </a:pPr>
            <a:r>
              <a:rPr lang="de-DE" sz="1200" b="0" i="0" kern="1200" baseline="0" dirty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Mohrenstraße 58, 10117 Berlin</a:t>
            </a:r>
          </a:p>
          <a:p>
            <a:pPr rtl="0">
              <a:lnSpc>
                <a:spcPct val="110000"/>
              </a:lnSpc>
            </a:pPr>
            <a:r>
              <a:rPr lang="de-DE" sz="1200" b="0" i="0" kern="1200" baseline="0" dirty="0" err="1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www.diw.de</a:t>
            </a:r>
            <a:endParaRPr lang="de-DE" sz="1200" b="0" i="0" kern="1200" baseline="0" dirty="0">
              <a:solidFill>
                <a:schemeClr val="bg1"/>
              </a:solidFill>
              <a:latin typeface="Calibri"/>
              <a:ea typeface="ＭＳ Ｐゴシック" pitchFamily="-65" charset="-128"/>
              <a:cs typeface="Calibri"/>
            </a:endParaRPr>
          </a:p>
          <a:p>
            <a:pPr rtl="0">
              <a:lnSpc>
                <a:spcPct val="110000"/>
              </a:lnSpc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pitchFamily="-65" charset="-128"/>
              <a:cs typeface="Calibri"/>
            </a:endParaRPr>
          </a:p>
          <a:p>
            <a:pPr rtl="0">
              <a:lnSpc>
                <a:spcPct val="110000"/>
              </a:lnSpc>
            </a:pP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Contact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8229600" cy="16209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85000"/>
        <a:buFontTx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1pPr>
      <a:lvl2pPr marL="315912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Tx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2pPr>
      <a:lvl3pPr marL="612775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Tx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3pPr>
      <a:lvl4pPr marL="8509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Tx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4pPr>
      <a:lvl5pPr marL="10795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Tx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005.03464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5.03464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zentwicklungsplan.de/de/netzentwicklungsplaene/netzentwicklungsplan-2030-201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hyperlink" Target="https://doi.org/10.1016/j.apenergy.2018.11.09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diw-evu/dieter_public/dietergms/-/tree/1.4.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Dibenzyltoluene_V1.sv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doi.org/10.5281/zenodo.369330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00" y="2146647"/>
            <a:ext cx="4989600" cy="23083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IAEE 2021 Online Conference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279347" y="2649600"/>
            <a:ext cx="4987925" cy="2077200"/>
          </a:xfrm>
        </p:spPr>
        <p:txBody>
          <a:bodyPr/>
          <a:lstStyle/>
          <a:p>
            <a:r>
              <a:rPr lang="en-US" sz="2800" dirty="0"/>
              <a:t>Optimal supply chains and power sector benefits of green hydrogen</a:t>
            </a:r>
            <a:endParaRPr lang="de-DE" sz="2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Fabian Stöckl. </a:t>
            </a:r>
            <a:r>
              <a:rPr lang="de-DE" u="sng" dirty="0"/>
              <a:t>Wolf-Peter Schill</a:t>
            </a:r>
            <a:r>
              <a:rPr lang="de-DE" dirty="0"/>
              <a:t>,</a:t>
            </a:r>
            <a:r>
              <a:rPr lang="de-DE" b="1" dirty="0"/>
              <a:t> </a:t>
            </a:r>
            <a:r>
              <a:rPr lang="de-DE" dirty="0"/>
              <a:t>Alexander Zerrahn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June 9, 2021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5771906"/>
            <a:ext cx="1319673" cy="936204"/>
          </a:xfrm>
          <a:prstGeom prst="rect">
            <a:avLst/>
          </a:prstGeom>
        </p:spPr>
      </p:pic>
      <p:pic>
        <p:nvPicPr>
          <p:cNvPr id="11" name="Picture 2" descr="logo-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872074"/>
            <a:ext cx="1415128" cy="73586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BEE6224-CC40-4C45-964A-E825B0804AD2}"/>
              </a:ext>
            </a:extLst>
          </p:cNvPr>
          <p:cNvSpPr/>
          <p:nvPr/>
        </p:nvSpPr>
        <p:spPr>
          <a:xfrm>
            <a:off x="1187624" y="5870676"/>
            <a:ext cx="3527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5"/>
              </a:rPr>
              <a:t>https://arxiv.org/abs/2005.03464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34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3290F-783C-41AC-B25D-02684304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complementary</a:t>
            </a:r>
            <a:r>
              <a:rPr lang="de-DE" sz="1800" dirty="0"/>
              <a:t> </a:t>
            </a:r>
            <a:r>
              <a:rPr lang="de-DE" sz="1800" dirty="0" err="1"/>
              <a:t>metrics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CO</a:t>
            </a:r>
            <a:r>
              <a:rPr lang="de-DE" sz="1800" baseline="-25000" dirty="0"/>
              <a:t>2</a:t>
            </a:r>
            <a:r>
              <a:rPr lang="de-DE" sz="1800" dirty="0"/>
              <a:t> </a:t>
            </a:r>
            <a:r>
              <a:rPr lang="de-DE" sz="1800" dirty="0" err="1"/>
              <a:t>emission</a:t>
            </a:r>
            <a:r>
              <a:rPr lang="de-DE" sz="1800" dirty="0"/>
              <a:t> </a:t>
            </a:r>
            <a:r>
              <a:rPr lang="de-DE" sz="1800" dirty="0" err="1"/>
              <a:t>intensity</a:t>
            </a:r>
            <a:endParaRPr lang="de-DE" sz="18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36BFA2-FA9F-470D-A5CE-C865FC9A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Stöckl, Schill, Zerrahn. June 9,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FC124C-C57F-4B4B-BD44-C2FAFC9E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Optimal supply chains and power sector benefits of green hydrogen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48320BE-6443-4859-92C5-1EA28D8FBE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609097"/>
              </p:ext>
            </p:extLst>
          </p:nvPr>
        </p:nvGraphicFramePr>
        <p:xfrm>
          <a:off x="35496" y="1256564"/>
          <a:ext cx="7920000" cy="234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521137"/>
              </p:ext>
            </p:extLst>
          </p:nvPr>
        </p:nvGraphicFramePr>
        <p:xfrm>
          <a:off x="49103" y="3889092"/>
          <a:ext cx="7920000" cy="234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F1162A49-9208-479B-8439-3AAECA8B5774}"/>
              </a:ext>
            </a:extLst>
          </p:cNvPr>
          <p:cNvSpPr/>
          <p:nvPr/>
        </p:nvSpPr>
        <p:spPr>
          <a:xfrm>
            <a:off x="1023535" y="1009283"/>
            <a:ext cx="6252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Additional System Emission Intensity of Hydrogen (ASEIH)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148E57A-1BE1-44C9-8AF7-8DBF25211DFB}"/>
              </a:ext>
            </a:extLst>
          </p:cNvPr>
          <p:cNvSpPr/>
          <p:nvPr/>
        </p:nvSpPr>
        <p:spPr>
          <a:xfrm>
            <a:off x="1091499" y="370430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Average Provision Emission Intensity of Hydrogen (APEIH)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67631DC-7F57-459B-B3D3-18F319B0A88B}"/>
              </a:ext>
            </a:extLst>
          </p:cNvPr>
          <p:cNvSpPr/>
          <p:nvPr/>
        </p:nvSpPr>
        <p:spPr>
          <a:xfrm>
            <a:off x="6925427" y="2930090"/>
            <a:ext cx="2087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latin typeface="+mj-lt"/>
                <a:sym typeface="Wingdings" panose="05000000000000000000" pitchFamily="2" charset="2"/>
              </a:rPr>
              <a:t>Increase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with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RES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share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br>
              <a:rPr lang="de-DE" dirty="0">
                <a:latin typeface="+mj-lt"/>
                <a:sym typeface="Wingdings" panose="05000000000000000000" pitchFamily="2" charset="2"/>
              </a:rPr>
            </a:br>
            <a:r>
              <a:rPr lang="de-DE" dirty="0">
                <a:latin typeface="+mj-lt"/>
                <a:sym typeface="Wingdings" panose="05000000000000000000" pitchFamily="2" charset="2"/>
              </a:rPr>
              <a:t>(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lignite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effect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00C84B0-CB43-4508-96B1-2E3E5DEE417D}"/>
              </a:ext>
            </a:extLst>
          </p:cNvPr>
          <p:cNvSpPr/>
          <p:nvPr/>
        </p:nvSpPr>
        <p:spPr>
          <a:xfrm>
            <a:off x="7022236" y="5545669"/>
            <a:ext cx="2087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latin typeface="+mj-lt"/>
                <a:sym typeface="Wingdings" panose="05000000000000000000" pitchFamily="2" charset="2"/>
              </a:rPr>
              <a:t>Decrease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with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RES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share</a:t>
            </a:r>
            <a:endParaRPr lang="de-DE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628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3290F-783C-41AC-B25D-02684304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/>
              <a:t>Two</a:t>
            </a:r>
            <a:r>
              <a:rPr lang="de-DE" sz="1800" dirty="0"/>
              <a:t> </a:t>
            </a:r>
            <a:r>
              <a:rPr lang="de-DE" sz="1800" dirty="0" err="1"/>
              <a:t>complementary</a:t>
            </a:r>
            <a:r>
              <a:rPr lang="de-DE" sz="1800" dirty="0"/>
              <a:t> hydrogen </a:t>
            </a:r>
            <a:r>
              <a:rPr lang="de-DE" sz="1800" dirty="0" err="1"/>
              <a:t>cost</a:t>
            </a:r>
            <a:r>
              <a:rPr lang="de-DE" sz="1800" dirty="0"/>
              <a:t> </a:t>
            </a:r>
            <a:r>
              <a:rPr lang="de-DE" sz="1800" dirty="0" err="1"/>
              <a:t>metrics</a:t>
            </a:r>
            <a:endParaRPr lang="de-DE" sz="18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36BFA2-FA9F-470D-A5CE-C865FC9A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Stöckl, Schill, Zerrahn. June 9,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FC124C-C57F-4B4B-BD44-C2FAFC9E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Optimal supply chains and power sector benefits of green hydrogen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48320BE-6443-4859-92C5-1EA28D8FBE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047906"/>
              </p:ext>
            </p:extLst>
          </p:nvPr>
        </p:nvGraphicFramePr>
        <p:xfrm>
          <a:off x="20137" y="1184705"/>
          <a:ext cx="7920000" cy="233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101454"/>
              </p:ext>
            </p:extLst>
          </p:nvPr>
        </p:nvGraphicFramePr>
        <p:xfrm>
          <a:off x="31342" y="4027265"/>
          <a:ext cx="792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7CF8A58B-1C8F-44FB-A3D9-02F9099359A9}"/>
              </a:ext>
            </a:extLst>
          </p:cNvPr>
          <p:cNvSpPr/>
          <p:nvPr/>
        </p:nvSpPr>
        <p:spPr>
          <a:xfrm>
            <a:off x="752394" y="999970"/>
            <a:ext cx="6252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Average Provision Costs of Hydrogen (APCH)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AD99F53-E2BE-4812-AF55-9D6065DDA076}"/>
              </a:ext>
            </a:extLst>
          </p:cNvPr>
          <p:cNvSpPr/>
          <p:nvPr/>
        </p:nvSpPr>
        <p:spPr>
          <a:xfrm>
            <a:off x="611560" y="3673253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Difference between APCH and Additional System Costs of Hydrogen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9205FDE-D4D5-4E99-A778-2952BE50A85A}"/>
              </a:ext>
            </a:extLst>
          </p:cNvPr>
          <p:cNvSpPr/>
          <p:nvPr/>
        </p:nvSpPr>
        <p:spPr>
          <a:xfrm>
            <a:off x="7021152" y="2690978"/>
            <a:ext cx="1871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latin typeface="+mj-lt"/>
                <a:sym typeface="Wingdings" panose="05000000000000000000" pitchFamily="2" charset="2"/>
              </a:rPr>
              <a:t>Slight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increase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with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demand</a:t>
            </a:r>
            <a:endParaRPr lang="de-DE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A08CA2D-F810-43F3-BAB9-1444F9185684}"/>
              </a:ext>
            </a:extLst>
          </p:cNvPr>
          <p:cNvSpPr/>
          <p:nvPr/>
        </p:nvSpPr>
        <p:spPr>
          <a:xfrm>
            <a:off x="7021152" y="5448670"/>
            <a:ext cx="2087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latin typeface="+mj-lt"/>
                <a:sym typeface="Wingdings" panose="05000000000000000000" pitchFamily="2" charset="2"/>
              </a:rPr>
              <a:t>ASCH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much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smaller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for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high RES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shares</a:t>
            </a:r>
            <a:endParaRPr lang="de-DE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718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3290F-783C-41AC-B25D-02684304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306000"/>
            <a:ext cx="7560472" cy="442800"/>
          </a:xfrm>
        </p:spPr>
        <p:txBody>
          <a:bodyPr/>
          <a:lstStyle/>
          <a:p>
            <a:r>
              <a:rPr lang="de-DE" sz="1800" dirty="0" err="1"/>
              <a:t>Effects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hydrogen on </a:t>
            </a:r>
            <a:r>
              <a:rPr lang="de-DE" sz="1800" dirty="0" err="1"/>
              <a:t>system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electricity</a:t>
            </a:r>
            <a:r>
              <a:rPr lang="de-DE" sz="1800" dirty="0"/>
              <a:t> (vs. </a:t>
            </a:r>
            <a:r>
              <a:rPr lang="de-DE" sz="1800" dirty="0" err="1"/>
              <a:t>baseline</a:t>
            </a:r>
            <a:r>
              <a:rPr lang="de-DE" sz="1800" dirty="0"/>
              <a:t> w/o hydrogen)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36BFA2-FA9F-470D-A5CE-C865FC9A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Stöckl, Schill, Zerrahn. June 9,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FC124C-C57F-4B4B-BD44-C2FAFC9E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Optimal supply chains and power sector benefits of green hydrogen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48320BE-6443-4859-92C5-1EA28D8FBE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E3A06EA-2260-4431-8A34-8DDBF5661B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965291"/>
              </p:ext>
            </p:extLst>
          </p:nvPr>
        </p:nvGraphicFramePr>
        <p:xfrm>
          <a:off x="683568" y="1479600"/>
          <a:ext cx="792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94E10101-4A4D-433F-986B-75D0CDA4FB5C}"/>
              </a:ext>
            </a:extLst>
          </p:cNvPr>
          <p:cNvSpPr/>
          <p:nvPr/>
        </p:nvSpPr>
        <p:spPr>
          <a:xfrm>
            <a:off x="1043608" y="414962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latin typeface="+mj-lt"/>
                <a:sym typeface="Wingdings" panose="05000000000000000000" pitchFamily="2" charset="2"/>
              </a:rPr>
              <a:t>Benefits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increase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with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RES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shares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because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of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better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use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of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surpluses</a:t>
            </a:r>
            <a:endParaRPr lang="de-DE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157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Summary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conclusion</a:t>
            </a: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Trade-off </a:t>
            </a:r>
            <a:r>
              <a:rPr lang="de-DE" sz="1800" b="1" dirty="0" err="1"/>
              <a:t>between</a:t>
            </a:r>
            <a:r>
              <a:rPr lang="de-DE" sz="1800" b="1" dirty="0"/>
              <a:t> </a:t>
            </a:r>
            <a:r>
              <a:rPr lang="de-DE" sz="1800" b="1" dirty="0" err="1"/>
              <a:t>energy</a:t>
            </a:r>
            <a:r>
              <a:rPr lang="de-DE" sz="1800" b="1" dirty="0"/>
              <a:t> </a:t>
            </a:r>
            <a:r>
              <a:rPr lang="de-DE" sz="1800" b="1" dirty="0" err="1"/>
              <a:t>efficiency</a:t>
            </a:r>
            <a:r>
              <a:rPr lang="de-DE" sz="1800" b="1" dirty="0"/>
              <a:t> and temporal </a:t>
            </a:r>
            <a:r>
              <a:rPr lang="de-DE" sz="1800" b="1" dirty="0" err="1"/>
              <a:t>flexibility</a:t>
            </a:r>
            <a:endParaRPr lang="de-DE" sz="1800" b="1" dirty="0"/>
          </a:p>
          <a:p>
            <a:r>
              <a:rPr lang="de-DE" sz="1600" dirty="0" err="1"/>
              <a:t>Energy-efficient</a:t>
            </a:r>
            <a:r>
              <a:rPr lang="de-DE" sz="1600" dirty="0"/>
              <a:t> </a:t>
            </a:r>
            <a:r>
              <a:rPr lang="de-DE" sz="1600" dirty="0" err="1"/>
              <a:t>decentral</a:t>
            </a:r>
            <a:r>
              <a:rPr lang="de-DE" sz="1600" dirty="0"/>
              <a:t> </a:t>
            </a:r>
            <a:r>
              <a:rPr lang="de-DE" sz="1600" dirty="0" err="1"/>
              <a:t>electrolysis</a:t>
            </a:r>
            <a:r>
              <a:rPr lang="de-DE" sz="1600" dirty="0"/>
              <a:t> optimal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lower</a:t>
            </a:r>
            <a:r>
              <a:rPr lang="de-DE" sz="1600" dirty="0"/>
              <a:t> RES </a:t>
            </a:r>
            <a:r>
              <a:rPr lang="de-DE" sz="1600" dirty="0" err="1"/>
              <a:t>shares</a:t>
            </a:r>
            <a:endParaRPr lang="de-DE" sz="1600" dirty="0"/>
          </a:p>
          <a:p>
            <a:r>
              <a:rPr lang="de-DE" sz="1600" dirty="0" err="1"/>
              <a:t>Less</a:t>
            </a:r>
            <a:r>
              <a:rPr lang="de-DE" sz="1600" dirty="0"/>
              <a:t> </a:t>
            </a:r>
            <a:r>
              <a:rPr lang="de-DE" sz="1600" dirty="0" err="1"/>
              <a:t>energy-efficient</a:t>
            </a:r>
            <a:r>
              <a:rPr lang="de-DE" sz="1600" dirty="0"/>
              <a:t> but </a:t>
            </a:r>
            <a:r>
              <a:rPr lang="de-DE" sz="1600" dirty="0" err="1"/>
              <a:t>more</a:t>
            </a:r>
            <a:r>
              <a:rPr lang="de-DE" sz="1600" dirty="0"/>
              <a:t> flexible </a:t>
            </a:r>
            <a:r>
              <a:rPr lang="de-DE" sz="1600" dirty="0" err="1"/>
              <a:t>centralized</a:t>
            </a:r>
            <a:r>
              <a:rPr lang="de-DE" sz="1600" dirty="0"/>
              <a:t> </a:t>
            </a:r>
            <a:r>
              <a:rPr lang="de-DE" sz="1600" dirty="0" err="1"/>
              <a:t>electrolysis</a:t>
            </a:r>
            <a:r>
              <a:rPr lang="de-DE" sz="1600" dirty="0"/>
              <a:t> </a:t>
            </a:r>
            <a:r>
              <a:rPr lang="de-DE" sz="1600" dirty="0" err="1"/>
              <a:t>better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higher</a:t>
            </a:r>
            <a:r>
              <a:rPr lang="de-DE" sz="1600" dirty="0"/>
              <a:t> RES </a:t>
            </a:r>
            <a:r>
              <a:rPr lang="de-DE" sz="1600" dirty="0" err="1"/>
              <a:t>shares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800" b="1" dirty="0"/>
              <a:t>Possible </a:t>
            </a:r>
            <a:r>
              <a:rPr lang="de-DE" sz="1800" b="1" dirty="0" err="1"/>
              <a:t>co-benefits</a:t>
            </a:r>
            <a:r>
              <a:rPr lang="de-DE" sz="1800" b="1" dirty="0"/>
              <a:t> </a:t>
            </a:r>
            <a:r>
              <a:rPr lang="de-DE" sz="1800" b="1" dirty="0" err="1"/>
              <a:t>of</a:t>
            </a:r>
            <a:r>
              <a:rPr lang="de-DE" sz="1800" b="1" dirty="0"/>
              <a:t> </a:t>
            </a:r>
            <a:r>
              <a:rPr lang="de-DE" sz="1800" b="1" dirty="0" err="1"/>
              <a:t>green</a:t>
            </a:r>
            <a:r>
              <a:rPr lang="de-DE" sz="1800" b="1" dirty="0"/>
              <a:t> H</a:t>
            </a:r>
            <a:r>
              <a:rPr lang="de-DE" sz="1800" b="1" baseline="-25000" dirty="0"/>
              <a:t>2</a:t>
            </a:r>
            <a:r>
              <a:rPr lang="de-DE" sz="1800" b="1" dirty="0"/>
              <a:t> </a:t>
            </a:r>
            <a:r>
              <a:rPr lang="de-DE" sz="1800" b="1" dirty="0" err="1"/>
              <a:t>for</a:t>
            </a:r>
            <a:r>
              <a:rPr lang="de-DE" sz="1800" b="1" dirty="0"/>
              <a:t> RES </a:t>
            </a:r>
            <a:r>
              <a:rPr lang="de-DE" sz="1800" b="1" dirty="0" err="1"/>
              <a:t>integration</a:t>
            </a:r>
            <a:endParaRPr lang="de-DE" sz="1800" b="1" baseline="-25000" dirty="0"/>
          </a:p>
          <a:p>
            <a:r>
              <a:rPr lang="de-DE" sz="1600" dirty="0" err="1">
                <a:sym typeface="Wingdings" panose="05000000000000000000" pitchFamily="2" charset="2"/>
              </a:rPr>
              <a:t>Depend</a:t>
            </a:r>
            <a:r>
              <a:rPr lang="de-DE" sz="1600" dirty="0">
                <a:sym typeface="Wingdings" panose="05000000000000000000" pitchFamily="2" charset="2"/>
              </a:rPr>
              <a:t> on </a:t>
            </a:r>
            <a:r>
              <a:rPr lang="de-DE" sz="1600" dirty="0" err="1">
                <a:sym typeface="Wingdings" panose="05000000000000000000" pitchFamily="2" charset="2"/>
              </a:rPr>
              <a:t>storage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capability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supply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chain</a:t>
            </a:r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/>
              <a:t>„Mixed </a:t>
            </a:r>
            <a:r>
              <a:rPr lang="de-DE" sz="1600" dirty="0" err="1"/>
              <a:t>blessing</a:t>
            </a:r>
            <a:r>
              <a:rPr lang="de-DE" sz="1600" dirty="0"/>
              <a:t>“: additional </a:t>
            </a:r>
            <a:r>
              <a:rPr lang="de-DE" sz="1600" dirty="0" err="1"/>
              <a:t>flexibility</a:t>
            </a:r>
            <a:r>
              <a:rPr lang="de-DE" sz="1600" dirty="0"/>
              <a:t> </a:t>
            </a:r>
            <a:r>
              <a:rPr lang="de-DE" sz="1600" dirty="0" err="1"/>
              <a:t>may</a:t>
            </a:r>
            <a:r>
              <a:rPr lang="de-DE" sz="1600" dirty="0"/>
              <a:t> also </a:t>
            </a:r>
            <a:r>
              <a:rPr lang="de-DE" sz="1600" dirty="0" err="1"/>
              <a:t>benefit</a:t>
            </a:r>
            <a:r>
              <a:rPr lang="de-DE" sz="1600" dirty="0"/>
              <a:t> </a:t>
            </a:r>
            <a:r>
              <a:rPr lang="de-DE" sz="1600" dirty="0" err="1"/>
              <a:t>dirty</a:t>
            </a:r>
            <a:r>
              <a:rPr lang="de-DE" sz="1600" dirty="0"/>
              <a:t> </a:t>
            </a:r>
            <a:r>
              <a:rPr lang="de-DE" sz="1600" dirty="0" err="1"/>
              <a:t>generators</a:t>
            </a:r>
            <a:endParaRPr lang="de-DE" sz="1600" dirty="0"/>
          </a:p>
          <a:p>
            <a:r>
              <a:rPr lang="de-DE" sz="1600" dirty="0">
                <a:sym typeface="Wingdings" panose="05000000000000000000" pitchFamily="2" charset="2"/>
              </a:rPr>
              <a:t>Different </a:t>
            </a:r>
            <a:r>
              <a:rPr lang="de-DE" sz="1600" dirty="0" err="1">
                <a:sym typeface="Wingdings" panose="05000000000000000000" pitchFamily="2" charset="2"/>
              </a:rPr>
              <a:t>cost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metrics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raise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complementary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insights</a:t>
            </a: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800" b="1" dirty="0" err="1"/>
              <a:t>Limitations</a:t>
            </a:r>
            <a:endParaRPr lang="de-DE" sz="1800" b="1" dirty="0"/>
          </a:p>
          <a:p>
            <a:r>
              <a:rPr lang="de-DE" sz="1600" dirty="0" err="1"/>
              <a:t>Results</a:t>
            </a:r>
            <a:r>
              <a:rPr lang="de-DE" sz="1600" dirty="0"/>
              <a:t> </a:t>
            </a:r>
            <a:r>
              <a:rPr lang="de-DE" sz="1600" dirty="0" err="1"/>
              <a:t>driven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renewable</a:t>
            </a:r>
            <a:r>
              <a:rPr lang="de-DE" sz="1600" dirty="0"/>
              <a:t> </a:t>
            </a:r>
            <a:r>
              <a:rPr lang="de-DE" sz="1600" dirty="0" err="1"/>
              <a:t>surplus</a:t>
            </a:r>
            <a:r>
              <a:rPr lang="de-DE" sz="1600" dirty="0"/>
              <a:t>,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competing</a:t>
            </a:r>
            <a:r>
              <a:rPr lang="de-DE" sz="1600" dirty="0"/>
              <a:t> </a:t>
            </a:r>
            <a:r>
              <a:rPr lang="de-DE" sz="1600" dirty="0" err="1"/>
              <a:t>sector</a:t>
            </a:r>
            <a:r>
              <a:rPr lang="de-DE" sz="1600" dirty="0"/>
              <a:t> </a:t>
            </a:r>
            <a:r>
              <a:rPr lang="de-DE" sz="1600" dirty="0" err="1"/>
              <a:t>coupling</a:t>
            </a:r>
            <a:r>
              <a:rPr lang="de-DE" sz="1600" dirty="0"/>
              <a:t> </a:t>
            </a:r>
            <a:r>
              <a:rPr lang="de-DE" sz="1600" dirty="0" err="1"/>
              <a:t>options</a:t>
            </a:r>
            <a:endParaRPr lang="de-DE" sz="1600" dirty="0"/>
          </a:p>
          <a:p>
            <a:r>
              <a:rPr lang="de-DE" sz="1600" dirty="0"/>
              <a:t>Limits </a:t>
            </a:r>
            <a:r>
              <a:rPr lang="de-DE" sz="1600" dirty="0" err="1"/>
              <a:t>to</a:t>
            </a:r>
            <a:r>
              <a:rPr lang="de-DE" sz="1600" dirty="0"/>
              <a:t> RES </a:t>
            </a:r>
            <a:r>
              <a:rPr lang="de-DE" sz="1600" dirty="0" err="1"/>
              <a:t>capacity</a:t>
            </a:r>
            <a:r>
              <a:rPr lang="de-DE" sz="1600" dirty="0"/>
              <a:t> </a:t>
            </a:r>
            <a:r>
              <a:rPr lang="de-DE" sz="1600" dirty="0" err="1"/>
              <a:t>deployment</a:t>
            </a:r>
            <a:r>
              <a:rPr lang="de-DE" sz="1600" dirty="0"/>
              <a:t> in Germany (and Europe)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52400" y="230400"/>
            <a:ext cx="685800" cy="687600"/>
          </a:xfrm>
        </p:spPr>
        <p:txBody>
          <a:bodyPr/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0384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CF54F-BD58-4A10-9DEF-D2F963C6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Want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read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full</a:t>
            </a:r>
            <a:r>
              <a:rPr lang="de-DE" sz="1800" dirty="0"/>
              <a:t> </a:t>
            </a:r>
            <a:r>
              <a:rPr lang="de-DE" sz="1800" dirty="0" err="1"/>
              <a:t>paper</a:t>
            </a:r>
            <a:r>
              <a:rPr lang="de-DE" sz="1800" dirty="0"/>
              <a:t>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1CD8DC-AAFD-421F-94A6-FD8B55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Stöckl, Schill, Zerrahn. June 9,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08D06F-E685-437B-B190-696B2295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Optimal supply chains and power sector benefits of green hydrogen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550EF2-147E-4E7F-AF7E-55EF49D96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000" y="1080000"/>
            <a:ext cx="7466400" cy="5043600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dirty="0"/>
              <a:t>Open-access </a:t>
            </a:r>
            <a:r>
              <a:rPr lang="de-DE" dirty="0" err="1"/>
              <a:t>preprint</a:t>
            </a:r>
            <a:r>
              <a:rPr lang="de-DE" dirty="0"/>
              <a:t>:  </a:t>
            </a:r>
            <a:r>
              <a:rPr lang="de-DE" dirty="0">
                <a:hlinkClick r:id="rId2"/>
              </a:rPr>
              <a:t>https://arxiv.org/abs/2005.03464</a:t>
            </a:r>
            <a:r>
              <a:rPr lang="de-DE" dirty="0"/>
              <a:t> </a:t>
            </a:r>
          </a:p>
          <a:p>
            <a:pPr algn="ctr"/>
            <a:endParaRPr lang="de-DE" dirty="0"/>
          </a:p>
          <a:p>
            <a:pPr marL="0" indent="0" algn="ctr">
              <a:buNone/>
            </a:pPr>
            <a:r>
              <a:rPr lang="de-DE" dirty="0" err="1"/>
              <a:t>Forthcoming</a:t>
            </a:r>
            <a:r>
              <a:rPr lang="de-DE" dirty="0"/>
              <a:t> </a:t>
            </a:r>
            <a:r>
              <a:rPr lang="de-DE" dirty="0" err="1"/>
              <a:t>gold</a:t>
            </a:r>
            <a:r>
              <a:rPr lang="de-DE" dirty="0"/>
              <a:t> open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in </a:t>
            </a:r>
            <a:r>
              <a:rPr lang="de-DE" i="1" dirty="0"/>
              <a:t>Scientific Reports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ADFF392-2A70-48B2-B003-4FA282224E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957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Dr. Wolf-Peter Schill</a:t>
            </a:r>
            <a:br>
              <a:rPr lang="de-DE" dirty="0"/>
            </a:br>
            <a:r>
              <a:rPr lang="de-DE" dirty="0"/>
              <a:t>wschill@diw.de | @</a:t>
            </a:r>
            <a:r>
              <a:rPr lang="de-DE" dirty="0" err="1"/>
              <a:t>WPSchill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61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432000" y="548680"/>
            <a:ext cx="8280000" cy="5472608"/>
            <a:chOff x="432000" y="548680"/>
            <a:chExt cx="8280000" cy="547260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000" y="548680"/>
              <a:ext cx="8280000" cy="5209686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3979" y="5480479"/>
              <a:ext cx="479491" cy="304293"/>
            </a:xfrm>
            <a:prstGeom prst="rect">
              <a:avLst/>
            </a:prstGeom>
          </p:spPr>
        </p:pic>
        <p:pic>
          <p:nvPicPr>
            <p:cNvPr id="105" name="Grafik 1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357" y="5480479"/>
              <a:ext cx="479491" cy="304293"/>
            </a:xfrm>
            <a:prstGeom prst="rect">
              <a:avLst/>
            </a:prstGeom>
          </p:spPr>
        </p:pic>
        <p:pic>
          <p:nvPicPr>
            <p:cNvPr id="114" name="Grafik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5037" y="5472824"/>
              <a:ext cx="479491" cy="304293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755576" y="5632625"/>
              <a:ext cx="432048" cy="388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7474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323528" y="0"/>
            <a:ext cx="8388932" cy="6849386"/>
            <a:chOff x="323528" y="0"/>
            <a:chExt cx="8388932" cy="684938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540" y="72461"/>
              <a:ext cx="8280920" cy="6776925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>
            <a:xfrm>
              <a:off x="323528" y="0"/>
              <a:ext cx="1008112" cy="260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3838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Data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scenarios</a:t>
            </a: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3168352" cy="504360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err="1"/>
              <a:t>Electricity</a:t>
            </a:r>
            <a:r>
              <a:rPr lang="de-DE" sz="1800" b="1" dirty="0"/>
              <a:t> </a:t>
            </a:r>
            <a:r>
              <a:rPr lang="de-DE" sz="1800" b="1" dirty="0" err="1"/>
              <a:t>sector</a:t>
            </a:r>
            <a:endParaRPr lang="en-US" sz="1600" dirty="0"/>
          </a:p>
          <a:p>
            <a:r>
              <a:rPr lang="de-DE" sz="1600" dirty="0" err="1"/>
              <a:t>Brownfield</a:t>
            </a:r>
            <a:r>
              <a:rPr lang="de-DE" sz="1600" dirty="0"/>
              <a:t> </a:t>
            </a:r>
            <a:r>
              <a:rPr lang="de-DE" sz="1600" dirty="0" err="1"/>
              <a:t>scenario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2030</a:t>
            </a:r>
          </a:p>
          <a:p>
            <a:r>
              <a:rPr lang="de-DE" sz="1600" dirty="0" err="1"/>
              <a:t>Capacities</a:t>
            </a:r>
            <a:r>
              <a:rPr lang="de-DE" sz="1600" dirty="0"/>
              <a:t> </a:t>
            </a:r>
            <a:r>
              <a:rPr lang="de-DE" sz="1600" dirty="0" err="1"/>
              <a:t>bounded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current</a:t>
            </a:r>
            <a:r>
              <a:rPr lang="de-DE" sz="1600" dirty="0"/>
              <a:t> </a:t>
            </a:r>
            <a:r>
              <a:rPr lang="de-DE" sz="1600" dirty="0" err="1"/>
              <a:t>grid</a:t>
            </a:r>
            <a:r>
              <a:rPr lang="de-DE" sz="1600" dirty="0"/>
              <a:t> </a:t>
            </a:r>
            <a:r>
              <a:rPr lang="de-DE" sz="1600" dirty="0" err="1"/>
              <a:t>development</a:t>
            </a:r>
            <a:r>
              <a:rPr lang="de-DE" sz="1600" dirty="0"/>
              <a:t> plan (</a:t>
            </a:r>
            <a:r>
              <a:rPr lang="de-DE" sz="1600" dirty="0">
                <a:hlinkClick r:id="rId3"/>
              </a:rPr>
              <a:t>NEP</a:t>
            </a:r>
            <a:r>
              <a:rPr lang="de-DE" sz="1600" dirty="0"/>
              <a:t>)</a:t>
            </a:r>
          </a:p>
          <a:p>
            <a:r>
              <a:rPr lang="de-DE" sz="1600" dirty="0"/>
              <a:t>Maximum </a:t>
            </a:r>
            <a:r>
              <a:rPr lang="de-DE" sz="1600" dirty="0" err="1"/>
              <a:t>investment</a:t>
            </a:r>
            <a:r>
              <a:rPr lang="de-DE" sz="1600" dirty="0"/>
              <a:t> </a:t>
            </a:r>
            <a:r>
              <a:rPr lang="de-DE" sz="1600" dirty="0" err="1"/>
              <a:t>into</a:t>
            </a:r>
            <a:r>
              <a:rPr lang="de-DE" sz="1600" dirty="0"/>
              <a:t> thermal </a:t>
            </a:r>
            <a:r>
              <a:rPr lang="de-DE" sz="1600" dirty="0" err="1"/>
              <a:t>plants</a:t>
            </a:r>
            <a:r>
              <a:rPr lang="de-DE" sz="1600" dirty="0"/>
              <a:t>, </a:t>
            </a:r>
            <a:r>
              <a:rPr lang="de-DE" sz="1600" dirty="0" err="1"/>
              <a:t>minimum</a:t>
            </a:r>
            <a:r>
              <a:rPr lang="de-DE" sz="1600" dirty="0"/>
              <a:t> </a:t>
            </a:r>
            <a:r>
              <a:rPr lang="de-DE" sz="1600" dirty="0" err="1"/>
              <a:t>investments</a:t>
            </a:r>
            <a:r>
              <a:rPr lang="de-DE" sz="1600" dirty="0"/>
              <a:t> </a:t>
            </a:r>
            <a:r>
              <a:rPr lang="de-DE" sz="1600" dirty="0" err="1"/>
              <a:t>into</a:t>
            </a:r>
            <a:r>
              <a:rPr lang="de-DE" sz="1600" dirty="0"/>
              <a:t> </a:t>
            </a:r>
            <a:r>
              <a:rPr lang="de-DE" sz="1600" dirty="0" err="1"/>
              <a:t>renewables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storage</a:t>
            </a:r>
            <a:endParaRPr lang="de-DE" sz="1600" dirty="0"/>
          </a:p>
          <a:p>
            <a:r>
              <a:rPr lang="de-DE" sz="1600" dirty="0"/>
              <a:t>Time </a:t>
            </a:r>
            <a:r>
              <a:rPr lang="de-DE" sz="1600" dirty="0" err="1"/>
              <a:t>series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/>
              <a:t>provided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>
                <a:hlinkClick r:id="rId4"/>
              </a:rPr>
              <a:t>Open Power System Data</a:t>
            </a:r>
            <a:r>
              <a:rPr lang="de-DE" sz="1600" dirty="0"/>
              <a:t> &amp; ENTSO-E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 err="1"/>
              <a:t>Exogenous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</a:t>
            </a:r>
            <a:r>
              <a:rPr lang="de-DE" sz="1600" dirty="0" err="1"/>
              <a:t>renewables</a:t>
            </a:r>
            <a:r>
              <a:rPr lang="de-DE" sz="1600" dirty="0"/>
              <a:t> </a:t>
            </a:r>
            <a:r>
              <a:rPr lang="de-DE" sz="1600" dirty="0" err="1"/>
              <a:t>share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 65%, 70%, 75%, 80%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52400" y="230400"/>
            <a:ext cx="685800" cy="687600"/>
          </a:xfrm>
        </p:spPr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9" name="Textplatzhalter 5"/>
          <p:cNvSpPr txBox="1">
            <a:spLocks/>
          </p:cNvSpPr>
          <p:nvPr/>
        </p:nvSpPr>
        <p:spPr bwMode="auto">
          <a:xfrm>
            <a:off x="467544" y="4653136"/>
            <a:ext cx="8557288" cy="166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6000" indent="-2160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Calibri"/>
              </a:defRPr>
            </a:lvl1pPr>
            <a:lvl2pPr marL="468000" indent="-2160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Calibri"/>
              </a:defRPr>
            </a:lvl2pPr>
            <a:lvl3pPr marL="900000" indent="-2160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Calibri"/>
              </a:defRPr>
            </a:lvl3pPr>
            <a:lvl4pPr marL="1350000" indent="-1800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Calibri"/>
              </a:defRPr>
            </a:lvl4pPr>
            <a:lvl5pPr marL="1800000" indent="-1440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1800" b="1" dirty="0"/>
              <a:t>Hydrogen </a:t>
            </a:r>
            <a:r>
              <a:rPr lang="de-DE" sz="1800" b="1" dirty="0" err="1"/>
              <a:t>infrastructure</a:t>
            </a:r>
            <a:endParaRPr lang="en-US" sz="1600" dirty="0"/>
          </a:p>
          <a:p>
            <a:r>
              <a:rPr lang="de-DE" sz="1600" dirty="0" err="1"/>
              <a:t>Fully</a:t>
            </a:r>
            <a:r>
              <a:rPr lang="de-DE" sz="1600" dirty="0"/>
              <a:t> „</a:t>
            </a:r>
            <a:r>
              <a:rPr lang="de-DE" sz="1600" dirty="0" err="1"/>
              <a:t>greenfield</a:t>
            </a:r>
            <a:r>
              <a:rPr lang="de-DE" sz="1600" dirty="0"/>
              <a:t>“</a:t>
            </a:r>
          </a:p>
          <a:p>
            <a:r>
              <a:rPr lang="de-DE" sz="1600" dirty="0"/>
              <a:t>H</a:t>
            </a:r>
            <a:r>
              <a:rPr lang="de-DE" sz="1600" baseline="-25000" dirty="0"/>
              <a:t>2</a:t>
            </a:r>
            <a:r>
              <a:rPr lang="de-DE" sz="1600" dirty="0"/>
              <a:t> demand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mobility</a:t>
            </a:r>
            <a:r>
              <a:rPr lang="de-DE" sz="1600" dirty="0"/>
              <a:t>: 0, 5%, 10%, 25% </a:t>
            </a:r>
            <a:r>
              <a:rPr lang="de-DE" sz="1600" dirty="0" err="1"/>
              <a:t>of</a:t>
            </a:r>
            <a:r>
              <a:rPr lang="de-DE" sz="1600" dirty="0"/>
              <a:t> passenger </a:t>
            </a:r>
            <a:r>
              <a:rPr lang="de-DE" sz="1600" dirty="0" err="1"/>
              <a:t>road</a:t>
            </a:r>
            <a:r>
              <a:rPr lang="de-DE" sz="1600" dirty="0"/>
              <a:t> </a:t>
            </a:r>
            <a:r>
              <a:rPr lang="de-DE" sz="1600" dirty="0" err="1"/>
              <a:t>traffic</a:t>
            </a:r>
            <a:r>
              <a:rPr lang="de-DE" sz="1600" dirty="0"/>
              <a:t> in Germany (0, 9, 18, 45 TWh</a:t>
            </a:r>
            <a:r>
              <a:rPr lang="de-DE" sz="1600" baseline="-25000" dirty="0"/>
              <a:t>H2</a:t>
            </a:r>
            <a:r>
              <a:rPr lang="de-DE" sz="1600" dirty="0"/>
              <a:t>)</a:t>
            </a:r>
          </a:p>
          <a:p>
            <a:r>
              <a:rPr lang="de-DE" sz="1600" dirty="0"/>
              <a:t>General </a:t>
            </a:r>
            <a:r>
              <a:rPr lang="de-DE" sz="1600" dirty="0" err="1"/>
              <a:t>assumptions</a:t>
            </a:r>
            <a:r>
              <a:rPr lang="de-DE" sz="1600" dirty="0"/>
              <a:t>: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fuel</a:t>
            </a:r>
            <a:r>
              <a:rPr lang="de-DE" sz="1600" dirty="0"/>
              <a:t> </a:t>
            </a:r>
            <a:r>
              <a:rPr lang="de-DE" sz="1600" dirty="0" err="1"/>
              <a:t>station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only</a:t>
            </a:r>
            <a:r>
              <a:rPr lang="de-DE" sz="1600" dirty="0"/>
              <a:t> </a:t>
            </a:r>
            <a:r>
              <a:rPr lang="de-DE" sz="1600" dirty="0" err="1"/>
              <a:t>offer</a:t>
            </a:r>
            <a:r>
              <a:rPr lang="de-DE" sz="1600" dirty="0"/>
              <a:t> H</a:t>
            </a:r>
            <a:r>
              <a:rPr lang="de-DE" sz="1600" baseline="-25000" dirty="0"/>
              <a:t>2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channel</a:t>
            </a:r>
            <a:endParaRPr lang="de-DE" sz="1600" dirty="0"/>
          </a:p>
          <a:p>
            <a:endParaRPr lang="de-DE" sz="1600" dirty="0"/>
          </a:p>
          <a:p>
            <a:endParaRPr lang="en-US" sz="1600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733760"/>
              </p:ext>
            </p:extLst>
          </p:nvPr>
        </p:nvGraphicFramePr>
        <p:xfrm>
          <a:off x="3923928" y="918000"/>
          <a:ext cx="5100904" cy="409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840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Background</a:t>
            </a:r>
            <a:endParaRPr lang="en-US" sz="1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555776" y="2852936"/>
            <a:ext cx="4248472" cy="1669132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b="1" dirty="0" err="1"/>
              <a:t>Some</a:t>
            </a:r>
            <a:r>
              <a:rPr lang="de-DE" sz="2800" b="1" dirty="0"/>
              <a:t> </a:t>
            </a:r>
            <a:r>
              <a:rPr lang="de-DE" sz="2800" b="1" dirty="0" err="1"/>
              <a:t>intuition</a:t>
            </a:r>
            <a:r>
              <a:rPr lang="de-DE" sz="2800" b="1" dirty="0"/>
              <a:t>: </a:t>
            </a:r>
            <a:br>
              <a:rPr lang="de-DE" sz="2800" b="1" dirty="0"/>
            </a:br>
            <a:r>
              <a:rPr lang="de-DE" sz="2800" b="1" dirty="0"/>
              <a:t>potential </a:t>
            </a:r>
            <a:r>
              <a:rPr lang="de-DE" sz="2800" b="1" dirty="0" err="1"/>
              <a:t>drivers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results</a:t>
            </a:r>
            <a:endParaRPr lang="de-DE" sz="2800" b="1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52400" y="230400"/>
            <a:ext cx="685800" cy="687600"/>
          </a:xfrm>
        </p:spPr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271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Research </a:t>
            </a:r>
            <a:r>
              <a:rPr lang="de-DE" sz="1800" dirty="0" err="1"/>
              <a:t>questions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contribution</a:t>
            </a: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Font typeface="Arial"/>
              <a:buNone/>
            </a:pPr>
            <a:r>
              <a:rPr lang="en-US" sz="1800" b="1" dirty="0"/>
              <a:t>Sector coupling as a strategy to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) decarbonize other sectors</a:t>
            </a:r>
          </a:p>
          <a:p>
            <a:r>
              <a:rPr lang="en-US" sz="1600" dirty="0"/>
              <a:t>(ii) provide flexibility to the power sector 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often under-represented in models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en-US" sz="1800" b="1" dirty="0"/>
              <a:t>Focus here: hydrogen</a:t>
            </a:r>
          </a:p>
          <a:p>
            <a:r>
              <a:rPr lang="en-US" sz="1600" dirty="0"/>
              <a:t>Domestic (German) H</a:t>
            </a:r>
            <a:r>
              <a:rPr lang="en-US" sz="1600" baseline="-25000" dirty="0"/>
              <a:t>2</a:t>
            </a:r>
            <a:r>
              <a:rPr lang="en-US" sz="1600" dirty="0"/>
              <a:t> production and distribution, use for fuel-cell electric vehicles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1800" b="1" dirty="0" err="1"/>
              <a:t>We</a:t>
            </a:r>
            <a:r>
              <a:rPr lang="de-DE" sz="1800" b="1" dirty="0"/>
              <a:t> </a:t>
            </a:r>
            <a:r>
              <a:rPr lang="de-DE" sz="1800" b="1" dirty="0" err="1"/>
              <a:t>determine</a:t>
            </a:r>
            <a:r>
              <a:rPr lang="de-DE" sz="1800" b="1" dirty="0"/>
              <a:t> least-</a:t>
            </a:r>
            <a:r>
              <a:rPr lang="de-DE" sz="1800" b="1" dirty="0" err="1"/>
              <a:t>cost</a:t>
            </a:r>
            <a:r>
              <a:rPr lang="de-DE" sz="1800" b="1" dirty="0"/>
              <a:t> hydrogen </a:t>
            </a:r>
            <a:r>
              <a:rPr lang="de-DE" sz="1800" b="1" dirty="0" err="1"/>
              <a:t>supply</a:t>
            </a:r>
            <a:r>
              <a:rPr lang="de-DE" sz="1800" b="1" dirty="0"/>
              <a:t> </a:t>
            </a:r>
            <a:r>
              <a:rPr lang="de-DE" sz="1800" b="1" dirty="0" err="1"/>
              <a:t>chains</a:t>
            </a:r>
            <a:endParaRPr lang="en-US" sz="1600" dirty="0"/>
          </a:p>
          <a:p>
            <a:r>
              <a:rPr lang="de-DE" sz="1600" dirty="0" err="1"/>
              <a:t>Considering</a:t>
            </a:r>
            <a:r>
              <a:rPr lang="de-DE" sz="1600" dirty="0"/>
              <a:t> </a:t>
            </a:r>
            <a:r>
              <a:rPr lang="de-DE" sz="1600" dirty="0" err="1"/>
              <a:t>differences</a:t>
            </a:r>
            <a:r>
              <a:rPr lang="de-DE" sz="1600" dirty="0"/>
              <a:t> in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efficiency</a:t>
            </a:r>
            <a:r>
              <a:rPr lang="de-DE" sz="1600" dirty="0"/>
              <a:t>, </a:t>
            </a:r>
            <a:r>
              <a:rPr lang="de-DE" sz="1600" dirty="0" err="1"/>
              <a:t>investment</a:t>
            </a:r>
            <a:r>
              <a:rPr lang="de-DE" sz="1600" dirty="0"/>
              <a:t> </a:t>
            </a:r>
            <a:r>
              <a:rPr lang="de-DE" sz="1600" dirty="0" err="1"/>
              <a:t>costs</a:t>
            </a:r>
            <a:r>
              <a:rPr lang="de-DE" sz="1600" dirty="0"/>
              <a:t>,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storage</a:t>
            </a:r>
            <a:r>
              <a:rPr lang="de-DE" sz="1600" dirty="0"/>
              <a:t> </a:t>
            </a:r>
            <a:r>
              <a:rPr lang="de-DE" sz="1600" dirty="0" err="1"/>
              <a:t>capabilities</a:t>
            </a:r>
            <a:endParaRPr lang="de-DE" sz="1600" dirty="0"/>
          </a:p>
          <a:p>
            <a:r>
              <a:rPr lang="de-DE" sz="1600" dirty="0" err="1"/>
              <a:t>Considering</a:t>
            </a:r>
            <a:r>
              <a:rPr lang="de-DE" sz="1600" dirty="0"/>
              <a:t> </a:t>
            </a:r>
            <a:r>
              <a:rPr lang="de-DE" sz="1600" dirty="0" err="1"/>
              <a:t>electricity</a:t>
            </a:r>
            <a:r>
              <a:rPr lang="de-DE" sz="1600" dirty="0"/>
              <a:t>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interactions</a:t>
            </a:r>
            <a:r>
              <a:rPr lang="de-DE" sz="1600" dirty="0"/>
              <a:t>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err="1">
                <a:sym typeface="Wingdings" panose="05000000000000000000" pitchFamily="2" charset="2"/>
              </a:rPr>
              <a:t>main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contribution</a:t>
            </a:r>
            <a:endParaRPr lang="en-US" sz="1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52400" y="230400"/>
            <a:ext cx="685800" cy="687600"/>
          </a:xfrm>
        </p:spPr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623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Drivers I: </a:t>
            </a:r>
            <a:r>
              <a:rPr lang="de-DE" sz="1800" dirty="0" err="1"/>
              <a:t>Tradeoff</a:t>
            </a:r>
            <a:r>
              <a:rPr lang="de-DE" sz="1800" dirty="0"/>
              <a:t> </a:t>
            </a:r>
            <a:r>
              <a:rPr lang="de-DE" sz="1800" dirty="0" err="1"/>
              <a:t>between</a:t>
            </a:r>
            <a:r>
              <a:rPr lang="de-DE" sz="1800" dirty="0"/>
              <a:t> </a:t>
            </a:r>
            <a:r>
              <a:rPr lang="de-DE" sz="1800" dirty="0" err="1"/>
              <a:t>overall</a:t>
            </a:r>
            <a:r>
              <a:rPr lang="de-DE" sz="1800" dirty="0"/>
              <a:t> </a:t>
            </a:r>
            <a:r>
              <a:rPr lang="de-DE" sz="1800" dirty="0" err="1"/>
              <a:t>efficiency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flexibility</a:t>
            </a: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52400" y="230400"/>
            <a:ext cx="685800" cy="687600"/>
          </a:xfrm>
        </p:spPr>
        <p:txBody>
          <a:bodyPr/>
          <a:lstStyle/>
          <a:p>
            <a:r>
              <a:rPr lang="de-DE" dirty="0"/>
              <a:t>3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pSpPr/>
          <p:nvPr/>
        </p:nvGrpSpPr>
        <p:grpSpPr>
          <a:xfrm>
            <a:off x="2641359" y="1593000"/>
            <a:ext cx="3888000" cy="3672000"/>
            <a:chOff x="0" y="0"/>
            <a:chExt cx="6784731" cy="3860902"/>
          </a:xfrm>
        </p:grpSpPr>
        <p:graphicFrame>
          <p:nvGraphicFramePr>
            <p:cNvPr id="24" name="Diagramm 23">
              <a:extLst>
                <a:ext uri="{FF2B5EF4-FFF2-40B4-BE49-F238E27FC236}">
                  <a16:creationId xmlns:a16="http://schemas.microsoft.com/office/drawing/2014/main" id="{00000000-0008-0000-0200-000012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784731" cy="3860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Textfeld 18">
              <a:extLst>
                <a:ext uri="{FF2B5EF4-FFF2-40B4-BE49-F238E27FC236}">
                  <a16:creationId xmlns:a16="http://schemas.microsoft.com/office/drawing/2014/main" id="{00000000-0008-0000-0200-000013000000}"/>
                </a:ext>
              </a:extLst>
            </p:cNvPr>
            <p:cNvSpPr txBox="1"/>
            <p:nvPr/>
          </p:nvSpPr>
          <p:spPr>
            <a:xfrm rot="16200000">
              <a:off x="5616591" y="1105512"/>
              <a:ext cx="1507064" cy="1889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more flexible</a:t>
              </a:r>
            </a:p>
          </p:txBody>
        </p: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00000000-0008-0000-0200-000014000000}"/>
                </a:ext>
              </a:extLst>
            </p:cNvPr>
            <p:cNvCxnSpPr/>
            <p:nvPr/>
          </p:nvCxnSpPr>
          <p:spPr>
            <a:xfrm>
              <a:off x="6199813" y="574572"/>
              <a:ext cx="0" cy="140433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00000000-0008-0000-0200-000015000000}"/>
                </a:ext>
              </a:extLst>
            </p:cNvPr>
            <p:cNvCxnSpPr/>
            <p:nvPr/>
          </p:nvCxnSpPr>
          <p:spPr>
            <a:xfrm rot="5400000">
              <a:off x="4984067" y="-646114"/>
              <a:ext cx="0" cy="245004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Textfeld 21">
              <a:extLst>
                <a:ext uri="{FF2B5EF4-FFF2-40B4-BE49-F238E27FC236}">
                  <a16:creationId xmlns:a16="http://schemas.microsoft.com/office/drawing/2014/main" id="{00000000-0008-0000-0200-000016000000}"/>
                </a:ext>
              </a:extLst>
            </p:cNvPr>
            <p:cNvSpPr txBox="1"/>
            <p:nvPr/>
          </p:nvSpPr>
          <p:spPr>
            <a:xfrm>
              <a:off x="3659711" y="320926"/>
              <a:ext cx="2769123" cy="2738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more energy efficienct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83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Drivers II: Fixed </a:t>
            </a:r>
            <a:r>
              <a:rPr lang="de-DE" sz="1800" dirty="0" err="1"/>
              <a:t>investment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transportation</a:t>
            </a:r>
            <a:r>
              <a:rPr lang="de-DE" sz="1800" dirty="0"/>
              <a:t> </a:t>
            </a:r>
            <a:r>
              <a:rPr lang="de-DE" sz="1800" dirty="0" err="1"/>
              <a:t>capacity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400" b="1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sz="1600" dirty="0"/>
              <a:t> </a:t>
            </a:r>
            <a:r>
              <a:rPr lang="de-DE" sz="1600" dirty="0" err="1"/>
              <a:t>Only</a:t>
            </a:r>
            <a:r>
              <a:rPr lang="de-DE" sz="1600" dirty="0"/>
              <a:t> 3% </a:t>
            </a:r>
            <a:r>
              <a:rPr lang="de-DE" sz="1600" dirty="0" err="1"/>
              <a:t>spread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cheapest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most</a:t>
            </a:r>
            <a:r>
              <a:rPr lang="de-DE" sz="1600" dirty="0"/>
              <a:t> expensive </a:t>
            </a:r>
            <a:r>
              <a:rPr lang="de-DE" sz="1600" dirty="0" err="1"/>
              <a:t>supply</a:t>
            </a:r>
            <a:r>
              <a:rPr lang="de-DE" sz="1600" dirty="0"/>
              <a:t> </a:t>
            </a:r>
            <a:r>
              <a:rPr lang="de-DE" sz="1600" dirty="0" err="1"/>
              <a:t>chain</a:t>
            </a:r>
            <a:endParaRPr lang="de-DE" sz="1600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sz="1600" dirty="0"/>
              <a:t> Transportation </a:t>
            </a:r>
            <a:r>
              <a:rPr lang="de-DE" sz="1600" dirty="0" err="1"/>
              <a:t>costs</a:t>
            </a:r>
            <a:r>
              <a:rPr lang="de-DE" sz="1600" dirty="0"/>
              <a:t> </a:t>
            </a:r>
            <a:r>
              <a:rPr lang="de-DE" sz="1600" dirty="0" err="1"/>
              <a:t>highest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GH</a:t>
            </a:r>
            <a:r>
              <a:rPr lang="de-DE" sz="1600" baseline="-25000" dirty="0"/>
              <a:t>2</a:t>
            </a:r>
            <a:r>
              <a:rPr lang="de-DE" sz="1600" dirty="0">
                <a:sym typeface="Wingdings" panose="05000000000000000000" pitchFamily="2" charset="2"/>
              </a:rPr>
              <a:t> , </a:t>
            </a:r>
            <a:r>
              <a:rPr lang="de-DE" sz="1600" dirty="0" err="1">
                <a:sym typeface="Wingdings" panose="05000000000000000000" pitchFamily="2" charset="2"/>
              </a:rPr>
              <a:t>low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effective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load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capacity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GH</a:t>
            </a:r>
            <a:r>
              <a:rPr lang="de-DE" sz="1600" baseline="-25000" dirty="0">
                <a:sym typeface="Wingdings" panose="05000000000000000000" pitchFamily="2" charset="2"/>
              </a:rPr>
              <a:t>2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trailer</a:t>
            </a:r>
            <a:endParaRPr lang="de-DE" sz="1600" dirty="0">
              <a:sym typeface="Wingdings" panose="05000000000000000000" pitchFamily="2" charset="2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52400" y="230400"/>
            <a:ext cx="685800" cy="687600"/>
          </a:xfrm>
        </p:spPr>
        <p:txBody>
          <a:bodyPr/>
          <a:lstStyle/>
          <a:p>
            <a:r>
              <a:rPr lang="de-DE" dirty="0"/>
              <a:t>3</a:t>
            </a:r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627845"/>
              </p:ext>
            </p:extLst>
          </p:nvPr>
        </p:nvGraphicFramePr>
        <p:xfrm>
          <a:off x="564687" y="1145553"/>
          <a:ext cx="4002368" cy="346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605725"/>
              </p:ext>
            </p:extLst>
          </p:nvPr>
        </p:nvGraphicFramePr>
        <p:xfrm>
          <a:off x="4993200" y="1268760"/>
          <a:ext cx="3631158" cy="323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466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Drivers III: Storage </a:t>
            </a:r>
            <a:r>
              <a:rPr lang="de-DE" sz="1800" dirty="0" err="1"/>
              <a:t>costs</a:t>
            </a:r>
            <a:r>
              <a:rPr lang="de-DE" sz="1800" dirty="0"/>
              <a:t> (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losses</a:t>
            </a:r>
            <a:r>
              <a:rPr lang="de-DE" sz="1800" dirty="0"/>
              <a:t>)</a:t>
            </a: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sz="1400" b="1" dirty="0"/>
          </a:p>
          <a:p>
            <a:pPr marL="0" indent="0">
              <a:buNone/>
            </a:pPr>
            <a:endParaRPr lang="de-DE" sz="1400" b="1" dirty="0"/>
          </a:p>
          <a:p>
            <a:r>
              <a:rPr lang="de-DE" sz="1600" dirty="0" err="1"/>
              <a:t>Substantially</a:t>
            </a:r>
            <a:r>
              <a:rPr lang="de-DE" sz="1600" dirty="0"/>
              <a:t> </a:t>
            </a:r>
            <a:r>
              <a:rPr lang="de-DE" sz="1600" dirty="0" err="1"/>
              <a:t>lower</a:t>
            </a:r>
            <a:r>
              <a:rPr lang="de-DE" sz="1600" dirty="0"/>
              <a:t> </a:t>
            </a:r>
            <a:r>
              <a:rPr lang="de-DE" sz="1600" dirty="0" err="1"/>
              <a:t>storage</a:t>
            </a:r>
            <a:r>
              <a:rPr lang="de-DE" sz="1600" dirty="0"/>
              <a:t> </a:t>
            </a:r>
            <a:r>
              <a:rPr lang="de-DE" sz="1600" dirty="0" err="1"/>
              <a:t>costs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LH</a:t>
            </a:r>
            <a:r>
              <a:rPr lang="de-DE" sz="1600" baseline="-25000" dirty="0"/>
              <a:t>2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LOHC</a:t>
            </a:r>
          </a:p>
          <a:p>
            <a:r>
              <a:rPr lang="de-DE" sz="1600" dirty="0"/>
              <a:t>Expensive high </a:t>
            </a:r>
            <a:r>
              <a:rPr lang="de-DE" sz="1600" dirty="0" err="1"/>
              <a:t>pressure</a:t>
            </a:r>
            <a:r>
              <a:rPr lang="de-DE" sz="1600" dirty="0"/>
              <a:t> </a:t>
            </a:r>
            <a:r>
              <a:rPr lang="de-DE" sz="1600" dirty="0" err="1"/>
              <a:t>storage</a:t>
            </a:r>
            <a:r>
              <a:rPr lang="de-DE" sz="1600" dirty="0"/>
              <a:t> at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filling</a:t>
            </a:r>
            <a:r>
              <a:rPr lang="de-DE" sz="1600" dirty="0"/>
              <a:t> </a:t>
            </a:r>
            <a:r>
              <a:rPr lang="de-DE" sz="1600" dirty="0" err="1"/>
              <a:t>station</a:t>
            </a:r>
            <a:r>
              <a:rPr lang="de-DE" sz="1600" dirty="0"/>
              <a:t>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err="1">
                <a:sym typeface="Wingdings" panose="05000000000000000000" pitchFamily="2" charset="2"/>
              </a:rPr>
              <a:t>only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buffer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storage</a:t>
            </a:r>
            <a:endParaRPr lang="de-DE" sz="1600" baseline="-25000" dirty="0"/>
          </a:p>
          <a:p>
            <a:r>
              <a:rPr lang="de-DE" sz="1600" dirty="0">
                <a:sym typeface="Wingdings" panose="05000000000000000000" pitchFamily="2" charset="2"/>
              </a:rPr>
              <a:t>LH</a:t>
            </a:r>
            <a:r>
              <a:rPr lang="de-DE" sz="1600" baseline="-25000" dirty="0">
                <a:sym typeface="Wingdings" panose="05000000000000000000" pitchFamily="2" charset="2"/>
              </a:rPr>
              <a:t>2</a:t>
            </a:r>
            <a:r>
              <a:rPr lang="de-DE" sz="1600" dirty="0">
                <a:sym typeface="Wingdings" panose="05000000000000000000" pitchFamily="2" charset="2"/>
              </a:rPr>
              <a:t> also </a:t>
            </a:r>
            <a:r>
              <a:rPr lang="de-DE" sz="1600" dirty="0" err="1">
                <a:sym typeface="Wingdings" panose="05000000000000000000" pitchFamily="2" charset="2"/>
              </a:rPr>
              <a:t>suffers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from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boil</a:t>
            </a:r>
            <a:r>
              <a:rPr lang="de-DE" sz="1600" dirty="0">
                <a:sym typeface="Wingdings" panose="05000000000000000000" pitchFamily="2" charset="2"/>
              </a:rPr>
              <a:t>-off</a:t>
            </a:r>
          </a:p>
          <a:p>
            <a:pPr marL="0" indent="0">
              <a:buNone/>
            </a:pPr>
            <a:r>
              <a:rPr lang="de-DE" sz="1800" b="1" dirty="0">
                <a:sym typeface="Wingdings" panose="05000000000000000000" pitchFamily="2" charset="2"/>
              </a:rPr>
              <a:t> Intuition not so </a:t>
            </a:r>
            <a:r>
              <a:rPr lang="de-DE" sz="1800" b="1" dirty="0" err="1">
                <a:sym typeface="Wingdings" panose="05000000000000000000" pitchFamily="2" charset="2"/>
              </a:rPr>
              <a:t>clear</a:t>
            </a:r>
            <a:r>
              <a:rPr lang="de-DE" sz="1800" b="1" dirty="0">
                <a:sym typeface="Wingdings" panose="05000000000000000000" pitchFamily="2" charset="2"/>
              </a:rPr>
              <a:t>  Analysis </a:t>
            </a:r>
            <a:r>
              <a:rPr lang="de-DE" sz="1800" b="1" dirty="0" err="1">
                <a:sym typeface="Wingdings" panose="05000000000000000000" pitchFamily="2" charset="2"/>
              </a:rPr>
              <a:t>with</a:t>
            </a:r>
            <a:r>
              <a:rPr lang="de-DE" sz="1800" b="1" dirty="0"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sym typeface="Wingdings" panose="05000000000000000000" pitchFamily="2" charset="2"/>
              </a:rPr>
              <a:t>numerical</a:t>
            </a:r>
            <a:r>
              <a:rPr lang="de-DE" sz="1800" b="1" dirty="0"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sym typeface="Wingdings" panose="05000000000000000000" pitchFamily="2" charset="2"/>
              </a:rPr>
              <a:t>optimization</a:t>
            </a:r>
            <a:r>
              <a:rPr lang="de-DE" sz="1800" b="1" dirty="0"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sym typeface="Wingdings" panose="05000000000000000000" pitchFamily="2" charset="2"/>
              </a:rPr>
              <a:t>model</a:t>
            </a:r>
            <a:r>
              <a:rPr lang="de-DE" sz="1800" b="1" dirty="0"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sym typeface="Wingdings" panose="05000000000000000000" pitchFamily="2" charset="2"/>
              </a:rPr>
              <a:t>required</a:t>
            </a:r>
            <a:endParaRPr lang="de-DE" sz="1800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52400" y="230400"/>
            <a:ext cx="685800" cy="687600"/>
          </a:xfrm>
        </p:spPr>
        <p:txBody>
          <a:bodyPr/>
          <a:lstStyle/>
          <a:p>
            <a:r>
              <a:rPr lang="de-DE" dirty="0"/>
              <a:t>3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588964" y="1077974"/>
            <a:ext cx="4032448" cy="3875254"/>
            <a:chOff x="2588964" y="1077974"/>
            <a:chExt cx="4032448" cy="3875254"/>
          </a:xfrm>
        </p:grpSpPr>
        <p:graphicFrame>
          <p:nvGraphicFramePr>
            <p:cNvPr id="10" name="Diagramm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8951560"/>
                </p:ext>
              </p:extLst>
            </p:nvPr>
          </p:nvGraphicFramePr>
          <p:xfrm>
            <a:off x="2588964" y="1077974"/>
            <a:ext cx="4032448" cy="38752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feld 48"/>
            <p:cNvSpPr txBox="1"/>
            <p:nvPr/>
          </p:nvSpPr>
          <p:spPr>
            <a:xfrm rot="16200000">
              <a:off x="5421952" y="2736435"/>
              <a:ext cx="1193373" cy="237128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b="0" i="0"/>
                <a:t>filling station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9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Model: </a:t>
            </a:r>
            <a:r>
              <a:rPr lang="de-DE" sz="1800" dirty="0" err="1"/>
              <a:t>extension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DIETER</a:t>
            </a:r>
            <a:endParaRPr lang="en-US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064896" cy="504360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This </a:t>
            </a:r>
            <a:r>
              <a:rPr lang="de-DE" sz="1800" b="1" dirty="0" err="1"/>
              <a:t>calls</a:t>
            </a:r>
            <a:r>
              <a:rPr lang="de-DE" sz="1800" b="1" dirty="0"/>
              <a:t> </a:t>
            </a:r>
            <a:r>
              <a:rPr lang="de-DE" sz="1800" b="1" dirty="0" err="1"/>
              <a:t>for</a:t>
            </a:r>
            <a:r>
              <a:rPr lang="de-DE" sz="1800" b="1" dirty="0"/>
              <a:t> a </a:t>
            </a:r>
            <a:r>
              <a:rPr lang="de-DE" sz="1800" b="1" dirty="0" err="1"/>
              <a:t>numerical</a:t>
            </a:r>
            <a:r>
              <a:rPr lang="de-DE" sz="1800" b="1" dirty="0"/>
              <a:t> </a:t>
            </a:r>
            <a:r>
              <a:rPr lang="de-DE" sz="1800" b="1" dirty="0" err="1"/>
              <a:t>model</a:t>
            </a:r>
            <a:endParaRPr lang="en-US" sz="1800" b="1" dirty="0"/>
          </a:p>
          <a:p>
            <a:r>
              <a:rPr lang="en-US" sz="1600" dirty="0"/>
              <a:t>Extension of open-source model DIETER, c</a:t>
            </a:r>
            <a:r>
              <a:rPr lang="de-DE" sz="1600" dirty="0"/>
              <a:t>o</a:t>
            </a:r>
            <a:r>
              <a:rPr lang="en-US" sz="1600" dirty="0"/>
              <a:t>-optimization of power and hydrogen sector</a:t>
            </a:r>
          </a:p>
          <a:p>
            <a:r>
              <a:rPr lang="en-US" sz="1600" dirty="0">
                <a:hlinkClick r:id="rId3"/>
              </a:rPr>
              <a:t>https://gitlab.com/diw-evu/dieter_public/dietergms/-/tree/1.4.0</a:t>
            </a:r>
            <a:r>
              <a:rPr lang="en-US" sz="1600" dirty="0"/>
              <a:t> </a:t>
            </a:r>
            <a:r>
              <a:rPr lang="en-US" sz="1600" dirty="0">
                <a:hlinkClick r:id="rId4"/>
              </a:rPr>
              <a:t>https://doi.org/10.5281/zenodo.3693306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New hydrogen </a:t>
            </a:r>
            <a:r>
              <a:rPr lang="de-DE" sz="1800" b="1" dirty="0" err="1"/>
              <a:t>module</a:t>
            </a:r>
            <a:endParaRPr lang="de-DE" sz="1800" b="1" dirty="0"/>
          </a:p>
          <a:p>
            <a:r>
              <a:rPr lang="de-DE" sz="1600" dirty="0" err="1"/>
              <a:t>Four</a:t>
            </a:r>
            <a:r>
              <a:rPr lang="de-DE" sz="1600" dirty="0"/>
              <a:t> </a:t>
            </a:r>
            <a:r>
              <a:rPr lang="de-DE" sz="1600" dirty="0" err="1"/>
              <a:t>channels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distributing</a:t>
            </a:r>
            <a:r>
              <a:rPr lang="de-DE" sz="1600" dirty="0"/>
              <a:t> H</a:t>
            </a:r>
            <a:r>
              <a:rPr lang="de-DE" sz="1600" baseline="-25000" dirty="0"/>
              <a:t>2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fuel</a:t>
            </a:r>
            <a:r>
              <a:rPr lang="de-DE" sz="1600" dirty="0"/>
              <a:t> </a:t>
            </a:r>
            <a:r>
              <a:rPr lang="de-DE" sz="1600" dirty="0" err="1"/>
              <a:t>stations</a:t>
            </a:r>
            <a:endParaRPr lang="de-DE" sz="1600" dirty="0"/>
          </a:p>
          <a:p>
            <a:pPr lvl="1"/>
            <a:r>
              <a:rPr lang="de-DE" sz="1600" dirty="0" err="1"/>
              <a:t>Decentral</a:t>
            </a:r>
            <a:r>
              <a:rPr lang="de-DE" sz="1600" dirty="0"/>
              <a:t> </a:t>
            </a:r>
            <a:r>
              <a:rPr lang="de-DE" sz="1600" dirty="0" err="1"/>
              <a:t>electrolysis</a:t>
            </a:r>
            <a:endParaRPr lang="de-DE" sz="1600" dirty="0"/>
          </a:p>
          <a:p>
            <a:pPr lvl="1"/>
            <a:r>
              <a:rPr lang="de-DE" sz="1600" dirty="0"/>
              <a:t>Central + </a:t>
            </a:r>
            <a:r>
              <a:rPr lang="de-DE" sz="1600" dirty="0" err="1"/>
              <a:t>gaseous</a:t>
            </a:r>
            <a:r>
              <a:rPr lang="de-DE" sz="1600" dirty="0"/>
              <a:t> H</a:t>
            </a:r>
            <a:r>
              <a:rPr lang="de-DE" sz="1600" baseline="-25000" dirty="0"/>
              <a:t>2</a:t>
            </a:r>
            <a:endParaRPr lang="de-DE" sz="1600" dirty="0"/>
          </a:p>
          <a:p>
            <a:pPr lvl="1"/>
            <a:r>
              <a:rPr lang="de-DE" sz="1600" dirty="0"/>
              <a:t>Central + </a:t>
            </a:r>
            <a:r>
              <a:rPr lang="de-DE" sz="1600" dirty="0" err="1"/>
              <a:t>liquified</a:t>
            </a:r>
            <a:r>
              <a:rPr lang="de-DE" sz="1600" dirty="0"/>
              <a:t> H</a:t>
            </a:r>
            <a:r>
              <a:rPr lang="de-DE" sz="1600" baseline="-25000" dirty="0"/>
              <a:t>2</a:t>
            </a:r>
            <a:endParaRPr lang="de-DE" sz="1600" dirty="0"/>
          </a:p>
          <a:p>
            <a:pPr lvl="1"/>
            <a:r>
              <a:rPr lang="de-DE" sz="1600" dirty="0"/>
              <a:t>Central + LOHC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800" b="1" dirty="0"/>
              <a:t>Applied </a:t>
            </a:r>
            <a:r>
              <a:rPr lang="de-DE" sz="1800" b="1" dirty="0" err="1"/>
              <a:t>to</a:t>
            </a:r>
            <a:r>
              <a:rPr lang="de-DE" sz="1800" b="1" dirty="0"/>
              <a:t> 2030 </a:t>
            </a:r>
            <a:r>
              <a:rPr lang="de-DE" sz="1800" b="1" dirty="0" err="1"/>
              <a:t>scenario</a:t>
            </a:r>
            <a:r>
              <a:rPr lang="de-DE" sz="1800" b="1" dirty="0"/>
              <a:t> </a:t>
            </a:r>
            <a:r>
              <a:rPr lang="de-DE" sz="1800" b="1" dirty="0" err="1"/>
              <a:t>for</a:t>
            </a:r>
            <a:r>
              <a:rPr lang="de-DE" sz="1800" b="1" dirty="0"/>
              <a:t> Germany</a:t>
            </a:r>
          </a:p>
          <a:p>
            <a:r>
              <a:rPr lang="de-DE" sz="1600" dirty="0"/>
              <a:t>RES </a:t>
            </a:r>
            <a:r>
              <a:rPr lang="de-DE" sz="1600" dirty="0" err="1"/>
              <a:t>shares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65% </a:t>
            </a:r>
            <a:r>
              <a:rPr lang="de-DE" sz="1600" dirty="0" err="1"/>
              <a:t>and</a:t>
            </a:r>
            <a:r>
              <a:rPr lang="de-DE" sz="1600" dirty="0"/>
              <a:t> 85%</a:t>
            </a:r>
          </a:p>
          <a:p>
            <a:r>
              <a:rPr lang="de-DE" sz="1600" dirty="0"/>
              <a:t>Hydrogen </a:t>
            </a:r>
            <a:r>
              <a:rPr lang="de-DE" sz="1600" dirty="0" err="1"/>
              <a:t>demand</a:t>
            </a:r>
            <a:r>
              <a:rPr lang="de-DE" sz="1600" dirty="0"/>
              <a:t>: 0, 5%, 10%, 25% </a:t>
            </a:r>
            <a:r>
              <a:rPr lang="de-DE" sz="1600" dirty="0" err="1"/>
              <a:t>of</a:t>
            </a:r>
            <a:r>
              <a:rPr lang="de-DE" sz="1600" dirty="0"/>
              <a:t> passenger </a:t>
            </a:r>
            <a:r>
              <a:rPr lang="de-DE" sz="1600" dirty="0" err="1"/>
              <a:t>road</a:t>
            </a:r>
            <a:r>
              <a:rPr lang="de-DE" sz="1600" dirty="0"/>
              <a:t> </a:t>
            </a:r>
            <a:r>
              <a:rPr lang="de-DE" sz="1600" dirty="0" err="1"/>
              <a:t>traffic</a:t>
            </a:r>
            <a:r>
              <a:rPr lang="de-DE" sz="1600" dirty="0"/>
              <a:t> (0, 9, 18, 45 TWh</a:t>
            </a:r>
            <a:r>
              <a:rPr lang="de-DE" sz="1600" baseline="-25000" dirty="0"/>
              <a:t>H2</a:t>
            </a:r>
            <a:r>
              <a:rPr lang="de-DE" sz="1600" dirty="0"/>
              <a:t>)</a:t>
            </a:r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52400" y="230400"/>
            <a:ext cx="685800" cy="687600"/>
          </a:xfrm>
        </p:spPr>
        <p:txBody>
          <a:bodyPr/>
          <a:lstStyle/>
          <a:p>
            <a:r>
              <a:rPr lang="de-DE" dirty="0"/>
              <a:t>2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54" y="4428639"/>
            <a:ext cx="1217434" cy="27955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148064" y="6035779"/>
            <a:ext cx="3888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00" dirty="0">
                <a:hlinkClick r:id="rId6"/>
              </a:rPr>
              <a:t>https://commons.wikimedia.org/wiki/File:Dibenzyltoluene_V1.svg</a:t>
            </a:r>
            <a:r>
              <a:rPr lang="de-D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295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2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/>
              <a:t>Overview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hydrogen </a:t>
            </a:r>
            <a:r>
              <a:rPr lang="de-DE" sz="1800" dirty="0" err="1"/>
              <a:t>supply</a:t>
            </a:r>
            <a:r>
              <a:rPr lang="de-DE" sz="1800" dirty="0"/>
              <a:t> </a:t>
            </a:r>
            <a:r>
              <a:rPr lang="de-DE" sz="1800" dirty="0" err="1"/>
              <a:t>chains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model</a:t>
            </a:r>
            <a:endParaRPr lang="en-US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Stöckl, Schill, </a:t>
            </a:r>
            <a:r>
              <a:rPr lang="de-DE" dirty="0" err="1"/>
              <a:t>Zerrahn</a:t>
            </a:r>
            <a:r>
              <a:rPr lang="de-DE" dirty="0"/>
              <a:t>. June 9,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Optimal supply chains and power sector benefits of green hydrogen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977947"/>
            <a:ext cx="3497625" cy="521405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194130" y="4293096"/>
            <a:ext cx="3698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We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do not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investigate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all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channels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in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one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model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run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, but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combinations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of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each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centralized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with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the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decentralized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+mj-lt"/>
                <a:sym typeface="Wingdings" panose="05000000000000000000" pitchFamily="2" charset="2"/>
              </a:rPr>
              <a:t>channel</a:t>
            </a: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613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8571"/>
            <a:ext cx="9144000" cy="59668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/>
              <a:t>Results</a:t>
            </a:r>
            <a:r>
              <a:rPr lang="de-DE" sz="1800" dirty="0"/>
              <a:t>: hydrogen </a:t>
            </a:r>
            <a:r>
              <a:rPr lang="de-DE" sz="1800" dirty="0" err="1"/>
              <a:t>supply</a:t>
            </a:r>
            <a:r>
              <a:rPr lang="de-DE" sz="1800" dirty="0"/>
              <a:t> </a:t>
            </a:r>
            <a:r>
              <a:rPr lang="de-DE" sz="1800" dirty="0" err="1"/>
              <a:t>chains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H</a:t>
            </a:r>
            <a:r>
              <a:rPr lang="de-DE" sz="1800" baseline="-25000" dirty="0"/>
              <a:t>2</a:t>
            </a:r>
            <a:r>
              <a:rPr lang="de-DE" sz="1800" dirty="0"/>
              <a:t> </a:t>
            </a:r>
            <a:r>
              <a:rPr lang="de-DE" sz="1800" dirty="0" err="1"/>
              <a:t>supply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endParaRPr lang="en-US" sz="180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52400" y="230400"/>
            <a:ext cx="685800" cy="687600"/>
          </a:xfrm>
        </p:spPr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10" name="Rechteck 9"/>
          <p:cNvSpPr/>
          <p:nvPr/>
        </p:nvSpPr>
        <p:spPr>
          <a:xfrm>
            <a:off x="838200" y="6552000"/>
            <a:ext cx="1789584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-36512" y="836712"/>
            <a:ext cx="2691408" cy="2438992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122141" y="1317544"/>
            <a:ext cx="454034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</a:rPr>
              <a:t>Low RES </a:t>
            </a:r>
            <a:r>
              <a:rPr lang="de-DE" dirty="0" err="1">
                <a:latin typeface="+mj-lt"/>
              </a:rPr>
              <a:t>share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low</a:t>
            </a:r>
            <a:r>
              <a:rPr lang="de-DE" dirty="0">
                <a:latin typeface="+mj-lt"/>
              </a:rPr>
              <a:t> H</a:t>
            </a:r>
            <a:r>
              <a:rPr lang="de-DE" baseline="-25000" dirty="0">
                <a:latin typeface="+mj-lt"/>
              </a:rPr>
              <a:t>2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demand</a:t>
            </a:r>
            <a:r>
              <a:rPr lang="de-DE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Not </a:t>
            </a:r>
            <a:r>
              <a:rPr lang="de-DE" dirty="0" err="1">
                <a:latin typeface="+mj-lt"/>
              </a:rPr>
              <a:t>much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need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for</a:t>
            </a:r>
            <a:r>
              <a:rPr lang="de-DE" dirty="0">
                <a:latin typeface="+mj-lt"/>
              </a:rPr>
              <a:t> additional </a:t>
            </a:r>
            <a:r>
              <a:rPr lang="de-DE" dirty="0" err="1">
                <a:latin typeface="+mj-lt"/>
              </a:rPr>
              <a:t>flexibility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+mj-lt"/>
              </a:rPr>
              <a:t>Decentralised</a:t>
            </a:r>
            <a:r>
              <a:rPr lang="de-DE" dirty="0">
                <a:latin typeface="+mj-lt"/>
              </a:rPr>
              <a:t> H</a:t>
            </a:r>
            <a:r>
              <a:rPr lang="de-DE" baseline="-25000" dirty="0">
                <a:latin typeface="+mj-lt"/>
              </a:rPr>
              <a:t>2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supply</a:t>
            </a:r>
            <a:r>
              <a:rPr lang="de-DE" dirty="0">
                <a:latin typeface="+mj-lt"/>
              </a:rPr>
              <a:t> dominant </a:t>
            </a:r>
            <a:r>
              <a:rPr lang="de-DE" dirty="0" err="1">
                <a:latin typeface="+mj-lt"/>
              </a:rPr>
              <a:t>because</a:t>
            </a:r>
            <a:r>
              <a:rPr lang="de-DE" dirty="0">
                <a:latin typeface="+mj-lt"/>
              </a:rPr>
              <a:t>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high </a:t>
            </a:r>
            <a:r>
              <a:rPr lang="de-DE" dirty="0" err="1">
                <a:latin typeface="+mj-lt"/>
              </a:rPr>
              <a:t>energy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efficiency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matters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most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9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8571"/>
            <a:ext cx="9144000" cy="59668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/>
              <a:t>Results</a:t>
            </a:r>
            <a:r>
              <a:rPr lang="de-DE" sz="1800" dirty="0"/>
              <a:t>: hydrogen </a:t>
            </a:r>
            <a:r>
              <a:rPr lang="de-DE" sz="1800" dirty="0" err="1"/>
              <a:t>supply</a:t>
            </a:r>
            <a:r>
              <a:rPr lang="de-DE" sz="1800" dirty="0"/>
              <a:t> </a:t>
            </a:r>
            <a:r>
              <a:rPr lang="de-DE" sz="1800" dirty="0" err="1"/>
              <a:t>chains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H</a:t>
            </a:r>
            <a:r>
              <a:rPr lang="de-DE" sz="1800" baseline="-25000" dirty="0"/>
              <a:t>2</a:t>
            </a:r>
            <a:r>
              <a:rPr lang="de-DE" sz="1800" dirty="0"/>
              <a:t> </a:t>
            </a:r>
            <a:r>
              <a:rPr lang="de-DE" sz="1800" dirty="0" err="1"/>
              <a:t>supply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endParaRPr lang="en-US" sz="180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52400" y="230400"/>
            <a:ext cx="685800" cy="687600"/>
          </a:xfrm>
        </p:spPr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10" name="Rechteck 9"/>
          <p:cNvSpPr/>
          <p:nvPr/>
        </p:nvSpPr>
        <p:spPr>
          <a:xfrm>
            <a:off x="838200" y="6552000"/>
            <a:ext cx="1789584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604992" y="748800"/>
            <a:ext cx="2691408" cy="2438992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3923928" y="3362793"/>
            <a:ext cx="520103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</a:rPr>
              <a:t>High RES </a:t>
            </a:r>
            <a:r>
              <a:rPr lang="de-DE" dirty="0" err="1">
                <a:latin typeface="+mj-lt"/>
              </a:rPr>
              <a:t>share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low</a:t>
            </a:r>
            <a:r>
              <a:rPr lang="de-DE" dirty="0">
                <a:latin typeface="+mj-lt"/>
              </a:rPr>
              <a:t> H</a:t>
            </a:r>
            <a:r>
              <a:rPr lang="de-DE" baseline="-25000" dirty="0">
                <a:latin typeface="+mj-lt"/>
              </a:rPr>
              <a:t>2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demand</a:t>
            </a:r>
            <a:r>
              <a:rPr lang="de-DE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Higher </a:t>
            </a:r>
            <a:r>
              <a:rPr lang="de-DE" dirty="0" err="1">
                <a:latin typeface="+mj-lt"/>
              </a:rPr>
              <a:t>renewable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surplus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generation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Temporal </a:t>
            </a:r>
            <a:r>
              <a:rPr lang="de-DE" dirty="0" err="1">
                <a:latin typeface="+mj-lt"/>
              </a:rPr>
              <a:t>flexibility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more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beneficial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LH</a:t>
            </a:r>
            <a:r>
              <a:rPr lang="de-DE" baseline="-25000" dirty="0">
                <a:latin typeface="+mj-lt"/>
              </a:rPr>
              <a:t>2</a:t>
            </a:r>
            <a:r>
              <a:rPr lang="de-DE" dirty="0">
                <a:latin typeface="+mj-lt"/>
              </a:rPr>
              <a:t> (</a:t>
            </a:r>
            <a:r>
              <a:rPr lang="de-DE" dirty="0" err="1">
                <a:latin typeface="+mj-lt"/>
              </a:rPr>
              <a:t>and</a:t>
            </a:r>
            <a:r>
              <a:rPr lang="de-DE" dirty="0">
                <a:latin typeface="+mj-lt"/>
              </a:rPr>
              <a:t> LOHC) </a:t>
            </a:r>
            <a:r>
              <a:rPr lang="de-DE" dirty="0" err="1">
                <a:latin typeface="+mj-lt"/>
              </a:rPr>
              <a:t>allow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cheaper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longer</a:t>
            </a:r>
            <a:r>
              <a:rPr lang="de-DE" dirty="0">
                <a:latin typeface="+mj-lt"/>
              </a:rPr>
              <a:t>-term </a:t>
            </a:r>
            <a:r>
              <a:rPr lang="de-DE" dirty="0" err="1">
                <a:latin typeface="+mj-lt"/>
              </a:rPr>
              <a:t>storage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341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8571"/>
            <a:ext cx="9144000" cy="59668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/>
              <a:t>Results</a:t>
            </a:r>
            <a:r>
              <a:rPr lang="de-DE" sz="1800" dirty="0"/>
              <a:t>: hydrogen </a:t>
            </a:r>
            <a:r>
              <a:rPr lang="de-DE" sz="1800" dirty="0" err="1"/>
              <a:t>supply</a:t>
            </a:r>
            <a:r>
              <a:rPr lang="de-DE" sz="1800" dirty="0"/>
              <a:t> </a:t>
            </a:r>
            <a:r>
              <a:rPr lang="de-DE" sz="1800" dirty="0" err="1"/>
              <a:t>chains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H</a:t>
            </a:r>
            <a:r>
              <a:rPr lang="de-DE" sz="1800" baseline="-25000" dirty="0"/>
              <a:t>2</a:t>
            </a:r>
            <a:r>
              <a:rPr lang="de-DE" sz="1800" dirty="0"/>
              <a:t> </a:t>
            </a:r>
            <a:r>
              <a:rPr lang="de-DE" sz="1800" dirty="0" err="1"/>
              <a:t>supply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endParaRPr lang="en-US" sz="180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52400" y="230400"/>
            <a:ext cx="685800" cy="687600"/>
          </a:xfrm>
        </p:spPr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10" name="Rechteck 9"/>
          <p:cNvSpPr/>
          <p:nvPr/>
        </p:nvSpPr>
        <p:spPr>
          <a:xfrm>
            <a:off x="838200" y="6552000"/>
            <a:ext cx="1789584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-252536" y="4374384"/>
            <a:ext cx="9649072" cy="2438992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547664" y="3281283"/>
            <a:ext cx="445346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dirty="0">
                <a:latin typeface="+mj-lt"/>
              </a:rPr>
              <a:t>High H</a:t>
            </a:r>
            <a:r>
              <a:rPr lang="de-DE" baseline="-25000" dirty="0">
                <a:latin typeface="+mj-lt"/>
              </a:rPr>
              <a:t>2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demand</a:t>
            </a:r>
            <a:r>
              <a:rPr lang="de-DE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LH</a:t>
            </a:r>
            <a:r>
              <a:rPr lang="de-DE" baseline="-25000" dirty="0">
                <a:latin typeface="+mj-lt"/>
              </a:rPr>
              <a:t>2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again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most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beneficial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GH</a:t>
            </a:r>
            <a:r>
              <a:rPr lang="de-DE" baseline="-25000" dirty="0"/>
              <a:t>2</a:t>
            </a:r>
            <a:r>
              <a:rPr lang="de-DE" dirty="0">
                <a:latin typeface="+mj-lt"/>
              </a:rPr>
              <a:t>: high </a:t>
            </a:r>
            <a:r>
              <a:rPr lang="de-DE" dirty="0" err="1">
                <a:latin typeface="+mj-lt"/>
              </a:rPr>
              <a:t>storage</a:t>
            </a:r>
            <a:r>
              <a:rPr lang="de-DE" dirty="0">
                <a:latin typeface="+mj-lt"/>
              </a:rPr>
              <a:t> and </a:t>
            </a:r>
            <a:r>
              <a:rPr lang="de-DE" dirty="0" err="1">
                <a:latin typeface="+mj-lt"/>
              </a:rPr>
              <a:t>transportation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costs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03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3290F-783C-41AC-B25D-02684304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/>
              <a:t>Effects</a:t>
            </a:r>
            <a:r>
              <a:rPr lang="de-DE" sz="1800" dirty="0"/>
              <a:t> on </a:t>
            </a:r>
            <a:r>
              <a:rPr lang="de-DE" sz="1800" dirty="0" err="1"/>
              <a:t>generation</a:t>
            </a:r>
            <a:r>
              <a:rPr lang="de-DE" sz="1800" dirty="0"/>
              <a:t> </a:t>
            </a:r>
            <a:r>
              <a:rPr lang="de-DE" sz="1800" dirty="0" err="1"/>
              <a:t>capacity</a:t>
            </a:r>
            <a:r>
              <a:rPr lang="de-DE" sz="1800" dirty="0"/>
              <a:t> (vs. </a:t>
            </a:r>
            <a:r>
              <a:rPr lang="de-DE" sz="1800" dirty="0" err="1"/>
              <a:t>baseline</a:t>
            </a:r>
            <a:r>
              <a:rPr lang="de-DE" sz="1800" dirty="0"/>
              <a:t> </a:t>
            </a:r>
            <a:r>
              <a:rPr lang="de-DE" sz="1800" dirty="0" err="1"/>
              <a:t>without</a:t>
            </a:r>
            <a:r>
              <a:rPr lang="de-DE" sz="1800" dirty="0"/>
              <a:t> hydrogen)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48320BE-6443-4859-92C5-1EA28D8FBE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1E864CE-24E2-4E59-9EEA-B119C4EBE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18000"/>
            <a:ext cx="3779912" cy="58849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3A8779A-21C3-431E-BDE4-6713EC33735E}"/>
              </a:ext>
            </a:extLst>
          </p:cNvPr>
          <p:cNvSpPr/>
          <p:nvPr/>
        </p:nvSpPr>
        <p:spPr>
          <a:xfrm>
            <a:off x="4355976" y="13407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latin typeface="+mj-lt"/>
              </a:rPr>
              <a:t>Larger </a:t>
            </a:r>
            <a:r>
              <a:rPr lang="de-DE" dirty="0" err="1">
                <a:latin typeface="+mj-lt"/>
              </a:rPr>
              <a:t>effects</a:t>
            </a:r>
            <a:r>
              <a:rPr lang="de-DE" dirty="0">
                <a:latin typeface="+mj-lt"/>
              </a:rPr>
              <a:t> </a:t>
            </a:r>
            <a:r>
              <a:rPr lang="en-US" dirty="0">
                <a:latin typeface="+mj-lt"/>
              </a:rPr>
              <a:t>with growing hydrogen demand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latin typeface="+mj-lt"/>
              </a:rPr>
              <a:t>Smaller effects with growing RES penetration (better utilization)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latin typeface="+mj-lt"/>
              </a:rPr>
              <a:t>Hydrogen favors PV deployment</a:t>
            </a:r>
          </a:p>
        </p:txBody>
      </p:sp>
    </p:spTree>
    <p:extLst>
      <p:ext uri="{BB962C8B-B14F-4D97-AF65-F5344CB8AC3E}">
        <p14:creationId xmlns:p14="http://schemas.microsoft.com/office/powerpoint/2010/main" val="410113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3290F-783C-41AC-B25D-02684304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/>
              <a:t>Effects</a:t>
            </a:r>
            <a:r>
              <a:rPr lang="de-DE" sz="1800" dirty="0"/>
              <a:t> on </a:t>
            </a:r>
            <a:r>
              <a:rPr lang="de-DE" sz="1800" dirty="0" err="1"/>
              <a:t>yearly</a:t>
            </a:r>
            <a:r>
              <a:rPr lang="de-DE" sz="1800" dirty="0"/>
              <a:t> </a:t>
            </a:r>
            <a:r>
              <a:rPr lang="de-DE" sz="1800" dirty="0" err="1"/>
              <a:t>generation</a:t>
            </a:r>
            <a:r>
              <a:rPr lang="de-DE" sz="1800" dirty="0"/>
              <a:t> and </a:t>
            </a:r>
            <a:r>
              <a:rPr lang="de-DE" sz="1800" dirty="0" err="1"/>
              <a:t>curtailment</a:t>
            </a:r>
            <a:r>
              <a:rPr lang="de-DE" sz="1800" dirty="0"/>
              <a:t> (vs. </a:t>
            </a:r>
            <a:r>
              <a:rPr lang="de-DE" sz="1800" dirty="0" err="1"/>
              <a:t>baseline</a:t>
            </a:r>
            <a:r>
              <a:rPr lang="de-DE" sz="1800" dirty="0"/>
              <a:t> w/o hydrogen)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48320BE-6443-4859-92C5-1EA28D8FBE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E1CC62-4D5A-409D-96F5-43F3C2D49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30537"/>
            <a:ext cx="3923928" cy="593371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D527281-7858-4450-A6D9-E70CB272B2B6}"/>
              </a:ext>
            </a:extLst>
          </p:cNvPr>
          <p:cNvSpPr/>
          <p:nvPr/>
        </p:nvSpPr>
        <p:spPr>
          <a:xfrm>
            <a:off x="4283968" y="1268760"/>
            <a:ext cx="4597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latin typeface="+mj-lt"/>
                <a:sym typeface="Wingdings" panose="05000000000000000000" pitchFamily="2" charset="2"/>
              </a:rPr>
              <a:t>Flexible H</a:t>
            </a:r>
            <a:r>
              <a:rPr lang="de-DE" baseline="-25000" dirty="0">
                <a:latin typeface="+mj-lt"/>
                <a:sym typeface="Wingdings" panose="05000000000000000000" pitchFamily="2" charset="2"/>
              </a:rPr>
              <a:t>2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supply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chains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integrate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RES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that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would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otherwise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be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curtailed</a:t>
            </a:r>
            <a:endParaRPr lang="de-DE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latin typeface="+mj-lt"/>
                <a:sym typeface="Wingdings" panose="05000000000000000000" pitchFamily="2" charset="2"/>
              </a:rPr>
              <a:t>LOHC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has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the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largest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capability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for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this</a:t>
            </a:r>
            <a:endParaRPr lang="de-DE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latin typeface="+mj-lt"/>
                <a:sym typeface="Wingdings" panose="05000000000000000000" pitchFamily="2" charset="2"/>
              </a:rPr>
              <a:t>„Mixed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blessing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of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flexibility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“:</a:t>
            </a:r>
            <a:br>
              <a:rPr lang="de-DE" dirty="0">
                <a:latin typeface="+mj-lt"/>
                <a:sym typeface="Wingdings" panose="05000000000000000000" pitchFamily="2" charset="2"/>
              </a:rPr>
            </a:br>
            <a:r>
              <a:rPr lang="de-DE" dirty="0">
                <a:latin typeface="+mj-lt"/>
                <a:sym typeface="Wingdings" panose="05000000000000000000" pitchFamily="2" charset="2"/>
              </a:rPr>
              <a:t>also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helps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integrating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lignite</a:t>
            </a:r>
            <a:endParaRPr lang="de-DE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974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Startfolie">
  <a:themeElements>
    <a:clrScheme name="DIW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F989D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6DA5D5"/>
        </a:solidFill>
        <a:ln w="9525">
          <a:noFill/>
          <a:miter lim="800000"/>
          <a:headEnd/>
          <a:tailEnd/>
        </a:ln>
      </a:spPr>
      <a:bodyPr lIns="432000" tIns="0" rIns="720000" bIns="0">
        <a:prstTxWarp prst="textNoShape">
          <a:avLst/>
        </a:prstTxWarp>
      </a:bodyPr>
      <a:lstStyle>
        <a:defPPr marL="323850" indent="-323850" eaLnBrk="0" hangingPunct="0">
          <a:lnSpc>
            <a:spcPct val="120000"/>
          </a:lnSpc>
          <a:spcAft>
            <a:spcPts val="1000"/>
          </a:spcAft>
          <a:buClr>
            <a:schemeClr val="tx2"/>
          </a:buClr>
          <a:buSzPct val="85000"/>
          <a:defRPr sz="1100" dirty="0">
            <a:solidFill>
              <a:schemeClr val="tx2"/>
            </a:solidFill>
            <a:ea typeface="Arial" pitchFamily="-65" charset="0"/>
            <a:cs typeface="Arial" pitchFamily="-65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pitel-Intro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F989D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6DA5D5"/>
        </a:solidFill>
        <a:ln w="9525">
          <a:noFill/>
          <a:miter lim="800000"/>
          <a:headEnd/>
          <a:tailEnd/>
        </a:ln>
      </a:spPr>
      <a:bodyPr lIns="432000" tIns="0" rIns="720000" bIns="0">
        <a:prstTxWarp prst="textNoShape">
          <a:avLst/>
        </a:prstTxWarp>
      </a:bodyPr>
      <a:lstStyle>
        <a:defPPr marL="323850" indent="-323850" eaLnBrk="0" hangingPunct="0">
          <a:lnSpc>
            <a:spcPct val="120000"/>
          </a:lnSpc>
          <a:spcAft>
            <a:spcPts val="1000"/>
          </a:spcAft>
          <a:buClr>
            <a:schemeClr val="tx2"/>
          </a:buClr>
          <a:buSzPct val="85000"/>
          <a:defRPr sz="1100" dirty="0">
            <a:solidFill>
              <a:schemeClr val="tx2"/>
            </a:solidFill>
            <a:ea typeface="Arial" pitchFamily="-65" charset="0"/>
            <a:cs typeface="Arial" pitchFamily="-65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ntent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Schlussfolie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6DA5D5"/>
        </a:solidFill>
        <a:ln w="9525">
          <a:noFill/>
          <a:miter lim="800000"/>
          <a:headEnd/>
          <a:tailEnd/>
        </a:ln>
      </a:spPr>
      <a:bodyPr lIns="432000" tIns="0" rIns="720000" bIns="0">
        <a:prstTxWarp prst="textNoShape">
          <a:avLst/>
        </a:prstTxWarp>
      </a:bodyPr>
      <a:lstStyle>
        <a:defPPr marL="323850" indent="-323850" eaLnBrk="0" hangingPunct="0">
          <a:lnSpc>
            <a:spcPct val="120000"/>
          </a:lnSpc>
          <a:spcAft>
            <a:spcPts val="1000"/>
          </a:spcAft>
          <a:buClr>
            <a:schemeClr val="tx2"/>
          </a:buClr>
          <a:buSzPct val="85000"/>
          <a:defRPr sz="1100" dirty="0">
            <a:solidFill>
              <a:schemeClr val="tx2"/>
            </a:solidFill>
            <a:ea typeface="Arial" pitchFamily="-65" charset="0"/>
            <a:cs typeface="Arial" pitchFamily="-65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cd_DIW_PowerPoint-Vorlage</Template>
  <TotalTime>0</TotalTime>
  <Words>1729</Words>
  <Application>Microsoft Office PowerPoint</Application>
  <PresentationFormat>Bildschirmpräsentation (4:3)</PresentationFormat>
  <Paragraphs>284</Paragraphs>
  <Slides>22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Constantia</vt:lpstr>
      <vt:lpstr>Trebuchet MS</vt:lpstr>
      <vt:lpstr>Wingdings</vt:lpstr>
      <vt:lpstr>Startfolie</vt:lpstr>
      <vt:lpstr>Kapitel-Intro</vt:lpstr>
      <vt:lpstr>Content</vt:lpstr>
      <vt:lpstr>Schlussfolie</vt:lpstr>
      <vt:lpstr>IAEE 2021 Online Conference</vt:lpstr>
      <vt:lpstr>Research questions and contribution</vt:lpstr>
      <vt:lpstr>Model: extension of DIETER</vt:lpstr>
      <vt:lpstr>Overview of hydrogen supply chains in the model</vt:lpstr>
      <vt:lpstr>Results: hydrogen supply chains and H2 supply costs</vt:lpstr>
      <vt:lpstr>Results: hydrogen supply chains and H2 supply costs</vt:lpstr>
      <vt:lpstr>Results: hydrogen supply chains and H2 supply costs</vt:lpstr>
      <vt:lpstr>Effects on generation capacity (vs. baseline without hydrogen)</vt:lpstr>
      <vt:lpstr>Effects on yearly generation and curtailment (vs. baseline w/o hydrogen)</vt:lpstr>
      <vt:lpstr>Two complementary metrics of CO2 emission intensity</vt:lpstr>
      <vt:lpstr>Two complementary hydrogen cost metrics</vt:lpstr>
      <vt:lpstr>Effects of hydrogen on system costs of electricity (vs. baseline w/o hydrogen)</vt:lpstr>
      <vt:lpstr>Summary and conclusion</vt:lpstr>
      <vt:lpstr>Want to read the full paper?</vt:lpstr>
      <vt:lpstr>PowerPoint-Präsentation</vt:lpstr>
      <vt:lpstr>PowerPoint-Präsentation</vt:lpstr>
      <vt:lpstr>PowerPoint-Präsentation</vt:lpstr>
      <vt:lpstr>Data and scenarios</vt:lpstr>
      <vt:lpstr>Background</vt:lpstr>
      <vt:lpstr>Drivers I: Tradeoff between overall efficiency and flexibility</vt:lpstr>
      <vt:lpstr>Drivers II: Fixed investment and transportation capacity costs</vt:lpstr>
      <vt:lpstr>Drivers III: Storage costs (and losses)</vt:lpstr>
    </vt:vector>
  </TitlesOfParts>
  <Company>DIW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Schill, Wolf-Peter</dc:creator>
  <cp:lastModifiedBy>Schill, Wolf-Peter</cp:lastModifiedBy>
  <cp:revision>752</cp:revision>
  <dcterms:created xsi:type="dcterms:W3CDTF">2017-01-04T10:06:47Z</dcterms:created>
  <dcterms:modified xsi:type="dcterms:W3CDTF">2021-06-08T23:23:45Z</dcterms:modified>
</cp:coreProperties>
</file>