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468" r:id="rId2"/>
    <p:sldId id="559" r:id="rId3"/>
    <p:sldId id="560" r:id="rId4"/>
    <p:sldId id="564" r:id="rId5"/>
    <p:sldId id="566" r:id="rId6"/>
    <p:sldId id="604" r:id="rId7"/>
    <p:sldId id="622" r:id="rId8"/>
    <p:sldId id="629" r:id="rId9"/>
    <p:sldId id="623" r:id="rId10"/>
    <p:sldId id="621" r:id="rId11"/>
    <p:sldId id="624" r:id="rId12"/>
    <p:sldId id="625" r:id="rId13"/>
    <p:sldId id="626" r:id="rId14"/>
    <p:sldId id="627" r:id="rId15"/>
    <p:sldId id="628" r:id="rId16"/>
    <p:sldId id="606" r:id="rId17"/>
    <p:sldId id="557" r:id="rId18"/>
  </p:sldIdLst>
  <p:sldSz cx="9144000" cy="5715000" type="screen16x10"/>
  <p:notesSz cx="6669088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1800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BURLOT-FERRE Nadine" initials="BN" lastIdx="2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006AB3"/>
    <a:srgbClr val="006AB2"/>
    <a:srgbClr val="5B9BD5"/>
    <a:srgbClr val="5582AC"/>
    <a:srgbClr val="E7E6E6"/>
    <a:srgbClr val="80197F"/>
    <a:srgbClr val="0070C0"/>
    <a:srgbClr val="F18B28"/>
    <a:srgbClr val="8ABA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71" autoAdjust="0"/>
    <p:restoredTop sz="76623" autoAdjust="0"/>
  </p:normalViewPr>
  <p:slideViewPr>
    <p:cSldViewPr snapToGrid="0">
      <p:cViewPr>
        <p:scale>
          <a:sx n="90" d="100"/>
          <a:sy n="90" d="100"/>
        </p:scale>
        <p:origin x="812" y="44"/>
      </p:cViewPr>
      <p:guideLst>
        <p:guide orient="horz" pos="2160"/>
        <p:guide pos="3840"/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64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38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ague\Documents\2.%20Articles\1.%20BECCS%20deployment%20in%20Sweden\2.%20Model\PCO2_Goteborg_tousresultat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71179688538991"/>
          <c:y val="3.9418357724559074E-2"/>
          <c:w val="0.84488455340020252"/>
          <c:h val="0.64397611544728117"/>
        </c:manualLayout>
      </c:layout>
      <c:scatterChart>
        <c:scatterStyle val="lineMarker"/>
        <c:varyColors val="0"/>
        <c:ser>
          <c:idx val="0"/>
          <c:order val="0"/>
          <c:tx>
            <c:strRef>
              <c:f>'Graphs tau=0.4'!$AF$15</c:f>
              <c:strCache>
                <c:ptCount val="1"/>
                <c:pt idx="0">
                  <c:v>BECCS reward based on abated emissions</c:v>
                </c:pt>
              </c:strCache>
            </c:strRef>
          </c:tx>
          <c:spPr>
            <a:ln w="19050" cap="rnd">
              <a:solidFill>
                <a:schemeClr val="accent1">
                  <a:shade val="76000"/>
                </a:schemeClr>
              </a:solidFill>
              <a:prstDash val="sysDash"/>
              <a:round/>
            </a:ln>
            <a:effectLst/>
          </c:spPr>
          <c:marker>
            <c:symbol val="none"/>
          </c:marker>
          <c:xVal>
            <c:numRef>
              <c:f>'Graphs tau=0.4'!$AE$16:$AE$32</c:f>
              <c:numCache>
                <c:formatCode>General</c:formatCode>
                <c:ptCount val="17"/>
                <c:pt idx="0">
                  <c:v>0.14399999999999999</c:v>
                </c:pt>
                <c:pt idx="1">
                  <c:v>0.14399999999999999</c:v>
                </c:pt>
                <c:pt idx="2">
                  <c:v>0.38600000000000001</c:v>
                </c:pt>
                <c:pt idx="3">
                  <c:v>0.38600000000000001</c:v>
                </c:pt>
                <c:pt idx="4">
                  <c:v>0.86399999999999999</c:v>
                </c:pt>
                <c:pt idx="5">
                  <c:v>0.86399999999999999</c:v>
                </c:pt>
                <c:pt idx="6">
                  <c:v>1.008</c:v>
                </c:pt>
                <c:pt idx="7">
                  <c:v>1.008</c:v>
                </c:pt>
                <c:pt idx="8">
                  <c:v>1.8980000000000001</c:v>
                </c:pt>
                <c:pt idx="9">
                  <c:v>1.8980000000000001</c:v>
                </c:pt>
                <c:pt idx="10">
                  <c:v>2.3759999999999999</c:v>
                </c:pt>
                <c:pt idx="11">
                  <c:v>2.3759999999999999</c:v>
                </c:pt>
                <c:pt idx="12">
                  <c:v>2.52</c:v>
                </c:pt>
                <c:pt idx="13">
                  <c:v>2.52</c:v>
                </c:pt>
                <c:pt idx="14">
                  <c:v>3.173</c:v>
                </c:pt>
                <c:pt idx="15">
                  <c:v>3.173</c:v>
                </c:pt>
                <c:pt idx="16">
                  <c:v>3.5420000000000003</c:v>
                </c:pt>
              </c:numCache>
            </c:numRef>
          </c:xVal>
          <c:yVal>
            <c:numRef>
              <c:f>'Graphs tau=0.4'!$AF$16:$AF$32</c:f>
              <c:numCache>
                <c:formatCode>General</c:formatCode>
                <c:ptCount val="17"/>
                <c:pt idx="0">
                  <c:v>0</c:v>
                </c:pt>
                <c:pt idx="1">
                  <c:v>66.66</c:v>
                </c:pt>
                <c:pt idx="2">
                  <c:v>66.67</c:v>
                </c:pt>
                <c:pt idx="3">
                  <c:v>89.69</c:v>
                </c:pt>
                <c:pt idx="4">
                  <c:v>89.69</c:v>
                </c:pt>
                <c:pt idx="5">
                  <c:v>89.69</c:v>
                </c:pt>
                <c:pt idx="6">
                  <c:v>89.69</c:v>
                </c:pt>
                <c:pt idx="7">
                  <c:v>89.69</c:v>
                </c:pt>
                <c:pt idx="8">
                  <c:v>89.69</c:v>
                </c:pt>
                <c:pt idx="9">
                  <c:v>92.32</c:v>
                </c:pt>
                <c:pt idx="10">
                  <c:v>92.32</c:v>
                </c:pt>
                <c:pt idx="11">
                  <c:v>98.3</c:v>
                </c:pt>
                <c:pt idx="12">
                  <c:v>98.3</c:v>
                </c:pt>
                <c:pt idx="13">
                  <c:v>98.3</c:v>
                </c:pt>
                <c:pt idx="14">
                  <c:v>98.3</c:v>
                </c:pt>
                <c:pt idx="15">
                  <c:v>104.42</c:v>
                </c:pt>
                <c:pt idx="16">
                  <c:v>104.42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7F6-4D1F-BDBD-9F53D63ED1EB}"/>
            </c:ext>
          </c:extLst>
        </c:ser>
        <c:ser>
          <c:idx val="1"/>
          <c:order val="1"/>
          <c:tx>
            <c:strRef>
              <c:f>'Graphs tau=0.4'!$AG$15</c:f>
              <c:strCache>
                <c:ptCount val="1"/>
                <c:pt idx="0">
                  <c:v>BECCS reward based on negative emissions</c:v>
                </c:pt>
              </c:strCache>
            </c:strRef>
          </c:tx>
          <c:spPr>
            <a:ln w="19050" cap="rnd">
              <a:solidFill>
                <a:schemeClr val="accent1">
                  <a:tint val="77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'Graphs tau=0.4'!$AE$16:$AE$32</c:f>
              <c:numCache>
                <c:formatCode>General</c:formatCode>
                <c:ptCount val="17"/>
                <c:pt idx="0">
                  <c:v>0.14399999999999999</c:v>
                </c:pt>
                <c:pt idx="1">
                  <c:v>0.14399999999999999</c:v>
                </c:pt>
                <c:pt idx="2">
                  <c:v>0.38600000000000001</c:v>
                </c:pt>
                <c:pt idx="3">
                  <c:v>0.38600000000000001</c:v>
                </c:pt>
                <c:pt idx="4">
                  <c:v>0.86399999999999999</c:v>
                </c:pt>
                <c:pt idx="5">
                  <c:v>0.86399999999999999</c:v>
                </c:pt>
                <c:pt idx="6">
                  <c:v>1.008</c:v>
                </c:pt>
                <c:pt idx="7">
                  <c:v>1.008</c:v>
                </c:pt>
                <c:pt idx="8">
                  <c:v>1.8980000000000001</c:v>
                </c:pt>
                <c:pt idx="9">
                  <c:v>1.8980000000000001</c:v>
                </c:pt>
                <c:pt idx="10">
                  <c:v>2.3759999999999999</c:v>
                </c:pt>
                <c:pt idx="11">
                  <c:v>2.3759999999999999</c:v>
                </c:pt>
                <c:pt idx="12">
                  <c:v>2.52</c:v>
                </c:pt>
                <c:pt idx="13">
                  <c:v>2.52</c:v>
                </c:pt>
                <c:pt idx="14">
                  <c:v>3.173</c:v>
                </c:pt>
                <c:pt idx="15">
                  <c:v>3.173</c:v>
                </c:pt>
                <c:pt idx="16">
                  <c:v>3.5420000000000003</c:v>
                </c:pt>
              </c:numCache>
            </c:numRef>
          </c:xVal>
          <c:yVal>
            <c:numRef>
              <c:f>'Graphs tau=0.4'!$AG$16:$AG$32</c:f>
              <c:numCache>
                <c:formatCode>General</c:formatCode>
                <c:ptCount val="17"/>
                <c:pt idx="0">
                  <c:v>0</c:v>
                </c:pt>
                <c:pt idx="1">
                  <c:v>66.900000000000006</c:v>
                </c:pt>
                <c:pt idx="2">
                  <c:v>66.900000000000006</c:v>
                </c:pt>
                <c:pt idx="3">
                  <c:v>95.3</c:v>
                </c:pt>
                <c:pt idx="4">
                  <c:v>95.3</c:v>
                </c:pt>
                <c:pt idx="5">
                  <c:v>110.1</c:v>
                </c:pt>
                <c:pt idx="6">
                  <c:v>110.1</c:v>
                </c:pt>
                <c:pt idx="7">
                  <c:v>222.2</c:v>
                </c:pt>
                <c:pt idx="8">
                  <c:v>222.2</c:v>
                </c:pt>
                <c:pt idx="9">
                  <c:v>222.2</c:v>
                </c:pt>
                <c:pt idx="10">
                  <c:v>222.2</c:v>
                </c:pt>
                <c:pt idx="11">
                  <c:v>222.2</c:v>
                </c:pt>
                <c:pt idx="12">
                  <c:v>222.2</c:v>
                </c:pt>
                <c:pt idx="13">
                  <c:v>238.5</c:v>
                </c:pt>
                <c:pt idx="14">
                  <c:v>238.5</c:v>
                </c:pt>
                <c:pt idx="15">
                  <c:v>261.60000000000002</c:v>
                </c:pt>
                <c:pt idx="16">
                  <c:v>261.60000000000002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7F6-4D1F-BDBD-9F53D63ED1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88206120"/>
        <c:axId val="788206448"/>
      </c:scatterChart>
      <c:valAx>
        <c:axId val="78820612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pPr>
                <a:r>
                  <a:rPr lang="fr-FR"/>
                  <a:t>Quantity of capture emissions (Mt)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en-US"/>
          </a:p>
        </c:txPr>
        <c:crossAx val="788206448"/>
        <c:crosses val="autoZero"/>
        <c:crossBetween val="midCat"/>
      </c:valAx>
      <c:valAx>
        <c:axId val="788206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pPr>
                <a:r>
                  <a:rPr lang="fr-FR"/>
                  <a:t>Social Cost of Carbon (€/tCCO2)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en-US"/>
          </a:p>
        </c:txPr>
        <c:crossAx val="78820612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456915832690743"/>
          <c:y val="0.84121645686839186"/>
          <c:w val="0.75135878289312164"/>
          <c:h val="0.1157045117653244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aseline="0">
          <a:latin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889938" cy="498056"/>
          </a:xfrm>
          <a:prstGeom prst="rect">
            <a:avLst/>
          </a:prstGeom>
        </p:spPr>
        <p:txBody>
          <a:bodyPr vert="horz" lIns="91029" tIns="45515" rIns="91029" bIns="45515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777608" y="0"/>
            <a:ext cx="2889938" cy="498056"/>
          </a:xfrm>
          <a:prstGeom prst="rect">
            <a:avLst/>
          </a:prstGeom>
        </p:spPr>
        <p:txBody>
          <a:bodyPr vert="horz" lIns="91029" tIns="45515" rIns="91029" bIns="45515" rtlCol="0"/>
          <a:lstStyle>
            <a:lvl1pPr algn="r">
              <a:defRPr sz="1100"/>
            </a:lvl1pPr>
          </a:lstStyle>
          <a:p>
            <a:fld id="{EA2448F7-0272-4D0F-BA66-D65B303392B9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9428586"/>
            <a:ext cx="2889938" cy="498055"/>
          </a:xfrm>
          <a:prstGeom prst="rect">
            <a:avLst/>
          </a:prstGeom>
        </p:spPr>
        <p:txBody>
          <a:bodyPr vert="horz" lIns="91029" tIns="45515" rIns="91029" bIns="45515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777608" y="9428586"/>
            <a:ext cx="2889938" cy="498055"/>
          </a:xfrm>
          <a:prstGeom prst="rect">
            <a:avLst/>
          </a:prstGeom>
        </p:spPr>
        <p:txBody>
          <a:bodyPr vert="horz" lIns="91029" tIns="45515" rIns="91029" bIns="45515" rtlCol="0" anchor="b"/>
          <a:lstStyle>
            <a:lvl1pPr algn="r">
              <a:defRPr sz="1100"/>
            </a:lvl1pPr>
          </a:lstStyle>
          <a:p>
            <a:fld id="{4A32AA12-A6FE-4C91-A074-2765A7ABF2A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2507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889938" cy="498056"/>
          </a:xfrm>
          <a:prstGeom prst="rect">
            <a:avLst/>
          </a:prstGeom>
        </p:spPr>
        <p:txBody>
          <a:bodyPr vert="horz" lIns="91029" tIns="45515" rIns="91029" bIns="45515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777608" y="0"/>
            <a:ext cx="2889938" cy="498056"/>
          </a:xfrm>
          <a:prstGeom prst="rect">
            <a:avLst/>
          </a:prstGeom>
        </p:spPr>
        <p:txBody>
          <a:bodyPr vert="horz" lIns="91029" tIns="45515" rIns="91029" bIns="45515" rtlCol="0"/>
          <a:lstStyle>
            <a:lvl1pPr algn="r">
              <a:defRPr sz="1100"/>
            </a:lvl1pPr>
          </a:lstStyle>
          <a:p>
            <a:fld id="{5DA16448-2BDC-44AE-BD3D-055F68DCCA9A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57225" y="1243013"/>
            <a:ext cx="5354638" cy="3346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29" tIns="45515" rIns="91029" bIns="45515" rtlCol="0" anchor="ctr"/>
          <a:lstStyle/>
          <a:p>
            <a:endParaRPr lang="en-US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66910" y="4777196"/>
            <a:ext cx="5335270" cy="3908614"/>
          </a:xfrm>
          <a:prstGeom prst="rect">
            <a:avLst/>
          </a:prstGeom>
        </p:spPr>
        <p:txBody>
          <a:bodyPr vert="horz" lIns="91029" tIns="45515" rIns="91029" bIns="45515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428586"/>
            <a:ext cx="2889938" cy="498055"/>
          </a:xfrm>
          <a:prstGeom prst="rect">
            <a:avLst/>
          </a:prstGeom>
        </p:spPr>
        <p:txBody>
          <a:bodyPr vert="horz" lIns="91029" tIns="45515" rIns="91029" bIns="45515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777608" y="9428586"/>
            <a:ext cx="2889938" cy="498055"/>
          </a:xfrm>
          <a:prstGeom prst="rect">
            <a:avLst/>
          </a:prstGeom>
        </p:spPr>
        <p:txBody>
          <a:bodyPr vert="horz" lIns="91029" tIns="45515" rIns="91029" bIns="45515" rtlCol="0" anchor="b"/>
          <a:lstStyle>
            <a:lvl1pPr algn="r">
              <a:defRPr sz="1100"/>
            </a:lvl1pPr>
          </a:lstStyle>
          <a:p>
            <a:fld id="{7FEB2A8F-DB5F-40B4-8722-A16259517A6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536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sans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2432269"/>
            <a:ext cx="9144000" cy="403306"/>
          </a:xfrm>
        </p:spPr>
        <p:txBody>
          <a:bodyPr/>
          <a:lstStyle>
            <a:lvl1pPr marL="0" indent="0" algn="ctr">
              <a:buNone/>
              <a:defRPr b="0" cap="all" baseline="0">
                <a:solidFill>
                  <a:srgbClr val="006AB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TITRE / TITLE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010595"/>
            <a:ext cx="9144000" cy="293921"/>
          </a:xfrm>
        </p:spPr>
        <p:txBody>
          <a:bodyPr>
            <a:noAutofit/>
          </a:bodyPr>
          <a:lstStyle>
            <a:lvl1pPr marL="0" indent="0" algn="ctr">
              <a:buNone/>
              <a:defRPr sz="2400" cap="all" baseline="0">
                <a:solidFill>
                  <a:srgbClr val="006AB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SOUS-TITRE / SUB-TITLE</a:t>
            </a:r>
          </a:p>
        </p:txBody>
      </p:sp>
      <p:cxnSp>
        <p:nvCxnSpPr>
          <p:cNvPr id="12" name="Connecteur droit 11"/>
          <p:cNvCxnSpPr/>
          <p:nvPr userDrawn="1"/>
        </p:nvCxnSpPr>
        <p:spPr>
          <a:xfrm rot="5400000">
            <a:off x="4572000" y="1992229"/>
            <a:ext cx="0" cy="1803373"/>
          </a:xfrm>
          <a:prstGeom prst="line">
            <a:avLst/>
          </a:prstGeom>
          <a:ln w="12700">
            <a:solidFill>
              <a:srgbClr val="006AB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515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28652" y="346608"/>
            <a:ext cx="6207919" cy="428502"/>
          </a:xfrm>
        </p:spPr>
        <p:txBody>
          <a:bodyPr>
            <a:noAutofit/>
          </a:bodyPr>
          <a:lstStyle>
            <a:lvl1pPr>
              <a:defRPr sz="2200" b="0" cap="small" baseline="0">
                <a:solidFill>
                  <a:srgbClr val="0070C0"/>
                </a:solidFill>
                <a:latin typeface="Arial" panose="020B0604020202020204" pitchFamily="34" charset="0"/>
              </a:defRPr>
            </a:lvl1pPr>
          </a:lstStyle>
          <a:p>
            <a:r>
              <a:rPr lang="fr-FR" dirty="0"/>
              <a:t>ENTREZ LE TITRE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488147" y="1"/>
            <a:ext cx="83355" cy="6588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Espace réservé du contenu 2"/>
          <p:cNvSpPr>
            <a:spLocks noGrp="1"/>
          </p:cNvSpPr>
          <p:nvPr>
            <p:ph idx="1"/>
          </p:nvPr>
        </p:nvSpPr>
        <p:spPr>
          <a:xfrm>
            <a:off x="628650" y="1205553"/>
            <a:ext cx="7886700" cy="4412776"/>
          </a:xfrm>
        </p:spPr>
        <p:txBody>
          <a:bodyPr>
            <a:normAutofit/>
          </a:bodyPr>
          <a:lstStyle>
            <a:lvl1pPr marL="228600" indent="-228600">
              <a:lnSpc>
                <a:spcPct val="100000"/>
              </a:lnSpc>
              <a:buFontTx/>
              <a:buBlip>
                <a:blip r:embed="rId2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100000"/>
              </a:lnSpc>
              <a:buFontTx/>
              <a:buBlip>
                <a:blip r:embed="rId2"/>
              </a:buBlip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100000"/>
              </a:lnSpc>
              <a:buFontTx/>
              <a:buBlip>
                <a:blip r:embed="rId2"/>
              </a:buBlip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100000"/>
              </a:lnSpc>
              <a:buFontTx/>
              <a:buBlip>
                <a:blip r:embed="rId2"/>
              </a:buBlip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buFontTx/>
              <a:buBlip>
                <a:blip r:embed="rId2"/>
              </a:buBlip>
              <a:defRPr sz="1600">
                <a:solidFill>
                  <a:srgbClr val="0070C0"/>
                </a:solidFill>
                <a:latin typeface="Roboto Light" panose="02000000000000000000" pitchFamily="2" charset="0"/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</p:spTree>
    <p:extLst>
      <p:ext uri="{BB962C8B-B14F-4D97-AF65-F5344CB8AC3E}">
        <p14:creationId xmlns:p14="http://schemas.microsoft.com/office/powerpoint/2010/main" val="2066129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fin 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5921" y="4975266"/>
            <a:ext cx="989805" cy="471431"/>
          </a:xfrm>
          <a:prstGeom prst="rect">
            <a:avLst/>
          </a:prstGeom>
        </p:spPr>
      </p:pic>
      <p:sp>
        <p:nvSpPr>
          <p:cNvPr id="8" name="ZoneTexte 7"/>
          <p:cNvSpPr txBox="1"/>
          <p:nvPr userDrawn="1"/>
        </p:nvSpPr>
        <p:spPr>
          <a:xfrm>
            <a:off x="5212278" y="2866351"/>
            <a:ext cx="32752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6AB2"/>
                </a:solidFill>
                <a:latin typeface="Calibri" panose="020F0502020204030204" pitchFamily="34" charset="0"/>
              </a:rPr>
              <a:t>www.ifpenergiesnouvelles.com</a:t>
            </a:r>
          </a:p>
        </p:txBody>
      </p:sp>
      <p:sp>
        <p:nvSpPr>
          <p:cNvPr id="10" name="ZoneTexte 9"/>
          <p:cNvSpPr txBox="1"/>
          <p:nvPr userDrawn="1"/>
        </p:nvSpPr>
        <p:spPr>
          <a:xfrm>
            <a:off x="5212280" y="3281285"/>
            <a:ext cx="20309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6AB2"/>
                </a:solidFill>
                <a:latin typeface="Calibri" panose="020F0502020204030204" pitchFamily="34" charset="0"/>
              </a:rPr>
              <a:t>@</a:t>
            </a:r>
            <a:r>
              <a:rPr lang="en-US" sz="2200" dirty="0" err="1">
                <a:solidFill>
                  <a:srgbClr val="006AB2"/>
                </a:solidFill>
                <a:latin typeface="Calibri" panose="020F0502020204030204" pitchFamily="34" charset="0"/>
              </a:rPr>
              <a:t>IFPENinnovation</a:t>
            </a:r>
            <a:endParaRPr lang="en-US" sz="2200" dirty="0">
              <a:solidFill>
                <a:srgbClr val="006AB2"/>
              </a:solidFill>
              <a:latin typeface="Calibri" panose="020F0502020204030204" pitchFamily="34" charset="0"/>
            </a:endParaRPr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425" y="3337854"/>
            <a:ext cx="198257" cy="220286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777" y="2914100"/>
            <a:ext cx="204113" cy="226792"/>
          </a:xfrm>
          <a:prstGeom prst="rect">
            <a:avLst/>
          </a:prstGeom>
        </p:spPr>
      </p:pic>
      <p:sp>
        <p:nvSpPr>
          <p:cNvPr id="15" name="ZoneTexte 14"/>
          <p:cNvSpPr txBox="1"/>
          <p:nvPr userDrawn="1"/>
        </p:nvSpPr>
        <p:spPr>
          <a:xfrm>
            <a:off x="4948088" y="2392747"/>
            <a:ext cx="185276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6AB2"/>
                </a:solidFill>
                <a:latin typeface="Calibri" panose="020F0502020204030204" pitchFamily="34" charset="0"/>
              </a:rPr>
              <a:t>Find us on:</a:t>
            </a:r>
          </a:p>
        </p:txBody>
      </p:sp>
      <p:cxnSp>
        <p:nvCxnSpPr>
          <p:cNvPr id="16" name="Connecteur droit 15"/>
          <p:cNvCxnSpPr/>
          <p:nvPr userDrawn="1"/>
        </p:nvCxnSpPr>
        <p:spPr>
          <a:xfrm>
            <a:off x="4570823" y="2003809"/>
            <a:ext cx="0" cy="2003748"/>
          </a:xfrm>
          <a:prstGeom prst="line">
            <a:avLst/>
          </a:prstGeom>
          <a:ln w="12700">
            <a:solidFill>
              <a:srgbClr val="006AB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60" descr="IFP_CMJN_SIGN_SEUL_UK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904" y="2713589"/>
            <a:ext cx="3044527" cy="734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ZoneTexte 11"/>
          <p:cNvSpPr txBox="1"/>
          <p:nvPr userDrawn="1"/>
        </p:nvSpPr>
        <p:spPr>
          <a:xfrm>
            <a:off x="90055" y="5373775"/>
            <a:ext cx="439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08D8DBD-5801-4371-A777-4C8C663B653C}" type="slidenum">
              <a:rPr lang="fr-FR" sz="16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‹N°›</a:t>
            </a:fld>
            <a:endParaRPr lang="fr-FR" sz="1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7" name="Espace réservé du pied de page 4"/>
          <p:cNvSpPr txBox="1">
            <a:spLocks/>
          </p:cNvSpPr>
          <p:nvPr userDrawn="1"/>
        </p:nvSpPr>
        <p:spPr>
          <a:xfrm>
            <a:off x="395183" y="5457489"/>
            <a:ext cx="6889361" cy="1534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Roboto Light" panose="02000000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000" b="1" dirty="0">
                <a:solidFill>
                  <a:srgbClr val="0070C0"/>
                </a:solidFill>
                <a:latin typeface="Calibri" panose="020F0502020204030204" pitchFamily="34" charset="0"/>
              </a:rPr>
              <a:t>|   </a:t>
            </a:r>
            <a:r>
              <a:rPr lang="fr-FR" sz="800" dirty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fr-FR" sz="800" kern="1500" spc="200" baseline="0" dirty="0">
                <a:solidFill>
                  <a:srgbClr val="006AB2"/>
                </a:solidFill>
                <a:latin typeface="Calibri" panose="020F0502020204030204" pitchFamily="34" charset="0"/>
              </a:rPr>
              <a:t>© 2016 IFPEN</a:t>
            </a:r>
            <a:endParaRPr lang="en-US" sz="800" kern="1500" spc="200" baseline="0" dirty="0">
              <a:solidFill>
                <a:srgbClr val="006AB2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138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28650" y="304272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8650" y="1521353"/>
            <a:ext cx="7886700" cy="36261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22819" y="5265858"/>
            <a:ext cx="247028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ZoneTexte 5"/>
          <p:cNvSpPr txBox="1"/>
          <p:nvPr userDrawn="1"/>
        </p:nvSpPr>
        <p:spPr>
          <a:xfrm>
            <a:off x="90055" y="5373775"/>
            <a:ext cx="439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08D8DBD-5801-4371-A777-4C8C663B653C}" type="slidenum">
              <a:rPr lang="fr-FR" sz="16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‹N°›</a:t>
            </a:fld>
            <a:endParaRPr lang="fr-FR" sz="1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171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2" r:id="rId1"/>
    <p:sldLayoutId id="2147484195" r:id="rId2"/>
    <p:sldLayoutId id="2147484209" r:id="rId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7" Type="http://schemas.openxmlformats.org/officeDocument/2006/relationships/image" Target="../media/image28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G"/><Relationship Id="rId3" Type="http://schemas.openxmlformats.org/officeDocument/2006/relationships/image" Target="../media/image32.JPG"/><Relationship Id="rId7" Type="http://schemas.openxmlformats.org/officeDocument/2006/relationships/image" Target="../media/image36.JP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G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4"/>
          </p:nvPr>
        </p:nvSpPr>
        <p:spPr>
          <a:xfrm>
            <a:off x="2" y="1027569"/>
            <a:ext cx="9144000" cy="122847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fr-FR" b="1" cap="small" dirty="0"/>
              <a:t>Building Infrastructures for Fossil- and Bioenergy with Carbon Capture and Storage</a:t>
            </a:r>
          </a:p>
          <a:p>
            <a:pPr>
              <a:lnSpc>
                <a:spcPct val="100000"/>
              </a:lnSpc>
            </a:pPr>
            <a:r>
              <a:rPr lang="en-US" altLang="fr-FR" sz="2000" i="1" cap="none" dirty="0"/>
              <a:t>Insights from a cooperative game-theoretic perspective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5"/>
          </p:nvPr>
        </p:nvSpPr>
        <p:spPr>
          <a:xfrm>
            <a:off x="0" y="3226121"/>
            <a:ext cx="9144000" cy="293921"/>
          </a:xfrm>
        </p:spPr>
        <p:txBody>
          <a:bodyPr>
            <a:noAutofit/>
          </a:bodyPr>
          <a:lstStyle/>
          <a:p>
            <a:r>
              <a:rPr lang="en-US" sz="2000" cap="small" dirty="0">
                <a:solidFill>
                  <a:schemeClr val="tx1"/>
                </a:solidFill>
              </a:rPr>
              <a:t>Emma JAGU			O</a:t>
            </a:r>
            <a:r>
              <a:rPr lang="en-US" sz="2000" cap="none" dirty="0">
                <a:solidFill>
                  <a:schemeClr val="tx1"/>
                </a:solidFill>
              </a:rPr>
              <a:t>livier</a:t>
            </a:r>
            <a:r>
              <a:rPr lang="en-US" sz="2000" cap="small" dirty="0">
                <a:solidFill>
                  <a:schemeClr val="tx1"/>
                </a:solidFill>
              </a:rPr>
              <a:t> MASSOL</a:t>
            </a:r>
            <a:endParaRPr lang="en-US" sz="2000" baseline="30000" dirty="0">
              <a:solidFill>
                <a:schemeClr val="tx1"/>
              </a:solidFill>
            </a:endParaRPr>
          </a:p>
        </p:txBody>
      </p:sp>
      <p:sp>
        <p:nvSpPr>
          <p:cNvPr id="6" name="Rectangle 22"/>
          <p:cNvSpPr txBox="1">
            <a:spLocks noChangeArrowheads="1"/>
          </p:cNvSpPr>
          <p:nvPr/>
        </p:nvSpPr>
        <p:spPr>
          <a:xfrm>
            <a:off x="378621" y="5457033"/>
            <a:ext cx="8765381" cy="21034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fr-FR"/>
            </a:defPPr>
            <a:lvl1pPr marL="0" algn="l" defTabSz="914400" rtl="0" eaLnBrk="0" latin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n"/>
              <a:defRPr sz="24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algn="l" defTabSz="914400" rtl="0" eaLnBrk="0" latinLnBrk="0" hangingPunct="0">
              <a:spcBef>
                <a:spcPct val="20000"/>
              </a:spcBef>
              <a:buClr>
                <a:srgbClr val="9AB400"/>
              </a:buClr>
              <a:buSzPct val="75000"/>
              <a:buFont typeface="Wingdings" pitchFamily="2" charset="2"/>
              <a:buChar char="n"/>
              <a:defRPr sz="2000" b="1" kern="1200">
                <a:solidFill>
                  <a:schemeClr val="hlink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algn="l" defTabSz="914400" rtl="0" eaLnBrk="0" latin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§"/>
              <a:defRPr sz="24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algn="l" defTabSz="914400" rtl="0" eaLnBrk="0" latin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algn="l" defTabSz="914400" rtl="0" eaLnBrk="0" latin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»"/>
              <a:defRPr sz="1600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»"/>
              <a:defRPr sz="1600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»"/>
              <a:defRPr sz="1600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»"/>
              <a:defRPr sz="1600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»"/>
              <a:defRPr sz="1600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000" b="0" dirty="0">
                <a:latin typeface="Arial Unicode MS" pitchFamily="34" charset="-128"/>
              </a:rPr>
              <a:t>2021 IAEE Online </a:t>
            </a:r>
            <a:r>
              <a:rPr lang="fr-FR" altLang="fr-FR" sz="1000" b="0" dirty="0" err="1">
                <a:latin typeface="Arial Unicode MS" pitchFamily="34" charset="-128"/>
              </a:rPr>
              <a:t>Conference</a:t>
            </a:r>
            <a:r>
              <a:rPr lang="fr-FR" altLang="fr-FR" sz="1000" b="0" dirty="0">
                <a:latin typeface="Arial Unicode MS" pitchFamily="34" charset="-128"/>
              </a:rPr>
              <a:t> – 09 June 2021</a:t>
            </a:r>
          </a:p>
        </p:txBody>
      </p:sp>
      <p:pic>
        <p:nvPicPr>
          <p:cNvPr id="10" name="Picture 2" descr="http://t1.gstatic.com/images?q=tbn:ANd9GcQQOt7kObPVt6RBoehqB-_JwjIXiRBR8aprdtaMtwPye1G4vQc&amp;t=1&amp;usg=__Y3usLw9nd9MlcOIOyOdgczNz088=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600" y="4863748"/>
            <a:ext cx="723597" cy="462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 descr="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1539" y="4652538"/>
            <a:ext cx="909811" cy="75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Espace réservé du texte 4"/>
          <p:cNvSpPr txBox="1">
            <a:spLocks/>
          </p:cNvSpPr>
          <p:nvPr/>
        </p:nvSpPr>
        <p:spPr>
          <a:xfrm>
            <a:off x="-1500" y="3685064"/>
            <a:ext cx="8873897" cy="2939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cap="all" baseline="0">
                <a:solidFill>
                  <a:srgbClr val="006AB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i="1" cap="none" dirty="0">
                <a:solidFill>
                  <a:schemeClr val="tx1"/>
                </a:solidFill>
              </a:rPr>
              <a:t>(CentraleSupelec &amp; IFPEN)         	    (IFP School &amp; City U. London)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010" y="4316783"/>
            <a:ext cx="1502876" cy="1093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963" y="4730986"/>
            <a:ext cx="3039890" cy="679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49045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2" y="346608"/>
            <a:ext cx="8812127" cy="428502"/>
          </a:xfrm>
        </p:spPr>
        <p:txBody>
          <a:bodyPr/>
          <a:lstStyle/>
          <a:p>
            <a:r>
              <a:rPr lang="fr-FR" dirty="0"/>
              <a:t>Extensions: </a:t>
            </a:r>
            <a:r>
              <a:rPr lang="fr-FR" dirty="0" err="1"/>
              <a:t>negative</a:t>
            </a:r>
            <a:r>
              <a:rPr lang="fr-FR" dirty="0"/>
              <a:t> </a:t>
            </a:r>
            <a:r>
              <a:rPr lang="fr-FR" dirty="0" err="1"/>
              <a:t>emissions</a:t>
            </a:r>
            <a:r>
              <a:rPr lang="fr-FR" dirty="0"/>
              <a:t> 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205553"/>
                <a:ext cx="3650742" cy="4412776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1400" i="1" u="sng" dirty="0"/>
                  <a:t>Two scenarios on how to reward BECCS: </a:t>
                </a:r>
                <a:endParaRPr lang="fr-FR" sz="1400" u="sng" dirty="0"/>
              </a:p>
              <a:p>
                <a:pPr marL="0" indent="0">
                  <a:buNone/>
                </a:pPr>
                <a:r>
                  <a:rPr lang="fr-FR" sz="1400" dirty="0">
                    <a:solidFill>
                      <a:srgbClr val="FF0000"/>
                    </a:solidFill>
                  </a:rPr>
                  <a:t>No </a:t>
                </a:r>
                <a:r>
                  <a:rPr lang="fr-FR" sz="1400" dirty="0" err="1">
                    <a:solidFill>
                      <a:srgbClr val="FF0000"/>
                    </a:solidFill>
                  </a:rPr>
                  <a:t>economic</a:t>
                </a:r>
                <a:r>
                  <a:rPr lang="fr-FR" sz="1400" dirty="0">
                    <a:solidFill>
                      <a:srgbClr val="FF0000"/>
                    </a:solidFill>
                  </a:rPr>
                  <a:t> </a:t>
                </a:r>
                <a:r>
                  <a:rPr lang="fr-FR" sz="1400" dirty="0" err="1">
                    <a:solidFill>
                      <a:srgbClr val="FF0000"/>
                    </a:solidFill>
                  </a:rPr>
                  <a:t>incentives</a:t>
                </a:r>
                <a:r>
                  <a:rPr lang="fr-FR" sz="1400" dirty="0">
                    <a:solidFill>
                      <a:srgbClr val="FF0000"/>
                    </a:solidFill>
                  </a:rPr>
                  <a:t> for </a:t>
                </a:r>
                <a:r>
                  <a:rPr lang="fr-FR" sz="1400" dirty="0" err="1">
                    <a:solidFill>
                      <a:srgbClr val="FF0000"/>
                    </a:solidFill>
                  </a:rPr>
                  <a:t>negative</a:t>
                </a:r>
                <a:r>
                  <a:rPr lang="fr-FR" sz="1400" dirty="0">
                    <a:solidFill>
                      <a:srgbClr val="FF0000"/>
                    </a:solidFill>
                  </a:rPr>
                  <a:t> </a:t>
                </a:r>
                <a:r>
                  <a:rPr lang="fr-FR" sz="1400" dirty="0" err="1">
                    <a:solidFill>
                      <a:srgbClr val="FF0000"/>
                    </a:solidFill>
                  </a:rPr>
                  <a:t>emissions</a:t>
                </a:r>
                <a:r>
                  <a:rPr lang="fr-FR" sz="1400" dirty="0">
                    <a:solidFill>
                      <a:srgbClr val="FF0000"/>
                    </a:solidFill>
                  </a:rPr>
                  <a:t> </a:t>
                </a:r>
                <a:r>
                  <a:rPr lang="fr-FR" sz="1400" dirty="0" err="1">
                    <a:solidFill>
                      <a:srgbClr val="FF0000"/>
                    </a:solidFill>
                  </a:rPr>
                  <a:t>yet</a:t>
                </a:r>
                <a:r>
                  <a:rPr lang="fr-FR" sz="1400" dirty="0">
                    <a:solidFill>
                      <a:srgbClr val="FF0000"/>
                    </a:solidFill>
                  </a:rPr>
                  <a:t>! </a:t>
                </a:r>
                <a:r>
                  <a:rPr lang="fr-FR" sz="1400" dirty="0" err="1">
                    <a:solidFill>
                      <a:srgbClr val="FF0000"/>
                    </a:solidFill>
                  </a:rPr>
                  <a:t>Biogenic</a:t>
                </a:r>
                <a:r>
                  <a:rPr lang="fr-FR" sz="1400" dirty="0">
                    <a:solidFill>
                      <a:srgbClr val="FF0000"/>
                    </a:solidFill>
                  </a:rPr>
                  <a:t> </a:t>
                </a:r>
                <a:r>
                  <a:rPr lang="fr-FR" sz="1400" dirty="0" err="1">
                    <a:solidFill>
                      <a:srgbClr val="FF0000"/>
                    </a:solidFill>
                  </a:rPr>
                  <a:t>emissions</a:t>
                </a:r>
                <a:r>
                  <a:rPr lang="fr-FR" sz="1400" dirty="0">
                    <a:solidFill>
                      <a:srgbClr val="FF0000"/>
                    </a:solidFill>
                  </a:rPr>
                  <a:t> are not </a:t>
                </a:r>
                <a:r>
                  <a:rPr lang="fr-FR" sz="1400" dirty="0" err="1">
                    <a:solidFill>
                      <a:srgbClr val="FF0000"/>
                    </a:solidFill>
                  </a:rPr>
                  <a:t>taxed</a:t>
                </a:r>
                <a:endParaRPr lang="fr-FR" sz="14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fr-FR" sz="1400" b="1" dirty="0"/>
                  <a:t>Case 1: </a:t>
                </a:r>
                <a:r>
                  <a:rPr lang="fr-FR" sz="1400" dirty="0"/>
                  <a:t>BECCS can </a:t>
                </a:r>
                <a:r>
                  <a:rPr lang="fr-FR" sz="1400" dirty="0" err="1"/>
                  <a:t>auction</a:t>
                </a:r>
                <a:r>
                  <a:rPr lang="fr-FR" sz="1400" dirty="0"/>
                  <a:t> « </a:t>
                </a:r>
                <a:r>
                  <a:rPr lang="fr-FR" sz="1400" dirty="0" err="1"/>
                  <a:t>carbon</a:t>
                </a:r>
                <a:r>
                  <a:rPr lang="fr-FR" sz="1400" dirty="0"/>
                  <a:t> </a:t>
                </a:r>
                <a:r>
                  <a:rPr lang="fr-FR" sz="1400" dirty="0" err="1"/>
                  <a:t>credits</a:t>
                </a:r>
                <a:r>
                  <a:rPr lang="fr-FR" sz="1400" dirty="0"/>
                  <a:t> » for </a:t>
                </a:r>
                <a:r>
                  <a:rPr lang="fr-FR" sz="1400" dirty="0" err="1"/>
                  <a:t>their</a:t>
                </a:r>
                <a:r>
                  <a:rPr lang="fr-FR" sz="1400" dirty="0"/>
                  <a:t> volume of </a:t>
                </a:r>
                <a:r>
                  <a:rPr lang="fr-FR" sz="1400" dirty="0" err="1"/>
                  <a:t>abated</a:t>
                </a:r>
                <a:r>
                  <a:rPr lang="fr-FR" sz="1400" dirty="0"/>
                  <a:t> </a:t>
                </a:r>
                <a:r>
                  <a:rPr lang="fr-FR" sz="1400" dirty="0" err="1"/>
                  <a:t>emissions</a:t>
                </a:r>
                <a:r>
                  <a:rPr lang="fr-FR" sz="1400" dirty="0"/>
                  <a:t> - </a:t>
                </a:r>
                <a:r>
                  <a:rPr lang="en-US" sz="1400" dirty="0"/>
                  <a:t>The BECCS plants gets</a:t>
                </a:r>
                <a14:m>
                  <m:oMath xmlns:m="http://schemas.openxmlformats.org/officeDocument/2006/math">
                    <m:r>
                      <a:rPr lang="fr-FR" sz="1400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fr-FR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fr-FR" sz="1400" i="1">
                            <a:latin typeface="Cambria Math" panose="02040503050406030204" pitchFamily="18" charset="0"/>
                          </a:rPr>
                          <m:t>𝐶</m:t>
                        </m:r>
                        <m:sSub>
                          <m:sSubPr>
                            <m:ctrlPr>
                              <a:rPr lang="fr-FR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400" i="1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fr-FR" sz="1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fr-FR" sz="1400" i="1">
                        <a:latin typeface="Cambria Math" panose="02040503050406030204" pitchFamily="18" charset="0"/>
                      </a:rPr>
                      <m:t>∗1 </m:t>
                    </m:r>
                    <m:r>
                      <a:rPr lang="fr-FR" sz="1400" i="1">
                        <a:latin typeface="Cambria Math" panose="02040503050406030204" pitchFamily="18" charset="0"/>
                      </a:rPr>
                      <m:t>𝑡𝐶</m:t>
                    </m:r>
                    <m:sSub>
                      <m:sSubPr>
                        <m:ctrlPr>
                          <a:rPr lang="fr-FR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4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fr-FR" sz="1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sz="1400" dirty="0"/>
                  <a:t> 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fr-FR" sz="1400" b="1" dirty="0"/>
                  <a:t>Case 2: </a:t>
                </a:r>
                <a:r>
                  <a:rPr lang="fr-FR" sz="1400" dirty="0"/>
                  <a:t>BECCS can </a:t>
                </a:r>
                <a:r>
                  <a:rPr lang="fr-FR" sz="1400" dirty="0" err="1"/>
                  <a:t>auction</a:t>
                </a:r>
                <a:r>
                  <a:rPr lang="fr-FR" sz="1400" dirty="0"/>
                  <a:t> « </a:t>
                </a:r>
                <a:r>
                  <a:rPr lang="fr-FR" sz="1400" dirty="0" err="1"/>
                  <a:t>carbon</a:t>
                </a:r>
                <a:r>
                  <a:rPr lang="fr-FR" sz="1400" dirty="0"/>
                  <a:t> </a:t>
                </a:r>
                <a:r>
                  <a:rPr lang="fr-FR" sz="1400" dirty="0" err="1"/>
                  <a:t>credits</a:t>
                </a:r>
                <a:r>
                  <a:rPr lang="fr-FR" sz="1400" dirty="0"/>
                  <a:t> » for </a:t>
                </a:r>
                <a:r>
                  <a:rPr lang="fr-FR" sz="1400" dirty="0" err="1"/>
                  <a:t>their</a:t>
                </a:r>
                <a:r>
                  <a:rPr lang="fr-FR" sz="1400" dirty="0"/>
                  <a:t> volume of </a:t>
                </a:r>
                <a:r>
                  <a:rPr lang="fr-FR" sz="1400" dirty="0" err="1"/>
                  <a:t>negative</a:t>
                </a:r>
                <a:r>
                  <a:rPr lang="fr-FR" sz="1400" dirty="0"/>
                  <a:t> </a:t>
                </a:r>
                <a:r>
                  <a:rPr lang="fr-FR" sz="1400" dirty="0" err="1"/>
                  <a:t>emissions</a:t>
                </a:r>
                <a:endParaRPr lang="fr-FR" sz="1400" b="1" dirty="0"/>
              </a:p>
              <a:p>
                <a:pPr marL="457200" lvl="1" indent="0">
                  <a:buNone/>
                </a:pPr>
                <a:r>
                  <a:rPr lang="fr-FR" sz="1400" b="1" dirty="0">
                    <a:sym typeface="Wingdings" panose="05000000000000000000" pitchFamily="2" charset="2"/>
                  </a:rPr>
                  <a:t> </a:t>
                </a:r>
                <a:r>
                  <a:rPr lang="fr-FR" sz="1400" b="1" dirty="0" err="1">
                    <a:sym typeface="Wingdings" panose="05000000000000000000" pitchFamily="2" charset="2"/>
                  </a:rPr>
                  <a:t>Negative</a:t>
                </a:r>
                <a:r>
                  <a:rPr lang="fr-FR" sz="1400" b="1" dirty="0">
                    <a:sym typeface="Wingdings" panose="05000000000000000000" pitchFamily="2" charset="2"/>
                  </a:rPr>
                  <a:t> </a:t>
                </a:r>
                <a:r>
                  <a:rPr lang="fr-FR" sz="1400" b="1" dirty="0" err="1">
                    <a:sym typeface="Wingdings" panose="05000000000000000000" pitchFamily="2" charset="2"/>
                  </a:rPr>
                  <a:t>emissions</a:t>
                </a:r>
                <a:r>
                  <a:rPr lang="fr-FR" sz="1400" b="1" dirty="0">
                    <a:sym typeface="Wingdings" panose="05000000000000000000" pitchFamily="2" charset="2"/>
                  </a:rPr>
                  <a:t> </a:t>
                </a:r>
                <a:r>
                  <a:rPr lang="fr-FR" sz="1400" b="1" dirty="0" err="1">
                    <a:sym typeface="Wingdings" panose="05000000000000000000" pitchFamily="2" charset="2"/>
                  </a:rPr>
                  <a:t>should</a:t>
                </a:r>
                <a:r>
                  <a:rPr lang="fr-FR" sz="1400" b="1" dirty="0">
                    <a:sym typeface="Wingdings" panose="05000000000000000000" pitchFamily="2" charset="2"/>
                  </a:rPr>
                  <a:t> </a:t>
                </a:r>
                <a:r>
                  <a:rPr lang="fr-FR" sz="1400" b="1" dirty="0" err="1">
                    <a:sym typeface="Wingdings" panose="05000000000000000000" pitchFamily="2" charset="2"/>
                  </a:rPr>
                  <a:t>take</a:t>
                </a:r>
                <a:r>
                  <a:rPr lang="fr-FR" sz="1400" b="1" dirty="0">
                    <a:sym typeface="Wingdings" panose="05000000000000000000" pitchFamily="2" charset="2"/>
                  </a:rPr>
                  <a:t> </a:t>
                </a:r>
                <a:r>
                  <a:rPr lang="fr-FR" sz="1400" b="1" dirty="0" err="1">
                    <a:sym typeface="Wingdings" panose="05000000000000000000" pitchFamily="2" charset="2"/>
                  </a:rPr>
                  <a:t>into</a:t>
                </a:r>
                <a:r>
                  <a:rPr lang="fr-FR" sz="1400" b="1" dirty="0">
                    <a:sym typeface="Wingdings" panose="05000000000000000000" pitchFamily="2" charset="2"/>
                  </a:rPr>
                  <a:t> </a:t>
                </a:r>
                <a:r>
                  <a:rPr lang="fr-FR" sz="1400" b="1" dirty="0" err="1">
                    <a:sym typeface="Wingdings" panose="05000000000000000000" pitchFamily="2" charset="2"/>
                  </a:rPr>
                  <a:t>account</a:t>
                </a:r>
                <a:r>
                  <a:rPr lang="fr-FR" sz="1400" b="1" dirty="0">
                    <a:sym typeface="Wingdings" panose="05000000000000000000" pitchFamily="2" charset="2"/>
                  </a:rPr>
                  <a:t> </a:t>
                </a:r>
                <a:r>
                  <a:rPr lang="fr-FR" sz="1400" b="1" dirty="0" err="1">
                    <a:sym typeface="Wingdings" panose="05000000000000000000" pitchFamily="2" charset="2"/>
                  </a:rPr>
                  <a:t>upstream</a:t>
                </a:r>
                <a:r>
                  <a:rPr lang="fr-FR" sz="1400" b="1" dirty="0">
                    <a:sym typeface="Wingdings" panose="05000000000000000000" pitchFamily="2" charset="2"/>
                  </a:rPr>
                  <a:t> CO</a:t>
                </a:r>
                <a:r>
                  <a:rPr lang="fr-FR" sz="1400" b="1" baseline="-25000" dirty="0">
                    <a:sym typeface="Wingdings" panose="05000000000000000000" pitchFamily="2" charset="2"/>
                  </a:rPr>
                  <a:t>2</a:t>
                </a:r>
                <a:r>
                  <a:rPr lang="fr-FR" sz="1400" b="1" dirty="0">
                    <a:sym typeface="Wingdings" panose="05000000000000000000" pitchFamily="2" charset="2"/>
                  </a:rPr>
                  <a:t> </a:t>
                </a:r>
                <a:r>
                  <a:rPr lang="fr-FR" sz="1400" b="1" dirty="0" err="1">
                    <a:sym typeface="Wingdings" panose="05000000000000000000" pitchFamily="2" charset="2"/>
                  </a:rPr>
                  <a:t>emissions</a:t>
                </a:r>
                <a:r>
                  <a:rPr lang="fr-FR" sz="1400" b="1" dirty="0">
                    <a:sym typeface="Wingdings" panose="05000000000000000000" pitchFamily="2" charset="2"/>
                  </a:rPr>
                  <a:t>. </a:t>
                </a:r>
                <a:r>
                  <a:rPr lang="en-US" sz="1400" dirty="0"/>
                  <a:t>The BECCS plants gets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fr-FR" sz="1400" i="1">
                            <a:latin typeface="Cambria Math" panose="02040503050406030204" pitchFamily="18" charset="0"/>
                          </a:rPr>
                          <m:t>𝐶</m:t>
                        </m:r>
                        <m:sSub>
                          <m:sSubPr>
                            <m:ctrlPr>
                              <a:rPr lang="fr-FR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400" i="1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fr-FR" sz="1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fr-FR" sz="1400" i="1">
                        <a:latin typeface="Cambria Math" panose="02040503050406030204" pitchFamily="18" charset="0"/>
                      </a:rPr>
                      <m:t>∗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0.4 </m:t>
                    </m:r>
                    <m:r>
                      <a:rPr lang="fr-FR" sz="1400" i="1">
                        <a:latin typeface="Cambria Math" panose="02040503050406030204" pitchFamily="18" charset="0"/>
                      </a:rPr>
                      <m:t>𝑡𝐶</m:t>
                    </m:r>
                    <m:sSub>
                      <m:sSubPr>
                        <m:ctrlPr>
                          <a:rPr lang="fr-FR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4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fr-FR" sz="1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sz="1400" dirty="0"/>
                  <a:t> </a:t>
                </a:r>
              </a:p>
              <a:p>
                <a:pPr marL="0" indent="0" algn="just">
                  <a:buNone/>
                </a:pPr>
                <a:endParaRPr lang="fr-FR" sz="1400" b="1" dirty="0"/>
              </a:p>
              <a:p>
                <a:pPr marL="0" indent="0" algn="just">
                  <a:buNone/>
                </a:pPr>
                <a:r>
                  <a:rPr lang="fr-FR" sz="1400" b="1" dirty="0" err="1"/>
                  <a:t>Why</a:t>
                </a:r>
                <a:r>
                  <a:rPr lang="fr-FR" sz="1400" b="1" dirty="0"/>
                  <a:t> Case 2? </a:t>
                </a:r>
              </a:p>
              <a:p>
                <a:pPr marL="0" indent="0" algn="just">
                  <a:buNone/>
                </a:pPr>
                <a:r>
                  <a:rPr lang="fr-FR" sz="1400" dirty="0"/>
                  <a:t>To </a:t>
                </a:r>
                <a:r>
                  <a:rPr lang="fr-FR" sz="1400" dirty="0" err="1"/>
                  <a:t>avoid</a:t>
                </a:r>
                <a:r>
                  <a:rPr lang="fr-FR" sz="1400" dirty="0"/>
                  <a:t> perverse </a:t>
                </a:r>
                <a:r>
                  <a:rPr lang="fr-FR" sz="1400" dirty="0" err="1"/>
                  <a:t>effects</a:t>
                </a:r>
                <a:r>
                  <a:rPr lang="fr-FR" sz="1400" dirty="0"/>
                  <a:t>. </a:t>
                </a:r>
                <a:r>
                  <a:rPr lang="fr-FR" sz="1400" dirty="0" err="1"/>
                  <a:t>Upstream</a:t>
                </a:r>
                <a:r>
                  <a:rPr lang="fr-FR" sz="1400" dirty="0"/>
                  <a:t> </a:t>
                </a:r>
                <a:r>
                  <a:rPr lang="fr-FR" sz="1400" dirty="0" err="1"/>
                  <a:t>emissions</a:t>
                </a:r>
                <a:r>
                  <a:rPr lang="fr-FR" sz="1400" dirty="0"/>
                  <a:t> </a:t>
                </a:r>
                <a:r>
                  <a:rPr lang="fr-FR" sz="1400" dirty="0" err="1"/>
                  <a:t>could</a:t>
                </a:r>
                <a:r>
                  <a:rPr lang="fr-FR" sz="1400" dirty="0"/>
                  <a:t> </a:t>
                </a:r>
                <a:r>
                  <a:rPr lang="fr-FR" sz="1400" dirty="0" err="1"/>
                  <a:t>be</a:t>
                </a:r>
                <a:r>
                  <a:rPr lang="fr-FR" sz="1400" dirty="0"/>
                  <a:t> </a:t>
                </a:r>
                <a:r>
                  <a:rPr lang="fr-FR" sz="1400" dirty="0" err="1"/>
                  <a:t>higher</a:t>
                </a:r>
                <a:r>
                  <a:rPr lang="fr-FR" sz="1400" dirty="0"/>
                  <a:t> </a:t>
                </a:r>
                <a:r>
                  <a:rPr lang="fr-FR" sz="1400" dirty="0" err="1"/>
                  <a:t>than</a:t>
                </a:r>
                <a:r>
                  <a:rPr lang="fr-FR" sz="1400" dirty="0"/>
                  <a:t> </a:t>
                </a:r>
                <a:r>
                  <a:rPr lang="fr-FR" sz="1400" dirty="0" err="1"/>
                  <a:t>stored</a:t>
                </a:r>
                <a:r>
                  <a:rPr lang="fr-FR" sz="1400" dirty="0"/>
                  <a:t> </a:t>
                </a:r>
                <a:r>
                  <a:rPr lang="fr-FR" sz="1400" dirty="0" err="1"/>
                  <a:t>emissions</a:t>
                </a:r>
                <a:r>
                  <a:rPr lang="fr-FR" sz="1400" dirty="0"/>
                  <a:t>. </a:t>
                </a:r>
              </a:p>
              <a:p>
                <a:pPr marL="0" indent="0" algn="just">
                  <a:buNone/>
                </a:pPr>
                <a:endParaRPr lang="fr-FR" sz="1400" dirty="0"/>
              </a:p>
              <a:p>
                <a:pPr marL="0" indent="0" algn="just">
                  <a:buNone/>
                </a:pPr>
                <a:endParaRPr lang="fr-FR" sz="1400" b="1" dirty="0"/>
              </a:p>
              <a:p>
                <a:pPr marL="0" indent="0" algn="just">
                  <a:buNone/>
                </a:pPr>
                <a:endParaRPr lang="fr-FR" sz="1400" b="1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205553"/>
                <a:ext cx="3650742" cy="4412776"/>
              </a:xfrm>
              <a:blipFill>
                <a:blip r:embed="rId2"/>
                <a:stretch>
                  <a:fillRect l="-501" t="-276" r="-1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3">
            <a:extLst>
              <a:ext uri="{FF2B5EF4-FFF2-40B4-BE49-F238E27FC236}">
                <a16:creationId xmlns:a16="http://schemas.microsoft.com/office/drawing/2014/main" id="{9F91A63D-4CF1-4213-BB7A-4CE00E7A57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6909" y="5447025"/>
            <a:ext cx="2989034" cy="312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itchFamily="2" charset="2"/>
              <a:buChar char="n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B400"/>
              </a:buClr>
              <a:buSzPct val="75000"/>
              <a:buFont typeface="Wingdings" pitchFamily="2" charset="2"/>
              <a:buChar char="n"/>
              <a:defRPr sz="2000" b="1">
                <a:solidFill>
                  <a:schemeClr val="hlink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§"/>
              <a:defRPr sz="1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»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fr-FR" altLang="en-US" sz="700" b="0" kern="0" dirty="0" err="1">
                <a:solidFill>
                  <a:schemeClr val="bg1">
                    <a:lumMod val="65000"/>
                  </a:schemeClr>
                </a:solidFill>
              </a:rPr>
              <a:t>Carbon</a:t>
            </a:r>
            <a:r>
              <a:rPr lang="fr-FR" altLang="en-US" sz="700" b="0" kern="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fr-FR" altLang="en-US" sz="700" b="0" kern="0" dirty="0" err="1">
                <a:solidFill>
                  <a:schemeClr val="bg1">
                    <a:lumMod val="65000"/>
                  </a:schemeClr>
                </a:solidFill>
              </a:rPr>
              <a:t>efficiency</a:t>
            </a:r>
            <a:r>
              <a:rPr lang="fr-FR" altLang="en-US" sz="700" b="0" kern="0" dirty="0">
                <a:solidFill>
                  <a:schemeClr val="bg1">
                    <a:lumMod val="65000"/>
                  </a:schemeClr>
                </a:solidFill>
              </a:rPr>
              <a:t> of a BECCS plant. Source: </a:t>
            </a:r>
            <a:r>
              <a:rPr lang="fr-FR" altLang="en-US" sz="700" b="0" kern="0" dirty="0" err="1">
                <a:solidFill>
                  <a:schemeClr val="bg1">
                    <a:lumMod val="65000"/>
                  </a:schemeClr>
                </a:solidFill>
              </a:rPr>
              <a:t>Fajardy</a:t>
            </a:r>
            <a:r>
              <a:rPr lang="fr-FR" altLang="en-US" sz="700" b="0" kern="0" dirty="0">
                <a:solidFill>
                  <a:schemeClr val="bg1">
                    <a:lumMod val="65000"/>
                  </a:schemeClr>
                </a:solidFill>
              </a:rPr>
              <a:t> and Mac </a:t>
            </a:r>
            <a:r>
              <a:rPr lang="fr-FR" altLang="en-US" sz="700" b="0" kern="0" dirty="0" err="1">
                <a:solidFill>
                  <a:schemeClr val="bg1">
                    <a:lumMod val="65000"/>
                  </a:schemeClr>
                </a:solidFill>
              </a:rPr>
              <a:t>Dowell</a:t>
            </a:r>
            <a:r>
              <a:rPr lang="fr-FR" altLang="en-US" sz="700" b="0" kern="0" dirty="0">
                <a:solidFill>
                  <a:schemeClr val="bg1">
                    <a:lumMod val="65000"/>
                  </a:schemeClr>
                </a:solidFill>
              </a:rPr>
              <a:t> (2017)</a:t>
            </a:r>
            <a:endParaRPr lang="en-US" altLang="en-US" sz="800" b="0" kern="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841E94CB-C7AA-4A16-9E9D-B0639C4910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610" y="2749045"/>
            <a:ext cx="4125771" cy="2713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9A51CFFD-9AF2-435E-BF88-98C748594BA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901" y="942204"/>
            <a:ext cx="4424918" cy="1806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32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Application: a Swedish case </a:t>
            </a:r>
            <a:br>
              <a:rPr lang="en-US" dirty="0"/>
            </a:br>
            <a:r>
              <a:rPr lang="en-US" dirty="0"/>
              <a:t>inspired from the Northern Lights project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52" y="987187"/>
            <a:ext cx="8223505" cy="3581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425582" y="3963220"/>
            <a:ext cx="965200" cy="6053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68D5C9-4858-4271-A3CE-0429FF97B9A3}"/>
              </a:ext>
            </a:extLst>
          </p:cNvPr>
          <p:cNvSpPr txBox="1"/>
          <p:nvPr/>
        </p:nvSpPr>
        <p:spPr>
          <a:xfrm>
            <a:off x="286884" y="4780663"/>
            <a:ext cx="8570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Based</a:t>
            </a:r>
            <a:r>
              <a:rPr lang="fr-FR" dirty="0"/>
              <a:t> on </a:t>
            </a:r>
            <a:r>
              <a:rPr lang="fr-FR" dirty="0" err="1"/>
              <a:t>techno-economic</a:t>
            </a:r>
            <a:r>
              <a:rPr lang="fr-FR" dirty="0"/>
              <a:t> data </a:t>
            </a:r>
            <a:r>
              <a:rPr lang="fr-FR" dirty="0" err="1"/>
              <a:t>from</a:t>
            </a:r>
            <a:r>
              <a:rPr lang="fr-FR" dirty="0"/>
              <a:t> </a:t>
            </a:r>
            <a:r>
              <a:rPr lang="fr-FR" dirty="0" err="1"/>
              <a:t>Johnsson</a:t>
            </a:r>
            <a:r>
              <a:rPr lang="fr-FR" dirty="0"/>
              <a:t> </a:t>
            </a:r>
            <a:r>
              <a:rPr lang="fr-FR" i="1" dirty="0"/>
              <a:t>et al.</a:t>
            </a:r>
            <a:r>
              <a:rPr lang="fr-FR" dirty="0"/>
              <a:t> (2020) and </a:t>
            </a:r>
            <a:r>
              <a:rPr lang="fr-FR" dirty="0" err="1"/>
              <a:t>Roussanaly</a:t>
            </a:r>
            <a:r>
              <a:rPr lang="fr-FR" dirty="0"/>
              <a:t> </a:t>
            </a:r>
            <a:r>
              <a:rPr lang="fr-FR" i="1" dirty="0"/>
              <a:t>et al. </a:t>
            </a:r>
            <a:r>
              <a:rPr lang="fr-FR" dirty="0"/>
              <a:t>(2014)</a:t>
            </a:r>
          </a:p>
        </p:txBody>
      </p:sp>
    </p:spTree>
    <p:extLst>
      <p:ext uri="{BB962C8B-B14F-4D97-AF65-F5344CB8AC3E}">
        <p14:creationId xmlns:p14="http://schemas.microsoft.com/office/powerpoint/2010/main" val="21961109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A54DB-E8DA-4868-8D9F-5D996467F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Welfare</a:t>
            </a:r>
            <a:r>
              <a:rPr lang="fr-FR" dirty="0"/>
              <a:t> </a:t>
            </a:r>
            <a:r>
              <a:rPr lang="fr-FR" dirty="0" err="1"/>
              <a:t>maximizing</a:t>
            </a:r>
            <a:r>
              <a:rPr lang="fr-FR" dirty="0"/>
              <a:t> infrastructures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A8A7D40-03EE-4986-A74A-72A0C37883FE}"/>
              </a:ext>
            </a:extLst>
          </p:cNvPr>
          <p:cNvSpPr/>
          <p:nvPr/>
        </p:nvSpPr>
        <p:spPr>
          <a:xfrm>
            <a:off x="1395168" y="3413464"/>
            <a:ext cx="2597185" cy="2755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12700" algn="ctr">
              <a:lnSpc>
                <a:spcPct val="115000"/>
              </a:lnSpc>
              <a:spcAft>
                <a:spcPts val="600"/>
              </a:spcAft>
            </a:pPr>
            <a:r>
              <a:rPr lang="en-US" sz="1100" b="1" dirty="0">
                <a:latin typeface="+mj-lt"/>
                <a:ea typeface="Times New Roman" panose="02020603050405020304" pitchFamily="18" charset="0"/>
              </a:rPr>
              <a:t>“First-best” coalitions under increasing SCC</a:t>
            </a:r>
            <a:endParaRPr lang="fr-FR" sz="1100" b="1" dirty="0"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DD42E49-AF56-4C23-BAD0-7B3FC1383764}"/>
              </a:ext>
            </a:extLst>
          </p:cNvPr>
          <p:cNvSpPr/>
          <p:nvPr/>
        </p:nvSpPr>
        <p:spPr>
          <a:xfrm>
            <a:off x="628652" y="3871162"/>
            <a:ext cx="7725306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Some remarks: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Positive welfare starting with 99 €/tCO</a:t>
            </a:r>
            <a:r>
              <a:rPr lang="en-US" sz="1400" baseline="-25000" dirty="0"/>
              <a:t>2 </a:t>
            </a:r>
            <a:r>
              <a:rPr lang="en-US" sz="1400" dirty="0"/>
              <a:t>(coalition 4)</a:t>
            </a:r>
            <a:endParaRPr lang="en-US" sz="1400" baseline="-25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For low SCC (&lt;90€/tCO</a:t>
            </a:r>
            <a:r>
              <a:rPr lang="en-US" sz="1400" baseline="-25000" dirty="0"/>
              <a:t>2</a:t>
            </a:r>
            <a:r>
              <a:rPr lang="en-US" sz="1400" dirty="0"/>
              <a:t>), only a single coastal emitters adopts carbon capture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The main parameters that influence whether a plant is in the optimal infrastructure are: its marginal capture cost (hence, its size)</a:t>
            </a:r>
            <a:r>
              <a:rPr lang="en-US" sz="1400" i="1" dirty="0"/>
              <a:t> </a:t>
            </a:r>
            <a:r>
              <a:rPr lang="en-US" sz="1400" dirty="0"/>
              <a:t>and its incremental infrastructure cost (hence, its geographical location)</a:t>
            </a:r>
          </a:p>
          <a:p>
            <a:r>
              <a:rPr lang="en-US" dirty="0"/>
              <a:t>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25BC2F3-027E-480F-8A01-E9C7EF699664}"/>
              </a:ext>
            </a:extLst>
          </p:cNvPr>
          <p:cNvSpPr/>
          <p:nvPr/>
        </p:nvSpPr>
        <p:spPr>
          <a:xfrm>
            <a:off x="6319284" y="3413464"/>
            <a:ext cx="1858201" cy="2755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12700" algn="ctr">
              <a:lnSpc>
                <a:spcPct val="115000"/>
              </a:lnSpc>
              <a:spcAft>
                <a:spcPts val="600"/>
              </a:spcAft>
            </a:pPr>
            <a:r>
              <a:rPr lang="en-US" sz="1100" b="1" dirty="0">
                <a:latin typeface="+mj-lt"/>
                <a:ea typeface="Times New Roman" panose="02020603050405020304" pitchFamily="18" charset="0"/>
              </a:rPr>
              <a:t>Largest optimal infrastructure</a:t>
            </a:r>
            <a:endParaRPr lang="fr-FR" sz="1100" b="1" dirty="0">
              <a:latin typeface="+mj-lt"/>
              <a:ea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E6CA0F-4E09-48B9-BB34-80495B1199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247" y="957220"/>
            <a:ext cx="4333363" cy="245505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3AB8EF6-AE77-412A-A2DA-0A75DAED05D2}"/>
              </a:ext>
            </a:extLst>
          </p:cNvPr>
          <p:cNvSpPr/>
          <p:nvPr/>
        </p:nvSpPr>
        <p:spPr>
          <a:xfrm>
            <a:off x="938237" y="2272824"/>
            <a:ext cx="154555" cy="137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/>
              <a:t>1</a:t>
            </a:r>
            <a:endParaRPr lang="fr-FR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2DF8729-F8E2-4FAD-B8D4-0723B739890A}"/>
              </a:ext>
            </a:extLst>
          </p:cNvPr>
          <p:cNvSpPr/>
          <p:nvPr/>
        </p:nvSpPr>
        <p:spPr>
          <a:xfrm>
            <a:off x="1164983" y="1520203"/>
            <a:ext cx="137160" cy="137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/>
              <a:t>2</a:t>
            </a:r>
            <a:endParaRPr lang="fr-FR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86FC991-BF89-4BCD-85FA-BD40E10FE114}"/>
              </a:ext>
            </a:extLst>
          </p:cNvPr>
          <p:cNvSpPr/>
          <p:nvPr/>
        </p:nvSpPr>
        <p:spPr>
          <a:xfrm>
            <a:off x="2625180" y="1441964"/>
            <a:ext cx="137160" cy="137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/>
              <a:t>3</a:t>
            </a:r>
            <a:endParaRPr lang="fr-FR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D66C46D-5C98-4B61-9B45-0E9AA5F82A7A}"/>
              </a:ext>
            </a:extLst>
          </p:cNvPr>
          <p:cNvSpPr/>
          <p:nvPr/>
        </p:nvSpPr>
        <p:spPr>
          <a:xfrm>
            <a:off x="3061279" y="1237541"/>
            <a:ext cx="137160" cy="137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/>
              <a:t>4</a:t>
            </a:r>
            <a:endParaRPr lang="fr-FR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80A2C90-F201-4503-B04F-66795E0BB2AF}"/>
              </a:ext>
            </a:extLst>
          </p:cNvPr>
          <p:cNvSpPr/>
          <p:nvPr/>
        </p:nvSpPr>
        <p:spPr>
          <a:xfrm>
            <a:off x="3799833" y="1041357"/>
            <a:ext cx="137160" cy="137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/>
              <a:t>5</a:t>
            </a:r>
            <a:endParaRPr lang="fr-FR" dirty="0"/>
          </a:p>
        </p:txBody>
      </p:sp>
      <p:pic>
        <p:nvPicPr>
          <p:cNvPr id="8" name="Picture 7" descr="Map&#10;&#10;Description automatically generated">
            <a:extLst>
              <a:ext uri="{FF2B5EF4-FFF2-40B4-BE49-F238E27FC236}">
                <a16:creationId xmlns:a16="http://schemas.microsoft.com/office/drawing/2014/main" id="{EE4EA2DB-2353-451D-A2FD-5EB2B29FDA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940" y="1065587"/>
            <a:ext cx="3657600" cy="2057400"/>
          </a:xfrm>
          <a:prstGeom prst="rect">
            <a:avLst/>
          </a:prstGeom>
        </p:spPr>
      </p:pic>
      <p:pic>
        <p:nvPicPr>
          <p:cNvPr id="21" name="Picture 20" descr="Map&#10;&#10;Description automatically generated">
            <a:extLst>
              <a:ext uri="{FF2B5EF4-FFF2-40B4-BE49-F238E27FC236}">
                <a16:creationId xmlns:a16="http://schemas.microsoft.com/office/drawing/2014/main" id="{D9FE87B9-CB8B-42C7-9C8B-19E87F873BA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940" y="1065587"/>
            <a:ext cx="3657600" cy="20574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D336625-2C58-417E-91FA-180672BB691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940" y="1065587"/>
            <a:ext cx="3657600" cy="20574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F14620B-8FF2-44B3-A6DE-DA36736B93F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940" y="1065587"/>
            <a:ext cx="3657600" cy="2057400"/>
          </a:xfrm>
          <a:prstGeom prst="rect">
            <a:avLst/>
          </a:prstGeom>
        </p:spPr>
      </p:pic>
      <p:pic>
        <p:nvPicPr>
          <p:cNvPr id="27" name="Picture 26" descr="Map&#10;&#10;Description automatically generated">
            <a:extLst>
              <a:ext uri="{FF2B5EF4-FFF2-40B4-BE49-F238E27FC236}">
                <a16:creationId xmlns:a16="http://schemas.microsoft.com/office/drawing/2014/main" id="{BBE6BE1D-58C6-4035-A4DC-84D224E95BC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940" y="1065587"/>
            <a:ext cx="36576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254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F814C-E819-41FF-ADEE-B5E35C6A8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The impact of the </a:t>
            </a:r>
            <a:r>
              <a:rPr lang="fr-FR" dirty="0" err="1"/>
              <a:t>cooperative</a:t>
            </a:r>
            <a:r>
              <a:rPr lang="fr-FR" dirty="0"/>
              <a:t> perspective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8406D3-3D9D-4774-AFBD-75DA5897B7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3312" y="997926"/>
            <a:ext cx="2906078" cy="351077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205549B-51B5-450C-B210-308251CF97EC}"/>
              </a:ext>
            </a:extLst>
          </p:cNvPr>
          <p:cNvSpPr/>
          <p:nvPr/>
        </p:nvSpPr>
        <p:spPr>
          <a:xfrm>
            <a:off x="372322" y="3807831"/>
            <a:ext cx="50846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7338" lvl="1" indent="-287338"/>
            <a:r>
              <a:rPr lang="en-US" sz="1400" b="1" dirty="0"/>
              <a:t>Cooperative perspective: </a:t>
            </a:r>
          </a:p>
          <a:p>
            <a:pPr marL="287338" lvl="1" indent="-287338">
              <a:buFont typeface="Arial" panose="020B0604020202020204" pitchFamily="34" charset="0"/>
              <a:buChar char="•"/>
            </a:pPr>
            <a:r>
              <a:rPr lang="en-US" sz="1400" dirty="0"/>
              <a:t>The CO</a:t>
            </a:r>
            <a:r>
              <a:rPr lang="en-US" sz="1400" baseline="-25000" dirty="0"/>
              <a:t>2</a:t>
            </a:r>
            <a:r>
              <a:rPr lang="en-US" sz="1400" dirty="0"/>
              <a:t> price needed to build the infrastructure may be higher than the Social Cost of Carbon</a:t>
            </a:r>
          </a:p>
          <a:p>
            <a:pPr marL="287338" lvl="1" indent="-287338">
              <a:buFont typeface="Arial" panose="020B0604020202020204" pitchFamily="34" charset="0"/>
              <a:buChar char="•"/>
            </a:pPr>
            <a:r>
              <a:rPr lang="en-US" sz="1400" dirty="0"/>
              <a:t>Vertical integration with discriminatory prices is equivalent to first best</a:t>
            </a:r>
          </a:p>
          <a:p>
            <a:pPr marL="287338" lvl="1" indent="-287338">
              <a:buFont typeface="Arial" panose="020B0604020202020204" pitchFamily="34" charset="0"/>
              <a:buChar char="•"/>
            </a:pPr>
            <a:r>
              <a:rPr lang="en-US" sz="1400" dirty="0"/>
              <a:t>There is some welfare loss for the vertically separated cost with average cost shipping tariff (</a:t>
            </a:r>
            <a:r>
              <a:rPr lang="en-US" sz="1400" i="1" dirty="0"/>
              <a:t>i.e. </a:t>
            </a:r>
            <a:r>
              <a:rPr lang="en-US" sz="1400" dirty="0"/>
              <a:t>a smaller coalition is achieved than in the first best case), but it is better than a two-part tariff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2939E7-CAE0-4344-91B9-45DEF1841A4F}"/>
              </a:ext>
            </a:extLst>
          </p:cNvPr>
          <p:cNvSpPr/>
          <p:nvPr/>
        </p:nvSpPr>
        <p:spPr>
          <a:xfrm>
            <a:off x="372322" y="903594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7338" lvl="1" indent="-287338"/>
            <a:r>
              <a:rPr lang="en-US" sz="1400" b="1" dirty="0"/>
              <a:t>For a CO</a:t>
            </a:r>
            <a:r>
              <a:rPr lang="en-US" sz="1400" b="1" baseline="-25000" dirty="0"/>
              <a:t>2</a:t>
            </a:r>
            <a:r>
              <a:rPr lang="en-US" sz="1400" b="1" dirty="0"/>
              <a:t> price of 99€/tCO</a:t>
            </a:r>
            <a:r>
              <a:rPr lang="en-US" sz="1400" b="1" baseline="-25000" dirty="0"/>
              <a:t>2</a:t>
            </a:r>
            <a:r>
              <a:rPr lang="en-US" sz="1400" b="1" dirty="0"/>
              <a:t>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52AA4A-4887-4419-B214-D2960C197E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57" y="1224664"/>
            <a:ext cx="4568665" cy="25698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B0EFCCA-BE02-4E77-A4DA-9A5ED727E6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22" y="1236081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256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8A313-C0F2-4B5C-81FF-143F57DBC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The impact of </a:t>
            </a:r>
            <a:r>
              <a:rPr lang="fr-FR" dirty="0" err="1"/>
              <a:t>negative</a:t>
            </a:r>
            <a:r>
              <a:rPr lang="fr-FR" dirty="0"/>
              <a:t> </a:t>
            </a:r>
            <a:r>
              <a:rPr lang="fr-FR" dirty="0" err="1"/>
              <a:t>emissions</a:t>
            </a:r>
            <a:r>
              <a:rPr lang="fr-FR" dirty="0"/>
              <a:t> </a:t>
            </a:r>
            <a:r>
              <a:rPr lang="fr-FR" dirty="0" err="1"/>
              <a:t>accounting</a:t>
            </a:r>
            <a:endParaRPr lang="fr-F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905F3A-F776-4BDB-BAC9-26DA5BE5AFFD}"/>
              </a:ext>
            </a:extLst>
          </p:cNvPr>
          <p:cNvSpPr/>
          <p:nvPr/>
        </p:nvSpPr>
        <p:spPr>
          <a:xfrm>
            <a:off x="628652" y="3871162"/>
            <a:ext cx="7725306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Some remarks: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Positive welfare starting at 115€/tCO</a:t>
            </a:r>
            <a:r>
              <a:rPr lang="en-US" sz="1400" baseline="-25000" dirty="0"/>
              <a:t>2</a:t>
            </a:r>
            <a:r>
              <a:rPr lang="en-US" sz="1400" dirty="0"/>
              <a:t> instead of 99€/tCO</a:t>
            </a:r>
            <a:r>
              <a:rPr lang="en-US" sz="1400" baseline="-25000" dirty="0"/>
              <a:t>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First BECCS plants join the infrastructure at 222€/tCO</a:t>
            </a:r>
            <a:r>
              <a:rPr lang="en-US" sz="1400" baseline="-25000" dirty="0"/>
              <a:t>2</a:t>
            </a:r>
            <a:r>
              <a:rPr lang="en-US" sz="14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r>
              <a:rPr lang="en-US" dirty="0"/>
              <a:t> 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6C194C05-F2D3-46A6-8551-02F445C60A6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3458894"/>
              </p:ext>
            </p:extLst>
          </p:nvPr>
        </p:nvGraphicFramePr>
        <p:xfrm>
          <a:off x="574577" y="968610"/>
          <a:ext cx="4307139" cy="27090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22819770-B8C9-451B-88F2-3E9EAF1A6679}"/>
              </a:ext>
            </a:extLst>
          </p:cNvPr>
          <p:cNvSpPr/>
          <p:nvPr/>
        </p:nvSpPr>
        <p:spPr>
          <a:xfrm>
            <a:off x="1289741" y="2254556"/>
            <a:ext cx="154555" cy="137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/>
              <a:t>1</a:t>
            </a:r>
            <a:endParaRPr lang="fr-FR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15890B8-18DD-41D0-B15E-2C5CAFD0FBD0}"/>
              </a:ext>
            </a:extLst>
          </p:cNvPr>
          <p:cNvSpPr/>
          <p:nvPr/>
        </p:nvSpPr>
        <p:spPr>
          <a:xfrm>
            <a:off x="1518341" y="2066042"/>
            <a:ext cx="154555" cy="137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/>
              <a:t>2</a:t>
            </a:r>
            <a:endParaRPr lang="fr-FR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1E82106-BB0F-4563-9B7D-2AA1BE696CCD}"/>
              </a:ext>
            </a:extLst>
          </p:cNvPr>
          <p:cNvSpPr/>
          <p:nvPr/>
        </p:nvSpPr>
        <p:spPr>
          <a:xfrm>
            <a:off x="1997663" y="1997462"/>
            <a:ext cx="154555" cy="137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/>
              <a:t>3</a:t>
            </a:r>
            <a:endParaRPr lang="fr-FR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C383021-F167-4E4A-8289-A43ADF16DB8A}"/>
              </a:ext>
            </a:extLst>
          </p:cNvPr>
          <p:cNvSpPr/>
          <p:nvPr/>
        </p:nvSpPr>
        <p:spPr>
          <a:xfrm>
            <a:off x="2177132" y="1341159"/>
            <a:ext cx="154555" cy="137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/>
              <a:t>4</a:t>
            </a:r>
            <a:endParaRPr lang="fr-FR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A48472B-6DBB-40FC-9ED4-6C8A7460FDC2}"/>
              </a:ext>
            </a:extLst>
          </p:cNvPr>
          <p:cNvSpPr/>
          <p:nvPr/>
        </p:nvSpPr>
        <p:spPr>
          <a:xfrm>
            <a:off x="3688467" y="1229602"/>
            <a:ext cx="154555" cy="137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/>
              <a:t>5</a:t>
            </a:r>
            <a:endParaRPr lang="fr-FR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D5E89F7-97E7-4133-8531-AF8C9FDB9833}"/>
              </a:ext>
            </a:extLst>
          </p:cNvPr>
          <p:cNvSpPr/>
          <p:nvPr/>
        </p:nvSpPr>
        <p:spPr>
          <a:xfrm>
            <a:off x="4336750" y="1102352"/>
            <a:ext cx="154555" cy="137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/>
              <a:t>6</a:t>
            </a:r>
            <a:endParaRPr lang="fr-FR" dirty="0"/>
          </a:p>
        </p:txBody>
      </p:sp>
      <p:pic>
        <p:nvPicPr>
          <p:cNvPr id="15" name="Picture 14" descr="Map&#10;&#10;Description automatically generated">
            <a:extLst>
              <a:ext uri="{FF2B5EF4-FFF2-40B4-BE49-F238E27FC236}">
                <a16:creationId xmlns:a16="http://schemas.microsoft.com/office/drawing/2014/main" id="{F26719C7-4032-499D-8D0F-2A26FACC9A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112" y="1037342"/>
            <a:ext cx="3657600" cy="20574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778C39E-A3AA-4CB5-8212-2BE51273D39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112" y="1037342"/>
            <a:ext cx="3657600" cy="20574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C13A8B5-75C9-40BF-9A6A-E1C69030A25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112" y="1037342"/>
            <a:ext cx="3657600" cy="2057400"/>
          </a:xfrm>
          <a:prstGeom prst="rect">
            <a:avLst/>
          </a:prstGeom>
        </p:spPr>
      </p:pic>
      <p:pic>
        <p:nvPicPr>
          <p:cNvPr id="21" name="Picture 20" descr="Map&#10;&#10;Description automatically generated">
            <a:extLst>
              <a:ext uri="{FF2B5EF4-FFF2-40B4-BE49-F238E27FC236}">
                <a16:creationId xmlns:a16="http://schemas.microsoft.com/office/drawing/2014/main" id="{C4980221-52D7-4961-9A99-8C7E91C2DF2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112" y="1037342"/>
            <a:ext cx="3657600" cy="2057400"/>
          </a:xfrm>
          <a:prstGeom prst="rect">
            <a:avLst/>
          </a:prstGeom>
        </p:spPr>
      </p:pic>
      <p:pic>
        <p:nvPicPr>
          <p:cNvPr id="23" name="Picture 22" descr="Map&#10;&#10;Description automatically generated">
            <a:extLst>
              <a:ext uri="{FF2B5EF4-FFF2-40B4-BE49-F238E27FC236}">
                <a16:creationId xmlns:a16="http://schemas.microsoft.com/office/drawing/2014/main" id="{844C1472-8509-4EE9-A629-CC27CE9A3D1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112" y="1037342"/>
            <a:ext cx="3657600" cy="2057400"/>
          </a:xfrm>
          <a:prstGeom prst="rect">
            <a:avLst/>
          </a:prstGeom>
        </p:spPr>
      </p:pic>
      <p:pic>
        <p:nvPicPr>
          <p:cNvPr id="25" name="Picture 24" descr="Map&#10;&#10;Description automatically generated">
            <a:extLst>
              <a:ext uri="{FF2B5EF4-FFF2-40B4-BE49-F238E27FC236}">
                <a16:creationId xmlns:a16="http://schemas.microsoft.com/office/drawing/2014/main" id="{DB17DA19-1042-4AAE-AFBA-23D3ED98B71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368" y="1037342"/>
            <a:ext cx="36576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021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23E98-76A9-49E8-BEFA-7A73306A2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Main </a:t>
            </a:r>
            <a:r>
              <a:rPr lang="fr-FR" dirty="0" err="1"/>
              <a:t>results</a:t>
            </a:r>
            <a:endParaRPr lang="fr-FR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3D2B080C-32D6-48E5-B87E-5E345619CB7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9625771"/>
              </p:ext>
            </p:extLst>
          </p:nvPr>
        </p:nvGraphicFramePr>
        <p:xfrm>
          <a:off x="628650" y="969789"/>
          <a:ext cx="7886700" cy="362712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888840">
                  <a:extLst>
                    <a:ext uri="{9D8B030D-6E8A-4147-A177-3AD203B41FA5}">
                      <a16:colId xmlns:a16="http://schemas.microsoft.com/office/drawing/2014/main" val="588119698"/>
                    </a:ext>
                  </a:extLst>
                </a:gridCol>
                <a:gridCol w="4997860">
                  <a:extLst>
                    <a:ext uri="{9D8B030D-6E8A-4147-A177-3AD203B41FA5}">
                      <a16:colId xmlns:a16="http://schemas.microsoft.com/office/drawing/2014/main" val="3334213462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fr-FR" sz="1400" dirty="0"/>
                        <a:t>The first infrastructure with positive </a:t>
                      </a:r>
                      <a:r>
                        <a:rPr lang="fr-FR" sz="1400" dirty="0" err="1"/>
                        <a:t>welfare</a:t>
                      </a:r>
                      <a:r>
                        <a:rPr lang="fr-FR" sz="1400" dirty="0"/>
                        <a:t> </a:t>
                      </a:r>
                      <a:r>
                        <a:rPr lang="fr-FR" sz="1400" dirty="0" err="1"/>
                        <a:t>could</a:t>
                      </a:r>
                      <a:r>
                        <a:rPr lang="fr-FR" sz="1400" dirty="0"/>
                        <a:t> </a:t>
                      </a:r>
                      <a:r>
                        <a:rPr lang="fr-FR" sz="1400" dirty="0" err="1"/>
                        <a:t>be</a:t>
                      </a:r>
                      <a:r>
                        <a:rPr lang="fr-FR" sz="1400" dirty="0"/>
                        <a:t> </a:t>
                      </a:r>
                      <a:r>
                        <a:rPr lang="fr-FR" sz="1400" dirty="0" err="1"/>
                        <a:t>built</a:t>
                      </a:r>
                      <a:r>
                        <a:rPr lang="fr-FR" sz="1400" dirty="0"/>
                        <a:t> at 99€/tCO</a:t>
                      </a:r>
                      <a:r>
                        <a:rPr lang="fr-FR" sz="1400" baseline="-25000" dirty="0"/>
                        <a:t>2</a:t>
                      </a:r>
                      <a:r>
                        <a:rPr lang="fr-FR" sz="1400" baseline="0" dirty="0"/>
                        <a:t>. The </a:t>
                      </a:r>
                      <a:r>
                        <a:rPr lang="fr-FR" sz="1400" baseline="0" dirty="0" err="1"/>
                        <a:t>Swedish</a:t>
                      </a:r>
                      <a:r>
                        <a:rPr lang="fr-FR" sz="1400" baseline="0" dirty="0"/>
                        <a:t> </a:t>
                      </a:r>
                      <a:r>
                        <a:rPr lang="fr-FR" sz="1400" baseline="0" dirty="0" err="1"/>
                        <a:t>carbon</a:t>
                      </a:r>
                      <a:r>
                        <a:rPr lang="fr-FR" sz="1400" baseline="0" dirty="0"/>
                        <a:t> </a:t>
                      </a:r>
                      <a:r>
                        <a:rPr lang="fr-FR" sz="1400" baseline="0" dirty="0" err="1"/>
                        <a:t>tax</a:t>
                      </a:r>
                      <a:r>
                        <a:rPr lang="fr-FR" sz="1400" baseline="0" dirty="0"/>
                        <a:t> </a:t>
                      </a:r>
                      <a:r>
                        <a:rPr lang="fr-FR" sz="1400" baseline="0" dirty="0" err="1"/>
                        <a:t>is</a:t>
                      </a:r>
                      <a:r>
                        <a:rPr lang="fr-FR" sz="1400" baseline="0" dirty="0"/>
                        <a:t> at 110€/tCO</a:t>
                      </a:r>
                      <a:r>
                        <a:rPr lang="fr-FR" sz="1400" baseline="-25000" dirty="0"/>
                        <a:t>2</a:t>
                      </a:r>
                      <a:r>
                        <a:rPr lang="fr-FR" sz="1400" baseline="0" dirty="0"/>
                        <a:t>, </a:t>
                      </a:r>
                      <a:r>
                        <a:rPr lang="fr-FR" sz="1400" baseline="0" dirty="0" err="1"/>
                        <a:t>why</a:t>
                      </a:r>
                      <a:r>
                        <a:rPr lang="fr-FR" sz="1400" baseline="0" dirty="0"/>
                        <a:t> </a:t>
                      </a:r>
                      <a:r>
                        <a:rPr lang="fr-FR" sz="1400" baseline="0" dirty="0" err="1"/>
                        <a:t>is</a:t>
                      </a:r>
                      <a:r>
                        <a:rPr lang="fr-FR" sz="1400" baseline="0" dirty="0"/>
                        <a:t> </a:t>
                      </a:r>
                      <a:r>
                        <a:rPr lang="fr-FR" sz="1400" baseline="0" dirty="0" err="1"/>
                        <a:t>it</a:t>
                      </a:r>
                      <a:r>
                        <a:rPr lang="fr-FR" sz="1400" baseline="0" dirty="0"/>
                        <a:t> </a:t>
                      </a:r>
                      <a:r>
                        <a:rPr lang="fr-FR" sz="1400" baseline="0" dirty="0" err="1"/>
                        <a:t>still</a:t>
                      </a:r>
                      <a:r>
                        <a:rPr lang="fr-FR" sz="1400" baseline="0" dirty="0"/>
                        <a:t> not </a:t>
                      </a:r>
                      <a:r>
                        <a:rPr lang="fr-FR" sz="1400" baseline="0" dirty="0" err="1"/>
                        <a:t>built</a:t>
                      </a:r>
                      <a:r>
                        <a:rPr lang="fr-FR" sz="1400" baseline="0" dirty="0"/>
                        <a:t>?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26273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i="1" dirty="0"/>
                        <a:t>1. The nature of the </a:t>
                      </a:r>
                      <a:r>
                        <a:rPr lang="fr-FR" sz="1400" i="1" dirty="0" err="1"/>
                        <a:t>operator</a:t>
                      </a:r>
                      <a:r>
                        <a:rPr lang="fr-FR" sz="1400" i="1" dirty="0"/>
                        <a:t> </a:t>
                      </a:r>
                      <a:r>
                        <a:rPr lang="fr-FR" sz="1400" i="1" dirty="0" err="1"/>
                        <a:t>under</a:t>
                      </a:r>
                      <a:r>
                        <a:rPr lang="fr-FR" sz="1400" i="1" dirty="0"/>
                        <a:t> </a:t>
                      </a:r>
                      <a:r>
                        <a:rPr lang="fr-FR" sz="1400" i="1" dirty="0" err="1"/>
                        <a:t>cooperative</a:t>
                      </a:r>
                      <a:r>
                        <a:rPr lang="fr-FR" sz="1400" i="1" dirty="0"/>
                        <a:t> </a:t>
                      </a:r>
                      <a:r>
                        <a:rPr lang="fr-FR" sz="1400" i="1" dirty="0" err="1"/>
                        <a:t>assumptions</a:t>
                      </a:r>
                      <a:endParaRPr lang="fr-FR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400" dirty="0"/>
                        <a:t>The </a:t>
                      </a:r>
                      <a:r>
                        <a:rPr lang="fr-FR" sz="1400" dirty="0" err="1"/>
                        <a:t>welfare</a:t>
                      </a:r>
                      <a:r>
                        <a:rPr lang="fr-FR" sz="1400" dirty="0"/>
                        <a:t> </a:t>
                      </a:r>
                      <a:r>
                        <a:rPr lang="fr-FR" sz="1400" dirty="0" err="1"/>
                        <a:t>maximizing</a:t>
                      </a:r>
                      <a:r>
                        <a:rPr lang="fr-FR" sz="1400" dirty="0"/>
                        <a:t> infrastructure can </a:t>
                      </a:r>
                      <a:r>
                        <a:rPr lang="fr-FR" sz="1400" dirty="0" err="1"/>
                        <a:t>be</a:t>
                      </a:r>
                      <a:r>
                        <a:rPr lang="fr-FR" sz="1400" dirty="0"/>
                        <a:t> </a:t>
                      </a:r>
                      <a:r>
                        <a:rPr lang="fr-FR" sz="1400" dirty="0" err="1"/>
                        <a:t>built</a:t>
                      </a:r>
                      <a:r>
                        <a:rPr lang="fr-FR" sz="1400" dirty="0"/>
                        <a:t> if: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fr-FR" sz="1200" dirty="0"/>
                        <a:t>                    - Vertically integrated </a:t>
                      </a:r>
                      <a:r>
                        <a:rPr lang="fr-FR" sz="1200" dirty="0" err="1"/>
                        <a:t>operator</a:t>
                      </a:r>
                      <a:r>
                        <a:rPr lang="fr-FR" sz="1200" dirty="0"/>
                        <a:t> 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fr-FR" sz="1200" dirty="0"/>
                        <a:t>                    - </a:t>
                      </a:r>
                      <a:r>
                        <a:rPr lang="fr-FR" sz="1200" dirty="0" err="1"/>
                        <a:t>Discriminatory</a:t>
                      </a:r>
                      <a:r>
                        <a:rPr lang="fr-FR" sz="1200" dirty="0"/>
                        <a:t> </a:t>
                      </a:r>
                      <a:r>
                        <a:rPr lang="fr-FR" sz="1200" dirty="0" err="1"/>
                        <a:t>prices</a:t>
                      </a:r>
                      <a:r>
                        <a:rPr lang="fr-FR" sz="1200" dirty="0"/>
                        <a:t>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fr-FR" sz="14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400" dirty="0"/>
                        <a:t> In the case of a </a:t>
                      </a:r>
                      <a:r>
                        <a:rPr lang="fr-FR" sz="1400" dirty="0" err="1"/>
                        <a:t>separated</a:t>
                      </a:r>
                      <a:r>
                        <a:rPr lang="fr-FR" sz="1400" dirty="0"/>
                        <a:t> </a:t>
                      </a:r>
                      <a:r>
                        <a:rPr lang="fr-FR" sz="1400" dirty="0" err="1"/>
                        <a:t>operator</a:t>
                      </a:r>
                      <a:r>
                        <a:rPr lang="fr-FR" sz="1400" dirty="0"/>
                        <a:t> </a:t>
                      </a:r>
                      <a:r>
                        <a:rPr lang="fr-FR" sz="1400" dirty="0" err="1"/>
                        <a:t>that</a:t>
                      </a:r>
                      <a:r>
                        <a:rPr lang="fr-FR" sz="1400" dirty="0"/>
                        <a:t> can not </a:t>
                      </a:r>
                      <a:r>
                        <a:rPr lang="fr-FR" sz="1400" dirty="0" err="1"/>
                        <a:t>completely</a:t>
                      </a:r>
                      <a:r>
                        <a:rPr lang="fr-FR" sz="1400" dirty="0"/>
                        <a:t> set </a:t>
                      </a:r>
                      <a:r>
                        <a:rPr lang="fr-FR" sz="1400" dirty="0" err="1"/>
                        <a:t>discriminatory</a:t>
                      </a:r>
                      <a:r>
                        <a:rPr lang="fr-FR" sz="1400" dirty="0"/>
                        <a:t> </a:t>
                      </a:r>
                      <a:r>
                        <a:rPr lang="fr-FR" sz="1400" dirty="0" err="1"/>
                        <a:t>prices</a:t>
                      </a:r>
                      <a:r>
                        <a:rPr lang="fr-FR" sz="1400" dirty="0"/>
                        <a:t>, the CO</a:t>
                      </a:r>
                      <a:r>
                        <a:rPr lang="fr-FR" sz="1400" baseline="-25000" dirty="0"/>
                        <a:t>2</a:t>
                      </a:r>
                      <a:r>
                        <a:rPr lang="fr-FR" sz="1400" baseline="0" dirty="0"/>
                        <a:t> value </a:t>
                      </a:r>
                      <a:r>
                        <a:rPr lang="fr-FR" sz="1400" baseline="0" dirty="0" err="1"/>
                        <a:t>needed</a:t>
                      </a:r>
                      <a:r>
                        <a:rPr lang="fr-FR" sz="1400" baseline="0" dirty="0"/>
                        <a:t> </a:t>
                      </a:r>
                      <a:r>
                        <a:rPr lang="fr-FR" sz="1400" baseline="0" dirty="0" err="1"/>
                        <a:t>is</a:t>
                      </a:r>
                      <a:r>
                        <a:rPr lang="fr-FR" sz="1400" baseline="0" dirty="0"/>
                        <a:t> </a:t>
                      </a:r>
                      <a:r>
                        <a:rPr lang="fr-FR" sz="1400" baseline="0" dirty="0" err="1"/>
                        <a:t>higher</a:t>
                      </a:r>
                      <a:endParaRPr lang="fr-F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1639079"/>
                  </a:ext>
                </a:extLst>
              </a:tr>
              <a:tr h="411316">
                <a:tc>
                  <a:txBody>
                    <a:bodyPr/>
                    <a:lstStyle/>
                    <a:p>
                      <a:r>
                        <a:rPr lang="fr-FR" sz="1400" i="1" dirty="0"/>
                        <a:t>2. The absence of </a:t>
                      </a:r>
                      <a:r>
                        <a:rPr lang="fr-FR" sz="1400" i="1" dirty="0" err="1"/>
                        <a:t>negative</a:t>
                      </a:r>
                      <a:r>
                        <a:rPr lang="fr-FR" sz="1400" i="1" dirty="0"/>
                        <a:t> </a:t>
                      </a:r>
                      <a:r>
                        <a:rPr lang="fr-FR" sz="1400" i="1" dirty="0" err="1"/>
                        <a:t>emissions</a:t>
                      </a:r>
                      <a:r>
                        <a:rPr lang="fr-FR" sz="1400" i="1" dirty="0"/>
                        <a:t> </a:t>
                      </a:r>
                      <a:r>
                        <a:rPr lang="fr-FR" sz="1400" i="1" dirty="0" err="1"/>
                        <a:t>accounting</a:t>
                      </a:r>
                      <a:r>
                        <a:rPr lang="fr-FR" sz="1400" i="1" dirty="0"/>
                        <a:t> </a:t>
                      </a:r>
                      <a:r>
                        <a:rPr lang="fr-FR" sz="1400" i="1" dirty="0" err="1"/>
                        <a:t>frameworks</a:t>
                      </a:r>
                      <a:endParaRPr lang="fr-FR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400" dirty="0"/>
                        <a:t>There are </a:t>
                      </a:r>
                      <a:r>
                        <a:rPr lang="fr-FR" sz="1400" dirty="0" err="1"/>
                        <a:t>still</a:t>
                      </a:r>
                      <a:r>
                        <a:rPr lang="fr-FR" sz="1400" dirty="0"/>
                        <a:t> no </a:t>
                      </a:r>
                      <a:r>
                        <a:rPr lang="fr-FR" sz="1400" dirty="0" err="1"/>
                        <a:t>incentives</a:t>
                      </a:r>
                      <a:r>
                        <a:rPr lang="fr-FR" sz="1400" dirty="0"/>
                        <a:t> for </a:t>
                      </a:r>
                      <a:r>
                        <a:rPr lang="fr-FR" sz="1400" dirty="0" err="1"/>
                        <a:t>carbon</a:t>
                      </a:r>
                      <a:r>
                        <a:rPr lang="fr-FR" sz="1400" dirty="0"/>
                        <a:t> capture at bio-</a:t>
                      </a:r>
                      <a:r>
                        <a:rPr lang="fr-FR" sz="1400" dirty="0" err="1"/>
                        <a:t>fuelled</a:t>
                      </a:r>
                      <a:r>
                        <a:rPr lang="fr-FR" sz="1400" dirty="0"/>
                        <a:t> plants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400" dirty="0" err="1"/>
                        <a:t>Without</a:t>
                      </a:r>
                      <a:r>
                        <a:rPr lang="fr-FR" sz="1400" dirty="0"/>
                        <a:t> the BECCS plants, positive </a:t>
                      </a:r>
                      <a:r>
                        <a:rPr lang="fr-FR" sz="1400" dirty="0" err="1"/>
                        <a:t>welfare</a:t>
                      </a:r>
                      <a:r>
                        <a:rPr lang="fr-FR" sz="1400" dirty="0"/>
                        <a:t> </a:t>
                      </a:r>
                      <a:r>
                        <a:rPr lang="fr-FR" sz="1400" dirty="0" err="1"/>
                        <a:t>is</a:t>
                      </a:r>
                      <a:r>
                        <a:rPr lang="fr-FR" sz="1400" dirty="0"/>
                        <a:t> </a:t>
                      </a:r>
                      <a:r>
                        <a:rPr lang="fr-FR" sz="1400" dirty="0" err="1"/>
                        <a:t>reached</a:t>
                      </a:r>
                      <a:r>
                        <a:rPr lang="fr-FR" sz="1400" dirty="0"/>
                        <a:t> at 115€/tCO</a:t>
                      </a:r>
                      <a:r>
                        <a:rPr lang="fr-FR" sz="1400" baseline="-25000" dirty="0"/>
                        <a:t>2</a:t>
                      </a:r>
                      <a:endParaRPr lang="fr-FR" sz="14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400" dirty="0"/>
                        <a:t>Under an </a:t>
                      </a:r>
                      <a:r>
                        <a:rPr lang="fr-FR" sz="1400" dirty="0" err="1"/>
                        <a:t>abated</a:t>
                      </a:r>
                      <a:r>
                        <a:rPr lang="fr-FR" sz="1400" dirty="0"/>
                        <a:t> </a:t>
                      </a:r>
                      <a:r>
                        <a:rPr lang="fr-FR" sz="1400" dirty="0" err="1"/>
                        <a:t>emissions</a:t>
                      </a:r>
                      <a:r>
                        <a:rPr lang="fr-FR" sz="1400" dirty="0"/>
                        <a:t> </a:t>
                      </a:r>
                      <a:r>
                        <a:rPr lang="fr-FR" sz="1400" dirty="0" err="1"/>
                        <a:t>framework</a:t>
                      </a:r>
                      <a:r>
                        <a:rPr lang="fr-FR" sz="1400" dirty="0"/>
                        <a:t>, the first BECCS plants </a:t>
                      </a:r>
                      <a:r>
                        <a:rPr lang="fr-FR" sz="1400" dirty="0" err="1"/>
                        <a:t>would</a:t>
                      </a:r>
                      <a:r>
                        <a:rPr lang="fr-FR" sz="1400" dirty="0"/>
                        <a:t> </a:t>
                      </a:r>
                      <a:r>
                        <a:rPr lang="fr-FR" sz="1400" dirty="0" err="1"/>
                        <a:t>join</a:t>
                      </a:r>
                      <a:r>
                        <a:rPr lang="fr-FR" sz="1400" dirty="0"/>
                        <a:t> at 99€/tCO</a:t>
                      </a:r>
                      <a:r>
                        <a:rPr lang="fr-FR" sz="1400" baseline="-25000" dirty="0"/>
                        <a:t>2</a:t>
                      </a:r>
                      <a:endParaRPr lang="fr-FR" sz="14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400" dirty="0"/>
                        <a:t>Under a </a:t>
                      </a:r>
                      <a:r>
                        <a:rPr lang="fr-FR" sz="1400" dirty="0" err="1"/>
                        <a:t>negative</a:t>
                      </a:r>
                      <a:r>
                        <a:rPr lang="fr-FR" sz="1400" dirty="0"/>
                        <a:t> </a:t>
                      </a:r>
                      <a:r>
                        <a:rPr lang="fr-FR" sz="1400" dirty="0" err="1"/>
                        <a:t>emissions</a:t>
                      </a:r>
                      <a:r>
                        <a:rPr lang="fr-FR" sz="1400" dirty="0"/>
                        <a:t> </a:t>
                      </a:r>
                      <a:r>
                        <a:rPr lang="fr-FR" sz="1400" dirty="0" err="1"/>
                        <a:t>framework</a:t>
                      </a:r>
                      <a:r>
                        <a:rPr lang="fr-FR" sz="1400" dirty="0"/>
                        <a:t>, the first BECCS plants </a:t>
                      </a:r>
                      <a:r>
                        <a:rPr lang="fr-FR" sz="1400" dirty="0" err="1"/>
                        <a:t>would</a:t>
                      </a:r>
                      <a:r>
                        <a:rPr lang="fr-FR" sz="1400" dirty="0"/>
                        <a:t> </a:t>
                      </a:r>
                      <a:r>
                        <a:rPr lang="fr-FR" sz="1400" dirty="0" err="1"/>
                        <a:t>join</a:t>
                      </a:r>
                      <a:r>
                        <a:rPr lang="fr-FR" sz="1400" dirty="0"/>
                        <a:t> the infrastructure at 222€/tCO</a:t>
                      </a:r>
                      <a:r>
                        <a:rPr lang="fr-FR" sz="1400" baseline="-250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27154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D413278E-A3F4-48FD-9FFB-A6D31023C2D3}"/>
              </a:ext>
            </a:extLst>
          </p:cNvPr>
          <p:cNvSpPr txBox="1"/>
          <p:nvPr/>
        </p:nvSpPr>
        <p:spPr>
          <a:xfrm>
            <a:off x="545691" y="4791588"/>
            <a:ext cx="82980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/>
              <a:t>Additionally</a:t>
            </a:r>
            <a:r>
              <a:rPr lang="fr-FR" sz="1400" dirty="0"/>
              <a:t>, </a:t>
            </a:r>
            <a:r>
              <a:rPr lang="fr-FR" sz="1400" dirty="0" err="1"/>
              <a:t>this</a:t>
            </a:r>
            <a:r>
              <a:rPr lang="fr-FR" sz="1400" dirty="0"/>
              <a:t> </a:t>
            </a:r>
            <a:r>
              <a:rPr lang="fr-FR" sz="1400" dirty="0" err="1"/>
              <a:t>study</a:t>
            </a:r>
            <a:r>
              <a:rPr lang="fr-FR" sz="1400" dirty="0"/>
              <a:t> </a:t>
            </a:r>
            <a:r>
              <a:rPr lang="fr-FR" sz="1400" dirty="0" err="1"/>
              <a:t>does</a:t>
            </a:r>
            <a:r>
              <a:rPr lang="fr-FR" sz="1400" dirty="0"/>
              <a:t> not </a:t>
            </a:r>
            <a:r>
              <a:rPr lang="fr-FR" sz="1400" dirty="0" err="1"/>
              <a:t>take</a:t>
            </a:r>
            <a:r>
              <a:rPr lang="fr-FR" sz="1400" dirty="0"/>
              <a:t> </a:t>
            </a:r>
            <a:r>
              <a:rPr lang="fr-FR" sz="1400" dirty="0" err="1"/>
              <a:t>into</a:t>
            </a:r>
            <a:r>
              <a:rPr lang="fr-FR" sz="1400" dirty="0"/>
              <a:t> </a:t>
            </a:r>
            <a:r>
              <a:rPr lang="fr-FR" sz="1400" dirty="0" err="1"/>
              <a:t>account</a:t>
            </a:r>
            <a:r>
              <a:rPr lang="fr-FR" sz="1400" dirty="0"/>
              <a:t> </a:t>
            </a:r>
            <a:r>
              <a:rPr lang="fr-FR" sz="1400" dirty="0" err="1"/>
              <a:t>some</a:t>
            </a:r>
            <a:r>
              <a:rPr lang="fr-FR" sz="1400" dirty="0"/>
              <a:t> variables </a:t>
            </a:r>
            <a:r>
              <a:rPr lang="fr-FR" sz="1400" dirty="0" err="1"/>
              <a:t>that</a:t>
            </a:r>
            <a:r>
              <a:rPr lang="fr-FR" sz="1400" dirty="0"/>
              <a:t> </a:t>
            </a:r>
            <a:r>
              <a:rPr lang="fr-FR" sz="1400" dirty="0" err="1"/>
              <a:t>could</a:t>
            </a:r>
            <a:r>
              <a:rPr lang="fr-FR" sz="1400" dirty="0"/>
              <a:t> affect the plants </a:t>
            </a:r>
            <a:r>
              <a:rPr lang="fr-FR" sz="1400" dirty="0" err="1"/>
              <a:t>decision</a:t>
            </a:r>
            <a:r>
              <a:rPr lang="fr-FR" sz="1400" dirty="0"/>
              <a:t> to </a:t>
            </a:r>
            <a:r>
              <a:rPr lang="fr-FR" sz="1400" dirty="0" err="1"/>
              <a:t>invest</a:t>
            </a:r>
            <a:r>
              <a:rPr lang="fr-FR" sz="1400" dirty="0"/>
              <a:t>: </a:t>
            </a:r>
          </a:p>
          <a:p>
            <a:r>
              <a:rPr lang="fr-FR" sz="1400" i="1" dirty="0"/>
              <a:t>e.g., </a:t>
            </a:r>
            <a:r>
              <a:rPr lang="fr-FR" sz="1400" dirty="0" err="1"/>
              <a:t>political</a:t>
            </a:r>
            <a:r>
              <a:rPr lang="fr-FR" sz="1400" dirty="0"/>
              <a:t> </a:t>
            </a:r>
            <a:r>
              <a:rPr lang="fr-FR" sz="1400" dirty="0" err="1"/>
              <a:t>risks</a:t>
            </a:r>
            <a:r>
              <a:rPr lang="fr-FR" sz="1400" dirty="0"/>
              <a:t>, transaction </a:t>
            </a:r>
            <a:r>
              <a:rPr lang="fr-FR" sz="1400" dirty="0" err="1"/>
              <a:t>costs</a:t>
            </a:r>
            <a:r>
              <a:rPr lang="fr-FR" sz="1400" dirty="0"/>
              <a:t>, public acceptance… </a:t>
            </a:r>
          </a:p>
        </p:txBody>
      </p:sp>
    </p:spTree>
    <p:extLst>
      <p:ext uri="{BB962C8B-B14F-4D97-AF65-F5344CB8AC3E}">
        <p14:creationId xmlns:p14="http://schemas.microsoft.com/office/powerpoint/2010/main" val="28847361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287338" lvl="1" indent="-287338"/>
            <a:r>
              <a:rPr lang="en-US" dirty="0"/>
              <a:t>The deployment of a CCS infrastructure seems to be feasible in a country like Sweden with high carbon taxes if BECCS plants can be subsidized or included in the carbon tax framework. </a:t>
            </a:r>
          </a:p>
          <a:p>
            <a:pPr marL="287338" lvl="1" indent="-287338"/>
            <a:endParaRPr lang="en-US" dirty="0"/>
          </a:p>
          <a:p>
            <a:pPr marL="287338" lvl="1" indent="-287338"/>
            <a:r>
              <a:rPr lang="en-US" dirty="0"/>
              <a:t>Without a framework to reward BECCS, there is a risk of lock-out of BECCS plants</a:t>
            </a:r>
          </a:p>
          <a:p>
            <a:pPr marL="287338" lvl="1" indent="-287338"/>
            <a:endParaRPr lang="en-US" dirty="0"/>
          </a:p>
          <a:p>
            <a:pPr marL="287338" lvl="1" indent="-287338"/>
            <a:r>
              <a:rPr lang="en-US" dirty="0"/>
              <a:t>A vertically integrated operator that can set discriminatory prices allows to reach the welfare maximizing infrastructure</a:t>
            </a:r>
          </a:p>
          <a:p>
            <a:pPr marL="287338" lvl="1" indent="-287338"/>
            <a:endParaRPr lang="en-US" dirty="0"/>
          </a:p>
          <a:p>
            <a:pPr marL="287338" lvl="1" indent="-287338"/>
            <a:r>
              <a:rPr lang="en-US" dirty="0"/>
              <a:t>But as it is most likely that a separated firms would operate pipelines and shipping lines, an average cost shipping pricing is preferred. </a:t>
            </a:r>
          </a:p>
          <a:p>
            <a:pPr marL="0" lvl="1" indent="0">
              <a:buNone/>
            </a:pPr>
            <a:endParaRPr lang="en-US" dirty="0"/>
          </a:p>
          <a:p>
            <a:pPr marL="287338" lvl="1" indent="-287338"/>
            <a:r>
              <a:rPr lang="en-US" dirty="0"/>
              <a:t>The question of how negative emissions should be accounted must be answered: </a:t>
            </a:r>
          </a:p>
          <a:p>
            <a:pPr marL="744538" lvl="2" indent="-287338"/>
            <a:r>
              <a:rPr lang="en-US" dirty="0"/>
              <a:t>Is it realistic to account for upstream emissions? </a:t>
            </a:r>
          </a:p>
          <a:p>
            <a:pPr marL="744538" lvl="2" indent="-287338"/>
            <a:r>
              <a:rPr lang="en-US" dirty="0"/>
              <a:t>How can we make sure that the biomass used for BECCS is low carbon and renewable ? Regulation on </a:t>
            </a:r>
            <a:r>
              <a:rPr lang="en-US" dirty="0">
                <a:sym typeface="Wingdings" panose="05000000000000000000" pitchFamily="2" charset="2"/>
              </a:rPr>
              <a:t>sustainable biomass certification could be a lead. </a:t>
            </a:r>
            <a:r>
              <a:rPr lang="en-US" dirty="0"/>
              <a:t> </a:t>
            </a:r>
          </a:p>
          <a:p>
            <a:pPr marL="287338" lvl="2" indent="-287338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665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0" y="2225644"/>
            <a:ext cx="7886700" cy="339268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3200" b="1" dirty="0" err="1"/>
              <a:t>Thank</a:t>
            </a:r>
            <a:r>
              <a:rPr lang="fr-FR" sz="3200" b="1" dirty="0"/>
              <a:t> </a:t>
            </a:r>
            <a:r>
              <a:rPr lang="fr-FR" sz="3200" b="1" dirty="0" err="1"/>
              <a:t>you</a:t>
            </a:r>
            <a:r>
              <a:rPr lang="fr-FR" sz="3200" b="1" dirty="0"/>
              <a:t> for </a:t>
            </a:r>
            <a:r>
              <a:rPr lang="fr-FR" sz="3200" b="1" dirty="0" err="1"/>
              <a:t>your</a:t>
            </a:r>
            <a:r>
              <a:rPr lang="fr-FR" sz="3200" b="1" dirty="0"/>
              <a:t> attention!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4046677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Background: Carbon Capture and Storage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74952" y="1205553"/>
            <a:ext cx="7886700" cy="44127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/>
              <a:t> Fossil Energy CCS 	 		   Bio-Energy with CCS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27058" y="4952015"/>
            <a:ext cx="2243076" cy="312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itchFamily="2" charset="2"/>
              <a:buChar char="n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B400"/>
              </a:buClr>
              <a:buSzPct val="75000"/>
              <a:buFont typeface="Wingdings" pitchFamily="2" charset="2"/>
              <a:buChar char="n"/>
              <a:defRPr sz="2000" b="1">
                <a:solidFill>
                  <a:schemeClr val="hlink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§"/>
              <a:defRPr sz="1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»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altLang="en-US" sz="700" b="0" kern="0" dirty="0">
                <a:solidFill>
                  <a:schemeClr val="bg1">
                    <a:lumMod val="65000"/>
                  </a:schemeClr>
                </a:solidFill>
              </a:rPr>
              <a:t>Source: Japan Exploration Company, Ltd.,</a:t>
            </a:r>
            <a:endParaRPr lang="en-US" altLang="en-US" sz="800" b="0" kern="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5" name="Picture 4" descr="gain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54" y="1874659"/>
            <a:ext cx="4034401" cy="307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096" y="1641348"/>
            <a:ext cx="2459565" cy="2421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123" y="4062780"/>
            <a:ext cx="4369879" cy="1101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6538656" y="5130323"/>
            <a:ext cx="2243076" cy="312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itchFamily="2" charset="2"/>
              <a:buChar char="n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B400"/>
              </a:buClr>
              <a:buSzPct val="75000"/>
              <a:buFont typeface="Wingdings" pitchFamily="2" charset="2"/>
              <a:buChar char="n"/>
              <a:defRPr sz="2000" b="1">
                <a:solidFill>
                  <a:schemeClr val="hlink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§"/>
              <a:defRPr sz="1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»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altLang="en-US" sz="700" b="0" kern="0" dirty="0">
                <a:solidFill>
                  <a:schemeClr val="bg1">
                    <a:lumMod val="65000"/>
                  </a:schemeClr>
                </a:solidFill>
              </a:rPr>
              <a:t>Source: Smith et al., 2016</a:t>
            </a:r>
            <a:endParaRPr lang="en-US" altLang="en-US" sz="800" b="0" kern="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144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2" y="346608"/>
            <a:ext cx="7266515" cy="428502"/>
          </a:xfrm>
        </p:spPr>
        <p:txBody>
          <a:bodyPr/>
          <a:lstStyle/>
          <a:p>
            <a:r>
              <a:rPr lang="en-US" dirty="0"/>
              <a:t>Background: Negative Emission Technologies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86317" y="4262965"/>
            <a:ext cx="7886700" cy="1341967"/>
          </a:xfrm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</a:pPr>
            <a:r>
              <a:rPr lang="en-US" sz="2100" b="1" u="sng" dirty="0"/>
              <a:t>Challenge:</a:t>
            </a:r>
            <a:r>
              <a:rPr lang="en-US" sz="2100" dirty="0"/>
              <a:t> 	scaling up global NET sequestration capacity from 	         			1 MtCO</a:t>
            </a:r>
            <a:r>
              <a:rPr lang="en-US" sz="2100" baseline="-25000" dirty="0"/>
              <a:t>2</a:t>
            </a:r>
            <a:r>
              <a:rPr lang="en-US" sz="2100" dirty="0"/>
              <a:t>/y in 2020 to 1 GtCO</a:t>
            </a:r>
            <a:r>
              <a:rPr lang="en-US" sz="2100" baseline="-25000" dirty="0"/>
              <a:t>2</a:t>
            </a:r>
            <a:r>
              <a:rPr lang="en-US" sz="2100" dirty="0"/>
              <a:t>/y in 2050 </a:t>
            </a:r>
          </a:p>
          <a:p>
            <a:pPr marL="457200" lvl="1" indent="0">
              <a:lnSpc>
                <a:spcPct val="110000"/>
              </a:lnSpc>
              <a:spcBef>
                <a:spcPts val="1800"/>
              </a:spcBef>
              <a:buNone/>
            </a:pPr>
            <a:r>
              <a:rPr lang="en-US" sz="1600" i="1" dirty="0"/>
              <a:t>i.e., achieving the installation of ≈200 MtCO</a:t>
            </a:r>
            <a:r>
              <a:rPr lang="en-US" sz="1600" i="1" baseline="-25000" dirty="0"/>
              <a:t>2</a:t>
            </a:r>
            <a:r>
              <a:rPr lang="en-US" sz="1600" i="1" dirty="0"/>
              <a:t>/y of new capacity in 2050. (</a:t>
            </a:r>
            <a:r>
              <a:rPr lang="en-US" sz="1600" i="1" dirty="0" err="1"/>
              <a:t>Nemet</a:t>
            </a:r>
            <a:r>
              <a:rPr lang="en-US" sz="1600" i="1" dirty="0"/>
              <a:t> et al., 2018)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60"/>
          <a:stretch/>
        </p:blipFill>
        <p:spPr bwMode="auto">
          <a:xfrm>
            <a:off x="1820333" y="773407"/>
            <a:ext cx="5173134" cy="2972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572000" y="3667948"/>
            <a:ext cx="2243076" cy="312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itchFamily="2" charset="2"/>
              <a:buChar char="n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B400"/>
              </a:buClr>
              <a:buSzPct val="75000"/>
              <a:buFont typeface="Wingdings" pitchFamily="2" charset="2"/>
              <a:buChar char="n"/>
              <a:defRPr sz="2000" b="1">
                <a:solidFill>
                  <a:schemeClr val="hlink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§"/>
              <a:defRPr sz="1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»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fr-FR" altLang="en-US" sz="700" b="0" kern="0" dirty="0">
                <a:solidFill>
                  <a:schemeClr val="bg1">
                    <a:lumMod val="65000"/>
                  </a:schemeClr>
                </a:solidFill>
              </a:rPr>
              <a:t>RCP2.6. scenario. Source: </a:t>
            </a:r>
            <a:r>
              <a:rPr lang="fr-FR" altLang="en-US" sz="700" b="0" kern="0" dirty="0" err="1">
                <a:solidFill>
                  <a:schemeClr val="bg1">
                    <a:lumMod val="65000"/>
                  </a:schemeClr>
                </a:solidFill>
              </a:rPr>
              <a:t>Nemet</a:t>
            </a:r>
            <a:r>
              <a:rPr lang="fr-FR" altLang="en-US" sz="700" b="0" kern="0" dirty="0">
                <a:solidFill>
                  <a:schemeClr val="bg1">
                    <a:lumMod val="65000"/>
                  </a:schemeClr>
                </a:solidFill>
              </a:rPr>
              <a:t> et al. (2018)</a:t>
            </a:r>
            <a:endParaRPr lang="en-US" altLang="en-US" sz="800" b="0" kern="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8569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2" y="346608"/>
            <a:ext cx="8028515" cy="428502"/>
          </a:xfrm>
        </p:spPr>
        <p:txBody>
          <a:bodyPr/>
          <a:lstStyle/>
          <a:p>
            <a:r>
              <a:rPr lang="en-US" dirty="0"/>
              <a:t>The overlooked economics of CO</a:t>
            </a:r>
            <a:r>
              <a:rPr lang="en-US" baseline="-25000" dirty="0"/>
              <a:t>2</a:t>
            </a:r>
            <a:r>
              <a:rPr lang="en-US" dirty="0"/>
              <a:t> Transportation</a:t>
            </a:r>
            <a:endParaRPr lang="en-US" baseline="-25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0" y="965200"/>
            <a:ext cx="7886700" cy="4653129"/>
          </a:xfrm>
        </p:spPr>
        <p:txBody>
          <a:bodyPr/>
          <a:lstStyle/>
          <a:p>
            <a:r>
              <a:rPr lang="en-US" altLang="fr-FR" sz="1800" dirty="0">
                <a:solidFill>
                  <a:srgbClr val="000000"/>
                </a:solidFill>
              </a:rPr>
              <a:t>CO</a:t>
            </a:r>
            <a:r>
              <a:rPr lang="en-US" altLang="fr-FR" sz="1800" baseline="-25000" dirty="0">
                <a:solidFill>
                  <a:srgbClr val="000000"/>
                </a:solidFill>
              </a:rPr>
              <a:t>2</a:t>
            </a:r>
            <a:r>
              <a:rPr lang="en-US" altLang="fr-FR" sz="1800" dirty="0">
                <a:solidFill>
                  <a:srgbClr val="000000"/>
                </a:solidFill>
              </a:rPr>
              <a:t> transportation is often overlooked in climate scenarios (</a:t>
            </a:r>
            <a:r>
              <a:rPr lang="en-US" altLang="fr-FR" sz="1800" dirty="0" err="1">
                <a:solidFill>
                  <a:srgbClr val="000000"/>
                </a:solidFill>
              </a:rPr>
              <a:t>Butnar</a:t>
            </a:r>
            <a:r>
              <a:rPr lang="en-US" altLang="fr-FR" sz="1800" dirty="0">
                <a:solidFill>
                  <a:srgbClr val="000000"/>
                </a:solidFill>
              </a:rPr>
              <a:t> et al., 2020) </a:t>
            </a:r>
          </a:p>
          <a:p>
            <a:r>
              <a:rPr lang="en-US" altLang="fr-FR" sz="1800" u="sng" dirty="0">
                <a:solidFill>
                  <a:srgbClr val="000000"/>
                </a:solidFill>
              </a:rPr>
              <a:t>H. Herzog (2011)</a:t>
            </a:r>
            <a:r>
              <a:rPr lang="en-US" altLang="fr-FR" sz="1800" dirty="0">
                <a:solidFill>
                  <a:srgbClr val="000000"/>
                </a:solidFill>
              </a:rPr>
              <a:t> on CO</a:t>
            </a:r>
            <a:r>
              <a:rPr lang="en-US" altLang="fr-FR" sz="1800" baseline="-25000" dirty="0">
                <a:solidFill>
                  <a:srgbClr val="000000"/>
                </a:solidFill>
              </a:rPr>
              <a:t>2</a:t>
            </a:r>
            <a:r>
              <a:rPr lang="en-US" altLang="fr-FR" sz="1800" dirty="0">
                <a:solidFill>
                  <a:srgbClr val="000000"/>
                </a:solidFill>
              </a:rPr>
              <a:t> pipeline and CO</a:t>
            </a:r>
            <a:r>
              <a:rPr lang="en-US" altLang="fr-FR" sz="1800" baseline="-25000" dirty="0">
                <a:solidFill>
                  <a:srgbClr val="000000"/>
                </a:solidFill>
              </a:rPr>
              <a:t>2</a:t>
            </a:r>
            <a:r>
              <a:rPr lang="en-US" altLang="fr-FR" sz="1800" dirty="0">
                <a:solidFill>
                  <a:srgbClr val="000000"/>
                </a:solidFill>
              </a:rPr>
              <a:t> capture :</a:t>
            </a:r>
          </a:p>
          <a:p>
            <a:endParaRPr lang="en-US" altLang="fr-FR" dirty="0">
              <a:solidFill>
                <a:srgbClr val="000000"/>
              </a:solidFill>
            </a:endParaRPr>
          </a:p>
          <a:p>
            <a:endParaRPr lang="en-US" altLang="fr-FR" dirty="0">
              <a:solidFill>
                <a:srgbClr val="000000"/>
              </a:solidFill>
            </a:endParaRPr>
          </a:p>
          <a:p>
            <a:endParaRPr lang="en-US" altLang="fr-FR" dirty="0">
              <a:solidFill>
                <a:srgbClr val="000000"/>
              </a:solidFill>
            </a:endParaRPr>
          </a:p>
          <a:p>
            <a:endParaRPr lang="en-US" altLang="fr-FR" dirty="0">
              <a:solidFill>
                <a:srgbClr val="000000"/>
              </a:solidFill>
            </a:endParaRP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100" name="Picture 4" descr="6 Ways to Solve the Chicken and Egg Problem for a Marketplace Startu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650" y="2121804"/>
            <a:ext cx="3216665" cy="1809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26816" y="4200810"/>
            <a:ext cx="7810901" cy="1115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>
              <a:spcBef>
                <a:spcPts val="300"/>
              </a:spcBef>
              <a:buSzPct val="75000"/>
            </a:pPr>
            <a:endParaRPr lang="fr-FR" sz="1600" dirty="0"/>
          </a:p>
          <a:p>
            <a:pPr marL="0" lvl="2">
              <a:spcBef>
                <a:spcPts val="300"/>
              </a:spcBef>
              <a:buSzPct val="75000"/>
            </a:pPr>
            <a:r>
              <a:rPr lang="fr-FR" sz="1600" dirty="0"/>
              <a:t>CCS value </a:t>
            </a:r>
            <a:r>
              <a:rPr lang="fr-FR" sz="1600" dirty="0" err="1"/>
              <a:t>chain</a:t>
            </a:r>
            <a:r>
              <a:rPr lang="fr-FR" sz="1600" dirty="0"/>
              <a:t> </a:t>
            </a:r>
            <a:r>
              <a:rPr lang="fr-FR" sz="1600" dirty="0" err="1"/>
              <a:t>is</a:t>
            </a:r>
            <a:r>
              <a:rPr lang="fr-FR" sz="1600" dirty="0"/>
              <a:t> </a:t>
            </a:r>
            <a:r>
              <a:rPr lang="fr-FR" sz="1600" dirty="0" err="1"/>
              <a:t>comprised</a:t>
            </a:r>
            <a:r>
              <a:rPr lang="fr-FR" sz="1600" dirty="0"/>
              <a:t> of </a:t>
            </a:r>
            <a:r>
              <a:rPr lang="fr-FR" sz="1600" b="1" dirty="0" err="1"/>
              <a:t>heterogenous</a:t>
            </a:r>
            <a:r>
              <a:rPr lang="fr-FR" sz="1600" b="1" dirty="0"/>
              <a:t> agents </a:t>
            </a:r>
            <a:r>
              <a:rPr lang="fr-FR" sz="1600" dirty="0"/>
              <a:t>and </a:t>
            </a:r>
            <a:r>
              <a:rPr lang="fr-FR" sz="1600" b="1" dirty="0" err="1"/>
              <a:t>complementary</a:t>
            </a:r>
            <a:r>
              <a:rPr lang="fr-FR" sz="1600" b="1" dirty="0"/>
              <a:t> </a:t>
            </a:r>
            <a:r>
              <a:rPr lang="fr-FR" sz="1600" b="1" dirty="0" err="1"/>
              <a:t>markets</a:t>
            </a:r>
            <a:r>
              <a:rPr lang="fr-FR" sz="1600" dirty="0"/>
              <a:t>, but </a:t>
            </a:r>
            <a:r>
              <a:rPr lang="fr-FR" sz="1600" dirty="0" err="1"/>
              <a:t>most</a:t>
            </a:r>
            <a:r>
              <a:rPr lang="fr-FR" sz="1600" dirty="0"/>
              <a:t> </a:t>
            </a:r>
            <a:r>
              <a:rPr lang="fr-FR" sz="1600" dirty="0" err="1"/>
              <a:t>models</a:t>
            </a:r>
            <a:r>
              <a:rPr lang="fr-FR" sz="1600" dirty="0"/>
              <a:t> </a:t>
            </a:r>
            <a:r>
              <a:rPr lang="fr-FR" sz="1600" dirty="0" err="1"/>
              <a:t>adopts</a:t>
            </a:r>
            <a:r>
              <a:rPr lang="fr-FR" sz="1600" dirty="0"/>
              <a:t> an </a:t>
            </a:r>
            <a:r>
              <a:rPr lang="fr-FR" sz="1600" dirty="0" err="1"/>
              <a:t>aggregated</a:t>
            </a:r>
            <a:r>
              <a:rPr lang="fr-FR" sz="1600" dirty="0"/>
              <a:t> </a:t>
            </a:r>
            <a:r>
              <a:rPr lang="fr-FR" sz="1600" dirty="0" err="1"/>
              <a:t>approach</a:t>
            </a:r>
            <a:r>
              <a:rPr lang="fr-FR" sz="1600" dirty="0"/>
              <a:t> </a:t>
            </a:r>
            <a:r>
              <a:rPr lang="fr-FR" sz="1600" dirty="0" err="1"/>
              <a:t>that</a:t>
            </a:r>
            <a:r>
              <a:rPr lang="fr-FR" sz="1600" dirty="0"/>
              <a:t> </a:t>
            </a:r>
            <a:r>
              <a:rPr lang="fr-FR" sz="1600" dirty="0" err="1"/>
              <a:t>doesn’t</a:t>
            </a:r>
            <a:r>
              <a:rPr lang="fr-FR" sz="1600" dirty="0"/>
              <a:t> </a:t>
            </a:r>
            <a:r>
              <a:rPr lang="fr-FR" sz="1600" dirty="0" err="1"/>
              <a:t>account</a:t>
            </a:r>
            <a:r>
              <a:rPr lang="fr-FR" sz="1600" dirty="0"/>
              <a:t> for </a:t>
            </a:r>
            <a:r>
              <a:rPr lang="fr-FR" sz="1600" dirty="0" err="1"/>
              <a:t>potential</a:t>
            </a:r>
            <a:r>
              <a:rPr lang="fr-FR" sz="1600" dirty="0"/>
              <a:t> </a:t>
            </a:r>
            <a:r>
              <a:rPr lang="fr-FR" sz="1600" dirty="0" err="1"/>
              <a:t>interdependencies</a:t>
            </a:r>
            <a:r>
              <a:rPr lang="fr-FR" sz="1600" dirty="0"/>
              <a:t>. (Ricci, 2012; </a:t>
            </a:r>
            <a:r>
              <a:rPr lang="fr-FR" sz="1600" dirty="0" err="1"/>
              <a:t>Tsiropoulos</a:t>
            </a:r>
            <a:r>
              <a:rPr lang="fr-FR" sz="1600" dirty="0"/>
              <a:t> et al., 2017; Cox and Edwards, 2019…)  </a:t>
            </a:r>
          </a:p>
        </p:txBody>
      </p:sp>
    </p:spTree>
    <p:extLst>
      <p:ext uri="{BB962C8B-B14F-4D97-AF65-F5344CB8AC3E}">
        <p14:creationId xmlns:p14="http://schemas.microsoft.com/office/powerpoint/2010/main" val="32790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Accounting for a possibly complex logistics</a:t>
            </a:r>
            <a:br>
              <a:rPr lang="en-US" dirty="0"/>
            </a:br>
            <a:r>
              <a:rPr lang="en-US" sz="1800" cap="none" dirty="0"/>
              <a:t>(with onshore and maritime components)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0" y="4135967"/>
            <a:ext cx="7886700" cy="148236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b="1" dirty="0"/>
              <a:t>Under which conditions does this set of emitters adopt the technology and join a shared infrastructure ? </a:t>
            </a:r>
          </a:p>
          <a:p>
            <a:pPr marL="0" indent="0">
              <a:buNone/>
            </a:pPr>
            <a:r>
              <a:rPr lang="en-US" sz="1600" b="1" dirty="0"/>
              <a:t>Secondary research question:</a:t>
            </a:r>
          </a:p>
          <a:p>
            <a:pPr lvl="1"/>
            <a:r>
              <a:rPr lang="en-US" sz="1600" dirty="0"/>
              <a:t>Should we grant a monopoly to a single operator controlling the whole CO</a:t>
            </a:r>
            <a:r>
              <a:rPr lang="en-US" sz="1600" baseline="-25000" dirty="0"/>
              <a:t>2</a:t>
            </a:r>
            <a:r>
              <a:rPr lang="en-US" sz="1600" dirty="0"/>
              <a:t> logistics?</a:t>
            </a:r>
          </a:p>
          <a:p>
            <a:pPr lvl="1"/>
            <a:r>
              <a:rPr lang="en-US" sz="1600" dirty="0"/>
              <a:t>How should we reward BECCS plants? (no incentives exist for negative emissions yet)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266" y="1045622"/>
            <a:ext cx="8200450" cy="3097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llipse 4"/>
          <p:cNvSpPr/>
          <p:nvPr/>
        </p:nvSpPr>
        <p:spPr>
          <a:xfrm>
            <a:off x="567266" y="986356"/>
            <a:ext cx="2116667" cy="1803400"/>
          </a:xfrm>
          <a:prstGeom prst="ellipse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602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2" y="346608"/>
            <a:ext cx="8812127" cy="428502"/>
          </a:xfrm>
        </p:spPr>
        <p:txBody>
          <a:bodyPr/>
          <a:lstStyle/>
          <a:p>
            <a:r>
              <a:rPr lang="fr-FR" dirty="0"/>
              <a:t>Assumptions on the infrastructure </a:t>
            </a:r>
            <a:r>
              <a:rPr lang="fr-FR" dirty="0" err="1"/>
              <a:t>operator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1700" b="1" dirty="0"/>
              <a:t>Assumptions on the infrastructure</a:t>
            </a:r>
            <a:r>
              <a:rPr lang="en-US" sz="1700" dirty="0"/>
              <a:t> </a:t>
            </a:r>
            <a:r>
              <a:rPr lang="en-US" sz="1700" b="1" dirty="0"/>
              <a:t>operator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1700" dirty="0" err="1"/>
              <a:t>Subadditive</a:t>
            </a:r>
            <a:r>
              <a:rPr lang="en-US" sz="1700" dirty="0"/>
              <a:t> cost function - monopolistic operation of CO</a:t>
            </a:r>
            <a:r>
              <a:rPr lang="en-US" sz="1700" baseline="-25000" dirty="0"/>
              <a:t>2</a:t>
            </a:r>
            <a:r>
              <a:rPr lang="en-US" sz="1700" dirty="0"/>
              <a:t> </a:t>
            </a:r>
            <a:r>
              <a:rPr lang="en-US" sz="1700" dirty="0" err="1"/>
              <a:t>transporation</a:t>
            </a:r>
            <a:r>
              <a:rPr lang="en-US" sz="1700" dirty="0"/>
              <a:t> (Berg and </a:t>
            </a:r>
            <a:r>
              <a:rPr lang="en-US" sz="1700" dirty="0" err="1"/>
              <a:t>Tschirhart</a:t>
            </a:r>
            <a:r>
              <a:rPr lang="en-US" sz="1700" dirty="0"/>
              <a:t> (1988))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1700" dirty="0"/>
              <a:t>The pipeline monopoly can set discriminatory prices. (Massol et al.(2015)) The shipping operator can only set discriminatory prices if it is vertically integrated with the pipeline operator</a:t>
            </a:r>
          </a:p>
          <a:p>
            <a:pPr marL="0" indent="0" algn="just">
              <a:buNone/>
            </a:pPr>
            <a:endParaRPr lang="en-US" sz="1700" b="1" dirty="0">
              <a:latin typeface="+mn-lt"/>
            </a:endParaRPr>
          </a:p>
          <a:p>
            <a:pPr marL="285750" indent="-285750" algn="just">
              <a:buAutoNum type="romanLcParenBoth"/>
            </a:pPr>
            <a:endParaRPr lang="fr-FR" sz="1800" dirty="0">
              <a:latin typeface="+mn-lt"/>
            </a:endParaRP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309937" y="5558588"/>
            <a:ext cx="2989034" cy="312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itchFamily="2" charset="2"/>
              <a:buChar char="n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B400"/>
              </a:buClr>
              <a:buSzPct val="75000"/>
              <a:buFont typeface="Wingdings" pitchFamily="2" charset="2"/>
              <a:buChar char="n"/>
              <a:defRPr sz="2000" b="1">
                <a:solidFill>
                  <a:schemeClr val="hlink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§"/>
              <a:defRPr sz="1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»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fr-FR" altLang="en-US" sz="700" b="0" kern="0" dirty="0" err="1">
                <a:solidFill>
                  <a:schemeClr val="bg1">
                    <a:lumMod val="65000"/>
                  </a:schemeClr>
                </a:solidFill>
              </a:rPr>
              <a:t>Carbon</a:t>
            </a:r>
            <a:r>
              <a:rPr lang="fr-FR" altLang="en-US" sz="700" b="0" kern="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fr-FR" altLang="en-US" sz="700" b="0" kern="0" dirty="0" err="1">
                <a:solidFill>
                  <a:schemeClr val="bg1">
                    <a:lumMod val="65000"/>
                  </a:schemeClr>
                </a:solidFill>
              </a:rPr>
              <a:t>efficiency</a:t>
            </a:r>
            <a:r>
              <a:rPr lang="fr-FR" altLang="en-US" sz="700" b="0" kern="0" dirty="0">
                <a:solidFill>
                  <a:schemeClr val="bg1">
                    <a:lumMod val="65000"/>
                  </a:schemeClr>
                </a:solidFill>
              </a:rPr>
              <a:t> of a BECCS plant. Source: </a:t>
            </a:r>
            <a:r>
              <a:rPr lang="fr-FR" altLang="en-US" sz="700" b="0" kern="0" dirty="0" err="1">
                <a:solidFill>
                  <a:schemeClr val="bg1">
                    <a:lumMod val="65000"/>
                  </a:schemeClr>
                </a:solidFill>
              </a:rPr>
              <a:t>Fajardy</a:t>
            </a:r>
            <a:r>
              <a:rPr lang="fr-FR" altLang="en-US" sz="700" b="0" kern="0" dirty="0">
                <a:solidFill>
                  <a:schemeClr val="bg1">
                    <a:lumMod val="65000"/>
                  </a:schemeClr>
                </a:solidFill>
              </a:rPr>
              <a:t> and Mac </a:t>
            </a:r>
            <a:r>
              <a:rPr lang="fr-FR" altLang="en-US" sz="700" b="0" kern="0" dirty="0" err="1">
                <a:solidFill>
                  <a:schemeClr val="bg1">
                    <a:lumMod val="65000"/>
                  </a:schemeClr>
                </a:solidFill>
              </a:rPr>
              <a:t>Dowell</a:t>
            </a:r>
            <a:r>
              <a:rPr lang="fr-FR" altLang="en-US" sz="700" b="0" kern="0" dirty="0">
                <a:solidFill>
                  <a:schemeClr val="bg1">
                    <a:lumMod val="65000"/>
                  </a:schemeClr>
                </a:solidFill>
              </a:rPr>
              <a:t> (2017)</a:t>
            </a:r>
            <a:endParaRPr lang="en-US" altLang="en-US" sz="800" b="0" kern="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974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FFD28-7369-4096-ACE7-3A941CC9A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2" y="346608"/>
            <a:ext cx="7732622" cy="428502"/>
          </a:xfrm>
        </p:spPr>
        <p:txBody>
          <a:bodyPr/>
          <a:lstStyle/>
          <a:p>
            <a:r>
              <a:rPr lang="fr-FR" dirty="0" err="1"/>
              <a:t>Methodology</a:t>
            </a:r>
            <a:r>
              <a:rPr lang="fr-FR" dirty="0"/>
              <a:t>: a </a:t>
            </a:r>
            <a:r>
              <a:rPr lang="fr-FR" dirty="0" err="1"/>
              <a:t>cooperative</a:t>
            </a:r>
            <a:r>
              <a:rPr lang="fr-FR" dirty="0"/>
              <a:t> </a:t>
            </a:r>
            <a:r>
              <a:rPr lang="fr-FR" dirty="0" err="1"/>
              <a:t>game-theoretic</a:t>
            </a:r>
            <a:r>
              <a:rPr lang="fr-FR" dirty="0"/>
              <a:t> </a:t>
            </a:r>
            <a:r>
              <a:rPr lang="fr-FR" dirty="0" err="1"/>
              <a:t>approach</a:t>
            </a:r>
            <a:endParaRPr lang="fr-F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CA14FC-3EE9-4AFB-A605-6347C6AE03D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1562" y="1205553"/>
                <a:ext cx="7886700" cy="4412776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 algn="just">
                  <a:buNone/>
                </a:pPr>
                <a:r>
                  <a:rPr lang="en-US" sz="2000" b="1" dirty="0"/>
                  <a:t>The conditions for which emitters accept to join the infrastructure: </a:t>
                </a:r>
              </a:p>
              <a:p>
                <a:pPr marL="285750" indent="-285750" algn="just">
                  <a:buAutoNum type="romanLcParenBoth"/>
                </a:pPr>
                <a:r>
                  <a:rPr lang="en-US" sz="2000" dirty="0"/>
                  <a:t>The infrastructure operator charges </a:t>
                </a:r>
                <a:r>
                  <a:rPr lang="en-US" sz="2000" b="1" i="1" dirty="0"/>
                  <a:t>mutually acceptable</a:t>
                </a:r>
                <a:r>
                  <a:rPr lang="en-US" sz="2000" i="1" dirty="0"/>
                  <a:t> </a:t>
                </a:r>
                <a:r>
                  <a:rPr lang="en-US" sz="2000" dirty="0"/>
                  <a:t>prices</a:t>
                </a:r>
                <a:r>
                  <a:rPr lang="en-US" sz="2000" b="1" dirty="0"/>
                  <a:t>:</a:t>
                </a:r>
                <a:r>
                  <a:rPr lang="en-US" sz="2000" dirty="0"/>
                  <a:t> no subgroup of emitters faces a higher infrastructure cost than its stand-alone cost. </a:t>
                </a:r>
                <a:r>
                  <a:rPr lang="en-US" sz="2000" i="1" dirty="0"/>
                  <a:t>(the core of the game is non-empty)</a:t>
                </a:r>
              </a:p>
              <a:p>
                <a:pPr marL="285750" indent="-285750" algn="just">
                  <a:buAutoNum type="romanLcParenBoth"/>
                </a:pPr>
                <a:r>
                  <a:rPr lang="fr-FR" sz="2000" dirty="0"/>
                  <a:t> </a:t>
                </a:r>
                <a:r>
                  <a:rPr lang="fr-FR" sz="2000" b="1" i="1" dirty="0" err="1"/>
                  <a:t>Individual</a:t>
                </a:r>
                <a:r>
                  <a:rPr lang="fr-FR" sz="2000" b="1" i="1" dirty="0"/>
                  <a:t> non-</a:t>
                </a:r>
                <a:r>
                  <a:rPr lang="fr-FR" sz="2000" b="1" i="1" dirty="0" err="1"/>
                  <a:t>negative</a:t>
                </a:r>
                <a:r>
                  <a:rPr lang="fr-FR" sz="2000" b="1" i="1" dirty="0"/>
                  <a:t> </a:t>
                </a:r>
                <a:r>
                  <a:rPr lang="fr-FR" sz="2000" b="1" i="1" dirty="0" err="1"/>
                  <a:t>benefit</a:t>
                </a:r>
                <a:r>
                  <a:rPr lang="fr-FR" sz="2000" b="1" i="1" dirty="0"/>
                  <a:t>: </a:t>
                </a:r>
                <a:r>
                  <a:rPr lang="fr-FR" sz="2000" dirty="0"/>
                  <a:t>the revenue </a:t>
                </a:r>
                <a:r>
                  <a:rPr lang="fr-FR" sz="2000" dirty="0" err="1"/>
                  <a:t>from</a:t>
                </a:r>
                <a:r>
                  <a:rPr lang="fr-FR" sz="2000" dirty="0"/>
                  <a:t> </a:t>
                </a:r>
                <a:r>
                  <a:rPr lang="fr-FR" sz="2000" dirty="0" err="1"/>
                  <a:t>carbon</a:t>
                </a:r>
                <a:r>
                  <a:rPr lang="fr-FR" sz="2000" dirty="0"/>
                  <a:t> </a:t>
                </a:r>
                <a:r>
                  <a:rPr lang="fr-FR" sz="2000" dirty="0" err="1"/>
                  <a:t>price</a:t>
                </a:r>
                <a:r>
                  <a:rPr lang="fr-FR" sz="2000" dirty="0"/>
                  <a:t> </a:t>
                </a:r>
                <a:r>
                  <a:rPr lang="fr-FR" sz="2000" dirty="0" err="1"/>
                  <a:t>exceeds</a:t>
                </a:r>
                <a:r>
                  <a:rPr lang="fr-FR" sz="2000" dirty="0"/>
                  <a:t> capture, transport and </a:t>
                </a:r>
                <a:r>
                  <a:rPr lang="fr-FR" sz="2000" dirty="0" err="1"/>
                  <a:t>storage</a:t>
                </a:r>
                <a:r>
                  <a:rPr lang="fr-FR" sz="2000" dirty="0"/>
                  <a:t> </a:t>
                </a:r>
                <a:r>
                  <a:rPr lang="fr-FR" sz="2000" dirty="0" err="1"/>
                  <a:t>cost</a:t>
                </a:r>
                <a:r>
                  <a:rPr lang="fr-FR" sz="2000" dirty="0"/>
                  <a:t>.</a:t>
                </a:r>
              </a:p>
              <a:p>
                <a:pPr marL="285750" indent="-285750" algn="just">
                  <a:buAutoNum type="romanLcParenBoth"/>
                </a:pPr>
                <a:endParaRPr lang="fr-FR" sz="2000" dirty="0"/>
              </a:p>
              <a:p>
                <a:pPr marL="285750" indent="-285750" algn="just">
                  <a:buAutoNum type="romanLcParenBoth"/>
                </a:pPr>
                <a:endParaRPr lang="fr-FR" sz="2000" dirty="0"/>
              </a:p>
              <a:p>
                <a:pPr marL="0" indent="0" algn="just">
                  <a:buNone/>
                </a:pPr>
                <a:endParaRPr lang="fr-FR" sz="2000" dirty="0"/>
              </a:p>
              <a:p>
                <a:pPr marL="285750" indent="-285750" algn="just">
                  <a:buAutoNum type="romanLcParenBoth"/>
                </a:pPr>
                <a:endParaRPr lang="fr-FR" sz="2000" dirty="0"/>
              </a:p>
              <a:p>
                <a:pPr marL="285750" indent="-285750" algn="just">
                  <a:buAutoNum type="romanLcParenBoth"/>
                </a:pPr>
                <a:endParaRPr lang="fr-FR" sz="2000" dirty="0"/>
              </a:p>
              <a:p>
                <a:pPr marL="285750" indent="-285750" algn="just">
                  <a:buAutoNum type="romanLcParenBoth"/>
                </a:pPr>
                <a:endParaRPr lang="fr-FR" sz="2000" dirty="0"/>
              </a:p>
              <a:p>
                <a:pPr marL="285750" indent="-285750" algn="just">
                  <a:buAutoNum type="romanLcParenBoth"/>
                </a:pPr>
                <a:endParaRPr lang="fr-FR" sz="2000" dirty="0"/>
              </a:p>
              <a:p>
                <a:pPr marL="0" indent="0" algn="just">
                  <a:buNone/>
                </a:pPr>
                <a:r>
                  <a:rPr lang="fr-FR" sz="2000" dirty="0" err="1"/>
                  <a:t>We</a:t>
                </a:r>
                <a:r>
                  <a:rPr lang="fr-FR" sz="2000" dirty="0"/>
                  <a:t> </a:t>
                </a:r>
                <a:r>
                  <a:rPr lang="fr-FR" sz="2000" dirty="0" err="1"/>
                  <a:t>get</a:t>
                </a:r>
                <a:r>
                  <a:rPr lang="fr-FR" sz="2000" dirty="0"/>
                  <a:t> a break-</a:t>
                </a:r>
                <a:r>
                  <a:rPr lang="fr-FR" sz="2000" dirty="0" err="1"/>
                  <a:t>even</a:t>
                </a:r>
                <a:r>
                  <a:rPr lang="fr-FR" sz="2000" dirty="0"/>
                  <a:t> </a:t>
                </a:r>
                <a:r>
                  <a:rPr lang="fr-FR" sz="2000" dirty="0" err="1"/>
                  <a:t>price</a:t>
                </a:r>
                <a:r>
                  <a:rPr lang="fr-FR" sz="2000" dirty="0"/>
                  <a:t>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FR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sSub>
                          <m:sSubPr>
                            <m:ctrlPr>
                              <a:rPr lang="fr-FR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000" b="0" i="1" smtClean="0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fr-FR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  <m:sup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fr-FR" sz="2000" dirty="0"/>
                  <a:t>, the </a:t>
                </a:r>
                <a:r>
                  <a:rPr lang="fr-FR" sz="2000" dirty="0" err="1"/>
                  <a:t>lowest</a:t>
                </a:r>
                <a:r>
                  <a:rPr lang="fr-FR" sz="2000" dirty="0"/>
                  <a:t> CO</a:t>
                </a:r>
                <a:r>
                  <a:rPr lang="fr-FR" sz="2000" baseline="-25000" dirty="0"/>
                  <a:t>2</a:t>
                </a:r>
                <a:r>
                  <a:rPr lang="fr-FR" sz="2000" dirty="0"/>
                  <a:t> </a:t>
                </a:r>
                <a:r>
                  <a:rPr lang="fr-FR" sz="2000" dirty="0" err="1"/>
                  <a:t>price</a:t>
                </a:r>
                <a:r>
                  <a:rPr lang="fr-FR" sz="2000" dirty="0"/>
                  <a:t> for </a:t>
                </a:r>
                <a:r>
                  <a:rPr lang="fr-FR" sz="2000" dirty="0" err="1"/>
                  <a:t>which</a:t>
                </a:r>
                <a:r>
                  <a:rPr lang="fr-FR" sz="2000" dirty="0"/>
                  <a:t> </a:t>
                </a:r>
                <a:r>
                  <a:rPr lang="fr-FR" sz="2000" dirty="0" err="1"/>
                  <a:t>both</a:t>
                </a:r>
                <a:r>
                  <a:rPr lang="fr-FR" sz="2000" dirty="0"/>
                  <a:t> conditions </a:t>
                </a:r>
                <a:r>
                  <a:rPr lang="fr-FR" sz="2000" dirty="0" err="1"/>
                  <a:t>hold</a:t>
                </a:r>
                <a:r>
                  <a:rPr lang="fr-FR" sz="2000" dirty="0"/>
                  <a:t>. </a:t>
                </a:r>
              </a:p>
              <a:p>
                <a:pPr marL="0" indent="0">
                  <a:buNone/>
                </a:pPr>
                <a:endParaRPr lang="fr-FR" sz="2000" dirty="0"/>
              </a:p>
              <a:p>
                <a:pPr marL="0" indent="0">
                  <a:buNone/>
                </a:pPr>
                <a:endParaRPr lang="fr-FR" sz="2000" dirty="0"/>
              </a:p>
              <a:p>
                <a:pPr marL="0" indent="0">
                  <a:buNone/>
                </a:pPr>
                <a:endParaRPr lang="fr-FR" sz="2000" dirty="0"/>
              </a:p>
              <a:p>
                <a:pPr marL="0" indent="0">
                  <a:buNone/>
                </a:pPr>
                <a:endParaRPr lang="fr-FR" sz="2000" dirty="0"/>
              </a:p>
              <a:p>
                <a:pPr marL="0" indent="0">
                  <a:buNone/>
                </a:pPr>
                <a:endParaRPr lang="fr-FR" sz="2000" dirty="0"/>
              </a:p>
              <a:p>
                <a:pPr marL="0" indent="0">
                  <a:buNone/>
                </a:pPr>
                <a:endParaRPr lang="fr-FR" sz="2000" dirty="0"/>
              </a:p>
              <a:p>
                <a:pPr marL="0" indent="0">
                  <a:buNone/>
                </a:pPr>
                <a:endParaRPr lang="fr-FR" sz="2000" dirty="0"/>
              </a:p>
              <a:p>
                <a:endParaRPr lang="fr-FR" sz="20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CA14FC-3EE9-4AFB-A605-6347C6AE03D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1562" y="1205553"/>
                <a:ext cx="7886700" cy="4412776"/>
              </a:xfrm>
              <a:blipFill>
                <a:blip r:embed="rId2"/>
                <a:stretch>
                  <a:fillRect l="-541" t="-1519" r="-4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D2A848C1-8EF5-439B-A722-1BEDC36C2F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149" y="3093450"/>
            <a:ext cx="4618746" cy="1694834"/>
          </a:xfrm>
          <a:prstGeom prst="rect">
            <a:avLst/>
          </a:prstGeom>
        </p:spPr>
      </p:pic>
      <p:sp>
        <p:nvSpPr>
          <p:cNvPr id="6" name="Right Brace 5">
            <a:extLst>
              <a:ext uri="{FF2B5EF4-FFF2-40B4-BE49-F238E27FC236}">
                <a16:creationId xmlns:a16="http://schemas.microsoft.com/office/drawing/2014/main" id="{75F9442C-1D0E-46D3-9956-9AE64EE270AE}"/>
              </a:ext>
            </a:extLst>
          </p:cNvPr>
          <p:cNvSpPr/>
          <p:nvPr/>
        </p:nvSpPr>
        <p:spPr>
          <a:xfrm>
            <a:off x="6356838" y="3642597"/>
            <a:ext cx="110279" cy="602907"/>
          </a:xfrm>
          <a:prstGeom prst="rightBrace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id="{FC35D318-4A07-41D1-927F-0124FBBD968C}"/>
              </a:ext>
            </a:extLst>
          </p:cNvPr>
          <p:cNvSpPr/>
          <p:nvPr/>
        </p:nvSpPr>
        <p:spPr>
          <a:xfrm>
            <a:off x="6364622" y="4327367"/>
            <a:ext cx="110279" cy="348580"/>
          </a:xfrm>
          <a:prstGeom prst="rightBrac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230566-1B46-4C71-BDF9-3CF3DBC608BE}"/>
              </a:ext>
            </a:extLst>
          </p:cNvPr>
          <p:cNvSpPr txBox="1"/>
          <p:nvPr/>
        </p:nvSpPr>
        <p:spPr>
          <a:xfrm>
            <a:off x="6590747" y="3737418"/>
            <a:ext cx="509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(i)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E3C80B1-7AB1-4651-AC9C-189FC4AC21D8}"/>
              </a:ext>
            </a:extLst>
          </p:cNvPr>
          <p:cNvSpPr txBox="1"/>
          <p:nvPr/>
        </p:nvSpPr>
        <p:spPr>
          <a:xfrm>
            <a:off x="6590747" y="4262541"/>
            <a:ext cx="615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(ii)</a:t>
            </a:r>
          </a:p>
        </p:txBody>
      </p:sp>
    </p:spTree>
    <p:extLst>
      <p:ext uri="{BB962C8B-B14F-4D97-AF65-F5344CB8AC3E}">
        <p14:creationId xmlns:p14="http://schemas.microsoft.com/office/powerpoint/2010/main" val="2191630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54B59B-9B7E-4BEC-93E2-9E07D94FF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Benchmarking with a welfare maximizing approach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B4E21B6-BEBE-4F16-AE70-C70B93931E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892" y="1205553"/>
            <a:ext cx="4914457" cy="4412776"/>
          </a:xfrm>
        </p:spPr>
        <p:txBody>
          <a:bodyPr>
            <a:normAutofit/>
          </a:bodyPr>
          <a:lstStyle/>
          <a:p>
            <a:r>
              <a:rPr lang="en-US" sz="1800" dirty="0"/>
              <a:t>We then calculate the least costly infrastructure and the break-even CO</a:t>
            </a:r>
            <a:r>
              <a:rPr lang="en-US" sz="1800" baseline="-25000" dirty="0"/>
              <a:t>2</a:t>
            </a:r>
            <a:r>
              <a:rPr lang="en-US" sz="1800" dirty="0"/>
              <a:t> prices for each subset of the infrastructure (</a:t>
            </a:r>
            <a:r>
              <a:rPr lang="en-US" sz="1800" i="1" dirty="0"/>
              <a:t>e.g.</a:t>
            </a:r>
            <a:r>
              <a:rPr lang="en-US" sz="1800" dirty="0"/>
              <a:t> only E2 and E3)</a:t>
            </a:r>
          </a:p>
          <a:p>
            <a:endParaRPr lang="en-US" sz="1800" dirty="0"/>
          </a:p>
          <a:p>
            <a:r>
              <a:rPr lang="en-US" sz="1800" dirty="0"/>
              <a:t>We then consider a Social Cost of Carbon (SCC) that we let increase and find a sequence of optimal infrastructures</a:t>
            </a:r>
          </a:p>
          <a:p>
            <a:pPr marL="0" indent="0">
              <a:buNone/>
            </a:pPr>
            <a:endParaRPr lang="fr-FR" sz="1800" b="0" dirty="0"/>
          </a:p>
          <a:p>
            <a:r>
              <a:rPr lang="fr-FR" sz="1800" dirty="0" err="1"/>
              <a:t>We</a:t>
            </a:r>
            <a:r>
              <a:rPr lang="fr-FR" sz="1800" dirty="0"/>
              <a:t> benchmark </a:t>
            </a:r>
            <a:r>
              <a:rPr lang="fr-FR" sz="1800" dirty="0" err="1"/>
              <a:t>these</a:t>
            </a:r>
            <a:r>
              <a:rPr lang="fr-FR" sz="1800" dirty="0"/>
              <a:t> </a:t>
            </a:r>
            <a:r>
              <a:rPr lang="fr-FR" sz="1800" dirty="0" err="1"/>
              <a:t>welfare</a:t>
            </a:r>
            <a:r>
              <a:rPr lang="fr-FR" sz="1800" dirty="0"/>
              <a:t> </a:t>
            </a:r>
            <a:r>
              <a:rPr lang="fr-FR" sz="1800" dirty="0" err="1"/>
              <a:t>maximizing</a:t>
            </a:r>
            <a:r>
              <a:rPr lang="fr-FR" sz="1800" dirty="0"/>
              <a:t> infrastructures </a:t>
            </a:r>
            <a:r>
              <a:rPr lang="fr-FR" sz="1800" dirty="0" err="1"/>
              <a:t>with</a:t>
            </a:r>
            <a:r>
              <a:rPr lang="fr-FR" sz="1800" dirty="0"/>
              <a:t> the </a:t>
            </a:r>
            <a:r>
              <a:rPr lang="fr-FR" sz="1800" dirty="0" err="1"/>
              <a:t>ones</a:t>
            </a:r>
            <a:r>
              <a:rPr lang="fr-FR" sz="1800" dirty="0"/>
              <a:t> </a:t>
            </a:r>
            <a:r>
              <a:rPr lang="fr-FR" sz="1800" dirty="0" err="1"/>
              <a:t>that</a:t>
            </a:r>
            <a:r>
              <a:rPr lang="fr-FR" sz="1800" dirty="0"/>
              <a:t> </a:t>
            </a:r>
            <a:r>
              <a:rPr lang="fr-FR" sz="1800" dirty="0" err="1"/>
              <a:t>would</a:t>
            </a:r>
            <a:r>
              <a:rPr lang="fr-FR" sz="1800" dirty="0"/>
              <a:t> </a:t>
            </a:r>
            <a:r>
              <a:rPr lang="fr-FR" sz="1800" dirty="0" err="1"/>
              <a:t>be</a:t>
            </a:r>
            <a:r>
              <a:rPr lang="fr-FR" sz="1800" dirty="0"/>
              <a:t> </a:t>
            </a:r>
            <a:r>
              <a:rPr lang="fr-FR" sz="1800" dirty="0" err="1"/>
              <a:t>feasible</a:t>
            </a:r>
            <a:r>
              <a:rPr lang="fr-FR" sz="1800" dirty="0"/>
              <a:t> in the </a:t>
            </a:r>
            <a:r>
              <a:rPr lang="fr-FR" sz="1800" dirty="0" err="1"/>
              <a:t>cooperative</a:t>
            </a:r>
            <a:r>
              <a:rPr lang="fr-FR" sz="1800" dirty="0"/>
              <a:t> </a:t>
            </a:r>
            <a:r>
              <a:rPr lang="fr-FR" sz="1800" dirty="0" err="1"/>
              <a:t>approach</a:t>
            </a:r>
            <a:endParaRPr lang="fr-FR" sz="1800" b="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7CFEB7D-5BC9-41F0-A3A0-EAD898C0B4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761"/>
          <a:stretch/>
        </p:blipFill>
        <p:spPr bwMode="auto">
          <a:xfrm>
            <a:off x="465619" y="1021812"/>
            <a:ext cx="2643767" cy="3097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AE8740CA-33DF-401F-BEC9-45798726AA0F}"/>
                  </a:ext>
                </a:extLst>
              </p:cNvPr>
              <p:cNvSpPr txBox="1"/>
              <p:nvPr/>
            </p:nvSpPr>
            <p:spPr>
              <a:xfrm>
                <a:off x="338026" y="4119554"/>
                <a:ext cx="3312486" cy="10944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200" dirty="0"/>
                  <a:t>NB :  Welfare is here: 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200" b="0" i="1" smtClean="0">
                          <a:latin typeface="Cambria Math" panose="02040503050406030204" pitchFamily="18" charset="0"/>
                        </a:rPr>
                        <m:t>𝑆𝐶𝐶</m:t>
                      </m:r>
                      <m:r>
                        <a:rPr lang="fr-FR" sz="1200" b="0" i="1" smtClean="0"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∑"/>
                          <m:supHide m:val="on"/>
                          <m:ctrlPr>
                            <a:rPr lang="fr-FR" sz="1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fr-FR" sz="1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fr-FR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2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fr-FR" sz="1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fr-FR" sz="1200" b="0" i="1" smtClean="0">
                          <a:latin typeface="Cambria Math" panose="02040503050406030204" pitchFamily="18" charset="0"/>
                        </a:rPr>
                        <m:t> −</m:t>
                      </m:r>
                      <m:sSub>
                        <m:sSubPr>
                          <m:ctrlPr>
                            <a:rPr lang="fr-FR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2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fr-FR" sz="1200" b="0" i="1" smtClean="0">
                              <a:latin typeface="Cambria Math" panose="02040503050406030204" pitchFamily="18" charset="0"/>
                            </a:rPr>
                            <m:t>𝑖𝑛𝑓𝑟𝑎𝑠𝑡𝑟𝑢𝑐𝑡𝑢𝑟𝑒</m:t>
                          </m:r>
                        </m:sub>
                      </m:sSub>
                      <m:r>
                        <a:rPr lang="fr-FR" sz="1200" b="0" i="1" smtClean="0">
                          <a:latin typeface="Cambria Math" panose="02040503050406030204" pitchFamily="18" charset="0"/>
                        </a:rPr>
                        <m:t> 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fr-FR" sz="1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fr-FR" sz="1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fr-FR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2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fr-FR" sz="1200" b="0" i="1" smtClean="0">
                                  <a:latin typeface="Cambria Math" panose="02040503050406030204" pitchFamily="18" charset="0"/>
                                </a:rPr>
                                <m:t>𝑐𝑎𝑝𝑡𝑢𝑟</m:t>
                              </m:r>
                              <m:sSub>
                                <m:sSubPr>
                                  <m:ctrlPr>
                                    <a:rPr lang="fr-FR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2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fr-FR" sz="12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</m:sSub>
                        </m:e>
                      </m:nary>
                      <m:r>
                        <a:rPr lang="fr-FR" sz="12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fr-FR" sz="1200" b="0" dirty="0"/>
              </a:p>
              <a:p>
                <a:r>
                  <a:rPr lang="fr-FR" sz="1200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2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fr-FR" sz="1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fr-FR" sz="1200" b="0" dirty="0"/>
                  <a:t> </a:t>
                </a:r>
                <a:r>
                  <a:rPr lang="fr-FR" sz="1200" b="0" dirty="0" err="1"/>
                  <a:t>is</a:t>
                </a:r>
                <a:r>
                  <a:rPr lang="fr-FR" sz="1200" b="0" dirty="0"/>
                  <a:t> the </a:t>
                </a:r>
                <a:r>
                  <a:rPr lang="fr-FR" sz="1200" b="0" dirty="0" err="1"/>
                  <a:t>quantity</a:t>
                </a:r>
                <a:r>
                  <a:rPr lang="fr-FR" sz="1200" b="0" dirty="0"/>
                  <a:t> of </a:t>
                </a:r>
                <a:r>
                  <a:rPr lang="fr-FR" sz="1200" b="0" dirty="0" err="1"/>
                  <a:t>abated</a:t>
                </a:r>
                <a:r>
                  <a:rPr lang="fr-FR" sz="1200" b="0" dirty="0"/>
                  <a:t> </a:t>
                </a:r>
                <a:r>
                  <a:rPr lang="fr-FR" sz="1200" b="0" dirty="0" err="1"/>
                  <a:t>emissions</a:t>
                </a:r>
                <a:r>
                  <a:rPr lang="fr-FR" sz="1200" b="0" dirty="0"/>
                  <a:t> at plant </a:t>
                </a:r>
                <a14:m>
                  <m:oMath xmlns:m="http://schemas.openxmlformats.org/officeDocument/2006/math">
                    <m:r>
                      <a:rPr lang="fr-FR" sz="12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fr-FR" sz="1200" b="0" dirty="0"/>
              </a:p>
            </p:txBody>
          </p:sp>
        </mc:Choice>
        <mc:Fallback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AE8740CA-33DF-401F-BEC9-45798726AA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026" y="4119554"/>
                <a:ext cx="3312486" cy="1094467"/>
              </a:xfrm>
              <a:prstGeom prst="rect">
                <a:avLst/>
              </a:prstGeom>
              <a:blipFill>
                <a:blip r:embed="rId3"/>
                <a:stretch>
                  <a:fillRect l="-1471" t="-40782" r="-9191" b="-474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92491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2" y="346608"/>
            <a:ext cx="8812127" cy="428502"/>
          </a:xfrm>
        </p:spPr>
        <p:txBody>
          <a:bodyPr/>
          <a:lstStyle/>
          <a:p>
            <a:r>
              <a:rPr lang="fr-FR" dirty="0"/>
              <a:t>Extensions: vertical </a:t>
            </a:r>
            <a:r>
              <a:rPr lang="fr-FR" dirty="0" err="1"/>
              <a:t>integration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endParaRPr lang="en-US" sz="1600" i="1" u="sng" dirty="0">
              <a:latin typeface="+mn-lt"/>
            </a:endParaRPr>
          </a:p>
          <a:p>
            <a:pPr marL="0" indent="0" algn="just">
              <a:buNone/>
            </a:pPr>
            <a:r>
              <a:rPr lang="en-US" sz="1600" i="1" u="sng" dirty="0">
                <a:latin typeface="+mn-lt"/>
              </a:rPr>
              <a:t>Two scenarios on the infrastructure operators: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1600" b="1" dirty="0">
                <a:latin typeface="+mn-lt"/>
              </a:rPr>
              <a:t>Case 1: Vertically integrated: </a:t>
            </a:r>
            <a:r>
              <a:rPr lang="en-US" sz="1600" dirty="0">
                <a:latin typeface="+mn-lt"/>
              </a:rPr>
              <a:t>the cost of shipping and of pipeline are aggregated and prices can be discriminatory.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1600" b="1" dirty="0">
                <a:latin typeface="+mn-lt"/>
              </a:rPr>
              <a:t>Case 2: Separated operator: </a:t>
            </a:r>
            <a:r>
              <a:rPr lang="en-US" sz="1600" dirty="0">
                <a:latin typeface="+mn-lt"/>
              </a:rPr>
              <a:t>the cost of shipping is fixed beforehand. Either through: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</a:rPr>
              <a:t>Average costs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</a:rPr>
              <a:t>Two-part tariffs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309937" y="5558588"/>
            <a:ext cx="2989034" cy="312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itchFamily="2" charset="2"/>
              <a:buChar char="n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B400"/>
              </a:buClr>
              <a:buSzPct val="75000"/>
              <a:buFont typeface="Wingdings" pitchFamily="2" charset="2"/>
              <a:buChar char="n"/>
              <a:defRPr sz="2000" b="1">
                <a:solidFill>
                  <a:schemeClr val="hlink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§"/>
              <a:defRPr sz="1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»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fr-FR" altLang="en-US" sz="700" b="0" kern="0" dirty="0" err="1">
                <a:solidFill>
                  <a:schemeClr val="bg1">
                    <a:lumMod val="65000"/>
                  </a:schemeClr>
                </a:solidFill>
              </a:rPr>
              <a:t>Carbon</a:t>
            </a:r>
            <a:r>
              <a:rPr lang="fr-FR" altLang="en-US" sz="700" b="0" kern="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fr-FR" altLang="en-US" sz="700" b="0" kern="0" dirty="0" err="1">
                <a:solidFill>
                  <a:schemeClr val="bg1">
                    <a:lumMod val="65000"/>
                  </a:schemeClr>
                </a:solidFill>
              </a:rPr>
              <a:t>efficiency</a:t>
            </a:r>
            <a:r>
              <a:rPr lang="fr-FR" altLang="en-US" sz="700" b="0" kern="0" dirty="0">
                <a:solidFill>
                  <a:schemeClr val="bg1">
                    <a:lumMod val="65000"/>
                  </a:schemeClr>
                </a:solidFill>
              </a:rPr>
              <a:t> of a BECCS plant. Source: </a:t>
            </a:r>
            <a:r>
              <a:rPr lang="fr-FR" altLang="en-US" sz="700" b="0" kern="0" dirty="0" err="1">
                <a:solidFill>
                  <a:schemeClr val="bg1">
                    <a:lumMod val="65000"/>
                  </a:schemeClr>
                </a:solidFill>
              </a:rPr>
              <a:t>Fajardy</a:t>
            </a:r>
            <a:r>
              <a:rPr lang="fr-FR" altLang="en-US" sz="700" b="0" kern="0" dirty="0">
                <a:solidFill>
                  <a:schemeClr val="bg1">
                    <a:lumMod val="65000"/>
                  </a:schemeClr>
                </a:solidFill>
              </a:rPr>
              <a:t> and Mac </a:t>
            </a:r>
            <a:r>
              <a:rPr lang="fr-FR" altLang="en-US" sz="700" b="0" kern="0" dirty="0" err="1">
                <a:solidFill>
                  <a:schemeClr val="bg1">
                    <a:lumMod val="65000"/>
                  </a:schemeClr>
                </a:solidFill>
              </a:rPr>
              <a:t>Dowell</a:t>
            </a:r>
            <a:r>
              <a:rPr lang="fr-FR" altLang="en-US" sz="700" b="0" kern="0" dirty="0">
                <a:solidFill>
                  <a:schemeClr val="bg1">
                    <a:lumMod val="65000"/>
                  </a:schemeClr>
                </a:solidFill>
              </a:rPr>
              <a:t> (2017)</a:t>
            </a:r>
            <a:endParaRPr lang="en-US" altLang="en-US" sz="800" b="0" kern="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537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20971</TotalTime>
  <Words>1342</Words>
  <Application>Microsoft Office PowerPoint</Application>
  <PresentationFormat>Affichage à l'écran (16:10)</PresentationFormat>
  <Paragraphs>146</Paragraphs>
  <Slides>17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5" baseType="lpstr">
      <vt:lpstr>Arial Unicode MS</vt:lpstr>
      <vt:lpstr>Arial</vt:lpstr>
      <vt:lpstr>Calibri</vt:lpstr>
      <vt:lpstr>Calibri Light</vt:lpstr>
      <vt:lpstr>Cambria Math</vt:lpstr>
      <vt:lpstr>Roboto Light</vt:lpstr>
      <vt:lpstr>Wingdings</vt:lpstr>
      <vt:lpstr>Thème Office</vt:lpstr>
      <vt:lpstr>Présentation PowerPoint</vt:lpstr>
      <vt:lpstr>Background: Carbon Capture and Storage</vt:lpstr>
      <vt:lpstr>Background: Negative Emission Technologies</vt:lpstr>
      <vt:lpstr>The overlooked economics of CO2 Transportation</vt:lpstr>
      <vt:lpstr>Accounting for a possibly complex logistics (with onshore and maritime components)</vt:lpstr>
      <vt:lpstr>Assumptions on the infrastructure operator</vt:lpstr>
      <vt:lpstr>Methodology: a cooperative game-theoretic approach</vt:lpstr>
      <vt:lpstr>Benchmarking with a welfare maximizing approach</vt:lpstr>
      <vt:lpstr>Extensions: vertical integration</vt:lpstr>
      <vt:lpstr>Extensions: negative emissions </vt:lpstr>
      <vt:lpstr>Application: a Swedish case  inspired from the Northern Lights project</vt:lpstr>
      <vt:lpstr>Welfare maximizing infrastructures</vt:lpstr>
      <vt:lpstr>The impact of the cooperative perspective</vt:lpstr>
      <vt:lpstr>The impact of negative emissions accounting</vt:lpstr>
      <vt:lpstr>Main results</vt:lpstr>
      <vt:lpstr>Conclusions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Vincent Colignon</dc:creator>
  <cp:lastModifiedBy>Emma Jagu (Student at CentraleSupelec)</cp:lastModifiedBy>
  <cp:revision>837</cp:revision>
  <cp:lastPrinted>2020-12-18T09:21:20Z</cp:lastPrinted>
  <dcterms:created xsi:type="dcterms:W3CDTF">2015-11-02T15:34:28Z</dcterms:created>
  <dcterms:modified xsi:type="dcterms:W3CDTF">2021-06-07T14:38:20Z</dcterms:modified>
</cp:coreProperties>
</file>