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75" r:id="rId4"/>
    <p:sldId id="276" r:id="rId5"/>
    <p:sldId id="259" r:id="rId6"/>
    <p:sldId id="262" r:id="rId7"/>
    <p:sldId id="263" r:id="rId8"/>
    <p:sldId id="260" r:id="rId9"/>
    <p:sldId id="261" r:id="rId10"/>
    <p:sldId id="264" r:id="rId11"/>
    <p:sldId id="265" r:id="rId12"/>
    <p:sldId id="266" r:id="rId13"/>
    <p:sldId id="277" r:id="rId14"/>
    <p:sldId id="278" r:id="rId15"/>
    <p:sldId id="267" r:id="rId16"/>
    <p:sldId id="268" r:id="rId17"/>
    <p:sldId id="284" r:id="rId18"/>
    <p:sldId id="270" r:id="rId19"/>
    <p:sldId id="271" r:id="rId20"/>
    <p:sldId id="279" r:id="rId21"/>
    <p:sldId id="280" r:id="rId22"/>
    <p:sldId id="281" r:id="rId23"/>
    <p:sldId id="285" r:id="rId24"/>
    <p:sldId id="286" r:id="rId25"/>
    <p:sldId id="287" r:id="rId26"/>
    <p:sldId id="273" r:id="rId27"/>
    <p:sldId id="288" r:id="rId28"/>
    <p:sldId id="28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91" d="100"/>
          <a:sy n="91" d="100"/>
        </p:scale>
        <p:origin x="230" y="77"/>
      </p:cViewPr>
      <p:guideLst/>
    </p:cSldViewPr>
  </p:slideViewPr>
  <p:notesTextViewPr>
    <p:cViewPr>
      <p:scale>
        <a:sx n="1" d="1"/>
        <a:sy n="1" d="1"/>
      </p:scale>
      <p:origin x="0" y="0"/>
    </p:cViewPr>
  </p:notesTextViewPr>
  <p:notesViewPr>
    <p:cSldViewPr snapToGrid="0">
      <p:cViewPr varScale="1">
        <p:scale>
          <a:sx n="69" d="100"/>
          <a:sy n="69" d="100"/>
        </p:scale>
        <p:origin x="3082" y="8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D:\WORK\ASSA\installed_capacity%20April%20202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WORK\IAEE\Results\New%20scenario\national%20wind%20and%20solar%20with%20subsidy.csv"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WORK\IAEE\Results\BAU%20Results%20revised.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D:\WORK\IAEE\Statistics\RE%20Resource%20rich%20target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D:\WORK\IAEE\Statistics\RE%20Resource%20rich%20targe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WORK\IAEE\Results\BAU%20Results%20revise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WORK\IAEE\Results\BAU%20Results%20revise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WORK\IAEE\Results\Solar%20and%20Wind\Aggregate%20resul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WORK\IAEE\Results\New%20scenario\LCOE.csv"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WORK\IAEE\Results\Solar%20and%20Wind\Aggregate%20resul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WORK\IAEE\Results\Solar%20and%20Wind\Aggregate%20resul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IN" sz="1400" b="1">
                <a:solidFill>
                  <a:schemeClr val="tx1"/>
                </a:solidFill>
                <a:latin typeface="Times New Roman" panose="02020603050405020304" pitchFamily="18" charset="0"/>
                <a:cs typeface="Times New Roman" panose="02020603050405020304" pitchFamily="18" charset="0"/>
              </a:rPr>
              <a:t>Installed Power capacity as of Feb-2021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4EC-4765-9FDF-E3E511122D1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4EC-4765-9FDF-E3E511122D1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4EC-4765-9FDF-E3E511122D1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4EC-4765-9FDF-E3E511122D1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4EC-4765-9FDF-E3E511122D12}"/>
              </c:ext>
            </c:extLst>
          </c:dPt>
          <c:dLbls>
            <c:dLbl>
              <c:idx val="3"/>
              <c:layout>
                <c:manualLayout>
                  <c:x val="-5.2435541145592099E-4"/>
                  <c:y val="6.1038696603205728E-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4EC-4765-9FDF-E3E511122D12}"/>
                </c:ext>
              </c:extLst>
            </c:dLbl>
            <c:dLbl>
              <c:idx val="4"/>
              <c:layout>
                <c:manualLayout>
                  <c:x val="4.1111986001749784E-2"/>
                  <c:y val="-2.9152085156022166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EC-4765-9FDF-E3E511122D12}"/>
                </c:ext>
              </c:extLst>
            </c:dLbl>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Sheet1!$B$15:$B$19</c:f>
              <c:strCache>
                <c:ptCount val="5"/>
                <c:pt idx="0">
                  <c:v>Thermal</c:v>
                </c:pt>
                <c:pt idx="1">
                  <c:v>Solar</c:v>
                </c:pt>
                <c:pt idx="2">
                  <c:v>Wind</c:v>
                </c:pt>
                <c:pt idx="3">
                  <c:v>Biomass</c:v>
                </c:pt>
                <c:pt idx="4">
                  <c:v>Small hydro</c:v>
                </c:pt>
              </c:strCache>
            </c:strRef>
          </c:cat>
          <c:val>
            <c:numRef>
              <c:f>Sheet1!$E$15:$E$19</c:f>
              <c:numCache>
                <c:formatCode>0.0%</c:formatCode>
                <c:ptCount val="5"/>
                <c:pt idx="0">
                  <c:v>0.72557900664971497</c:v>
                </c:pt>
                <c:pt idx="1">
                  <c:v>0.12162041390954031</c:v>
                </c:pt>
                <c:pt idx="2">
                  <c:v>0.120703804173126</c:v>
                </c:pt>
                <c:pt idx="3">
                  <c:v>3.2096775267618873E-2</c:v>
                </c:pt>
                <c:pt idx="4">
                  <c:v>1.4883892469629059E-2</c:v>
                </c:pt>
              </c:numCache>
            </c:numRef>
          </c:val>
          <c:extLst>
            <c:ext xmlns:c16="http://schemas.microsoft.com/office/drawing/2014/chart" uri="{C3380CC4-5D6E-409C-BE32-E72D297353CC}">
              <c16:uniqueId val="{0000000A-D4EC-4765-9FDF-E3E511122D12}"/>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IN" sz="1400" b="1" i="0" baseline="0" dirty="0">
                <a:solidFill>
                  <a:schemeClr val="tx1"/>
                </a:solidFill>
                <a:effectLst/>
                <a:latin typeface="Times New Roman" panose="02020603050405020304" pitchFamily="18" charset="0"/>
                <a:cs typeface="Times New Roman" panose="02020603050405020304" pitchFamily="18" charset="0"/>
              </a:rPr>
              <a:t>Year of completion (national level) - Alternative scenario</a:t>
            </a:r>
            <a:endParaRPr lang="en-IN" sz="1100" dirty="0">
              <a:solidFill>
                <a:schemeClr val="tx1"/>
              </a:solidFill>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'national wind and solar with su'!$A$21</c:f>
              <c:strCache>
                <c:ptCount val="1"/>
                <c:pt idx="0">
                  <c:v>BAU scenario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 wind and solar with su'!$B$20:$C$20</c:f>
              <c:strCache>
                <c:ptCount val="2"/>
                <c:pt idx="0">
                  <c:v>Solar</c:v>
                </c:pt>
                <c:pt idx="1">
                  <c:v>Wind</c:v>
                </c:pt>
              </c:strCache>
            </c:strRef>
          </c:cat>
          <c:val>
            <c:numRef>
              <c:f>'national wind and solar with su'!$B$21:$C$21</c:f>
              <c:numCache>
                <c:formatCode>General</c:formatCode>
                <c:ptCount val="2"/>
                <c:pt idx="0">
                  <c:v>2025</c:v>
                </c:pt>
                <c:pt idx="1">
                  <c:v>2033</c:v>
                </c:pt>
              </c:numCache>
            </c:numRef>
          </c:val>
          <c:extLst>
            <c:ext xmlns:c16="http://schemas.microsoft.com/office/drawing/2014/chart" uri="{C3380CC4-5D6E-409C-BE32-E72D297353CC}">
              <c16:uniqueId val="{00000000-9A37-495B-9D8E-9444D465EF0A}"/>
            </c:ext>
          </c:extLst>
        </c:ser>
        <c:ser>
          <c:idx val="1"/>
          <c:order val="1"/>
          <c:tx>
            <c:strRef>
              <c:f>'national wind and solar with su'!$A$22</c:f>
              <c:strCache>
                <c:ptCount val="1"/>
                <c:pt idx="0">
                  <c:v>Alternative  scenario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 wind and solar with su'!$B$20:$C$20</c:f>
              <c:strCache>
                <c:ptCount val="2"/>
                <c:pt idx="0">
                  <c:v>Solar</c:v>
                </c:pt>
                <c:pt idx="1">
                  <c:v>Wind</c:v>
                </c:pt>
              </c:strCache>
            </c:strRef>
          </c:cat>
          <c:val>
            <c:numRef>
              <c:f>'national wind and solar with su'!$B$22:$C$22</c:f>
              <c:numCache>
                <c:formatCode>General</c:formatCode>
                <c:ptCount val="2"/>
                <c:pt idx="0">
                  <c:v>2025</c:v>
                </c:pt>
                <c:pt idx="1">
                  <c:v>2029</c:v>
                </c:pt>
              </c:numCache>
            </c:numRef>
          </c:val>
          <c:extLst>
            <c:ext xmlns:c16="http://schemas.microsoft.com/office/drawing/2014/chart" uri="{C3380CC4-5D6E-409C-BE32-E72D297353CC}">
              <c16:uniqueId val="{00000001-9A37-495B-9D8E-9444D465EF0A}"/>
            </c:ext>
          </c:extLst>
        </c:ser>
        <c:dLbls>
          <c:dLblPos val="outEnd"/>
          <c:showLegendKey val="0"/>
          <c:showVal val="1"/>
          <c:showCatName val="0"/>
          <c:showSerName val="0"/>
          <c:showPercent val="0"/>
          <c:showBubbleSize val="0"/>
        </c:dLbls>
        <c:gapWidth val="219"/>
        <c:overlap val="-27"/>
        <c:axId val="163355135"/>
        <c:axId val="163355551"/>
      </c:barChart>
      <c:catAx>
        <c:axId val="163355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63355551"/>
        <c:crosses val="autoZero"/>
        <c:auto val="1"/>
        <c:lblAlgn val="ctr"/>
        <c:lblOffset val="100"/>
        <c:noMultiLvlLbl val="0"/>
      </c:catAx>
      <c:valAx>
        <c:axId val="1633555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633551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IN" sz="1400" b="1" i="0" baseline="0" dirty="0">
                <a:solidFill>
                  <a:schemeClr val="tx1"/>
                </a:solidFill>
                <a:effectLst/>
                <a:latin typeface="Times New Roman" panose="02020603050405020304" pitchFamily="18" charset="0"/>
                <a:cs typeface="Times New Roman" panose="02020603050405020304" pitchFamily="18" charset="0"/>
              </a:rPr>
              <a:t>Year of completion (state level) - Alternative scenario</a:t>
            </a:r>
            <a:endParaRPr lang="en-IN" sz="1100" dirty="0">
              <a:solidFill>
                <a:schemeClr val="tx1"/>
              </a:solidFill>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'Alt scen'!$B$6</c:f>
              <c:strCache>
                <c:ptCount val="1"/>
                <c:pt idx="0">
                  <c:v>Solar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'Alt scen'!$A$7:$A$12</c:f>
              <c:strCache>
                <c:ptCount val="6"/>
                <c:pt idx="0">
                  <c:v>Andhra Pradesh</c:v>
                </c:pt>
                <c:pt idx="1">
                  <c:v>Gujarat</c:v>
                </c:pt>
                <c:pt idx="2">
                  <c:v>Karnataka</c:v>
                </c:pt>
                <c:pt idx="3">
                  <c:v>Madhya Pradesh</c:v>
                </c:pt>
                <c:pt idx="4">
                  <c:v>Maharashtra</c:v>
                </c:pt>
                <c:pt idx="5">
                  <c:v>Rajasthan</c:v>
                </c:pt>
              </c:strCache>
            </c:strRef>
          </c:cat>
          <c:val>
            <c:numRef>
              <c:f>'Alt scen'!$B$7:$B$12</c:f>
              <c:numCache>
                <c:formatCode>General</c:formatCode>
                <c:ptCount val="6"/>
                <c:pt idx="0">
                  <c:v>2022</c:v>
                </c:pt>
                <c:pt idx="1">
                  <c:v>2029</c:v>
                </c:pt>
                <c:pt idx="2">
                  <c:v>2020</c:v>
                </c:pt>
                <c:pt idx="3">
                  <c:v>2025</c:v>
                </c:pt>
                <c:pt idx="4">
                  <c:v>2032</c:v>
                </c:pt>
                <c:pt idx="5">
                  <c:v>2028</c:v>
                </c:pt>
              </c:numCache>
            </c:numRef>
          </c:val>
          <c:extLst>
            <c:ext xmlns:c16="http://schemas.microsoft.com/office/drawing/2014/chart" uri="{C3380CC4-5D6E-409C-BE32-E72D297353CC}">
              <c16:uniqueId val="{00000000-60AA-45C4-9594-3C88A59838CD}"/>
            </c:ext>
          </c:extLst>
        </c:ser>
        <c:ser>
          <c:idx val="1"/>
          <c:order val="1"/>
          <c:tx>
            <c:strRef>
              <c:f>'Alt scen'!$C$6</c:f>
              <c:strCache>
                <c:ptCount val="1"/>
                <c:pt idx="0">
                  <c:v>Wind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'Alt scen'!$A$7:$A$12</c:f>
              <c:strCache>
                <c:ptCount val="6"/>
                <c:pt idx="0">
                  <c:v>Andhra Pradesh</c:v>
                </c:pt>
                <c:pt idx="1">
                  <c:v>Gujarat</c:v>
                </c:pt>
                <c:pt idx="2">
                  <c:v>Karnataka</c:v>
                </c:pt>
                <c:pt idx="3">
                  <c:v>Madhya Pradesh</c:v>
                </c:pt>
                <c:pt idx="4">
                  <c:v>Maharashtra</c:v>
                </c:pt>
                <c:pt idx="5">
                  <c:v>Rajasthan</c:v>
                </c:pt>
              </c:strCache>
            </c:strRef>
          </c:cat>
          <c:val>
            <c:numRef>
              <c:f>'Alt scen'!$C$7:$C$12</c:f>
              <c:numCache>
                <c:formatCode>General</c:formatCode>
                <c:ptCount val="6"/>
                <c:pt idx="0">
                  <c:v>2027</c:v>
                </c:pt>
                <c:pt idx="1">
                  <c:v>2020</c:v>
                </c:pt>
                <c:pt idx="2">
                  <c:v>2022</c:v>
                </c:pt>
                <c:pt idx="3">
                  <c:v>2029</c:v>
                </c:pt>
                <c:pt idx="4">
                  <c:v>2026</c:v>
                </c:pt>
                <c:pt idx="5">
                  <c:v>2023</c:v>
                </c:pt>
              </c:numCache>
            </c:numRef>
          </c:val>
          <c:extLst>
            <c:ext xmlns:c16="http://schemas.microsoft.com/office/drawing/2014/chart" uri="{C3380CC4-5D6E-409C-BE32-E72D297353CC}">
              <c16:uniqueId val="{00000001-60AA-45C4-9594-3C88A59838CD}"/>
            </c:ext>
          </c:extLst>
        </c:ser>
        <c:dLbls>
          <c:dLblPos val="outEnd"/>
          <c:showLegendKey val="0"/>
          <c:showVal val="1"/>
          <c:showCatName val="0"/>
          <c:showSerName val="0"/>
          <c:showPercent val="0"/>
          <c:showBubbleSize val="0"/>
        </c:dLbls>
        <c:gapWidth val="219"/>
        <c:overlap val="-27"/>
        <c:axId val="244481599"/>
        <c:axId val="244480767"/>
      </c:barChart>
      <c:catAx>
        <c:axId val="244481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44480767"/>
        <c:crosses val="autoZero"/>
        <c:auto val="1"/>
        <c:lblAlgn val="ctr"/>
        <c:lblOffset val="100"/>
        <c:noMultiLvlLbl val="0"/>
      </c:catAx>
      <c:valAx>
        <c:axId val="2444807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444815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IN" b="1">
                <a:solidFill>
                  <a:schemeClr val="tx1"/>
                </a:solidFill>
                <a:latin typeface="Times New Roman" panose="02020603050405020304" pitchFamily="18" charset="0"/>
                <a:cs typeface="Times New Roman" panose="02020603050405020304" pitchFamily="18" charset="0"/>
              </a:rPr>
              <a:t>Solar Energy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'RE Targets'!$D$29</c:f>
              <c:strCache>
                <c:ptCount val="1"/>
                <c:pt idx="0">
                  <c:v>Installed capacity (in GW)</c:v>
                </c:pt>
              </c:strCache>
            </c:strRef>
          </c:tx>
          <c:spPr>
            <a:solidFill>
              <a:schemeClr val="accent1"/>
            </a:solidFill>
            <a:ln>
              <a:noFill/>
            </a:ln>
            <a:effectLst/>
          </c:spPr>
          <c:invertIfNegative val="0"/>
          <c:cat>
            <c:strRef>
              <c:f>'RE Targets'!$B$30:$B$36</c:f>
              <c:strCache>
                <c:ptCount val="7"/>
                <c:pt idx="0">
                  <c:v>Andhra Pradesh</c:v>
                </c:pt>
                <c:pt idx="1">
                  <c:v>Gujarat</c:v>
                </c:pt>
                <c:pt idx="2">
                  <c:v>Karnataka</c:v>
                </c:pt>
                <c:pt idx="3">
                  <c:v>Madhya Pradesh </c:v>
                </c:pt>
                <c:pt idx="4">
                  <c:v>Maharashtra</c:v>
                </c:pt>
                <c:pt idx="5">
                  <c:v>Rajasthan</c:v>
                </c:pt>
                <c:pt idx="6">
                  <c:v>India</c:v>
                </c:pt>
              </c:strCache>
            </c:strRef>
          </c:cat>
          <c:val>
            <c:numRef>
              <c:f>'RE Targets'!$D$30:$D$36</c:f>
              <c:numCache>
                <c:formatCode>0.0</c:formatCode>
                <c:ptCount val="7"/>
                <c:pt idx="0">
                  <c:v>7.9328600000000007</c:v>
                </c:pt>
                <c:pt idx="1">
                  <c:v>4.0682999999999998</c:v>
                </c:pt>
                <c:pt idx="2">
                  <c:v>7.3468500000000008</c:v>
                </c:pt>
                <c:pt idx="3">
                  <c:v>2.4632199999999997</c:v>
                </c:pt>
                <c:pt idx="4">
                  <c:v>2.2899700000000003</c:v>
                </c:pt>
                <c:pt idx="5">
                  <c:v>5.4725799999999998</c:v>
                </c:pt>
                <c:pt idx="6">
                  <c:v>39.083709999999996</c:v>
                </c:pt>
              </c:numCache>
            </c:numRef>
          </c:val>
          <c:extLst>
            <c:ext xmlns:c16="http://schemas.microsoft.com/office/drawing/2014/chart" uri="{C3380CC4-5D6E-409C-BE32-E72D297353CC}">
              <c16:uniqueId val="{00000000-E542-4350-BE54-3DD36D131C7B}"/>
            </c:ext>
          </c:extLst>
        </c:ser>
        <c:ser>
          <c:idx val="1"/>
          <c:order val="1"/>
          <c:tx>
            <c:strRef>
              <c:f>'RE Targets'!$E$29</c:f>
              <c:strCache>
                <c:ptCount val="1"/>
                <c:pt idx="0">
                  <c:v>Balance to be achieved (in GW)</c:v>
                </c:pt>
              </c:strCache>
            </c:strRef>
          </c:tx>
          <c:spPr>
            <a:solidFill>
              <a:schemeClr val="accent2"/>
            </a:solidFill>
            <a:ln>
              <a:noFill/>
            </a:ln>
            <a:effectLst/>
          </c:spPr>
          <c:invertIfNegative val="0"/>
          <c:cat>
            <c:strRef>
              <c:f>'RE Targets'!$B$30:$B$36</c:f>
              <c:strCache>
                <c:ptCount val="7"/>
                <c:pt idx="0">
                  <c:v>Andhra Pradesh</c:v>
                </c:pt>
                <c:pt idx="1">
                  <c:v>Gujarat</c:v>
                </c:pt>
                <c:pt idx="2">
                  <c:v>Karnataka</c:v>
                </c:pt>
                <c:pt idx="3">
                  <c:v>Madhya Pradesh </c:v>
                </c:pt>
                <c:pt idx="4">
                  <c:v>Maharashtra</c:v>
                </c:pt>
                <c:pt idx="5">
                  <c:v>Rajasthan</c:v>
                </c:pt>
                <c:pt idx="6">
                  <c:v>India</c:v>
                </c:pt>
              </c:strCache>
            </c:strRef>
          </c:cat>
          <c:val>
            <c:numRef>
              <c:f>'RE Targets'!$E$30:$E$36</c:f>
              <c:numCache>
                <c:formatCode>0.0</c:formatCode>
                <c:ptCount val="7"/>
                <c:pt idx="0">
                  <c:v>1.9011399999999994</c:v>
                </c:pt>
                <c:pt idx="1">
                  <c:v>3.9516999999999998</c:v>
                </c:pt>
                <c:pt idx="3">
                  <c:v>3.2117800000000001</c:v>
                </c:pt>
                <c:pt idx="4">
                  <c:v>9.6360299999999981</c:v>
                </c:pt>
                <c:pt idx="5">
                  <c:v>0.28942000000000007</c:v>
                </c:pt>
                <c:pt idx="6">
                  <c:v>60.916290000000004</c:v>
                </c:pt>
              </c:numCache>
            </c:numRef>
          </c:val>
          <c:extLst>
            <c:ext xmlns:c16="http://schemas.microsoft.com/office/drawing/2014/chart" uri="{C3380CC4-5D6E-409C-BE32-E72D297353CC}">
              <c16:uniqueId val="{00000001-E542-4350-BE54-3DD36D131C7B}"/>
            </c:ext>
          </c:extLst>
        </c:ser>
        <c:dLbls>
          <c:showLegendKey val="0"/>
          <c:showVal val="0"/>
          <c:showCatName val="0"/>
          <c:showSerName val="0"/>
          <c:showPercent val="0"/>
          <c:showBubbleSize val="0"/>
        </c:dLbls>
        <c:gapWidth val="219"/>
        <c:overlap val="-27"/>
        <c:axId val="1856455791"/>
        <c:axId val="1856456207"/>
      </c:barChart>
      <c:catAx>
        <c:axId val="1856455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856456207"/>
        <c:crosses val="autoZero"/>
        <c:auto val="1"/>
        <c:lblAlgn val="ctr"/>
        <c:lblOffset val="100"/>
        <c:noMultiLvlLbl val="0"/>
      </c:catAx>
      <c:valAx>
        <c:axId val="18564562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564557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IN" b="1">
                <a:solidFill>
                  <a:schemeClr val="tx1"/>
                </a:solidFill>
                <a:latin typeface="Times New Roman" panose="02020603050405020304" pitchFamily="18" charset="0"/>
                <a:cs typeface="Times New Roman" panose="02020603050405020304" pitchFamily="18" charset="0"/>
              </a:rPr>
              <a:t>Wind Energy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'RE Targets'!$F$29</c:f>
              <c:strCache>
                <c:ptCount val="1"/>
                <c:pt idx="0">
                  <c:v>Target (in GW)</c:v>
                </c:pt>
              </c:strCache>
            </c:strRef>
          </c:tx>
          <c:spPr>
            <a:solidFill>
              <a:schemeClr val="accent1"/>
            </a:solidFill>
            <a:ln>
              <a:noFill/>
            </a:ln>
            <a:effectLst/>
          </c:spPr>
          <c:invertIfNegative val="0"/>
          <c:cat>
            <c:strRef>
              <c:f>'RE Targets'!$B$30:$B$36</c:f>
              <c:strCache>
                <c:ptCount val="7"/>
                <c:pt idx="0">
                  <c:v>Andhra Pradesh</c:v>
                </c:pt>
                <c:pt idx="1">
                  <c:v>Gujarat</c:v>
                </c:pt>
                <c:pt idx="2">
                  <c:v>Karnataka</c:v>
                </c:pt>
                <c:pt idx="3">
                  <c:v>Madhya Pradesh </c:v>
                </c:pt>
                <c:pt idx="4">
                  <c:v>Maharashtra</c:v>
                </c:pt>
                <c:pt idx="5">
                  <c:v>Rajasthan</c:v>
                </c:pt>
                <c:pt idx="6">
                  <c:v>India</c:v>
                </c:pt>
              </c:strCache>
            </c:strRef>
          </c:cat>
          <c:val>
            <c:numRef>
              <c:f>'RE Targets'!$F$30:$F$36</c:f>
              <c:numCache>
                <c:formatCode>0.0</c:formatCode>
                <c:ptCount val="7"/>
                <c:pt idx="0">
                  <c:v>10.1</c:v>
                </c:pt>
                <c:pt idx="1">
                  <c:v>8.8000000000000007</c:v>
                </c:pt>
                <c:pt idx="2">
                  <c:v>6.2</c:v>
                </c:pt>
                <c:pt idx="3">
                  <c:v>6.2</c:v>
                </c:pt>
                <c:pt idx="4">
                  <c:v>7.6</c:v>
                </c:pt>
                <c:pt idx="5">
                  <c:v>8.6</c:v>
                </c:pt>
                <c:pt idx="6">
                  <c:v>60</c:v>
                </c:pt>
              </c:numCache>
            </c:numRef>
          </c:val>
          <c:extLst>
            <c:ext xmlns:c16="http://schemas.microsoft.com/office/drawing/2014/chart" uri="{C3380CC4-5D6E-409C-BE32-E72D297353CC}">
              <c16:uniqueId val="{00000000-BE98-4042-8DA4-1ED78B55E97C}"/>
            </c:ext>
          </c:extLst>
        </c:ser>
        <c:ser>
          <c:idx val="1"/>
          <c:order val="1"/>
          <c:tx>
            <c:strRef>
              <c:f>'RE Targets'!$H$29</c:f>
              <c:strCache>
                <c:ptCount val="1"/>
                <c:pt idx="0">
                  <c:v>Balance to be achieved (in GW)</c:v>
                </c:pt>
              </c:strCache>
            </c:strRef>
          </c:tx>
          <c:spPr>
            <a:solidFill>
              <a:schemeClr val="accent2"/>
            </a:solidFill>
            <a:ln>
              <a:noFill/>
            </a:ln>
            <a:effectLst/>
          </c:spPr>
          <c:invertIfNegative val="0"/>
          <c:cat>
            <c:strRef>
              <c:f>'RE Targets'!$B$30:$B$36</c:f>
              <c:strCache>
                <c:ptCount val="7"/>
                <c:pt idx="0">
                  <c:v>Andhra Pradesh</c:v>
                </c:pt>
                <c:pt idx="1">
                  <c:v>Gujarat</c:v>
                </c:pt>
                <c:pt idx="2">
                  <c:v>Karnataka</c:v>
                </c:pt>
                <c:pt idx="3">
                  <c:v>Madhya Pradesh </c:v>
                </c:pt>
                <c:pt idx="4">
                  <c:v>Maharashtra</c:v>
                </c:pt>
                <c:pt idx="5">
                  <c:v>Rajasthan</c:v>
                </c:pt>
                <c:pt idx="6">
                  <c:v>India</c:v>
                </c:pt>
              </c:strCache>
            </c:strRef>
          </c:cat>
          <c:val>
            <c:numRef>
              <c:f>'RE Targets'!$H$30:$H$36</c:f>
              <c:numCache>
                <c:formatCode>0.0</c:formatCode>
                <c:ptCount val="7"/>
                <c:pt idx="0">
                  <c:v>5.8752500000000003</c:v>
                </c:pt>
                <c:pt idx="1">
                  <c:v>0.49357999999999991</c:v>
                </c:pt>
                <c:pt idx="2">
                  <c:v>1.2873999999999997</c:v>
                </c:pt>
                <c:pt idx="3">
                  <c:v>3.68011</c:v>
                </c:pt>
                <c:pt idx="4">
                  <c:v>2.5996700000000001</c:v>
                </c:pt>
                <c:pt idx="5">
                  <c:v>4.27318</c:v>
                </c:pt>
                <c:pt idx="6">
                  <c:v>21.210849999999997</c:v>
                </c:pt>
              </c:numCache>
            </c:numRef>
          </c:val>
          <c:extLst>
            <c:ext xmlns:c16="http://schemas.microsoft.com/office/drawing/2014/chart" uri="{C3380CC4-5D6E-409C-BE32-E72D297353CC}">
              <c16:uniqueId val="{00000001-BE98-4042-8DA4-1ED78B55E97C}"/>
            </c:ext>
          </c:extLst>
        </c:ser>
        <c:dLbls>
          <c:showLegendKey val="0"/>
          <c:showVal val="0"/>
          <c:showCatName val="0"/>
          <c:showSerName val="0"/>
          <c:showPercent val="0"/>
          <c:showBubbleSize val="0"/>
        </c:dLbls>
        <c:gapWidth val="219"/>
        <c:overlap val="-27"/>
        <c:axId val="1850603759"/>
        <c:axId val="1850605839"/>
      </c:barChart>
      <c:catAx>
        <c:axId val="1850603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850605839"/>
        <c:crosses val="autoZero"/>
        <c:auto val="1"/>
        <c:lblAlgn val="ctr"/>
        <c:lblOffset val="100"/>
        <c:noMultiLvlLbl val="0"/>
      </c:catAx>
      <c:valAx>
        <c:axId val="185060583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50603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'BAU Results'!$A$20</c:f>
              <c:strCache>
                <c:ptCount val="1"/>
                <c:pt idx="0">
                  <c:v>BAU scenario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'BAU Results'!$B$19:$C$19</c:f>
              <c:strCache>
                <c:ptCount val="2"/>
                <c:pt idx="0">
                  <c:v>Solar</c:v>
                </c:pt>
                <c:pt idx="1">
                  <c:v>Wind</c:v>
                </c:pt>
              </c:strCache>
            </c:strRef>
          </c:cat>
          <c:val>
            <c:numRef>
              <c:f>'BAU Results'!$B$20:$C$20</c:f>
              <c:numCache>
                <c:formatCode>General</c:formatCode>
                <c:ptCount val="2"/>
                <c:pt idx="0">
                  <c:v>2029</c:v>
                </c:pt>
                <c:pt idx="1">
                  <c:v>2026</c:v>
                </c:pt>
              </c:numCache>
            </c:numRef>
          </c:val>
          <c:extLst>
            <c:ext xmlns:c16="http://schemas.microsoft.com/office/drawing/2014/chart" uri="{C3380CC4-5D6E-409C-BE32-E72D297353CC}">
              <c16:uniqueId val="{00000000-3BB9-4061-AF95-07FEA9F61F37}"/>
            </c:ext>
          </c:extLst>
        </c:ser>
        <c:ser>
          <c:idx val="1"/>
          <c:order val="1"/>
          <c:tx>
            <c:strRef>
              <c:f>'BAU Results'!$A$21</c:f>
              <c:strCache>
                <c:ptCount val="1"/>
                <c:pt idx="0">
                  <c:v>RE scenario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'BAU Results'!$B$19:$C$19</c:f>
              <c:strCache>
                <c:ptCount val="2"/>
                <c:pt idx="0">
                  <c:v>Solar</c:v>
                </c:pt>
                <c:pt idx="1">
                  <c:v>Wind</c:v>
                </c:pt>
              </c:strCache>
            </c:strRef>
          </c:cat>
          <c:val>
            <c:numRef>
              <c:f>'BAU Results'!$B$21:$C$21</c:f>
              <c:numCache>
                <c:formatCode>General</c:formatCode>
                <c:ptCount val="2"/>
                <c:pt idx="0">
                  <c:v>2029</c:v>
                </c:pt>
                <c:pt idx="1">
                  <c:v>2025</c:v>
                </c:pt>
              </c:numCache>
            </c:numRef>
          </c:val>
          <c:extLst>
            <c:ext xmlns:c16="http://schemas.microsoft.com/office/drawing/2014/chart" uri="{C3380CC4-5D6E-409C-BE32-E72D297353CC}">
              <c16:uniqueId val="{00000001-3BB9-4061-AF95-07FEA9F61F37}"/>
            </c:ext>
          </c:extLst>
        </c:ser>
        <c:dLbls>
          <c:dLblPos val="outEnd"/>
          <c:showLegendKey val="0"/>
          <c:showVal val="1"/>
          <c:showCatName val="0"/>
          <c:showSerName val="0"/>
          <c:showPercent val="0"/>
          <c:showBubbleSize val="0"/>
        </c:dLbls>
        <c:gapWidth val="219"/>
        <c:overlap val="-27"/>
        <c:axId val="1358745055"/>
        <c:axId val="1358745471"/>
      </c:barChart>
      <c:catAx>
        <c:axId val="1358745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358745471"/>
        <c:crosses val="autoZero"/>
        <c:auto val="1"/>
        <c:lblAlgn val="ctr"/>
        <c:lblOffset val="100"/>
        <c:noMultiLvlLbl val="0"/>
      </c:catAx>
      <c:valAx>
        <c:axId val="13587454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87450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'Solar PV'!$B$16</c:f>
              <c:strCache>
                <c:ptCount val="1"/>
                <c:pt idx="0">
                  <c:v>Solar PV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'Solar PV'!$A$17:$A$22</c:f>
              <c:strCache>
                <c:ptCount val="6"/>
                <c:pt idx="0">
                  <c:v>Andhra Pradesh</c:v>
                </c:pt>
                <c:pt idx="1">
                  <c:v>Gujarat</c:v>
                </c:pt>
                <c:pt idx="2">
                  <c:v>Karnataka</c:v>
                </c:pt>
                <c:pt idx="3">
                  <c:v>Madhya Pradesh</c:v>
                </c:pt>
                <c:pt idx="4">
                  <c:v>Maharashtra</c:v>
                </c:pt>
                <c:pt idx="5">
                  <c:v>Rajasthan</c:v>
                </c:pt>
              </c:strCache>
            </c:strRef>
          </c:cat>
          <c:val>
            <c:numRef>
              <c:f>'Solar PV'!$B$17:$B$22</c:f>
              <c:numCache>
                <c:formatCode>General</c:formatCode>
                <c:ptCount val="6"/>
                <c:pt idx="0">
                  <c:v>2022</c:v>
                </c:pt>
                <c:pt idx="1">
                  <c:v>2027</c:v>
                </c:pt>
                <c:pt idx="2">
                  <c:v>2020</c:v>
                </c:pt>
                <c:pt idx="3">
                  <c:v>2025</c:v>
                </c:pt>
                <c:pt idx="4">
                  <c:v>2034</c:v>
                </c:pt>
                <c:pt idx="5">
                  <c:v>2022</c:v>
                </c:pt>
              </c:numCache>
            </c:numRef>
          </c:val>
          <c:extLst>
            <c:ext xmlns:c16="http://schemas.microsoft.com/office/drawing/2014/chart" uri="{C3380CC4-5D6E-409C-BE32-E72D297353CC}">
              <c16:uniqueId val="{00000000-0DF5-41FE-A931-60846AA5FA36}"/>
            </c:ext>
          </c:extLst>
        </c:ser>
        <c:ser>
          <c:idx val="1"/>
          <c:order val="1"/>
          <c:tx>
            <c:strRef>
              <c:f>'Solar PV'!$C$16</c:f>
              <c:strCache>
                <c:ptCount val="1"/>
                <c:pt idx="0">
                  <c:v>Wind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'Solar PV'!$A$17:$A$22</c:f>
              <c:strCache>
                <c:ptCount val="6"/>
                <c:pt idx="0">
                  <c:v>Andhra Pradesh</c:v>
                </c:pt>
                <c:pt idx="1">
                  <c:v>Gujarat</c:v>
                </c:pt>
                <c:pt idx="2">
                  <c:v>Karnataka</c:v>
                </c:pt>
                <c:pt idx="3">
                  <c:v>Madhya Pradesh</c:v>
                </c:pt>
                <c:pt idx="4">
                  <c:v>Maharashtra</c:v>
                </c:pt>
                <c:pt idx="5">
                  <c:v>Rajasthan</c:v>
                </c:pt>
              </c:strCache>
            </c:strRef>
          </c:cat>
          <c:val>
            <c:numRef>
              <c:f>'Solar PV'!$C$17:$C$22</c:f>
              <c:numCache>
                <c:formatCode>General</c:formatCode>
                <c:ptCount val="6"/>
                <c:pt idx="0">
                  <c:v>2034</c:v>
                </c:pt>
                <c:pt idx="1">
                  <c:v>2021</c:v>
                </c:pt>
                <c:pt idx="2">
                  <c:v>2022</c:v>
                </c:pt>
                <c:pt idx="3">
                  <c:v>2031</c:v>
                </c:pt>
                <c:pt idx="4">
                  <c:v>2023</c:v>
                </c:pt>
                <c:pt idx="5">
                  <c:v>2031</c:v>
                </c:pt>
              </c:numCache>
            </c:numRef>
          </c:val>
          <c:extLst>
            <c:ext xmlns:c16="http://schemas.microsoft.com/office/drawing/2014/chart" uri="{C3380CC4-5D6E-409C-BE32-E72D297353CC}">
              <c16:uniqueId val="{00000001-0DF5-41FE-A931-60846AA5FA36}"/>
            </c:ext>
          </c:extLst>
        </c:ser>
        <c:dLbls>
          <c:dLblPos val="outEnd"/>
          <c:showLegendKey val="0"/>
          <c:showVal val="1"/>
          <c:showCatName val="0"/>
          <c:showSerName val="0"/>
          <c:showPercent val="0"/>
          <c:showBubbleSize val="0"/>
        </c:dLbls>
        <c:gapWidth val="219"/>
        <c:overlap val="-27"/>
        <c:axId val="283585375"/>
        <c:axId val="283584127"/>
      </c:barChart>
      <c:catAx>
        <c:axId val="283585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83584127"/>
        <c:crosses val="autoZero"/>
        <c:auto val="1"/>
        <c:lblAlgn val="ctr"/>
        <c:lblOffset val="100"/>
        <c:noMultiLvlLbl val="0"/>
      </c:catAx>
      <c:valAx>
        <c:axId val="2835841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585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IN" sz="1400" b="1" dirty="0">
                <a:solidFill>
                  <a:schemeClr val="tx1"/>
                </a:solidFill>
                <a:latin typeface="Times New Roman" panose="02020603050405020304" pitchFamily="18" charset="0"/>
                <a:cs typeface="Times New Roman" panose="02020603050405020304" pitchFamily="18" charset="0"/>
              </a:rPr>
              <a:t>Average percentage</a:t>
            </a:r>
            <a:r>
              <a:rPr lang="en-IN" sz="1400" b="1" baseline="0" dirty="0">
                <a:solidFill>
                  <a:schemeClr val="tx1"/>
                </a:solidFill>
                <a:latin typeface="Times New Roman" panose="02020603050405020304" pitchFamily="18" charset="0"/>
                <a:cs typeface="Times New Roman" panose="02020603050405020304" pitchFamily="18" charset="0"/>
              </a:rPr>
              <a:t> difference from baseline for installed capacity (2021-30)</a:t>
            </a:r>
            <a:endParaRPr lang="en-IN"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11643744531933509"/>
          <c:y val="2.777777777777777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'Inst. cap.'!$B$25</c:f>
              <c:strCache>
                <c:ptCount val="1"/>
                <c:pt idx="0">
                  <c:v>Coal</c:v>
                </c:pt>
              </c:strCache>
            </c:strRef>
          </c:tx>
          <c:spPr>
            <a:solidFill>
              <a:schemeClr val="accent1"/>
            </a:solidFill>
            <a:ln>
              <a:noFill/>
            </a:ln>
            <a:effectLst/>
          </c:spPr>
          <c:invertIfNegative val="0"/>
          <c:cat>
            <c:strRef>
              <c:f>('Inst. cap.'!$A$26,'Inst. cap.'!$A$28:$A$32)</c:f>
              <c:strCache>
                <c:ptCount val="6"/>
                <c:pt idx="0">
                  <c:v>Andhra Pradesh</c:v>
                </c:pt>
                <c:pt idx="1">
                  <c:v>Karnataka</c:v>
                </c:pt>
                <c:pt idx="2">
                  <c:v>Maharashtra</c:v>
                </c:pt>
                <c:pt idx="3">
                  <c:v>Madhya Pradesh</c:v>
                </c:pt>
                <c:pt idx="4">
                  <c:v>Rajasthan</c:v>
                </c:pt>
                <c:pt idx="5">
                  <c:v>India</c:v>
                </c:pt>
              </c:strCache>
              <c:extLst/>
            </c:strRef>
          </c:cat>
          <c:val>
            <c:numRef>
              <c:f>('Inst. cap.'!$B$26,'Inst. cap.'!$B$28:$B$32)</c:f>
              <c:numCache>
                <c:formatCode>0.0%</c:formatCode>
                <c:ptCount val="6"/>
                <c:pt idx="0">
                  <c:v>-2.7957949082961175E-2</c:v>
                </c:pt>
                <c:pt idx="1">
                  <c:v>-7.6372045585511E-2</c:v>
                </c:pt>
                <c:pt idx="2">
                  <c:v>-5.3446268735578778E-3</c:v>
                </c:pt>
                <c:pt idx="3">
                  <c:v>-5.9674150024901153E-2</c:v>
                </c:pt>
                <c:pt idx="4">
                  <c:v>-4.7605148234657942E-3</c:v>
                </c:pt>
                <c:pt idx="5">
                  <c:v>-8.9225026990359182E-3</c:v>
                </c:pt>
              </c:numCache>
              <c:extLst/>
            </c:numRef>
          </c:val>
          <c:extLst>
            <c:ext xmlns:c16="http://schemas.microsoft.com/office/drawing/2014/chart" uri="{C3380CC4-5D6E-409C-BE32-E72D297353CC}">
              <c16:uniqueId val="{00000000-9F24-4F74-B955-514CC982CDF1}"/>
            </c:ext>
          </c:extLst>
        </c:ser>
        <c:ser>
          <c:idx val="1"/>
          <c:order val="1"/>
          <c:tx>
            <c:strRef>
              <c:f>'Inst. cap.'!$C$25</c:f>
              <c:strCache>
                <c:ptCount val="1"/>
                <c:pt idx="0">
                  <c:v>Onshore</c:v>
                </c:pt>
              </c:strCache>
            </c:strRef>
          </c:tx>
          <c:spPr>
            <a:solidFill>
              <a:schemeClr val="accent2"/>
            </a:solidFill>
            <a:ln>
              <a:noFill/>
            </a:ln>
            <a:effectLst/>
          </c:spPr>
          <c:invertIfNegative val="0"/>
          <c:cat>
            <c:strRef>
              <c:f>('Inst. cap.'!$A$26,'Inst. cap.'!$A$28:$A$32)</c:f>
              <c:strCache>
                <c:ptCount val="6"/>
                <c:pt idx="0">
                  <c:v>Andhra Pradesh</c:v>
                </c:pt>
                <c:pt idx="1">
                  <c:v>Karnataka</c:v>
                </c:pt>
                <c:pt idx="2">
                  <c:v>Maharashtra</c:v>
                </c:pt>
                <c:pt idx="3">
                  <c:v>Madhya Pradesh</c:v>
                </c:pt>
                <c:pt idx="4">
                  <c:v>Rajasthan</c:v>
                </c:pt>
                <c:pt idx="5">
                  <c:v>India</c:v>
                </c:pt>
              </c:strCache>
              <c:extLst/>
            </c:strRef>
          </c:cat>
          <c:val>
            <c:numRef>
              <c:f>('Inst. cap.'!$C$26,'Inst. cap.'!$C$28:$C$32)</c:f>
              <c:numCache>
                <c:formatCode>0.0%</c:formatCode>
                <c:ptCount val="6"/>
                <c:pt idx="0">
                  <c:v>0.41639779149653988</c:v>
                </c:pt>
                <c:pt idx="1">
                  <c:v>0.41345422836432294</c:v>
                </c:pt>
                <c:pt idx="2">
                  <c:v>0.13775310425561021</c:v>
                </c:pt>
                <c:pt idx="3">
                  <c:v>0.41961541782011907</c:v>
                </c:pt>
                <c:pt idx="4">
                  <c:v>0.11717645303806715</c:v>
                </c:pt>
                <c:pt idx="5">
                  <c:v>0.22276464284229056</c:v>
                </c:pt>
              </c:numCache>
              <c:extLst/>
            </c:numRef>
          </c:val>
          <c:extLst>
            <c:ext xmlns:c16="http://schemas.microsoft.com/office/drawing/2014/chart" uri="{C3380CC4-5D6E-409C-BE32-E72D297353CC}">
              <c16:uniqueId val="{00000001-9F24-4F74-B955-514CC982CDF1}"/>
            </c:ext>
          </c:extLst>
        </c:ser>
        <c:ser>
          <c:idx val="2"/>
          <c:order val="2"/>
          <c:tx>
            <c:strRef>
              <c:f>'Inst. cap.'!$D$25</c:f>
              <c:strCache>
                <c:ptCount val="1"/>
                <c:pt idx="0">
                  <c:v>Solar PV</c:v>
                </c:pt>
              </c:strCache>
            </c:strRef>
          </c:tx>
          <c:spPr>
            <a:solidFill>
              <a:schemeClr val="accent3"/>
            </a:solidFill>
            <a:ln>
              <a:noFill/>
            </a:ln>
            <a:effectLst/>
          </c:spPr>
          <c:invertIfNegative val="0"/>
          <c:cat>
            <c:strRef>
              <c:f>('Inst. cap.'!$A$26,'Inst. cap.'!$A$28:$A$32)</c:f>
              <c:strCache>
                <c:ptCount val="6"/>
                <c:pt idx="0">
                  <c:v>Andhra Pradesh</c:v>
                </c:pt>
                <c:pt idx="1">
                  <c:v>Karnataka</c:v>
                </c:pt>
                <c:pt idx="2">
                  <c:v>Maharashtra</c:v>
                </c:pt>
                <c:pt idx="3">
                  <c:v>Madhya Pradesh</c:v>
                </c:pt>
                <c:pt idx="4">
                  <c:v>Rajasthan</c:v>
                </c:pt>
                <c:pt idx="5">
                  <c:v>India</c:v>
                </c:pt>
              </c:strCache>
              <c:extLst/>
            </c:strRef>
          </c:cat>
          <c:val>
            <c:numRef>
              <c:f>('Inst. cap.'!$D$26,'Inst. cap.'!$D$28:$D$32)</c:f>
              <c:numCache>
                <c:formatCode>0.0%</c:formatCode>
                <c:ptCount val="6"/>
                <c:pt idx="0">
                  <c:v>6.5290542912284533E-2</c:v>
                </c:pt>
                <c:pt idx="1">
                  <c:v>4.2076083711966228E-3</c:v>
                </c:pt>
                <c:pt idx="2">
                  <c:v>2.293303815955134E-2</c:v>
                </c:pt>
                <c:pt idx="3">
                  <c:v>1.0999257746814307E-2</c:v>
                </c:pt>
                <c:pt idx="4">
                  <c:v>1.1626014452927222E-2</c:v>
                </c:pt>
                <c:pt idx="5">
                  <c:v>4.7152074774088629E-2</c:v>
                </c:pt>
              </c:numCache>
              <c:extLst/>
            </c:numRef>
          </c:val>
          <c:extLst>
            <c:ext xmlns:c16="http://schemas.microsoft.com/office/drawing/2014/chart" uri="{C3380CC4-5D6E-409C-BE32-E72D297353CC}">
              <c16:uniqueId val="{00000002-9F24-4F74-B955-514CC982CDF1}"/>
            </c:ext>
          </c:extLst>
        </c:ser>
        <c:dLbls>
          <c:showLegendKey val="0"/>
          <c:showVal val="0"/>
          <c:showCatName val="0"/>
          <c:showSerName val="0"/>
          <c:showPercent val="0"/>
          <c:showBubbleSize val="0"/>
        </c:dLbls>
        <c:gapWidth val="219"/>
        <c:overlap val="-27"/>
        <c:axId val="1792826672"/>
        <c:axId val="1792824176"/>
      </c:barChart>
      <c:catAx>
        <c:axId val="1792826672"/>
        <c:scaling>
          <c:orientation val="minMax"/>
        </c:scaling>
        <c:delete val="0"/>
        <c:axPos val="b"/>
        <c:numFmt formatCode="General" sourceLinked="1"/>
        <c:majorTickMark val="none"/>
        <c:minorTickMark val="none"/>
        <c:tickLblPos val="nextTo"/>
        <c:spPr>
          <a:solidFill>
            <a:sysClr val="window" lastClr="FFFFFF"/>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92824176"/>
        <c:crosses val="autoZero"/>
        <c:auto val="1"/>
        <c:lblAlgn val="ctr"/>
        <c:lblOffset val="100"/>
        <c:noMultiLvlLbl val="0"/>
      </c:catAx>
      <c:valAx>
        <c:axId val="17928241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92826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IN" sz="1200" b="1" dirty="0">
                <a:solidFill>
                  <a:schemeClr val="tx1"/>
                </a:solidFill>
                <a:latin typeface="Times New Roman" panose="02020603050405020304" pitchFamily="18" charset="0"/>
                <a:cs typeface="Times New Roman" panose="02020603050405020304" pitchFamily="18" charset="0"/>
              </a:rPr>
              <a:t>Average</a:t>
            </a:r>
            <a:r>
              <a:rPr lang="en-IN" sz="1200" b="1" baseline="0" dirty="0">
                <a:solidFill>
                  <a:schemeClr val="tx1"/>
                </a:solidFill>
                <a:latin typeface="Times New Roman" panose="02020603050405020304" pitchFamily="18" charset="0"/>
                <a:cs typeface="Times New Roman" panose="02020603050405020304" pitchFamily="18" charset="0"/>
              </a:rPr>
              <a:t> Percentage Difference from baseline - Levelized Cost of Electricity </a:t>
            </a:r>
            <a:r>
              <a:rPr lang="en-IN" sz="1200" b="1" i="0" u="none" strike="noStrike" baseline="0" dirty="0">
                <a:solidFill>
                  <a:schemeClr val="tx1"/>
                </a:solidFill>
                <a:effectLst/>
              </a:rPr>
              <a:t>(2021-30) </a:t>
            </a:r>
            <a:endParaRPr lang="en-IN" sz="1200" b="1" dirty="0">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strRef>
              <c:f>LCOE!$A$3</c:f>
              <c:strCache>
                <c:ptCount val="1"/>
                <c:pt idx="0">
                  <c:v>Wind</c:v>
                </c:pt>
              </c:strCache>
            </c:strRef>
          </c:tx>
          <c:spPr>
            <a:ln w="28575" cap="rnd">
              <a:solidFill>
                <a:schemeClr val="accent1"/>
              </a:solidFill>
              <a:round/>
            </a:ln>
            <a:effectLst/>
          </c:spPr>
          <c:marker>
            <c:symbol val="none"/>
          </c:marker>
          <c:cat>
            <c:numRef>
              <c:f>LCOE!$B$2:$K$2</c:f>
              <c:numCache>
                <c:formatCode>General</c:formatCode>
                <c:ptCount val="10"/>
                <c:pt idx="0">
                  <c:v>2021</c:v>
                </c:pt>
                <c:pt idx="1">
                  <c:v>2022</c:v>
                </c:pt>
                <c:pt idx="2">
                  <c:v>2023</c:v>
                </c:pt>
                <c:pt idx="3">
                  <c:v>2024</c:v>
                </c:pt>
                <c:pt idx="4">
                  <c:v>2025</c:v>
                </c:pt>
                <c:pt idx="5">
                  <c:v>2026</c:v>
                </c:pt>
                <c:pt idx="6">
                  <c:v>2027</c:v>
                </c:pt>
                <c:pt idx="7">
                  <c:v>2028</c:v>
                </c:pt>
                <c:pt idx="8">
                  <c:v>2029</c:v>
                </c:pt>
                <c:pt idx="9">
                  <c:v>2030</c:v>
                </c:pt>
              </c:numCache>
            </c:numRef>
          </c:cat>
          <c:val>
            <c:numRef>
              <c:f>LCOE!$B$3:$K$3</c:f>
              <c:numCache>
                <c:formatCode>0.00%</c:formatCode>
                <c:ptCount val="10"/>
                <c:pt idx="0">
                  <c:v>-2.47565861055831E-3</c:v>
                </c:pt>
                <c:pt idx="1">
                  <c:v>-5.2699520415592201E-3</c:v>
                </c:pt>
                <c:pt idx="2">
                  <c:v>-7.6782392078948896E-3</c:v>
                </c:pt>
                <c:pt idx="3">
                  <c:v>-9.6709957396845497E-3</c:v>
                </c:pt>
                <c:pt idx="4">
                  <c:v>-1.14236792169547E-2</c:v>
                </c:pt>
                <c:pt idx="5">
                  <c:v>-1.2802216522349299E-2</c:v>
                </c:pt>
                <c:pt idx="6">
                  <c:v>-1.41945214637646E-2</c:v>
                </c:pt>
                <c:pt idx="7">
                  <c:v>-1.60495690949621E-2</c:v>
                </c:pt>
                <c:pt idx="8">
                  <c:v>-1.8530035404903101E-2</c:v>
                </c:pt>
                <c:pt idx="9">
                  <c:v>-2.1103752179494999E-2</c:v>
                </c:pt>
              </c:numCache>
            </c:numRef>
          </c:val>
          <c:smooth val="0"/>
          <c:extLst>
            <c:ext xmlns:c16="http://schemas.microsoft.com/office/drawing/2014/chart" uri="{C3380CC4-5D6E-409C-BE32-E72D297353CC}">
              <c16:uniqueId val="{00000000-32EF-403F-8983-CD42AD9842E2}"/>
            </c:ext>
          </c:extLst>
        </c:ser>
        <c:ser>
          <c:idx val="1"/>
          <c:order val="1"/>
          <c:tx>
            <c:strRef>
              <c:f>LCOE!$A$4</c:f>
              <c:strCache>
                <c:ptCount val="1"/>
                <c:pt idx="0">
                  <c:v>Solar</c:v>
                </c:pt>
              </c:strCache>
            </c:strRef>
          </c:tx>
          <c:spPr>
            <a:ln w="28575" cap="rnd">
              <a:solidFill>
                <a:schemeClr val="accent2"/>
              </a:solidFill>
              <a:round/>
            </a:ln>
            <a:effectLst/>
          </c:spPr>
          <c:marker>
            <c:symbol val="none"/>
          </c:marker>
          <c:cat>
            <c:numRef>
              <c:f>LCOE!$B$2:$K$2</c:f>
              <c:numCache>
                <c:formatCode>General</c:formatCode>
                <c:ptCount val="10"/>
                <c:pt idx="0">
                  <c:v>2021</c:v>
                </c:pt>
                <c:pt idx="1">
                  <c:v>2022</c:v>
                </c:pt>
                <c:pt idx="2">
                  <c:v>2023</c:v>
                </c:pt>
                <c:pt idx="3">
                  <c:v>2024</c:v>
                </c:pt>
                <c:pt idx="4">
                  <c:v>2025</c:v>
                </c:pt>
                <c:pt idx="5">
                  <c:v>2026</c:v>
                </c:pt>
                <c:pt idx="6">
                  <c:v>2027</c:v>
                </c:pt>
                <c:pt idx="7">
                  <c:v>2028</c:v>
                </c:pt>
                <c:pt idx="8">
                  <c:v>2029</c:v>
                </c:pt>
                <c:pt idx="9">
                  <c:v>2030</c:v>
                </c:pt>
              </c:numCache>
            </c:numRef>
          </c:cat>
          <c:val>
            <c:numRef>
              <c:f>LCOE!$B$4:$K$4</c:f>
              <c:numCache>
                <c:formatCode>0.00%</c:formatCode>
                <c:ptCount val="10"/>
                <c:pt idx="0">
                  <c:v>-2.5208028721444E-3</c:v>
                </c:pt>
                <c:pt idx="1">
                  <c:v>-4.76992605517201E-3</c:v>
                </c:pt>
                <c:pt idx="2">
                  <c:v>-6.4224187177276404E-3</c:v>
                </c:pt>
                <c:pt idx="3">
                  <c:v>-7.3601213156307896E-3</c:v>
                </c:pt>
                <c:pt idx="4">
                  <c:v>-7.6930152275125297E-3</c:v>
                </c:pt>
                <c:pt idx="5">
                  <c:v>-7.5492800223679801E-3</c:v>
                </c:pt>
                <c:pt idx="6">
                  <c:v>-7.3231805267568399E-3</c:v>
                </c:pt>
                <c:pt idx="7">
                  <c:v>-6.9343277157900502E-3</c:v>
                </c:pt>
                <c:pt idx="8">
                  <c:v>-6.5627893017020603E-3</c:v>
                </c:pt>
                <c:pt idx="9">
                  <c:v>-5.4397392728863202E-3</c:v>
                </c:pt>
              </c:numCache>
            </c:numRef>
          </c:val>
          <c:smooth val="0"/>
          <c:extLst>
            <c:ext xmlns:c16="http://schemas.microsoft.com/office/drawing/2014/chart" uri="{C3380CC4-5D6E-409C-BE32-E72D297353CC}">
              <c16:uniqueId val="{00000001-32EF-403F-8983-CD42AD9842E2}"/>
            </c:ext>
          </c:extLst>
        </c:ser>
        <c:dLbls>
          <c:showLegendKey val="0"/>
          <c:showVal val="0"/>
          <c:showCatName val="0"/>
          <c:showSerName val="0"/>
          <c:showPercent val="0"/>
          <c:showBubbleSize val="0"/>
        </c:dLbls>
        <c:smooth val="0"/>
        <c:axId val="1388201520"/>
        <c:axId val="1388198608"/>
      </c:lineChart>
      <c:catAx>
        <c:axId val="1388201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388198608"/>
        <c:crosses val="autoZero"/>
        <c:auto val="1"/>
        <c:lblAlgn val="ctr"/>
        <c:lblOffset val="100"/>
        <c:noMultiLvlLbl val="0"/>
      </c:catAx>
      <c:valAx>
        <c:axId val="13881986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8201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IN" sz="1400" b="1" dirty="0">
                <a:solidFill>
                  <a:schemeClr val="tx1"/>
                </a:solidFill>
                <a:latin typeface="Times New Roman" panose="02020603050405020304" pitchFamily="18" charset="0"/>
                <a:cs typeface="Times New Roman" panose="02020603050405020304" pitchFamily="18" charset="0"/>
              </a:rPr>
              <a:t>Average Percentage difference from baseline - Sectoral Output (2021-30)</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Output!$B$37</c:f>
              <c:strCache>
                <c:ptCount val="1"/>
                <c:pt idx="0">
                  <c:v>Basic Metals</c:v>
                </c:pt>
              </c:strCache>
            </c:strRef>
          </c:tx>
          <c:spPr>
            <a:solidFill>
              <a:schemeClr val="accent1"/>
            </a:solidFill>
            <a:ln>
              <a:noFill/>
            </a:ln>
            <a:effectLst/>
          </c:spPr>
          <c:invertIfNegative val="0"/>
          <c:cat>
            <c:strRef>
              <c:f>(Output!$A$38,Output!$A$40:$A$43)</c:f>
              <c:strCache>
                <c:ptCount val="5"/>
                <c:pt idx="0">
                  <c:v>Andhra Pradesh</c:v>
                </c:pt>
                <c:pt idx="1">
                  <c:v>Karnataka</c:v>
                </c:pt>
                <c:pt idx="2">
                  <c:v>Maharashtra</c:v>
                </c:pt>
                <c:pt idx="3">
                  <c:v>Madhya Pradesh</c:v>
                </c:pt>
                <c:pt idx="4">
                  <c:v>Rajasthan</c:v>
                </c:pt>
              </c:strCache>
              <c:extLst/>
            </c:strRef>
          </c:cat>
          <c:val>
            <c:numRef>
              <c:f>(Output!$B$38,Output!$B$40:$B$43)</c:f>
              <c:numCache>
                <c:formatCode>0.0%</c:formatCode>
                <c:ptCount val="5"/>
                <c:pt idx="0">
                  <c:v>8.4395371909296527E-3</c:v>
                </c:pt>
                <c:pt idx="1">
                  <c:v>1.8660206335511758E-3</c:v>
                </c:pt>
                <c:pt idx="2">
                  <c:v>9.743489734414842E-4</c:v>
                </c:pt>
                <c:pt idx="3">
                  <c:v>5.9719555327597722E-3</c:v>
                </c:pt>
                <c:pt idx="4">
                  <c:v>7.1307989661444342E-4</c:v>
                </c:pt>
              </c:numCache>
              <c:extLst/>
            </c:numRef>
          </c:val>
          <c:extLst>
            <c:ext xmlns:c16="http://schemas.microsoft.com/office/drawing/2014/chart" uri="{C3380CC4-5D6E-409C-BE32-E72D297353CC}">
              <c16:uniqueId val="{00000000-D3C5-415C-9BBB-84E1B34B1BAA}"/>
            </c:ext>
          </c:extLst>
        </c:ser>
        <c:ser>
          <c:idx val="1"/>
          <c:order val="1"/>
          <c:tx>
            <c:strRef>
              <c:f>Output!$C$37</c:f>
              <c:strCache>
                <c:ptCount val="1"/>
                <c:pt idx="0">
                  <c:v>Metal Goods</c:v>
                </c:pt>
              </c:strCache>
            </c:strRef>
          </c:tx>
          <c:spPr>
            <a:solidFill>
              <a:schemeClr val="accent2"/>
            </a:solidFill>
            <a:ln>
              <a:noFill/>
            </a:ln>
            <a:effectLst/>
          </c:spPr>
          <c:invertIfNegative val="0"/>
          <c:cat>
            <c:strRef>
              <c:f>(Output!$A$38,Output!$A$40:$A$43)</c:f>
              <c:strCache>
                <c:ptCount val="5"/>
                <c:pt idx="0">
                  <c:v>Andhra Pradesh</c:v>
                </c:pt>
                <c:pt idx="1">
                  <c:v>Karnataka</c:v>
                </c:pt>
                <c:pt idx="2">
                  <c:v>Maharashtra</c:v>
                </c:pt>
                <c:pt idx="3">
                  <c:v>Madhya Pradesh</c:v>
                </c:pt>
                <c:pt idx="4">
                  <c:v>Rajasthan</c:v>
                </c:pt>
              </c:strCache>
              <c:extLst/>
            </c:strRef>
          </c:cat>
          <c:val>
            <c:numRef>
              <c:f>(Output!$C$38,Output!$C$40:$C$43)</c:f>
              <c:numCache>
                <c:formatCode>0.0%</c:formatCode>
                <c:ptCount val="5"/>
                <c:pt idx="0">
                  <c:v>5.3603891104025338E-2</c:v>
                </c:pt>
                <c:pt idx="1">
                  <c:v>4.6422287039655317E-3</c:v>
                </c:pt>
                <c:pt idx="2">
                  <c:v>7.7719088504495299E-4</c:v>
                </c:pt>
                <c:pt idx="3">
                  <c:v>2.3583132452772722E-2</c:v>
                </c:pt>
                <c:pt idx="4">
                  <c:v>1.0644386666748228E-3</c:v>
                </c:pt>
              </c:numCache>
              <c:extLst/>
            </c:numRef>
          </c:val>
          <c:extLst>
            <c:ext xmlns:c16="http://schemas.microsoft.com/office/drawing/2014/chart" uri="{C3380CC4-5D6E-409C-BE32-E72D297353CC}">
              <c16:uniqueId val="{00000001-D3C5-415C-9BBB-84E1B34B1BAA}"/>
            </c:ext>
          </c:extLst>
        </c:ser>
        <c:ser>
          <c:idx val="3"/>
          <c:order val="3"/>
          <c:tx>
            <c:strRef>
              <c:f>Output!$E$37</c:f>
              <c:strCache>
                <c:ptCount val="1"/>
                <c:pt idx="0">
                  <c:v>Electrical Engg. &amp; instruments</c:v>
                </c:pt>
              </c:strCache>
            </c:strRef>
          </c:tx>
          <c:spPr>
            <a:solidFill>
              <a:schemeClr val="accent4"/>
            </a:solidFill>
            <a:ln>
              <a:noFill/>
            </a:ln>
            <a:effectLst/>
          </c:spPr>
          <c:invertIfNegative val="0"/>
          <c:cat>
            <c:strRef>
              <c:f>(Output!$A$38,Output!$A$40:$A$43)</c:f>
              <c:strCache>
                <c:ptCount val="5"/>
                <c:pt idx="0">
                  <c:v>Andhra Pradesh</c:v>
                </c:pt>
                <c:pt idx="1">
                  <c:v>Karnataka</c:v>
                </c:pt>
                <c:pt idx="2">
                  <c:v>Maharashtra</c:v>
                </c:pt>
                <c:pt idx="3">
                  <c:v>Madhya Pradesh</c:v>
                </c:pt>
                <c:pt idx="4">
                  <c:v>Rajasthan</c:v>
                </c:pt>
              </c:strCache>
              <c:extLst/>
            </c:strRef>
          </c:cat>
          <c:val>
            <c:numRef>
              <c:f>(Output!$E$38,Output!$E$40:$E$43)</c:f>
              <c:numCache>
                <c:formatCode>0.0%</c:formatCode>
                <c:ptCount val="5"/>
                <c:pt idx="0">
                  <c:v>1.0920663576058578E-2</c:v>
                </c:pt>
                <c:pt idx="1">
                  <c:v>6.0873570614692072E-3</c:v>
                </c:pt>
                <c:pt idx="2">
                  <c:v>2.871270156926448E-3</c:v>
                </c:pt>
                <c:pt idx="3">
                  <c:v>9.0942741183963668E-3</c:v>
                </c:pt>
                <c:pt idx="4">
                  <c:v>7.8164432360925231E-4</c:v>
                </c:pt>
              </c:numCache>
              <c:extLst/>
            </c:numRef>
          </c:val>
          <c:extLst>
            <c:ext xmlns:c16="http://schemas.microsoft.com/office/drawing/2014/chart" uri="{C3380CC4-5D6E-409C-BE32-E72D297353CC}">
              <c16:uniqueId val="{00000002-D3C5-415C-9BBB-84E1B34B1BAA}"/>
            </c:ext>
          </c:extLst>
        </c:ser>
        <c:ser>
          <c:idx val="4"/>
          <c:order val="4"/>
          <c:tx>
            <c:strRef>
              <c:f>Output!$F$37</c:f>
              <c:strCache>
                <c:ptCount val="1"/>
                <c:pt idx="0">
                  <c:v>Banking and Insurance</c:v>
                </c:pt>
              </c:strCache>
            </c:strRef>
          </c:tx>
          <c:spPr>
            <a:solidFill>
              <a:schemeClr val="accent5"/>
            </a:solidFill>
            <a:ln>
              <a:noFill/>
            </a:ln>
            <a:effectLst/>
          </c:spPr>
          <c:invertIfNegative val="0"/>
          <c:cat>
            <c:strRef>
              <c:f>(Output!$A$38,Output!$A$40:$A$43)</c:f>
              <c:strCache>
                <c:ptCount val="5"/>
                <c:pt idx="0">
                  <c:v>Andhra Pradesh</c:v>
                </c:pt>
                <c:pt idx="1">
                  <c:v>Karnataka</c:v>
                </c:pt>
                <c:pt idx="2">
                  <c:v>Maharashtra</c:v>
                </c:pt>
                <c:pt idx="3">
                  <c:v>Madhya Pradesh</c:v>
                </c:pt>
                <c:pt idx="4">
                  <c:v>Rajasthan</c:v>
                </c:pt>
              </c:strCache>
              <c:extLst/>
            </c:strRef>
          </c:cat>
          <c:val>
            <c:numRef>
              <c:f>(Output!$F$38,Output!$F$40:$F$43)</c:f>
              <c:numCache>
                <c:formatCode>0.0%</c:formatCode>
                <c:ptCount val="5"/>
                <c:pt idx="0">
                  <c:v>4.883890393104569E-3</c:v>
                </c:pt>
                <c:pt idx="1">
                  <c:v>3.0253728207486363E-3</c:v>
                </c:pt>
                <c:pt idx="2">
                  <c:v>6.1941598719079624E-4</c:v>
                </c:pt>
                <c:pt idx="3">
                  <c:v>3.7180599455550688E-3</c:v>
                </c:pt>
                <c:pt idx="4">
                  <c:v>6.5917524534834637E-3</c:v>
                </c:pt>
              </c:numCache>
              <c:extLst/>
            </c:numRef>
          </c:val>
          <c:extLst>
            <c:ext xmlns:c16="http://schemas.microsoft.com/office/drawing/2014/chart" uri="{C3380CC4-5D6E-409C-BE32-E72D297353CC}">
              <c16:uniqueId val="{00000003-D3C5-415C-9BBB-84E1B34B1BAA}"/>
            </c:ext>
          </c:extLst>
        </c:ser>
        <c:dLbls>
          <c:showLegendKey val="0"/>
          <c:showVal val="0"/>
          <c:showCatName val="0"/>
          <c:showSerName val="0"/>
          <c:showPercent val="0"/>
          <c:showBubbleSize val="0"/>
        </c:dLbls>
        <c:gapWidth val="219"/>
        <c:overlap val="-27"/>
        <c:axId val="1964560896"/>
        <c:axId val="1964556736"/>
        <c:extLst>
          <c:ext xmlns:c15="http://schemas.microsoft.com/office/drawing/2012/chart" uri="{02D57815-91ED-43cb-92C2-25804820EDAC}">
            <c15:filteredBarSeries>
              <c15:ser>
                <c:idx val="2"/>
                <c:order val="2"/>
                <c:tx>
                  <c:strRef>
                    <c:extLst>
                      <c:ext uri="{02D57815-91ED-43cb-92C2-25804820EDAC}">
                        <c15:formulaRef>
                          <c15:sqref>Output!$D$37</c15:sqref>
                        </c15:formulaRef>
                      </c:ext>
                    </c:extLst>
                    <c:strCache>
                      <c:ptCount val="1"/>
                      <c:pt idx="0">
                        <c:v>Electronics</c:v>
                      </c:pt>
                    </c:strCache>
                  </c:strRef>
                </c:tx>
                <c:spPr>
                  <a:solidFill>
                    <a:schemeClr val="accent3"/>
                  </a:solidFill>
                  <a:ln>
                    <a:noFill/>
                  </a:ln>
                  <a:effectLst/>
                </c:spPr>
                <c:invertIfNegative val="0"/>
                <c:cat>
                  <c:strRef>
                    <c:extLst>
                      <c:ext uri="{02D57815-91ED-43cb-92C2-25804820EDAC}">
                        <c15:formulaRef>
                          <c15:sqref>(Output!$A$38,Output!$A$40:$A$43)</c15:sqref>
                        </c15:formulaRef>
                      </c:ext>
                    </c:extLst>
                    <c:strCache>
                      <c:ptCount val="5"/>
                      <c:pt idx="0">
                        <c:v>Andhra Pradesh</c:v>
                      </c:pt>
                      <c:pt idx="1">
                        <c:v>Karnataka</c:v>
                      </c:pt>
                      <c:pt idx="2">
                        <c:v>Maharashtra</c:v>
                      </c:pt>
                      <c:pt idx="3">
                        <c:v>Madhya Pradesh</c:v>
                      </c:pt>
                      <c:pt idx="4">
                        <c:v>Rajasthan</c:v>
                      </c:pt>
                    </c:strCache>
                  </c:strRef>
                </c:cat>
                <c:val>
                  <c:numRef>
                    <c:extLst>
                      <c:ext uri="{02D57815-91ED-43cb-92C2-25804820EDAC}">
                        <c15:formulaRef>
                          <c15:sqref>(Output!$D$38,Output!$D$40:$D$43)</c15:sqref>
                        </c15:formulaRef>
                      </c:ext>
                    </c:extLst>
                    <c:numCache>
                      <c:formatCode>0.0%</c:formatCode>
                      <c:ptCount val="5"/>
                      <c:pt idx="0">
                        <c:v>0.28284550467472735</c:v>
                      </c:pt>
                      <c:pt idx="1">
                        <c:v>8.6938838655545737E-4</c:v>
                      </c:pt>
                      <c:pt idx="2">
                        <c:v>4.6631477304914738E-4</c:v>
                      </c:pt>
                      <c:pt idx="3">
                        <c:v>0</c:v>
                      </c:pt>
                      <c:pt idx="4">
                        <c:v>7.5451461400886054E-4</c:v>
                      </c:pt>
                    </c:numCache>
                  </c:numRef>
                </c:val>
                <c:extLst>
                  <c:ext xmlns:c16="http://schemas.microsoft.com/office/drawing/2014/chart" uri="{C3380CC4-5D6E-409C-BE32-E72D297353CC}">
                    <c16:uniqueId val="{00000004-D3C5-415C-9BBB-84E1B34B1BAA}"/>
                  </c:ext>
                </c:extLst>
              </c15:ser>
            </c15:filteredBarSeries>
          </c:ext>
        </c:extLst>
      </c:barChart>
      <c:catAx>
        <c:axId val="1964560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964556736"/>
        <c:crosses val="autoZero"/>
        <c:auto val="1"/>
        <c:lblAlgn val="ctr"/>
        <c:lblOffset val="100"/>
        <c:noMultiLvlLbl val="0"/>
      </c:catAx>
      <c:valAx>
        <c:axId val="19645567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4560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IN" sz="1200" b="1" i="0" baseline="0">
                <a:solidFill>
                  <a:schemeClr val="tx1"/>
                </a:solidFill>
                <a:effectLst/>
                <a:latin typeface="Times New Roman" panose="02020603050405020304" pitchFamily="18" charset="0"/>
                <a:cs typeface="Times New Roman" panose="02020603050405020304" pitchFamily="18" charset="0"/>
              </a:rPr>
              <a:t>Average Percentage difference from baseline - CO2 emissions (2021-30)</a:t>
            </a:r>
            <a:endParaRPr lang="en-IN" sz="1050" b="1">
              <a:solidFill>
                <a:schemeClr val="tx1"/>
              </a:solidFill>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5"/>
            <c:invertIfNegative val="0"/>
            <c:bubble3D val="0"/>
            <c:spPr>
              <a:solidFill>
                <a:schemeClr val="accent2"/>
              </a:solidFill>
              <a:ln>
                <a:noFill/>
              </a:ln>
              <a:effectLst/>
            </c:spPr>
            <c:extLst>
              <c:ext xmlns:c16="http://schemas.microsoft.com/office/drawing/2014/chart" uri="{C3380CC4-5D6E-409C-BE32-E72D297353CC}">
                <c16:uniqueId val="{00000002-31D5-4EBD-BA39-2E365EB4B53F}"/>
              </c:ext>
            </c:extLst>
          </c:dPt>
          <c:cat>
            <c:strRef>
              <c:f>('CO2'!$A$12,'CO2'!$A$14:$A$18)</c:f>
              <c:strCache>
                <c:ptCount val="6"/>
                <c:pt idx="0">
                  <c:v>Andhra Pradesh</c:v>
                </c:pt>
                <c:pt idx="1">
                  <c:v>Karnataka</c:v>
                </c:pt>
                <c:pt idx="2">
                  <c:v>Maharashtra</c:v>
                </c:pt>
                <c:pt idx="3">
                  <c:v>Madhya Pradesh</c:v>
                </c:pt>
                <c:pt idx="4">
                  <c:v>Rajasthan</c:v>
                </c:pt>
                <c:pt idx="5">
                  <c:v>India</c:v>
                </c:pt>
              </c:strCache>
              <c:extLst/>
            </c:strRef>
          </c:cat>
          <c:val>
            <c:numRef>
              <c:f>('CO2'!$B$12,'CO2'!$B$14:$B$18)</c:f>
              <c:numCache>
                <c:formatCode>0.0%</c:formatCode>
                <c:ptCount val="6"/>
                <c:pt idx="0">
                  <c:v>-2.5825252502547696E-3</c:v>
                </c:pt>
                <c:pt idx="1">
                  <c:v>-1.6492749253546692E-2</c:v>
                </c:pt>
                <c:pt idx="2">
                  <c:v>-1.9097922316895007E-3</c:v>
                </c:pt>
                <c:pt idx="3">
                  <c:v>-2.8834580946227272E-2</c:v>
                </c:pt>
                <c:pt idx="4">
                  <c:v>-1.2687414130243858E-3</c:v>
                </c:pt>
                <c:pt idx="5">
                  <c:v>-2E-3</c:v>
                </c:pt>
              </c:numCache>
              <c:extLst/>
            </c:numRef>
          </c:val>
          <c:extLst>
            <c:ext xmlns:c16="http://schemas.microsoft.com/office/drawing/2014/chart" uri="{C3380CC4-5D6E-409C-BE32-E72D297353CC}">
              <c16:uniqueId val="{00000000-31D5-4EBD-BA39-2E365EB4B53F}"/>
            </c:ext>
          </c:extLst>
        </c:ser>
        <c:dLbls>
          <c:showLegendKey val="0"/>
          <c:showVal val="0"/>
          <c:showCatName val="0"/>
          <c:showSerName val="0"/>
          <c:showPercent val="0"/>
          <c:showBubbleSize val="0"/>
        </c:dLbls>
        <c:gapWidth val="219"/>
        <c:overlap val="-27"/>
        <c:axId val="1788057696"/>
        <c:axId val="1788054368"/>
      </c:barChart>
      <c:catAx>
        <c:axId val="1788057696"/>
        <c:scaling>
          <c:orientation val="minMax"/>
        </c:scaling>
        <c:delete val="0"/>
        <c:axPos val="b"/>
        <c:numFmt formatCode="General" sourceLinked="1"/>
        <c:majorTickMark val="none"/>
        <c:minorTickMark val="none"/>
        <c:tickLblPos val="nextTo"/>
        <c:spPr>
          <a:solidFill>
            <a:sysClr val="window" lastClr="FFFFFF"/>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88054368"/>
        <c:crosses val="autoZero"/>
        <c:auto val="1"/>
        <c:lblAlgn val="ctr"/>
        <c:lblOffset val="100"/>
        <c:noMultiLvlLbl val="0"/>
      </c:catAx>
      <c:valAx>
        <c:axId val="17880543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8057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55F4B2-4E2D-4354-A90C-D266FF05C76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51F13A29-21E7-4117-8882-987884A78357}">
      <dgm:prSet phldrT="[Text]" custT="1"/>
      <dgm:spPr/>
      <dgm:t>
        <a:bodyPr/>
        <a:lstStyle/>
        <a:p>
          <a:pPr algn="ctr">
            <a:buFont typeface="Arial" panose="020B0604020202020204" pitchFamily="34" charset="0"/>
            <a:buChar char="•"/>
          </a:pPr>
          <a:r>
            <a:rPr lang="en-GB" sz="1600" b="1" u="sng" dirty="0">
              <a:solidFill>
                <a:schemeClr val="bg1"/>
              </a:solidFill>
              <a:latin typeface="Times New Roman" panose="02020603050405020304" pitchFamily="18" charset="0"/>
              <a:cs typeface="Times New Roman" panose="02020603050405020304" pitchFamily="18" charset="0"/>
            </a:rPr>
            <a:t>DETAILED COVERAGE</a:t>
          </a:r>
        </a:p>
        <a:p>
          <a:pPr algn="l">
            <a:buFont typeface="Arial" panose="020B0604020202020204" pitchFamily="34" charset="0"/>
            <a:buChar char="•"/>
          </a:pPr>
          <a:r>
            <a:rPr lang="en-GB" sz="1800" dirty="0">
              <a:solidFill>
                <a:schemeClr val="bg1"/>
              </a:solidFill>
              <a:latin typeface="Times New Roman" panose="02020603050405020304" pitchFamily="18" charset="0"/>
              <a:cs typeface="Times New Roman" panose="02020603050405020304" pitchFamily="18" charset="0"/>
            </a:rPr>
            <a:t>- 32 Indian states and union territories.</a:t>
          </a:r>
        </a:p>
        <a:p>
          <a:pPr algn="l">
            <a:buFont typeface="Arial" panose="020B0604020202020204" pitchFamily="34" charset="0"/>
            <a:buChar char="•"/>
          </a:pPr>
          <a:r>
            <a:rPr lang="en-GB" sz="1800" dirty="0">
              <a:solidFill>
                <a:schemeClr val="bg1"/>
              </a:solidFill>
              <a:latin typeface="Times New Roman" panose="02020603050405020304" pitchFamily="18" charset="0"/>
              <a:cs typeface="Times New Roman" panose="02020603050405020304" pitchFamily="18" charset="0"/>
            </a:rPr>
            <a:t>- 38 economic sectors.</a:t>
          </a:r>
        </a:p>
        <a:p>
          <a:pPr algn="l">
            <a:buFont typeface="Arial" panose="020B0604020202020204" pitchFamily="34" charset="0"/>
            <a:buChar char="•"/>
          </a:pPr>
          <a:r>
            <a:rPr lang="en-GB" sz="1800" dirty="0">
              <a:solidFill>
                <a:schemeClr val="bg1"/>
              </a:solidFill>
              <a:latin typeface="Times New Roman" panose="02020603050405020304" pitchFamily="18" charset="0"/>
              <a:cs typeface="Times New Roman" panose="02020603050405020304" pitchFamily="18" charset="0"/>
            </a:rPr>
            <a:t>- 21 users of 5 different energy carriers.</a:t>
          </a:r>
        </a:p>
        <a:p>
          <a:pPr algn="l">
            <a:buFont typeface="Arial" panose="020B0604020202020204" pitchFamily="34" charset="0"/>
            <a:buChar char="•"/>
          </a:pPr>
          <a:r>
            <a:rPr lang="en-GB" sz="1800" dirty="0">
              <a:solidFill>
                <a:schemeClr val="bg1"/>
              </a:solidFill>
              <a:latin typeface="Times New Roman" panose="02020603050405020304" pitchFamily="18" charset="0"/>
              <a:cs typeface="Times New Roman" panose="02020603050405020304" pitchFamily="18" charset="0"/>
            </a:rPr>
            <a:t>- CO</a:t>
          </a:r>
          <a:r>
            <a:rPr lang="en-GB" sz="1800" baseline="-25000" dirty="0">
              <a:solidFill>
                <a:schemeClr val="bg1"/>
              </a:solidFill>
              <a:latin typeface="Times New Roman" panose="02020603050405020304" pitchFamily="18" charset="0"/>
              <a:cs typeface="Times New Roman" panose="02020603050405020304" pitchFamily="18" charset="0"/>
            </a:rPr>
            <a:t>2</a:t>
          </a:r>
          <a:r>
            <a:rPr lang="en-GB" sz="1800" dirty="0">
              <a:solidFill>
                <a:schemeClr val="bg1"/>
              </a:solidFill>
              <a:latin typeface="Times New Roman" panose="02020603050405020304" pitchFamily="18" charset="0"/>
              <a:cs typeface="Times New Roman" panose="02020603050405020304" pitchFamily="18" charset="0"/>
            </a:rPr>
            <a:t> emissions by 21 users.</a:t>
          </a:r>
          <a:endParaRPr lang="en-IN" sz="1800" dirty="0">
            <a:solidFill>
              <a:schemeClr val="bg1"/>
            </a:solidFill>
            <a:latin typeface="Times New Roman" panose="02020603050405020304" pitchFamily="18" charset="0"/>
            <a:cs typeface="Times New Roman" panose="02020603050405020304" pitchFamily="18" charset="0"/>
          </a:endParaRPr>
        </a:p>
      </dgm:t>
    </dgm:pt>
    <dgm:pt modelId="{A9448197-2565-4274-A650-EA4AC0D811C1}" type="parTrans" cxnId="{8692381D-92AC-4C19-98A1-6CC2C7826180}">
      <dgm:prSet/>
      <dgm:spPr/>
      <dgm:t>
        <a:bodyPr/>
        <a:lstStyle/>
        <a:p>
          <a:endParaRPr lang="en-IN"/>
        </a:p>
      </dgm:t>
    </dgm:pt>
    <dgm:pt modelId="{5ACAB293-88CE-4068-BB66-CB657E8AB0ED}" type="sibTrans" cxnId="{8692381D-92AC-4C19-98A1-6CC2C7826180}">
      <dgm:prSet/>
      <dgm:spPr/>
      <dgm:t>
        <a:bodyPr/>
        <a:lstStyle/>
        <a:p>
          <a:endParaRPr lang="en-IN"/>
        </a:p>
      </dgm:t>
    </dgm:pt>
    <dgm:pt modelId="{E28EC661-B212-40FD-AFF9-20C5977011B9}">
      <dgm:prSet phldrT="[Text]" custT="1"/>
      <dgm:spPr/>
      <dgm:t>
        <a:bodyPr/>
        <a:lstStyle/>
        <a:p>
          <a:pPr algn="ctr">
            <a:buFont typeface="Arial" panose="020B0604020202020204" pitchFamily="34" charset="0"/>
            <a:buChar char="•"/>
          </a:pPr>
          <a:r>
            <a:rPr lang="en-GB" sz="1600" b="1" u="sng" dirty="0">
              <a:solidFill>
                <a:schemeClr val="bg1"/>
              </a:solidFill>
              <a:latin typeface="Times New Roman" panose="02020603050405020304" pitchFamily="18" charset="0"/>
              <a:cs typeface="Times New Roman" panose="02020603050405020304" pitchFamily="18" charset="0"/>
            </a:rPr>
            <a:t>MULTI-DIMENSIONAL</a:t>
          </a:r>
        </a:p>
        <a:p>
          <a:pPr algn="l">
            <a:buFont typeface="Arial" panose="020B0604020202020204" pitchFamily="34" charset="0"/>
            <a:buChar char="•"/>
          </a:pPr>
          <a:r>
            <a:rPr lang="en-GB" sz="1800" u="none" dirty="0">
              <a:solidFill>
                <a:schemeClr val="bg1"/>
              </a:solidFill>
              <a:latin typeface="Times New Roman" panose="02020603050405020304" pitchFamily="18" charset="0"/>
              <a:cs typeface="Times New Roman" panose="02020603050405020304" pitchFamily="18" charset="0"/>
            </a:rPr>
            <a:t>- Whole</a:t>
          </a:r>
          <a:r>
            <a:rPr lang="en-GB" sz="1800" dirty="0">
              <a:solidFill>
                <a:schemeClr val="bg1"/>
              </a:solidFill>
              <a:latin typeface="Times New Roman" panose="02020603050405020304" pitchFamily="18" charset="0"/>
              <a:cs typeface="Times New Roman" panose="02020603050405020304" pitchFamily="18" charset="0"/>
            </a:rPr>
            <a:t> energy, environment and economy system.</a:t>
          </a:r>
        </a:p>
        <a:p>
          <a:pPr algn="l">
            <a:buFont typeface="Arial" panose="020B0604020202020204" pitchFamily="34" charset="0"/>
            <a:buChar char="•"/>
          </a:pPr>
          <a:r>
            <a:rPr lang="en-GB" sz="1800" dirty="0">
              <a:solidFill>
                <a:schemeClr val="bg1"/>
              </a:solidFill>
              <a:latin typeface="Times New Roman" panose="02020603050405020304" pitchFamily="18" charset="0"/>
              <a:cs typeface="Times New Roman" panose="02020603050405020304" pitchFamily="18" charset="0"/>
            </a:rPr>
            <a:t>- Two ways feedbacks between each module.</a:t>
          </a:r>
        </a:p>
        <a:p>
          <a:pPr algn="l">
            <a:buFont typeface="Arial" panose="020B0604020202020204" pitchFamily="34" charset="0"/>
            <a:buChar char="•"/>
          </a:pPr>
          <a:r>
            <a:rPr lang="en-GB" sz="1800" dirty="0">
              <a:solidFill>
                <a:schemeClr val="bg1"/>
              </a:solidFill>
              <a:latin typeface="Times New Roman" panose="02020603050405020304" pitchFamily="18" charset="0"/>
              <a:cs typeface="Times New Roman" panose="02020603050405020304" pitchFamily="18" charset="0"/>
            </a:rPr>
            <a:t>- Many policy instruments.</a:t>
          </a:r>
          <a:endParaRPr lang="en-IN" sz="1800" dirty="0">
            <a:solidFill>
              <a:schemeClr val="bg1"/>
            </a:solidFill>
            <a:latin typeface="Times New Roman" panose="02020603050405020304" pitchFamily="18" charset="0"/>
            <a:cs typeface="Times New Roman" panose="02020603050405020304" pitchFamily="18" charset="0"/>
          </a:endParaRPr>
        </a:p>
      </dgm:t>
    </dgm:pt>
    <dgm:pt modelId="{A096E2B3-3F84-4D67-81A1-54B68EB7044B}" type="parTrans" cxnId="{14189B6C-56AF-4367-8E66-732FA908F65B}">
      <dgm:prSet/>
      <dgm:spPr/>
      <dgm:t>
        <a:bodyPr/>
        <a:lstStyle/>
        <a:p>
          <a:endParaRPr lang="en-IN"/>
        </a:p>
      </dgm:t>
    </dgm:pt>
    <dgm:pt modelId="{0683AEF4-5909-4E32-A1BE-0E44C70D95EC}" type="sibTrans" cxnId="{14189B6C-56AF-4367-8E66-732FA908F65B}">
      <dgm:prSet/>
      <dgm:spPr/>
      <dgm:t>
        <a:bodyPr/>
        <a:lstStyle/>
        <a:p>
          <a:endParaRPr lang="en-IN"/>
        </a:p>
      </dgm:t>
    </dgm:pt>
    <dgm:pt modelId="{4D7A5E9E-F979-4955-B255-B5FF3FF2EC18}">
      <dgm:prSet phldrT="[Text]" custT="1"/>
      <dgm:spPr/>
      <dgm:t>
        <a:bodyPr/>
        <a:lstStyle/>
        <a:p>
          <a:pPr algn="ctr">
            <a:buFont typeface="Arial" panose="020B0604020202020204" pitchFamily="34" charset="0"/>
            <a:buChar char="•"/>
          </a:pPr>
          <a:r>
            <a:rPr lang="en-GB" sz="1600" b="1" u="sng" dirty="0">
              <a:solidFill>
                <a:schemeClr val="bg1"/>
              </a:solidFill>
              <a:latin typeface="Times New Roman" panose="02020603050405020304" pitchFamily="18" charset="0"/>
              <a:cs typeface="Times New Roman" panose="02020603050405020304" pitchFamily="18" charset="0"/>
            </a:rPr>
            <a:t>MACRO-ECONOMETRIC FRAMEWORK</a:t>
          </a:r>
        </a:p>
        <a:p>
          <a:pPr algn="l">
            <a:buFont typeface="Arial" panose="020B0604020202020204" pitchFamily="34" charset="0"/>
            <a:buChar char="•"/>
          </a:pPr>
          <a:r>
            <a:rPr lang="en-IN" sz="1800" dirty="0">
              <a:solidFill>
                <a:schemeClr val="bg1"/>
              </a:solidFill>
              <a:latin typeface="Times New Roman" panose="02020603050405020304" pitchFamily="18" charset="0"/>
              <a:cs typeface="Times New Roman" panose="02020603050405020304" pitchFamily="18" charset="0"/>
            </a:rPr>
            <a:t>- Based on System of National Accounting</a:t>
          </a:r>
        </a:p>
        <a:p>
          <a:pPr algn="l">
            <a:buFont typeface="Arial" panose="020B0604020202020204" pitchFamily="34" charset="0"/>
            <a:buChar char="•"/>
          </a:pPr>
          <a:r>
            <a:rPr lang="en-IN" sz="1800" dirty="0">
              <a:solidFill>
                <a:schemeClr val="bg1"/>
              </a:solidFill>
              <a:latin typeface="Times New Roman" panose="02020603050405020304" pitchFamily="18" charset="0"/>
              <a:cs typeface="Times New Roman" panose="02020603050405020304" pitchFamily="18" charset="0"/>
            </a:rPr>
            <a:t>- Input-Output Tables</a:t>
          </a:r>
        </a:p>
        <a:p>
          <a:pPr algn="l">
            <a:buFont typeface="Arial" panose="020B0604020202020204" pitchFamily="34" charset="0"/>
            <a:buChar char="•"/>
          </a:pPr>
          <a:r>
            <a:rPr lang="en-IN" sz="1800" dirty="0">
              <a:solidFill>
                <a:schemeClr val="bg1"/>
              </a:solidFill>
              <a:latin typeface="Times New Roman" panose="02020603050405020304" pitchFamily="18" charset="0"/>
              <a:cs typeface="Times New Roman" panose="02020603050405020304" pitchFamily="18" charset="0"/>
            </a:rPr>
            <a:t>-  Keynes-Leontief-Klein Framework.</a:t>
          </a:r>
        </a:p>
      </dgm:t>
    </dgm:pt>
    <dgm:pt modelId="{55ECE553-DEE6-401F-8FC0-23EF40598C24}" type="parTrans" cxnId="{8571607F-6DDC-4CD1-869D-3CE072B92270}">
      <dgm:prSet/>
      <dgm:spPr/>
      <dgm:t>
        <a:bodyPr/>
        <a:lstStyle/>
        <a:p>
          <a:endParaRPr lang="en-IN"/>
        </a:p>
      </dgm:t>
    </dgm:pt>
    <dgm:pt modelId="{9C8DD0FE-6529-441F-AB2D-A28F44CA1D0C}" type="sibTrans" cxnId="{8571607F-6DDC-4CD1-869D-3CE072B92270}">
      <dgm:prSet/>
      <dgm:spPr/>
      <dgm:t>
        <a:bodyPr/>
        <a:lstStyle/>
        <a:p>
          <a:endParaRPr lang="en-IN"/>
        </a:p>
      </dgm:t>
    </dgm:pt>
    <dgm:pt modelId="{48E3BD1B-7D67-4E3E-B3B5-0C3EB46B5BB2}">
      <dgm:prSet phldrT="[Text]" custT="1"/>
      <dgm:spPr/>
      <dgm:t>
        <a:bodyPr/>
        <a:lstStyle/>
        <a:p>
          <a:pPr algn="ctr">
            <a:buFont typeface="Arial" panose="020B0604020202020204" pitchFamily="34" charset="0"/>
            <a:buChar char="•"/>
          </a:pPr>
          <a:r>
            <a:rPr lang="en-GB" sz="1600" b="1" u="sng" dirty="0">
              <a:solidFill>
                <a:schemeClr val="bg1"/>
              </a:solidFill>
              <a:latin typeface="Times New Roman" panose="02020603050405020304" pitchFamily="18" charset="0"/>
              <a:cs typeface="Times New Roman" panose="02020603050405020304" pitchFamily="18" charset="0"/>
            </a:rPr>
            <a:t>FORECASTING TOOL</a:t>
          </a:r>
        </a:p>
        <a:p>
          <a:pPr algn="l">
            <a:buFont typeface="Arial" panose="020B0604020202020204" pitchFamily="34" charset="0"/>
            <a:buChar char="•"/>
          </a:pPr>
          <a:r>
            <a:rPr lang="en-GB" sz="1600" dirty="0">
              <a:solidFill>
                <a:schemeClr val="bg1"/>
              </a:solidFill>
              <a:latin typeface="Times New Roman" panose="02020603050405020304" pitchFamily="18" charset="0"/>
              <a:cs typeface="Times New Roman" panose="02020603050405020304" pitchFamily="18" charset="0"/>
            </a:rPr>
            <a:t>- Annual projections to 2035.</a:t>
          </a:r>
        </a:p>
        <a:p>
          <a:pPr algn="l">
            <a:buFont typeface="Arial" panose="020B0604020202020204" pitchFamily="34" charset="0"/>
            <a:buChar char="•"/>
          </a:pPr>
          <a:r>
            <a:rPr lang="en-GB" sz="1600" dirty="0">
              <a:solidFill>
                <a:schemeClr val="bg1"/>
              </a:solidFill>
              <a:latin typeface="Times New Roman" panose="02020603050405020304" pitchFamily="18" charset="0"/>
              <a:cs typeface="Times New Roman" panose="02020603050405020304" pitchFamily="18" charset="0"/>
            </a:rPr>
            <a:t>- Future Technology Transformation (FTT) model</a:t>
          </a:r>
        </a:p>
        <a:p>
          <a:pPr algn="l">
            <a:buFont typeface="Arial" panose="020B0604020202020204" pitchFamily="34" charset="0"/>
            <a:buChar char="•"/>
          </a:pPr>
          <a:r>
            <a:rPr lang="en-GB" sz="1600" dirty="0">
              <a:solidFill>
                <a:schemeClr val="bg1"/>
              </a:solidFill>
              <a:latin typeface="Times New Roman" panose="02020603050405020304" pitchFamily="18" charset="0"/>
              <a:cs typeface="Times New Roman" panose="02020603050405020304" pitchFamily="18" charset="0"/>
            </a:rPr>
            <a:t>- Ex-ante scenario analysis (ex-post is also feasible).</a:t>
          </a:r>
          <a:endParaRPr lang="en-IN" sz="1600" dirty="0">
            <a:solidFill>
              <a:schemeClr val="bg1"/>
            </a:solidFill>
            <a:latin typeface="Times New Roman" panose="02020603050405020304" pitchFamily="18" charset="0"/>
            <a:cs typeface="Times New Roman" panose="02020603050405020304" pitchFamily="18" charset="0"/>
          </a:endParaRPr>
        </a:p>
      </dgm:t>
    </dgm:pt>
    <dgm:pt modelId="{6CC28B15-A1E6-40D9-9267-BFF3F6BCD4EB}" type="parTrans" cxnId="{7B62B182-CA18-4C4F-85ED-34F72A1D7B34}">
      <dgm:prSet/>
      <dgm:spPr/>
      <dgm:t>
        <a:bodyPr/>
        <a:lstStyle/>
        <a:p>
          <a:endParaRPr lang="en-IN"/>
        </a:p>
      </dgm:t>
    </dgm:pt>
    <dgm:pt modelId="{A6DE2770-1277-4E34-B615-20CD931D886B}" type="sibTrans" cxnId="{7B62B182-CA18-4C4F-85ED-34F72A1D7B34}">
      <dgm:prSet/>
      <dgm:spPr/>
      <dgm:t>
        <a:bodyPr/>
        <a:lstStyle/>
        <a:p>
          <a:endParaRPr lang="en-IN"/>
        </a:p>
      </dgm:t>
    </dgm:pt>
    <dgm:pt modelId="{8A5DF30A-F05A-4D77-AA66-DA0D3C857E64}" type="pres">
      <dgm:prSet presAssocID="{0855F4B2-4E2D-4354-A90C-D266FF05C762}" presName="diagram" presStyleCnt="0">
        <dgm:presLayoutVars>
          <dgm:dir/>
          <dgm:resizeHandles val="exact"/>
        </dgm:presLayoutVars>
      </dgm:prSet>
      <dgm:spPr/>
    </dgm:pt>
    <dgm:pt modelId="{46698214-389F-402A-A9DC-32F44FF01991}" type="pres">
      <dgm:prSet presAssocID="{51F13A29-21E7-4117-8882-987884A78357}" presName="node" presStyleLbl="node1" presStyleIdx="0" presStyleCnt="4">
        <dgm:presLayoutVars>
          <dgm:bulletEnabled val="1"/>
        </dgm:presLayoutVars>
      </dgm:prSet>
      <dgm:spPr/>
    </dgm:pt>
    <dgm:pt modelId="{A4306077-C5A8-4000-8964-AD4FBD76B82F}" type="pres">
      <dgm:prSet presAssocID="{5ACAB293-88CE-4068-BB66-CB657E8AB0ED}" presName="sibTrans" presStyleCnt="0"/>
      <dgm:spPr/>
    </dgm:pt>
    <dgm:pt modelId="{3F895BE1-76CE-46C4-94EF-BE3AFFF18C20}" type="pres">
      <dgm:prSet presAssocID="{E28EC661-B212-40FD-AFF9-20C5977011B9}" presName="node" presStyleLbl="node1" presStyleIdx="1" presStyleCnt="4">
        <dgm:presLayoutVars>
          <dgm:bulletEnabled val="1"/>
        </dgm:presLayoutVars>
      </dgm:prSet>
      <dgm:spPr/>
    </dgm:pt>
    <dgm:pt modelId="{B0F7E8D9-9933-495F-B7B5-0FCE458BF119}" type="pres">
      <dgm:prSet presAssocID="{0683AEF4-5909-4E32-A1BE-0E44C70D95EC}" presName="sibTrans" presStyleCnt="0"/>
      <dgm:spPr/>
    </dgm:pt>
    <dgm:pt modelId="{217919AB-06AC-44D6-ADE9-62DA64DB8133}" type="pres">
      <dgm:prSet presAssocID="{4D7A5E9E-F979-4955-B255-B5FF3FF2EC18}" presName="node" presStyleLbl="node1" presStyleIdx="2" presStyleCnt="4">
        <dgm:presLayoutVars>
          <dgm:bulletEnabled val="1"/>
        </dgm:presLayoutVars>
      </dgm:prSet>
      <dgm:spPr/>
    </dgm:pt>
    <dgm:pt modelId="{D52650DA-718B-4E70-A544-9F4B172D3933}" type="pres">
      <dgm:prSet presAssocID="{9C8DD0FE-6529-441F-AB2D-A28F44CA1D0C}" presName="sibTrans" presStyleCnt="0"/>
      <dgm:spPr/>
    </dgm:pt>
    <dgm:pt modelId="{2EB95734-960D-4362-82B9-7B93078E9176}" type="pres">
      <dgm:prSet presAssocID="{48E3BD1B-7D67-4E3E-B3B5-0C3EB46B5BB2}" presName="node" presStyleLbl="node1" presStyleIdx="3" presStyleCnt="4">
        <dgm:presLayoutVars>
          <dgm:bulletEnabled val="1"/>
        </dgm:presLayoutVars>
      </dgm:prSet>
      <dgm:spPr/>
    </dgm:pt>
  </dgm:ptLst>
  <dgm:cxnLst>
    <dgm:cxn modelId="{32A75117-76AC-466C-B1EB-E6E216B98703}" type="presOf" srcId="{4D7A5E9E-F979-4955-B255-B5FF3FF2EC18}" destId="{217919AB-06AC-44D6-ADE9-62DA64DB8133}" srcOrd="0" destOrd="0" presId="urn:microsoft.com/office/officeart/2005/8/layout/default"/>
    <dgm:cxn modelId="{8692381D-92AC-4C19-98A1-6CC2C7826180}" srcId="{0855F4B2-4E2D-4354-A90C-D266FF05C762}" destId="{51F13A29-21E7-4117-8882-987884A78357}" srcOrd="0" destOrd="0" parTransId="{A9448197-2565-4274-A650-EA4AC0D811C1}" sibTransId="{5ACAB293-88CE-4068-BB66-CB657E8AB0ED}"/>
    <dgm:cxn modelId="{D0A73825-4A29-4D91-AA03-82678EA20325}" type="presOf" srcId="{48E3BD1B-7D67-4E3E-B3B5-0C3EB46B5BB2}" destId="{2EB95734-960D-4362-82B9-7B93078E9176}" srcOrd="0" destOrd="0" presId="urn:microsoft.com/office/officeart/2005/8/layout/default"/>
    <dgm:cxn modelId="{14189B6C-56AF-4367-8E66-732FA908F65B}" srcId="{0855F4B2-4E2D-4354-A90C-D266FF05C762}" destId="{E28EC661-B212-40FD-AFF9-20C5977011B9}" srcOrd="1" destOrd="0" parTransId="{A096E2B3-3F84-4D67-81A1-54B68EB7044B}" sibTransId="{0683AEF4-5909-4E32-A1BE-0E44C70D95EC}"/>
    <dgm:cxn modelId="{0AAEDB6E-9062-4135-B800-00368BD43290}" type="presOf" srcId="{E28EC661-B212-40FD-AFF9-20C5977011B9}" destId="{3F895BE1-76CE-46C4-94EF-BE3AFFF18C20}" srcOrd="0" destOrd="0" presId="urn:microsoft.com/office/officeart/2005/8/layout/default"/>
    <dgm:cxn modelId="{8571607F-6DDC-4CD1-869D-3CE072B92270}" srcId="{0855F4B2-4E2D-4354-A90C-D266FF05C762}" destId="{4D7A5E9E-F979-4955-B255-B5FF3FF2EC18}" srcOrd="2" destOrd="0" parTransId="{55ECE553-DEE6-401F-8FC0-23EF40598C24}" sibTransId="{9C8DD0FE-6529-441F-AB2D-A28F44CA1D0C}"/>
    <dgm:cxn modelId="{F270D881-46DB-48CC-A906-CAE6EB6DF250}" type="presOf" srcId="{0855F4B2-4E2D-4354-A90C-D266FF05C762}" destId="{8A5DF30A-F05A-4D77-AA66-DA0D3C857E64}" srcOrd="0" destOrd="0" presId="urn:microsoft.com/office/officeart/2005/8/layout/default"/>
    <dgm:cxn modelId="{7B62B182-CA18-4C4F-85ED-34F72A1D7B34}" srcId="{0855F4B2-4E2D-4354-A90C-D266FF05C762}" destId="{48E3BD1B-7D67-4E3E-B3B5-0C3EB46B5BB2}" srcOrd="3" destOrd="0" parTransId="{6CC28B15-A1E6-40D9-9267-BFF3F6BCD4EB}" sibTransId="{A6DE2770-1277-4E34-B615-20CD931D886B}"/>
    <dgm:cxn modelId="{152764DC-68D3-471E-A8F6-DB2DCBBA25BF}" type="presOf" srcId="{51F13A29-21E7-4117-8882-987884A78357}" destId="{46698214-389F-402A-A9DC-32F44FF01991}" srcOrd="0" destOrd="0" presId="urn:microsoft.com/office/officeart/2005/8/layout/default"/>
    <dgm:cxn modelId="{DBB828D3-B860-4E04-93CC-152A265E566D}" type="presParOf" srcId="{8A5DF30A-F05A-4D77-AA66-DA0D3C857E64}" destId="{46698214-389F-402A-A9DC-32F44FF01991}" srcOrd="0" destOrd="0" presId="urn:microsoft.com/office/officeart/2005/8/layout/default"/>
    <dgm:cxn modelId="{99C87BCF-7BA3-4CFE-AA80-6271569A534C}" type="presParOf" srcId="{8A5DF30A-F05A-4D77-AA66-DA0D3C857E64}" destId="{A4306077-C5A8-4000-8964-AD4FBD76B82F}" srcOrd="1" destOrd="0" presId="urn:microsoft.com/office/officeart/2005/8/layout/default"/>
    <dgm:cxn modelId="{B69357AC-72A3-4180-896E-D356F171E679}" type="presParOf" srcId="{8A5DF30A-F05A-4D77-AA66-DA0D3C857E64}" destId="{3F895BE1-76CE-46C4-94EF-BE3AFFF18C20}" srcOrd="2" destOrd="0" presId="urn:microsoft.com/office/officeart/2005/8/layout/default"/>
    <dgm:cxn modelId="{4599519D-4952-4C82-9B09-50011433C41C}" type="presParOf" srcId="{8A5DF30A-F05A-4D77-AA66-DA0D3C857E64}" destId="{B0F7E8D9-9933-495F-B7B5-0FCE458BF119}" srcOrd="3" destOrd="0" presId="urn:microsoft.com/office/officeart/2005/8/layout/default"/>
    <dgm:cxn modelId="{7B817F22-6CC7-44D9-91F9-60D89F6667EE}" type="presParOf" srcId="{8A5DF30A-F05A-4D77-AA66-DA0D3C857E64}" destId="{217919AB-06AC-44D6-ADE9-62DA64DB8133}" srcOrd="4" destOrd="0" presId="urn:microsoft.com/office/officeart/2005/8/layout/default"/>
    <dgm:cxn modelId="{7BAF24ED-3A29-4F7D-AB89-D674F5B912C0}" type="presParOf" srcId="{8A5DF30A-F05A-4D77-AA66-DA0D3C857E64}" destId="{D52650DA-718B-4E70-A544-9F4B172D3933}" srcOrd="5" destOrd="0" presId="urn:microsoft.com/office/officeart/2005/8/layout/default"/>
    <dgm:cxn modelId="{6EA10A49-E6D2-49EE-86F4-178754BBA4A3}" type="presParOf" srcId="{8A5DF30A-F05A-4D77-AA66-DA0D3C857E64}" destId="{2EB95734-960D-4362-82B9-7B93078E917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98214-389F-402A-A9DC-32F44FF01991}">
      <dsp:nvSpPr>
        <dsp:cNvPr id="0" name=""/>
        <dsp:cNvSpPr/>
      </dsp:nvSpPr>
      <dsp:spPr>
        <a:xfrm>
          <a:off x="1748064"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u="sng" kern="1200" dirty="0">
              <a:solidFill>
                <a:schemeClr val="bg1"/>
              </a:solidFill>
              <a:latin typeface="Times New Roman" panose="02020603050405020304" pitchFamily="18" charset="0"/>
              <a:cs typeface="Times New Roman" panose="02020603050405020304" pitchFamily="18" charset="0"/>
            </a:rPr>
            <a:t>DETAILED COVERAGE</a:t>
          </a:r>
        </a:p>
        <a:p>
          <a:pPr marL="0" lvl="0" indent="0" algn="l" defTabSz="711200">
            <a:lnSpc>
              <a:spcPct val="90000"/>
            </a:lnSpc>
            <a:spcBef>
              <a:spcPct val="0"/>
            </a:spcBef>
            <a:spcAft>
              <a:spcPct val="35000"/>
            </a:spcAft>
            <a:buFont typeface="Arial" panose="020B0604020202020204" pitchFamily="34" charset="0"/>
            <a:buNone/>
          </a:pPr>
          <a:r>
            <a:rPr lang="en-GB" sz="1800" kern="1200" dirty="0">
              <a:solidFill>
                <a:schemeClr val="bg1"/>
              </a:solidFill>
              <a:latin typeface="Times New Roman" panose="02020603050405020304" pitchFamily="18" charset="0"/>
              <a:cs typeface="Times New Roman" panose="02020603050405020304" pitchFamily="18" charset="0"/>
            </a:rPr>
            <a:t>- 32 Indian states and union territories.</a:t>
          </a:r>
        </a:p>
        <a:p>
          <a:pPr marL="0" lvl="0" indent="0" algn="l" defTabSz="711200">
            <a:lnSpc>
              <a:spcPct val="90000"/>
            </a:lnSpc>
            <a:spcBef>
              <a:spcPct val="0"/>
            </a:spcBef>
            <a:spcAft>
              <a:spcPct val="35000"/>
            </a:spcAft>
            <a:buFont typeface="Arial" panose="020B0604020202020204" pitchFamily="34" charset="0"/>
            <a:buNone/>
          </a:pPr>
          <a:r>
            <a:rPr lang="en-GB" sz="1800" kern="1200" dirty="0">
              <a:solidFill>
                <a:schemeClr val="bg1"/>
              </a:solidFill>
              <a:latin typeface="Times New Roman" panose="02020603050405020304" pitchFamily="18" charset="0"/>
              <a:cs typeface="Times New Roman" panose="02020603050405020304" pitchFamily="18" charset="0"/>
            </a:rPr>
            <a:t>- 38 economic sectors.</a:t>
          </a:r>
        </a:p>
        <a:p>
          <a:pPr marL="0" lvl="0" indent="0" algn="l" defTabSz="711200">
            <a:lnSpc>
              <a:spcPct val="90000"/>
            </a:lnSpc>
            <a:spcBef>
              <a:spcPct val="0"/>
            </a:spcBef>
            <a:spcAft>
              <a:spcPct val="35000"/>
            </a:spcAft>
            <a:buFont typeface="Arial" panose="020B0604020202020204" pitchFamily="34" charset="0"/>
            <a:buNone/>
          </a:pPr>
          <a:r>
            <a:rPr lang="en-GB" sz="1800" kern="1200" dirty="0">
              <a:solidFill>
                <a:schemeClr val="bg1"/>
              </a:solidFill>
              <a:latin typeface="Times New Roman" panose="02020603050405020304" pitchFamily="18" charset="0"/>
              <a:cs typeface="Times New Roman" panose="02020603050405020304" pitchFamily="18" charset="0"/>
            </a:rPr>
            <a:t>- 21 users of 5 different energy carriers.</a:t>
          </a:r>
        </a:p>
        <a:p>
          <a:pPr marL="0" lvl="0" indent="0" algn="l" defTabSz="711200">
            <a:lnSpc>
              <a:spcPct val="90000"/>
            </a:lnSpc>
            <a:spcBef>
              <a:spcPct val="0"/>
            </a:spcBef>
            <a:spcAft>
              <a:spcPct val="35000"/>
            </a:spcAft>
            <a:buFont typeface="Arial" panose="020B0604020202020204" pitchFamily="34" charset="0"/>
            <a:buNone/>
          </a:pPr>
          <a:r>
            <a:rPr lang="en-GB" sz="1800" kern="1200" dirty="0">
              <a:solidFill>
                <a:schemeClr val="bg1"/>
              </a:solidFill>
              <a:latin typeface="Times New Roman" panose="02020603050405020304" pitchFamily="18" charset="0"/>
              <a:cs typeface="Times New Roman" panose="02020603050405020304" pitchFamily="18" charset="0"/>
            </a:rPr>
            <a:t>- CO</a:t>
          </a:r>
          <a:r>
            <a:rPr lang="en-GB" sz="1800" kern="1200" baseline="-25000" dirty="0">
              <a:solidFill>
                <a:schemeClr val="bg1"/>
              </a:solidFill>
              <a:latin typeface="Times New Roman" panose="02020603050405020304" pitchFamily="18" charset="0"/>
              <a:cs typeface="Times New Roman" panose="02020603050405020304" pitchFamily="18" charset="0"/>
            </a:rPr>
            <a:t>2</a:t>
          </a:r>
          <a:r>
            <a:rPr lang="en-GB" sz="1800" kern="1200" dirty="0">
              <a:solidFill>
                <a:schemeClr val="bg1"/>
              </a:solidFill>
              <a:latin typeface="Times New Roman" panose="02020603050405020304" pitchFamily="18" charset="0"/>
              <a:cs typeface="Times New Roman" panose="02020603050405020304" pitchFamily="18" charset="0"/>
            </a:rPr>
            <a:t> emissions by 21 users.</a:t>
          </a:r>
          <a:endParaRPr lang="en-IN" sz="1800" kern="1200" dirty="0">
            <a:solidFill>
              <a:schemeClr val="bg1"/>
            </a:solidFill>
            <a:latin typeface="Times New Roman" panose="02020603050405020304" pitchFamily="18" charset="0"/>
            <a:cs typeface="Times New Roman" panose="02020603050405020304" pitchFamily="18" charset="0"/>
          </a:endParaRPr>
        </a:p>
      </dsp:txBody>
      <dsp:txXfrm>
        <a:off x="1748064" y="2975"/>
        <a:ext cx="3342605" cy="2005563"/>
      </dsp:txXfrm>
    </dsp:sp>
    <dsp:sp modelId="{3F895BE1-76CE-46C4-94EF-BE3AFFF18C20}">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u="sng" kern="1200" dirty="0">
              <a:solidFill>
                <a:schemeClr val="bg1"/>
              </a:solidFill>
              <a:latin typeface="Times New Roman" panose="02020603050405020304" pitchFamily="18" charset="0"/>
              <a:cs typeface="Times New Roman" panose="02020603050405020304" pitchFamily="18" charset="0"/>
            </a:rPr>
            <a:t>MULTI-DIMENSIONAL</a:t>
          </a:r>
        </a:p>
        <a:p>
          <a:pPr marL="0" lvl="0" indent="0" algn="l" defTabSz="711200">
            <a:lnSpc>
              <a:spcPct val="90000"/>
            </a:lnSpc>
            <a:spcBef>
              <a:spcPct val="0"/>
            </a:spcBef>
            <a:spcAft>
              <a:spcPct val="35000"/>
            </a:spcAft>
            <a:buFont typeface="Arial" panose="020B0604020202020204" pitchFamily="34" charset="0"/>
            <a:buNone/>
          </a:pPr>
          <a:r>
            <a:rPr lang="en-GB" sz="1800" u="none" kern="1200" dirty="0">
              <a:solidFill>
                <a:schemeClr val="bg1"/>
              </a:solidFill>
              <a:latin typeface="Times New Roman" panose="02020603050405020304" pitchFamily="18" charset="0"/>
              <a:cs typeface="Times New Roman" panose="02020603050405020304" pitchFamily="18" charset="0"/>
            </a:rPr>
            <a:t>- Whole</a:t>
          </a:r>
          <a:r>
            <a:rPr lang="en-GB" sz="1800" kern="1200" dirty="0">
              <a:solidFill>
                <a:schemeClr val="bg1"/>
              </a:solidFill>
              <a:latin typeface="Times New Roman" panose="02020603050405020304" pitchFamily="18" charset="0"/>
              <a:cs typeface="Times New Roman" panose="02020603050405020304" pitchFamily="18" charset="0"/>
            </a:rPr>
            <a:t> energy, environment and economy system.</a:t>
          </a:r>
        </a:p>
        <a:p>
          <a:pPr marL="0" lvl="0" indent="0" algn="l" defTabSz="711200">
            <a:lnSpc>
              <a:spcPct val="90000"/>
            </a:lnSpc>
            <a:spcBef>
              <a:spcPct val="0"/>
            </a:spcBef>
            <a:spcAft>
              <a:spcPct val="35000"/>
            </a:spcAft>
            <a:buFont typeface="Arial" panose="020B0604020202020204" pitchFamily="34" charset="0"/>
            <a:buNone/>
          </a:pPr>
          <a:r>
            <a:rPr lang="en-GB" sz="1800" kern="1200" dirty="0">
              <a:solidFill>
                <a:schemeClr val="bg1"/>
              </a:solidFill>
              <a:latin typeface="Times New Roman" panose="02020603050405020304" pitchFamily="18" charset="0"/>
              <a:cs typeface="Times New Roman" panose="02020603050405020304" pitchFamily="18" charset="0"/>
            </a:rPr>
            <a:t>- Two ways feedbacks between each module.</a:t>
          </a:r>
        </a:p>
        <a:p>
          <a:pPr marL="0" lvl="0" indent="0" algn="l" defTabSz="711200">
            <a:lnSpc>
              <a:spcPct val="90000"/>
            </a:lnSpc>
            <a:spcBef>
              <a:spcPct val="0"/>
            </a:spcBef>
            <a:spcAft>
              <a:spcPct val="35000"/>
            </a:spcAft>
            <a:buFont typeface="Arial" panose="020B0604020202020204" pitchFamily="34" charset="0"/>
            <a:buNone/>
          </a:pPr>
          <a:r>
            <a:rPr lang="en-GB" sz="1800" kern="1200" dirty="0">
              <a:solidFill>
                <a:schemeClr val="bg1"/>
              </a:solidFill>
              <a:latin typeface="Times New Roman" panose="02020603050405020304" pitchFamily="18" charset="0"/>
              <a:cs typeface="Times New Roman" panose="02020603050405020304" pitchFamily="18" charset="0"/>
            </a:rPr>
            <a:t>- Many policy instruments.</a:t>
          </a:r>
          <a:endParaRPr lang="en-IN" sz="1800" kern="1200" dirty="0">
            <a:solidFill>
              <a:schemeClr val="bg1"/>
            </a:solidFill>
            <a:latin typeface="Times New Roman" panose="02020603050405020304" pitchFamily="18" charset="0"/>
            <a:cs typeface="Times New Roman" panose="02020603050405020304" pitchFamily="18" charset="0"/>
          </a:endParaRPr>
        </a:p>
      </dsp:txBody>
      <dsp:txXfrm>
        <a:off x="5424930" y="2975"/>
        <a:ext cx="3342605" cy="2005563"/>
      </dsp:txXfrm>
    </dsp:sp>
    <dsp:sp modelId="{217919AB-06AC-44D6-ADE9-62DA64DB8133}">
      <dsp:nvSpPr>
        <dsp:cNvPr id="0" name=""/>
        <dsp:cNvSpPr/>
      </dsp:nvSpPr>
      <dsp:spPr>
        <a:xfrm>
          <a:off x="1748064"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u="sng" kern="1200" dirty="0">
              <a:solidFill>
                <a:schemeClr val="bg1"/>
              </a:solidFill>
              <a:latin typeface="Times New Roman" panose="02020603050405020304" pitchFamily="18" charset="0"/>
              <a:cs typeface="Times New Roman" panose="02020603050405020304" pitchFamily="18" charset="0"/>
            </a:rPr>
            <a:t>MACRO-ECONOMETRIC FRAMEWORK</a:t>
          </a:r>
        </a:p>
        <a:p>
          <a:pPr marL="0" lvl="0" indent="0" algn="l" defTabSz="711200">
            <a:lnSpc>
              <a:spcPct val="90000"/>
            </a:lnSpc>
            <a:spcBef>
              <a:spcPct val="0"/>
            </a:spcBef>
            <a:spcAft>
              <a:spcPct val="35000"/>
            </a:spcAft>
            <a:buFont typeface="Arial" panose="020B0604020202020204" pitchFamily="34" charset="0"/>
            <a:buNone/>
          </a:pPr>
          <a:r>
            <a:rPr lang="en-IN" sz="1800" kern="1200" dirty="0">
              <a:solidFill>
                <a:schemeClr val="bg1"/>
              </a:solidFill>
              <a:latin typeface="Times New Roman" panose="02020603050405020304" pitchFamily="18" charset="0"/>
              <a:cs typeface="Times New Roman" panose="02020603050405020304" pitchFamily="18" charset="0"/>
            </a:rPr>
            <a:t>- Based on System of National Accounting</a:t>
          </a:r>
        </a:p>
        <a:p>
          <a:pPr marL="0" lvl="0" indent="0" algn="l" defTabSz="711200">
            <a:lnSpc>
              <a:spcPct val="90000"/>
            </a:lnSpc>
            <a:spcBef>
              <a:spcPct val="0"/>
            </a:spcBef>
            <a:spcAft>
              <a:spcPct val="35000"/>
            </a:spcAft>
            <a:buFont typeface="Arial" panose="020B0604020202020204" pitchFamily="34" charset="0"/>
            <a:buNone/>
          </a:pPr>
          <a:r>
            <a:rPr lang="en-IN" sz="1800" kern="1200" dirty="0">
              <a:solidFill>
                <a:schemeClr val="bg1"/>
              </a:solidFill>
              <a:latin typeface="Times New Roman" panose="02020603050405020304" pitchFamily="18" charset="0"/>
              <a:cs typeface="Times New Roman" panose="02020603050405020304" pitchFamily="18" charset="0"/>
            </a:rPr>
            <a:t>- Input-Output Tables</a:t>
          </a:r>
        </a:p>
        <a:p>
          <a:pPr marL="0" lvl="0" indent="0" algn="l" defTabSz="711200">
            <a:lnSpc>
              <a:spcPct val="90000"/>
            </a:lnSpc>
            <a:spcBef>
              <a:spcPct val="0"/>
            </a:spcBef>
            <a:spcAft>
              <a:spcPct val="35000"/>
            </a:spcAft>
            <a:buFont typeface="Arial" panose="020B0604020202020204" pitchFamily="34" charset="0"/>
            <a:buNone/>
          </a:pPr>
          <a:r>
            <a:rPr lang="en-IN" sz="1800" kern="1200" dirty="0">
              <a:solidFill>
                <a:schemeClr val="bg1"/>
              </a:solidFill>
              <a:latin typeface="Times New Roman" panose="02020603050405020304" pitchFamily="18" charset="0"/>
              <a:cs typeface="Times New Roman" panose="02020603050405020304" pitchFamily="18" charset="0"/>
            </a:rPr>
            <a:t>-  Keynes-Leontief-Klein Framework.</a:t>
          </a:r>
        </a:p>
      </dsp:txBody>
      <dsp:txXfrm>
        <a:off x="1748064" y="2342799"/>
        <a:ext cx="3342605" cy="2005563"/>
      </dsp:txXfrm>
    </dsp:sp>
    <dsp:sp modelId="{2EB95734-960D-4362-82B9-7B93078E9176}">
      <dsp:nvSpPr>
        <dsp:cNvPr id="0" name=""/>
        <dsp:cNvSpPr/>
      </dsp:nvSpPr>
      <dsp:spPr>
        <a:xfrm>
          <a:off x="542493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u="sng" kern="1200" dirty="0">
              <a:solidFill>
                <a:schemeClr val="bg1"/>
              </a:solidFill>
              <a:latin typeface="Times New Roman" panose="02020603050405020304" pitchFamily="18" charset="0"/>
              <a:cs typeface="Times New Roman" panose="02020603050405020304" pitchFamily="18" charset="0"/>
            </a:rPr>
            <a:t>FORECASTING TOOL</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bg1"/>
              </a:solidFill>
              <a:latin typeface="Times New Roman" panose="02020603050405020304" pitchFamily="18" charset="0"/>
              <a:cs typeface="Times New Roman" panose="02020603050405020304" pitchFamily="18" charset="0"/>
            </a:rPr>
            <a:t>- Annual projections to 2035.</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bg1"/>
              </a:solidFill>
              <a:latin typeface="Times New Roman" panose="02020603050405020304" pitchFamily="18" charset="0"/>
              <a:cs typeface="Times New Roman" panose="02020603050405020304" pitchFamily="18" charset="0"/>
            </a:rPr>
            <a:t>- Future Technology Transformation (FTT) model</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bg1"/>
              </a:solidFill>
              <a:latin typeface="Times New Roman" panose="02020603050405020304" pitchFamily="18" charset="0"/>
              <a:cs typeface="Times New Roman" panose="02020603050405020304" pitchFamily="18" charset="0"/>
            </a:rPr>
            <a:t>- Ex-ante scenario analysis (ex-post is also feasible).</a:t>
          </a:r>
          <a:endParaRPr lang="en-IN" sz="1600" kern="1200" dirty="0">
            <a:solidFill>
              <a:schemeClr val="bg1"/>
            </a:solidFill>
            <a:latin typeface="Times New Roman" panose="02020603050405020304" pitchFamily="18" charset="0"/>
            <a:cs typeface="Times New Roman" panose="02020603050405020304" pitchFamily="18" charset="0"/>
          </a:endParaRPr>
        </a:p>
      </dsp:txBody>
      <dsp:txXfrm>
        <a:off x="5424930"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0.4299</cdr:x>
      <cdr:y>0.17498</cdr:y>
    </cdr:from>
    <cdr:to>
      <cdr:x>0.48759</cdr:x>
      <cdr:y>0.6954</cdr:y>
    </cdr:to>
    <cdr:sp macro="" textlink="">
      <cdr:nvSpPr>
        <cdr:cNvPr id="2" name="TextBox 1">
          <a:extLst xmlns:a="http://schemas.openxmlformats.org/drawingml/2006/main">
            <a:ext uri="{FF2B5EF4-FFF2-40B4-BE49-F238E27FC236}">
              <a16:creationId xmlns:a16="http://schemas.microsoft.com/office/drawing/2014/main" id="{D42950F8-3102-49CA-9DB7-1B0B60064F94}"/>
            </a:ext>
          </a:extLst>
        </cdr:cNvPr>
        <cdr:cNvSpPr txBox="1"/>
      </cdr:nvSpPr>
      <cdr:spPr>
        <a:xfrm xmlns:a="http://schemas.openxmlformats.org/drawingml/2006/main" rot="18167329">
          <a:off x="1852316" y="728121"/>
          <a:ext cx="1049463" cy="2989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IN" sz="1000" i="1" dirty="0">
              <a:solidFill>
                <a:schemeClr val="tx1"/>
              </a:solidFill>
              <a:latin typeface="Times New Roman" panose="02020603050405020304" pitchFamily="18" charset="0"/>
              <a:cs typeface="Times New Roman" panose="02020603050405020304" pitchFamily="18" charset="0"/>
            </a:rPr>
            <a:t>target achieved</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E77B2-3A8D-4CA2-9C47-FF519A547134}" type="datetimeFigureOut">
              <a:rPr lang="en-IN" smtClean="0"/>
              <a:t>14-06-2021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AF0C4D-D16C-48CA-8F0A-2F786BFDAF7E}" type="slidenum">
              <a:rPr lang="en-IN" smtClean="0"/>
              <a:t>‹#›</a:t>
            </a:fld>
            <a:endParaRPr lang="en-IN"/>
          </a:p>
        </p:txBody>
      </p:sp>
    </p:spTree>
    <p:extLst>
      <p:ext uri="{BB962C8B-B14F-4D97-AF65-F5344CB8AC3E}">
        <p14:creationId xmlns:p14="http://schemas.microsoft.com/office/powerpoint/2010/main" val="1161473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76BD-A908-48FA-B5C7-9E0B8A6555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D6366D8-BCFD-4F2D-997E-F54F9C9806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1914073-DB89-490C-A335-A4D5CAEE6BD7}"/>
              </a:ext>
            </a:extLst>
          </p:cNvPr>
          <p:cNvSpPr>
            <a:spLocks noGrp="1"/>
          </p:cNvSpPr>
          <p:nvPr>
            <p:ph type="dt" sz="half" idx="10"/>
          </p:nvPr>
        </p:nvSpPr>
        <p:spPr/>
        <p:txBody>
          <a:bodyPr/>
          <a:lstStyle/>
          <a:p>
            <a:fld id="{B16D9600-7716-41F8-BC82-223BD9FA82C8}" type="datetime1">
              <a:rPr lang="en-IN" smtClean="0"/>
              <a:t>14-06-2021</a:t>
            </a:fld>
            <a:endParaRPr lang="en-IN"/>
          </a:p>
        </p:txBody>
      </p:sp>
      <p:sp>
        <p:nvSpPr>
          <p:cNvPr id="5" name="Footer Placeholder 4">
            <a:extLst>
              <a:ext uri="{FF2B5EF4-FFF2-40B4-BE49-F238E27FC236}">
                <a16:creationId xmlns:a16="http://schemas.microsoft.com/office/drawing/2014/main" id="{1C69EBE2-832D-4CA7-B292-840429FBE447}"/>
              </a:ext>
            </a:extLst>
          </p:cNvPr>
          <p:cNvSpPr>
            <a:spLocks noGrp="1"/>
          </p:cNvSpPr>
          <p:nvPr>
            <p:ph type="ftr" sz="quarter" idx="11"/>
          </p:nvPr>
        </p:nvSpPr>
        <p:spPr/>
        <p:txBody>
          <a:bodyPr/>
          <a:lstStyle/>
          <a:p>
            <a:r>
              <a:rPr lang="en-US"/>
              <a:t>FIRST IAEE CONFERENCE 2021</a:t>
            </a:r>
            <a:endParaRPr lang="en-IN"/>
          </a:p>
        </p:txBody>
      </p:sp>
      <p:sp>
        <p:nvSpPr>
          <p:cNvPr id="6" name="Slide Number Placeholder 5">
            <a:extLst>
              <a:ext uri="{FF2B5EF4-FFF2-40B4-BE49-F238E27FC236}">
                <a16:creationId xmlns:a16="http://schemas.microsoft.com/office/drawing/2014/main" id="{20F73218-84F7-4671-8568-70900D39FEF2}"/>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65570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C2D3E-DFF1-4D59-B1DD-7C56DA67BAD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2467B37-F7C9-428A-8444-6DFC9FA455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3DE54A-3D13-4E80-91D0-2499F79F26C0}"/>
              </a:ext>
            </a:extLst>
          </p:cNvPr>
          <p:cNvSpPr>
            <a:spLocks noGrp="1"/>
          </p:cNvSpPr>
          <p:nvPr>
            <p:ph type="dt" sz="half" idx="10"/>
          </p:nvPr>
        </p:nvSpPr>
        <p:spPr/>
        <p:txBody>
          <a:bodyPr/>
          <a:lstStyle/>
          <a:p>
            <a:fld id="{B9A77732-95F8-4AB4-8056-96E6294F0F66}" type="datetime1">
              <a:rPr lang="en-IN" smtClean="0"/>
              <a:t>14-06-2021</a:t>
            </a:fld>
            <a:endParaRPr lang="en-IN"/>
          </a:p>
        </p:txBody>
      </p:sp>
      <p:sp>
        <p:nvSpPr>
          <p:cNvPr id="5" name="Footer Placeholder 4">
            <a:extLst>
              <a:ext uri="{FF2B5EF4-FFF2-40B4-BE49-F238E27FC236}">
                <a16:creationId xmlns:a16="http://schemas.microsoft.com/office/drawing/2014/main" id="{B2962E39-66A9-4153-888C-7E28E3E5A415}"/>
              </a:ext>
            </a:extLst>
          </p:cNvPr>
          <p:cNvSpPr>
            <a:spLocks noGrp="1"/>
          </p:cNvSpPr>
          <p:nvPr>
            <p:ph type="ftr" sz="quarter" idx="11"/>
          </p:nvPr>
        </p:nvSpPr>
        <p:spPr/>
        <p:txBody>
          <a:bodyPr/>
          <a:lstStyle/>
          <a:p>
            <a:r>
              <a:rPr lang="en-US"/>
              <a:t>FIRST IAEE CONFERENCE 2021</a:t>
            </a:r>
            <a:endParaRPr lang="en-IN"/>
          </a:p>
        </p:txBody>
      </p:sp>
      <p:sp>
        <p:nvSpPr>
          <p:cNvPr id="6" name="Slide Number Placeholder 5">
            <a:extLst>
              <a:ext uri="{FF2B5EF4-FFF2-40B4-BE49-F238E27FC236}">
                <a16:creationId xmlns:a16="http://schemas.microsoft.com/office/drawing/2014/main" id="{2B338F80-3E4B-4143-AC6D-40E1C666106A}"/>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395246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DB2D85-FCC4-4334-826D-825E1167BA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E77B613-BC82-4058-9B3D-B2B8419BCC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9A5626-A6C2-4422-A43D-72DA01ABF13C}"/>
              </a:ext>
            </a:extLst>
          </p:cNvPr>
          <p:cNvSpPr>
            <a:spLocks noGrp="1"/>
          </p:cNvSpPr>
          <p:nvPr>
            <p:ph type="dt" sz="half" idx="10"/>
          </p:nvPr>
        </p:nvSpPr>
        <p:spPr/>
        <p:txBody>
          <a:bodyPr/>
          <a:lstStyle/>
          <a:p>
            <a:fld id="{FFB15240-C567-4D40-B962-CA7680003F99}" type="datetime1">
              <a:rPr lang="en-IN" smtClean="0"/>
              <a:t>14-06-2021</a:t>
            </a:fld>
            <a:endParaRPr lang="en-IN"/>
          </a:p>
        </p:txBody>
      </p:sp>
      <p:sp>
        <p:nvSpPr>
          <p:cNvPr id="5" name="Footer Placeholder 4">
            <a:extLst>
              <a:ext uri="{FF2B5EF4-FFF2-40B4-BE49-F238E27FC236}">
                <a16:creationId xmlns:a16="http://schemas.microsoft.com/office/drawing/2014/main" id="{72647474-C3D3-4CD9-9CA1-43C5877103CB}"/>
              </a:ext>
            </a:extLst>
          </p:cNvPr>
          <p:cNvSpPr>
            <a:spLocks noGrp="1"/>
          </p:cNvSpPr>
          <p:nvPr>
            <p:ph type="ftr" sz="quarter" idx="11"/>
          </p:nvPr>
        </p:nvSpPr>
        <p:spPr/>
        <p:txBody>
          <a:bodyPr/>
          <a:lstStyle/>
          <a:p>
            <a:r>
              <a:rPr lang="en-US"/>
              <a:t>FIRST IAEE CONFERENCE 2021</a:t>
            </a:r>
            <a:endParaRPr lang="en-IN"/>
          </a:p>
        </p:txBody>
      </p:sp>
      <p:sp>
        <p:nvSpPr>
          <p:cNvPr id="6" name="Slide Number Placeholder 5">
            <a:extLst>
              <a:ext uri="{FF2B5EF4-FFF2-40B4-BE49-F238E27FC236}">
                <a16:creationId xmlns:a16="http://schemas.microsoft.com/office/drawing/2014/main" id="{D2ACE5B5-0DBF-4166-9B8D-A91052187BB5}"/>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256953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F24C-4A0B-4308-B0F8-8388CF25A58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71DDE80-9FD6-4133-B951-4FF123BB0B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844AFF4-39FF-4987-A337-8DEA5E311318}"/>
              </a:ext>
            </a:extLst>
          </p:cNvPr>
          <p:cNvSpPr>
            <a:spLocks noGrp="1"/>
          </p:cNvSpPr>
          <p:nvPr>
            <p:ph type="dt" sz="half" idx="10"/>
          </p:nvPr>
        </p:nvSpPr>
        <p:spPr/>
        <p:txBody>
          <a:bodyPr/>
          <a:lstStyle/>
          <a:p>
            <a:fld id="{6E507337-3BD2-4283-8684-1F0ADE1BDAC9}" type="datetime1">
              <a:rPr lang="en-IN" smtClean="0"/>
              <a:t>14-06-2021</a:t>
            </a:fld>
            <a:endParaRPr lang="en-IN"/>
          </a:p>
        </p:txBody>
      </p:sp>
      <p:sp>
        <p:nvSpPr>
          <p:cNvPr id="5" name="Footer Placeholder 4">
            <a:extLst>
              <a:ext uri="{FF2B5EF4-FFF2-40B4-BE49-F238E27FC236}">
                <a16:creationId xmlns:a16="http://schemas.microsoft.com/office/drawing/2014/main" id="{0AF630A3-373F-4694-B2E4-6CB6B6342821}"/>
              </a:ext>
            </a:extLst>
          </p:cNvPr>
          <p:cNvSpPr>
            <a:spLocks noGrp="1"/>
          </p:cNvSpPr>
          <p:nvPr>
            <p:ph type="ftr" sz="quarter" idx="11"/>
          </p:nvPr>
        </p:nvSpPr>
        <p:spPr/>
        <p:txBody>
          <a:bodyPr/>
          <a:lstStyle/>
          <a:p>
            <a:r>
              <a:rPr lang="en-US"/>
              <a:t>FIRST IAEE CONFERENCE 2021</a:t>
            </a:r>
            <a:endParaRPr lang="en-IN" dirty="0"/>
          </a:p>
        </p:txBody>
      </p:sp>
      <p:sp>
        <p:nvSpPr>
          <p:cNvPr id="6" name="Slide Number Placeholder 5">
            <a:extLst>
              <a:ext uri="{FF2B5EF4-FFF2-40B4-BE49-F238E27FC236}">
                <a16:creationId xmlns:a16="http://schemas.microsoft.com/office/drawing/2014/main" id="{29713769-34F5-4197-B4D6-F20EA778E22F}"/>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3467076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F9EBB-57AC-4B9D-A997-68634DE195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A14486B-F610-401D-9EF8-B81C6E3004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629095-5115-4930-B1A5-75F5DF40766C}"/>
              </a:ext>
            </a:extLst>
          </p:cNvPr>
          <p:cNvSpPr>
            <a:spLocks noGrp="1"/>
          </p:cNvSpPr>
          <p:nvPr>
            <p:ph type="dt" sz="half" idx="10"/>
          </p:nvPr>
        </p:nvSpPr>
        <p:spPr/>
        <p:txBody>
          <a:bodyPr/>
          <a:lstStyle/>
          <a:p>
            <a:fld id="{3BB3CB5B-ABB2-4BAB-9743-C63DE82013AB}" type="datetime1">
              <a:rPr lang="en-IN" smtClean="0"/>
              <a:t>14-06-2021</a:t>
            </a:fld>
            <a:endParaRPr lang="en-IN"/>
          </a:p>
        </p:txBody>
      </p:sp>
      <p:sp>
        <p:nvSpPr>
          <p:cNvPr id="5" name="Footer Placeholder 4">
            <a:extLst>
              <a:ext uri="{FF2B5EF4-FFF2-40B4-BE49-F238E27FC236}">
                <a16:creationId xmlns:a16="http://schemas.microsoft.com/office/drawing/2014/main" id="{D07E6C83-A459-4684-8A11-43677B5331D2}"/>
              </a:ext>
            </a:extLst>
          </p:cNvPr>
          <p:cNvSpPr>
            <a:spLocks noGrp="1"/>
          </p:cNvSpPr>
          <p:nvPr>
            <p:ph type="ftr" sz="quarter" idx="11"/>
          </p:nvPr>
        </p:nvSpPr>
        <p:spPr/>
        <p:txBody>
          <a:bodyPr/>
          <a:lstStyle/>
          <a:p>
            <a:r>
              <a:rPr lang="en-US"/>
              <a:t>FIRST IAEE CONFERENCE 2021</a:t>
            </a:r>
            <a:endParaRPr lang="en-IN"/>
          </a:p>
        </p:txBody>
      </p:sp>
      <p:sp>
        <p:nvSpPr>
          <p:cNvPr id="6" name="Slide Number Placeholder 5">
            <a:extLst>
              <a:ext uri="{FF2B5EF4-FFF2-40B4-BE49-F238E27FC236}">
                <a16:creationId xmlns:a16="http://schemas.microsoft.com/office/drawing/2014/main" id="{BFE06C64-DCC7-4218-A707-07637844E5B7}"/>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389349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BEF86-0D33-484C-B6CF-58339750F63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AAA0013-F7FA-4588-B71D-FCFB76EFA7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85E7552-8DAA-4FAD-B3A8-88356DEF51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601DF89-E761-4CF1-AECA-2260454D714F}"/>
              </a:ext>
            </a:extLst>
          </p:cNvPr>
          <p:cNvSpPr>
            <a:spLocks noGrp="1"/>
          </p:cNvSpPr>
          <p:nvPr>
            <p:ph type="dt" sz="half" idx="10"/>
          </p:nvPr>
        </p:nvSpPr>
        <p:spPr/>
        <p:txBody>
          <a:bodyPr/>
          <a:lstStyle/>
          <a:p>
            <a:fld id="{4B7AC0FC-AED6-4FC1-8881-592B64F12F97}" type="datetime1">
              <a:rPr lang="en-IN" smtClean="0"/>
              <a:t>14-06-2021</a:t>
            </a:fld>
            <a:endParaRPr lang="en-IN"/>
          </a:p>
        </p:txBody>
      </p:sp>
      <p:sp>
        <p:nvSpPr>
          <p:cNvPr id="6" name="Footer Placeholder 5">
            <a:extLst>
              <a:ext uri="{FF2B5EF4-FFF2-40B4-BE49-F238E27FC236}">
                <a16:creationId xmlns:a16="http://schemas.microsoft.com/office/drawing/2014/main" id="{113FDB09-E203-4B62-ACE8-AEC7C1DC9728}"/>
              </a:ext>
            </a:extLst>
          </p:cNvPr>
          <p:cNvSpPr>
            <a:spLocks noGrp="1"/>
          </p:cNvSpPr>
          <p:nvPr>
            <p:ph type="ftr" sz="quarter" idx="11"/>
          </p:nvPr>
        </p:nvSpPr>
        <p:spPr/>
        <p:txBody>
          <a:bodyPr/>
          <a:lstStyle/>
          <a:p>
            <a:r>
              <a:rPr lang="en-US"/>
              <a:t>FIRST IAEE CONFERENCE 2021</a:t>
            </a:r>
            <a:endParaRPr lang="en-IN"/>
          </a:p>
        </p:txBody>
      </p:sp>
      <p:sp>
        <p:nvSpPr>
          <p:cNvPr id="7" name="Slide Number Placeholder 6">
            <a:extLst>
              <a:ext uri="{FF2B5EF4-FFF2-40B4-BE49-F238E27FC236}">
                <a16:creationId xmlns:a16="http://schemas.microsoft.com/office/drawing/2014/main" id="{EEE7011E-901D-4492-8057-CDC7DC15E516}"/>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81226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24A73-9486-47E8-97D6-BFF165C2A17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22B1035-8335-46A4-8BB7-7B0FC45DF2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007617-245C-4D6B-A98D-A50364F63C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CE88B4-4EDB-4C48-A0D6-46D45E9C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EEE50F-20FD-4062-9DFF-5E045C744C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93D1D5F-C889-4C2B-8BE5-ACD4C22314DD}"/>
              </a:ext>
            </a:extLst>
          </p:cNvPr>
          <p:cNvSpPr>
            <a:spLocks noGrp="1"/>
          </p:cNvSpPr>
          <p:nvPr>
            <p:ph type="dt" sz="half" idx="10"/>
          </p:nvPr>
        </p:nvSpPr>
        <p:spPr/>
        <p:txBody>
          <a:bodyPr/>
          <a:lstStyle/>
          <a:p>
            <a:fld id="{5F57C435-9097-472C-B42A-5F603470E941}" type="datetime1">
              <a:rPr lang="en-IN" smtClean="0"/>
              <a:t>14-06-2021</a:t>
            </a:fld>
            <a:endParaRPr lang="en-IN"/>
          </a:p>
        </p:txBody>
      </p:sp>
      <p:sp>
        <p:nvSpPr>
          <p:cNvPr id="8" name="Footer Placeholder 7">
            <a:extLst>
              <a:ext uri="{FF2B5EF4-FFF2-40B4-BE49-F238E27FC236}">
                <a16:creationId xmlns:a16="http://schemas.microsoft.com/office/drawing/2014/main" id="{E601915D-A360-4CE2-8527-C27F6760CFDB}"/>
              </a:ext>
            </a:extLst>
          </p:cNvPr>
          <p:cNvSpPr>
            <a:spLocks noGrp="1"/>
          </p:cNvSpPr>
          <p:nvPr>
            <p:ph type="ftr" sz="quarter" idx="11"/>
          </p:nvPr>
        </p:nvSpPr>
        <p:spPr/>
        <p:txBody>
          <a:bodyPr/>
          <a:lstStyle/>
          <a:p>
            <a:r>
              <a:rPr lang="en-US"/>
              <a:t>FIRST IAEE CONFERENCE 2021</a:t>
            </a:r>
            <a:endParaRPr lang="en-IN"/>
          </a:p>
        </p:txBody>
      </p:sp>
      <p:sp>
        <p:nvSpPr>
          <p:cNvPr id="9" name="Slide Number Placeholder 8">
            <a:extLst>
              <a:ext uri="{FF2B5EF4-FFF2-40B4-BE49-F238E27FC236}">
                <a16:creationId xmlns:a16="http://schemas.microsoft.com/office/drawing/2014/main" id="{A3EA3B10-2EEB-49F3-8112-F6AC2F68DD54}"/>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401154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3900-7662-4866-A9E5-95C31AB692A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4104A00-CE1E-42EF-BA49-959E7ADA8DC9}"/>
              </a:ext>
            </a:extLst>
          </p:cNvPr>
          <p:cNvSpPr>
            <a:spLocks noGrp="1"/>
          </p:cNvSpPr>
          <p:nvPr>
            <p:ph type="dt" sz="half" idx="10"/>
          </p:nvPr>
        </p:nvSpPr>
        <p:spPr/>
        <p:txBody>
          <a:bodyPr/>
          <a:lstStyle/>
          <a:p>
            <a:fld id="{68E0ABC7-A328-462A-A1CE-C245A45EA746}" type="datetime1">
              <a:rPr lang="en-IN" smtClean="0"/>
              <a:t>14-06-2021</a:t>
            </a:fld>
            <a:endParaRPr lang="en-IN"/>
          </a:p>
        </p:txBody>
      </p:sp>
      <p:sp>
        <p:nvSpPr>
          <p:cNvPr id="4" name="Footer Placeholder 3">
            <a:extLst>
              <a:ext uri="{FF2B5EF4-FFF2-40B4-BE49-F238E27FC236}">
                <a16:creationId xmlns:a16="http://schemas.microsoft.com/office/drawing/2014/main" id="{99955FB2-E423-44B5-BB28-9CD1D68D708C}"/>
              </a:ext>
            </a:extLst>
          </p:cNvPr>
          <p:cNvSpPr>
            <a:spLocks noGrp="1"/>
          </p:cNvSpPr>
          <p:nvPr>
            <p:ph type="ftr" sz="quarter" idx="11"/>
          </p:nvPr>
        </p:nvSpPr>
        <p:spPr/>
        <p:txBody>
          <a:bodyPr/>
          <a:lstStyle/>
          <a:p>
            <a:r>
              <a:rPr lang="en-US"/>
              <a:t>FIRST IAEE CONFERENCE 2021</a:t>
            </a:r>
            <a:endParaRPr lang="en-IN"/>
          </a:p>
        </p:txBody>
      </p:sp>
      <p:sp>
        <p:nvSpPr>
          <p:cNvPr id="5" name="Slide Number Placeholder 4">
            <a:extLst>
              <a:ext uri="{FF2B5EF4-FFF2-40B4-BE49-F238E27FC236}">
                <a16:creationId xmlns:a16="http://schemas.microsoft.com/office/drawing/2014/main" id="{65306A3F-EB74-42DD-8394-AA73EF06AC4D}"/>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53721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1A3560-0060-4C35-ABA9-906A357CE4DB}"/>
              </a:ext>
            </a:extLst>
          </p:cNvPr>
          <p:cNvSpPr>
            <a:spLocks noGrp="1"/>
          </p:cNvSpPr>
          <p:nvPr>
            <p:ph type="dt" sz="half" idx="10"/>
          </p:nvPr>
        </p:nvSpPr>
        <p:spPr/>
        <p:txBody>
          <a:bodyPr/>
          <a:lstStyle/>
          <a:p>
            <a:fld id="{AA4FA531-7036-447D-B46A-80DEB5DDAC6F}" type="datetime1">
              <a:rPr lang="en-IN" smtClean="0"/>
              <a:t>14-06-2021</a:t>
            </a:fld>
            <a:endParaRPr lang="en-IN"/>
          </a:p>
        </p:txBody>
      </p:sp>
      <p:sp>
        <p:nvSpPr>
          <p:cNvPr id="3" name="Footer Placeholder 2">
            <a:extLst>
              <a:ext uri="{FF2B5EF4-FFF2-40B4-BE49-F238E27FC236}">
                <a16:creationId xmlns:a16="http://schemas.microsoft.com/office/drawing/2014/main" id="{DFB3BC98-5E67-4ECF-BE7D-FFB8CAC03A93}"/>
              </a:ext>
            </a:extLst>
          </p:cNvPr>
          <p:cNvSpPr>
            <a:spLocks noGrp="1"/>
          </p:cNvSpPr>
          <p:nvPr>
            <p:ph type="ftr" sz="quarter" idx="11"/>
          </p:nvPr>
        </p:nvSpPr>
        <p:spPr/>
        <p:txBody>
          <a:bodyPr/>
          <a:lstStyle/>
          <a:p>
            <a:r>
              <a:rPr lang="en-US"/>
              <a:t>FIRST IAEE CONFERENCE 2021</a:t>
            </a:r>
            <a:endParaRPr lang="en-IN"/>
          </a:p>
        </p:txBody>
      </p:sp>
      <p:sp>
        <p:nvSpPr>
          <p:cNvPr id="4" name="Slide Number Placeholder 3">
            <a:extLst>
              <a:ext uri="{FF2B5EF4-FFF2-40B4-BE49-F238E27FC236}">
                <a16:creationId xmlns:a16="http://schemas.microsoft.com/office/drawing/2014/main" id="{6DB119D0-E2E2-4F90-A883-740AF32B3414}"/>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168643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1BAE-00D0-46F9-A7D2-9EBB33A56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249FF4C-5B35-49FE-8447-F9FB38E7ED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54B8DAE-C089-4368-A99C-72EC8F1BA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9CCAA0-61DB-4079-8FCD-A84926AA5163}"/>
              </a:ext>
            </a:extLst>
          </p:cNvPr>
          <p:cNvSpPr>
            <a:spLocks noGrp="1"/>
          </p:cNvSpPr>
          <p:nvPr>
            <p:ph type="dt" sz="half" idx="10"/>
          </p:nvPr>
        </p:nvSpPr>
        <p:spPr/>
        <p:txBody>
          <a:bodyPr/>
          <a:lstStyle/>
          <a:p>
            <a:fld id="{FAD2167B-9E4A-48CE-89B2-39FE2EDE46D2}" type="datetime1">
              <a:rPr lang="en-IN" smtClean="0"/>
              <a:t>14-06-2021</a:t>
            </a:fld>
            <a:endParaRPr lang="en-IN"/>
          </a:p>
        </p:txBody>
      </p:sp>
      <p:sp>
        <p:nvSpPr>
          <p:cNvPr id="6" name="Footer Placeholder 5">
            <a:extLst>
              <a:ext uri="{FF2B5EF4-FFF2-40B4-BE49-F238E27FC236}">
                <a16:creationId xmlns:a16="http://schemas.microsoft.com/office/drawing/2014/main" id="{EF50D1A0-6F51-4EDB-8E91-4FE4DC338518}"/>
              </a:ext>
            </a:extLst>
          </p:cNvPr>
          <p:cNvSpPr>
            <a:spLocks noGrp="1"/>
          </p:cNvSpPr>
          <p:nvPr>
            <p:ph type="ftr" sz="quarter" idx="11"/>
          </p:nvPr>
        </p:nvSpPr>
        <p:spPr/>
        <p:txBody>
          <a:bodyPr/>
          <a:lstStyle/>
          <a:p>
            <a:r>
              <a:rPr lang="en-US"/>
              <a:t>FIRST IAEE CONFERENCE 2021</a:t>
            </a:r>
            <a:endParaRPr lang="en-IN"/>
          </a:p>
        </p:txBody>
      </p:sp>
      <p:sp>
        <p:nvSpPr>
          <p:cNvPr id="7" name="Slide Number Placeholder 6">
            <a:extLst>
              <a:ext uri="{FF2B5EF4-FFF2-40B4-BE49-F238E27FC236}">
                <a16:creationId xmlns:a16="http://schemas.microsoft.com/office/drawing/2014/main" id="{8DFC8F8C-50A6-4BD0-8363-F4FD78B5E917}"/>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170490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00D1D-63A1-47BC-992D-0B051DFA07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3C4755D-6533-46F1-9642-95F6AAC10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6D35CD6-984F-4665-B6C3-118200617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D6EDA7-719F-4F35-85BC-041FC2A4D6F4}"/>
              </a:ext>
            </a:extLst>
          </p:cNvPr>
          <p:cNvSpPr>
            <a:spLocks noGrp="1"/>
          </p:cNvSpPr>
          <p:nvPr>
            <p:ph type="dt" sz="half" idx="10"/>
          </p:nvPr>
        </p:nvSpPr>
        <p:spPr/>
        <p:txBody>
          <a:bodyPr/>
          <a:lstStyle/>
          <a:p>
            <a:fld id="{FD978BC7-A569-46A6-8022-43E0EB3BB3AC}" type="datetime1">
              <a:rPr lang="en-IN" smtClean="0"/>
              <a:t>14-06-2021</a:t>
            </a:fld>
            <a:endParaRPr lang="en-IN"/>
          </a:p>
        </p:txBody>
      </p:sp>
      <p:sp>
        <p:nvSpPr>
          <p:cNvPr id="6" name="Footer Placeholder 5">
            <a:extLst>
              <a:ext uri="{FF2B5EF4-FFF2-40B4-BE49-F238E27FC236}">
                <a16:creationId xmlns:a16="http://schemas.microsoft.com/office/drawing/2014/main" id="{C893EBB2-2D47-42DD-B17C-FA28C6A00D2D}"/>
              </a:ext>
            </a:extLst>
          </p:cNvPr>
          <p:cNvSpPr>
            <a:spLocks noGrp="1"/>
          </p:cNvSpPr>
          <p:nvPr>
            <p:ph type="ftr" sz="quarter" idx="11"/>
          </p:nvPr>
        </p:nvSpPr>
        <p:spPr/>
        <p:txBody>
          <a:bodyPr/>
          <a:lstStyle/>
          <a:p>
            <a:r>
              <a:rPr lang="en-US"/>
              <a:t>FIRST IAEE CONFERENCE 2021</a:t>
            </a:r>
            <a:endParaRPr lang="en-IN"/>
          </a:p>
        </p:txBody>
      </p:sp>
      <p:sp>
        <p:nvSpPr>
          <p:cNvPr id="7" name="Slide Number Placeholder 6">
            <a:extLst>
              <a:ext uri="{FF2B5EF4-FFF2-40B4-BE49-F238E27FC236}">
                <a16:creationId xmlns:a16="http://schemas.microsoft.com/office/drawing/2014/main" id="{01338D33-BB41-4C9F-A529-151281F70F99}"/>
              </a:ext>
            </a:extLst>
          </p:cNvPr>
          <p:cNvSpPr>
            <a:spLocks noGrp="1"/>
          </p:cNvSpPr>
          <p:nvPr>
            <p:ph type="sldNum" sz="quarter" idx="12"/>
          </p:nvPr>
        </p:nvSpPr>
        <p:spPr/>
        <p:txBody>
          <a:bodyPr/>
          <a:lstStyle/>
          <a:p>
            <a:fld id="{B8BDCB1A-739C-4193-BC72-AA53A3927C84}" type="slidenum">
              <a:rPr lang="en-IN" smtClean="0"/>
              <a:t>‹#›</a:t>
            </a:fld>
            <a:endParaRPr lang="en-IN"/>
          </a:p>
        </p:txBody>
      </p:sp>
    </p:spTree>
    <p:extLst>
      <p:ext uri="{BB962C8B-B14F-4D97-AF65-F5344CB8AC3E}">
        <p14:creationId xmlns:p14="http://schemas.microsoft.com/office/powerpoint/2010/main" val="2475320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D9413-96BA-4523-9F52-E4C23F1FF8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AC4548E-5CA9-4308-B828-0CCF09D8E9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867A974-B763-4400-8F10-CDFF1C0502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13FBF-9DCE-4B6E-A264-64BFC0C14AE6}" type="datetime1">
              <a:rPr lang="en-IN" smtClean="0"/>
              <a:t>14-06-2021</a:t>
            </a:fld>
            <a:endParaRPr lang="en-IN"/>
          </a:p>
        </p:txBody>
      </p:sp>
      <p:sp>
        <p:nvSpPr>
          <p:cNvPr id="5" name="Footer Placeholder 4">
            <a:extLst>
              <a:ext uri="{FF2B5EF4-FFF2-40B4-BE49-F238E27FC236}">
                <a16:creationId xmlns:a16="http://schemas.microsoft.com/office/drawing/2014/main" id="{A191C3DF-F9C6-4A37-A371-92D72C9AA9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FIRST IAEE CONFERENCE 2021</a:t>
            </a:r>
            <a:endParaRPr lang="en-IN"/>
          </a:p>
        </p:txBody>
      </p:sp>
      <p:sp>
        <p:nvSpPr>
          <p:cNvPr id="6" name="Slide Number Placeholder 5">
            <a:extLst>
              <a:ext uri="{FF2B5EF4-FFF2-40B4-BE49-F238E27FC236}">
                <a16:creationId xmlns:a16="http://schemas.microsoft.com/office/drawing/2014/main" id="{6A313545-3194-4751-8683-A312579A6E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DCB1A-739C-4193-BC72-AA53A3927C84}" type="slidenum">
              <a:rPr lang="en-IN" smtClean="0"/>
              <a:t>‹#›</a:t>
            </a:fld>
            <a:endParaRPr lang="en-IN"/>
          </a:p>
        </p:txBody>
      </p:sp>
    </p:spTree>
    <p:extLst>
      <p:ext uri="{BB962C8B-B14F-4D97-AF65-F5344CB8AC3E}">
        <p14:creationId xmlns:p14="http://schemas.microsoft.com/office/powerpoint/2010/main" val="123845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thehindubusinessline.com/news/govt-may-miss-2022-wind-capacity-target/article34163489.ece#:~:text=The%20government%20has%20also%20shared,including%20140%20GW%20of%20wind" TargetMode="External"/><Relationship Id="rId7" Type="http://schemas.openxmlformats.org/officeDocument/2006/relationships/hyperlink" Target="http://164.100.47.193/lsscommittee/Energy/16_Energy_43.pdf" TargetMode="External"/><Relationship Id="rId2" Type="http://schemas.openxmlformats.org/officeDocument/2006/relationships/hyperlink" Target="https://india.mongabay.com/2021/05/graphs-a-long-road-to-2030-for-indias-import-heavy-solar-power-sector/?mc_cid=bc365a90be&amp;mc_eid=4a562e0920" TargetMode="External"/><Relationship Id="rId1" Type="http://schemas.openxmlformats.org/officeDocument/2006/relationships/slideLayout" Target="../slideLayouts/slideLayout2.xml"/><Relationship Id="rId6" Type="http://schemas.openxmlformats.org/officeDocument/2006/relationships/hyperlink" Target="http://moef.gov.in/wp-content/uploads/2018/04/revised-PPT-Press-Conference-INDC-v5.pdf" TargetMode="External"/><Relationship Id="rId5" Type="http://schemas.openxmlformats.org/officeDocument/2006/relationships/hyperlink" Target="https://www.itsmysun.com/india-impose-40-customs-duty-imported-solar-modules/" TargetMode="External"/><Relationship Id="rId4" Type="http://schemas.openxmlformats.org/officeDocument/2006/relationships/hyperlink" Target="https://www.camecon.com/how/e3-india-mode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nre.gov.in/img/documents/uploads/file_f-1608040317211.pdf" TargetMode="External"/><Relationship Id="rId2" Type="http://schemas.openxmlformats.org/officeDocument/2006/relationships/hyperlink" Target="https://www.business-standard.com/budget/article/budget-2016-wind-sector-to-take-a-hit-as-accelerated-depreciation-tax-benefit-capped-at-40-116022900591_1.html" TargetMode="External"/><Relationship Id="rId1" Type="http://schemas.openxmlformats.org/officeDocument/2006/relationships/slideLayout" Target="../slideLayouts/slideLayout2.xml"/><Relationship Id="rId5" Type="http://schemas.openxmlformats.org/officeDocument/2006/relationships/hyperlink" Target="https://niti.gov.in/writereaddata/files/175-GW-Renewable-Energy.pdf" TargetMode="External"/><Relationship Id="rId4" Type="http://schemas.openxmlformats.org/officeDocument/2006/relationships/hyperlink" Target="https://mnre.gov.in/solar/current-statu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C7CC2-9EB2-4A77-B9BD-B8C5D7D16B89}"/>
              </a:ext>
            </a:extLst>
          </p:cNvPr>
          <p:cNvSpPr>
            <a:spLocks noGrp="1"/>
          </p:cNvSpPr>
          <p:nvPr>
            <p:ph type="ctrTitle"/>
          </p:nvPr>
        </p:nvSpPr>
        <p:spPr/>
        <p:txBody>
          <a:bodyPr>
            <a:noAutofit/>
          </a:bodyPr>
          <a:lstStyle/>
          <a:p>
            <a:r>
              <a:rPr lang="en-US" sz="4400" dirty="0">
                <a:latin typeface="Times New Roman" panose="02020603050405020304" pitchFamily="18" charset="0"/>
                <a:cs typeface="Times New Roman" panose="02020603050405020304" pitchFamily="18" charset="0"/>
              </a:rPr>
              <a:t>Regional Impact of India’s Renewable Energy Mandates: An Application of E3-India Model</a:t>
            </a:r>
            <a:endParaRPr lang="en-IN" sz="4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6347636-D84C-40EC-BB4E-FE1947B7964C}"/>
              </a:ext>
            </a:extLst>
          </p:cNvPr>
          <p:cNvSpPr>
            <a:spLocks noGrp="1"/>
          </p:cNvSpPr>
          <p:nvPr>
            <p:ph type="subTitle" idx="1"/>
          </p:nvPr>
        </p:nvSpPr>
        <p:spPr/>
        <p:txBody>
          <a:bodyPr>
            <a:normAutofit fontScale="85000" lnSpcReduction="20000"/>
          </a:bodyPr>
          <a:lstStyle/>
          <a:p>
            <a:pPr>
              <a:lnSpc>
                <a:spcPct val="120000"/>
              </a:lnSpc>
              <a:spcBef>
                <a:spcPts val="0"/>
              </a:spcBef>
            </a:pPr>
            <a:r>
              <a:rPr lang="en-IN" dirty="0">
                <a:latin typeface="Times New Roman" panose="02020603050405020304" pitchFamily="18" charset="0"/>
                <a:cs typeface="Times New Roman" panose="02020603050405020304" pitchFamily="18" charset="0"/>
              </a:rPr>
              <a:t>Authors: </a:t>
            </a:r>
            <a:r>
              <a:rPr lang="en-IN" b="1" dirty="0">
                <a:latin typeface="Times New Roman" panose="02020603050405020304" pitchFamily="18" charset="0"/>
                <a:cs typeface="Times New Roman" panose="02020603050405020304" pitchFamily="18" charset="0"/>
              </a:rPr>
              <a:t>Kakali Mukhopadhyay, </a:t>
            </a:r>
            <a:r>
              <a:rPr lang="en-IN" dirty="0">
                <a:latin typeface="Times New Roman" panose="02020603050405020304" pitchFamily="18" charset="0"/>
                <a:cs typeface="Times New Roman" panose="02020603050405020304" pitchFamily="18" charset="0"/>
              </a:rPr>
              <a:t>Professor, Gokhale </a:t>
            </a:r>
            <a:r>
              <a:rPr lang="en-US" dirty="0">
                <a:latin typeface="Times New Roman" panose="02020603050405020304" pitchFamily="18" charset="0"/>
                <a:cs typeface="Times New Roman" panose="02020603050405020304" pitchFamily="18" charset="0"/>
              </a:rPr>
              <a:t>Institute of Politics and Economics, Pune, India and Adjunct Professor and Senior Fellow, McGill University, Montreal, Canada</a:t>
            </a:r>
          </a:p>
          <a:p>
            <a:pPr>
              <a:lnSpc>
                <a:spcPct val="120000"/>
              </a:lnSpc>
              <a:spcBef>
                <a:spcPts val="0"/>
              </a:spcBef>
            </a:pPr>
            <a:r>
              <a:rPr lang="en-US" b="1" dirty="0">
                <a:latin typeface="Times New Roman" panose="02020603050405020304" pitchFamily="18" charset="0"/>
                <a:cs typeface="Times New Roman" panose="02020603050405020304" pitchFamily="18" charset="0"/>
              </a:rPr>
              <a:t>Vishnu S. Prabhu</a:t>
            </a:r>
            <a:r>
              <a:rPr lang="en-US" dirty="0">
                <a:latin typeface="Times New Roman" panose="02020603050405020304" pitchFamily="18" charset="0"/>
                <a:cs typeface="Times New Roman" panose="02020603050405020304" pitchFamily="18" charset="0"/>
              </a:rPr>
              <a:t>, PhD Scholar, Gokhale Institute of Politics and Economics, Pune, India</a:t>
            </a:r>
            <a:endParaRPr lang="en-IN"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C5A067F-92B7-46B5-A77B-B4DABCCDDA24}"/>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7170683B-CA09-4157-9237-FDCE328728FF}"/>
              </a:ext>
            </a:extLst>
          </p:cNvPr>
          <p:cNvSpPr>
            <a:spLocks noGrp="1"/>
          </p:cNvSpPr>
          <p:nvPr>
            <p:ph type="sldNum" sz="quarter" idx="12"/>
          </p:nvPr>
        </p:nvSpPr>
        <p:spPr/>
        <p:txBody>
          <a:bodyPr/>
          <a:lstStyle/>
          <a:p>
            <a:fld id="{B8BDCB1A-739C-4193-BC72-AA53A3927C84}" type="slidenum">
              <a:rPr lang="en-IN" smtClean="0"/>
              <a:t>1</a:t>
            </a:fld>
            <a:endParaRPr lang="en-IN"/>
          </a:p>
        </p:txBody>
      </p:sp>
    </p:spTree>
    <p:extLst>
      <p:ext uri="{BB962C8B-B14F-4D97-AF65-F5344CB8AC3E}">
        <p14:creationId xmlns:p14="http://schemas.microsoft.com/office/powerpoint/2010/main" val="1833387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3A5D0-E00F-4A61-ACCA-227F56FCA941}"/>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Modelling Framework - E3-India model</a:t>
            </a:r>
          </a:p>
        </p:txBody>
      </p:sp>
      <p:sp>
        <p:nvSpPr>
          <p:cNvPr id="3" name="Content Placeholder 2">
            <a:extLst>
              <a:ext uri="{FF2B5EF4-FFF2-40B4-BE49-F238E27FC236}">
                <a16:creationId xmlns:a16="http://schemas.microsoft.com/office/drawing/2014/main" id="{D18E70B4-FA14-4217-AA49-A2FABD93BDFC}"/>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E3-India model is designed to capture </a:t>
            </a:r>
            <a:r>
              <a:rPr lang="en-US" b="1" dirty="0">
                <a:latin typeface="Times New Roman" panose="02020603050405020304" pitchFamily="18" charset="0"/>
                <a:cs typeface="Times New Roman" panose="02020603050405020304" pitchFamily="18" charset="0"/>
              </a:rPr>
              <a:t>Economy, Energy and Environment (E3) inter-linkages at the national and state level</a:t>
            </a:r>
            <a:r>
              <a:rPr lang="en-US" dirty="0">
                <a:latin typeface="Times New Roman" panose="02020603050405020304" pitchFamily="18" charset="0"/>
                <a:cs typeface="Times New Roman" panose="02020603050405020304" pitchFamily="18" charset="0"/>
              </a:rPr>
              <a:t> (Cambridge Econometrics, 2020).</a:t>
            </a:r>
          </a:p>
          <a:p>
            <a:pPr algn="just"/>
            <a:r>
              <a:rPr lang="en-US" dirty="0">
                <a:latin typeface="Times New Roman" panose="02020603050405020304" pitchFamily="18" charset="0"/>
                <a:cs typeface="Times New Roman" panose="02020603050405020304" pitchFamily="18" charset="0"/>
              </a:rPr>
              <a:t>It provides information that policy makers need when assessing the merits of new or existing policy proposals.</a:t>
            </a:r>
          </a:p>
          <a:p>
            <a:pPr algn="just"/>
            <a:r>
              <a:rPr lang="en-US" dirty="0">
                <a:latin typeface="Times New Roman" panose="02020603050405020304" pitchFamily="18" charset="0"/>
                <a:cs typeface="Times New Roman" panose="02020603050405020304" pitchFamily="18" charset="0"/>
              </a:rPr>
              <a:t>The focus on </a:t>
            </a:r>
            <a:r>
              <a:rPr lang="en-US" b="1" dirty="0">
                <a:latin typeface="Times New Roman" panose="02020603050405020304" pitchFamily="18" charset="0"/>
                <a:cs typeface="Times New Roman" panose="02020603050405020304" pitchFamily="18" charset="0"/>
              </a:rPr>
              <a:t>policy-making at the state level is one of the biggest advantages of E3-India</a:t>
            </a:r>
            <a:r>
              <a:rPr lang="en-US" dirty="0">
                <a:latin typeface="Times New Roman" panose="02020603050405020304" pitchFamily="18" charset="0"/>
                <a:cs typeface="Times New Roman" panose="02020603050405020304" pitchFamily="18" charset="0"/>
              </a:rPr>
              <a:t>. This helps us to develop an understanding of what might happen in response to a new or existing policy, why it might happen and the scale of the effect across various states in the country.</a:t>
            </a:r>
            <a:endParaRPr lang="en-IN"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24B904D-5CE8-43EA-B2FD-D87CE043834C}"/>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55AB34E6-0B75-40D0-B8F1-3CAAABE7F68E}"/>
              </a:ext>
            </a:extLst>
          </p:cNvPr>
          <p:cNvSpPr>
            <a:spLocks noGrp="1"/>
          </p:cNvSpPr>
          <p:nvPr>
            <p:ph type="sldNum" sz="quarter" idx="12"/>
          </p:nvPr>
        </p:nvSpPr>
        <p:spPr/>
        <p:txBody>
          <a:bodyPr/>
          <a:lstStyle/>
          <a:p>
            <a:fld id="{B8BDCB1A-739C-4193-BC72-AA53A3927C84}" type="slidenum">
              <a:rPr lang="en-IN" smtClean="0"/>
              <a:t>10</a:t>
            </a:fld>
            <a:endParaRPr lang="en-IN"/>
          </a:p>
        </p:txBody>
      </p:sp>
    </p:spTree>
    <p:extLst>
      <p:ext uri="{BB962C8B-B14F-4D97-AF65-F5344CB8AC3E}">
        <p14:creationId xmlns:p14="http://schemas.microsoft.com/office/powerpoint/2010/main" val="2168182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BFE5-DD9A-4EFD-8648-93CB29E0C2CC}"/>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E3-India key features</a:t>
            </a:r>
          </a:p>
        </p:txBody>
      </p:sp>
      <p:graphicFrame>
        <p:nvGraphicFramePr>
          <p:cNvPr id="10" name="Content Placeholder 9">
            <a:extLst>
              <a:ext uri="{FF2B5EF4-FFF2-40B4-BE49-F238E27FC236}">
                <a16:creationId xmlns:a16="http://schemas.microsoft.com/office/drawing/2014/main" id="{C6479624-77DA-4CCF-88FE-B468643DED1C}"/>
              </a:ext>
            </a:extLst>
          </p:cNvPr>
          <p:cNvGraphicFramePr>
            <a:graphicFrameLocks noGrp="1"/>
          </p:cNvGraphicFramePr>
          <p:nvPr>
            <p:ph idx="1"/>
            <p:extLst>
              <p:ext uri="{D42A27DB-BD31-4B8C-83A1-F6EECF244321}">
                <p14:modId xmlns:p14="http://schemas.microsoft.com/office/powerpoint/2010/main" val="12619935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75851E3E-E893-4526-860F-6D583B9ECD73}"/>
              </a:ext>
            </a:extLst>
          </p:cNvPr>
          <p:cNvSpPr>
            <a:spLocks noGrp="1"/>
          </p:cNvSpPr>
          <p:nvPr>
            <p:ph type="ftr" sz="quarter" idx="11"/>
          </p:nvPr>
        </p:nvSpPr>
        <p:spPr/>
        <p:txBody>
          <a:bodyPr/>
          <a:lstStyle/>
          <a:p>
            <a:r>
              <a:rPr lang="en-US"/>
              <a:t>FIRST IAEE CONFERENCE 2021</a:t>
            </a:r>
            <a:endParaRPr lang="en-IN" dirty="0"/>
          </a:p>
        </p:txBody>
      </p:sp>
      <p:sp>
        <p:nvSpPr>
          <p:cNvPr id="4" name="TextBox 3">
            <a:extLst>
              <a:ext uri="{FF2B5EF4-FFF2-40B4-BE49-F238E27FC236}">
                <a16:creationId xmlns:a16="http://schemas.microsoft.com/office/drawing/2014/main" id="{C246183D-A58C-4E3F-ACB9-36FD823D4D34}"/>
              </a:ext>
            </a:extLst>
          </p:cNvPr>
          <p:cNvSpPr txBox="1"/>
          <p:nvPr/>
        </p:nvSpPr>
        <p:spPr>
          <a:xfrm>
            <a:off x="4672668" y="6176963"/>
            <a:ext cx="2785145" cy="261610"/>
          </a:xfrm>
          <a:prstGeom prst="rect">
            <a:avLst/>
          </a:prstGeom>
          <a:noFill/>
        </p:spPr>
        <p:txBody>
          <a:bodyPr wrap="square" rtlCol="0">
            <a:spAutoFit/>
          </a:bodyPr>
          <a:lstStyle/>
          <a:p>
            <a:r>
              <a:rPr lang="en-IN" sz="1100" b="1" dirty="0">
                <a:latin typeface="Times New Roman" panose="02020603050405020304" pitchFamily="18" charset="0"/>
                <a:cs typeface="Times New Roman" panose="02020603050405020304" pitchFamily="18" charset="0"/>
              </a:rPr>
              <a:t>Source: Cambridge Econometrics, (2020)</a:t>
            </a:r>
          </a:p>
        </p:txBody>
      </p:sp>
      <p:sp>
        <p:nvSpPr>
          <p:cNvPr id="5" name="Slide Number Placeholder 4">
            <a:extLst>
              <a:ext uri="{FF2B5EF4-FFF2-40B4-BE49-F238E27FC236}">
                <a16:creationId xmlns:a16="http://schemas.microsoft.com/office/drawing/2014/main" id="{421D2D80-18F9-4B41-B688-808CDF825065}"/>
              </a:ext>
            </a:extLst>
          </p:cNvPr>
          <p:cNvSpPr>
            <a:spLocks noGrp="1"/>
          </p:cNvSpPr>
          <p:nvPr>
            <p:ph type="sldNum" sz="quarter" idx="12"/>
          </p:nvPr>
        </p:nvSpPr>
        <p:spPr/>
        <p:txBody>
          <a:bodyPr/>
          <a:lstStyle/>
          <a:p>
            <a:fld id="{B8BDCB1A-739C-4193-BC72-AA53A3927C84}" type="slidenum">
              <a:rPr lang="en-IN" smtClean="0"/>
              <a:t>11</a:t>
            </a:fld>
            <a:endParaRPr lang="en-IN" dirty="0"/>
          </a:p>
        </p:txBody>
      </p:sp>
    </p:spTree>
    <p:extLst>
      <p:ext uri="{BB962C8B-B14F-4D97-AF65-F5344CB8AC3E}">
        <p14:creationId xmlns:p14="http://schemas.microsoft.com/office/powerpoint/2010/main" val="37943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8343D0D-C09C-4BC4-ACC1-13EA8406D010}"/>
              </a:ext>
            </a:extLst>
          </p:cNvPr>
          <p:cNvPicPr>
            <a:picLocks noGrp="1" noChangeAspect="1"/>
          </p:cNvPicPr>
          <p:nvPr>
            <p:ph idx="1"/>
          </p:nvPr>
        </p:nvPicPr>
        <p:blipFill>
          <a:blip r:embed="rId2"/>
          <a:stretch>
            <a:fillRect/>
          </a:stretch>
        </p:blipFill>
        <p:spPr>
          <a:xfrm>
            <a:off x="2057400" y="1325461"/>
            <a:ext cx="8164286" cy="4806891"/>
          </a:xfrm>
          <a:prstGeom prst="rect">
            <a:avLst/>
          </a:prstGeom>
        </p:spPr>
      </p:pic>
      <p:sp>
        <p:nvSpPr>
          <p:cNvPr id="3" name="Footer Placeholder 2">
            <a:extLst>
              <a:ext uri="{FF2B5EF4-FFF2-40B4-BE49-F238E27FC236}">
                <a16:creationId xmlns:a16="http://schemas.microsoft.com/office/drawing/2014/main" id="{FB9BA034-5E93-4F50-80D2-8D4401893250}"/>
              </a:ext>
            </a:extLst>
          </p:cNvPr>
          <p:cNvSpPr>
            <a:spLocks noGrp="1"/>
          </p:cNvSpPr>
          <p:nvPr>
            <p:ph type="ftr" sz="quarter" idx="11"/>
          </p:nvPr>
        </p:nvSpPr>
        <p:spPr/>
        <p:txBody>
          <a:bodyPr/>
          <a:lstStyle/>
          <a:p>
            <a:r>
              <a:rPr lang="en-US"/>
              <a:t>FIRST IAEE CONFERENCE 2021</a:t>
            </a:r>
            <a:endParaRPr lang="en-IN" dirty="0"/>
          </a:p>
        </p:txBody>
      </p:sp>
      <p:sp>
        <p:nvSpPr>
          <p:cNvPr id="5" name="TextBox 4">
            <a:extLst>
              <a:ext uri="{FF2B5EF4-FFF2-40B4-BE49-F238E27FC236}">
                <a16:creationId xmlns:a16="http://schemas.microsoft.com/office/drawing/2014/main" id="{2253478C-EFEF-48FF-B971-AADA51912A7F}"/>
              </a:ext>
            </a:extLst>
          </p:cNvPr>
          <p:cNvSpPr txBox="1"/>
          <p:nvPr/>
        </p:nvSpPr>
        <p:spPr>
          <a:xfrm>
            <a:off x="4672668" y="6176963"/>
            <a:ext cx="2785145" cy="261610"/>
          </a:xfrm>
          <a:prstGeom prst="rect">
            <a:avLst/>
          </a:prstGeom>
          <a:noFill/>
        </p:spPr>
        <p:txBody>
          <a:bodyPr wrap="square" rtlCol="0">
            <a:spAutoFit/>
          </a:bodyPr>
          <a:lstStyle/>
          <a:p>
            <a:r>
              <a:rPr lang="en-IN" sz="1100" b="1" dirty="0">
                <a:latin typeface="Times New Roman" panose="02020603050405020304" pitchFamily="18" charset="0"/>
                <a:cs typeface="Times New Roman" panose="02020603050405020304" pitchFamily="18" charset="0"/>
              </a:rPr>
              <a:t>Source: Cambridge Econometrics, (2020)</a:t>
            </a:r>
          </a:p>
        </p:txBody>
      </p:sp>
      <p:sp>
        <p:nvSpPr>
          <p:cNvPr id="6" name="Slide Number Placeholder 5">
            <a:extLst>
              <a:ext uri="{FF2B5EF4-FFF2-40B4-BE49-F238E27FC236}">
                <a16:creationId xmlns:a16="http://schemas.microsoft.com/office/drawing/2014/main" id="{1B96FB3A-B193-4D73-B314-55AEE1452BDB}"/>
              </a:ext>
            </a:extLst>
          </p:cNvPr>
          <p:cNvSpPr>
            <a:spLocks noGrp="1"/>
          </p:cNvSpPr>
          <p:nvPr>
            <p:ph type="sldNum" sz="quarter" idx="12"/>
          </p:nvPr>
        </p:nvSpPr>
        <p:spPr/>
        <p:txBody>
          <a:bodyPr/>
          <a:lstStyle/>
          <a:p>
            <a:fld id="{B8BDCB1A-739C-4193-BC72-AA53A3927C84}" type="slidenum">
              <a:rPr lang="en-IN" smtClean="0"/>
              <a:t>12</a:t>
            </a:fld>
            <a:endParaRPr lang="en-IN" dirty="0"/>
          </a:p>
        </p:txBody>
      </p:sp>
      <p:sp>
        <p:nvSpPr>
          <p:cNvPr id="2" name="Title 1">
            <a:extLst>
              <a:ext uri="{FF2B5EF4-FFF2-40B4-BE49-F238E27FC236}">
                <a16:creationId xmlns:a16="http://schemas.microsoft.com/office/drawing/2014/main" id="{F1339CC6-B00C-4FA5-8224-F92A9AF2887B}"/>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E3-India: Energy-Economy-Environment</a:t>
            </a:r>
          </a:p>
        </p:txBody>
      </p:sp>
    </p:spTree>
    <p:extLst>
      <p:ext uri="{BB962C8B-B14F-4D97-AF65-F5344CB8AC3E}">
        <p14:creationId xmlns:p14="http://schemas.microsoft.com/office/powerpoint/2010/main" val="124839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E4022-26F9-49EF-9EE9-ECF6E60E046B}"/>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Scenario Development</a:t>
            </a:r>
          </a:p>
        </p:txBody>
      </p:sp>
      <p:sp>
        <p:nvSpPr>
          <p:cNvPr id="6" name="Content Placeholder 5">
            <a:extLst>
              <a:ext uri="{FF2B5EF4-FFF2-40B4-BE49-F238E27FC236}">
                <a16:creationId xmlns:a16="http://schemas.microsoft.com/office/drawing/2014/main" id="{79EFCAC9-FD7E-4975-B3AF-4A6294AFE040}"/>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We prepare two scenarios:</a:t>
            </a:r>
          </a:p>
          <a:p>
            <a:pPr lvl="1"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The Business-As-Usual (BAU) scenario </a:t>
            </a:r>
            <a:r>
              <a:rPr lang="en-IN" dirty="0">
                <a:latin typeface="Times New Roman" panose="02020603050405020304" pitchFamily="18" charset="0"/>
                <a:cs typeface="Times New Roman" panose="02020603050405020304" pitchFamily="18" charset="0"/>
              </a:rPr>
              <a:t>for 100 GW solar and 60 GW wind capacity as forecasted by the E3-India model.</a:t>
            </a:r>
          </a:p>
          <a:p>
            <a:pPr marL="457200" lvl="1" indent="0" algn="just">
              <a:buNone/>
            </a:pPr>
            <a:endParaRPr lang="en-IN"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The RE scenario </a:t>
            </a:r>
            <a:r>
              <a:rPr lang="en-IN" dirty="0">
                <a:latin typeface="Times New Roman" panose="02020603050405020304" pitchFamily="18" charset="0"/>
                <a:cs typeface="Times New Roman" panose="02020603050405020304" pitchFamily="18" charset="0"/>
              </a:rPr>
              <a:t>for 100 GW solar and 60 GW wind capacity constructed on the basis of the targeted govt. incentives of 30% solar subsidy and 40% Accelerated Depreciation (AD) for wind industry as announced by Ministry of New and Renewable Energy (MNRE), Government of India.</a:t>
            </a:r>
          </a:p>
          <a:p>
            <a:pPr marL="457200" lvl="1" indent="0">
              <a:buNone/>
            </a:pPr>
            <a:endParaRPr lang="en-IN" dirty="0">
              <a:latin typeface="Times New Roman" panose="02020603050405020304" pitchFamily="18" charset="0"/>
              <a:cs typeface="Times New Roman" panose="02020603050405020304" pitchFamily="18" charset="0"/>
            </a:endParaRPr>
          </a:p>
          <a:p>
            <a:pPr marL="457200" lvl="1" indent="0">
              <a:buNone/>
            </a:pPr>
            <a:r>
              <a:rPr lang="en-IN" dirty="0">
                <a:latin typeface="Times New Roman" panose="02020603050405020304" pitchFamily="18" charset="0"/>
                <a:cs typeface="Times New Roman" panose="02020603050405020304" pitchFamily="18" charset="0"/>
              </a:rPr>
              <a:t>											</a:t>
            </a:r>
          </a:p>
        </p:txBody>
      </p:sp>
      <p:sp>
        <p:nvSpPr>
          <p:cNvPr id="5" name="Footer Placeholder 4">
            <a:extLst>
              <a:ext uri="{FF2B5EF4-FFF2-40B4-BE49-F238E27FC236}">
                <a16:creationId xmlns:a16="http://schemas.microsoft.com/office/drawing/2014/main" id="{D02C2306-246B-4E72-B1F0-1575F8485C13}"/>
              </a:ext>
            </a:extLst>
          </p:cNvPr>
          <p:cNvSpPr>
            <a:spLocks noGrp="1"/>
          </p:cNvSpPr>
          <p:nvPr>
            <p:ph type="ftr" sz="quarter" idx="11"/>
          </p:nvPr>
        </p:nvSpPr>
        <p:spPr/>
        <p:txBody>
          <a:bodyPr/>
          <a:lstStyle/>
          <a:p>
            <a:r>
              <a:rPr lang="en-US"/>
              <a:t>FIRST IAEE CONFERENCE 2021</a:t>
            </a:r>
            <a:endParaRPr lang="en-IN"/>
          </a:p>
        </p:txBody>
      </p:sp>
      <p:sp>
        <p:nvSpPr>
          <p:cNvPr id="3" name="Slide Number Placeholder 2">
            <a:extLst>
              <a:ext uri="{FF2B5EF4-FFF2-40B4-BE49-F238E27FC236}">
                <a16:creationId xmlns:a16="http://schemas.microsoft.com/office/drawing/2014/main" id="{4EC14B66-EA66-46AB-A1D9-440C3B3B010D}"/>
              </a:ext>
            </a:extLst>
          </p:cNvPr>
          <p:cNvSpPr>
            <a:spLocks noGrp="1"/>
          </p:cNvSpPr>
          <p:nvPr>
            <p:ph type="sldNum" sz="quarter" idx="12"/>
          </p:nvPr>
        </p:nvSpPr>
        <p:spPr/>
        <p:txBody>
          <a:bodyPr/>
          <a:lstStyle/>
          <a:p>
            <a:fld id="{B8BDCB1A-739C-4193-BC72-AA53A3927C84}" type="slidenum">
              <a:rPr lang="en-IN" smtClean="0"/>
              <a:t>13</a:t>
            </a:fld>
            <a:endParaRPr lang="en-IN"/>
          </a:p>
        </p:txBody>
      </p:sp>
    </p:spTree>
    <p:extLst>
      <p:ext uri="{BB962C8B-B14F-4D97-AF65-F5344CB8AC3E}">
        <p14:creationId xmlns:p14="http://schemas.microsoft.com/office/powerpoint/2010/main" val="2621457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6508-9362-43CA-BE10-C671F9B0BA48}"/>
              </a:ext>
            </a:extLst>
          </p:cNvPr>
          <p:cNvSpPr>
            <a:spLocks noGrp="1"/>
          </p:cNvSpPr>
          <p:nvPr>
            <p:ph type="title"/>
          </p:nvPr>
        </p:nvSpPr>
        <p:spPr/>
        <p:txBody>
          <a:bodyPr>
            <a:normAutofit/>
          </a:bodyPr>
          <a:lstStyle/>
          <a:p>
            <a:r>
              <a:rPr lang="en-IN" sz="4000" dirty="0">
                <a:latin typeface="Times New Roman" panose="02020603050405020304" pitchFamily="18" charset="0"/>
                <a:cs typeface="Times New Roman" panose="02020603050405020304" pitchFamily="18" charset="0"/>
              </a:rPr>
              <a:t>Results – Timeframe of completion (National-level)</a:t>
            </a:r>
            <a:endParaRPr lang="en-IN" sz="4000" dirty="0"/>
          </a:p>
        </p:txBody>
      </p:sp>
      <p:sp>
        <p:nvSpPr>
          <p:cNvPr id="6" name="Content Placeholder 5">
            <a:extLst>
              <a:ext uri="{FF2B5EF4-FFF2-40B4-BE49-F238E27FC236}">
                <a16:creationId xmlns:a16="http://schemas.microsoft.com/office/drawing/2014/main" id="{C2952DDF-9DCD-47AA-A611-C99BAA4614B9}"/>
              </a:ext>
            </a:extLst>
          </p:cNvPr>
          <p:cNvSpPr>
            <a:spLocks noGrp="1"/>
          </p:cNvSpPr>
          <p:nvPr>
            <p:ph sz="half" idx="2"/>
          </p:nvPr>
        </p:nvSpPr>
        <p:spPr/>
        <p:txBody>
          <a:bodyPr/>
          <a:lstStyle/>
          <a:p>
            <a:pPr algn="just"/>
            <a:r>
              <a:rPr lang="en-IN" dirty="0">
                <a:latin typeface="Times New Roman" panose="02020603050405020304" pitchFamily="18" charset="0"/>
                <a:cs typeface="Times New Roman" panose="02020603050405020304" pitchFamily="18" charset="0"/>
              </a:rPr>
              <a:t>The solar subsidy has no impact on the pace of capacity installation.</a:t>
            </a:r>
          </a:p>
          <a:p>
            <a:pPr algn="just"/>
            <a:r>
              <a:rPr lang="en-IN" dirty="0">
                <a:latin typeface="Times New Roman" panose="02020603050405020304" pitchFamily="18" charset="0"/>
                <a:cs typeface="Times New Roman" panose="02020603050405020304" pitchFamily="18" charset="0"/>
              </a:rPr>
              <a:t>For the wind industry, AD assists in reaching the target by only one year compared to the BAU scenario.</a:t>
            </a:r>
          </a:p>
          <a:p>
            <a:pPr algn="just"/>
            <a:r>
              <a:rPr lang="en-IN" dirty="0">
                <a:latin typeface="Times New Roman" panose="02020603050405020304" pitchFamily="18" charset="0"/>
                <a:cs typeface="Times New Roman" panose="02020603050405020304" pitchFamily="18" charset="0"/>
              </a:rPr>
              <a:t>Overall, the govt. incentives do not significantly impact the capacity installation target.</a:t>
            </a:r>
          </a:p>
        </p:txBody>
      </p:sp>
      <p:sp>
        <p:nvSpPr>
          <p:cNvPr id="4" name="Footer Placeholder 3">
            <a:extLst>
              <a:ext uri="{FF2B5EF4-FFF2-40B4-BE49-F238E27FC236}">
                <a16:creationId xmlns:a16="http://schemas.microsoft.com/office/drawing/2014/main" id="{C7CFF9C4-D786-4591-9480-DA31F86B6BFB}"/>
              </a:ext>
            </a:extLst>
          </p:cNvPr>
          <p:cNvSpPr>
            <a:spLocks noGrp="1"/>
          </p:cNvSpPr>
          <p:nvPr>
            <p:ph type="ftr" sz="quarter" idx="11"/>
          </p:nvPr>
        </p:nvSpPr>
        <p:spPr/>
        <p:txBody>
          <a:bodyPr/>
          <a:lstStyle/>
          <a:p>
            <a:r>
              <a:rPr lang="en-US"/>
              <a:t>FIRST IAEE CONFERENCE 2021</a:t>
            </a:r>
            <a:endParaRPr lang="en-IN" dirty="0"/>
          </a:p>
        </p:txBody>
      </p:sp>
      <p:graphicFrame>
        <p:nvGraphicFramePr>
          <p:cNvPr id="7" name="Content Placeholder 6">
            <a:extLst>
              <a:ext uri="{FF2B5EF4-FFF2-40B4-BE49-F238E27FC236}">
                <a16:creationId xmlns:a16="http://schemas.microsoft.com/office/drawing/2014/main" id="{63AC50B0-7238-4F32-B271-4ADE02831FE9}"/>
              </a:ext>
            </a:extLst>
          </p:cNvPr>
          <p:cNvGraphicFramePr>
            <a:graphicFrameLocks noGrp="1"/>
          </p:cNvGraphicFramePr>
          <p:nvPr>
            <p:ph sz="half" idx="1"/>
            <p:extLst>
              <p:ext uri="{D42A27DB-BD31-4B8C-83A1-F6EECF244321}">
                <p14:modId xmlns:p14="http://schemas.microsoft.com/office/powerpoint/2010/main" val="50658394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FC655441-74F1-4577-8538-575A2CDA0E89}"/>
              </a:ext>
            </a:extLst>
          </p:cNvPr>
          <p:cNvSpPr>
            <a:spLocks noGrp="1"/>
          </p:cNvSpPr>
          <p:nvPr>
            <p:ph type="sldNum" sz="quarter" idx="12"/>
          </p:nvPr>
        </p:nvSpPr>
        <p:spPr/>
        <p:txBody>
          <a:bodyPr/>
          <a:lstStyle/>
          <a:p>
            <a:fld id="{B8BDCB1A-739C-4193-BC72-AA53A3927C84}" type="slidenum">
              <a:rPr lang="en-IN" smtClean="0"/>
              <a:t>14</a:t>
            </a:fld>
            <a:endParaRPr lang="en-IN"/>
          </a:p>
        </p:txBody>
      </p:sp>
    </p:spTree>
    <p:extLst>
      <p:ext uri="{BB962C8B-B14F-4D97-AF65-F5344CB8AC3E}">
        <p14:creationId xmlns:p14="http://schemas.microsoft.com/office/powerpoint/2010/main" val="3640891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5056-7E25-45DB-8613-275F5BD863D9}"/>
              </a:ext>
            </a:extLst>
          </p:cNvPr>
          <p:cNvSpPr>
            <a:spLocks noGrp="1"/>
          </p:cNvSpPr>
          <p:nvPr>
            <p:ph type="title"/>
          </p:nvPr>
        </p:nvSpPr>
        <p:spPr/>
        <p:txBody>
          <a:bodyPr>
            <a:normAutofit/>
          </a:bodyPr>
          <a:lstStyle/>
          <a:p>
            <a:r>
              <a:rPr lang="en-IN" sz="4000" dirty="0">
                <a:latin typeface="Times New Roman" panose="02020603050405020304" pitchFamily="18" charset="0"/>
                <a:cs typeface="Times New Roman" panose="02020603050405020304" pitchFamily="18" charset="0"/>
              </a:rPr>
              <a:t>Results – Timeframe of completion (State-level)</a:t>
            </a:r>
          </a:p>
        </p:txBody>
      </p:sp>
      <p:sp>
        <p:nvSpPr>
          <p:cNvPr id="9" name="Content Placeholder 8">
            <a:extLst>
              <a:ext uri="{FF2B5EF4-FFF2-40B4-BE49-F238E27FC236}">
                <a16:creationId xmlns:a16="http://schemas.microsoft.com/office/drawing/2014/main" id="{EEFF00E3-490A-41FA-A26C-4FF0FCF3C804}"/>
              </a:ext>
            </a:extLst>
          </p:cNvPr>
          <p:cNvSpPr>
            <a:spLocks noGrp="1"/>
          </p:cNvSpPr>
          <p:nvPr>
            <p:ph sz="half" idx="2"/>
          </p:nvPr>
        </p:nvSpPr>
        <p:spPr/>
        <p:txBody>
          <a:bodyPr>
            <a:normAutofit/>
          </a:bodyPr>
          <a:lstStyle/>
          <a:p>
            <a:pPr algn="just"/>
            <a:r>
              <a:rPr lang="en-IN" sz="2400" dirty="0">
                <a:latin typeface="Times New Roman" panose="02020603050405020304" pitchFamily="18" charset="0"/>
                <a:cs typeface="Times New Roman" panose="02020603050405020304" pitchFamily="18" charset="0"/>
              </a:rPr>
              <a:t>Only three states achieve the target by 2022.</a:t>
            </a:r>
          </a:p>
          <a:p>
            <a:pPr algn="just"/>
            <a:r>
              <a:rPr lang="en-IN" sz="2400" dirty="0">
                <a:latin typeface="Times New Roman" panose="02020603050405020304" pitchFamily="18" charset="0"/>
                <a:cs typeface="Times New Roman" panose="02020603050405020304" pitchFamily="18" charset="0"/>
              </a:rPr>
              <a:t>The Solar Subsidy and AD for wind energy does not translate into faster capacity addition to reduce the timeline of completion.</a:t>
            </a:r>
          </a:p>
        </p:txBody>
      </p:sp>
      <p:sp>
        <p:nvSpPr>
          <p:cNvPr id="3" name="Footer Placeholder 2">
            <a:extLst>
              <a:ext uri="{FF2B5EF4-FFF2-40B4-BE49-F238E27FC236}">
                <a16:creationId xmlns:a16="http://schemas.microsoft.com/office/drawing/2014/main" id="{04551952-9AEE-4550-80AF-7951D32556A0}"/>
              </a:ext>
            </a:extLst>
          </p:cNvPr>
          <p:cNvSpPr>
            <a:spLocks noGrp="1"/>
          </p:cNvSpPr>
          <p:nvPr>
            <p:ph type="ftr" sz="quarter" idx="11"/>
          </p:nvPr>
        </p:nvSpPr>
        <p:spPr/>
        <p:txBody>
          <a:bodyPr/>
          <a:lstStyle/>
          <a:p>
            <a:r>
              <a:rPr lang="en-US"/>
              <a:t>FIRST IAEE CONFERENCE 2021</a:t>
            </a:r>
            <a:endParaRPr lang="en-IN"/>
          </a:p>
        </p:txBody>
      </p:sp>
      <p:graphicFrame>
        <p:nvGraphicFramePr>
          <p:cNvPr id="8" name="Content Placeholder 7">
            <a:extLst>
              <a:ext uri="{FF2B5EF4-FFF2-40B4-BE49-F238E27FC236}">
                <a16:creationId xmlns:a16="http://schemas.microsoft.com/office/drawing/2014/main" id="{7BDF7089-0A77-47FC-AE9F-FEA4920AE2AF}"/>
              </a:ext>
            </a:extLst>
          </p:cNvPr>
          <p:cNvGraphicFramePr>
            <a:graphicFrameLocks noGrp="1"/>
          </p:cNvGraphicFramePr>
          <p:nvPr>
            <p:ph sz="half" idx="1"/>
            <p:extLst>
              <p:ext uri="{D42A27DB-BD31-4B8C-83A1-F6EECF244321}">
                <p14:modId xmlns:p14="http://schemas.microsoft.com/office/powerpoint/2010/main" val="2440326956"/>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71C2C7CF-8056-4F00-B5D0-7F91C3641C92}"/>
              </a:ext>
            </a:extLst>
          </p:cNvPr>
          <p:cNvSpPr>
            <a:spLocks noGrp="1"/>
          </p:cNvSpPr>
          <p:nvPr>
            <p:ph type="sldNum" sz="quarter" idx="12"/>
          </p:nvPr>
        </p:nvSpPr>
        <p:spPr/>
        <p:txBody>
          <a:bodyPr/>
          <a:lstStyle/>
          <a:p>
            <a:fld id="{B8BDCB1A-739C-4193-BC72-AA53A3927C84}" type="slidenum">
              <a:rPr lang="en-IN" smtClean="0"/>
              <a:t>15</a:t>
            </a:fld>
            <a:endParaRPr lang="en-IN"/>
          </a:p>
        </p:txBody>
      </p:sp>
    </p:spTree>
    <p:extLst>
      <p:ext uri="{BB962C8B-B14F-4D97-AF65-F5344CB8AC3E}">
        <p14:creationId xmlns:p14="http://schemas.microsoft.com/office/powerpoint/2010/main" val="984729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B5D91-1A1C-4CCF-9081-5B32A1060BBA}"/>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Results – Capacity Installation</a:t>
            </a:r>
            <a:endParaRPr lang="en-IN" dirty="0"/>
          </a:p>
        </p:txBody>
      </p:sp>
      <p:sp>
        <p:nvSpPr>
          <p:cNvPr id="4" name="Content Placeholder 3">
            <a:extLst>
              <a:ext uri="{FF2B5EF4-FFF2-40B4-BE49-F238E27FC236}">
                <a16:creationId xmlns:a16="http://schemas.microsoft.com/office/drawing/2014/main" id="{6FCE68A7-B050-4B8D-81A4-D5612FF2D67F}"/>
              </a:ext>
            </a:extLst>
          </p:cNvPr>
          <p:cNvSpPr>
            <a:spLocks noGrp="1"/>
          </p:cNvSpPr>
          <p:nvPr>
            <p:ph sz="half" idx="2"/>
          </p:nvPr>
        </p:nvSpPr>
        <p:spPr/>
        <p:txBody>
          <a:bodyPr>
            <a:normAutofit/>
          </a:bodyPr>
          <a:lstStyle/>
          <a:p>
            <a:pPr algn="just"/>
            <a:r>
              <a:rPr lang="en-IN" sz="1600" dirty="0">
                <a:latin typeface="Times New Roman" panose="02020603050405020304" pitchFamily="18" charset="0"/>
                <a:cs typeface="Times New Roman" panose="02020603050405020304" pitchFamily="18" charset="0"/>
              </a:rPr>
              <a:t>Wind capacity installation witnesses higher growth compared to solar energy.</a:t>
            </a:r>
          </a:p>
          <a:p>
            <a:pPr algn="just"/>
            <a:r>
              <a:rPr lang="en-IN" sz="1600" b="1" dirty="0">
                <a:latin typeface="Times New Roman" panose="02020603050405020304" pitchFamily="18" charset="0"/>
                <a:cs typeface="Times New Roman" panose="02020603050405020304" pitchFamily="18" charset="0"/>
              </a:rPr>
              <a:t>Madhya Pradesh (central landlocked state) and Andhra Pradesh (coastal state) </a:t>
            </a:r>
            <a:r>
              <a:rPr lang="en-IN" sz="1600" dirty="0">
                <a:latin typeface="Times New Roman" panose="02020603050405020304" pitchFamily="18" charset="0"/>
                <a:cs typeface="Times New Roman" panose="02020603050405020304" pitchFamily="18" charset="0"/>
              </a:rPr>
              <a:t>which is predominantly a coal-bearing states witnesses the highest increase in wind capacity installation simultaneously with large decrease in coal capacity as well.</a:t>
            </a:r>
          </a:p>
          <a:p>
            <a:pPr algn="just"/>
            <a:r>
              <a:rPr lang="en-IN" sz="1600" b="1" dirty="0">
                <a:latin typeface="Times New Roman" panose="02020603050405020304" pitchFamily="18" charset="0"/>
                <a:cs typeface="Times New Roman" panose="02020603050405020304" pitchFamily="18" charset="0"/>
              </a:rPr>
              <a:t>Karnataka (coastal state) </a:t>
            </a:r>
            <a:r>
              <a:rPr lang="en-IN" sz="1600" dirty="0">
                <a:latin typeface="Times New Roman" panose="02020603050405020304" pitchFamily="18" charset="0"/>
                <a:cs typeface="Times New Roman" panose="02020603050405020304" pitchFamily="18" charset="0"/>
              </a:rPr>
              <a:t>which is considered to constitute one of the highest RE potential state in India also shows significant improvement in wind capacity installation.</a:t>
            </a:r>
          </a:p>
          <a:p>
            <a:pPr algn="just"/>
            <a:r>
              <a:rPr lang="en-IN" sz="1600" dirty="0">
                <a:latin typeface="Times New Roman" panose="02020603050405020304" pitchFamily="18" charset="0"/>
                <a:cs typeface="Times New Roman" panose="02020603050405020304" pitchFamily="18" charset="0"/>
              </a:rPr>
              <a:t>This is one of the significant indicators of state-level contribution towards adopting cleaner energy sources.</a:t>
            </a:r>
          </a:p>
          <a:p>
            <a:pPr algn="just"/>
            <a:r>
              <a:rPr lang="en-IN" sz="1600" dirty="0">
                <a:latin typeface="Times New Roman" panose="02020603050405020304" pitchFamily="18" charset="0"/>
                <a:cs typeface="Times New Roman" panose="02020603050405020304" pitchFamily="18" charset="0"/>
              </a:rPr>
              <a:t>The aforementioned states also observe multi-fold increase in onshore wind investment as well.</a:t>
            </a:r>
          </a:p>
        </p:txBody>
      </p:sp>
      <p:graphicFrame>
        <p:nvGraphicFramePr>
          <p:cNvPr id="5" name="Content Placeholder 4">
            <a:extLst>
              <a:ext uri="{FF2B5EF4-FFF2-40B4-BE49-F238E27FC236}">
                <a16:creationId xmlns:a16="http://schemas.microsoft.com/office/drawing/2014/main" id="{062497FA-AFB4-4A6A-8E92-287E0432F27E}"/>
              </a:ext>
            </a:extLst>
          </p:cNvPr>
          <p:cNvGraphicFramePr>
            <a:graphicFrameLocks noGrp="1"/>
          </p:cNvGraphicFramePr>
          <p:nvPr>
            <p:ph sz="half" idx="1"/>
            <p:extLst>
              <p:ext uri="{D42A27DB-BD31-4B8C-83A1-F6EECF244321}">
                <p14:modId xmlns:p14="http://schemas.microsoft.com/office/powerpoint/2010/main" val="2311119713"/>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2E37C9B3-E161-4CEA-AEC8-A56A38ED7C4E}"/>
              </a:ext>
            </a:extLst>
          </p:cNvPr>
          <p:cNvSpPr>
            <a:spLocks noGrp="1"/>
          </p:cNvSpPr>
          <p:nvPr>
            <p:ph type="ftr" sz="quarter" idx="11"/>
          </p:nvPr>
        </p:nvSpPr>
        <p:spPr/>
        <p:txBody>
          <a:bodyPr/>
          <a:lstStyle/>
          <a:p>
            <a:r>
              <a:rPr lang="en-US"/>
              <a:t>FIRST IAEE CONFERENCE 2021</a:t>
            </a:r>
            <a:endParaRPr lang="en-IN"/>
          </a:p>
        </p:txBody>
      </p:sp>
      <p:sp>
        <p:nvSpPr>
          <p:cNvPr id="6" name="Slide Number Placeholder 5">
            <a:extLst>
              <a:ext uri="{FF2B5EF4-FFF2-40B4-BE49-F238E27FC236}">
                <a16:creationId xmlns:a16="http://schemas.microsoft.com/office/drawing/2014/main" id="{F66EF0B1-56D2-4DBA-93F7-9713431C3482}"/>
              </a:ext>
            </a:extLst>
          </p:cNvPr>
          <p:cNvSpPr>
            <a:spLocks noGrp="1"/>
          </p:cNvSpPr>
          <p:nvPr>
            <p:ph type="sldNum" sz="quarter" idx="12"/>
          </p:nvPr>
        </p:nvSpPr>
        <p:spPr/>
        <p:txBody>
          <a:bodyPr/>
          <a:lstStyle/>
          <a:p>
            <a:fld id="{B8BDCB1A-739C-4193-BC72-AA53A3927C84}" type="slidenum">
              <a:rPr lang="en-IN" smtClean="0"/>
              <a:t>16</a:t>
            </a:fld>
            <a:endParaRPr lang="en-IN"/>
          </a:p>
        </p:txBody>
      </p:sp>
    </p:spTree>
    <p:extLst>
      <p:ext uri="{BB962C8B-B14F-4D97-AF65-F5344CB8AC3E}">
        <p14:creationId xmlns:p14="http://schemas.microsoft.com/office/powerpoint/2010/main" val="4184568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F5FE-3AE2-41D1-A344-5A2A723A89BE}"/>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Results – Operational costs</a:t>
            </a:r>
            <a:endParaRPr lang="en-IN" dirty="0"/>
          </a:p>
        </p:txBody>
      </p:sp>
      <p:sp>
        <p:nvSpPr>
          <p:cNvPr id="4" name="Content Placeholder 3">
            <a:extLst>
              <a:ext uri="{FF2B5EF4-FFF2-40B4-BE49-F238E27FC236}">
                <a16:creationId xmlns:a16="http://schemas.microsoft.com/office/drawing/2014/main" id="{EC9D06A4-02F7-4E1E-B30F-08DD9B9F1D78}"/>
              </a:ext>
            </a:extLst>
          </p:cNvPr>
          <p:cNvSpPr>
            <a:spLocks noGrp="1"/>
          </p:cNvSpPr>
          <p:nvPr>
            <p:ph sz="half" idx="2"/>
          </p:nvPr>
        </p:nvSpPr>
        <p:spPr>
          <a:xfrm>
            <a:off x="6172200" y="1825625"/>
            <a:ext cx="5181599" cy="4351338"/>
          </a:xfrm>
        </p:spPr>
        <p:txBody>
          <a:bodyPr>
            <a:normAutofit/>
          </a:bodyPr>
          <a:lstStyle/>
          <a:p>
            <a:pPr algn="just"/>
            <a:r>
              <a:rPr lang="en-IN" sz="2400" dirty="0">
                <a:latin typeface="Times New Roman" panose="02020603050405020304" pitchFamily="18" charset="0"/>
                <a:cs typeface="Times New Roman" panose="02020603050405020304" pitchFamily="18" charset="0"/>
              </a:rPr>
              <a:t>The Levelized cost of electricity which is a measure of lifetime costs of electricity generation is observed to be dropping for wind power generation.</a:t>
            </a:r>
          </a:p>
          <a:p>
            <a:pPr algn="just"/>
            <a:r>
              <a:rPr lang="en-IN" sz="2400" dirty="0">
                <a:latin typeface="Times New Roman" panose="02020603050405020304" pitchFamily="18" charset="0"/>
                <a:cs typeface="Times New Roman" panose="02020603050405020304" pitchFamily="18" charset="0"/>
              </a:rPr>
              <a:t>Cost-effectiveness of wind power generation is one of the factors contributing to higher investment in wind energy.</a:t>
            </a:r>
          </a:p>
        </p:txBody>
      </p:sp>
      <p:sp>
        <p:nvSpPr>
          <p:cNvPr id="5" name="Footer Placeholder 4">
            <a:extLst>
              <a:ext uri="{FF2B5EF4-FFF2-40B4-BE49-F238E27FC236}">
                <a16:creationId xmlns:a16="http://schemas.microsoft.com/office/drawing/2014/main" id="{F834EF74-DF83-4661-B042-FC3E07BB00F1}"/>
              </a:ext>
            </a:extLst>
          </p:cNvPr>
          <p:cNvSpPr>
            <a:spLocks noGrp="1"/>
          </p:cNvSpPr>
          <p:nvPr>
            <p:ph type="ftr" sz="quarter" idx="11"/>
          </p:nvPr>
        </p:nvSpPr>
        <p:spPr/>
        <p:txBody>
          <a:bodyPr/>
          <a:lstStyle/>
          <a:p>
            <a:r>
              <a:rPr lang="en-US"/>
              <a:t>FIRST IAEE CONFERENCE 2021</a:t>
            </a:r>
            <a:endParaRPr lang="en-IN"/>
          </a:p>
        </p:txBody>
      </p:sp>
      <p:graphicFrame>
        <p:nvGraphicFramePr>
          <p:cNvPr id="6" name="Content Placeholder 5">
            <a:extLst>
              <a:ext uri="{FF2B5EF4-FFF2-40B4-BE49-F238E27FC236}">
                <a16:creationId xmlns:a16="http://schemas.microsoft.com/office/drawing/2014/main" id="{F0D76FDD-AD9E-443C-BA48-C9FC8EB09614}"/>
              </a:ext>
            </a:extLst>
          </p:cNvPr>
          <p:cNvGraphicFramePr>
            <a:graphicFrameLocks noGrp="1"/>
          </p:cNvGraphicFramePr>
          <p:nvPr>
            <p:ph sz="half" idx="1"/>
            <p:extLst>
              <p:ext uri="{D42A27DB-BD31-4B8C-83A1-F6EECF244321}">
                <p14:modId xmlns:p14="http://schemas.microsoft.com/office/powerpoint/2010/main" val="2505625632"/>
              </p:ext>
            </p:extLst>
          </p:nvPr>
        </p:nvGraphicFramePr>
        <p:xfrm>
          <a:off x="838200" y="1825625"/>
          <a:ext cx="5181599"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FA7671A7-19B2-48DC-B782-F7D0A5D1B014}"/>
              </a:ext>
            </a:extLst>
          </p:cNvPr>
          <p:cNvSpPr>
            <a:spLocks noGrp="1"/>
          </p:cNvSpPr>
          <p:nvPr>
            <p:ph type="sldNum" sz="quarter" idx="12"/>
          </p:nvPr>
        </p:nvSpPr>
        <p:spPr/>
        <p:txBody>
          <a:bodyPr/>
          <a:lstStyle/>
          <a:p>
            <a:fld id="{B8BDCB1A-739C-4193-BC72-AA53A3927C84}" type="slidenum">
              <a:rPr lang="en-IN" smtClean="0"/>
              <a:t>17</a:t>
            </a:fld>
            <a:endParaRPr lang="en-IN"/>
          </a:p>
        </p:txBody>
      </p:sp>
    </p:spTree>
    <p:extLst>
      <p:ext uri="{BB962C8B-B14F-4D97-AF65-F5344CB8AC3E}">
        <p14:creationId xmlns:p14="http://schemas.microsoft.com/office/powerpoint/2010/main" val="4209458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B9AAB-FD1F-4EC1-BE83-BCB90389DA41}"/>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Results – Indirect Sectoral Impact</a:t>
            </a:r>
          </a:p>
        </p:txBody>
      </p:sp>
      <p:sp>
        <p:nvSpPr>
          <p:cNvPr id="4" name="Content Placeholder 3">
            <a:extLst>
              <a:ext uri="{FF2B5EF4-FFF2-40B4-BE49-F238E27FC236}">
                <a16:creationId xmlns:a16="http://schemas.microsoft.com/office/drawing/2014/main" id="{790C81AA-E8AB-416D-A693-04C0FEC05BE8}"/>
              </a:ext>
            </a:extLst>
          </p:cNvPr>
          <p:cNvSpPr>
            <a:spLocks noGrp="1"/>
          </p:cNvSpPr>
          <p:nvPr>
            <p:ph sz="half" idx="2"/>
          </p:nvPr>
        </p:nvSpPr>
        <p:spPr/>
        <p:txBody>
          <a:bodyPr/>
          <a:lstStyle/>
          <a:p>
            <a:pPr algn="just"/>
            <a:r>
              <a:rPr lang="en-IN" dirty="0">
                <a:latin typeface="Times New Roman" panose="02020603050405020304" pitchFamily="18" charset="0"/>
                <a:cs typeface="Times New Roman" panose="02020603050405020304" pitchFamily="18" charset="0"/>
              </a:rPr>
              <a:t>Capital goods sectors </a:t>
            </a:r>
          </a:p>
          <a:p>
            <a:pPr lvl="1" algn="just">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Metal goods </a:t>
            </a:r>
          </a:p>
          <a:p>
            <a:pPr lvl="1" algn="just">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Electrical equipment</a:t>
            </a:r>
          </a:p>
          <a:p>
            <a:pPr lvl="1" algn="just">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Basic Metals</a:t>
            </a:r>
          </a:p>
          <a:p>
            <a:pPr algn="just"/>
            <a:r>
              <a:rPr lang="en-IN" dirty="0">
                <a:latin typeface="Times New Roman" panose="02020603050405020304" pitchFamily="18" charset="0"/>
                <a:cs typeface="Times New Roman" panose="02020603050405020304" pitchFamily="18" charset="0"/>
              </a:rPr>
              <a:t>Banking and insurance services</a:t>
            </a:r>
          </a:p>
        </p:txBody>
      </p:sp>
      <p:graphicFrame>
        <p:nvGraphicFramePr>
          <p:cNvPr id="7" name="Content Placeholder 6">
            <a:extLst>
              <a:ext uri="{FF2B5EF4-FFF2-40B4-BE49-F238E27FC236}">
                <a16:creationId xmlns:a16="http://schemas.microsoft.com/office/drawing/2014/main" id="{7F071A15-1FE8-48DA-AEC6-848A875FF49D}"/>
              </a:ext>
            </a:extLst>
          </p:cNvPr>
          <p:cNvGraphicFramePr>
            <a:graphicFrameLocks noGrp="1"/>
          </p:cNvGraphicFramePr>
          <p:nvPr>
            <p:ph sz="half" idx="1"/>
            <p:extLst>
              <p:ext uri="{D42A27DB-BD31-4B8C-83A1-F6EECF244321}">
                <p14:modId xmlns:p14="http://schemas.microsoft.com/office/powerpoint/2010/main" val="3797918779"/>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7">
            <a:extLst>
              <a:ext uri="{FF2B5EF4-FFF2-40B4-BE49-F238E27FC236}">
                <a16:creationId xmlns:a16="http://schemas.microsoft.com/office/drawing/2014/main" id="{7AB308E4-48AC-4043-A96D-5A752B4F9B4A}"/>
              </a:ext>
            </a:extLst>
          </p:cNvPr>
          <p:cNvSpPr>
            <a:spLocks noGrp="1"/>
          </p:cNvSpPr>
          <p:nvPr>
            <p:ph type="ftr" sz="quarter" idx="11"/>
          </p:nvPr>
        </p:nvSpPr>
        <p:spPr/>
        <p:txBody>
          <a:bodyPr/>
          <a:lstStyle/>
          <a:p>
            <a:r>
              <a:rPr lang="en-US"/>
              <a:t>FIRST IAEE CONFERENCE 2021</a:t>
            </a:r>
            <a:endParaRPr lang="en-IN"/>
          </a:p>
        </p:txBody>
      </p:sp>
      <p:sp>
        <p:nvSpPr>
          <p:cNvPr id="3" name="Slide Number Placeholder 2">
            <a:extLst>
              <a:ext uri="{FF2B5EF4-FFF2-40B4-BE49-F238E27FC236}">
                <a16:creationId xmlns:a16="http://schemas.microsoft.com/office/drawing/2014/main" id="{EB2C08AA-C558-4166-8A5B-FBFFC5748444}"/>
              </a:ext>
            </a:extLst>
          </p:cNvPr>
          <p:cNvSpPr>
            <a:spLocks noGrp="1"/>
          </p:cNvSpPr>
          <p:nvPr>
            <p:ph type="sldNum" sz="quarter" idx="12"/>
          </p:nvPr>
        </p:nvSpPr>
        <p:spPr/>
        <p:txBody>
          <a:bodyPr/>
          <a:lstStyle/>
          <a:p>
            <a:fld id="{B8BDCB1A-739C-4193-BC72-AA53A3927C84}" type="slidenum">
              <a:rPr lang="en-IN" smtClean="0"/>
              <a:t>18</a:t>
            </a:fld>
            <a:endParaRPr lang="en-IN"/>
          </a:p>
        </p:txBody>
      </p:sp>
    </p:spTree>
    <p:extLst>
      <p:ext uri="{BB962C8B-B14F-4D97-AF65-F5344CB8AC3E}">
        <p14:creationId xmlns:p14="http://schemas.microsoft.com/office/powerpoint/2010/main" val="2003156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EC031-5422-4D8E-A5FE-C07671369CC2}"/>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Results – Environmental Impact</a:t>
            </a:r>
            <a:endParaRPr lang="en-IN" dirty="0"/>
          </a:p>
        </p:txBody>
      </p:sp>
      <p:sp>
        <p:nvSpPr>
          <p:cNvPr id="4" name="Content Placeholder 3">
            <a:extLst>
              <a:ext uri="{FF2B5EF4-FFF2-40B4-BE49-F238E27FC236}">
                <a16:creationId xmlns:a16="http://schemas.microsoft.com/office/drawing/2014/main" id="{FDB82909-9AC9-4CE1-BAFC-0E30732BC22F}"/>
              </a:ext>
            </a:extLst>
          </p:cNvPr>
          <p:cNvSpPr>
            <a:spLocks noGrp="1"/>
          </p:cNvSpPr>
          <p:nvPr>
            <p:ph sz="half" idx="2"/>
          </p:nvPr>
        </p:nvSpPr>
        <p:spPr/>
        <p:txBody>
          <a:bodyPr>
            <a:normAutofit/>
          </a:bodyPr>
          <a:lstStyle/>
          <a:p>
            <a:pPr algn="just"/>
            <a:r>
              <a:rPr lang="en-IN" sz="2000" b="1" dirty="0">
                <a:latin typeface="Times New Roman" panose="02020603050405020304" pitchFamily="18" charset="0"/>
                <a:cs typeface="Times New Roman" panose="02020603050405020304" pitchFamily="18" charset="0"/>
              </a:rPr>
              <a:t>Madhya Pradesh </a:t>
            </a:r>
            <a:r>
              <a:rPr lang="en-IN" sz="2000" dirty="0">
                <a:latin typeface="Times New Roman" panose="02020603050405020304" pitchFamily="18" charset="0"/>
                <a:cs typeface="Times New Roman" panose="02020603050405020304" pitchFamily="18" charset="0"/>
              </a:rPr>
              <a:t>and </a:t>
            </a:r>
            <a:r>
              <a:rPr lang="en-IN" sz="2000" b="1" dirty="0">
                <a:latin typeface="Times New Roman" panose="02020603050405020304" pitchFamily="18" charset="0"/>
                <a:cs typeface="Times New Roman" panose="02020603050405020304" pitchFamily="18" charset="0"/>
              </a:rPr>
              <a:t>Karnataka</a:t>
            </a:r>
            <a:r>
              <a:rPr lang="en-IN" sz="2000" dirty="0">
                <a:latin typeface="Times New Roman" panose="02020603050405020304" pitchFamily="18" charset="0"/>
                <a:cs typeface="Times New Roman" panose="02020603050405020304" pitchFamily="18" charset="0"/>
              </a:rPr>
              <a:t> are set apart from the rest of the states due to faster wind capacity installation with simultaneous decrease in coal capacity.</a:t>
            </a:r>
          </a:p>
          <a:p>
            <a:pPr algn="just"/>
            <a:r>
              <a:rPr lang="en-IN" sz="2000" dirty="0">
                <a:latin typeface="Times New Roman" panose="02020603050405020304" pitchFamily="18" charset="0"/>
                <a:cs typeface="Times New Roman" panose="02020603050405020304" pitchFamily="18" charset="0"/>
              </a:rPr>
              <a:t>At the national level, the pace of capacity installation is low due to which the impact on CO2 emissions is insignificant.</a:t>
            </a:r>
          </a:p>
        </p:txBody>
      </p:sp>
      <p:graphicFrame>
        <p:nvGraphicFramePr>
          <p:cNvPr id="7" name="Content Placeholder 6">
            <a:extLst>
              <a:ext uri="{FF2B5EF4-FFF2-40B4-BE49-F238E27FC236}">
                <a16:creationId xmlns:a16="http://schemas.microsoft.com/office/drawing/2014/main" id="{CE086AC6-40BF-4A22-92A7-A47E36B99808}"/>
              </a:ext>
            </a:extLst>
          </p:cNvPr>
          <p:cNvGraphicFramePr>
            <a:graphicFrameLocks noGrp="1"/>
          </p:cNvGraphicFramePr>
          <p:nvPr>
            <p:ph sz="half" idx="1"/>
            <p:extLst>
              <p:ext uri="{D42A27DB-BD31-4B8C-83A1-F6EECF244321}">
                <p14:modId xmlns:p14="http://schemas.microsoft.com/office/powerpoint/2010/main" val="145340452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7">
            <a:extLst>
              <a:ext uri="{FF2B5EF4-FFF2-40B4-BE49-F238E27FC236}">
                <a16:creationId xmlns:a16="http://schemas.microsoft.com/office/drawing/2014/main" id="{271A24EC-579B-4BB6-9A0E-4FEAB022BF1E}"/>
              </a:ext>
            </a:extLst>
          </p:cNvPr>
          <p:cNvSpPr>
            <a:spLocks noGrp="1"/>
          </p:cNvSpPr>
          <p:nvPr>
            <p:ph type="ftr" sz="quarter" idx="11"/>
          </p:nvPr>
        </p:nvSpPr>
        <p:spPr/>
        <p:txBody>
          <a:bodyPr/>
          <a:lstStyle/>
          <a:p>
            <a:r>
              <a:rPr lang="en-US"/>
              <a:t>FIRST IAEE CONFERENCE 2021</a:t>
            </a:r>
            <a:endParaRPr lang="en-IN"/>
          </a:p>
        </p:txBody>
      </p:sp>
      <p:sp>
        <p:nvSpPr>
          <p:cNvPr id="3" name="Slide Number Placeholder 2">
            <a:extLst>
              <a:ext uri="{FF2B5EF4-FFF2-40B4-BE49-F238E27FC236}">
                <a16:creationId xmlns:a16="http://schemas.microsoft.com/office/drawing/2014/main" id="{94FB51F6-307F-4DBE-A346-6ADE9638B95F}"/>
              </a:ext>
            </a:extLst>
          </p:cNvPr>
          <p:cNvSpPr>
            <a:spLocks noGrp="1"/>
          </p:cNvSpPr>
          <p:nvPr>
            <p:ph type="sldNum" sz="quarter" idx="12"/>
          </p:nvPr>
        </p:nvSpPr>
        <p:spPr/>
        <p:txBody>
          <a:bodyPr/>
          <a:lstStyle/>
          <a:p>
            <a:fld id="{B8BDCB1A-739C-4193-BC72-AA53A3927C84}" type="slidenum">
              <a:rPr lang="en-IN" smtClean="0"/>
              <a:t>19</a:t>
            </a:fld>
            <a:endParaRPr lang="en-IN"/>
          </a:p>
        </p:txBody>
      </p:sp>
    </p:spTree>
    <p:extLst>
      <p:ext uri="{BB962C8B-B14F-4D97-AF65-F5344CB8AC3E}">
        <p14:creationId xmlns:p14="http://schemas.microsoft.com/office/powerpoint/2010/main" val="423306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1C9D-AC88-4D86-9F9B-EFBDD4B2A031}"/>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Overview of the presentation</a:t>
            </a:r>
          </a:p>
        </p:txBody>
      </p:sp>
      <p:sp>
        <p:nvSpPr>
          <p:cNvPr id="3" name="Content Placeholder 2">
            <a:extLst>
              <a:ext uri="{FF2B5EF4-FFF2-40B4-BE49-F238E27FC236}">
                <a16:creationId xmlns:a16="http://schemas.microsoft.com/office/drawing/2014/main" id="{F1A645B9-F103-4748-8967-95D29424B48F}"/>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Background</a:t>
            </a:r>
          </a:p>
          <a:p>
            <a:r>
              <a:rPr lang="en-IN" dirty="0">
                <a:latin typeface="Times New Roman" panose="02020603050405020304" pitchFamily="18" charset="0"/>
                <a:cs typeface="Times New Roman" panose="02020603050405020304" pitchFamily="18" charset="0"/>
              </a:rPr>
              <a:t>Objectives</a:t>
            </a:r>
          </a:p>
          <a:p>
            <a:r>
              <a:rPr lang="en-IN" dirty="0">
                <a:latin typeface="Times New Roman" panose="02020603050405020304" pitchFamily="18" charset="0"/>
                <a:cs typeface="Times New Roman" panose="02020603050405020304" pitchFamily="18" charset="0"/>
              </a:rPr>
              <a:t>Modelling Framework - E3-India model</a:t>
            </a:r>
          </a:p>
          <a:p>
            <a:r>
              <a:rPr lang="en-IN" dirty="0">
                <a:latin typeface="Times New Roman" panose="02020603050405020304" pitchFamily="18" charset="0"/>
                <a:cs typeface="Times New Roman" panose="02020603050405020304" pitchFamily="18" charset="0"/>
              </a:rPr>
              <a:t>Scenario Development</a:t>
            </a:r>
          </a:p>
          <a:p>
            <a:r>
              <a:rPr lang="en-IN" dirty="0">
                <a:latin typeface="Times New Roman" panose="02020603050405020304" pitchFamily="18" charset="0"/>
                <a:cs typeface="Times New Roman" panose="02020603050405020304" pitchFamily="18" charset="0"/>
              </a:rPr>
              <a:t>Results and Discussions</a:t>
            </a:r>
          </a:p>
          <a:p>
            <a:r>
              <a:rPr lang="en-IN" dirty="0">
                <a:latin typeface="Times New Roman" panose="02020603050405020304" pitchFamily="18" charset="0"/>
                <a:cs typeface="Times New Roman" panose="02020603050405020304" pitchFamily="18" charset="0"/>
              </a:rPr>
              <a:t>RE Roadmap 2030</a:t>
            </a:r>
          </a:p>
        </p:txBody>
      </p:sp>
      <p:sp>
        <p:nvSpPr>
          <p:cNvPr id="4" name="Footer Placeholder 3">
            <a:extLst>
              <a:ext uri="{FF2B5EF4-FFF2-40B4-BE49-F238E27FC236}">
                <a16:creationId xmlns:a16="http://schemas.microsoft.com/office/drawing/2014/main" id="{7805CD50-D2DB-4C4C-A526-1115317CA079}"/>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55F2F143-B386-4F00-9FC6-02F49D58494B}"/>
              </a:ext>
            </a:extLst>
          </p:cNvPr>
          <p:cNvSpPr>
            <a:spLocks noGrp="1"/>
          </p:cNvSpPr>
          <p:nvPr>
            <p:ph type="sldNum" sz="quarter" idx="12"/>
          </p:nvPr>
        </p:nvSpPr>
        <p:spPr/>
        <p:txBody>
          <a:bodyPr/>
          <a:lstStyle/>
          <a:p>
            <a:fld id="{B8BDCB1A-739C-4193-BC72-AA53A3927C84}" type="slidenum">
              <a:rPr lang="en-IN" smtClean="0"/>
              <a:t>2</a:t>
            </a:fld>
            <a:endParaRPr lang="en-IN"/>
          </a:p>
        </p:txBody>
      </p:sp>
    </p:spTree>
    <p:extLst>
      <p:ext uri="{BB962C8B-B14F-4D97-AF65-F5344CB8AC3E}">
        <p14:creationId xmlns:p14="http://schemas.microsoft.com/office/powerpoint/2010/main" val="2592903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120FCA8-4FAF-4CB3-AA0C-BB9E5F0BE155}"/>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Results</a:t>
            </a:r>
          </a:p>
        </p:txBody>
      </p:sp>
      <p:sp>
        <p:nvSpPr>
          <p:cNvPr id="7" name="Content Placeholder 6">
            <a:extLst>
              <a:ext uri="{FF2B5EF4-FFF2-40B4-BE49-F238E27FC236}">
                <a16:creationId xmlns:a16="http://schemas.microsoft.com/office/drawing/2014/main" id="{0923CCE3-9C7B-4A14-88FD-5C2790F7E61C}"/>
              </a:ext>
            </a:extLst>
          </p:cNvPr>
          <p:cNvSpPr>
            <a:spLocks noGrp="1"/>
          </p:cNvSpPr>
          <p:nvPr>
            <p:ph idx="1"/>
          </p:nvPr>
        </p:nvSpPr>
        <p:spPr/>
        <p:txBody>
          <a:bodyPr>
            <a:normAutofit/>
          </a:bodyPr>
          <a:lstStyle/>
          <a:p>
            <a:pPr algn="just"/>
            <a:r>
              <a:rPr lang="en-IN" sz="2400" dirty="0">
                <a:latin typeface="Times New Roman" panose="02020603050405020304" pitchFamily="18" charset="0"/>
                <a:cs typeface="Times New Roman" panose="02020603050405020304" pitchFamily="18" charset="0"/>
              </a:rPr>
              <a:t>Overall, the results show that the </a:t>
            </a:r>
            <a:r>
              <a:rPr lang="en-IN" sz="2400" b="1" dirty="0">
                <a:latin typeface="Times New Roman" panose="02020603050405020304" pitchFamily="18" charset="0"/>
                <a:cs typeface="Times New Roman" panose="02020603050405020304" pitchFamily="18" charset="0"/>
              </a:rPr>
              <a:t>wind industry is a better performer compared to solar industry </a:t>
            </a:r>
            <a:r>
              <a:rPr lang="en-IN" sz="2400" dirty="0">
                <a:latin typeface="Times New Roman" panose="02020603050405020304" pitchFamily="18" charset="0"/>
                <a:cs typeface="Times New Roman" panose="02020603050405020304" pitchFamily="18" charset="0"/>
              </a:rPr>
              <a:t>due to its strong foundation of domestic manufacturing capacity.</a:t>
            </a:r>
          </a:p>
          <a:p>
            <a:pPr algn="just"/>
            <a:r>
              <a:rPr lang="en-IN" sz="2400" dirty="0">
                <a:latin typeface="Times New Roman" panose="02020603050405020304" pitchFamily="18" charset="0"/>
                <a:cs typeface="Times New Roman" panose="02020603050405020304" pitchFamily="18" charset="0"/>
              </a:rPr>
              <a:t>As a result, the wind industry is able to reap the benefits of government policy of accelerated depreciation with faster manufacturing and installation of wind turbines.</a:t>
            </a:r>
          </a:p>
          <a:p>
            <a:pPr algn="just"/>
            <a:r>
              <a:rPr lang="en-IN" sz="2400" dirty="0">
                <a:latin typeface="Times New Roman" panose="02020603050405020304" pitchFamily="18" charset="0"/>
                <a:cs typeface="Times New Roman" panose="02020603050405020304" pitchFamily="18" charset="0"/>
              </a:rPr>
              <a:t>In comparison, due to high costs of domestic solar module manufacturing, developers are dependent on cheap imports from China and Malaysia (Gupta, 2020) and as a result, the solar subsidy impact is insignificant.</a:t>
            </a:r>
          </a:p>
          <a:p>
            <a:endParaRPr lang="en-IN" sz="2400"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CCC66A0B-E93E-42FF-AC72-CFEA2167F065}"/>
              </a:ext>
            </a:extLst>
          </p:cNvPr>
          <p:cNvSpPr>
            <a:spLocks noGrp="1"/>
          </p:cNvSpPr>
          <p:nvPr>
            <p:ph type="ftr" sz="quarter" idx="11"/>
          </p:nvPr>
        </p:nvSpPr>
        <p:spPr/>
        <p:txBody>
          <a:bodyPr/>
          <a:lstStyle/>
          <a:p>
            <a:r>
              <a:rPr lang="en-US"/>
              <a:t>FIRST IAEE CONFERENCE 2021</a:t>
            </a:r>
            <a:endParaRPr lang="en-IN"/>
          </a:p>
        </p:txBody>
      </p:sp>
      <p:sp>
        <p:nvSpPr>
          <p:cNvPr id="2" name="Slide Number Placeholder 1">
            <a:extLst>
              <a:ext uri="{FF2B5EF4-FFF2-40B4-BE49-F238E27FC236}">
                <a16:creationId xmlns:a16="http://schemas.microsoft.com/office/drawing/2014/main" id="{ACD850AF-BA1A-46B4-8BCC-FE780C759D7B}"/>
              </a:ext>
            </a:extLst>
          </p:cNvPr>
          <p:cNvSpPr>
            <a:spLocks noGrp="1"/>
          </p:cNvSpPr>
          <p:nvPr>
            <p:ph type="sldNum" sz="quarter" idx="12"/>
          </p:nvPr>
        </p:nvSpPr>
        <p:spPr/>
        <p:txBody>
          <a:bodyPr/>
          <a:lstStyle/>
          <a:p>
            <a:fld id="{B8BDCB1A-739C-4193-BC72-AA53A3927C84}" type="slidenum">
              <a:rPr lang="en-IN" smtClean="0"/>
              <a:t>20</a:t>
            </a:fld>
            <a:endParaRPr lang="en-IN"/>
          </a:p>
        </p:txBody>
      </p:sp>
    </p:spTree>
    <p:extLst>
      <p:ext uri="{BB962C8B-B14F-4D97-AF65-F5344CB8AC3E}">
        <p14:creationId xmlns:p14="http://schemas.microsoft.com/office/powerpoint/2010/main" val="3857525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C31D-33EF-41BD-A0CD-7F752DECC8EB}"/>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Alternative scenario</a:t>
            </a:r>
          </a:p>
        </p:txBody>
      </p:sp>
      <p:sp>
        <p:nvSpPr>
          <p:cNvPr id="3" name="Content Placeholder 2">
            <a:extLst>
              <a:ext uri="{FF2B5EF4-FFF2-40B4-BE49-F238E27FC236}">
                <a16:creationId xmlns:a16="http://schemas.microsoft.com/office/drawing/2014/main" id="{0C168100-99E6-48FC-B9EB-78BE66422E03}"/>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In this context, looking at the results we propose an </a:t>
            </a:r>
            <a:r>
              <a:rPr lang="en-IN" b="1" dirty="0">
                <a:latin typeface="Times New Roman" panose="02020603050405020304" pitchFamily="18" charset="0"/>
                <a:cs typeface="Times New Roman" panose="02020603050405020304" pitchFamily="18" charset="0"/>
              </a:rPr>
              <a:t>Alternative Scenario</a:t>
            </a:r>
            <a:r>
              <a:rPr lang="en-IN" dirty="0">
                <a:latin typeface="Times New Roman" panose="02020603050405020304" pitchFamily="18" charset="0"/>
                <a:cs typeface="Times New Roman" panose="02020603050405020304" pitchFamily="18" charset="0"/>
              </a:rPr>
              <a:t> where the capacity targets are reversed.</a:t>
            </a:r>
          </a:p>
          <a:p>
            <a:pPr algn="just"/>
            <a:r>
              <a:rPr lang="en-IN" dirty="0">
                <a:latin typeface="Times New Roman" panose="02020603050405020304" pitchFamily="18" charset="0"/>
                <a:cs typeface="Times New Roman" panose="02020603050405020304" pitchFamily="18" charset="0"/>
              </a:rPr>
              <a:t>Wind energy is allocated 100 GW capacity target </a:t>
            </a:r>
            <a:r>
              <a:rPr lang="en-IN">
                <a:latin typeface="Times New Roman" panose="02020603050405020304" pitchFamily="18" charset="0"/>
                <a:cs typeface="Times New Roman" panose="02020603050405020304" pitchFamily="18" charset="0"/>
              </a:rPr>
              <a:t>and solar </a:t>
            </a:r>
            <a:r>
              <a:rPr lang="en-IN" dirty="0">
                <a:latin typeface="Times New Roman" panose="02020603050405020304" pitchFamily="18" charset="0"/>
                <a:cs typeface="Times New Roman" panose="02020603050405020304" pitchFamily="18" charset="0"/>
              </a:rPr>
              <a:t>is allocated 60 GW along with the government incentives given in the RE scenario. </a:t>
            </a:r>
          </a:p>
          <a:p>
            <a:pPr algn="just"/>
            <a:r>
              <a:rPr lang="en-IN" dirty="0">
                <a:latin typeface="Times New Roman" panose="02020603050405020304" pitchFamily="18" charset="0"/>
                <a:cs typeface="Times New Roman" panose="02020603050405020304" pitchFamily="18" charset="0"/>
              </a:rPr>
              <a:t>Similarly, the state-wise solar and wind capacity targets are reversed.</a:t>
            </a:r>
          </a:p>
        </p:txBody>
      </p:sp>
      <p:sp>
        <p:nvSpPr>
          <p:cNvPr id="4" name="Footer Placeholder 3">
            <a:extLst>
              <a:ext uri="{FF2B5EF4-FFF2-40B4-BE49-F238E27FC236}">
                <a16:creationId xmlns:a16="http://schemas.microsoft.com/office/drawing/2014/main" id="{38D4A40D-72FD-4D4F-A7C2-8DE4AA72B23E}"/>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EA1BE286-8B56-4481-923C-5A499AC48D87}"/>
              </a:ext>
            </a:extLst>
          </p:cNvPr>
          <p:cNvSpPr>
            <a:spLocks noGrp="1"/>
          </p:cNvSpPr>
          <p:nvPr>
            <p:ph type="sldNum" sz="quarter" idx="12"/>
          </p:nvPr>
        </p:nvSpPr>
        <p:spPr/>
        <p:txBody>
          <a:bodyPr/>
          <a:lstStyle/>
          <a:p>
            <a:fld id="{B8BDCB1A-739C-4193-BC72-AA53A3927C84}" type="slidenum">
              <a:rPr lang="en-IN" smtClean="0"/>
              <a:t>21</a:t>
            </a:fld>
            <a:endParaRPr lang="en-IN"/>
          </a:p>
        </p:txBody>
      </p:sp>
    </p:spTree>
    <p:extLst>
      <p:ext uri="{BB962C8B-B14F-4D97-AF65-F5344CB8AC3E}">
        <p14:creationId xmlns:p14="http://schemas.microsoft.com/office/powerpoint/2010/main" val="3189075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6D0929-B4F4-44A3-BBBA-32B39CB99430}"/>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Alternative Scenario Results</a:t>
            </a:r>
          </a:p>
        </p:txBody>
      </p:sp>
      <p:sp>
        <p:nvSpPr>
          <p:cNvPr id="4" name="Footer Placeholder 3">
            <a:extLst>
              <a:ext uri="{FF2B5EF4-FFF2-40B4-BE49-F238E27FC236}">
                <a16:creationId xmlns:a16="http://schemas.microsoft.com/office/drawing/2014/main" id="{D834F538-9681-43B3-AE20-6BB00C14DD26}"/>
              </a:ext>
            </a:extLst>
          </p:cNvPr>
          <p:cNvSpPr>
            <a:spLocks noGrp="1"/>
          </p:cNvSpPr>
          <p:nvPr>
            <p:ph type="ftr" sz="quarter" idx="11"/>
          </p:nvPr>
        </p:nvSpPr>
        <p:spPr/>
        <p:txBody>
          <a:bodyPr/>
          <a:lstStyle/>
          <a:p>
            <a:r>
              <a:rPr lang="en-US"/>
              <a:t>FIRST IAEE CONFERENCE 2021</a:t>
            </a:r>
            <a:endParaRPr lang="en-IN" dirty="0"/>
          </a:p>
        </p:txBody>
      </p:sp>
      <p:sp>
        <p:nvSpPr>
          <p:cNvPr id="2" name="Slide Number Placeholder 1">
            <a:extLst>
              <a:ext uri="{FF2B5EF4-FFF2-40B4-BE49-F238E27FC236}">
                <a16:creationId xmlns:a16="http://schemas.microsoft.com/office/drawing/2014/main" id="{22935CCD-8BA8-4FAE-8336-4D7F51A93C7D}"/>
              </a:ext>
            </a:extLst>
          </p:cNvPr>
          <p:cNvSpPr>
            <a:spLocks noGrp="1"/>
          </p:cNvSpPr>
          <p:nvPr>
            <p:ph type="sldNum" sz="quarter" idx="12"/>
          </p:nvPr>
        </p:nvSpPr>
        <p:spPr/>
        <p:txBody>
          <a:bodyPr/>
          <a:lstStyle/>
          <a:p>
            <a:fld id="{B8BDCB1A-739C-4193-BC72-AA53A3927C84}" type="slidenum">
              <a:rPr lang="en-IN" smtClean="0"/>
              <a:t>22</a:t>
            </a:fld>
            <a:endParaRPr lang="en-IN" dirty="0"/>
          </a:p>
        </p:txBody>
      </p:sp>
      <p:graphicFrame>
        <p:nvGraphicFramePr>
          <p:cNvPr id="10" name="Content Placeholder 9">
            <a:extLst>
              <a:ext uri="{FF2B5EF4-FFF2-40B4-BE49-F238E27FC236}">
                <a16:creationId xmlns:a16="http://schemas.microsoft.com/office/drawing/2014/main" id="{80BD4B41-D5A9-4A96-8B89-C4F64C1F5878}"/>
              </a:ext>
            </a:extLst>
          </p:cNvPr>
          <p:cNvGraphicFramePr>
            <a:graphicFrameLocks noGrp="1"/>
          </p:cNvGraphicFramePr>
          <p:nvPr>
            <p:ph sz="half" idx="1"/>
            <p:extLst>
              <p:ext uri="{D42A27DB-BD31-4B8C-83A1-F6EECF244321}">
                <p14:modId xmlns:p14="http://schemas.microsoft.com/office/powerpoint/2010/main" val="333136805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a:extLst>
              <a:ext uri="{FF2B5EF4-FFF2-40B4-BE49-F238E27FC236}">
                <a16:creationId xmlns:a16="http://schemas.microsoft.com/office/drawing/2014/main" id="{2DF6F51C-A57A-4AB1-A9BF-869C8B492172}"/>
              </a:ext>
            </a:extLst>
          </p:cNvPr>
          <p:cNvGraphicFramePr>
            <a:graphicFrameLocks noGrp="1"/>
          </p:cNvGraphicFramePr>
          <p:nvPr>
            <p:ph sz="half" idx="2"/>
            <p:extLst>
              <p:ext uri="{D42A27DB-BD31-4B8C-83A1-F6EECF244321}">
                <p14:modId xmlns:p14="http://schemas.microsoft.com/office/powerpoint/2010/main" val="2752063006"/>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8116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F127-D7DF-4654-BAED-4DE2D9CE9E1C}"/>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Alternative scenario results</a:t>
            </a:r>
          </a:p>
        </p:txBody>
      </p:sp>
      <p:sp>
        <p:nvSpPr>
          <p:cNvPr id="6" name="Content Placeholder 5">
            <a:extLst>
              <a:ext uri="{FF2B5EF4-FFF2-40B4-BE49-F238E27FC236}">
                <a16:creationId xmlns:a16="http://schemas.microsoft.com/office/drawing/2014/main" id="{8945C944-34D3-49AA-A62A-34EEE073A5B9}"/>
              </a:ext>
            </a:extLst>
          </p:cNvPr>
          <p:cNvSpPr>
            <a:spLocks noGrp="1"/>
          </p:cNvSpPr>
          <p:nvPr>
            <p:ph idx="1"/>
          </p:nvPr>
        </p:nvSpPr>
        <p:spPr/>
        <p:txBody>
          <a:bodyPr/>
          <a:lstStyle/>
          <a:p>
            <a:pPr algn="just"/>
            <a:r>
              <a:rPr lang="en-IN" sz="2800" dirty="0">
                <a:latin typeface="Times New Roman" panose="02020603050405020304" pitchFamily="18" charset="0"/>
                <a:cs typeface="Times New Roman" panose="02020603050405020304" pitchFamily="18" charset="0"/>
              </a:rPr>
              <a:t>By switching the capacity targets, we find that the year of completion has also been reversed with wind energy achieving the target in 2029 and solar in 2025.</a:t>
            </a:r>
          </a:p>
          <a:p>
            <a:pPr algn="just"/>
            <a:r>
              <a:rPr lang="en-IN" sz="2800" dirty="0">
                <a:latin typeface="Times New Roman" panose="02020603050405020304" pitchFamily="18" charset="0"/>
                <a:cs typeface="Times New Roman" panose="02020603050405020304" pitchFamily="18" charset="0"/>
              </a:rPr>
              <a:t>However, in the course of its completion </a:t>
            </a:r>
            <a:r>
              <a:rPr lang="en-IN" sz="2800" b="1" dirty="0">
                <a:latin typeface="Times New Roman" panose="02020603050405020304" pitchFamily="18" charset="0"/>
                <a:cs typeface="Times New Roman" panose="02020603050405020304" pitchFamily="18" charset="0"/>
              </a:rPr>
              <a:t>the wind industry will contribute positively to the national and state-level economy </a:t>
            </a:r>
            <a:r>
              <a:rPr lang="en-IN" sz="2800" dirty="0">
                <a:latin typeface="Times New Roman" panose="02020603050405020304" pitchFamily="18" charset="0"/>
                <a:cs typeface="Times New Roman" panose="02020603050405020304" pitchFamily="18" charset="0"/>
              </a:rPr>
              <a:t>as we have seen for economic indicators such as energy investment, sectoral output and LCOE.</a:t>
            </a:r>
          </a:p>
          <a:p>
            <a:pPr algn="just"/>
            <a:r>
              <a:rPr lang="en-IN" sz="2800" dirty="0">
                <a:latin typeface="Times New Roman" panose="02020603050405020304" pitchFamily="18" charset="0"/>
                <a:cs typeface="Times New Roman" panose="02020603050405020304" pitchFamily="18" charset="0"/>
              </a:rPr>
              <a:t>On the other hand, the solar capacity target will be achieved largely through import of solar modules with minimal contribution to the national and state-level economy.</a:t>
            </a:r>
          </a:p>
          <a:p>
            <a:endParaRPr lang="en-IN" dirty="0"/>
          </a:p>
        </p:txBody>
      </p:sp>
      <p:sp>
        <p:nvSpPr>
          <p:cNvPr id="5" name="Footer Placeholder 4">
            <a:extLst>
              <a:ext uri="{FF2B5EF4-FFF2-40B4-BE49-F238E27FC236}">
                <a16:creationId xmlns:a16="http://schemas.microsoft.com/office/drawing/2014/main" id="{E11780A7-71BA-4275-B397-01E85B231713}"/>
              </a:ext>
            </a:extLst>
          </p:cNvPr>
          <p:cNvSpPr>
            <a:spLocks noGrp="1"/>
          </p:cNvSpPr>
          <p:nvPr>
            <p:ph type="ftr" sz="quarter" idx="11"/>
          </p:nvPr>
        </p:nvSpPr>
        <p:spPr/>
        <p:txBody>
          <a:bodyPr/>
          <a:lstStyle/>
          <a:p>
            <a:r>
              <a:rPr lang="en-US"/>
              <a:t>FIRST IAEE CONFERENCE 2021</a:t>
            </a:r>
            <a:endParaRPr lang="en-IN"/>
          </a:p>
        </p:txBody>
      </p:sp>
      <p:sp>
        <p:nvSpPr>
          <p:cNvPr id="3" name="Slide Number Placeholder 2">
            <a:extLst>
              <a:ext uri="{FF2B5EF4-FFF2-40B4-BE49-F238E27FC236}">
                <a16:creationId xmlns:a16="http://schemas.microsoft.com/office/drawing/2014/main" id="{A87AAF99-F2B3-421E-B953-97A6D1191C7A}"/>
              </a:ext>
            </a:extLst>
          </p:cNvPr>
          <p:cNvSpPr>
            <a:spLocks noGrp="1"/>
          </p:cNvSpPr>
          <p:nvPr>
            <p:ph type="sldNum" sz="quarter" idx="12"/>
          </p:nvPr>
        </p:nvSpPr>
        <p:spPr/>
        <p:txBody>
          <a:bodyPr/>
          <a:lstStyle/>
          <a:p>
            <a:fld id="{B8BDCB1A-739C-4193-BC72-AA53A3927C84}" type="slidenum">
              <a:rPr lang="en-IN" smtClean="0"/>
              <a:t>23</a:t>
            </a:fld>
            <a:endParaRPr lang="en-IN"/>
          </a:p>
        </p:txBody>
      </p:sp>
    </p:spTree>
    <p:extLst>
      <p:ext uri="{BB962C8B-B14F-4D97-AF65-F5344CB8AC3E}">
        <p14:creationId xmlns:p14="http://schemas.microsoft.com/office/powerpoint/2010/main" val="696385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29C19-149B-4BAF-BB7A-116CBA143A2E}"/>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 Roadmap 2030</a:t>
            </a:r>
          </a:p>
        </p:txBody>
      </p:sp>
      <p:sp>
        <p:nvSpPr>
          <p:cNvPr id="3" name="Content Placeholder 2">
            <a:extLst>
              <a:ext uri="{FF2B5EF4-FFF2-40B4-BE49-F238E27FC236}">
                <a16:creationId xmlns:a16="http://schemas.microsoft.com/office/drawing/2014/main" id="{E6FE810B-E02D-4CBF-8E27-1C58812C4512}"/>
              </a:ext>
            </a:extLst>
          </p:cNvPr>
          <p:cNvSpPr>
            <a:spLocks noGrp="1"/>
          </p:cNvSpPr>
          <p:nvPr>
            <p:ph idx="1"/>
          </p:nvPr>
        </p:nvSpPr>
        <p:spPr/>
        <p:txBody>
          <a:bodyPr>
            <a:normAutofit fontScale="85000" lnSpcReduction="10000"/>
          </a:bodyPr>
          <a:lstStyle/>
          <a:p>
            <a:pPr algn="just"/>
            <a:r>
              <a:rPr lang="en-IN" sz="2600" dirty="0">
                <a:latin typeface="Times New Roman" panose="02020603050405020304" pitchFamily="18" charset="0"/>
                <a:cs typeface="Times New Roman" panose="02020603050405020304" pitchFamily="18" charset="0"/>
              </a:rPr>
              <a:t>India has set an ambitious target of </a:t>
            </a:r>
            <a:r>
              <a:rPr lang="en-IN" sz="2600" b="1" dirty="0">
                <a:latin typeface="Times New Roman" panose="02020603050405020304" pitchFamily="18" charset="0"/>
                <a:cs typeface="Times New Roman" panose="02020603050405020304" pitchFamily="18" charset="0"/>
              </a:rPr>
              <a:t>450 GW RE capacity to be achieved by 2030 </a:t>
            </a:r>
            <a:r>
              <a:rPr lang="en-IN" sz="2600" dirty="0">
                <a:latin typeface="Times New Roman" panose="02020603050405020304" pitchFamily="18" charset="0"/>
                <a:cs typeface="Times New Roman" panose="02020603050405020304" pitchFamily="18" charset="0"/>
              </a:rPr>
              <a:t>for which the capacity allocation is given below</a:t>
            </a:r>
            <a:r>
              <a:rPr lang="en-IN" sz="2600" b="1" dirty="0">
                <a:latin typeface="Times New Roman" panose="02020603050405020304" pitchFamily="18" charset="0"/>
                <a:cs typeface="Times New Roman" panose="02020603050405020304" pitchFamily="18" charset="0"/>
              </a:rPr>
              <a:t> </a:t>
            </a:r>
            <a:r>
              <a:rPr lang="en-IN" sz="2600" dirty="0">
                <a:latin typeface="Times New Roman" panose="02020603050405020304" pitchFamily="18" charset="0"/>
                <a:cs typeface="Times New Roman" panose="02020603050405020304" pitchFamily="18" charset="0"/>
              </a:rPr>
              <a:t>(Aggarwal, 2021; </a:t>
            </a:r>
            <a:r>
              <a:rPr lang="en-IN" sz="2600" dirty="0" err="1">
                <a:latin typeface="Times New Roman" panose="02020603050405020304" pitchFamily="18" charset="0"/>
                <a:cs typeface="Times New Roman" panose="02020603050405020304" pitchFamily="18" charset="0"/>
              </a:rPr>
              <a:t>Balachandar</a:t>
            </a:r>
            <a:r>
              <a:rPr lang="en-IN" sz="2600" dirty="0">
                <a:latin typeface="Times New Roman" panose="02020603050405020304" pitchFamily="18" charset="0"/>
                <a:cs typeface="Times New Roman" panose="02020603050405020304" pitchFamily="18" charset="0"/>
              </a:rPr>
              <a:t>, 2021),</a:t>
            </a:r>
            <a:endParaRPr lang="en-IN" sz="2600"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IN" sz="2200" b="1" dirty="0">
                <a:latin typeface="Times New Roman" panose="02020603050405020304" pitchFamily="18" charset="0"/>
                <a:cs typeface="Times New Roman" panose="02020603050405020304" pitchFamily="18" charset="0"/>
              </a:rPr>
              <a:t>280 GW – Solar energy</a:t>
            </a:r>
          </a:p>
          <a:p>
            <a:pPr lvl="1" algn="just">
              <a:buFont typeface="Wingdings" panose="05000000000000000000" pitchFamily="2" charset="2"/>
              <a:buChar char="Ø"/>
            </a:pPr>
            <a:r>
              <a:rPr lang="en-IN" sz="2200" b="1" dirty="0">
                <a:latin typeface="Times New Roman" panose="02020603050405020304" pitchFamily="18" charset="0"/>
                <a:cs typeface="Times New Roman" panose="02020603050405020304" pitchFamily="18" charset="0"/>
              </a:rPr>
              <a:t>140 GW – Wind energy</a:t>
            </a:r>
          </a:p>
          <a:p>
            <a:pPr lvl="1" algn="just">
              <a:buFont typeface="Wingdings" panose="05000000000000000000" pitchFamily="2" charset="2"/>
              <a:buChar char="Ø"/>
            </a:pPr>
            <a:r>
              <a:rPr lang="en-IN" sz="2200" b="1" dirty="0">
                <a:latin typeface="Times New Roman" panose="02020603050405020304" pitchFamily="18" charset="0"/>
                <a:cs typeface="Times New Roman" panose="02020603050405020304" pitchFamily="18" charset="0"/>
              </a:rPr>
              <a:t>30 GW – Small Hydro and Biomass</a:t>
            </a:r>
            <a:endParaRPr lang="en-IN" sz="2200" dirty="0">
              <a:latin typeface="Times New Roman" panose="02020603050405020304" pitchFamily="18" charset="0"/>
              <a:cs typeface="Times New Roman" panose="02020603050405020304" pitchFamily="18" charset="0"/>
            </a:endParaRPr>
          </a:p>
          <a:p>
            <a:pPr algn="just"/>
            <a:r>
              <a:rPr lang="en-IN" sz="2600" dirty="0">
                <a:latin typeface="Times New Roman" panose="02020603050405020304" pitchFamily="18" charset="0"/>
                <a:cs typeface="Times New Roman" panose="02020603050405020304" pitchFamily="18" charset="0"/>
              </a:rPr>
              <a:t>Given our results, we propose the following strategies for India’s RE sector.</a:t>
            </a:r>
          </a:p>
          <a:p>
            <a:pPr algn="just"/>
            <a:r>
              <a:rPr lang="en-IN" sz="2600" dirty="0">
                <a:latin typeface="Times New Roman" panose="02020603050405020304" pitchFamily="18" charset="0"/>
                <a:cs typeface="Times New Roman" panose="02020603050405020304" pitchFamily="18" charset="0"/>
              </a:rPr>
              <a:t>Solar subsidy should continue for the next 5-6 years to encourage </a:t>
            </a:r>
            <a:r>
              <a:rPr lang="en-IN" sz="2600" b="1" dirty="0">
                <a:latin typeface="Times New Roman" panose="02020603050405020304" pitchFamily="18" charset="0"/>
                <a:cs typeface="Times New Roman" panose="02020603050405020304" pitchFamily="18" charset="0"/>
              </a:rPr>
              <a:t>capacity building in the solar PV industry.</a:t>
            </a:r>
          </a:p>
          <a:p>
            <a:pPr algn="just"/>
            <a:r>
              <a:rPr lang="en-IN" sz="2600" dirty="0">
                <a:latin typeface="Times New Roman" panose="02020603050405020304" pitchFamily="18" charset="0"/>
                <a:cs typeface="Times New Roman" panose="02020603050405020304" pitchFamily="18" charset="0"/>
              </a:rPr>
              <a:t>States which have achieved the target by 2022 should continue with their high annual installation levels in order to balance the capacity installation that is lagging in other states.</a:t>
            </a:r>
          </a:p>
          <a:p>
            <a:pPr algn="just"/>
            <a:r>
              <a:rPr lang="en-IN" sz="2800" dirty="0">
                <a:latin typeface="Times New Roman" panose="02020603050405020304" pitchFamily="18" charset="0"/>
                <a:cs typeface="Times New Roman" panose="02020603050405020304" pitchFamily="18" charset="0"/>
              </a:rPr>
              <a:t>Wind energy should be at the forefront of transitioning towards the RE sector due to its strong foundation in the Indian economy as proven from our results.</a:t>
            </a:r>
          </a:p>
          <a:p>
            <a:pPr algn="just"/>
            <a:endParaRPr lang="en-IN" sz="2600" dirty="0">
              <a:latin typeface="Times New Roman" panose="02020603050405020304" pitchFamily="18" charset="0"/>
              <a:cs typeface="Times New Roman" panose="02020603050405020304" pitchFamily="18" charset="0"/>
            </a:endParaRPr>
          </a:p>
          <a:p>
            <a:pPr algn="just"/>
            <a:endParaRPr lang="en-IN" sz="26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4902760A-2699-4A1B-A63A-169288DE6B66}"/>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F1E14226-36EF-43CF-ABEB-77FFCBC9CE68}"/>
              </a:ext>
            </a:extLst>
          </p:cNvPr>
          <p:cNvSpPr>
            <a:spLocks noGrp="1"/>
          </p:cNvSpPr>
          <p:nvPr>
            <p:ph type="sldNum" sz="quarter" idx="12"/>
          </p:nvPr>
        </p:nvSpPr>
        <p:spPr/>
        <p:txBody>
          <a:bodyPr/>
          <a:lstStyle/>
          <a:p>
            <a:fld id="{B8BDCB1A-739C-4193-BC72-AA53A3927C84}" type="slidenum">
              <a:rPr lang="en-IN" smtClean="0"/>
              <a:t>24</a:t>
            </a:fld>
            <a:endParaRPr lang="en-IN"/>
          </a:p>
        </p:txBody>
      </p:sp>
    </p:spTree>
    <p:extLst>
      <p:ext uri="{BB962C8B-B14F-4D97-AF65-F5344CB8AC3E}">
        <p14:creationId xmlns:p14="http://schemas.microsoft.com/office/powerpoint/2010/main" val="1567743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E72C2-69B6-4F43-8EC1-068CACD3D4F5}"/>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 Roadmap 2030</a:t>
            </a:r>
            <a:endParaRPr lang="en-IN" dirty="0"/>
          </a:p>
        </p:txBody>
      </p:sp>
      <p:sp>
        <p:nvSpPr>
          <p:cNvPr id="3" name="Content Placeholder 2">
            <a:extLst>
              <a:ext uri="{FF2B5EF4-FFF2-40B4-BE49-F238E27FC236}">
                <a16:creationId xmlns:a16="http://schemas.microsoft.com/office/drawing/2014/main" id="{019F25BC-A6CC-412E-8752-C855F437A9C9}"/>
              </a:ext>
            </a:extLst>
          </p:cNvPr>
          <p:cNvSpPr>
            <a:spLocks noGrp="1"/>
          </p:cNvSpPr>
          <p:nvPr>
            <p:ph idx="1"/>
          </p:nvPr>
        </p:nvSpPr>
        <p:spPr/>
        <p:txBody>
          <a:bodyPr>
            <a:normAutofit lnSpcReduction="10000"/>
          </a:bodyPr>
          <a:lstStyle/>
          <a:p>
            <a:pPr algn="just"/>
            <a:r>
              <a:rPr lang="en-IN" sz="2400" dirty="0">
                <a:latin typeface="Times New Roman" panose="02020603050405020304" pitchFamily="18" charset="0"/>
                <a:cs typeface="Times New Roman" panose="02020603050405020304" pitchFamily="18" charset="0"/>
              </a:rPr>
              <a:t>To this end, </a:t>
            </a:r>
            <a:r>
              <a:rPr lang="en-IN" sz="2400" b="1" dirty="0">
                <a:latin typeface="Times New Roman" panose="02020603050405020304" pitchFamily="18" charset="0"/>
                <a:cs typeface="Times New Roman" panose="02020603050405020304" pitchFamily="18" charset="0"/>
              </a:rPr>
              <a:t>higher allocation for wind energy </a:t>
            </a:r>
            <a:r>
              <a:rPr lang="en-IN" sz="2400" dirty="0">
                <a:latin typeface="Times New Roman" panose="02020603050405020304" pitchFamily="18" charset="0"/>
                <a:cs typeface="Times New Roman" panose="02020603050405020304" pitchFamily="18" charset="0"/>
              </a:rPr>
              <a:t>along with the existing financial support will lead to efficient allocation of resources.</a:t>
            </a:r>
          </a:p>
          <a:p>
            <a:pPr algn="just"/>
            <a:r>
              <a:rPr lang="en-IN" sz="2400" dirty="0">
                <a:latin typeface="Times New Roman" panose="02020603050405020304" pitchFamily="18" charset="0"/>
                <a:cs typeface="Times New Roman" panose="02020603050405020304" pitchFamily="18" charset="0"/>
              </a:rPr>
              <a:t>Moving beyond solar and wind, the government of India should also consider </a:t>
            </a:r>
            <a:r>
              <a:rPr lang="en-IN" sz="2400" b="1" dirty="0">
                <a:latin typeface="Times New Roman" panose="02020603050405020304" pitchFamily="18" charset="0"/>
                <a:cs typeface="Times New Roman" panose="02020603050405020304" pitchFamily="18" charset="0"/>
              </a:rPr>
              <a:t>higher allocation for large hydro projects </a:t>
            </a:r>
            <a:r>
              <a:rPr lang="en-IN" sz="2400" dirty="0">
                <a:latin typeface="Times New Roman" panose="02020603050405020304" pitchFamily="18" charset="0"/>
                <a:cs typeface="Times New Roman" panose="02020603050405020304" pitchFamily="18" charset="0"/>
              </a:rPr>
              <a:t>(greater than 25 MW) since it has also been categorised as a Renewable Energy source (GOI, 2019). </a:t>
            </a:r>
          </a:p>
          <a:p>
            <a:pPr algn="just"/>
            <a:r>
              <a:rPr lang="en-IN" sz="2400" dirty="0">
                <a:latin typeface="Times New Roman" panose="02020603050405020304" pitchFamily="18" charset="0"/>
                <a:cs typeface="Times New Roman" panose="02020603050405020304" pitchFamily="18" charset="0"/>
              </a:rPr>
              <a:t>Such a strategy will ensure a </a:t>
            </a:r>
            <a:r>
              <a:rPr lang="en-IN" sz="2400" b="1" dirty="0">
                <a:latin typeface="Times New Roman" panose="02020603050405020304" pitchFamily="18" charset="0"/>
                <a:cs typeface="Times New Roman" panose="02020603050405020304" pitchFamily="18" charset="0"/>
              </a:rPr>
              <a:t>balanced RE growth trajectory </a:t>
            </a:r>
            <a:r>
              <a:rPr lang="en-IN" sz="2400" dirty="0">
                <a:latin typeface="Times New Roman" panose="02020603050405020304" pitchFamily="18" charset="0"/>
                <a:cs typeface="Times New Roman" panose="02020603050405020304" pitchFamily="18" charset="0"/>
              </a:rPr>
              <a:t>in India.</a:t>
            </a:r>
          </a:p>
          <a:p>
            <a:pPr algn="just"/>
            <a:r>
              <a:rPr lang="en-IN" sz="2400" b="1" dirty="0">
                <a:latin typeface="Times New Roman" panose="02020603050405020304" pitchFamily="18" charset="0"/>
                <a:cs typeface="Times New Roman" panose="02020603050405020304" pitchFamily="18" charset="0"/>
              </a:rPr>
              <a:t>State-specific policy interventions </a:t>
            </a:r>
            <a:r>
              <a:rPr lang="en-IN" sz="2400" dirty="0">
                <a:latin typeface="Times New Roman" panose="02020603050405020304" pitchFamily="18" charset="0"/>
                <a:cs typeface="Times New Roman" panose="02020603050405020304" pitchFamily="18" charset="0"/>
              </a:rPr>
              <a:t>are necessary since different states respond to government incentives according to their distinctive energy and economic endowments.</a:t>
            </a:r>
          </a:p>
          <a:p>
            <a:pPr algn="just"/>
            <a:r>
              <a:rPr lang="en-IN" sz="2400" dirty="0">
                <a:latin typeface="Times New Roman" panose="02020603050405020304" pitchFamily="18" charset="0"/>
                <a:cs typeface="Times New Roman" panose="02020603050405020304" pitchFamily="18" charset="0"/>
              </a:rPr>
              <a:t>India’s international commitment to </a:t>
            </a:r>
            <a:r>
              <a:rPr lang="en-IN" sz="2400" b="1" dirty="0">
                <a:latin typeface="Times New Roman" panose="02020603050405020304" pitchFamily="18" charset="0"/>
                <a:cs typeface="Times New Roman" panose="02020603050405020304" pitchFamily="18" charset="0"/>
              </a:rPr>
              <a:t>SDG goals and Paris climate Accord</a:t>
            </a:r>
            <a:r>
              <a:rPr lang="en-IN" sz="2400" dirty="0">
                <a:latin typeface="Times New Roman" panose="02020603050405020304" pitchFamily="18" charset="0"/>
                <a:cs typeface="Times New Roman" panose="02020603050405020304" pitchFamily="18" charset="0"/>
              </a:rPr>
              <a:t> can be met if a </a:t>
            </a:r>
            <a:r>
              <a:rPr lang="en-IN" sz="2400" b="1" dirty="0">
                <a:latin typeface="Times New Roman" panose="02020603050405020304" pitchFamily="18" charset="0"/>
                <a:cs typeface="Times New Roman" panose="02020603050405020304" pitchFamily="18" charset="0"/>
              </a:rPr>
              <a:t>decentralized approach </a:t>
            </a:r>
            <a:r>
              <a:rPr lang="en-IN" sz="2400" dirty="0">
                <a:latin typeface="Times New Roman" panose="02020603050405020304" pitchFamily="18" charset="0"/>
                <a:cs typeface="Times New Roman" panose="02020603050405020304" pitchFamily="18" charset="0"/>
              </a:rPr>
              <a:t>is adopted where states play a more pro-active role in transition towards cleaner energy sources.</a:t>
            </a:r>
          </a:p>
          <a:p>
            <a:pPr algn="just"/>
            <a:endParaRPr lang="en-IN" sz="24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0A6DDBD2-001E-41A7-A563-E21AC328374F}"/>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121252F3-D9B3-4C92-BEAD-F93D7FA2A2F5}"/>
              </a:ext>
            </a:extLst>
          </p:cNvPr>
          <p:cNvSpPr>
            <a:spLocks noGrp="1"/>
          </p:cNvSpPr>
          <p:nvPr>
            <p:ph type="sldNum" sz="quarter" idx="12"/>
          </p:nvPr>
        </p:nvSpPr>
        <p:spPr/>
        <p:txBody>
          <a:bodyPr/>
          <a:lstStyle/>
          <a:p>
            <a:fld id="{B8BDCB1A-739C-4193-BC72-AA53A3927C84}" type="slidenum">
              <a:rPr lang="en-IN" smtClean="0"/>
              <a:t>25</a:t>
            </a:fld>
            <a:endParaRPr lang="en-IN"/>
          </a:p>
        </p:txBody>
      </p:sp>
    </p:spTree>
    <p:extLst>
      <p:ext uri="{BB962C8B-B14F-4D97-AF65-F5344CB8AC3E}">
        <p14:creationId xmlns:p14="http://schemas.microsoft.com/office/powerpoint/2010/main" val="2272342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010F-F14C-4157-8F50-5D09A9243E90}"/>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F4C5D4F2-AA85-41A7-B06D-35D01D475016}"/>
              </a:ext>
            </a:extLst>
          </p:cNvPr>
          <p:cNvSpPr>
            <a:spLocks noGrp="1"/>
          </p:cNvSpPr>
          <p:nvPr>
            <p:ph idx="1"/>
          </p:nvPr>
        </p:nvSpPr>
        <p:spPr/>
        <p:txBody>
          <a:bodyPr>
            <a:normAutofit fontScale="92500" lnSpcReduction="10000"/>
          </a:bodyPr>
          <a:lstStyle/>
          <a:p>
            <a:pPr algn="just"/>
            <a:r>
              <a:rPr lang="en-US" sz="1800" b="1" dirty="0">
                <a:latin typeface="Times New Roman" panose="02020603050405020304" pitchFamily="18" charset="0"/>
                <a:cs typeface="Times New Roman" panose="02020603050405020304" pitchFamily="18" charset="0"/>
              </a:rPr>
              <a:t>Aggarwal, M. (2021). </a:t>
            </a:r>
            <a:r>
              <a:rPr lang="en-US" sz="1800" i="1" dirty="0">
                <a:latin typeface="Times New Roman" panose="02020603050405020304" pitchFamily="18" charset="0"/>
                <a:cs typeface="Times New Roman" panose="02020603050405020304" pitchFamily="18" charset="0"/>
              </a:rPr>
              <a:t>[Charts] A long road to 2030 for India’s import-heavy solar power sector. </a:t>
            </a:r>
            <a:r>
              <a:rPr lang="en-US" sz="1800" dirty="0">
                <a:latin typeface="Times New Roman" panose="02020603050405020304" pitchFamily="18" charset="0"/>
                <a:cs typeface="Times New Roman" panose="02020603050405020304" pitchFamily="18" charset="0"/>
              </a:rPr>
              <a:t>Retrieved from Mongabay: </a:t>
            </a:r>
            <a:r>
              <a:rPr lang="en-US" sz="1800" dirty="0">
                <a:latin typeface="Times New Roman" panose="02020603050405020304" pitchFamily="18" charset="0"/>
                <a:cs typeface="Times New Roman" panose="02020603050405020304" pitchFamily="18" charset="0"/>
                <a:hlinkClick r:id="rId2"/>
              </a:rPr>
              <a:t>https://india.mongabay.com/2021/05/graphs-a-long-road-to-2030-for-indias-import-heavy-solar-power-sector/?mc_cid=bc365a90be&amp;mc_eid=4a562e0920</a:t>
            </a:r>
            <a:endParaRPr lang="en-US"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Balachandar, G. (2021</a:t>
            </a:r>
            <a:r>
              <a:rPr lang="en-US" sz="1800" b="1" i="1"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Govt may miss 2022 wind capacity target. </a:t>
            </a:r>
            <a:r>
              <a:rPr lang="en-US" sz="1800" dirty="0">
                <a:latin typeface="Times New Roman" panose="02020603050405020304" pitchFamily="18" charset="0"/>
                <a:cs typeface="Times New Roman" panose="02020603050405020304" pitchFamily="18" charset="0"/>
              </a:rPr>
              <a:t>Retrieved from The Hindu Business Line: </a:t>
            </a:r>
            <a:r>
              <a:rPr lang="en-US" sz="1800" dirty="0">
                <a:latin typeface="Times New Roman" panose="02020603050405020304" pitchFamily="18" charset="0"/>
                <a:cs typeface="Times New Roman" panose="02020603050405020304" pitchFamily="18" charset="0"/>
                <a:hlinkClick r:id="rId3"/>
              </a:rPr>
              <a:t>https://www.thehindubusinessline.com/news/govt-may-miss-2022-wind-capacity-target/article34163489.ece#:~:text=The%20government%20has%20also%20shared,including%20140%20GW%20of%20wind</a:t>
            </a:r>
            <a:endParaRPr lang="en-US" sz="1800" dirty="0">
              <a:latin typeface="Times New Roman" panose="02020603050405020304" pitchFamily="18" charset="0"/>
              <a:cs typeface="Times New Roman" panose="02020603050405020304" pitchFamily="18" charset="0"/>
            </a:endParaRPr>
          </a:p>
          <a:p>
            <a:pPr algn="just"/>
            <a:r>
              <a:rPr lang="it-IT" sz="1800" b="1" dirty="0">
                <a:latin typeface="Times New Roman" panose="02020603050405020304" pitchFamily="18" charset="0"/>
                <a:cs typeface="Times New Roman" panose="02020603050405020304" pitchFamily="18" charset="0"/>
              </a:rPr>
              <a:t>Cambridge Econometrics. (2020). </a:t>
            </a:r>
            <a:r>
              <a:rPr lang="it-IT" sz="1800" i="1" dirty="0">
                <a:latin typeface="Times New Roman" panose="02020603050405020304" pitchFamily="18" charset="0"/>
                <a:cs typeface="Times New Roman" panose="02020603050405020304" pitchFamily="18" charset="0"/>
              </a:rPr>
              <a:t>E3-India manual 2020.</a:t>
            </a:r>
            <a:r>
              <a:rPr lang="it-IT" sz="1800" dirty="0">
                <a:latin typeface="Times New Roman" panose="02020603050405020304" pitchFamily="18" charset="0"/>
                <a:cs typeface="Times New Roman" panose="02020603050405020304" pitchFamily="18" charset="0"/>
              </a:rPr>
              <a:t> Cambridge: Cambridge Econometrics. Retrieved from </a:t>
            </a:r>
            <a:r>
              <a:rPr lang="it-IT" sz="1800" dirty="0">
                <a:latin typeface="Times New Roman" panose="02020603050405020304" pitchFamily="18" charset="0"/>
                <a:cs typeface="Times New Roman" panose="02020603050405020304" pitchFamily="18" charset="0"/>
                <a:hlinkClick r:id="rId4"/>
              </a:rPr>
              <a:t>https://www.camecon.com/how/e3-india-model/</a:t>
            </a:r>
            <a:endParaRPr lang="it-IT"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Gupta, N. (2020).</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India to Impose 40% Customs Duty on Imported Solar Modules. </a:t>
            </a:r>
            <a:r>
              <a:rPr lang="en-US" sz="1800" dirty="0">
                <a:latin typeface="Times New Roman" panose="02020603050405020304" pitchFamily="18" charset="0"/>
                <a:cs typeface="Times New Roman" panose="02020603050405020304" pitchFamily="18" charset="0"/>
              </a:rPr>
              <a:t>Retrieved from My Sun: </a:t>
            </a:r>
            <a:r>
              <a:rPr lang="en-US" sz="1800" dirty="0">
                <a:latin typeface="Times New Roman" panose="02020603050405020304" pitchFamily="18" charset="0"/>
                <a:cs typeface="Times New Roman" panose="02020603050405020304" pitchFamily="18" charset="0"/>
                <a:hlinkClick r:id="rId5"/>
              </a:rPr>
              <a:t>https://www.itsmysun.com/india-impose-40-customs-duty-imported-solar-modules/</a:t>
            </a:r>
            <a:endParaRPr lang="en-US"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GOI. (2018). </a:t>
            </a:r>
            <a:r>
              <a:rPr lang="en-US" sz="1800" i="1" dirty="0">
                <a:latin typeface="Times New Roman" panose="02020603050405020304" pitchFamily="18" charset="0"/>
                <a:cs typeface="Times New Roman" panose="02020603050405020304" pitchFamily="18" charset="0"/>
              </a:rPr>
              <a:t>India's Intended Nationally Determined Contributions - Towards Climate Justice. </a:t>
            </a:r>
            <a:r>
              <a:rPr lang="en-US" sz="1800" dirty="0">
                <a:latin typeface="Times New Roman" panose="02020603050405020304" pitchFamily="18" charset="0"/>
                <a:cs typeface="Times New Roman" panose="02020603050405020304" pitchFamily="18" charset="0"/>
              </a:rPr>
              <a:t>New Delhi: Ministry of Environment, Forest and Climate Change, Government of India. Retrieved from </a:t>
            </a:r>
            <a:r>
              <a:rPr lang="en-US" sz="1800" dirty="0">
                <a:latin typeface="Times New Roman" panose="02020603050405020304" pitchFamily="18" charset="0"/>
                <a:cs typeface="Times New Roman" panose="02020603050405020304" pitchFamily="18" charset="0"/>
                <a:hlinkClick r:id="rId6"/>
              </a:rPr>
              <a:t>http://moef.gov.in/wp-content/uploads/2018/04/revised-PPT-Press-Conference-INDC-v5.pdf</a:t>
            </a:r>
            <a:endParaRPr lang="en-US" sz="1800" dirty="0">
              <a:latin typeface="Times New Roman" panose="02020603050405020304" pitchFamily="18" charset="0"/>
              <a:cs typeface="Times New Roman" panose="02020603050405020304" pitchFamily="18" charset="0"/>
            </a:endParaRPr>
          </a:p>
          <a:p>
            <a:pPr algn="just"/>
            <a:r>
              <a:rPr lang="en-US" sz="1800" b="1" dirty="0">
                <a:effectLst/>
                <a:latin typeface="Times New Roman" panose="02020603050405020304" pitchFamily="18" charset="0"/>
                <a:ea typeface="Calibri" panose="020F0502020204030204" pitchFamily="34" charset="0"/>
                <a:cs typeface="Mangal" panose="02040503050203030202" pitchFamily="18" charset="0"/>
              </a:rPr>
              <a:t>GOI. (2019). </a:t>
            </a:r>
            <a:r>
              <a:rPr lang="en-US" sz="1800" i="1" dirty="0">
                <a:effectLst/>
                <a:latin typeface="Times New Roman" panose="02020603050405020304" pitchFamily="18" charset="0"/>
                <a:ea typeface="Calibri" panose="020F0502020204030204" pitchFamily="34" charset="0"/>
                <a:cs typeface="Mangal" panose="02040503050203030202" pitchFamily="18" charset="0"/>
              </a:rPr>
              <a:t>Standing Committee on Energy (2018-2019).</a:t>
            </a:r>
            <a:r>
              <a:rPr lang="en-US" sz="1800" dirty="0">
                <a:effectLst/>
                <a:latin typeface="Times New Roman" panose="02020603050405020304" pitchFamily="18" charset="0"/>
                <a:ea typeface="Calibri" panose="020F0502020204030204" pitchFamily="34" charset="0"/>
                <a:cs typeface="Mangal" panose="02040503050203030202" pitchFamily="18" charset="0"/>
              </a:rPr>
              <a:t> New Delhi: Lok Sabha Secretariat, Government of India. Retrieved from </a:t>
            </a:r>
            <a:r>
              <a:rPr lang="en-US" sz="1800" dirty="0">
                <a:effectLst/>
                <a:latin typeface="Times New Roman" panose="02020603050405020304" pitchFamily="18" charset="0"/>
                <a:ea typeface="Calibri" panose="020F0502020204030204" pitchFamily="34" charset="0"/>
                <a:cs typeface="Mangal" panose="02040503050203030202" pitchFamily="18" charset="0"/>
                <a:hlinkClick r:id="rId7"/>
              </a:rPr>
              <a:t>http://164.100.47.193/lsscommittee/Energy/16_Energy_43.pdf</a:t>
            </a:r>
            <a:endParaRPr lang="en-US" sz="1800" dirty="0">
              <a:effectLst/>
              <a:latin typeface="Times New Roman" panose="02020603050405020304" pitchFamily="18" charset="0"/>
              <a:ea typeface="Calibri" panose="020F0502020204030204" pitchFamily="34" charset="0"/>
              <a:cs typeface="Mangal" panose="02040503050203030202" pitchFamily="18" charset="0"/>
            </a:endParaRPr>
          </a:p>
          <a:p>
            <a:pPr marL="0" indent="0" algn="just">
              <a:buNone/>
            </a:pPr>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endParaRPr lang="en-US" sz="1800" dirty="0"/>
          </a:p>
          <a:p>
            <a:endParaRPr lang="en-IN" sz="1800" dirty="0"/>
          </a:p>
        </p:txBody>
      </p:sp>
      <p:sp>
        <p:nvSpPr>
          <p:cNvPr id="4" name="Footer Placeholder 3">
            <a:extLst>
              <a:ext uri="{FF2B5EF4-FFF2-40B4-BE49-F238E27FC236}">
                <a16:creationId xmlns:a16="http://schemas.microsoft.com/office/drawing/2014/main" id="{537CA44F-9FA4-4251-A61C-644A1C554571}"/>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6B02C740-F2A7-4B9D-A4F4-DF908A050071}"/>
              </a:ext>
            </a:extLst>
          </p:cNvPr>
          <p:cNvSpPr>
            <a:spLocks noGrp="1"/>
          </p:cNvSpPr>
          <p:nvPr>
            <p:ph type="sldNum" sz="quarter" idx="12"/>
          </p:nvPr>
        </p:nvSpPr>
        <p:spPr/>
        <p:txBody>
          <a:bodyPr/>
          <a:lstStyle/>
          <a:p>
            <a:fld id="{B8BDCB1A-739C-4193-BC72-AA53A3927C84}" type="slidenum">
              <a:rPr lang="en-IN" smtClean="0"/>
              <a:t>26</a:t>
            </a:fld>
            <a:endParaRPr lang="en-IN"/>
          </a:p>
        </p:txBody>
      </p:sp>
    </p:spTree>
    <p:extLst>
      <p:ext uri="{BB962C8B-B14F-4D97-AF65-F5344CB8AC3E}">
        <p14:creationId xmlns:p14="http://schemas.microsoft.com/office/powerpoint/2010/main" val="3263595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8AFB3-9FD5-4DC9-8742-F685CAAAE219}"/>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0AEA0C4D-0083-476C-9E56-10B8D62A44BD}"/>
              </a:ext>
            </a:extLst>
          </p:cNvPr>
          <p:cNvSpPr>
            <a:spLocks noGrp="1"/>
          </p:cNvSpPr>
          <p:nvPr>
            <p:ph idx="1"/>
          </p:nvPr>
        </p:nvSpPr>
        <p:spPr>
          <a:xfrm>
            <a:off x="887835" y="1817236"/>
            <a:ext cx="10515600" cy="4351338"/>
          </a:xfrm>
        </p:spPr>
        <p:txBody>
          <a:bodyPr>
            <a:normAutofit/>
          </a:bodyPr>
          <a:lstStyle/>
          <a:p>
            <a:pPr algn="just"/>
            <a:r>
              <a:rPr lang="en-US" sz="1800" b="1" dirty="0">
                <a:latin typeface="Times New Roman" panose="02020603050405020304" pitchFamily="18" charset="0"/>
                <a:cs typeface="Times New Roman" panose="02020603050405020304" pitchFamily="18" charset="0"/>
              </a:rPr>
              <a:t>Jai, S. (2016). </a:t>
            </a:r>
            <a:r>
              <a:rPr lang="en-US" sz="1800" i="1" dirty="0">
                <a:latin typeface="Times New Roman" panose="02020603050405020304" pitchFamily="18" charset="0"/>
                <a:cs typeface="Times New Roman" panose="02020603050405020304" pitchFamily="18" charset="0"/>
              </a:rPr>
              <a:t>Budget 2016: Wind sector to take a hit as accelerated depreciation tax benefit capped at 40%. </a:t>
            </a:r>
            <a:r>
              <a:rPr lang="en-US" sz="1800" dirty="0">
                <a:latin typeface="Times New Roman" panose="02020603050405020304" pitchFamily="18" charset="0"/>
                <a:cs typeface="Times New Roman" panose="02020603050405020304" pitchFamily="18" charset="0"/>
              </a:rPr>
              <a:t>Retrieved from Business Standard: </a:t>
            </a:r>
            <a:r>
              <a:rPr lang="en-US" sz="1800" dirty="0">
                <a:latin typeface="Times New Roman" panose="02020603050405020304" pitchFamily="18" charset="0"/>
                <a:cs typeface="Times New Roman" panose="02020603050405020304" pitchFamily="18" charset="0"/>
                <a:hlinkClick r:id="rId2"/>
              </a:rPr>
              <a:t>https://www.business-standard.com/budget/article/budget-2016-wind-sector-to-take-a-hit-as-accelerated-depreciation-tax-benefit-capped-at-40-116022900591_1.html</a:t>
            </a:r>
            <a:endParaRPr lang="en-US"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MNRE. (2019). </a:t>
            </a:r>
            <a:r>
              <a:rPr lang="en-US" sz="1800" i="1" dirty="0">
                <a:latin typeface="Times New Roman" panose="02020603050405020304" pitchFamily="18" charset="0"/>
                <a:cs typeface="Times New Roman" panose="02020603050405020304" pitchFamily="18" charset="0"/>
              </a:rPr>
              <a:t>Annual Report 2018-19. </a:t>
            </a:r>
            <a:r>
              <a:rPr lang="en-US" sz="1800" dirty="0">
                <a:latin typeface="Times New Roman" panose="02020603050405020304" pitchFamily="18" charset="0"/>
                <a:cs typeface="Times New Roman" panose="02020603050405020304" pitchFamily="18" charset="0"/>
              </a:rPr>
              <a:t>New Delhi: Ministry of New and Renewable Energy, Government of India. Retrieved from </a:t>
            </a:r>
            <a:r>
              <a:rPr lang="en-US" sz="1800" dirty="0">
                <a:latin typeface="Times New Roman" panose="02020603050405020304" pitchFamily="18" charset="0"/>
                <a:cs typeface="Times New Roman" panose="02020603050405020304" pitchFamily="18" charset="0"/>
                <a:hlinkClick r:id="rId3"/>
              </a:rPr>
              <a:t>https://mnre.gov.in/img/documents/uploads/file_f-1608040317211.pdf</a:t>
            </a:r>
            <a:endParaRPr lang="en-US"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MNRE. (2021). </a:t>
            </a:r>
            <a:r>
              <a:rPr lang="en-US" sz="1800" dirty="0">
                <a:latin typeface="Times New Roman" panose="02020603050405020304" pitchFamily="18" charset="0"/>
                <a:cs typeface="Times New Roman" panose="02020603050405020304" pitchFamily="18" charset="0"/>
              </a:rPr>
              <a:t>Solar Energy. Retrieved from Ministry of New and Renewable Energy, Government of India: </a:t>
            </a:r>
            <a:r>
              <a:rPr lang="en-US" sz="1800" dirty="0">
                <a:latin typeface="Times New Roman" panose="02020603050405020304" pitchFamily="18" charset="0"/>
                <a:cs typeface="Times New Roman" panose="02020603050405020304" pitchFamily="18" charset="0"/>
                <a:hlinkClick r:id="rId4"/>
              </a:rPr>
              <a:t>https://mnre.gov.in/solar/current-status/</a:t>
            </a:r>
            <a:endParaRPr lang="en-US"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NITI Aayog. (2015). </a:t>
            </a:r>
            <a:r>
              <a:rPr lang="en-US" sz="1800" i="1" dirty="0">
                <a:latin typeface="Times New Roman" panose="02020603050405020304" pitchFamily="18" charset="0"/>
                <a:cs typeface="Times New Roman" panose="02020603050405020304" pitchFamily="18" charset="0"/>
              </a:rPr>
              <a:t>Report of the Export Group on 175 GW by 2022. </a:t>
            </a:r>
            <a:r>
              <a:rPr lang="en-US" sz="1800" dirty="0">
                <a:latin typeface="Times New Roman" panose="02020603050405020304" pitchFamily="18" charset="0"/>
                <a:cs typeface="Times New Roman" panose="02020603050405020304" pitchFamily="18" charset="0"/>
              </a:rPr>
              <a:t>Retrieved from National Institution for Transforming India (NITI Aayog), Government of India: </a:t>
            </a:r>
            <a:r>
              <a:rPr lang="en-US" sz="1800" dirty="0">
                <a:latin typeface="Times New Roman" panose="02020603050405020304" pitchFamily="18" charset="0"/>
                <a:cs typeface="Times New Roman" panose="02020603050405020304" pitchFamily="18" charset="0"/>
                <a:hlinkClick r:id="rId5"/>
              </a:rPr>
              <a:t>https://niti.gov.in/writereaddata/files/175-GW-Renewable-Energy.pdf</a:t>
            </a:r>
            <a:endParaRPr lang="en-US" sz="1800" dirty="0">
              <a:latin typeface="Times New Roman" panose="02020603050405020304" pitchFamily="18" charset="0"/>
              <a:cs typeface="Times New Roman" panose="02020603050405020304" pitchFamily="18" charset="0"/>
            </a:endParaRPr>
          </a:p>
          <a:p>
            <a:pPr algn="just"/>
            <a:endParaRPr lang="en-IN" sz="1800" dirty="0"/>
          </a:p>
        </p:txBody>
      </p:sp>
      <p:sp>
        <p:nvSpPr>
          <p:cNvPr id="4" name="Footer Placeholder 3">
            <a:extLst>
              <a:ext uri="{FF2B5EF4-FFF2-40B4-BE49-F238E27FC236}">
                <a16:creationId xmlns:a16="http://schemas.microsoft.com/office/drawing/2014/main" id="{7A7FF195-A3A9-4645-A675-2831306DF916}"/>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44CB4340-C897-4B40-851A-5C911CE218E4}"/>
              </a:ext>
            </a:extLst>
          </p:cNvPr>
          <p:cNvSpPr>
            <a:spLocks noGrp="1"/>
          </p:cNvSpPr>
          <p:nvPr>
            <p:ph type="sldNum" sz="quarter" idx="12"/>
          </p:nvPr>
        </p:nvSpPr>
        <p:spPr/>
        <p:txBody>
          <a:bodyPr/>
          <a:lstStyle/>
          <a:p>
            <a:fld id="{B8BDCB1A-739C-4193-BC72-AA53A3927C84}" type="slidenum">
              <a:rPr lang="en-IN" smtClean="0"/>
              <a:t>27</a:t>
            </a:fld>
            <a:endParaRPr lang="en-IN"/>
          </a:p>
        </p:txBody>
      </p:sp>
    </p:spTree>
    <p:extLst>
      <p:ext uri="{BB962C8B-B14F-4D97-AF65-F5344CB8AC3E}">
        <p14:creationId xmlns:p14="http://schemas.microsoft.com/office/powerpoint/2010/main" val="1874063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6FE67B-EF03-4D31-8B38-D5C8A5B4AD61}"/>
              </a:ext>
            </a:extLst>
          </p:cNvPr>
          <p:cNvSpPr>
            <a:spLocks noGrp="1"/>
          </p:cNvSpPr>
          <p:nvPr>
            <p:ph type="ctrTitle"/>
          </p:nvPr>
        </p:nvSpPr>
        <p:spPr/>
        <p:txBody>
          <a:bodyPr/>
          <a:lstStyle/>
          <a:p>
            <a:r>
              <a:rPr lang="en-IN" dirty="0">
                <a:latin typeface="Times New Roman" panose="02020603050405020304" pitchFamily="18" charset="0"/>
                <a:cs typeface="Times New Roman" panose="02020603050405020304" pitchFamily="18" charset="0"/>
              </a:rPr>
              <a:t>THANK YOU</a:t>
            </a:r>
          </a:p>
        </p:txBody>
      </p:sp>
      <p:sp>
        <p:nvSpPr>
          <p:cNvPr id="4" name="Footer Placeholder 3">
            <a:extLst>
              <a:ext uri="{FF2B5EF4-FFF2-40B4-BE49-F238E27FC236}">
                <a16:creationId xmlns:a16="http://schemas.microsoft.com/office/drawing/2014/main" id="{C2247C3A-10BF-4588-9138-CC5E07F51958}"/>
              </a:ext>
            </a:extLst>
          </p:cNvPr>
          <p:cNvSpPr>
            <a:spLocks noGrp="1"/>
          </p:cNvSpPr>
          <p:nvPr>
            <p:ph type="ftr" sz="quarter" idx="11"/>
          </p:nvPr>
        </p:nvSpPr>
        <p:spPr/>
        <p:txBody>
          <a:bodyPr/>
          <a:lstStyle/>
          <a:p>
            <a:r>
              <a:rPr lang="en-US"/>
              <a:t>FIRST IAEE CONFERENCE 2021</a:t>
            </a:r>
            <a:endParaRPr lang="en-IN" dirty="0"/>
          </a:p>
        </p:txBody>
      </p:sp>
      <p:sp>
        <p:nvSpPr>
          <p:cNvPr id="2" name="Slide Number Placeholder 1">
            <a:extLst>
              <a:ext uri="{FF2B5EF4-FFF2-40B4-BE49-F238E27FC236}">
                <a16:creationId xmlns:a16="http://schemas.microsoft.com/office/drawing/2014/main" id="{615B9681-8E63-4FD2-AF63-710A18E7EC01}"/>
              </a:ext>
            </a:extLst>
          </p:cNvPr>
          <p:cNvSpPr>
            <a:spLocks noGrp="1"/>
          </p:cNvSpPr>
          <p:nvPr>
            <p:ph type="sldNum" sz="quarter" idx="12"/>
          </p:nvPr>
        </p:nvSpPr>
        <p:spPr/>
        <p:txBody>
          <a:bodyPr/>
          <a:lstStyle/>
          <a:p>
            <a:fld id="{B8BDCB1A-739C-4193-BC72-AA53A3927C84}" type="slidenum">
              <a:rPr lang="en-IN" smtClean="0"/>
              <a:t>28</a:t>
            </a:fld>
            <a:endParaRPr lang="en-IN"/>
          </a:p>
        </p:txBody>
      </p:sp>
    </p:spTree>
    <p:extLst>
      <p:ext uri="{BB962C8B-B14F-4D97-AF65-F5344CB8AC3E}">
        <p14:creationId xmlns:p14="http://schemas.microsoft.com/office/powerpoint/2010/main" val="41787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640ED-6286-40FE-875B-B3E96A4E3E51}"/>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ADDB5FB2-6E35-4DAF-85D4-3D700EF5DBE5}"/>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India is steadily transitioning towards accommodating higher share of Renewable Energy Sources in its electricity mix through adoption of carbon-neutral or decarbonization policies.</a:t>
            </a:r>
          </a:p>
          <a:p>
            <a:pPr algn="just"/>
            <a:r>
              <a:rPr lang="en-US" dirty="0">
                <a:latin typeface="Times New Roman" panose="02020603050405020304" pitchFamily="18" charset="0"/>
                <a:cs typeface="Times New Roman" panose="02020603050405020304" pitchFamily="18" charset="0"/>
              </a:rPr>
              <a:t>India is endowed with </a:t>
            </a:r>
            <a:r>
              <a:rPr lang="en-US" b="1" dirty="0">
                <a:latin typeface="Times New Roman" panose="02020603050405020304" pitchFamily="18" charset="0"/>
                <a:cs typeface="Times New Roman" panose="02020603050405020304" pitchFamily="18" charset="0"/>
              </a:rPr>
              <a:t>5,000 trillion kwh of solar energy incident over India’s landmass and 302 GW of wind energy potential </a:t>
            </a:r>
            <a:r>
              <a:rPr lang="en-US" dirty="0">
                <a:latin typeface="Times New Roman" panose="02020603050405020304" pitchFamily="18" charset="0"/>
                <a:cs typeface="Times New Roman" panose="02020603050405020304" pitchFamily="18" charset="0"/>
              </a:rPr>
              <a:t>(NITI Aayog, 2015;  MNRE, 2021).</a:t>
            </a:r>
          </a:p>
          <a:p>
            <a:pPr algn="just"/>
            <a:r>
              <a:rPr lang="en-US" dirty="0">
                <a:latin typeface="Times New Roman" panose="02020603050405020304" pitchFamily="18" charset="0"/>
                <a:cs typeface="Times New Roman" panose="02020603050405020304" pitchFamily="18" charset="0"/>
              </a:rPr>
              <a:t>Simultaneously, ensuring energy security to meet the power demand of 1.25 billion population still remains an overwhelming challenge.</a:t>
            </a:r>
          </a:p>
          <a:p>
            <a:pPr algn="just"/>
            <a:r>
              <a:rPr lang="en-US" dirty="0">
                <a:latin typeface="Times New Roman" panose="02020603050405020304" pitchFamily="18" charset="0"/>
                <a:cs typeface="Times New Roman" panose="02020603050405020304" pitchFamily="18" charset="0"/>
              </a:rPr>
              <a:t>India has witnessed multifold increase in per capita electricity consumption, from 15.6 kWh in 1950-51 to 1,206 kWh in 2019-20 with </a:t>
            </a:r>
            <a:r>
              <a:rPr lang="en-US" b="1" dirty="0">
                <a:latin typeface="Times New Roman" panose="02020603050405020304" pitchFamily="18" charset="0"/>
                <a:cs typeface="Times New Roman" panose="02020603050405020304" pitchFamily="18" charset="0"/>
              </a:rPr>
              <a:t>two-thirds of this power demand being supplied from fossil fuel sources. </a:t>
            </a:r>
            <a:endParaRPr lang="en-IN" b="1"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B727000-5EE1-497D-B6CD-E067613B4FE7}"/>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F7E977C7-4B4B-4426-BAB5-6DECA2852263}"/>
              </a:ext>
            </a:extLst>
          </p:cNvPr>
          <p:cNvSpPr>
            <a:spLocks noGrp="1"/>
          </p:cNvSpPr>
          <p:nvPr>
            <p:ph type="sldNum" sz="quarter" idx="12"/>
          </p:nvPr>
        </p:nvSpPr>
        <p:spPr/>
        <p:txBody>
          <a:bodyPr/>
          <a:lstStyle/>
          <a:p>
            <a:fld id="{B8BDCB1A-739C-4193-BC72-AA53A3927C84}" type="slidenum">
              <a:rPr lang="en-IN" smtClean="0"/>
              <a:t>3</a:t>
            </a:fld>
            <a:endParaRPr lang="en-IN"/>
          </a:p>
        </p:txBody>
      </p:sp>
    </p:spTree>
    <p:extLst>
      <p:ext uri="{BB962C8B-B14F-4D97-AF65-F5344CB8AC3E}">
        <p14:creationId xmlns:p14="http://schemas.microsoft.com/office/powerpoint/2010/main" val="53521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4CC79-CFFD-41D8-B6F2-8AC9B645C8E0}"/>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EDF1108D-4F31-42EA-9FB2-01312058E45C}"/>
              </a:ext>
            </a:extLst>
          </p:cNvPr>
          <p:cNvSpPr>
            <a:spLocks noGrp="1"/>
          </p:cNvSpPr>
          <p:nvPr>
            <p:ph idx="1"/>
          </p:nvPr>
        </p:nvSpPr>
        <p:spPr/>
        <p:txBody>
          <a:bodyPr>
            <a:normAutofit fontScale="85000" lnSpcReduction="10000"/>
          </a:bodyPr>
          <a:lstStyle/>
          <a:p>
            <a:pPr algn="just"/>
            <a:r>
              <a:rPr lang="en-IN" dirty="0">
                <a:latin typeface="Times New Roman" panose="02020603050405020304" pitchFamily="18" charset="0"/>
                <a:cs typeface="Times New Roman" panose="02020603050405020304" pitchFamily="18" charset="0"/>
              </a:rPr>
              <a:t>Ensuring 24x7 Power for all is one of the key national goals pursued by the government of India which is complemented with adoption of Renewable Energy Sources.</a:t>
            </a:r>
          </a:p>
          <a:p>
            <a:pPr algn="just"/>
            <a:r>
              <a:rPr lang="en-US" dirty="0">
                <a:latin typeface="Times New Roman" panose="02020603050405020304" pitchFamily="18" charset="0"/>
                <a:cs typeface="Times New Roman" panose="02020603050405020304" pitchFamily="18" charset="0"/>
              </a:rPr>
              <a:t>At the international level, India has committed its Nationally Determined Contribution (NDCs) in the </a:t>
            </a:r>
            <a:r>
              <a:rPr lang="en-US" b="1" dirty="0">
                <a:latin typeface="Times New Roman" panose="02020603050405020304" pitchFamily="18" charset="0"/>
                <a:cs typeface="Times New Roman" panose="02020603050405020304" pitchFamily="18" charset="0"/>
              </a:rPr>
              <a:t>Paris Climate Agreement of reducing emission intensity to GDP by 33-35%</a:t>
            </a:r>
            <a:r>
              <a:rPr lang="en-US" dirty="0">
                <a:latin typeface="Times New Roman" panose="02020603050405020304" pitchFamily="18" charset="0"/>
                <a:cs typeface="Times New Roman" panose="02020603050405020304" pitchFamily="18" charset="0"/>
              </a:rPr>
              <a:t> as well as undertaking responsibility of achieving the </a:t>
            </a:r>
            <a:r>
              <a:rPr lang="en-US" b="1" dirty="0">
                <a:latin typeface="Times New Roman" panose="02020603050405020304" pitchFamily="18" charset="0"/>
                <a:cs typeface="Times New Roman" panose="02020603050405020304" pitchFamily="18" charset="0"/>
              </a:rPr>
              <a:t>Sustainable Development Goal (SDG) 13 of taking action against climate change by 2030</a:t>
            </a:r>
            <a:r>
              <a:rPr lang="en-US" dirty="0">
                <a:latin typeface="Times New Roman" panose="02020603050405020304" pitchFamily="18" charset="0"/>
                <a:cs typeface="Times New Roman" panose="02020603050405020304" pitchFamily="18" charset="0"/>
              </a:rPr>
              <a:t> (GOI, 2018).</a:t>
            </a:r>
          </a:p>
          <a:p>
            <a:pPr algn="just"/>
            <a:r>
              <a:rPr lang="en-US" dirty="0">
                <a:latin typeface="Times New Roman" panose="02020603050405020304" pitchFamily="18" charset="0"/>
                <a:cs typeface="Times New Roman" panose="02020603050405020304" pitchFamily="18" charset="0"/>
              </a:rPr>
              <a:t>The government of India in 2015 had set an ambitious target of </a:t>
            </a:r>
            <a:r>
              <a:rPr lang="en-US" b="1" dirty="0">
                <a:latin typeface="Times New Roman" panose="02020603050405020304" pitchFamily="18" charset="0"/>
                <a:cs typeface="Times New Roman" panose="02020603050405020304" pitchFamily="18" charset="0"/>
              </a:rPr>
              <a:t>achieving 175 GW installed electricity capacity through Renewable Energy Sources </a:t>
            </a:r>
            <a:r>
              <a:rPr lang="en-US" dirty="0">
                <a:latin typeface="Times New Roman" panose="02020603050405020304" pitchFamily="18" charset="0"/>
                <a:cs typeface="Times New Roman" panose="02020603050405020304" pitchFamily="18" charset="0"/>
              </a:rPr>
              <a:t>(RES) by 2022 along with </a:t>
            </a:r>
            <a:r>
              <a:rPr lang="en-US" b="1" dirty="0">
                <a:latin typeface="Times New Roman" panose="02020603050405020304" pitchFamily="18" charset="0"/>
                <a:cs typeface="Times New Roman" panose="02020603050405020304" pitchFamily="18" charset="0"/>
              </a:rPr>
              <a:t>450 GW RE target by 2030 </a:t>
            </a:r>
            <a:r>
              <a:rPr lang="en-US" dirty="0">
                <a:latin typeface="Times New Roman" panose="02020603050405020304" pitchFamily="18" charset="0"/>
                <a:cs typeface="Times New Roman" panose="02020603050405020304" pitchFamily="18" charset="0"/>
              </a:rPr>
              <a:t>(NITI Aayog, 2015).</a:t>
            </a:r>
          </a:p>
          <a:p>
            <a:pPr algn="just"/>
            <a:r>
              <a:rPr lang="en-US" b="1" dirty="0">
                <a:latin typeface="Times New Roman" panose="02020603050405020304" pitchFamily="18" charset="0"/>
                <a:cs typeface="Times New Roman" panose="02020603050405020304" pitchFamily="18" charset="0"/>
              </a:rPr>
              <a:t>Solar constitutes the largest share with 100 GW, followed by 60 GW wind, </a:t>
            </a:r>
            <a:r>
              <a:rPr lang="en-US" dirty="0">
                <a:latin typeface="Times New Roman" panose="02020603050405020304" pitchFamily="18" charset="0"/>
                <a:cs typeface="Times New Roman" panose="02020603050405020304" pitchFamily="18" charset="0"/>
              </a:rPr>
              <a:t>10 GW biomass and 5 GW small hydro (Government of India).</a:t>
            </a:r>
          </a:p>
          <a:p>
            <a:endParaRPr lang="en-US"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2A6FC8D3-E0B3-4AD0-89FF-6C5F74336612}"/>
              </a:ext>
            </a:extLst>
          </p:cNvPr>
          <p:cNvSpPr>
            <a:spLocks noGrp="1"/>
          </p:cNvSpPr>
          <p:nvPr>
            <p:ph type="ftr" sz="quarter" idx="11"/>
          </p:nvPr>
        </p:nvSpPr>
        <p:spPr/>
        <p:txBody>
          <a:bodyPr/>
          <a:lstStyle/>
          <a:p>
            <a:r>
              <a:rPr lang="en-US"/>
              <a:t>FIRST IAEE CONFERENCE 2021</a:t>
            </a:r>
            <a:endParaRPr lang="en-IN" dirty="0"/>
          </a:p>
        </p:txBody>
      </p:sp>
      <p:sp>
        <p:nvSpPr>
          <p:cNvPr id="5" name="Slide Number Placeholder 4">
            <a:extLst>
              <a:ext uri="{FF2B5EF4-FFF2-40B4-BE49-F238E27FC236}">
                <a16:creationId xmlns:a16="http://schemas.microsoft.com/office/drawing/2014/main" id="{A2A299BE-9165-4831-BE0D-1B5764CDE51D}"/>
              </a:ext>
            </a:extLst>
          </p:cNvPr>
          <p:cNvSpPr>
            <a:spLocks noGrp="1"/>
          </p:cNvSpPr>
          <p:nvPr>
            <p:ph type="sldNum" sz="quarter" idx="12"/>
          </p:nvPr>
        </p:nvSpPr>
        <p:spPr/>
        <p:txBody>
          <a:bodyPr/>
          <a:lstStyle/>
          <a:p>
            <a:fld id="{B8BDCB1A-739C-4193-BC72-AA53A3927C84}" type="slidenum">
              <a:rPr lang="en-IN" smtClean="0"/>
              <a:t>4</a:t>
            </a:fld>
            <a:endParaRPr lang="en-IN"/>
          </a:p>
        </p:txBody>
      </p:sp>
    </p:spTree>
    <p:extLst>
      <p:ext uri="{BB962C8B-B14F-4D97-AF65-F5344CB8AC3E}">
        <p14:creationId xmlns:p14="http://schemas.microsoft.com/office/powerpoint/2010/main" val="156650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E344B2-7384-495B-B175-B75FC0FF76E2}"/>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Background</a:t>
            </a:r>
          </a:p>
        </p:txBody>
      </p:sp>
      <p:sp>
        <p:nvSpPr>
          <p:cNvPr id="8" name="Text Placeholder 7">
            <a:extLst>
              <a:ext uri="{FF2B5EF4-FFF2-40B4-BE49-F238E27FC236}">
                <a16:creationId xmlns:a16="http://schemas.microsoft.com/office/drawing/2014/main" id="{79A290AE-8E25-4114-BE4E-0C83E500142A}"/>
              </a:ext>
            </a:extLst>
          </p:cNvPr>
          <p:cNvSpPr>
            <a:spLocks noGrp="1"/>
          </p:cNvSpPr>
          <p:nvPr>
            <p:ph type="body" idx="1"/>
          </p:nvPr>
        </p:nvSpPr>
        <p:spPr>
          <a:xfrm>
            <a:off x="839788" y="1681163"/>
            <a:ext cx="10512424" cy="483196"/>
          </a:xfrm>
        </p:spPr>
        <p:txBody>
          <a:bodyPr>
            <a:normAutofit fontScale="70000" lnSpcReduction="20000"/>
          </a:bodyPr>
          <a:lstStyle/>
          <a:p>
            <a:pPr algn="ctr"/>
            <a:r>
              <a:rPr lang="en-IN" b="0" i="1" dirty="0">
                <a:latin typeface="Times New Roman" panose="02020603050405020304" pitchFamily="18" charset="0"/>
                <a:cs typeface="Times New Roman" panose="02020603050405020304" pitchFamily="18" charset="0"/>
              </a:rPr>
              <a:t>The major obstacles to transitioning towards cleaner energy sources is the </a:t>
            </a:r>
            <a:r>
              <a:rPr lang="en-IN" i="1" dirty="0">
                <a:latin typeface="Times New Roman" panose="02020603050405020304" pitchFamily="18" charset="0"/>
                <a:cs typeface="Times New Roman" panose="02020603050405020304" pitchFamily="18" charset="0"/>
              </a:rPr>
              <a:t>dominance of thermal power plants </a:t>
            </a:r>
            <a:r>
              <a:rPr lang="en-IN" b="0" i="1" dirty="0">
                <a:latin typeface="Times New Roman" panose="02020603050405020304" pitchFamily="18" charset="0"/>
                <a:cs typeface="Times New Roman" panose="02020603050405020304" pitchFamily="18" charset="0"/>
              </a:rPr>
              <a:t>in India’s electricity mix and the </a:t>
            </a:r>
            <a:r>
              <a:rPr lang="en-IN" i="1" dirty="0">
                <a:latin typeface="Times New Roman" panose="02020603050405020304" pitchFamily="18" charset="0"/>
                <a:cs typeface="Times New Roman" panose="02020603050405020304" pitchFamily="18" charset="0"/>
              </a:rPr>
              <a:t>slow pace of RE capacity installation.</a:t>
            </a:r>
          </a:p>
        </p:txBody>
      </p:sp>
      <p:graphicFrame>
        <p:nvGraphicFramePr>
          <p:cNvPr id="7" name="Content Placeholder 6">
            <a:extLst>
              <a:ext uri="{FF2B5EF4-FFF2-40B4-BE49-F238E27FC236}">
                <a16:creationId xmlns:a16="http://schemas.microsoft.com/office/drawing/2014/main" id="{8AF7DDF8-6A5C-4848-8DD3-58D1BFE3112F}"/>
              </a:ext>
            </a:extLst>
          </p:cNvPr>
          <p:cNvGraphicFramePr>
            <a:graphicFrameLocks noGrp="1"/>
          </p:cNvGraphicFramePr>
          <p:nvPr>
            <p:ph sz="half" idx="2"/>
            <p:extLst>
              <p:ext uri="{D42A27DB-BD31-4B8C-83A1-F6EECF244321}">
                <p14:modId xmlns:p14="http://schemas.microsoft.com/office/powerpoint/2010/main" val="2139007699"/>
              </p:ext>
            </p:extLst>
          </p:nvPr>
        </p:nvGraphicFramePr>
        <p:xfrm>
          <a:off x="839788" y="2164359"/>
          <a:ext cx="5157787" cy="402530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a:extLst>
              <a:ext uri="{FF2B5EF4-FFF2-40B4-BE49-F238E27FC236}">
                <a16:creationId xmlns:a16="http://schemas.microsoft.com/office/drawing/2014/main" id="{94124F59-FE32-498B-B100-E266CB0BCE23}"/>
              </a:ext>
            </a:extLst>
          </p:cNvPr>
          <p:cNvSpPr>
            <a:spLocks noGrp="1"/>
          </p:cNvSpPr>
          <p:nvPr>
            <p:ph type="body" sz="quarter" idx="3"/>
          </p:nvPr>
        </p:nvSpPr>
        <p:spPr>
          <a:xfrm>
            <a:off x="6172200" y="2164359"/>
            <a:ext cx="5183188" cy="340715"/>
          </a:xfrm>
        </p:spPr>
        <p:txBody>
          <a:bodyPr>
            <a:noAutofit/>
          </a:bodyPr>
          <a:lstStyle/>
          <a:p>
            <a:r>
              <a:rPr lang="en-IN" sz="1600" dirty="0">
                <a:latin typeface="Times New Roman" panose="02020603050405020304" pitchFamily="18" charset="0"/>
                <a:cs typeface="Times New Roman" panose="02020603050405020304" pitchFamily="18" charset="0"/>
              </a:rPr>
              <a:t>Feb-2021</a:t>
            </a:r>
          </a:p>
        </p:txBody>
      </p:sp>
      <p:graphicFrame>
        <p:nvGraphicFramePr>
          <p:cNvPr id="11" name="Table 11">
            <a:extLst>
              <a:ext uri="{FF2B5EF4-FFF2-40B4-BE49-F238E27FC236}">
                <a16:creationId xmlns:a16="http://schemas.microsoft.com/office/drawing/2014/main" id="{E853C581-E3E3-4528-B4B9-8733D32CFE9B}"/>
              </a:ext>
            </a:extLst>
          </p:cNvPr>
          <p:cNvGraphicFramePr>
            <a:graphicFrameLocks noGrp="1"/>
          </p:cNvGraphicFramePr>
          <p:nvPr>
            <p:ph sz="quarter" idx="4"/>
            <p:extLst>
              <p:ext uri="{D42A27DB-BD31-4B8C-83A1-F6EECF244321}">
                <p14:modId xmlns:p14="http://schemas.microsoft.com/office/powerpoint/2010/main" val="3233331841"/>
              </p:ext>
            </p:extLst>
          </p:nvPr>
        </p:nvGraphicFramePr>
        <p:xfrm>
          <a:off x="6172200" y="2513463"/>
          <a:ext cx="5180013" cy="3708473"/>
        </p:xfrm>
        <a:graphic>
          <a:graphicData uri="http://schemas.openxmlformats.org/drawingml/2006/table">
            <a:tbl>
              <a:tblPr firstRow="1" bandRow="1">
                <a:tableStyleId>{5C22544A-7EE6-4342-B048-85BDC9FD1C3A}</a:tableStyleId>
              </a:tblPr>
              <a:tblGrid>
                <a:gridCol w="698383">
                  <a:extLst>
                    <a:ext uri="{9D8B030D-6E8A-4147-A177-3AD203B41FA5}">
                      <a16:colId xmlns:a16="http://schemas.microsoft.com/office/drawing/2014/main" val="2914569983"/>
                    </a:ext>
                  </a:extLst>
                </a:gridCol>
                <a:gridCol w="906011">
                  <a:extLst>
                    <a:ext uri="{9D8B030D-6E8A-4147-A177-3AD203B41FA5}">
                      <a16:colId xmlns:a16="http://schemas.microsoft.com/office/drawing/2014/main" val="2053234775"/>
                    </a:ext>
                  </a:extLst>
                </a:gridCol>
                <a:gridCol w="821247">
                  <a:extLst>
                    <a:ext uri="{9D8B030D-6E8A-4147-A177-3AD203B41FA5}">
                      <a16:colId xmlns:a16="http://schemas.microsoft.com/office/drawing/2014/main" val="4054743250"/>
                    </a:ext>
                  </a:extLst>
                </a:gridCol>
                <a:gridCol w="1169364">
                  <a:extLst>
                    <a:ext uri="{9D8B030D-6E8A-4147-A177-3AD203B41FA5}">
                      <a16:colId xmlns:a16="http://schemas.microsoft.com/office/drawing/2014/main" val="1305261006"/>
                    </a:ext>
                  </a:extLst>
                </a:gridCol>
                <a:gridCol w="1585008">
                  <a:extLst>
                    <a:ext uri="{9D8B030D-6E8A-4147-A177-3AD203B41FA5}">
                      <a16:colId xmlns:a16="http://schemas.microsoft.com/office/drawing/2014/main" val="4094764928"/>
                    </a:ext>
                  </a:extLst>
                </a:gridCol>
              </a:tblGrid>
              <a:tr h="876056">
                <a:tc>
                  <a:txBody>
                    <a:bodyPr/>
                    <a:lstStyle/>
                    <a:p>
                      <a:r>
                        <a:rPr lang="en-IN" sz="1600" dirty="0">
                          <a:latin typeface="Times New Roman" panose="02020603050405020304" pitchFamily="18" charset="0"/>
                          <a:cs typeface="Times New Roman" panose="02020603050405020304" pitchFamily="18" charset="0"/>
                        </a:rPr>
                        <a:t>Sr. no.</a:t>
                      </a:r>
                    </a:p>
                  </a:txBody>
                  <a:tcPr/>
                </a:tc>
                <a:tc>
                  <a:txBody>
                    <a:bodyPr/>
                    <a:lstStyle/>
                    <a:p>
                      <a:r>
                        <a:rPr lang="en-IN" sz="1600" dirty="0">
                          <a:latin typeface="Times New Roman" panose="02020603050405020304" pitchFamily="18" charset="0"/>
                          <a:cs typeface="Times New Roman" panose="02020603050405020304" pitchFamily="18" charset="0"/>
                        </a:rPr>
                        <a:t>Source</a:t>
                      </a:r>
                    </a:p>
                  </a:txBody>
                  <a:tcPr/>
                </a:tc>
                <a:tc>
                  <a:txBody>
                    <a:bodyPr/>
                    <a:lstStyle/>
                    <a:p>
                      <a:r>
                        <a:rPr lang="en-IN" sz="1600" dirty="0">
                          <a:latin typeface="Times New Roman" panose="02020603050405020304" pitchFamily="18" charset="0"/>
                          <a:cs typeface="Times New Roman" panose="02020603050405020304" pitchFamily="18" charset="0"/>
                        </a:rPr>
                        <a:t>Target (in GW)</a:t>
                      </a:r>
                    </a:p>
                  </a:txBody>
                  <a:tcPr/>
                </a:tc>
                <a:tc>
                  <a:txBody>
                    <a:bodyPr/>
                    <a:lstStyle/>
                    <a:p>
                      <a:r>
                        <a:rPr lang="en-IN" sz="1600" dirty="0">
                          <a:latin typeface="Times New Roman" panose="02020603050405020304" pitchFamily="18" charset="0"/>
                          <a:cs typeface="Times New Roman" panose="02020603050405020304" pitchFamily="18" charset="0"/>
                        </a:rPr>
                        <a:t>Installed capacity (in GW)</a:t>
                      </a:r>
                    </a:p>
                  </a:txBody>
                  <a:tcPr/>
                </a:tc>
                <a:tc>
                  <a:txBody>
                    <a:bodyPr/>
                    <a:lstStyle/>
                    <a:p>
                      <a:r>
                        <a:rPr lang="en-IN" sz="1600" dirty="0">
                          <a:latin typeface="Times New Roman" panose="02020603050405020304" pitchFamily="18" charset="0"/>
                          <a:cs typeface="Times New Roman" panose="02020603050405020304" pitchFamily="18" charset="0"/>
                        </a:rPr>
                        <a:t>Balance to be achieved (in %)</a:t>
                      </a:r>
                    </a:p>
                  </a:txBody>
                  <a:tcPr/>
                </a:tc>
                <a:extLst>
                  <a:ext uri="{0D108BD9-81ED-4DB2-BD59-A6C34878D82A}">
                    <a16:rowId xmlns:a16="http://schemas.microsoft.com/office/drawing/2014/main" val="1900334722"/>
                  </a:ext>
                </a:extLst>
              </a:tr>
              <a:tr h="626981">
                <a:tc>
                  <a:txBody>
                    <a:bodyPr/>
                    <a:lstStyle/>
                    <a:p>
                      <a:pPr algn="l" fontAlgn="b"/>
                      <a:r>
                        <a:rPr lang="en-IN" sz="1600" b="0" i="0" u="none" strike="noStrike" dirty="0">
                          <a:solidFill>
                            <a:srgbClr val="000000"/>
                          </a:solidFill>
                          <a:effectLst/>
                          <a:latin typeface="Times New Roman" panose="02020603050405020304" pitchFamily="18" charset="0"/>
                        </a:rPr>
                        <a:t>1.</a:t>
                      </a:r>
                    </a:p>
                  </a:txBody>
                  <a:tcPr marL="0" marR="0" marT="0" marB="0" anchor="b"/>
                </a:tc>
                <a:tc>
                  <a:txBody>
                    <a:bodyPr/>
                    <a:lstStyle/>
                    <a:p>
                      <a:pPr algn="l" fontAlgn="b"/>
                      <a:r>
                        <a:rPr lang="en-IN" sz="1600" b="0" i="0" u="none" strike="noStrike" dirty="0">
                          <a:solidFill>
                            <a:srgbClr val="000000"/>
                          </a:solidFill>
                          <a:effectLst/>
                          <a:latin typeface="Times New Roman" panose="02020603050405020304" pitchFamily="18" charset="0"/>
                        </a:rPr>
                        <a:t>Solar</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rPr>
                        <a:t>100</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rPr>
                        <a:t>39.1</a:t>
                      </a:r>
                    </a:p>
                  </a:txBody>
                  <a:tcPr marL="0" marR="0" marT="0" marB="0" anchor="b"/>
                </a:tc>
                <a:tc>
                  <a:txBody>
                    <a:bodyPr/>
                    <a:lstStyle/>
                    <a:p>
                      <a:pPr algn="r" fontAlgn="b"/>
                      <a:r>
                        <a:rPr lang="en-IN" sz="1600" b="0" i="0" u="none" strike="noStrike">
                          <a:solidFill>
                            <a:srgbClr val="000000"/>
                          </a:solidFill>
                          <a:effectLst/>
                          <a:latin typeface="Times New Roman" panose="02020603050405020304" pitchFamily="18" charset="0"/>
                          <a:cs typeface="Times New Roman" panose="02020603050405020304" pitchFamily="18" charset="0"/>
                        </a:rPr>
                        <a:t>60.9%</a:t>
                      </a:r>
                    </a:p>
                  </a:txBody>
                  <a:tcPr marL="0" marR="0" marT="0" marB="0" anchor="b"/>
                </a:tc>
                <a:extLst>
                  <a:ext uri="{0D108BD9-81ED-4DB2-BD59-A6C34878D82A}">
                    <a16:rowId xmlns:a16="http://schemas.microsoft.com/office/drawing/2014/main" val="3474784674"/>
                  </a:ext>
                </a:extLst>
              </a:tr>
              <a:tr h="626981">
                <a:tc>
                  <a:txBody>
                    <a:bodyPr/>
                    <a:lstStyle/>
                    <a:p>
                      <a:pPr algn="l" fontAlgn="b"/>
                      <a:r>
                        <a:rPr lang="en-IN" sz="1600" b="0" i="0" u="none" strike="noStrike" dirty="0">
                          <a:solidFill>
                            <a:srgbClr val="000000"/>
                          </a:solidFill>
                          <a:effectLst/>
                          <a:latin typeface="Times New Roman" panose="02020603050405020304" pitchFamily="18" charset="0"/>
                        </a:rPr>
                        <a:t>2.</a:t>
                      </a:r>
                    </a:p>
                  </a:txBody>
                  <a:tcPr marL="0" marR="0" marT="0" marB="0" anchor="b"/>
                </a:tc>
                <a:tc>
                  <a:txBody>
                    <a:bodyPr/>
                    <a:lstStyle/>
                    <a:p>
                      <a:pPr algn="l" fontAlgn="b"/>
                      <a:r>
                        <a:rPr lang="en-IN" sz="1600" b="0" i="0" u="none" strike="noStrike" dirty="0">
                          <a:solidFill>
                            <a:srgbClr val="000000"/>
                          </a:solidFill>
                          <a:effectLst/>
                          <a:latin typeface="Times New Roman" panose="02020603050405020304" pitchFamily="18" charset="0"/>
                        </a:rPr>
                        <a:t>Wind</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rPr>
                        <a:t>60</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rPr>
                        <a:t>38.8</a:t>
                      </a:r>
                    </a:p>
                  </a:txBody>
                  <a:tcPr marL="0" marR="0" marT="0" marB="0" anchor="b"/>
                </a:tc>
                <a:tc>
                  <a:txBody>
                    <a:bodyPr/>
                    <a:lstStyle/>
                    <a:p>
                      <a:pPr algn="r" fontAlgn="b"/>
                      <a:r>
                        <a:rPr lang="en-IN" sz="1600" b="0" i="0" u="none" strike="noStrike">
                          <a:solidFill>
                            <a:srgbClr val="000000"/>
                          </a:solidFill>
                          <a:effectLst/>
                          <a:latin typeface="Times New Roman" panose="02020603050405020304" pitchFamily="18" charset="0"/>
                          <a:cs typeface="Times New Roman" panose="02020603050405020304" pitchFamily="18" charset="0"/>
                        </a:rPr>
                        <a:t>35.4%</a:t>
                      </a:r>
                    </a:p>
                  </a:txBody>
                  <a:tcPr marL="0" marR="0" marT="0" marB="0" anchor="b"/>
                </a:tc>
                <a:extLst>
                  <a:ext uri="{0D108BD9-81ED-4DB2-BD59-A6C34878D82A}">
                    <a16:rowId xmlns:a16="http://schemas.microsoft.com/office/drawing/2014/main" val="2879362536"/>
                  </a:ext>
                </a:extLst>
              </a:tr>
              <a:tr h="463794">
                <a:tc>
                  <a:txBody>
                    <a:bodyPr/>
                    <a:lstStyle/>
                    <a:p>
                      <a:pPr algn="l" fontAlgn="b"/>
                      <a:r>
                        <a:rPr lang="en-IN" sz="1600" b="0" i="0" u="none" strike="noStrike" dirty="0">
                          <a:solidFill>
                            <a:srgbClr val="000000"/>
                          </a:solidFill>
                          <a:effectLst/>
                          <a:latin typeface="Times New Roman" panose="02020603050405020304" pitchFamily="18" charset="0"/>
                        </a:rPr>
                        <a:t>3.</a:t>
                      </a:r>
                    </a:p>
                  </a:txBody>
                  <a:tcPr marL="0" marR="0" marT="0" marB="0" anchor="b"/>
                </a:tc>
                <a:tc>
                  <a:txBody>
                    <a:bodyPr/>
                    <a:lstStyle/>
                    <a:p>
                      <a:pPr algn="l" fontAlgn="b"/>
                      <a:r>
                        <a:rPr lang="en-IN" sz="1600" b="0" i="0" u="none" strike="noStrike" dirty="0">
                          <a:solidFill>
                            <a:srgbClr val="000000"/>
                          </a:solidFill>
                          <a:effectLst/>
                          <a:latin typeface="Times New Roman" panose="02020603050405020304" pitchFamily="18" charset="0"/>
                        </a:rPr>
                        <a:t>Biomass</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rPr>
                        <a:t>10</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rPr>
                        <a:t>10.3</a:t>
                      </a:r>
                    </a:p>
                  </a:txBody>
                  <a:tcPr marL="0" marR="0" marT="0" marB="0" anchor="b"/>
                </a:tc>
                <a:tc>
                  <a:txBody>
                    <a:bodyPr/>
                    <a:lstStyle/>
                    <a:p>
                      <a:pPr algn="r" fontAlgn="b"/>
                      <a:r>
                        <a:rPr lang="en-IN" sz="1600" b="0" i="1" u="none" strike="noStrike" dirty="0">
                          <a:solidFill>
                            <a:srgbClr val="000000"/>
                          </a:solidFill>
                          <a:effectLst/>
                          <a:latin typeface="Times New Roman" panose="02020603050405020304" pitchFamily="18" charset="0"/>
                          <a:cs typeface="Times New Roman" panose="02020603050405020304" pitchFamily="18" charset="0"/>
                        </a:rPr>
                        <a:t>target achieved</a:t>
                      </a:r>
                    </a:p>
                  </a:txBody>
                  <a:tcPr marL="0" marR="0" marT="0" marB="0" anchor="b"/>
                </a:tc>
                <a:extLst>
                  <a:ext uri="{0D108BD9-81ED-4DB2-BD59-A6C34878D82A}">
                    <a16:rowId xmlns:a16="http://schemas.microsoft.com/office/drawing/2014/main" val="1108713896"/>
                  </a:ext>
                </a:extLst>
              </a:tr>
              <a:tr h="463794">
                <a:tc>
                  <a:txBody>
                    <a:bodyPr/>
                    <a:lstStyle/>
                    <a:p>
                      <a:pPr algn="l" fontAlgn="b"/>
                      <a:r>
                        <a:rPr lang="en-IN" sz="1600" b="0" i="0" u="none" strike="noStrike" dirty="0">
                          <a:solidFill>
                            <a:srgbClr val="000000"/>
                          </a:solidFill>
                          <a:effectLst/>
                          <a:latin typeface="Times New Roman" panose="02020603050405020304" pitchFamily="18" charset="0"/>
                        </a:rPr>
                        <a:t>4.</a:t>
                      </a:r>
                    </a:p>
                  </a:txBody>
                  <a:tcPr marL="0" marR="0" marT="0" marB="0" anchor="b"/>
                </a:tc>
                <a:tc>
                  <a:txBody>
                    <a:bodyPr/>
                    <a:lstStyle/>
                    <a:p>
                      <a:pPr algn="l" fontAlgn="b"/>
                      <a:r>
                        <a:rPr lang="en-IN" sz="1600" b="0" i="0" u="none" strike="noStrike" dirty="0">
                          <a:solidFill>
                            <a:srgbClr val="000000"/>
                          </a:solidFill>
                          <a:effectLst/>
                          <a:latin typeface="Times New Roman" panose="02020603050405020304" pitchFamily="18" charset="0"/>
                        </a:rPr>
                        <a:t>Small hydro</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rPr>
                        <a:t>5</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rPr>
                        <a:t>4.8</a:t>
                      </a:r>
                    </a:p>
                  </a:txBody>
                  <a:tcPr marL="0" marR="0" marT="0" marB="0" anchor="b"/>
                </a:tc>
                <a:tc>
                  <a:txBody>
                    <a:bodyPr/>
                    <a:lstStyle/>
                    <a:p>
                      <a:pPr algn="r" fontAlgn="b"/>
                      <a:r>
                        <a:rPr lang="en-IN" sz="1600" b="0" i="0" u="none" strike="noStrike" dirty="0">
                          <a:solidFill>
                            <a:srgbClr val="000000"/>
                          </a:solidFill>
                          <a:effectLst/>
                          <a:latin typeface="Times New Roman" panose="02020603050405020304" pitchFamily="18" charset="0"/>
                          <a:cs typeface="Times New Roman" panose="02020603050405020304" pitchFamily="18" charset="0"/>
                        </a:rPr>
                        <a:t>4.3%</a:t>
                      </a:r>
                    </a:p>
                  </a:txBody>
                  <a:tcPr marL="0" marR="0" marT="0" marB="0" anchor="b"/>
                </a:tc>
                <a:extLst>
                  <a:ext uri="{0D108BD9-81ED-4DB2-BD59-A6C34878D82A}">
                    <a16:rowId xmlns:a16="http://schemas.microsoft.com/office/drawing/2014/main" val="4184832643"/>
                  </a:ext>
                </a:extLst>
              </a:tr>
              <a:tr h="626981">
                <a:tc>
                  <a:txBody>
                    <a:bodyPr/>
                    <a:lstStyle/>
                    <a:p>
                      <a:pPr algn="l" fontAlgn="b"/>
                      <a:r>
                        <a:rPr lang="en-IN" sz="1600" b="1" i="0" u="none" strike="noStrike" dirty="0">
                          <a:solidFill>
                            <a:srgbClr val="000000"/>
                          </a:solidFill>
                          <a:effectLst/>
                          <a:latin typeface="Times New Roman" panose="02020603050405020304" pitchFamily="18" charset="0"/>
                        </a:rPr>
                        <a:t>5.</a:t>
                      </a:r>
                    </a:p>
                  </a:txBody>
                  <a:tcPr marL="0" marR="0" marT="0" marB="0" anchor="b"/>
                </a:tc>
                <a:tc>
                  <a:txBody>
                    <a:bodyPr/>
                    <a:lstStyle/>
                    <a:p>
                      <a:pPr algn="l" fontAlgn="b"/>
                      <a:r>
                        <a:rPr lang="en-IN" sz="1600" b="1" i="0" u="none" strike="noStrike" dirty="0">
                          <a:solidFill>
                            <a:srgbClr val="000000"/>
                          </a:solidFill>
                          <a:effectLst/>
                          <a:latin typeface="Times New Roman" panose="02020603050405020304" pitchFamily="18" charset="0"/>
                        </a:rPr>
                        <a:t>Total</a:t>
                      </a:r>
                    </a:p>
                  </a:txBody>
                  <a:tcPr marL="0" marR="0" marT="0" marB="0" anchor="b"/>
                </a:tc>
                <a:tc>
                  <a:txBody>
                    <a:bodyPr/>
                    <a:lstStyle/>
                    <a:p>
                      <a:pPr algn="r" fontAlgn="b"/>
                      <a:r>
                        <a:rPr lang="en-IN" sz="1600" b="1" i="0" u="none" strike="noStrike" dirty="0">
                          <a:solidFill>
                            <a:srgbClr val="000000"/>
                          </a:solidFill>
                          <a:effectLst/>
                          <a:latin typeface="Times New Roman" panose="02020603050405020304" pitchFamily="18" charset="0"/>
                        </a:rPr>
                        <a:t>175</a:t>
                      </a:r>
                    </a:p>
                  </a:txBody>
                  <a:tcPr marL="0" marR="0" marT="0" marB="0" anchor="b"/>
                </a:tc>
                <a:tc>
                  <a:txBody>
                    <a:bodyPr/>
                    <a:lstStyle/>
                    <a:p>
                      <a:pPr algn="r" fontAlgn="b"/>
                      <a:r>
                        <a:rPr lang="en-IN" sz="1600" b="1" i="0" u="none" strike="noStrike" dirty="0">
                          <a:solidFill>
                            <a:srgbClr val="000000"/>
                          </a:solidFill>
                          <a:effectLst/>
                          <a:latin typeface="Times New Roman" panose="02020603050405020304" pitchFamily="18" charset="0"/>
                        </a:rPr>
                        <a:t>93.0</a:t>
                      </a:r>
                    </a:p>
                  </a:txBody>
                  <a:tcPr marL="0" marR="0" marT="0" marB="0" anchor="b"/>
                </a:tc>
                <a:tc>
                  <a:txBody>
                    <a:bodyPr/>
                    <a:lstStyle/>
                    <a:p>
                      <a:pPr algn="r" fontAlgn="b"/>
                      <a:r>
                        <a:rPr lang="en-IN" sz="1600" b="1" i="0" u="none" strike="noStrike" dirty="0">
                          <a:solidFill>
                            <a:schemeClr val="tx1"/>
                          </a:solidFill>
                          <a:effectLst/>
                          <a:latin typeface="Times New Roman" panose="02020603050405020304" pitchFamily="18" charset="0"/>
                          <a:cs typeface="Times New Roman" panose="02020603050405020304" pitchFamily="18" charset="0"/>
                        </a:rPr>
                        <a:t>47.1%</a:t>
                      </a:r>
                    </a:p>
                  </a:txBody>
                  <a:tcPr marL="0" marR="0" marT="0" marB="0" anchor="b"/>
                </a:tc>
                <a:extLst>
                  <a:ext uri="{0D108BD9-81ED-4DB2-BD59-A6C34878D82A}">
                    <a16:rowId xmlns:a16="http://schemas.microsoft.com/office/drawing/2014/main" val="1800570059"/>
                  </a:ext>
                </a:extLst>
              </a:tr>
            </a:tbl>
          </a:graphicData>
        </a:graphic>
      </p:graphicFrame>
      <p:sp>
        <p:nvSpPr>
          <p:cNvPr id="2" name="Footer Placeholder 1">
            <a:extLst>
              <a:ext uri="{FF2B5EF4-FFF2-40B4-BE49-F238E27FC236}">
                <a16:creationId xmlns:a16="http://schemas.microsoft.com/office/drawing/2014/main" id="{12A8E9E7-AA6B-416E-9901-E79B41A46204}"/>
              </a:ext>
            </a:extLst>
          </p:cNvPr>
          <p:cNvSpPr>
            <a:spLocks noGrp="1"/>
          </p:cNvSpPr>
          <p:nvPr>
            <p:ph type="ftr" sz="quarter" idx="11"/>
          </p:nvPr>
        </p:nvSpPr>
        <p:spPr/>
        <p:txBody>
          <a:bodyPr/>
          <a:lstStyle/>
          <a:p>
            <a:r>
              <a:rPr lang="en-US"/>
              <a:t>FIRST IAEE CONFERENCE 2021</a:t>
            </a:r>
            <a:endParaRPr lang="en-IN"/>
          </a:p>
        </p:txBody>
      </p:sp>
      <p:sp>
        <p:nvSpPr>
          <p:cNvPr id="3" name="Slide Number Placeholder 2">
            <a:extLst>
              <a:ext uri="{FF2B5EF4-FFF2-40B4-BE49-F238E27FC236}">
                <a16:creationId xmlns:a16="http://schemas.microsoft.com/office/drawing/2014/main" id="{F64F3D56-2EB4-41D9-9B71-6E474136BD05}"/>
              </a:ext>
            </a:extLst>
          </p:cNvPr>
          <p:cNvSpPr>
            <a:spLocks noGrp="1"/>
          </p:cNvSpPr>
          <p:nvPr>
            <p:ph type="sldNum" sz="quarter" idx="12"/>
          </p:nvPr>
        </p:nvSpPr>
        <p:spPr/>
        <p:txBody>
          <a:bodyPr/>
          <a:lstStyle/>
          <a:p>
            <a:fld id="{B8BDCB1A-739C-4193-BC72-AA53A3927C84}" type="slidenum">
              <a:rPr lang="en-IN" smtClean="0"/>
              <a:t>5</a:t>
            </a:fld>
            <a:endParaRPr lang="en-IN"/>
          </a:p>
        </p:txBody>
      </p:sp>
    </p:spTree>
    <p:extLst>
      <p:ext uri="{BB962C8B-B14F-4D97-AF65-F5344CB8AC3E}">
        <p14:creationId xmlns:p14="http://schemas.microsoft.com/office/powerpoint/2010/main" val="376191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868E6D9-270B-470D-BF08-7F0031CBA558}"/>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Background</a:t>
            </a:r>
            <a:endParaRPr lang="en-IN" dirty="0"/>
          </a:p>
        </p:txBody>
      </p:sp>
      <p:sp>
        <p:nvSpPr>
          <p:cNvPr id="8" name="Content Placeholder 7">
            <a:extLst>
              <a:ext uri="{FF2B5EF4-FFF2-40B4-BE49-F238E27FC236}">
                <a16:creationId xmlns:a16="http://schemas.microsoft.com/office/drawing/2014/main" id="{B7FE4461-1134-4468-B7E2-AD8A459B8AA7}"/>
              </a:ext>
            </a:extLst>
          </p:cNvPr>
          <p:cNvSpPr>
            <a:spLocks noGrp="1"/>
          </p:cNvSpPr>
          <p:nvPr>
            <p:ph idx="1"/>
          </p:nvPr>
        </p:nvSpPr>
        <p:spPr>
          <a:xfrm>
            <a:off x="838200" y="1817236"/>
            <a:ext cx="10515600" cy="4351338"/>
          </a:xfrm>
        </p:spPr>
        <p:txBody>
          <a:bodyPr/>
          <a:lstStyle/>
          <a:p>
            <a:pPr algn="just"/>
            <a:r>
              <a:rPr lang="en-IN" dirty="0">
                <a:latin typeface="Times New Roman" panose="02020603050405020304" pitchFamily="18" charset="0"/>
                <a:cs typeface="Times New Roman" panose="02020603050405020304" pitchFamily="18" charset="0"/>
              </a:rPr>
              <a:t>To this end, the government has adopted a decentralized approach in achieving the RE target where </a:t>
            </a:r>
            <a:r>
              <a:rPr lang="en-IN" b="1" dirty="0">
                <a:latin typeface="Times New Roman" panose="02020603050405020304" pitchFamily="18" charset="0"/>
                <a:cs typeface="Times New Roman" panose="02020603050405020304" pitchFamily="18" charset="0"/>
              </a:rPr>
              <a:t>seven states </a:t>
            </a:r>
            <a:r>
              <a:rPr lang="en-IN" dirty="0">
                <a:latin typeface="Times New Roman" panose="02020603050405020304" pitchFamily="18" charset="0"/>
                <a:cs typeface="Times New Roman" panose="02020603050405020304" pitchFamily="18" charset="0"/>
              </a:rPr>
              <a:t>on the western belt of the country constituting 58% of solar and wind allocations will be at the forefront in its effort at the regional level. </a:t>
            </a:r>
          </a:p>
          <a:p>
            <a:pPr algn="just"/>
            <a:r>
              <a:rPr lang="en-IN" dirty="0">
                <a:latin typeface="Times New Roman" panose="02020603050405020304" pitchFamily="18" charset="0"/>
                <a:cs typeface="Times New Roman" panose="02020603050405020304" pitchFamily="18" charset="0"/>
              </a:rPr>
              <a:t>The seven states are also considered as </a:t>
            </a:r>
            <a:r>
              <a:rPr lang="en-IN" b="1" dirty="0">
                <a:latin typeface="Times New Roman" panose="02020603050405020304" pitchFamily="18" charset="0"/>
                <a:cs typeface="Times New Roman" panose="02020603050405020304" pitchFamily="18" charset="0"/>
              </a:rPr>
              <a:t>‘RE rich states’ </a:t>
            </a:r>
            <a:r>
              <a:rPr lang="en-IN" dirty="0">
                <a:latin typeface="Times New Roman" panose="02020603050405020304" pitchFamily="18" charset="0"/>
                <a:cs typeface="Times New Roman" panose="02020603050405020304" pitchFamily="18" charset="0"/>
              </a:rPr>
              <a:t>by NITI Aayog.</a:t>
            </a:r>
          </a:p>
          <a:p>
            <a:pPr algn="just"/>
            <a:r>
              <a:rPr lang="en-IN" dirty="0">
                <a:latin typeface="Times New Roman" panose="02020603050405020304" pitchFamily="18" charset="0"/>
                <a:cs typeface="Times New Roman" panose="02020603050405020304" pitchFamily="18" charset="0"/>
              </a:rPr>
              <a:t>All states are expected to achieve their respective capacity allocation targets by 2022.</a:t>
            </a:r>
          </a:p>
        </p:txBody>
      </p:sp>
      <p:sp>
        <p:nvSpPr>
          <p:cNvPr id="2" name="Footer Placeholder 1">
            <a:extLst>
              <a:ext uri="{FF2B5EF4-FFF2-40B4-BE49-F238E27FC236}">
                <a16:creationId xmlns:a16="http://schemas.microsoft.com/office/drawing/2014/main" id="{E2FA07F7-150D-465B-A1E8-76ED93B4242F}"/>
              </a:ext>
            </a:extLst>
          </p:cNvPr>
          <p:cNvSpPr>
            <a:spLocks noGrp="1"/>
          </p:cNvSpPr>
          <p:nvPr>
            <p:ph type="ftr" sz="quarter" idx="11"/>
          </p:nvPr>
        </p:nvSpPr>
        <p:spPr/>
        <p:txBody>
          <a:bodyPr/>
          <a:lstStyle/>
          <a:p>
            <a:r>
              <a:rPr lang="en-US"/>
              <a:t>FIRST IAEE CONFERENCE 2021</a:t>
            </a:r>
            <a:endParaRPr lang="en-IN" dirty="0"/>
          </a:p>
        </p:txBody>
      </p:sp>
      <p:sp>
        <p:nvSpPr>
          <p:cNvPr id="3" name="Slide Number Placeholder 2">
            <a:extLst>
              <a:ext uri="{FF2B5EF4-FFF2-40B4-BE49-F238E27FC236}">
                <a16:creationId xmlns:a16="http://schemas.microsoft.com/office/drawing/2014/main" id="{2A1451E8-2F23-46CE-88C8-350B561DD7D4}"/>
              </a:ext>
            </a:extLst>
          </p:cNvPr>
          <p:cNvSpPr>
            <a:spLocks noGrp="1"/>
          </p:cNvSpPr>
          <p:nvPr>
            <p:ph type="sldNum" sz="quarter" idx="12"/>
          </p:nvPr>
        </p:nvSpPr>
        <p:spPr/>
        <p:txBody>
          <a:bodyPr/>
          <a:lstStyle/>
          <a:p>
            <a:fld id="{B8BDCB1A-739C-4193-BC72-AA53A3927C84}" type="slidenum">
              <a:rPr lang="en-IN" smtClean="0"/>
              <a:t>6</a:t>
            </a:fld>
            <a:endParaRPr lang="en-IN"/>
          </a:p>
        </p:txBody>
      </p:sp>
    </p:spTree>
    <p:extLst>
      <p:ext uri="{BB962C8B-B14F-4D97-AF65-F5344CB8AC3E}">
        <p14:creationId xmlns:p14="http://schemas.microsoft.com/office/powerpoint/2010/main" val="308008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175CAEC-6F4D-4E12-BC6B-AE62A13F41CC}"/>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Background</a:t>
            </a:r>
            <a:endParaRPr lang="en-IN" dirty="0"/>
          </a:p>
        </p:txBody>
      </p:sp>
      <p:pic>
        <p:nvPicPr>
          <p:cNvPr id="23" name="Content Placeholder 22">
            <a:extLst>
              <a:ext uri="{FF2B5EF4-FFF2-40B4-BE49-F238E27FC236}">
                <a16:creationId xmlns:a16="http://schemas.microsoft.com/office/drawing/2014/main" id="{467131EA-73C5-464A-A76C-B3273674CE6B}"/>
              </a:ext>
            </a:extLst>
          </p:cNvPr>
          <p:cNvPicPr>
            <a:picLocks noGrp="1"/>
          </p:cNvPicPr>
          <p:nvPr>
            <p:ph sz="half" idx="1"/>
          </p:nvPr>
        </p:nvPicPr>
        <p:blipFill>
          <a:blip r:embed="rId2"/>
          <a:stretch>
            <a:fillRect/>
          </a:stretch>
        </p:blipFill>
        <p:spPr>
          <a:xfrm>
            <a:off x="1241571" y="1825625"/>
            <a:ext cx="4320330" cy="4351338"/>
          </a:xfrm>
          <a:prstGeom prst="rect">
            <a:avLst/>
          </a:prstGeom>
        </p:spPr>
      </p:pic>
      <p:graphicFrame>
        <p:nvGraphicFramePr>
          <p:cNvPr id="8" name="Content Placeholder 7">
            <a:extLst>
              <a:ext uri="{FF2B5EF4-FFF2-40B4-BE49-F238E27FC236}">
                <a16:creationId xmlns:a16="http://schemas.microsoft.com/office/drawing/2014/main" id="{CC35B830-5C7B-4182-AE20-65128AD1D08E}"/>
              </a:ext>
            </a:extLst>
          </p:cNvPr>
          <p:cNvGraphicFramePr>
            <a:graphicFrameLocks noGrp="1"/>
          </p:cNvGraphicFramePr>
          <p:nvPr>
            <p:ph sz="half" idx="2"/>
            <p:extLst>
              <p:ext uri="{D42A27DB-BD31-4B8C-83A1-F6EECF244321}">
                <p14:modId xmlns:p14="http://schemas.microsoft.com/office/powerpoint/2010/main" val="2965262758"/>
              </p:ext>
            </p:extLst>
          </p:nvPr>
        </p:nvGraphicFramePr>
        <p:xfrm>
          <a:off x="6172200" y="1825625"/>
          <a:ext cx="5181600" cy="2175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0E5C57CA-9718-4567-9518-2A855D03B131}"/>
              </a:ext>
            </a:extLst>
          </p:cNvPr>
          <p:cNvGraphicFramePr>
            <a:graphicFrameLocks/>
          </p:cNvGraphicFramePr>
          <p:nvPr>
            <p:extLst>
              <p:ext uri="{D42A27DB-BD31-4B8C-83A1-F6EECF244321}">
                <p14:modId xmlns:p14="http://schemas.microsoft.com/office/powerpoint/2010/main" val="1594123802"/>
              </p:ext>
            </p:extLst>
          </p:nvPr>
        </p:nvGraphicFramePr>
        <p:xfrm>
          <a:off x="6172200" y="4001294"/>
          <a:ext cx="5181600" cy="2175668"/>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A3EAC1C2-6278-410C-9972-98D5545CDD93}"/>
              </a:ext>
            </a:extLst>
          </p:cNvPr>
          <p:cNvSpPr>
            <a:spLocks noGrp="1"/>
          </p:cNvSpPr>
          <p:nvPr>
            <p:ph type="ftr" sz="quarter" idx="11"/>
          </p:nvPr>
        </p:nvSpPr>
        <p:spPr/>
        <p:txBody>
          <a:bodyPr/>
          <a:lstStyle/>
          <a:p>
            <a:r>
              <a:rPr lang="en-US"/>
              <a:t>FIRST IAEE CONFERENCE 2021</a:t>
            </a:r>
            <a:endParaRPr lang="en-IN"/>
          </a:p>
        </p:txBody>
      </p:sp>
      <p:sp>
        <p:nvSpPr>
          <p:cNvPr id="3" name="Slide Number Placeholder 2">
            <a:extLst>
              <a:ext uri="{FF2B5EF4-FFF2-40B4-BE49-F238E27FC236}">
                <a16:creationId xmlns:a16="http://schemas.microsoft.com/office/drawing/2014/main" id="{603755A1-C83A-4257-96BD-7F9D796B90F4}"/>
              </a:ext>
            </a:extLst>
          </p:cNvPr>
          <p:cNvSpPr>
            <a:spLocks noGrp="1"/>
          </p:cNvSpPr>
          <p:nvPr>
            <p:ph type="sldNum" sz="quarter" idx="12"/>
          </p:nvPr>
        </p:nvSpPr>
        <p:spPr/>
        <p:txBody>
          <a:bodyPr/>
          <a:lstStyle/>
          <a:p>
            <a:fld id="{B8BDCB1A-739C-4193-BC72-AA53A3927C84}" type="slidenum">
              <a:rPr lang="en-IN" smtClean="0"/>
              <a:t>7</a:t>
            </a:fld>
            <a:endParaRPr lang="en-IN"/>
          </a:p>
        </p:txBody>
      </p:sp>
    </p:spTree>
    <p:extLst>
      <p:ext uri="{BB962C8B-B14F-4D97-AF65-F5344CB8AC3E}">
        <p14:creationId xmlns:p14="http://schemas.microsoft.com/office/powerpoint/2010/main" val="84451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FF6B45E-A9D2-4941-968C-93425D06CCA8}"/>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Rationale</a:t>
            </a:r>
          </a:p>
        </p:txBody>
      </p:sp>
      <p:sp>
        <p:nvSpPr>
          <p:cNvPr id="8" name="Content Placeholder 7">
            <a:extLst>
              <a:ext uri="{FF2B5EF4-FFF2-40B4-BE49-F238E27FC236}">
                <a16:creationId xmlns:a16="http://schemas.microsoft.com/office/drawing/2014/main" id="{4AF69558-1992-472D-9F9D-8A994A560A1D}"/>
              </a:ext>
            </a:extLst>
          </p:cNvPr>
          <p:cNvSpPr>
            <a:spLocks noGrp="1"/>
          </p:cNvSpPr>
          <p:nvPr>
            <p:ph idx="1"/>
          </p:nvPr>
        </p:nvSpPr>
        <p:spPr>
          <a:xfrm>
            <a:off x="838200" y="1875959"/>
            <a:ext cx="10515600" cy="4351338"/>
          </a:xfrm>
        </p:spPr>
        <p:txBody>
          <a:bodyPr>
            <a:normAutofit/>
          </a:bodyPr>
          <a:lstStyle/>
          <a:p>
            <a:pPr algn="just"/>
            <a:r>
              <a:rPr lang="en-IN" sz="2400" dirty="0">
                <a:latin typeface="Times New Roman" panose="02020603050405020304" pitchFamily="18" charset="0"/>
                <a:cs typeface="Times New Roman" panose="02020603050405020304" pitchFamily="18" charset="0"/>
              </a:rPr>
              <a:t>With </a:t>
            </a:r>
            <a:r>
              <a:rPr lang="en-IN" sz="2400" b="1" dirty="0">
                <a:latin typeface="Times New Roman" panose="02020603050405020304" pitchFamily="18" charset="0"/>
                <a:cs typeface="Times New Roman" panose="02020603050405020304" pitchFamily="18" charset="0"/>
              </a:rPr>
              <a:t>47% of RE capacity </a:t>
            </a:r>
            <a:r>
              <a:rPr lang="en-IN" sz="2400" dirty="0">
                <a:latin typeface="Times New Roman" panose="02020603050405020304" pitchFamily="18" charset="0"/>
                <a:cs typeface="Times New Roman" panose="02020603050405020304" pitchFamily="18" charset="0"/>
              </a:rPr>
              <a:t>yet to be installed at the national level, it is highly unlikely that the 175 GW target will be achieved within one year, especially due to the periodic economic lockdowns arising from the COVID-19 pandemic.</a:t>
            </a:r>
          </a:p>
          <a:p>
            <a:pPr algn="just"/>
            <a:r>
              <a:rPr lang="en-IN" sz="2400" dirty="0">
                <a:latin typeface="Times New Roman" panose="02020603050405020304" pitchFamily="18" charset="0"/>
                <a:cs typeface="Times New Roman" panose="02020603050405020304" pitchFamily="18" charset="0"/>
              </a:rPr>
              <a:t>Furthermore, the government intends to increase the indigenous manufacturing capacity of solar PV equipment and wind turbines.</a:t>
            </a:r>
          </a:p>
          <a:p>
            <a:pPr algn="just"/>
            <a:r>
              <a:rPr lang="en-US" sz="2400" dirty="0">
                <a:latin typeface="Times New Roman" panose="02020603050405020304" pitchFamily="18" charset="0"/>
                <a:cs typeface="Times New Roman" panose="02020603050405020304" pitchFamily="18" charset="0"/>
              </a:rPr>
              <a:t>To this end, the Ministry of New and Renewable Energy, Government of India incentivizes </a:t>
            </a:r>
            <a:r>
              <a:rPr lang="en-US" sz="2400" b="1" dirty="0">
                <a:latin typeface="Times New Roman" panose="02020603050405020304" pitchFamily="18" charset="0"/>
                <a:cs typeface="Times New Roman" panose="02020603050405020304" pitchFamily="18" charset="0"/>
              </a:rPr>
              <a:t>solar PV equipment manufacturing by providing 30% of the total project cost as subsidy and 40% accelerated depreciation for new wind turbines can be availed by domestic manufacturers </a:t>
            </a:r>
            <a:r>
              <a:rPr lang="en-US" sz="2400" dirty="0">
                <a:latin typeface="Times New Roman" panose="02020603050405020304" pitchFamily="18" charset="0"/>
                <a:cs typeface="Times New Roman" panose="02020603050405020304" pitchFamily="18" charset="0"/>
              </a:rPr>
              <a:t>(Jai, 2016; MNRE, 2019)</a:t>
            </a:r>
            <a:r>
              <a:rPr lang="en-US" sz="2400" b="1" dirty="0">
                <a:latin typeface="Times New Roman" panose="02020603050405020304" pitchFamily="18" charset="0"/>
                <a:cs typeface="Times New Roman" panose="02020603050405020304" pitchFamily="18" charset="0"/>
              </a:rPr>
              <a:t>.</a:t>
            </a:r>
            <a:endParaRPr lang="en-IN" sz="2400" b="1"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4AD79006-A68E-449F-855F-79167097CA10}"/>
              </a:ext>
            </a:extLst>
          </p:cNvPr>
          <p:cNvSpPr>
            <a:spLocks noGrp="1"/>
          </p:cNvSpPr>
          <p:nvPr>
            <p:ph type="ftr" sz="quarter" idx="11"/>
          </p:nvPr>
        </p:nvSpPr>
        <p:spPr/>
        <p:txBody>
          <a:bodyPr/>
          <a:lstStyle/>
          <a:p>
            <a:r>
              <a:rPr lang="en-US"/>
              <a:t>FIRST IAEE CONFERENCE 2021</a:t>
            </a:r>
            <a:endParaRPr lang="en-IN" dirty="0"/>
          </a:p>
        </p:txBody>
      </p:sp>
      <p:sp>
        <p:nvSpPr>
          <p:cNvPr id="3" name="Slide Number Placeholder 2">
            <a:extLst>
              <a:ext uri="{FF2B5EF4-FFF2-40B4-BE49-F238E27FC236}">
                <a16:creationId xmlns:a16="http://schemas.microsoft.com/office/drawing/2014/main" id="{D42170C2-71D5-4CC3-920F-9CAD95200D6F}"/>
              </a:ext>
            </a:extLst>
          </p:cNvPr>
          <p:cNvSpPr>
            <a:spLocks noGrp="1"/>
          </p:cNvSpPr>
          <p:nvPr>
            <p:ph type="sldNum" sz="quarter" idx="12"/>
          </p:nvPr>
        </p:nvSpPr>
        <p:spPr/>
        <p:txBody>
          <a:bodyPr/>
          <a:lstStyle/>
          <a:p>
            <a:fld id="{B8BDCB1A-739C-4193-BC72-AA53A3927C84}" type="slidenum">
              <a:rPr lang="en-IN" smtClean="0"/>
              <a:t>8</a:t>
            </a:fld>
            <a:endParaRPr lang="en-IN"/>
          </a:p>
        </p:txBody>
      </p:sp>
    </p:spTree>
    <p:extLst>
      <p:ext uri="{BB962C8B-B14F-4D97-AF65-F5344CB8AC3E}">
        <p14:creationId xmlns:p14="http://schemas.microsoft.com/office/powerpoint/2010/main" val="367125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8496856-9F8B-4758-9133-C4823CAC67E2}"/>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Objectives of the study</a:t>
            </a:r>
          </a:p>
        </p:txBody>
      </p:sp>
      <p:sp>
        <p:nvSpPr>
          <p:cNvPr id="8" name="Content Placeholder 7">
            <a:extLst>
              <a:ext uri="{FF2B5EF4-FFF2-40B4-BE49-F238E27FC236}">
                <a16:creationId xmlns:a16="http://schemas.microsoft.com/office/drawing/2014/main" id="{C6A81E20-08ED-4686-94BA-8F86E7E3AFCF}"/>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study evaluates the </a:t>
            </a:r>
            <a:r>
              <a:rPr lang="en-US" b="1" dirty="0">
                <a:latin typeface="Times New Roman" panose="02020603050405020304" pitchFamily="18" charset="0"/>
                <a:cs typeface="Times New Roman" panose="02020603050405020304" pitchFamily="18" charset="0"/>
              </a:rPr>
              <a:t>effectiveness of government incentives </a:t>
            </a:r>
            <a:r>
              <a:rPr lang="en-US" dirty="0">
                <a:latin typeface="Times New Roman" panose="02020603050405020304" pitchFamily="18" charset="0"/>
                <a:cs typeface="Times New Roman" panose="02020603050405020304" pitchFamily="18" charset="0"/>
              </a:rPr>
              <a:t>for </a:t>
            </a:r>
            <a:r>
              <a:rPr lang="en-US" b="1" dirty="0">
                <a:latin typeface="Times New Roman" panose="02020603050405020304" pitchFamily="18" charset="0"/>
                <a:cs typeface="Times New Roman" panose="02020603050405020304" pitchFamily="18" charset="0"/>
              </a:rPr>
              <a:t>100 GW solar and 60 GW wind capacity </a:t>
            </a:r>
            <a:r>
              <a:rPr lang="en-US" dirty="0">
                <a:latin typeface="Times New Roman" panose="02020603050405020304" pitchFamily="18" charset="0"/>
                <a:cs typeface="Times New Roman" panose="02020603050405020304" pitchFamily="18" charset="0"/>
              </a:rPr>
              <a:t>on India’s transition towards cleaner energy sources in the long run.</a:t>
            </a:r>
          </a:p>
          <a:p>
            <a:pPr algn="just"/>
            <a:r>
              <a:rPr lang="en-US" dirty="0">
                <a:latin typeface="Times New Roman" panose="02020603050405020304" pitchFamily="18" charset="0"/>
                <a:cs typeface="Times New Roman" panose="02020603050405020304" pitchFamily="18" charset="0"/>
              </a:rPr>
              <a:t>The year of achievement of the target is estimated at the national and regional level and the policy impact on macro-economic variables has been analyzed. </a:t>
            </a:r>
          </a:p>
          <a:p>
            <a:pPr algn="just"/>
            <a:r>
              <a:rPr lang="en-US" dirty="0">
                <a:latin typeface="Times New Roman" panose="02020603050405020304" pitchFamily="18" charset="0"/>
                <a:cs typeface="Times New Roman" panose="02020603050405020304" pitchFamily="18" charset="0"/>
              </a:rPr>
              <a:t>The study further addresses the impact on the environment by estimating CO2 emissions as a result of additional RE capacity in the long run. </a:t>
            </a:r>
          </a:p>
          <a:p>
            <a:pPr algn="just"/>
            <a:r>
              <a:rPr lang="en-US" dirty="0">
                <a:latin typeface="Times New Roman" panose="02020603050405020304" pitchFamily="18" charset="0"/>
                <a:cs typeface="Times New Roman" panose="02020603050405020304" pitchFamily="18" charset="0"/>
              </a:rPr>
              <a:t>The methodology adopted for this study is an integrated macro-econometric dynamic simulation model named as </a:t>
            </a:r>
            <a:r>
              <a:rPr lang="en-US" b="1" dirty="0">
                <a:latin typeface="Times New Roman" panose="02020603050405020304" pitchFamily="18" charset="0"/>
                <a:cs typeface="Times New Roman" panose="02020603050405020304" pitchFamily="18" charset="0"/>
              </a:rPr>
              <a:t>E3-India model.</a:t>
            </a:r>
            <a:endParaRPr lang="en-IN" b="1"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3B064D4-E6D3-4C90-8084-6CE793D371D8}"/>
              </a:ext>
            </a:extLst>
          </p:cNvPr>
          <p:cNvSpPr>
            <a:spLocks noGrp="1"/>
          </p:cNvSpPr>
          <p:nvPr>
            <p:ph type="ftr" sz="quarter" idx="11"/>
          </p:nvPr>
        </p:nvSpPr>
        <p:spPr/>
        <p:txBody>
          <a:bodyPr/>
          <a:lstStyle/>
          <a:p>
            <a:r>
              <a:rPr lang="en-US"/>
              <a:t>FIRST IAEE CONFERENCE 2021</a:t>
            </a:r>
            <a:endParaRPr lang="en-IN" dirty="0"/>
          </a:p>
        </p:txBody>
      </p:sp>
      <p:sp>
        <p:nvSpPr>
          <p:cNvPr id="3" name="Slide Number Placeholder 2">
            <a:extLst>
              <a:ext uri="{FF2B5EF4-FFF2-40B4-BE49-F238E27FC236}">
                <a16:creationId xmlns:a16="http://schemas.microsoft.com/office/drawing/2014/main" id="{60E9193E-62D2-414A-A354-CFB97405D348}"/>
              </a:ext>
            </a:extLst>
          </p:cNvPr>
          <p:cNvSpPr>
            <a:spLocks noGrp="1"/>
          </p:cNvSpPr>
          <p:nvPr>
            <p:ph type="sldNum" sz="quarter" idx="12"/>
          </p:nvPr>
        </p:nvSpPr>
        <p:spPr/>
        <p:txBody>
          <a:bodyPr/>
          <a:lstStyle/>
          <a:p>
            <a:fld id="{B8BDCB1A-739C-4193-BC72-AA53A3927C84}" type="slidenum">
              <a:rPr lang="en-IN" smtClean="0"/>
              <a:t>9</a:t>
            </a:fld>
            <a:endParaRPr lang="en-IN"/>
          </a:p>
        </p:txBody>
      </p:sp>
    </p:spTree>
    <p:extLst>
      <p:ext uri="{BB962C8B-B14F-4D97-AF65-F5344CB8AC3E}">
        <p14:creationId xmlns:p14="http://schemas.microsoft.com/office/powerpoint/2010/main" val="2304367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2838</TotalTime>
  <Words>2562</Words>
  <Application>Microsoft Office PowerPoint</Application>
  <PresentationFormat>Widescreen</PresentationFormat>
  <Paragraphs>237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Office Theme</vt:lpstr>
      <vt:lpstr>Regional Impact of India’s Renewable Energy Mandates: An Application of E3-India Model</vt:lpstr>
      <vt:lpstr>Overview of the presentation</vt:lpstr>
      <vt:lpstr>Background</vt:lpstr>
      <vt:lpstr>Background</vt:lpstr>
      <vt:lpstr>Background</vt:lpstr>
      <vt:lpstr>Background</vt:lpstr>
      <vt:lpstr>Background</vt:lpstr>
      <vt:lpstr>Rationale</vt:lpstr>
      <vt:lpstr>Objectives of the study</vt:lpstr>
      <vt:lpstr>Modelling Framework - E3-India model</vt:lpstr>
      <vt:lpstr>E3-India key features</vt:lpstr>
      <vt:lpstr>E3-India: Energy-Economy-Environment</vt:lpstr>
      <vt:lpstr>Scenario Development</vt:lpstr>
      <vt:lpstr>Results – Timeframe of completion (National-level)</vt:lpstr>
      <vt:lpstr>Results – Timeframe of completion (State-level)</vt:lpstr>
      <vt:lpstr>Results – Capacity Installation</vt:lpstr>
      <vt:lpstr>Results – Operational costs</vt:lpstr>
      <vt:lpstr>Results – Indirect Sectoral Impact</vt:lpstr>
      <vt:lpstr>Results – Environmental Impact</vt:lpstr>
      <vt:lpstr>Results</vt:lpstr>
      <vt:lpstr>Alternative scenario</vt:lpstr>
      <vt:lpstr>Alternative Scenario Results</vt:lpstr>
      <vt:lpstr>Alternative scenario results</vt:lpstr>
      <vt:lpstr>RE Roadmap 2030</vt:lpstr>
      <vt:lpstr>RE Roadmap 2030</vt:lpstr>
      <vt:lpstr>References</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Impact of India’s Renewable Energy Mandates: An Application of E3 India Model</dc:title>
  <dc:creator>Vishnu Prabhu</dc:creator>
  <cp:lastModifiedBy>Vishnu Prabhu</cp:lastModifiedBy>
  <cp:revision>370</cp:revision>
  <dcterms:created xsi:type="dcterms:W3CDTF">2021-05-28T11:38:32Z</dcterms:created>
  <dcterms:modified xsi:type="dcterms:W3CDTF">2021-06-14T19:26:28Z</dcterms:modified>
</cp:coreProperties>
</file>