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84" r:id="rId2"/>
    <p:sldId id="362" r:id="rId3"/>
    <p:sldId id="363" r:id="rId4"/>
    <p:sldId id="367" r:id="rId5"/>
    <p:sldId id="372" r:id="rId6"/>
    <p:sldId id="371" r:id="rId7"/>
    <p:sldId id="366" r:id="rId8"/>
    <p:sldId id="373" r:id="rId9"/>
    <p:sldId id="374" r:id="rId10"/>
    <p:sldId id="376" r:id="rId11"/>
    <p:sldId id="377" r:id="rId12"/>
    <p:sldId id="379" r:id="rId13"/>
    <p:sldId id="380" r:id="rId14"/>
    <p:sldId id="381" r:id="rId15"/>
    <p:sldId id="382" r:id="rId16"/>
    <p:sldId id="383" r:id="rId17"/>
    <p:sldId id="385" r:id="rId18"/>
    <p:sldId id="386" r:id="rId19"/>
    <p:sldId id="387" r:id="rId20"/>
    <p:sldId id="388" r:id="rId21"/>
    <p:sldId id="389" r:id="rId22"/>
    <p:sldId id="391" r:id="rId23"/>
    <p:sldId id="392" r:id="rId24"/>
    <p:sldId id="393" r:id="rId25"/>
    <p:sldId id="396" r:id="rId26"/>
    <p:sldId id="30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shutong9205@gmail.com" initials="h" lastIdx="1" clrIdx="0">
    <p:extLst>
      <p:ext uri="{19B8F6BF-5375-455C-9EA6-DF929625EA0E}">
        <p15:presenceInfo xmlns:p15="http://schemas.microsoft.com/office/powerpoint/2012/main" userId="f6a5b8a1dc42ce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6CF"/>
    <a:srgbClr val="3965B5"/>
    <a:srgbClr val="94A1C1"/>
    <a:srgbClr val="F7F8F9"/>
    <a:srgbClr val="F8F9FA"/>
    <a:srgbClr val="ADB9CE"/>
    <a:srgbClr val="103B72"/>
    <a:srgbClr val="F9F9FB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76228"/>
  </p:normalViewPr>
  <p:slideViewPr>
    <p:cSldViewPr snapToGrid="0" snapToObjects="1">
      <p:cViewPr varScale="1">
        <p:scale>
          <a:sx n="81" d="100"/>
          <a:sy n="81" d="100"/>
        </p:scale>
        <p:origin x="1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592B-F2E2-6C48-ADD0-5F723329A92B}" type="datetimeFigureOut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FAE5-03C7-1C47-A50C-B0501B8BB48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988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047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420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343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228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190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69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246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522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20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5481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401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endParaRPr lang="en-GB" sz="12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0308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449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451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4968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7059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7118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3763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507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45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020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514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493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11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09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FAE5-03C7-1C47-A50C-B0501B8BB487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595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C940B-8BE8-9243-A9D7-14A9BF101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863F92-A41A-074B-AF94-28D3E2A3B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A09C87-6C05-734F-B650-25BD12C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25F9-6190-43D4-806A-575265145572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26D9F8-4AAB-E445-AD72-AAC46158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A5BC45-1FB1-E647-8F8C-EB4A6DE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1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7FF17-6D93-B249-9616-6C4E33B1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C19083-CE00-2F42-846E-02A6E95B3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83B92-E21B-F54C-BB35-9F155729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322D-1CB2-459A-861C-9BEA13CCBA0E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A99BAD-099B-4A4B-B19E-36E87240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1C772-64B3-1945-845D-04AC37C0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378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B544AF-8249-FF4B-81C2-5D6065327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2F8EFE-48C2-084B-9E3D-210597F0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606CD-0F09-6D4B-BE84-ADDA26CD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E39E-F75F-410C-A536-6582854C9FE8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987ACA-9BBF-794E-8F6D-D8DD7624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FCA8C3-1425-7E4F-9B6F-6BC491F2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6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B1FED-08D4-C84D-B4AC-10C25208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128738-BE81-2444-B3AD-2918AB31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449CC-AABB-554A-B108-49BEC2ED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72" y="6367318"/>
            <a:ext cx="445655" cy="365125"/>
          </a:xfrm>
        </p:spPr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340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A3A08-BEBB-9240-99B7-8195C827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876A9A-EA56-3849-A33C-44C74266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BE4FBE-80AE-DD4A-A318-4E2AE8CE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2365-E074-4FE9-B341-3E4BF5D97B7B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C15DAE-D81B-284A-B1DD-038D4A5D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63ABAD-8651-1B48-8539-0A7D7CC4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76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38F16-2E96-3E4B-9A70-DFF55FAC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C8FD50-B02B-AA48-960E-3D9BA71DF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ED2EB4-E0BC-C447-89F0-9B2BD47A1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5CC293-36BE-2641-972F-266372A5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F734-8516-4330-8F2D-29A5F078861A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2B493-7ECA-3D4E-A687-91B696FD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CA1963-2120-B646-B45D-C06A8271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909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738E4-1507-7543-97F6-777DEDD0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D7D2F6-CED2-6549-AA7C-0024EA1B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2143A7-ADC2-8A4A-B3AF-C714824BB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2B60B8-B519-7B4E-BCAC-B66E8ED1E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1437D6-90B2-F743-B56C-421687DB7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FE0540-CD5E-534D-9482-23579D47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C2AA-636A-42E6-98C1-E56E81D30F78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642504-A0DA-934B-B216-69047FD8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3E1F33-EBD9-8847-AF4F-9ABA0662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55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A91A5-C36E-1548-98B4-14077E47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6AB379-6DE2-9944-A2AC-A3249D73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BBD8-32D3-4D91-BED7-F0C5EA08A7B2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D058D-7890-264B-A97D-6395F48B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40B5BD-59E6-3340-8CC7-1A915878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97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CBD933-52E8-F246-B534-231607F1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49DE-1ED1-48AE-BD12-5D7FAA60DC40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FCCE58-4ADF-D042-9A7D-3E27A229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F520F8-3DA4-A843-9EA6-1433ACF9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17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431F9-4733-D540-96E4-4F090B39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6C16F-3B82-E64D-87CC-EB0A6D02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688275-F56A-E643-AE77-CDB00D5F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74C77-9CAF-A748-82FA-B8F3A482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0793-B9CE-4CA9-BB80-B93779B32AAA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3EECDC-CB96-2149-B809-9A94B765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6D2477-5954-D146-8A7C-221F78F9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32E39-BFC8-C647-B4D5-04DDD1ED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DD1578-B318-724E-8083-1B17713BF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214DDD-1B77-744A-ADE3-BDB433CFE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17D369-F72B-EB4A-970C-1C53AC96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7A59-1509-4030-8C93-E2DDF9F63DF2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EB226D-9CC8-B147-B2D8-BBE76EC1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9CECEA-E6CE-914B-86D6-D689F6A0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6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1D20F0-B1FA-3A40-958B-6E955F22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8897C8-48B0-5841-A4FA-D52753DFB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0E6EF-5025-5841-B14C-7B1887865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9615-92DA-4494-ADD7-8F3CEC7BB496}" type="datetime1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D9130E-42BB-EC49-BC00-4FB354310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B3584-66AB-8C45-AF0E-552BCA462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445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E944-BAC0-F94D-9355-725BA7D2D2C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84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hutong.he@vu.n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0144"/>
            <a:ext cx="12192000" cy="311599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23CCE3C-C97D-A043-B4A2-B993A46A1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136" y="1478683"/>
            <a:ext cx="10800867" cy="181315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kumimoji="1" lang="en-GB" altLang="zh-CN" sz="3600" b="1" dirty="0">
                <a:solidFill>
                  <a:srgbClr val="3889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labels and heuristic decision-making:</a:t>
            </a:r>
            <a:br>
              <a:rPr kumimoji="1" lang="en-GB" altLang="zh-CN" sz="3600" b="1" dirty="0">
                <a:solidFill>
                  <a:srgbClr val="3889C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GB" altLang="zh-CN" sz="3600" b="1" dirty="0">
                <a:solidFill>
                  <a:srgbClr val="3889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cognition and energy literacy</a:t>
            </a:r>
            <a:br>
              <a:rPr kumimoji="1" lang="en-GB" altLang="zh-CN" sz="3600" b="1" dirty="0">
                <a:solidFill>
                  <a:srgbClr val="3889C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1" lang="en-GB" altLang="zh-CN" sz="2800" b="1" dirty="0">
              <a:solidFill>
                <a:srgbClr val="3889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B37439-C52C-2247-8BAD-AA3290B2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7" y="5860600"/>
            <a:ext cx="10800866" cy="9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5068" y="3896141"/>
            <a:ext cx="6995055" cy="195438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Shutong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He, Julia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Blasch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Pieter van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Beukering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Junfeng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Wang</a:t>
            </a:r>
          </a:p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Studies (IVM), Vrije Universiteit Amsterdam</a:t>
            </a:r>
          </a:p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Center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Resource, Energy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Policy,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Nankai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IAEE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  <a:p>
            <a:pPr algn="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106875"/>
            <a:ext cx="2772842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106875"/>
            <a:ext cx="217737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118" y="1469385"/>
            <a:ext cx="11604962" cy="30931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are collected in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Netherlands</a:t>
            </a:r>
            <a:r>
              <a:rPr lang="en-GB" sz="20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(analytical-focal Western)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holistic-contextual Asian)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companies: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Motivaction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Netherlands) and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Qualtrics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(China) 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removed responses with a duration less than 5 minutes and those did not pass the attention check.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Median duration of completion of 17.2 (China) and 16.9 minutes (the Netherlands)</a:t>
            </a: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samples are representative for the general urban population in: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 biased towards higher education and higher income groups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8BB455-5589-6D4E-8FBD-347E1F7AA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36802"/>
              </p:ext>
            </p:extLst>
          </p:nvPr>
        </p:nvGraphicFramePr>
        <p:xfrm>
          <a:off x="3431191" y="5074316"/>
          <a:ext cx="490920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273">
                  <a:extLst>
                    <a:ext uri="{9D8B030D-6E8A-4147-A177-3AD203B41FA5}">
                      <a16:colId xmlns:a16="http://schemas.microsoft.com/office/drawing/2014/main" val="482525874"/>
                    </a:ext>
                  </a:extLst>
                </a:gridCol>
                <a:gridCol w="640125">
                  <a:extLst>
                    <a:ext uri="{9D8B030D-6E8A-4147-A177-3AD203B41FA5}">
                      <a16:colId xmlns:a16="http://schemas.microsoft.com/office/drawing/2014/main" val="1400602948"/>
                    </a:ext>
                  </a:extLst>
                </a:gridCol>
                <a:gridCol w="1826051">
                  <a:extLst>
                    <a:ext uri="{9D8B030D-6E8A-4147-A177-3AD203B41FA5}">
                      <a16:colId xmlns:a16="http://schemas.microsoft.com/office/drawing/2014/main" val="3726963648"/>
                    </a:ext>
                  </a:extLst>
                </a:gridCol>
                <a:gridCol w="1949755">
                  <a:extLst>
                    <a:ext uri="{9D8B030D-6E8A-4147-A177-3AD203B41FA5}">
                      <a16:colId xmlns:a16="http://schemas.microsoft.com/office/drawing/2014/main" val="3187039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Categorical-scale label</a:t>
                      </a:r>
                      <a:endParaRPr lang="en-US" sz="14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Continuous-scale</a:t>
                      </a:r>
                      <a:r>
                        <a:rPr lang="en-US" altLang="zh-CN" sz="14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label</a:t>
                      </a:r>
                      <a:endParaRPr lang="en-US" sz="14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197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994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497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350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1041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29817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26418" y="4738263"/>
            <a:ext cx="6117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responses for each treatment group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GB" altLang="zh-CN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705" y="5097347"/>
            <a:ext cx="5288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8.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of rational decisions across the situation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119" y="1438657"/>
            <a:ext cx="5789923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Dutch sample, in situation B, the discrepancy between the label treatments is profound. 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Chinese respondents made more rational decisions in all three situations with a continuous-scale label compared to a categorical-scale label.</a:t>
            </a:r>
          </a:p>
          <a:p>
            <a:pPr marL="288000">
              <a:lnSpc>
                <a:spcPct val="130000"/>
              </a:lnSpc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differences between the label treatments and across the situation seem to be minor.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31B69ED-B8CC-414E-830D-4CCF54E46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618" y="1505699"/>
            <a:ext cx="556223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random-effects</a:t>
            </a:r>
            <a:r>
              <a:rPr lang="zh-CN" altLang="en-US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models</a:t>
            </a:r>
            <a:endParaRPr lang="en-GB" altLang="zh-CN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679" y="1298986"/>
            <a:ext cx="3256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4.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the Chinese sample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0480" y="1298986"/>
            <a:ext cx="3256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5.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the Dutch sample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484F9-D2FA-6140-9304-5E49A7B9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4" y="1605921"/>
            <a:ext cx="4554979" cy="50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E3CABA-ABD8-D247-9503-94967DA57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480" y="1605921"/>
            <a:ext cx="458181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random-effects</a:t>
            </a:r>
            <a:r>
              <a:rPr lang="zh-CN" altLang="en-US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models</a:t>
            </a:r>
            <a:endParaRPr lang="en-GB" altLang="zh-CN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2738" y="1160766"/>
            <a:ext cx="3327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6.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partial effects 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III)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ACCAD-5E06-A248-876C-35AE2E335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269" y="1432918"/>
            <a:ext cx="50655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of a continuous visualisation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9" y="3648694"/>
            <a:ext cx="10377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Overall, indicating energy efficiency with a continuous scale increases the likelihood of correct identification by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2.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percentage points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Chinese and the Dutch sample,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﻿are not significantly different from zero in statistical terms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9821" y="2052240"/>
            <a:ext cx="5972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7.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partial effect 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III,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 label treatment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B3190D-EA12-434A-9886-D5BE66A8A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9086"/>
          <a:stretch/>
        </p:blipFill>
        <p:spPr>
          <a:xfrm>
            <a:off x="3009196" y="2361847"/>
            <a:ext cx="6480000" cy="7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of a continuous visualisation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286" y="4758465"/>
            <a:ext cx="11432241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examine the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visualisation hypothesis (H1)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between continuous-scale label and situation 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included.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There is no significant difference of the partial effects of categorical- vs. continuous-scale label between situation A/C and situation B (second difference = 0.00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763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in the Chinese sample.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0486" y="4252199"/>
            <a:ext cx="5288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9.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effect between label treatment and situations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063729FB-12C7-1048-B51C-A725B80931C5}"/>
              </a:ext>
            </a:extLst>
          </p:cNvPr>
          <p:cNvSpPr/>
          <p:nvPr/>
        </p:nvSpPr>
        <p:spPr>
          <a:xfrm>
            <a:off x="1610486" y="1272129"/>
            <a:ext cx="4231514" cy="2947008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347FA15-A68E-1648-95C9-987659BDA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341" y="1310989"/>
            <a:ext cx="3964235" cy="2880000"/>
          </a:xfrm>
          <a:prstGeom prst="rect">
            <a:avLst/>
          </a:prstGeom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661DC260-3315-C445-8B3A-11F07962C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56" y="1293316"/>
            <a:ext cx="39642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of a continuous visualisation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286" y="4707665"/>
            <a:ext cx="114322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the Dutch sample: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situation A/C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probability of making rational decisions is not significantly different between the label treatments (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0.01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0.379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situation 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the probability under categorical label treatment is significantly lower than under continuous-scale label treatment (0.11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p &lt; 0.0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Overall, the probability of correct identification with continuous-scale labels is higher under situation B than in situation A/C (second difference = 0.1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p &lt; 0.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0486" y="4252199"/>
            <a:ext cx="5288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9.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effect between label treatment and situations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063729FB-12C7-1048-B51C-A725B80931C5}"/>
              </a:ext>
            </a:extLst>
          </p:cNvPr>
          <p:cNvSpPr/>
          <p:nvPr/>
        </p:nvSpPr>
        <p:spPr>
          <a:xfrm>
            <a:off x="6421120" y="1241649"/>
            <a:ext cx="4216400" cy="295652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6FD5BABB-6965-BE45-ACD6-E5A02D5F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41" y="1310989"/>
            <a:ext cx="3964235" cy="2880000"/>
          </a:xfrm>
          <a:prstGeom prst="rect">
            <a:avLst/>
          </a:prstGeom>
        </p:spPr>
      </p:pic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953B9DB2-64CF-3C40-BF83-6ACD3B84C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156" y="1293316"/>
            <a:ext cx="39642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holistic cognitive tendency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05" y="1366762"/>
            <a:ext cx="7033870" cy="2926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802" y="4365104"/>
            <a:ext cx="6942422" cy="2255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7775" y="5693172"/>
            <a:ext cx="298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Figure 10. Screenshot of the survey questionnaire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(Choi et al., 2003)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875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FF714C2A-4DEF-E040-A434-21590275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26" y="1273452"/>
            <a:ext cx="3964235" cy="2880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holistic cognitive tendency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9" y="4791168"/>
            <a:ext cx="1160496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﻿Although the continuous-scale label seems to lead to a higher likelihood of correct identification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among individuals with a holistic cognitive tendency of around 0.65, the interaction effect is not statistically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significant across the entire range of holistic cognitive tendency for the Chinese sample. </a:t>
            </a:r>
            <a:endParaRPr lang="en-GB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7921" y="4263528"/>
            <a:ext cx="7825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11.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effect between label treatment and holistic cognitive tendency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063729FB-12C7-1048-B51C-A725B80931C5}"/>
              </a:ext>
            </a:extLst>
          </p:cNvPr>
          <p:cNvSpPr/>
          <p:nvPr/>
        </p:nvSpPr>
        <p:spPr>
          <a:xfrm>
            <a:off x="1808480" y="1261969"/>
            <a:ext cx="4196080" cy="288126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E56AB4D3-7C59-6A46-A522-ABFFE08B4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066" y="1276510"/>
            <a:ext cx="39642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6EB05DE-8626-7949-93C9-20F95379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66" y="1276510"/>
            <a:ext cx="3964235" cy="2880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holistic cognitive tendency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9" y="4679408"/>
            <a:ext cx="114322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the Dutch sample, the interaction effect is more profound.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partial effect of continuous-scale label treatment is significant at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level among whom holistic cognitive tendency is above 0.65.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holistic cognitive tendency increases from 0.65 to 1, the continuous-scale label increases the probability of making correct identification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9.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percentage points.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7921" y="4263528"/>
            <a:ext cx="7825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11.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effect between label treatment and holistic cognitive tendency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063729FB-12C7-1048-B51C-A725B80931C5}"/>
              </a:ext>
            </a:extLst>
          </p:cNvPr>
          <p:cNvSpPr/>
          <p:nvPr/>
        </p:nvSpPr>
        <p:spPr>
          <a:xfrm>
            <a:off x="6112335" y="1272129"/>
            <a:ext cx="4196080" cy="288126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3D1AE2A1-845B-A843-A570-2717B7EA4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026" y="1273452"/>
            <a:ext cx="39642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20" y="4191914"/>
            <a:ext cx="864096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1. Different types of comparative labels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(Source: </a:t>
            </a:r>
            <a:r>
              <a:rPr lang="en-US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Rohling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Schubert, 2013)</a:t>
            </a:r>
            <a:endParaRPr lang="en-GB" sz="12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1412777"/>
            <a:ext cx="8640960" cy="27791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energy labels in use like?</a:t>
            </a:r>
            <a:endParaRPr lang="en-GB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158" y="4742832"/>
            <a:ext cx="11350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Comparative labels allow a comparison of energy efficiency and other characteristics between products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by </a:t>
            </a:r>
            <a:r>
              <a:rPr lang="en-GB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categories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EU, China, Australia, Japan … 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by a </a:t>
            </a:r>
            <a:r>
              <a:rPr lang="en-GB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US, Canada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holistic cognitive tendency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9" y="1479008"/>
            <a:ext cx="11432241" cy="304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From a collective perspective, Chinese respondents (M = 0.68, SD = 0.15) demonstrate higher holistic cognitive tendency compared to Dutch respondents (M = 0.65, SD = 0.12), t (1991.7) = 6.06, p &lt; 0.01. 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According to the average partial effects,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continuous-scale label seems to be more effective for Chinese respondents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which on average increases the probability of identifying the cost-effective refrigerator by 3.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percentage points among Chinese sample and 2.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percentage points among Dutch.</a:t>
            </a:r>
          </a:p>
          <a:p>
            <a:pPr marL="742950" lvl="1" indent="-285750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﻿ However,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samples is not statistically significant (p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0.258)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cross-sample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test,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seemingly unrelated estimation (SUEST)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(Mize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2019)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0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energy literacy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559" y="4488176"/>
            <a:ext cx="5622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8.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partial effects 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III, energy literacy variables)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1280" y="1831989"/>
            <a:ext cx="5425440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eing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familiar with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daily life-related energy policies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use of a desktop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among respondents of both countries, which on average increase the probability of correct identifications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1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percentage points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on LED lightbulbs</a:t>
            </a:r>
            <a:r>
              <a:rPr lang="en-GB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is only positive and significant in Chinese sample, with an average partial effect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percentage points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1A0BE0-5BAD-0640-A8A4-8B855E58BB19}"/>
              </a:ext>
            </a:extLst>
          </p:cNvPr>
          <p:cNvGrpSpPr/>
          <p:nvPr/>
        </p:nvGrpSpPr>
        <p:grpSpPr>
          <a:xfrm>
            <a:off x="514119" y="1985091"/>
            <a:ext cx="5804708" cy="2313372"/>
            <a:chOff x="514119" y="1985091"/>
            <a:chExt cx="5804708" cy="2313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CEA738-4384-4648-A371-C8C40FCA0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3252"/>
            <a:stretch/>
          </p:blipFill>
          <p:spPr>
            <a:xfrm>
              <a:off x="558827" y="1985091"/>
              <a:ext cx="5760000" cy="4143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9A1C02-CA64-894B-A350-EE6D18F69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2" t="21772" r="-192" b="48929"/>
            <a:stretch/>
          </p:blipFill>
          <p:spPr>
            <a:xfrm>
              <a:off x="536993" y="2360854"/>
              <a:ext cx="5760000" cy="17990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283059A-2C9F-CF4C-88F3-15D03BBA5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7277" b="-1"/>
            <a:stretch/>
          </p:blipFill>
          <p:spPr>
            <a:xfrm>
              <a:off x="514119" y="4131183"/>
              <a:ext cx="5760000" cy="167280"/>
            </a:xfrm>
            <a:prstGeom prst="rect">
              <a:avLst/>
            </a:prstGeom>
          </p:spPr>
        </p:pic>
      </p:grpSp>
      <p:sp>
        <p:nvSpPr>
          <p:cNvPr id="14" name="矩形 12">
            <a:extLst>
              <a:ext uri="{FF2B5EF4-FFF2-40B4-BE49-F238E27FC236}">
                <a16:creationId xmlns:a16="http://schemas.microsoft.com/office/drawing/2014/main" id="{063729FB-12C7-1048-B51C-A725B80931C5}"/>
              </a:ext>
            </a:extLst>
          </p:cNvPr>
          <p:cNvSpPr/>
          <p:nvPr/>
        </p:nvSpPr>
        <p:spPr>
          <a:xfrm>
            <a:off x="605558" y="2491031"/>
            <a:ext cx="5622871" cy="98847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139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energy literacy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559" y="4488176"/>
            <a:ext cx="5622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8.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partial effects 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III, energy literacy variables)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5028" y="1687418"/>
            <a:ext cx="5299452" cy="253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Attitudes toward energy-saving has negative and significant coefficient in Chinese sample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increase in energy-saving attitudes is possibly lead to an over valuation of energy efficiency.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The behavioural dimension of energy literacy shows similar influencing pattern.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282F723-FEDE-4E42-ACBB-8CA178C92D29}"/>
              </a:ext>
            </a:extLst>
          </p:cNvPr>
          <p:cNvGrpSpPr/>
          <p:nvPr/>
        </p:nvGrpSpPr>
        <p:grpSpPr>
          <a:xfrm>
            <a:off x="514119" y="1985091"/>
            <a:ext cx="5804708" cy="2313372"/>
            <a:chOff x="514119" y="1985091"/>
            <a:chExt cx="5804708" cy="23133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83831A-851A-8945-929F-8DC828B8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3252"/>
            <a:stretch/>
          </p:blipFill>
          <p:spPr>
            <a:xfrm>
              <a:off x="558827" y="1985091"/>
              <a:ext cx="5760000" cy="41435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9C8AB4-B831-AA4A-8E15-9893FC75D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2" t="21772" r="-192" b="48929"/>
            <a:stretch/>
          </p:blipFill>
          <p:spPr>
            <a:xfrm>
              <a:off x="536993" y="2360854"/>
              <a:ext cx="5760000" cy="17990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C7C289-1362-CD4F-861A-D4917347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7277" b="-1"/>
            <a:stretch/>
          </p:blipFill>
          <p:spPr>
            <a:xfrm>
              <a:off x="514119" y="4131183"/>
              <a:ext cx="5760000" cy="167280"/>
            </a:xfrm>
            <a:prstGeom prst="rect">
              <a:avLst/>
            </a:prstGeom>
          </p:spPr>
        </p:pic>
      </p:grpSp>
      <p:sp>
        <p:nvSpPr>
          <p:cNvPr id="25" name="矩形 12">
            <a:extLst>
              <a:ext uri="{FF2B5EF4-FFF2-40B4-BE49-F238E27FC236}">
                <a16:creationId xmlns:a16="http://schemas.microsoft.com/office/drawing/2014/main" id="{B906AD6A-E2B4-7442-AC17-E24F62CF7B3A}"/>
              </a:ext>
            </a:extLst>
          </p:cNvPr>
          <p:cNvSpPr/>
          <p:nvPr/>
        </p:nvSpPr>
        <p:spPr>
          <a:xfrm>
            <a:off x="605558" y="3452927"/>
            <a:ext cx="5622871" cy="67825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1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8" y="1605921"/>
            <a:ext cx="1099716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Insignificant interaction effects within the Chinese sample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There could be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beyond analytic vs. holistic cognitive style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influencing the way people process different visualisation.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People could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their life experiences into the experiment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In our experiment, Chinese respondents may overall be used to the continuous representation in percentage, whereas Dutch respondents tend to be more familiar with grades.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Another possible explanation is that the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electricity consumption information drew attention of Chinese participants in particular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23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2016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118" y="1605921"/>
            <a:ext cx="112714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Noticeable differences in explanatory power of all three models between China and the Netherlands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Model III, the McFadden’s pseudo-R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with the Dutch sample is 0.2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and is 0.0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7 with the Chinese sample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Which implies that there could be other explanatory factors beyond our models are important for the decision-making of Chinese respondents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phenomenon was demonstrated in other studies with multiple samples as well, e.g. Hori et al. (2013) and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Thøgersen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(2000).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24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2016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zh-CN" altLang="en-US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endParaRPr lang="en-GB" altLang="zh-CN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118" y="1605921"/>
            <a:ext cx="10862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conclusion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drawn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overall effect of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 labels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continuous-scale label is especially useful in correcting for the “class valuation effect” for the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Dutch sample.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﻿The effectiveness of continuous-scale labels significantly surpasses categorical-scale labels for people with a pronounced holistic cognitive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Dutch sample.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﻿Other than general energy-related knowledge, awareness of daily life-related knowledge about</a:t>
            </a:r>
            <a:r>
              <a:rPr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policy and energy use of household devices does translate into more conscious investment decisions.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﻿Nurturing energy-saving attitudes also increases consumers’ valuation of energy efficiency</a:t>
            </a:r>
            <a:r>
              <a:rPr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25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2016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033C4B-87FC-E94C-8FAB-C2BAEF03BE2A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436ED0-97F2-C441-8FAC-98C8F64B59B8}"/>
              </a:ext>
            </a:extLst>
          </p:cNvPr>
          <p:cNvSpPr txBox="1"/>
          <p:nvPr/>
        </p:nvSpPr>
        <p:spPr>
          <a:xfrm>
            <a:off x="2569895" y="1988442"/>
            <a:ext cx="7065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en-US" altLang="zh-CN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Thanks</a:t>
            </a:r>
            <a:r>
              <a:rPr kumimoji="1" lang="zh-CN" altLang="en-US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for</a:t>
            </a:r>
            <a:r>
              <a:rPr kumimoji="1" lang="zh-CN" altLang="en-US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your</a:t>
            </a:r>
            <a:r>
              <a:rPr kumimoji="1" lang="zh-CN" altLang="en-US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4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attention</a:t>
            </a:r>
          </a:p>
          <a:p>
            <a:pPr algn="ctr"/>
            <a:r>
              <a:rPr kumimoji="1" lang="en-US" altLang="zh-CN" sz="5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Comments</a:t>
            </a:r>
            <a:r>
              <a:rPr kumimoji="1" lang="zh-CN" altLang="en-US" sz="5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5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&amp;</a:t>
            </a:r>
            <a:r>
              <a:rPr kumimoji="1" lang="zh-CN" altLang="en-US" sz="5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1" lang="en-US" altLang="zh-CN" sz="5400" dirty="0">
                <a:solidFill>
                  <a:srgbClr val="5396C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questions?</a:t>
            </a:r>
            <a:endParaRPr kumimoji="1" lang="zh-CN" altLang="en-US" sz="5400" dirty="0">
              <a:solidFill>
                <a:srgbClr val="5396CF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FC5884-8786-2F4E-A529-013957292DB3}"/>
              </a:ext>
            </a:extLst>
          </p:cNvPr>
          <p:cNvSpPr txBox="1"/>
          <p:nvPr/>
        </p:nvSpPr>
        <p:spPr>
          <a:xfrm>
            <a:off x="3948489" y="4302754"/>
            <a:ext cx="429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000" dirty="0" err="1">
                <a:solidFill>
                  <a:srgbClr val="5396CF"/>
                </a:solidFill>
                <a:latin typeface="Calibri" panose="020F0502020204030204" pitchFamily="34" charset="0"/>
                <a:ea typeface="STXingkai" panose="02010800040101010101" pitchFamily="2" charset="-122"/>
                <a:cs typeface="Calibri" panose="020F0502020204030204" pitchFamily="34" charset="0"/>
              </a:rPr>
              <a:t>Shutong</a:t>
            </a:r>
            <a:r>
              <a:rPr kumimoji="1"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ea typeface="STXingkai" panose="02010800040101010101" pitchFamily="2" charset="-122"/>
                <a:cs typeface="Calibri" panose="020F0502020204030204" pitchFamily="34" charset="0"/>
              </a:rPr>
              <a:t> He </a:t>
            </a:r>
            <a:r>
              <a:rPr kumimoji="1" lang="zh-CN" altLang="en-US" sz="2000" dirty="0">
                <a:solidFill>
                  <a:srgbClr val="5396CF"/>
                </a:solidFill>
                <a:latin typeface="Calibri" panose="020F0502020204030204" pitchFamily="34" charset="0"/>
                <a:ea typeface="STXingkai" panose="02010800040101010101"/>
                <a:cs typeface="Calibri" panose="020F0502020204030204" pitchFamily="34" charset="0"/>
              </a:rPr>
              <a:t>贺姝峒</a:t>
            </a:r>
            <a:r>
              <a:rPr kumimoji="1"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ea typeface="STXingkai" panose="02010800040101010101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000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shutong.he@vu.nl</a:t>
            </a:r>
            <a:endParaRPr kumimoji="1" lang="en-US" altLang="zh-CN" sz="2000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26</a:t>
            </a:fld>
            <a:endParaRPr kumimoji="1"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106875"/>
            <a:ext cx="2772842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106875"/>
            <a:ext cx="217737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781" y="1044750"/>
            <a:ext cx="4995027" cy="3926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82968" y="4999592"/>
            <a:ext cx="4672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2. Undistinguishable energy use between products from different efficiency classes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(Source: </a:t>
            </a:r>
            <a:r>
              <a:rPr lang="en-US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Andor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2020)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064" y="1520198"/>
            <a:ext cx="57781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classes on categorical-scale labels: intuitive, but invite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heuristic decision-making</a:t>
            </a:r>
          </a:p>
          <a:p>
            <a:pPr lvl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consumers may value the efficiency class </a:t>
            </a:r>
            <a:r>
              <a:rPr lang="en-GB" sz="2000" i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se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while ignoring more precise information - the difference in energy use, also known as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“class valuation effect”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Andor</a:t>
            </a: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2020)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 labels: allowing a direct comparison, even when the efficiency levels are close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(Schubert and </a:t>
            </a:r>
            <a:r>
              <a:rPr lang="en-GB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Stadelmann</a:t>
            </a: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2015)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C52970-1319-0545-8CF5-FC2D537CE9A1}"/>
              </a:ext>
            </a:extLst>
          </p:cNvPr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zh-CN" altLang="en-US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valuation</a:t>
            </a:r>
            <a:r>
              <a:rPr lang="zh-CN" altLang="en-US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en-GB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2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119" y="1497036"/>
            <a:ext cx="6999387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differences in the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energy labels across countries, specifically</a:t>
            </a: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effective continuous- vs. categorical-scale labels are in ﻿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correcting the heuristics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leading to the class valuation effect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 perception and processing of the information on energy labels relates to an individual’s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style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literacy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F713CF-0CC8-2242-8BCE-0B7F4DFD1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700" y="1349792"/>
            <a:ext cx="1800000" cy="269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47AD1-F81B-B345-9FB7-735C11A85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7121" y="1349792"/>
            <a:ext cx="1800000" cy="26954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3D0F02-5E9F-1442-9D62-C2B6F480AFE0}"/>
              </a:ext>
            </a:extLst>
          </p:cNvPr>
          <p:cNvSpPr/>
          <p:nvPr/>
        </p:nvSpPr>
        <p:spPr>
          <a:xfrm>
            <a:off x="7755224" y="4342796"/>
            <a:ext cx="4672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altLang="zh-CN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Categorical-scale</a:t>
            </a:r>
            <a:r>
              <a:rPr lang="zh-CN" alt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zh-CN" alt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</a:t>
            </a:r>
            <a:r>
              <a:rPr lang="zh-CN" alt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2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88" y="576836"/>
            <a:ext cx="5291624" cy="623863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970504" y="6122712"/>
            <a:ext cx="269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6. Introductory page of the decision tasks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781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425" y="665816"/>
            <a:ext cx="6573966" cy="554418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37380" y="6290624"/>
            <a:ext cx="6117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Figure 7. An example of decision tasks (continuous-scale label, situation 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970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task</a:t>
            </a:r>
            <a:r>
              <a:rPr lang="en-US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zh-CN" sz="2400" b="1" dirty="0">
              <a:solidFill>
                <a:srgbClr val="5396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18" y="1605921"/>
            <a:ext cx="5470122" cy="3016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were asked to imagine that they are purchasing a new refrigerator.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need to choose the refrigerator between two models that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minimises the expenditure during its lifetime</a:t>
            </a:r>
            <a:r>
              <a:rPr lang="en-GB" sz="20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cost-efficient model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were randomly assigned to a condition in which the energy rating of the appliances was either presented on a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a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rating scale.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200" y="1298377"/>
            <a:ext cx="2396864" cy="3600000"/>
          </a:xfrm>
          <a:prstGeom prst="rect">
            <a:avLst/>
          </a:prstGeom>
        </p:spPr>
      </p:pic>
      <p:pic>
        <p:nvPicPr>
          <p:cNvPr id="10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480" y="1298377"/>
            <a:ext cx="2396864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539878-EBFE-D24D-AD05-D5D6AD72690B}"/>
              </a:ext>
            </a:extLst>
          </p:cNvPr>
          <p:cNvSpPr txBox="1"/>
          <p:nvPr/>
        </p:nvSpPr>
        <p:spPr>
          <a:xfrm>
            <a:off x="7053585" y="5056372"/>
            <a:ext cx="122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39878-EBFE-D24D-AD05-D5D6AD72690B}"/>
              </a:ext>
            </a:extLst>
          </p:cNvPr>
          <p:cNvSpPr txBox="1"/>
          <p:nvPr/>
        </p:nvSpPr>
        <p:spPr>
          <a:xfrm>
            <a:off x="9512086" y="5056372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55953" y="5459960"/>
            <a:ext cx="5449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5. Categorical and continuous-scale labels used in this study</a:t>
            </a:r>
            <a:endParaRPr lang="en-GB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6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Within-subject situations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118" y="1509430"/>
            <a:ext cx="10702521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subject is asked to make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decisions</a:t>
            </a:r>
            <a:r>
              <a:rPr lang="en-GB" sz="20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different situations (random order)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A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(baseline): </a:t>
            </a:r>
            <a:r>
              <a:rPr lang="en-US" sz="20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treatment groups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see obvious difference in energy efficiency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B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Only with </a:t>
            </a:r>
            <a:r>
              <a:rPr lang="en-GB" sz="20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 labels treatment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observe a distinction in efficiency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C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Only with </a:t>
            </a:r>
            <a:r>
              <a:rPr lang="en-US" altLang="zh-CN" sz="20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continuous-scale</a:t>
            </a:r>
            <a:r>
              <a:rPr lang="en-GB" sz="20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observe a distinction in efficiency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1000" y="3300205"/>
            <a:ext cx="6117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1. 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of the three decision situations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00" y="3576324"/>
            <a:ext cx="511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9083EA3-A061-EF40-819C-75E2B587579B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8F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1" y="6210000"/>
            <a:ext cx="2177379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6408" y="44624"/>
            <a:ext cx="396000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9080" y="44585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and discussion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736" y="44624"/>
            <a:ext cx="3960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problem</a:t>
            </a:r>
            <a:endParaRPr lang="en-GB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19" y="810464"/>
            <a:ext cx="782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altLang="zh-CN" sz="2400" b="1" dirty="0">
                <a:solidFill>
                  <a:srgbClr val="5396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118" y="1605921"/>
            <a:ext cx="11017481" cy="2708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survey</a:t>
            </a: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Qualtrics</a:t>
            </a:r>
            <a:endParaRPr lang="en-GB" sz="20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6368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ndividual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-level characteristics are elicited, including 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socio-demographic information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literacy (including knowledge, attitude, behaviour)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DeWaters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Powers, 2011)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holistic cognitive tendency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(Choi, 2003)</a:t>
            </a:r>
          </a:p>
          <a:p>
            <a:pPr marL="742950" lvl="1" indent="-285750">
              <a:spcBef>
                <a:spcPts val="600"/>
              </a:spcBef>
              <a:buClr>
                <a:srgbClr val="06368B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 of making the decision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E944-BAC0-F94D-9355-725BA7D2D2C5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A457-EFCA-1D41-B4C2-E7BDB0E6B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392"/>
          <a:stretch/>
        </p:blipFill>
        <p:spPr>
          <a:xfrm>
            <a:off x="7241779" y="6210000"/>
            <a:ext cx="277284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1883</Words>
  <Application>Microsoft Macintosh PowerPoint</Application>
  <PresentationFormat>Widescreen</PresentationFormat>
  <Paragraphs>259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Courier New</vt:lpstr>
      <vt:lpstr>Office 主题​​</vt:lpstr>
      <vt:lpstr>Energy labels and heuristic decision-making: the role of cognition and energy literacy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PhD student at VU</dc:title>
  <dc:creator>HE Shutong</dc:creator>
  <cp:lastModifiedBy>He Shutong</cp:lastModifiedBy>
  <cp:revision>311</cp:revision>
  <cp:lastPrinted>2019-09-20T06:26:05Z</cp:lastPrinted>
  <dcterms:created xsi:type="dcterms:W3CDTF">2019-09-18T19:29:15Z</dcterms:created>
  <dcterms:modified xsi:type="dcterms:W3CDTF">2021-06-13T07:20:21Z</dcterms:modified>
</cp:coreProperties>
</file>