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8" r:id="rId6"/>
    <p:sldId id="260" r:id="rId7"/>
    <p:sldId id="263" r:id="rId8"/>
    <p:sldId id="264" r:id="rId9"/>
    <p:sldId id="266" r:id="rId10"/>
    <p:sldId id="267" r:id="rId11"/>
    <p:sldId id="269" r:id="rId12"/>
    <p:sldId id="270" r:id="rId13"/>
    <p:sldId id="261" r:id="rId14"/>
    <p:sldId id="262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\ShareFile\Personal%20Folders\Documents\BEIS%20IAA%202\Results\RESULT9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\ShareFile\Personal%20Folders\Documents\BEIS%20IAA%202\Results\RESULT9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\ShareFile\Personal%20Folders\Documents\BEIS%20IAA%202\Results\Third%20round%20of%20simulations%20(updated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ton\ShareFile\Personal%20Folders\Documents\BEIS%20IAA%202\Results\Third%20round%20of%20simulations%20(updated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Figure 1: Evolution of GDP over time due to residential energy efficiency improvements in HG2-5 of UK households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'GDP time series'!$A$51</c:f>
              <c:strCache>
                <c:ptCount val="1"/>
                <c:pt idx="0">
                  <c:v>Regulation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'GDP time series'!$B$51:$AZ$51</c:f>
              <c:numCache>
                <c:formatCode>General</c:formatCode>
                <c:ptCount val="51"/>
                <c:pt idx="0">
                  <c:v>0</c:v>
                </c:pt>
                <c:pt idx="1">
                  <c:v>6.9839335903321142E-4</c:v>
                </c:pt>
                <c:pt idx="2">
                  <c:v>-6.5826432149584946E-3</c:v>
                </c:pt>
                <c:pt idx="3">
                  <c:v>-8.6702876031408138E-3</c:v>
                </c:pt>
                <c:pt idx="4">
                  <c:v>-8.1329845799338329E-3</c:v>
                </c:pt>
                <c:pt idx="5">
                  <c:v>-7.165817106946637E-3</c:v>
                </c:pt>
                <c:pt idx="6">
                  <c:v>2.4083068176361522E-3</c:v>
                </c:pt>
                <c:pt idx="7">
                  <c:v>6.941798909299024E-3</c:v>
                </c:pt>
                <c:pt idx="8">
                  <c:v>8.8010341001476533E-3</c:v>
                </c:pt>
                <c:pt idx="9">
                  <c:v>9.2857177698135729E-3</c:v>
                </c:pt>
                <c:pt idx="10">
                  <c:v>9.1043281741143289E-3</c:v>
                </c:pt>
                <c:pt idx="11">
                  <c:v>8.637128721722398E-3</c:v>
                </c:pt>
                <c:pt idx="12">
                  <c:v>8.0825224420655317E-3</c:v>
                </c:pt>
                <c:pt idx="13">
                  <c:v>7.5388145800436845E-3</c:v>
                </c:pt>
                <c:pt idx="14">
                  <c:v>7.0499682324420831E-3</c:v>
                </c:pt>
                <c:pt idx="15">
                  <c:v>6.6311753938119722E-3</c:v>
                </c:pt>
                <c:pt idx="16">
                  <c:v>6.2830664684598858E-3</c:v>
                </c:pt>
                <c:pt idx="17">
                  <c:v>5.999511323540041E-3</c:v>
                </c:pt>
                <c:pt idx="18">
                  <c:v>5.7718084528479707E-3</c:v>
                </c:pt>
                <c:pt idx="19">
                  <c:v>5.5908481458866177E-3</c:v>
                </c:pt>
                <c:pt idx="20">
                  <c:v>5.4481511903237134E-3</c:v>
                </c:pt>
                <c:pt idx="21">
                  <c:v>5.3362954709479382E-3</c:v>
                </c:pt>
                <c:pt idx="22">
                  <c:v>5.2490205045829796E-3</c:v>
                </c:pt>
                <c:pt idx="23">
                  <c:v>5.1811725916284246E-3</c:v>
                </c:pt>
                <c:pt idx="24">
                  <c:v>5.1285802934897262E-3</c:v>
                </c:pt>
                <c:pt idx="25">
                  <c:v>5.087908266987462E-3</c:v>
                </c:pt>
                <c:pt idx="26">
                  <c:v>5.056513875612012E-3</c:v>
                </c:pt>
                <c:pt idx="27">
                  <c:v>5.0323178136357782E-3</c:v>
                </c:pt>
                <c:pt idx="28">
                  <c:v>5.0136928092747723E-3</c:v>
                </c:pt>
                <c:pt idx="29">
                  <c:v>4.9993707361917217E-3</c:v>
                </c:pt>
                <c:pt idx="30">
                  <c:v>4.98836667073288E-3</c:v>
                </c:pt>
                <c:pt idx="31">
                  <c:v>4.9799177086917723E-3</c:v>
                </c:pt>
                <c:pt idx="32">
                  <c:v>4.9734342050689051E-3</c:v>
                </c:pt>
                <c:pt idx="33">
                  <c:v>4.9684612318134924E-3</c:v>
                </c:pt>
                <c:pt idx="34">
                  <c:v>4.9646483049947676E-3</c:v>
                </c:pt>
                <c:pt idx="35">
                  <c:v>4.9617257240841539E-3</c:v>
                </c:pt>
                <c:pt idx="36">
                  <c:v>4.9594861527113565E-3</c:v>
                </c:pt>
                <c:pt idx="37">
                  <c:v>4.9577703242320581E-3</c:v>
                </c:pt>
                <c:pt idx="38">
                  <c:v>4.9564559766235305E-3</c:v>
                </c:pt>
                <c:pt idx="39">
                  <c:v>4.9554493047221371E-3</c:v>
                </c:pt>
                <c:pt idx="40">
                  <c:v>4.9546783683629414E-3</c:v>
                </c:pt>
                <c:pt idx="41">
                  <c:v>4.9540880158405187E-3</c:v>
                </c:pt>
                <c:pt idx="42">
                  <c:v>4.953635978188764E-3</c:v>
                </c:pt>
                <c:pt idx="43">
                  <c:v>4.9532898680038073E-3</c:v>
                </c:pt>
                <c:pt idx="44">
                  <c:v>4.9530248739104721E-3</c:v>
                </c:pt>
                <c:pt idx="45">
                  <c:v>4.9528219914884986E-3</c:v>
                </c:pt>
                <c:pt idx="46">
                  <c:v>4.9526666660915097E-3</c:v>
                </c:pt>
                <c:pt idx="47">
                  <c:v>4.9525477519019034E-3</c:v>
                </c:pt>
                <c:pt idx="48">
                  <c:v>4.952456714568676E-3</c:v>
                </c:pt>
                <c:pt idx="49">
                  <c:v>4.9523870193413089E-3</c:v>
                </c:pt>
                <c:pt idx="50">
                  <c:v>4.9521594143620007E-3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41-425C-BFA8-16EB04AE1A43}"/>
            </c:ext>
          </c:extLst>
        </c:ser>
        <c:ser>
          <c:idx val="1"/>
          <c:order val="1"/>
          <c:tx>
            <c:strRef>
              <c:f>'GDP time series'!$A$52</c:f>
              <c:strCache>
                <c:ptCount val="1"/>
                <c:pt idx="0">
                  <c:v>Grants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'GDP time series'!$B$52:$AZ$52</c:f>
              <c:numCache>
                <c:formatCode>General</c:formatCode>
                <c:ptCount val="51"/>
                <c:pt idx="0">
                  <c:v>0</c:v>
                </c:pt>
                <c:pt idx="1">
                  <c:v>2.8543272143854992E-3</c:v>
                </c:pt>
                <c:pt idx="2">
                  <c:v>1.0951242894519098E-3</c:v>
                </c:pt>
                <c:pt idx="3">
                  <c:v>3.3543995807905347E-3</c:v>
                </c:pt>
                <c:pt idx="4">
                  <c:v>7.255485548451901E-3</c:v>
                </c:pt>
                <c:pt idx="5">
                  <c:v>8.6302243989422323E-3</c:v>
                </c:pt>
                <c:pt idx="6">
                  <c:v>1.4653038898226889E-2</c:v>
                </c:pt>
                <c:pt idx="7">
                  <c:v>1.6335017784974148E-2</c:v>
                </c:pt>
                <c:pt idx="8">
                  <c:v>1.5961702897615559E-2</c:v>
                </c:pt>
                <c:pt idx="9">
                  <c:v>1.4724785988384781E-2</c:v>
                </c:pt>
                <c:pt idx="10">
                  <c:v>1.3227889885247812E-2</c:v>
                </c:pt>
                <c:pt idx="11">
                  <c:v>1.1760870274857282E-2</c:v>
                </c:pt>
                <c:pt idx="12">
                  <c:v>1.0448623626957421E-2</c:v>
                </c:pt>
                <c:pt idx="13">
                  <c:v>9.3316113401575862E-3</c:v>
                </c:pt>
                <c:pt idx="14">
                  <c:v>8.4091408726783001E-3</c:v>
                </c:pt>
                <c:pt idx="15">
                  <c:v>7.6623193020042279E-3</c:v>
                </c:pt>
                <c:pt idx="16">
                  <c:v>7.0659321940391706E-3</c:v>
                </c:pt>
                <c:pt idx="17">
                  <c:v>6.5943237407939392E-3</c:v>
                </c:pt>
                <c:pt idx="18">
                  <c:v>6.2240664640444976E-3</c:v>
                </c:pt>
                <c:pt idx="19">
                  <c:v>5.9349504308636725E-3</c:v>
                </c:pt>
                <c:pt idx="20">
                  <c:v>5.7101273816639875E-3</c:v>
                </c:pt>
                <c:pt idx="21">
                  <c:v>5.5358610760780635E-3</c:v>
                </c:pt>
                <c:pt idx="22">
                  <c:v>5.4011228507899744E-3</c:v>
                </c:pt>
                <c:pt idx="23">
                  <c:v>5.2971544909130586E-3</c:v>
                </c:pt>
                <c:pt idx="24">
                  <c:v>5.217056764617034E-3</c:v>
                </c:pt>
                <c:pt idx="25">
                  <c:v>5.1554278128529418E-3</c:v>
                </c:pt>
                <c:pt idx="26">
                  <c:v>5.1080578607365368E-3</c:v>
                </c:pt>
                <c:pt idx="27">
                  <c:v>5.0716780378712301E-3</c:v>
                </c:pt>
                <c:pt idx="28">
                  <c:v>5.0437573227313237E-3</c:v>
                </c:pt>
                <c:pt idx="29">
                  <c:v>5.0223404352012224E-3</c:v>
                </c:pt>
                <c:pt idx="30">
                  <c:v>5.0059196068374945E-3</c:v>
                </c:pt>
                <c:pt idx="31">
                  <c:v>4.9933338511554126E-3</c:v>
                </c:pt>
                <c:pt idx="32">
                  <c:v>4.983690255855322E-3</c:v>
                </c:pt>
                <c:pt idx="33">
                  <c:v>4.9763027375471225E-3</c:v>
                </c:pt>
                <c:pt idx="34">
                  <c:v>4.9706445396369148E-3</c:v>
                </c:pt>
                <c:pt idx="35">
                  <c:v>4.9663114857434465E-3</c:v>
                </c:pt>
                <c:pt idx="36">
                  <c:v>4.9629936114348183E-3</c:v>
                </c:pt>
                <c:pt idx="37">
                  <c:v>4.9604533018499097E-3</c:v>
                </c:pt>
                <c:pt idx="38">
                  <c:v>4.9585084643588573E-3</c:v>
                </c:pt>
                <c:pt idx="39">
                  <c:v>4.9570195926440519E-3</c:v>
                </c:pt>
                <c:pt idx="40">
                  <c:v>4.9558798296711615E-3</c:v>
                </c:pt>
                <c:pt idx="41">
                  <c:v>4.9550073407012007E-3</c:v>
                </c:pt>
                <c:pt idx="42">
                  <c:v>4.954339462148738E-3</c:v>
                </c:pt>
                <c:pt idx="43">
                  <c:v>4.953828215770173E-3</c:v>
                </c:pt>
                <c:pt idx="44">
                  <c:v>4.9534368698367359E-3</c:v>
                </c:pt>
                <c:pt idx="45">
                  <c:v>4.9531373048417038E-3</c:v>
                </c:pt>
                <c:pt idx="46">
                  <c:v>4.9529079949817145E-3</c:v>
                </c:pt>
                <c:pt idx="47">
                  <c:v>4.9527324627485214E-3</c:v>
                </c:pt>
                <c:pt idx="48">
                  <c:v>4.9525980952314086E-3</c:v>
                </c:pt>
                <c:pt idx="49">
                  <c:v>4.9524952377311138E-3</c:v>
                </c:pt>
                <c:pt idx="50">
                  <c:v>4.9521594143620007E-3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41-425C-BFA8-16EB04AE1A43}"/>
            </c:ext>
          </c:extLst>
        </c:ser>
        <c:ser>
          <c:idx val="2"/>
          <c:order val="2"/>
          <c:tx>
            <c:strRef>
              <c:f>'GDP time series'!$A$53</c:f>
              <c:strCache>
                <c:ptCount val="1"/>
                <c:pt idx="0">
                  <c:v>Loans 25-year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'GDP time series'!$B$53:$AZ$53</c:f>
              <c:numCache>
                <c:formatCode>General</c:formatCode>
                <c:ptCount val="51"/>
                <c:pt idx="0">
                  <c:v>0</c:v>
                </c:pt>
                <c:pt idx="1">
                  <c:v>2.7682455970401421E-3</c:v>
                </c:pt>
                <c:pt idx="2">
                  <c:v>7.0180872877578793E-4</c:v>
                </c:pt>
                <c:pt idx="3">
                  <c:v>2.4800337108388248E-3</c:v>
                </c:pt>
                <c:pt idx="4">
                  <c:v>5.7657321406834328E-3</c:v>
                </c:pt>
                <c:pt idx="5">
                  <c:v>6.5072993616466235E-3</c:v>
                </c:pt>
                <c:pt idx="6">
                  <c:v>1.2041878560697938E-2</c:v>
                </c:pt>
                <c:pt idx="7">
                  <c:v>1.3348704924620591E-2</c:v>
                </c:pt>
                <c:pt idx="8">
                  <c:v>1.2689040713032007E-2</c:v>
                </c:pt>
                <c:pt idx="9">
                  <c:v>1.1234391999792592E-2</c:v>
                </c:pt>
                <c:pt idx="10">
                  <c:v>9.5722684123389357E-3</c:v>
                </c:pt>
                <c:pt idx="11">
                  <c:v>7.9799663922353048E-3</c:v>
                </c:pt>
                <c:pt idx="12">
                  <c:v>6.5727317876795865E-3</c:v>
                </c:pt>
                <c:pt idx="13">
                  <c:v>5.383672725711719E-3</c:v>
                </c:pt>
                <c:pt idx="14">
                  <c:v>4.4065206781240818E-3</c:v>
                </c:pt>
                <c:pt idx="15">
                  <c:v>3.6181649149424899E-3</c:v>
                </c:pt>
                <c:pt idx="16">
                  <c:v>2.9902037312901086E-3</c:v>
                </c:pt>
                <c:pt idx="17">
                  <c:v>2.4945729486747226E-3</c:v>
                </c:pt>
                <c:pt idx="18">
                  <c:v>2.1060243522885713E-3</c:v>
                </c:pt>
                <c:pt idx="19">
                  <c:v>1.8029703784838702E-3</c:v>
                </c:pt>
                <c:pt idx="20">
                  <c:v>1.567519359624292E-3</c:v>
                </c:pt>
                <c:pt idx="21">
                  <c:v>1.3851439407241983E-3</c:v>
                </c:pt>
                <c:pt idx="22">
                  <c:v>1.2442149925684376E-3</c:v>
                </c:pt>
                <c:pt idx="23">
                  <c:v>1.1355180703054302E-3</c:v>
                </c:pt>
                <c:pt idx="24">
                  <c:v>1.0518069674558816E-3</c:v>
                </c:pt>
                <c:pt idx="25">
                  <c:v>9.8741570702109982E-4</c:v>
                </c:pt>
                <c:pt idx="26">
                  <c:v>1.0246310932826574E-3</c:v>
                </c:pt>
                <c:pt idx="27">
                  <c:v>1.2938059501310661E-3</c:v>
                </c:pt>
                <c:pt idx="28">
                  <c:v>1.7455488201090219E-3</c:v>
                </c:pt>
                <c:pt idx="29">
                  <c:v>2.3386510741296718E-3</c:v>
                </c:pt>
                <c:pt idx="30">
                  <c:v>2.9534603398495562E-3</c:v>
                </c:pt>
                <c:pt idx="31">
                  <c:v>3.4304118576189424E-3</c:v>
                </c:pt>
                <c:pt idx="32">
                  <c:v>3.7964012024938043E-3</c:v>
                </c:pt>
                <c:pt idx="33">
                  <c:v>4.0754199472248231E-3</c:v>
                </c:pt>
                <c:pt idx="34">
                  <c:v>4.2873411934207795E-3</c:v>
                </c:pt>
                <c:pt idx="35">
                  <c:v>4.4479843709366307E-3</c:v>
                </c:pt>
                <c:pt idx="36">
                  <c:v>4.5696558298446988E-3</c:v>
                </c:pt>
                <c:pt idx="37">
                  <c:v>4.6617990797637177E-3</c:v>
                </c:pt>
                <c:pt idx="38">
                  <c:v>4.7316023887633563E-3</c:v>
                </c:pt>
                <c:pt idx="39">
                  <c:v>4.7845121482037456E-3</c:v>
                </c:pt>
                <c:pt idx="40">
                  <c:v>4.8246450095268401E-3</c:v>
                </c:pt>
                <c:pt idx="41">
                  <c:v>4.8551093934534606E-3</c:v>
                </c:pt>
                <c:pt idx="42">
                  <c:v>4.8782521226309328E-3</c:v>
                </c:pt>
                <c:pt idx="43">
                  <c:v>4.895845757579842E-3</c:v>
                </c:pt>
                <c:pt idx="44">
                  <c:v>4.9092300957953583E-3</c:v>
                </c:pt>
                <c:pt idx="45">
                  <c:v>4.9194187373924336E-3</c:v>
                </c:pt>
                <c:pt idx="46">
                  <c:v>4.9271792438521089E-3</c:v>
                </c:pt>
                <c:pt idx="47">
                  <c:v>4.9330934254410153E-3</c:v>
                </c:pt>
                <c:pt idx="48">
                  <c:v>4.9376027080549889E-3</c:v>
                </c:pt>
                <c:pt idx="49">
                  <c:v>4.941042303019394E-3</c:v>
                </c:pt>
                <c:pt idx="50">
                  <c:v>4.9521594143620007E-3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41-425C-BFA8-16EB04AE1A43}"/>
            </c:ext>
          </c:extLst>
        </c:ser>
        <c:ser>
          <c:idx val="3"/>
          <c:order val="3"/>
          <c:tx>
            <c:strRef>
              <c:f>'GDP time series'!$A$54</c:f>
              <c:strCache>
                <c:ptCount val="1"/>
                <c:pt idx="0">
                  <c:v>Loans 5-year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'GDP time series'!$B$54:$AZ$54</c:f>
              <c:numCache>
                <c:formatCode>General</c:formatCode>
                <c:ptCount val="51"/>
                <c:pt idx="0">
                  <c:v>0</c:v>
                </c:pt>
                <c:pt idx="1">
                  <c:v>2.4237894475476196E-3</c:v>
                </c:pt>
                <c:pt idx="2">
                  <c:v>-8.7190533155645511E-4</c:v>
                </c:pt>
                <c:pt idx="3">
                  <c:v>-1.0185115285388235E-3</c:v>
                </c:pt>
                <c:pt idx="4">
                  <c:v>-1.9552325708493967E-4</c:v>
                </c:pt>
                <c:pt idx="5">
                  <c:v>-1.9877499462750414E-3</c:v>
                </c:pt>
                <c:pt idx="6">
                  <c:v>2.0273187866459708E-3</c:v>
                </c:pt>
                <c:pt idx="7">
                  <c:v>3.3677476796833972E-3</c:v>
                </c:pt>
                <c:pt idx="8">
                  <c:v>3.9654285474144402E-3</c:v>
                </c:pt>
                <c:pt idx="9">
                  <c:v>4.7158642127120842E-3</c:v>
                </c:pt>
                <c:pt idx="10">
                  <c:v>5.552230912986289E-3</c:v>
                </c:pt>
                <c:pt idx="11">
                  <c:v>5.9093638218321587E-3</c:v>
                </c:pt>
                <c:pt idx="12">
                  <c:v>6.0028800433542528E-3</c:v>
                </c:pt>
                <c:pt idx="13">
                  <c:v>5.9598882682809773E-3</c:v>
                </c:pt>
                <c:pt idx="14">
                  <c:v>5.8538440749211773E-3</c:v>
                </c:pt>
                <c:pt idx="15">
                  <c:v>5.7259128642073165E-3</c:v>
                </c:pt>
                <c:pt idx="16">
                  <c:v>5.5980531145527479E-3</c:v>
                </c:pt>
                <c:pt idx="17">
                  <c:v>5.4809981982151257E-3</c:v>
                </c:pt>
                <c:pt idx="18">
                  <c:v>5.3790919828600181E-3</c:v>
                </c:pt>
                <c:pt idx="19">
                  <c:v>5.2931871786565665E-3</c:v>
                </c:pt>
                <c:pt idx="20">
                  <c:v>5.22235562554485E-3</c:v>
                </c:pt>
                <c:pt idx="21">
                  <c:v>5.1648747771082526E-3</c:v>
                </c:pt>
                <c:pt idx="22">
                  <c:v>5.118777484236503E-3</c:v>
                </c:pt>
                <c:pt idx="23">
                  <c:v>5.082141922563288E-3</c:v>
                </c:pt>
                <c:pt idx="24">
                  <c:v>5.0532299251226931E-3</c:v>
                </c:pt>
                <c:pt idx="25">
                  <c:v>5.0305394168281836E-3</c:v>
                </c:pt>
                <c:pt idx="26">
                  <c:v>5.012810330273787E-3</c:v>
                </c:pt>
                <c:pt idx="27">
                  <c:v>4.9990072044758804E-3</c:v>
                </c:pt>
                <c:pt idx="28">
                  <c:v>4.9882917977805974E-3</c:v>
                </c:pt>
                <c:pt idx="29">
                  <c:v>4.9799930945226834E-3</c:v>
                </c:pt>
                <c:pt idx="30">
                  <c:v>4.9735785448756786E-3</c:v>
                </c:pt>
                <c:pt idx="31">
                  <c:v>4.9686283217109661E-3</c:v>
                </c:pt>
                <c:pt idx="32">
                  <c:v>4.9648132165902581E-3</c:v>
                </c:pt>
                <c:pt idx="33">
                  <c:v>4.9618761772229902E-3</c:v>
                </c:pt>
                <c:pt idx="34">
                  <c:v>4.9596171817878343E-3</c:v>
                </c:pt>
                <c:pt idx="35">
                  <c:v>4.9578810211503566E-3</c:v>
                </c:pt>
                <c:pt idx="36">
                  <c:v>4.9565475346957655E-3</c:v>
                </c:pt>
                <c:pt idx="37">
                  <c:v>4.9555238712750693E-3</c:v>
                </c:pt>
                <c:pt idx="38">
                  <c:v>4.9547383937476042E-3</c:v>
                </c:pt>
                <c:pt idx="39">
                  <c:v>4.9541359035343291E-3</c:v>
                </c:pt>
                <c:pt idx="40">
                  <c:v>4.9536739135991326E-3</c:v>
                </c:pt>
                <c:pt idx="41">
                  <c:v>4.9533197503892623E-3</c:v>
                </c:pt>
                <c:pt idx="42">
                  <c:v>4.9530483058557451E-3</c:v>
                </c:pt>
                <c:pt idx="43">
                  <c:v>4.9528402972009999E-3</c:v>
                </c:pt>
                <c:pt idx="44">
                  <c:v>4.9526809233535474E-3</c:v>
                </c:pt>
                <c:pt idx="45">
                  <c:v>4.9525588280419086E-3</c:v>
                </c:pt>
                <c:pt idx="46">
                  <c:v>4.9524653012111841E-3</c:v>
                </c:pt>
                <c:pt idx="47">
                  <c:v>4.9523936642703603E-3</c:v>
                </c:pt>
                <c:pt idx="48">
                  <c:v>4.9523387978256395E-3</c:v>
                </c:pt>
                <c:pt idx="49">
                  <c:v>4.9522967782600347E-3</c:v>
                </c:pt>
                <c:pt idx="50">
                  <c:v>4.9521594143620007E-3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41-425C-BFA8-16EB04AE1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4050655"/>
        <c:axId val="254051903"/>
      </c:lineChart>
      <c:catAx>
        <c:axId val="25405065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8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051903"/>
        <c:crosses val="autoZero"/>
        <c:auto val="1"/>
        <c:lblAlgn val="ctr"/>
        <c:lblOffset val="100"/>
        <c:noMultiLvlLbl val="0"/>
      </c:catAx>
      <c:valAx>
        <c:axId val="254051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/>
                  <a:t>% change compared to base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050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Figure 2: Evolution of GDP over time due to residential energy efficiency improvements in HG2-5 of UK households (different producer expectations)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'GDP time series'!$A$62</c:f>
              <c:strCache>
                <c:ptCount val="1"/>
                <c:pt idx="0">
                  <c:v>Regulation (myopic producers)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'GDP time series'!$B$62:$AZ$62</c:f>
              <c:numCache>
                <c:formatCode>General</c:formatCode>
                <c:ptCount val="51"/>
                <c:pt idx="0">
                  <c:v>0</c:v>
                </c:pt>
                <c:pt idx="1">
                  <c:v>6.9839335903321142E-4</c:v>
                </c:pt>
                <c:pt idx="2">
                  <c:v>-6.5826432149584946E-3</c:v>
                </c:pt>
                <c:pt idx="3">
                  <c:v>-8.6702876031408138E-3</c:v>
                </c:pt>
                <c:pt idx="4">
                  <c:v>-8.1329845799338329E-3</c:v>
                </c:pt>
                <c:pt idx="5">
                  <c:v>-7.165817106946637E-3</c:v>
                </c:pt>
                <c:pt idx="6">
                  <c:v>2.4083068176361522E-3</c:v>
                </c:pt>
                <c:pt idx="7">
                  <c:v>6.941798909299024E-3</c:v>
                </c:pt>
                <c:pt idx="8">
                  <c:v>8.8010341001476533E-3</c:v>
                </c:pt>
                <c:pt idx="9">
                  <c:v>9.2857177698135729E-3</c:v>
                </c:pt>
                <c:pt idx="10">
                  <c:v>9.1043281741143289E-3</c:v>
                </c:pt>
                <c:pt idx="11">
                  <c:v>8.637128721722398E-3</c:v>
                </c:pt>
                <c:pt idx="12">
                  <c:v>8.0825224420655317E-3</c:v>
                </c:pt>
                <c:pt idx="13">
                  <c:v>7.5388145800436845E-3</c:v>
                </c:pt>
                <c:pt idx="14">
                  <c:v>7.0499682324420831E-3</c:v>
                </c:pt>
                <c:pt idx="15">
                  <c:v>6.6311753938119722E-3</c:v>
                </c:pt>
                <c:pt idx="16">
                  <c:v>6.2830664684598858E-3</c:v>
                </c:pt>
                <c:pt idx="17">
                  <c:v>5.999511323540041E-3</c:v>
                </c:pt>
                <c:pt idx="18">
                  <c:v>5.7718084528479707E-3</c:v>
                </c:pt>
                <c:pt idx="19">
                  <c:v>5.5908481458866177E-3</c:v>
                </c:pt>
                <c:pt idx="20">
                  <c:v>5.4481511903237134E-3</c:v>
                </c:pt>
                <c:pt idx="21">
                  <c:v>5.3362954709479382E-3</c:v>
                </c:pt>
                <c:pt idx="22">
                  <c:v>5.2490205045829796E-3</c:v>
                </c:pt>
                <c:pt idx="23">
                  <c:v>5.1811725916284246E-3</c:v>
                </c:pt>
                <c:pt idx="24">
                  <c:v>5.1285802934897262E-3</c:v>
                </c:pt>
                <c:pt idx="25">
                  <c:v>5.087908266987462E-3</c:v>
                </c:pt>
                <c:pt idx="26">
                  <c:v>5.056513875612012E-3</c:v>
                </c:pt>
                <c:pt idx="27">
                  <c:v>5.0323178136357782E-3</c:v>
                </c:pt>
                <c:pt idx="28">
                  <c:v>5.0136928092747723E-3</c:v>
                </c:pt>
                <c:pt idx="29">
                  <c:v>4.9993707361917217E-3</c:v>
                </c:pt>
                <c:pt idx="30">
                  <c:v>4.98836667073288E-3</c:v>
                </c:pt>
                <c:pt idx="31">
                  <c:v>4.9799177086917723E-3</c:v>
                </c:pt>
                <c:pt idx="32">
                  <c:v>4.9734342050689051E-3</c:v>
                </c:pt>
                <c:pt idx="33">
                  <c:v>4.9684612318134924E-3</c:v>
                </c:pt>
                <c:pt idx="34">
                  <c:v>4.9646483049947676E-3</c:v>
                </c:pt>
                <c:pt idx="35">
                  <c:v>4.9617257240841539E-3</c:v>
                </c:pt>
                <c:pt idx="36">
                  <c:v>4.9594861527113565E-3</c:v>
                </c:pt>
                <c:pt idx="37">
                  <c:v>4.9577703242320581E-3</c:v>
                </c:pt>
                <c:pt idx="38">
                  <c:v>4.9564559766235305E-3</c:v>
                </c:pt>
                <c:pt idx="39">
                  <c:v>4.9554493047221371E-3</c:v>
                </c:pt>
                <c:pt idx="40">
                  <c:v>4.9546783683629414E-3</c:v>
                </c:pt>
                <c:pt idx="41">
                  <c:v>4.9540880158405187E-3</c:v>
                </c:pt>
                <c:pt idx="42">
                  <c:v>4.953635978188764E-3</c:v>
                </c:pt>
                <c:pt idx="43">
                  <c:v>4.9532898680038073E-3</c:v>
                </c:pt>
                <c:pt idx="44">
                  <c:v>4.9530248739104721E-3</c:v>
                </c:pt>
                <c:pt idx="45">
                  <c:v>4.9528219914884986E-3</c:v>
                </c:pt>
                <c:pt idx="46">
                  <c:v>4.9526666660915097E-3</c:v>
                </c:pt>
                <c:pt idx="47">
                  <c:v>4.9525477519019034E-3</c:v>
                </c:pt>
                <c:pt idx="48">
                  <c:v>4.952456714568676E-3</c:v>
                </c:pt>
                <c:pt idx="49">
                  <c:v>4.9523870193413089E-3</c:v>
                </c:pt>
                <c:pt idx="50">
                  <c:v>4.9521594143620007E-3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3D-4AC7-8BEC-651D9841038D}"/>
            </c:ext>
          </c:extLst>
        </c:ser>
        <c:ser>
          <c:idx val="1"/>
          <c:order val="1"/>
          <c:tx>
            <c:strRef>
              <c:f>'GDP time series'!$A$63</c:f>
              <c:strCache>
                <c:ptCount val="1"/>
                <c:pt idx="0">
                  <c:v>Regulation (forward-looking producers)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'GDP time series'!$B$2:$AZ$2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'GDP time series'!$B$63:$AZ$63</c:f>
              <c:numCache>
                <c:formatCode>General</c:formatCode>
                <c:ptCount val="51"/>
                <c:pt idx="0">
                  <c:v>0</c:v>
                </c:pt>
                <c:pt idx="1">
                  <c:v>3.5764663122161977E-4</c:v>
                </c:pt>
                <c:pt idx="2">
                  <c:v>-9.7239846626795412E-3</c:v>
                </c:pt>
                <c:pt idx="3">
                  <c:v>-1.4477763436104851E-2</c:v>
                </c:pt>
                <c:pt idx="4">
                  <c:v>-1.7422654225485168E-2</c:v>
                </c:pt>
                <c:pt idx="5">
                  <c:v>-2.09802451630825E-2</c:v>
                </c:pt>
                <c:pt idx="6">
                  <c:v>-1.324060827745388E-2</c:v>
                </c:pt>
                <c:pt idx="7">
                  <c:v>-8.0509065526368495E-3</c:v>
                </c:pt>
                <c:pt idx="8">
                  <c:v>-4.5029868497858949E-3</c:v>
                </c:pt>
                <c:pt idx="9">
                  <c:v>-2.0298603236712509E-3</c:v>
                </c:pt>
                <c:pt idx="10">
                  <c:v>-2.7315962991547593E-4</c:v>
                </c:pt>
                <c:pt idx="11">
                  <c:v>9.9684322170112694E-4</c:v>
                </c:pt>
                <c:pt idx="12">
                  <c:v>1.9297697823938975E-3</c:v>
                </c:pt>
                <c:pt idx="13">
                  <c:v>2.624778764626079E-3</c:v>
                </c:pt>
                <c:pt idx="14">
                  <c:v>3.1488136000401568E-3</c:v>
                </c:pt>
                <c:pt idx="15">
                  <c:v>3.5479387791248485E-3</c:v>
                </c:pt>
                <c:pt idx="16">
                  <c:v>3.8544590393208011E-3</c:v>
                </c:pt>
                <c:pt idx="17">
                  <c:v>4.0914465747388107E-3</c:v>
                </c:pt>
                <c:pt idx="18">
                  <c:v>4.2756614395456083E-3</c:v>
                </c:pt>
                <c:pt idx="19">
                  <c:v>4.4194657774276891E-3</c:v>
                </c:pt>
                <c:pt idx="20">
                  <c:v>4.5321005398335501E-3</c:v>
                </c:pt>
                <c:pt idx="21">
                  <c:v>4.6205527852949402E-3</c:v>
                </c:pt>
                <c:pt idx="22">
                  <c:v>4.6901560105672147E-3</c:v>
                </c:pt>
                <c:pt idx="23">
                  <c:v>4.7450134633253427E-3</c:v>
                </c:pt>
                <c:pt idx="24">
                  <c:v>4.7883019599126442E-3</c:v>
                </c:pt>
                <c:pt idx="25">
                  <c:v>4.8224935323304408E-3</c:v>
                </c:pt>
                <c:pt idx="26">
                  <c:v>4.849519511229694E-3</c:v>
                </c:pt>
                <c:pt idx="27">
                  <c:v>4.8708935548757992E-3</c:v>
                </c:pt>
                <c:pt idx="28">
                  <c:v>4.887804900333137E-3</c:v>
                </c:pt>
                <c:pt idx="29">
                  <c:v>4.9011896876560712E-3</c:v>
                </c:pt>
                <c:pt idx="30">
                  <c:v>4.9117859166392108E-3</c:v>
                </c:pt>
                <c:pt idx="31">
                  <c:v>4.920176046341318E-3</c:v>
                </c:pt>
                <c:pt idx="32">
                  <c:v>4.9268201737229234E-3</c:v>
                </c:pt>
                <c:pt idx="33">
                  <c:v>4.9320819707654451E-3</c:v>
                </c:pt>
                <c:pt idx="34">
                  <c:v>4.93624902067058E-3</c:v>
                </c:pt>
                <c:pt idx="35">
                  <c:v>4.9395487967229812E-3</c:v>
                </c:pt>
                <c:pt idx="36">
                  <c:v>4.9421612380085023E-3</c:v>
                </c:pt>
                <c:pt idx="37">
                  <c:v>4.9442286571554916E-3</c:v>
                </c:pt>
                <c:pt idx="38">
                  <c:v>4.9458635495325254E-3</c:v>
                </c:pt>
                <c:pt idx="39">
                  <c:v>4.9471547480139932E-3</c:v>
                </c:pt>
                <c:pt idx="40">
                  <c:v>4.9481722689703744E-3</c:v>
                </c:pt>
                <c:pt idx="41">
                  <c:v>4.948971119800305E-3</c:v>
                </c:pt>
                <c:pt idx="42">
                  <c:v>4.9495942799904213E-3</c:v>
                </c:pt>
                <c:pt idx="43">
                  <c:v>4.9500750208819611E-3</c:v>
                </c:pt>
                <c:pt idx="44">
                  <c:v>4.9504386940402156E-3</c:v>
                </c:pt>
                <c:pt idx="45">
                  <c:v>4.95070409129994E-3</c:v>
                </c:pt>
                <c:pt idx="46">
                  <c:v>4.9508844596868329E-3</c:v>
                </c:pt>
                <c:pt idx="47">
                  <c:v>4.9509882420695206E-3</c:v>
                </c:pt>
                <c:pt idx="48">
                  <c:v>4.9510196129531892E-3</c:v>
                </c:pt>
                <c:pt idx="49">
                  <c:v>4.9509788851986869E-3</c:v>
                </c:pt>
                <c:pt idx="50">
                  <c:v>4.9521594143620007E-3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3D-4AC7-8BEC-651D9841038D}"/>
            </c:ext>
          </c:extLst>
        </c:ser>
        <c:ser>
          <c:idx val="2"/>
          <c:order val="2"/>
          <c:tx>
            <c:strRef>
              <c:f>'GDP time series'!$A$64</c:f>
              <c:strCache>
                <c:ptCount val="1"/>
                <c:pt idx="0">
                  <c:v>Grants (myopic producers)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'GDP time series'!$B$64:$AZ$64</c:f>
              <c:numCache>
                <c:formatCode>General</c:formatCode>
                <c:ptCount val="51"/>
                <c:pt idx="0">
                  <c:v>0</c:v>
                </c:pt>
                <c:pt idx="1">
                  <c:v>2.8543272143854992E-3</c:v>
                </c:pt>
                <c:pt idx="2">
                  <c:v>1.0951242894519098E-3</c:v>
                </c:pt>
                <c:pt idx="3">
                  <c:v>3.3543995807905347E-3</c:v>
                </c:pt>
                <c:pt idx="4">
                  <c:v>7.255485548451901E-3</c:v>
                </c:pt>
                <c:pt idx="5">
                  <c:v>8.6302243989422323E-3</c:v>
                </c:pt>
                <c:pt idx="6">
                  <c:v>1.4653038898226889E-2</c:v>
                </c:pt>
                <c:pt idx="7">
                  <c:v>1.6335017784974148E-2</c:v>
                </c:pt>
                <c:pt idx="8">
                  <c:v>1.5961702897615559E-2</c:v>
                </c:pt>
                <c:pt idx="9">
                  <c:v>1.4724785988384781E-2</c:v>
                </c:pt>
                <c:pt idx="10">
                  <c:v>1.3227889885247812E-2</c:v>
                </c:pt>
                <c:pt idx="11">
                  <c:v>1.1760870274857282E-2</c:v>
                </c:pt>
                <c:pt idx="12">
                  <c:v>1.0448623626957421E-2</c:v>
                </c:pt>
                <c:pt idx="13">
                  <c:v>9.3316113401575862E-3</c:v>
                </c:pt>
                <c:pt idx="14">
                  <c:v>8.4091408726783001E-3</c:v>
                </c:pt>
                <c:pt idx="15">
                  <c:v>7.6623193020042279E-3</c:v>
                </c:pt>
                <c:pt idx="16">
                  <c:v>7.0659321940391706E-3</c:v>
                </c:pt>
                <c:pt idx="17">
                  <c:v>6.5943237407939392E-3</c:v>
                </c:pt>
                <c:pt idx="18">
                  <c:v>6.2240664640444976E-3</c:v>
                </c:pt>
                <c:pt idx="19">
                  <c:v>5.9349504308636725E-3</c:v>
                </c:pt>
                <c:pt idx="20">
                  <c:v>5.7101273816639875E-3</c:v>
                </c:pt>
                <c:pt idx="21">
                  <c:v>5.5358610760780635E-3</c:v>
                </c:pt>
                <c:pt idx="22">
                  <c:v>5.4011228507899744E-3</c:v>
                </c:pt>
                <c:pt idx="23">
                  <c:v>5.2971544909130586E-3</c:v>
                </c:pt>
                <c:pt idx="24">
                  <c:v>5.217056764617034E-3</c:v>
                </c:pt>
                <c:pt idx="25">
                  <c:v>5.1554278128529418E-3</c:v>
                </c:pt>
                <c:pt idx="26">
                  <c:v>5.1080578607365368E-3</c:v>
                </c:pt>
                <c:pt idx="27">
                  <c:v>5.0716780378712301E-3</c:v>
                </c:pt>
                <c:pt idx="28">
                  <c:v>5.0437573227313237E-3</c:v>
                </c:pt>
                <c:pt idx="29">
                  <c:v>5.0223404352012224E-3</c:v>
                </c:pt>
                <c:pt idx="30">
                  <c:v>5.0059196068374945E-3</c:v>
                </c:pt>
                <c:pt idx="31">
                  <c:v>4.9933338511554126E-3</c:v>
                </c:pt>
                <c:pt idx="32">
                  <c:v>4.983690255855322E-3</c:v>
                </c:pt>
                <c:pt idx="33">
                  <c:v>4.9763027375471225E-3</c:v>
                </c:pt>
                <c:pt idx="34">
                  <c:v>4.9706445396369148E-3</c:v>
                </c:pt>
                <c:pt idx="35">
                  <c:v>4.9663114857434465E-3</c:v>
                </c:pt>
                <c:pt idx="36">
                  <c:v>4.9629936114348183E-3</c:v>
                </c:pt>
                <c:pt idx="37">
                  <c:v>4.9604533018499097E-3</c:v>
                </c:pt>
                <c:pt idx="38">
                  <c:v>4.9585084643588573E-3</c:v>
                </c:pt>
                <c:pt idx="39">
                  <c:v>4.9570195926440519E-3</c:v>
                </c:pt>
                <c:pt idx="40">
                  <c:v>4.9558798296711615E-3</c:v>
                </c:pt>
                <c:pt idx="41">
                  <c:v>4.9550073407012007E-3</c:v>
                </c:pt>
                <c:pt idx="42">
                  <c:v>4.954339462148738E-3</c:v>
                </c:pt>
                <c:pt idx="43">
                  <c:v>4.953828215770173E-3</c:v>
                </c:pt>
                <c:pt idx="44">
                  <c:v>4.9534368698367359E-3</c:v>
                </c:pt>
                <c:pt idx="45">
                  <c:v>4.9531373048417038E-3</c:v>
                </c:pt>
                <c:pt idx="46">
                  <c:v>4.9529079949817145E-3</c:v>
                </c:pt>
                <c:pt idx="47">
                  <c:v>4.9527324627485214E-3</c:v>
                </c:pt>
                <c:pt idx="48">
                  <c:v>4.9525980952314086E-3</c:v>
                </c:pt>
                <c:pt idx="49">
                  <c:v>4.9524952377311138E-3</c:v>
                </c:pt>
                <c:pt idx="50">
                  <c:v>4.9521594143620007E-3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3D-4AC7-8BEC-651D9841038D}"/>
            </c:ext>
          </c:extLst>
        </c:ser>
        <c:ser>
          <c:idx val="3"/>
          <c:order val="3"/>
          <c:tx>
            <c:strRef>
              <c:f>'GDP time series'!$A$65</c:f>
              <c:strCache>
                <c:ptCount val="1"/>
                <c:pt idx="0">
                  <c:v>Grants (forward-looking producers)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'GDP time series'!$B$2:$AZ$2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'GDP time series'!$B$65:$AZ$65</c:f>
              <c:numCache>
                <c:formatCode>General</c:formatCode>
                <c:ptCount val="51"/>
                <c:pt idx="0">
                  <c:v>0</c:v>
                </c:pt>
                <c:pt idx="1">
                  <c:v>1.8161217349765835E-3</c:v>
                </c:pt>
                <c:pt idx="2">
                  <c:v>-8.240267792236633E-3</c:v>
                </c:pt>
                <c:pt idx="3">
                  <c:v>-1.514840782166349E-2</c:v>
                </c:pt>
                <c:pt idx="4">
                  <c:v>-2.2280822356524066E-2</c:v>
                </c:pt>
                <c:pt idx="5">
                  <c:v>-3.2337368062218541E-2</c:v>
                </c:pt>
                <c:pt idx="6">
                  <c:v>-2.306158788019097E-2</c:v>
                </c:pt>
                <c:pt idx="7">
                  <c:v>-1.633655564848846E-2</c:v>
                </c:pt>
                <c:pt idx="8">
                  <c:v>-1.1377076958196675E-2</c:v>
                </c:pt>
                <c:pt idx="9">
                  <c:v>-7.6659445606419574E-3</c:v>
                </c:pt>
                <c:pt idx="10">
                  <c:v>-4.8550231140920275E-3</c:v>
                </c:pt>
                <c:pt idx="11">
                  <c:v>-2.7047838980553962E-3</c:v>
                </c:pt>
                <c:pt idx="12">
                  <c:v>-1.0468625626036676E-3</c:v>
                </c:pt>
                <c:pt idx="13">
                  <c:v>2.3947895391174256E-4</c:v>
                </c:pt>
                <c:pt idx="14">
                  <c:v>1.2424066966998382E-3</c:v>
                </c:pt>
                <c:pt idx="15">
                  <c:v>2.0273288513728005E-3</c:v>
                </c:pt>
                <c:pt idx="16">
                  <c:v>2.6434266882313651E-3</c:v>
                </c:pt>
                <c:pt idx="17">
                  <c:v>3.1280943759703916E-3</c:v>
                </c:pt>
                <c:pt idx="18">
                  <c:v>3.5100222503858802E-3</c:v>
                </c:pt>
                <c:pt idx="19">
                  <c:v>3.8113823590757434E-3</c:v>
                </c:pt>
                <c:pt idx="20">
                  <c:v>4.0494073580088497E-3</c:v>
                </c:pt>
                <c:pt idx="21">
                  <c:v>4.2375506938752139E-3</c:v>
                </c:pt>
                <c:pt idx="22">
                  <c:v>4.3863517639408656E-3</c:v>
                </c:pt>
                <c:pt idx="23">
                  <c:v>4.5040891493819402E-3</c:v>
                </c:pt>
                <c:pt idx="24">
                  <c:v>4.5972789223691635E-3</c:v>
                </c:pt>
                <c:pt idx="25">
                  <c:v>4.6710579422626353E-3</c:v>
                </c:pt>
                <c:pt idx="26">
                  <c:v>4.7294806487796492E-3</c:v>
                </c:pt>
                <c:pt idx="27">
                  <c:v>4.7757500786449469E-3</c:v>
                </c:pt>
                <c:pt idx="28">
                  <c:v>4.8123984196735137E-3</c:v>
                </c:pt>
                <c:pt idx="29">
                  <c:v>4.8414285745534968E-3</c:v>
                </c:pt>
                <c:pt idx="30">
                  <c:v>4.8644254237562023E-3</c:v>
                </c:pt>
                <c:pt idx="31">
                  <c:v>4.8826434391635587E-3</c:v>
                </c:pt>
                <c:pt idx="32">
                  <c:v>4.8970757721145119E-3</c:v>
                </c:pt>
                <c:pt idx="33">
                  <c:v>4.9085087913791625E-3</c:v>
                </c:pt>
                <c:pt idx="34">
                  <c:v>4.9175651686939048E-3</c:v>
                </c:pt>
                <c:pt idx="35">
                  <c:v>4.9247379343864139E-3</c:v>
                </c:pt>
                <c:pt idx="36">
                  <c:v>4.930417402215781E-3</c:v>
                </c:pt>
                <c:pt idx="37">
                  <c:v>4.9349124579878278E-3</c:v>
                </c:pt>
                <c:pt idx="38">
                  <c:v>4.938467385717793E-3</c:v>
                </c:pt>
                <c:pt idx="39">
                  <c:v>4.9412751562671886E-3</c:v>
                </c:pt>
                <c:pt idx="40">
                  <c:v>4.9434879082266292E-3</c:v>
                </c:pt>
                <c:pt idx="41">
                  <c:v>4.9452251928316926E-3</c:v>
                </c:pt>
                <c:pt idx="42">
                  <c:v>4.9465804357495813E-3</c:v>
                </c:pt>
                <c:pt idx="43">
                  <c:v>4.9476259684544388E-3</c:v>
                </c:pt>
                <c:pt idx="44">
                  <c:v>4.9484169103664044E-3</c:v>
                </c:pt>
                <c:pt idx="45">
                  <c:v>4.9489941212677024E-3</c:v>
                </c:pt>
                <c:pt idx="46">
                  <c:v>4.9493864055838444E-3</c:v>
                </c:pt>
                <c:pt idx="47">
                  <c:v>4.9496121220959921E-3</c:v>
                </c:pt>
                <c:pt idx="48">
                  <c:v>4.9496803474324835E-3</c:v>
                </c:pt>
                <c:pt idx="49">
                  <c:v>4.9495917601172223E-3</c:v>
                </c:pt>
                <c:pt idx="50">
                  <c:v>4.9521594143620007E-3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3D-4AC7-8BEC-651D9841038D}"/>
            </c:ext>
          </c:extLst>
        </c:ser>
        <c:ser>
          <c:idx val="4"/>
          <c:order val="4"/>
          <c:tx>
            <c:strRef>
              <c:f>'GDP time series'!$A$66</c:f>
              <c:strCache>
                <c:ptCount val="1"/>
                <c:pt idx="0">
                  <c:v>Loans (25-year, myopic producers)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'GDP time series'!$B$66:$AZ$66</c:f>
              <c:numCache>
                <c:formatCode>General</c:formatCode>
                <c:ptCount val="51"/>
                <c:pt idx="0">
                  <c:v>0</c:v>
                </c:pt>
                <c:pt idx="1">
                  <c:v>2.7682455970401421E-3</c:v>
                </c:pt>
                <c:pt idx="2">
                  <c:v>7.0180872877578793E-4</c:v>
                </c:pt>
                <c:pt idx="3">
                  <c:v>2.4800337108388248E-3</c:v>
                </c:pt>
                <c:pt idx="4">
                  <c:v>5.7657321406834328E-3</c:v>
                </c:pt>
                <c:pt idx="5">
                  <c:v>6.5072993616466235E-3</c:v>
                </c:pt>
                <c:pt idx="6">
                  <c:v>1.2041878560697938E-2</c:v>
                </c:pt>
                <c:pt idx="7">
                  <c:v>1.3348704924620591E-2</c:v>
                </c:pt>
                <c:pt idx="8">
                  <c:v>1.2689040713032007E-2</c:v>
                </c:pt>
                <c:pt idx="9">
                  <c:v>1.1234391999792592E-2</c:v>
                </c:pt>
                <c:pt idx="10">
                  <c:v>9.5722684123389357E-3</c:v>
                </c:pt>
                <c:pt idx="11">
                  <c:v>7.9799663922353048E-3</c:v>
                </c:pt>
                <c:pt idx="12">
                  <c:v>6.5727317876795865E-3</c:v>
                </c:pt>
                <c:pt idx="13">
                  <c:v>5.383672725711719E-3</c:v>
                </c:pt>
                <c:pt idx="14">
                  <c:v>4.4065206781240818E-3</c:v>
                </c:pt>
                <c:pt idx="15">
                  <c:v>3.6181649149424899E-3</c:v>
                </c:pt>
                <c:pt idx="16">
                  <c:v>2.9902037312901086E-3</c:v>
                </c:pt>
                <c:pt idx="17">
                  <c:v>2.4945729486747226E-3</c:v>
                </c:pt>
                <c:pt idx="18">
                  <c:v>2.1060243522885713E-3</c:v>
                </c:pt>
                <c:pt idx="19">
                  <c:v>1.8029703784838702E-3</c:v>
                </c:pt>
                <c:pt idx="20">
                  <c:v>1.567519359624292E-3</c:v>
                </c:pt>
                <c:pt idx="21">
                  <c:v>1.3851439407241983E-3</c:v>
                </c:pt>
                <c:pt idx="22">
                  <c:v>1.2442149925684376E-3</c:v>
                </c:pt>
                <c:pt idx="23">
                  <c:v>1.1355180703054302E-3</c:v>
                </c:pt>
                <c:pt idx="24">
                  <c:v>1.0518069674558816E-3</c:v>
                </c:pt>
                <c:pt idx="25">
                  <c:v>9.8741570702109982E-4</c:v>
                </c:pt>
                <c:pt idx="26">
                  <c:v>1.0246310932826574E-3</c:v>
                </c:pt>
                <c:pt idx="27">
                  <c:v>1.2938059501310661E-3</c:v>
                </c:pt>
                <c:pt idx="28">
                  <c:v>1.7455488201090219E-3</c:v>
                </c:pt>
                <c:pt idx="29">
                  <c:v>2.3386510741296718E-3</c:v>
                </c:pt>
                <c:pt idx="30">
                  <c:v>2.9534603398495562E-3</c:v>
                </c:pt>
                <c:pt idx="31">
                  <c:v>3.4304118576189424E-3</c:v>
                </c:pt>
                <c:pt idx="32">
                  <c:v>3.7964012024938043E-3</c:v>
                </c:pt>
                <c:pt idx="33">
                  <c:v>4.0754199472248231E-3</c:v>
                </c:pt>
                <c:pt idx="34">
                  <c:v>4.2873411934207795E-3</c:v>
                </c:pt>
                <c:pt idx="35">
                  <c:v>4.4479843709366307E-3</c:v>
                </c:pt>
                <c:pt idx="36">
                  <c:v>4.5696558298446988E-3</c:v>
                </c:pt>
                <c:pt idx="37">
                  <c:v>4.6617990797637177E-3</c:v>
                </c:pt>
                <c:pt idx="38">
                  <c:v>4.7316023887633563E-3</c:v>
                </c:pt>
                <c:pt idx="39">
                  <c:v>4.7845121482037456E-3</c:v>
                </c:pt>
                <c:pt idx="40">
                  <c:v>4.8246450095268401E-3</c:v>
                </c:pt>
                <c:pt idx="41">
                  <c:v>4.8551093934534606E-3</c:v>
                </c:pt>
                <c:pt idx="42">
                  <c:v>4.8782521226309328E-3</c:v>
                </c:pt>
                <c:pt idx="43">
                  <c:v>4.895845757579842E-3</c:v>
                </c:pt>
                <c:pt idx="44">
                  <c:v>4.9092300957953583E-3</c:v>
                </c:pt>
                <c:pt idx="45">
                  <c:v>4.9194187373924336E-3</c:v>
                </c:pt>
                <c:pt idx="46">
                  <c:v>4.9271792438521089E-3</c:v>
                </c:pt>
                <c:pt idx="47">
                  <c:v>4.9330934254410153E-3</c:v>
                </c:pt>
                <c:pt idx="48">
                  <c:v>4.9376027080549889E-3</c:v>
                </c:pt>
                <c:pt idx="49">
                  <c:v>4.941042303019394E-3</c:v>
                </c:pt>
                <c:pt idx="50">
                  <c:v>4.9521594143620007E-3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3D-4AC7-8BEC-651D9841038D}"/>
            </c:ext>
          </c:extLst>
        </c:ser>
        <c:ser>
          <c:idx val="5"/>
          <c:order val="5"/>
          <c:tx>
            <c:strRef>
              <c:f>'GDP time series'!$A$67</c:f>
              <c:strCache>
                <c:ptCount val="1"/>
                <c:pt idx="0">
                  <c:v>Loans (25-year, forward-looking producers)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'GDP time series'!$B$2:$AZ$2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'GDP time series'!$B$67:$AZ$67</c:f>
              <c:numCache>
                <c:formatCode>General</c:formatCode>
                <c:ptCount val="51"/>
                <c:pt idx="0">
                  <c:v>0</c:v>
                </c:pt>
                <c:pt idx="1">
                  <c:v>1.6145622305785423E-3</c:v>
                </c:pt>
                <c:pt idx="2">
                  <c:v>-9.6594579542141901E-3</c:v>
                </c:pt>
                <c:pt idx="3">
                  <c:v>-1.7557119657674036E-2</c:v>
                </c:pt>
                <c:pt idx="4">
                  <c:v>-2.5358203385517086E-2</c:v>
                </c:pt>
                <c:pt idx="5">
                  <c:v>-3.5678820579010395E-2</c:v>
                </c:pt>
                <c:pt idx="6">
                  <c:v>-2.6595492937375731E-2</c:v>
                </c:pt>
                <c:pt idx="7">
                  <c:v>-2.0012827450444082E-2</c:v>
                </c:pt>
                <c:pt idx="8">
                  <c:v>-1.5158434128215159E-2</c:v>
                </c:pt>
                <c:pt idx="9">
                  <c:v>-1.1524014007968653E-2</c:v>
                </c:pt>
                <c:pt idx="10">
                  <c:v>-8.7675389333630172E-3</c:v>
                </c:pt>
                <c:pt idx="11">
                  <c:v>-6.6535155969660309E-3</c:v>
                </c:pt>
                <c:pt idx="12">
                  <c:v>-5.0160118316378011E-3</c:v>
                </c:pt>
                <c:pt idx="13">
                  <c:v>-3.7353972381248823E-3</c:v>
                </c:pt>
                <c:pt idx="14">
                  <c:v>-2.7234237279905038E-3</c:v>
                </c:pt>
                <c:pt idx="15">
                  <c:v>-1.9134300660472725E-3</c:v>
                </c:pt>
                <c:pt idx="16">
                  <c:v>-1.2537282795377358E-3</c:v>
                </c:pt>
                <c:pt idx="17">
                  <c:v>-7.0298559018411311E-4</c:v>
                </c:pt>
                <c:pt idx="18">
                  <c:v>-2.2686748656353117E-4</c:v>
                </c:pt>
                <c:pt idx="19">
                  <c:v>2.045183577381593E-4</c:v>
                </c:pt>
                <c:pt idx="20">
                  <c:v>6.1866617300232463E-4</c:v>
                </c:pt>
                <c:pt idx="21">
                  <c:v>1.0423775804957458E-3</c:v>
                </c:pt>
                <c:pt idx="22">
                  <c:v>1.5032107768320202E-3</c:v>
                </c:pt>
                <c:pt idx="23">
                  <c:v>2.0306634515687705E-3</c:v>
                </c:pt>
                <c:pt idx="24">
                  <c:v>2.6569596452752364E-3</c:v>
                </c:pt>
                <c:pt idx="25">
                  <c:v>3.4171291714235608E-3</c:v>
                </c:pt>
                <c:pt idx="26">
                  <c:v>4.359866571146398E-3</c:v>
                </c:pt>
                <c:pt idx="27">
                  <c:v>5.119321096658247E-3</c:v>
                </c:pt>
                <c:pt idx="28">
                  <c:v>5.6461930320717002E-3</c:v>
                </c:pt>
                <c:pt idx="29">
                  <c:v>5.8896369611760591E-3</c:v>
                </c:pt>
                <c:pt idx="30">
                  <c:v>5.7818103225804052E-3</c:v>
                </c:pt>
                <c:pt idx="31">
                  <c:v>5.6629212182413013E-3</c:v>
                </c:pt>
                <c:pt idx="32">
                  <c:v>5.5481644736454783E-3</c:v>
                </c:pt>
                <c:pt idx="33">
                  <c:v>5.444615353278337E-3</c:v>
                </c:pt>
                <c:pt idx="34">
                  <c:v>5.3548273194259366E-3</c:v>
                </c:pt>
                <c:pt idx="35">
                  <c:v>5.2789476293613191E-3</c:v>
                </c:pt>
                <c:pt idx="36">
                  <c:v>5.2159412498253843E-3</c:v>
                </c:pt>
                <c:pt idx="37">
                  <c:v>5.1642823610142941E-3</c:v>
                </c:pt>
                <c:pt idx="38">
                  <c:v>5.1223312405701549E-3</c:v>
                </c:pt>
                <c:pt idx="39">
                  <c:v>5.0885279132772965E-3</c:v>
                </c:pt>
                <c:pt idx="40">
                  <c:v>5.061481324486472E-3</c:v>
                </c:pt>
                <c:pt idx="41">
                  <c:v>5.0400008560602672E-3</c:v>
                </c:pt>
                <c:pt idx="42">
                  <c:v>5.0230976986975762E-3</c:v>
                </c:pt>
                <c:pt idx="43">
                  <c:v>5.0099719985485791E-3</c:v>
                </c:pt>
                <c:pt idx="44">
                  <c:v>4.9999947710821502E-3</c:v>
                </c:pt>
                <c:pt idx="45">
                  <c:v>4.9926894655882847E-3</c:v>
                </c:pt>
                <c:pt idx="46">
                  <c:v>4.9877156175215376E-3</c:v>
                </c:pt>
                <c:pt idx="47">
                  <c:v>4.9848555193632293E-3</c:v>
                </c:pt>
                <c:pt idx="48">
                  <c:v>4.9840038040205314E-3</c:v>
                </c:pt>
                <c:pt idx="49">
                  <c:v>4.9851589114968675E-3</c:v>
                </c:pt>
                <c:pt idx="50">
                  <c:v>4.9521594143620007E-3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3D-4AC7-8BEC-651D98410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4050655"/>
        <c:axId val="254051903"/>
      </c:lineChart>
      <c:catAx>
        <c:axId val="25405065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051903"/>
        <c:crosses val="autoZero"/>
        <c:auto val="1"/>
        <c:lblAlgn val="ctr"/>
        <c:lblOffset val="100"/>
        <c:noMultiLvlLbl val="0"/>
      </c:catAx>
      <c:valAx>
        <c:axId val="254051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/>
                  <a:t>% change compared to base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050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+mn-lt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Figure 3: Evolution of GDP over time due to 15-year programme of residential energy efficiency improvements of UK households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'GDP time series'!$A$51</c:f>
              <c:strCache>
                <c:ptCount val="1"/>
                <c:pt idx="0">
                  <c:v>Regulation Steady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series'!$B$2:$BJ$2</c:f>
              <c:numCache>
                <c:formatCode>General</c:formatCode>
                <c:ptCount val="6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  <c:pt idx="51">
                  <c:v>2071</c:v>
                </c:pt>
                <c:pt idx="52">
                  <c:v>2072</c:v>
                </c:pt>
                <c:pt idx="53">
                  <c:v>2073</c:v>
                </c:pt>
                <c:pt idx="54">
                  <c:v>2074</c:v>
                </c:pt>
                <c:pt idx="55">
                  <c:v>2075</c:v>
                </c:pt>
                <c:pt idx="56">
                  <c:v>2076</c:v>
                </c:pt>
                <c:pt idx="57">
                  <c:v>2077</c:v>
                </c:pt>
                <c:pt idx="58">
                  <c:v>2078</c:v>
                </c:pt>
                <c:pt idx="59">
                  <c:v>2079</c:v>
                </c:pt>
                <c:pt idx="60">
                  <c:v>2080</c:v>
                </c:pt>
              </c:numCache>
            </c:numRef>
          </c:cat>
          <c:val>
            <c:numRef>
              <c:f>'GDP time series'!$B$51:$BJ$51</c:f>
              <c:numCache>
                <c:formatCode>General</c:formatCode>
                <c:ptCount val="61"/>
                <c:pt idx="0">
                  <c:v>0</c:v>
                </c:pt>
                <c:pt idx="1">
                  <c:v>1.952155427065172E-3</c:v>
                </c:pt>
                <c:pt idx="2">
                  <c:v>-4.0270302974143579E-2</c:v>
                </c:pt>
                <c:pt idx="3">
                  <c:v>-5.0553761623006732E-2</c:v>
                </c:pt>
                <c:pt idx="4">
                  <c:v>-4.4639793770173686E-2</c:v>
                </c:pt>
                <c:pt idx="5">
                  <c:v>-3.1272977069496388E-2</c:v>
                </c:pt>
                <c:pt idx="6">
                  <c:v>-1.5275101220935117E-2</c:v>
                </c:pt>
                <c:pt idx="7">
                  <c:v>8.0656758960628849E-4</c:v>
                </c:pt>
                <c:pt idx="8">
                  <c:v>1.5670331531558723E-2</c:v>
                </c:pt>
                <c:pt idx="9">
                  <c:v>2.8670377568862371E-2</c:v>
                </c:pt>
                <c:pt idx="10">
                  <c:v>3.9414972867057863E-2</c:v>
                </c:pt>
                <c:pt idx="11">
                  <c:v>4.7652517722318599E-2</c:v>
                </c:pt>
                <c:pt idx="12">
                  <c:v>5.2948388245832589E-2</c:v>
                </c:pt>
                <c:pt idx="13">
                  <c:v>5.4596810935514384E-2</c:v>
                </c:pt>
                <c:pt idx="14">
                  <c:v>5.1385002821335846E-2</c:v>
                </c:pt>
                <c:pt idx="15">
                  <c:v>4.1260556507083379E-2</c:v>
                </c:pt>
                <c:pt idx="16">
                  <c:v>2.0280475020406641E-2</c:v>
                </c:pt>
                <c:pt idx="17">
                  <c:v>4.8190314499607645E-2</c:v>
                </c:pt>
                <c:pt idx="18">
                  <c:v>6.358303965134926E-2</c:v>
                </c:pt>
                <c:pt idx="19">
                  <c:v>7.1738005955124251E-2</c:v>
                </c:pt>
                <c:pt idx="20">
                  <c:v>7.5768049390378955E-2</c:v>
                </c:pt>
                <c:pt idx="21">
                  <c:v>7.7497160469119919E-2</c:v>
                </c:pt>
                <c:pt idx="22">
                  <c:v>7.7984917961715361E-2</c:v>
                </c:pt>
                <c:pt idx="23">
                  <c:v>7.7839258682810275E-2</c:v>
                </c:pt>
                <c:pt idx="24">
                  <c:v>7.7402665220782652E-2</c:v>
                </c:pt>
                <c:pt idx="25">
                  <c:v>7.6862749872907976E-2</c:v>
                </c:pt>
                <c:pt idx="26">
                  <c:v>7.6317730912189852E-2</c:v>
                </c:pt>
                <c:pt idx="27">
                  <c:v>7.5815029450043703E-2</c:v>
                </c:pt>
                <c:pt idx="28">
                  <c:v>7.5373876724316169E-2</c:v>
                </c:pt>
                <c:pt idx="29">
                  <c:v>7.4998434074569076E-2</c:v>
                </c:pt>
                <c:pt idx="30">
                  <c:v>7.4685304912724959E-2</c:v>
                </c:pt>
                <c:pt idx="31">
                  <c:v>7.442775002117763E-2</c:v>
                </c:pt>
                <c:pt idx="32">
                  <c:v>7.4217980374102765E-2</c:v>
                </c:pt>
                <c:pt idx="33">
                  <c:v>7.4048341861132627E-2</c:v>
                </c:pt>
                <c:pt idx="34">
                  <c:v>7.3911872230092435E-2</c:v>
                </c:pt>
                <c:pt idx="35">
                  <c:v>7.3802511565146389E-2</c:v>
                </c:pt>
                <c:pt idx="36">
                  <c:v>7.3715129405749202E-2</c:v>
                </c:pt>
                <c:pt idx="37">
                  <c:v>7.3645461684601621E-2</c:v>
                </c:pt>
                <c:pt idx="38">
                  <c:v>7.3590009542190415E-2</c:v>
                </c:pt>
                <c:pt idx="39">
                  <c:v>7.3545928114393533E-2</c:v>
                </c:pt>
                <c:pt idx="40">
                  <c:v>7.3510919598995805E-2</c:v>
                </c:pt>
                <c:pt idx="41">
                  <c:v>7.3483137121166386E-2</c:v>
                </c:pt>
                <c:pt idx="42">
                  <c:v>7.3461101647875893E-2</c:v>
                </c:pt>
                <c:pt idx="43">
                  <c:v>7.3443631966196854E-2</c:v>
                </c:pt>
                <c:pt idx="44">
                  <c:v>7.3429786665513141E-2</c:v>
                </c:pt>
                <c:pt idx="45">
                  <c:v>7.3418816633452622E-2</c:v>
                </c:pt>
                <c:pt idx="46">
                  <c:v>7.3410126490380812E-2</c:v>
                </c:pt>
                <c:pt idx="47">
                  <c:v>7.340324347413496E-2</c:v>
                </c:pt>
                <c:pt idx="48">
                  <c:v>7.3397792451546096E-2</c:v>
                </c:pt>
                <c:pt idx="49">
                  <c:v>7.3393475919303341E-2</c:v>
                </c:pt>
                <c:pt idx="50">
                  <c:v>7.3390058039324302E-2</c:v>
                </c:pt>
                <c:pt idx="51">
                  <c:v>7.3387351919440569E-2</c:v>
                </c:pt>
                <c:pt idx="52">
                  <c:v>7.3385209496179549E-2</c:v>
                </c:pt>
                <c:pt idx="53">
                  <c:v>7.3383513495661745E-2</c:v>
                </c:pt>
                <c:pt idx="54">
                  <c:v>7.3382171052460698E-2</c:v>
                </c:pt>
                <c:pt idx="55">
                  <c:v>7.338110864836267E-2</c:v>
                </c:pt>
                <c:pt idx="56">
                  <c:v>7.3380268100953217E-2</c:v>
                </c:pt>
                <c:pt idx="57">
                  <c:v>7.3379603386691805E-2</c:v>
                </c:pt>
                <c:pt idx="58">
                  <c:v>7.3379078126789565E-2</c:v>
                </c:pt>
                <c:pt idx="59">
                  <c:v>7.3378663600798255E-2</c:v>
                </c:pt>
                <c:pt idx="60">
                  <c:v>7.3378337178708897E-2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04-4A6F-A331-80F99AF89031}"/>
            </c:ext>
          </c:extLst>
        </c:ser>
        <c:ser>
          <c:idx val="1"/>
          <c:order val="1"/>
          <c:tx>
            <c:strRef>
              <c:f>'GDP time series'!$A$52</c:f>
              <c:strCache>
                <c:ptCount val="1"/>
                <c:pt idx="0">
                  <c:v>Grants Steady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series'!$B$2:$BJ$2</c:f>
              <c:numCache>
                <c:formatCode>General</c:formatCode>
                <c:ptCount val="6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  <c:pt idx="51">
                  <c:v>2071</c:v>
                </c:pt>
                <c:pt idx="52">
                  <c:v>2072</c:v>
                </c:pt>
                <c:pt idx="53">
                  <c:v>2073</c:v>
                </c:pt>
                <c:pt idx="54">
                  <c:v>2074</c:v>
                </c:pt>
                <c:pt idx="55">
                  <c:v>2075</c:v>
                </c:pt>
                <c:pt idx="56">
                  <c:v>2076</c:v>
                </c:pt>
                <c:pt idx="57">
                  <c:v>2077</c:v>
                </c:pt>
                <c:pt idx="58">
                  <c:v>2078</c:v>
                </c:pt>
                <c:pt idx="59">
                  <c:v>2079</c:v>
                </c:pt>
                <c:pt idx="60">
                  <c:v>2080</c:v>
                </c:pt>
              </c:numCache>
            </c:numRef>
          </c:cat>
          <c:val>
            <c:numRef>
              <c:f>'GDP time series'!$B$52:$BJ$52</c:f>
              <c:numCache>
                <c:formatCode>General</c:formatCode>
                <c:ptCount val="61"/>
                <c:pt idx="0">
                  <c:v>0</c:v>
                </c:pt>
                <c:pt idx="1">
                  <c:v>1.0049894229302581E-2</c:v>
                </c:pt>
                <c:pt idx="2">
                  <c:v>-1.1069601129509721E-2</c:v>
                </c:pt>
                <c:pt idx="3">
                  <c:v>-4.3794850828948739E-3</c:v>
                </c:pt>
                <c:pt idx="4">
                  <c:v>1.4709147203517681E-2</c:v>
                </c:pt>
                <c:pt idx="5">
                  <c:v>3.7891122960953538E-2</c:v>
                </c:pt>
                <c:pt idx="6">
                  <c:v>6.0706894396234112E-2</c:v>
                </c:pt>
                <c:pt idx="7">
                  <c:v>8.0870355544560013E-2</c:v>
                </c:pt>
                <c:pt idx="8">
                  <c:v>9.720737264042878E-2</c:v>
                </c:pt>
                <c:pt idx="9">
                  <c:v>0.10905332235398024</c:v>
                </c:pt>
                <c:pt idx="10">
                  <c:v>0.11583151903888922</c:v>
                </c:pt>
                <c:pt idx="11">
                  <c:v>0.11696728962855563</c:v>
                </c:pt>
                <c:pt idx="12">
                  <c:v>0.1115039317133304</c:v>
                </c:pt>
                <c:pt idx="13">
                  <c:v>9.804651442033574E-2</c:v>
                </c:pt>
                <c:pt idx="14">
                  <c:v>7.4537653728401487E-2</c:v>
                </c:pt>
                <c:pt idx="15">
                  <c:v>3.7980153954220164E-2</c:v>
                </c:pt>
                <c:pt idx="16">
                  <c:v>-1.7002119229103663E-2</c:v>
                </c:pt>
                <c:pt idx="17">
                  <c:v>1.4283461512443196E-2</c:v>
                </c:pt>
                <c:pt idx="18">
                  <c:v>3.4027065467800988E-2</c:v>
                </c:pt>
                <c:pt idx="19">
                  <c:v>4.6665540144785744E-2</c:v>
                </c:pt>
                <c:pt idx="20">
                  <c:v>5.4887171216488895E-2</c:v>
                </c:pt>
                <c:pt idx="21">
                  <c:v>6.0330949933584677E-2</c:v>
                </c:pt>
                <c:pt idx="22">
                  <c:v>6.4003848495564064E-2</c:v>
                </c:pt>
                <c:pt idx="23">
                  <c:v>6.6530302336409441E-2</c:v>
                </c:pt>
                <c:pt idx="24">
                  <c:v>6.8301813296867131E-2</c:v>
                </c:pt>
                <c:pt idx="25">
                  <c:v>6.9567006658610708E-2</c:v>
                </c:pt>
                <c:pt idx="26">
                  <c:v>7.0486101567035497E-2</c:v>
                </c:pt>
                <c:pt idx="27">
                  <c:v>7.1164046831273531E-2</c:v>
                </c:pt>
                <c:pt idx="28">
                  <c:v>7.1670817270375053E-2</c:v>
                </c:pt>
                <c:pt idx="29">
                  <c:v>7.2053947731465229E-2</c:v>
                </c:pt>
                <c:pt idx="30">
                  <c:v>7.2346348740315314E-2</c:v>
                </c:pt>
                <c:pt idx="31">
                  <c:v>7.2571235559482083E-2</c:v>
                </c:pt>
                <c:pt idx="32">
                  <c:v>7.2745277760688509E-2</c:v>
                </c:pt>
                <c:pt idx="33">
                  <c:v>7.2880641847539174E-2</c:v>
                </c:pt>
                <c:pt idx="34">
                  <c:v>7.2986337937153145E-2</c:v>
                </c:pt>
                <c:pt idx="35">
                  <c:v>7.3069123473801234E-2</c:v>
                </c:pt>
                <c:pt idx="36">
                  <c:v>7.313412099241301E-2</c:v>
                </c:pt>
                <c:pt idx="37">
                  <c:v>7.3185248364859845E-2</c:v>
                </c:pt>
                <c:pt idx="38">
                  <c:v>7.3225523953612814E-2</c:v>
                </c:pt>
                <c:pt idx="39">
                  <c:v>7.3257286791061915E-2</c:v>
                </c:pt>
                <c:pt idx="40">
                  <c:v>7.3282357958892597E-2</c:v>
                </c:pt>
                <c:pt idx="41">
                  <c:v>7.3302160528143645E-2</c:v>
                </c:pt>
                <c:pt idx="42">
                  <c:v>7.3317809777440068E-2</c:v>
                </c:pt>
                <c:pt idx="43">
                  <c:v>7.3330181748798573E-2</c:v>
                </c:pt>
                <c:pt idx="44">
                  <c:v>7.3339965781471506E-2</c:v>
                </c:pt>
                <c:pt idx="45">
                  <c:v>7.3347705045501144E-2</c:v>
                </c:pt>
                <c:pt idx="46">
                  <c:v>7.3353827990518816E-2</c:v>
                </c:pt>
                <c:pt idx="47">
                  <c:v>7.3358672851897566E-2</c:v>
                </c:pt>
                <c:pt idx="48">
                  <c:v>7.3362506815044526E-2</c:v>
                </c:pt>
                <c:pt idx="49">
                  <c:v>7.3365541042447191E-2</c:v>
                </c:pt>
                <c:pt idx="50">
                  <c:v>7.3367942481783466E-2</c:v>
                </c:pt>
                <c:pt idx="51">
                  <c:v>7.3369843160109305E-2</c:v>
                </c:pt>
                <c:pt idx="52">
                  <c:v>7.3371347508754958E-2</c:v>
                </c:pt>
                <c:pt idx="53">
                  <c:v>7.3372538141258659E-2</c:v>
                </c:pt>
                <c:pt idx="54">
                  <c:v>7.3373480414806735E-2</c:v>
                </c:pt>
                <c:pt idx="55">
                  <c:v>7.3374226032374423E-2</c:v>
                </c:pt>
                <c:pt idx="56">
                  <c:v>7.3374815888960221E-2</c:v>
                </c:pt>
                <c:pt idx="57">
                  <c:v>7.3375282319032564E-2</c:v>
                </c:pt>
                <c:pt idx="58">
                  <c:v>7.3375650872553599E-2</c:v>
                </c:pt>
                <c:pt idx="59">
                  <c:v>7.3375941715592141E-2</c:v>
                </c:pt>
                <c:pt idx="60">
                  <c:v>7.3376170734551494E-2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04-4A6F-A331-80F99AF89031}"/>
            </c:ext>
          </c:extLst>
        </c:ser>
        <c:ser>
          <c:idx val="2"/>
          <c:order val="2"/>
          <c:tx>
            <c:strRef>
              <c:f>'GDP time series'!$A$53</c:f>
              <c:strCache>
                <c:ptCount val="1"/>
                <c:pt idx="0">
                  <c:v>5-year Loans Steady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series'!$B$2:$BJ$2</c:f>
              <c:numCache>
                <c:formatCode>General</c:formatCode>
                <c:ptCount val="6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  <c:pt idx="51">
                  <c:v>2071</c:v>
                </c:pt>
                <c:pt idx="52">
                  <c:v>2072</c:v>
                </c:pt>
                <c:pt idx="53">
                  <c:v>2073</c:v>
                </c:pt>
                <c:pt idx="54">
                  <c:v>2074</c:v>
                </c:pt>
                <c:pt idx="55">
                  <c:v>2075</c:v>
                </c:pt>
                <c:pt idx="56">
                  <c:v>2076</c:v>
                </c:pt>
                <c:pt idx="57">
                  <c:v>2077</c:v>
                </c:pt>
                <c:pt idx="58">
                  <c:v>2078</c:v>
                </c:pt>
                <c:pt idx="59">
                  <c:v>2079</c:v>
                </c:pt>
                <c:pt idx="60">
                  <c:v>2080</c:v>
                </c:pt>
              </c:numCache>
            </c:numRef>
          </c:cat>
          <c:val>
            <c:numRef>
              <c:f>'GDP time series'!$B$53:$BJ$53</c:f>
              <c:numCache>
                <c:formatCode>General</c:formatCode>
                <c:ptCount val="61"/>
                <c:pt idx="0">
                  <c:v>0</c:v>
                </c:pt>
                <c:pt idx="1">
                  <c:v>5.4190248684360398E-3</c:v>
                </c:pt>
                <c:pt idx="2">
                  <c:v>-4.7508046834054962E-2</c:v>
                </c:pt>
                <c:pt idx="3">
                  <c:v>-6.8508209192685854E-2</c:v>
                </c:pt>
                <c:pt idx="4">
                  <c:v>-7.0686394076679981E-2</c:v>
                </c:pt>
                <c:pt idx="5">
                  <c:v>-6.0684722324721996E-2</c:v>
                </c:pt>
                <c:pt idx="6">
                  <c:v>-4.1415174344561212E-2</c:v>
                </c:pt>
                <c:pt idx="7">
                  <c:v>-2.2755309412270108E-2</c:v>
                </c:pt>
                <c:pt idx="8">
                  <c:v>-6.220923141264656E-3</c:v>
                </c:pt>
                <c:pt idx="9">
                  <c:v>7.399589574386134E-3</c:v>
                </c:pt>
                <c:pt idx="10">
                  <c:v>1.7585356360316773E-2</c:v>
                </c:pt>
                <c:pt idx="11">
                  <c:v>2.3964691825328899E-2</c:v>
                </c:pt>
                <c:pt idx="12">
                  <c:v>2.5929408293623446E-2</c:v>
                </c:pt>
                <c:pt idx="13">
                  <c:v>2.257822921873931E-2</c:v>
                </c:pt>
                <c:pt idx="14">
                  <c:v>1.2493775029609466E-2</c:v>
                </c:pt>
                <c:pt idx="15">
                  <c:v>-6.5448744770213452E-3</c:v>
                </c:pt>
                <c:pt idx="16">
                  <c:v>-3.8940332709569425E-2</c:v>
                </c:pt>
                <c:pt idx="17">
                  <c:v>1.1904172631993504E-2</c:v>
                </c:pt>
                <c:pt idx="18">
                  <c:v>4.7081185289488126E-2</c:v>
                </c:pt>
                <c:pt idx="19">
                  <c:v>7.001177273850967E-2</c:v>
                </c:pt>
                <c:pt idx="20">
                  <c:v>8.2259193438494194E-2</c:v>
                </c:pt>
                <c:pt idx="21">
                  <c:v>8.4096206671357976E-2</c:v>
                </c:pt>
                <c:pt idx="22">
                  <c:v>8.4109578200619595E-2</c:v>
                </c:pt>
                <c:pt idx="23">
                  <c:v>8.3242818592865753E-2</c:v>
                </c:pt>
                <c:pt idx="24">
                  <c:v>8.2022221490651859E-2</c:v>
                </c:pt>
                <c:pt idx="25">
                  <c:v>8.073026201362854E-2</c:v>
                </c:pt>
                <c:pt idx="26">
                  <c:v>7.9508943007056132E-2</c:v>
                </c:pt>
                <c:pt idx="27">
                  <c:v>7.8421006561302242E-2</c:v>
                </c:pt>
                <c:pt idx="28">
                  <c:v>7.7485876093574824E-2</c:v>
                </c:pt>
                <c:pt idx="29">
                  <c:v>7.670050330064182E-2</c:v>
                </c:pt>
                <c:pt idx="30">
                  <c:v>7.6051246601305245E-2</c:v>
                </c:pt>
                <c:pt idx="31">
                  <c:v>7.5520461163858243E-2</c:v>
                </c:pt>
                <c:pt idx="32">
                  <c:v>7.5090003513156311E-2</c:v>
                </c:pt>
                <c:pt idx="33">
                  <c:v>7.4742963258511708E-2</c:v>
                </c:pt>
                <c:pt idx="34">
                  <c:v>7.4464398817974953E-2</c:v>
                </c:pt>
                <c:pt idx="35">
                  <c:v>7.4241532734142801E-2</c:v>
                </c:pt>
                <c:pt idx="36">
                  <c:v>7.4063670271429238E-2</c:v>
                </c:pt>
                <c:pt idx="37">
                  <c:v>7.3921991018033317E-2</c:v>
                </c:pt>
                <c:pt idx="38">
                  <c:v>7.3809296075677544E-2</c:v>
                </c:pt>
                <c:pt idx="39">
                  <c:v>7.3719754318091191E-2</c:v>
                </c:pt>
                <c:pt idx="40">
                  <c:v>7.3648668789538796E-2</c:v>
                </c:pt>
                <c:pt idx="41">
                  <c:v>7.3592271790423602E-2</c:v>
                </c:pt>
                <c:pt idx="42">
                  <c:v>7.3547550449415411E-2</c:v>
                </c:pt>
                <c:pt idx="43">
                  <c:v>7.3512101180561729E-2</c:v>
                </c:pt>
                <c:pt idx="44">
                  <c:v>7.3484009906921166E-2</c:v>
                </c:pt>
                <c:pt idx="45">
                  <c:v>7.34617544541738E-2</c:v>
                </c:pt>
                <c:pt idx="46">
                  <c:v>7.3444125578547848E-2</c:v>
                </c:pt>
                <c:pt idx="47">
                  <c:v>7.3430163407728344E-2</c:v>
                </c:pt>
                <c:pt idx="48">
                  <c:v>7.3419106488170627E-2</c:v>
                </c:pt>
                <c:pt idx="49">
                  <c:v>7.3410351059721712E-2</c:v>
                </c:pt>
                <c:pt idx="50">
                  <c:v>7.3403418578599222E-2</c:v>
                </c:pt>
                <c:pt idx="51">
                  <c:v>7.339792986154059E-2</c:v>
                </c:pt>
                <c:pt idx="52">
                  <c:v>7.3393584530245803E-2</c:v>
                </c:pt>
                <c:pt idx="53">
                  <c:v>7.3390144685481218E-2</c:v>
                </c:pt>
                <c:pt idx="54">
                  <c:v>7.3387421951975895E-2</c:v>
                </c:pt>
                <c:pt idx="55">
                  <c:v>7.3385267205705595E-2</c:v>
                </c:pt>
                <c:pt idx="56">
                  <c:v>7.3383562433204652E-2</c:v>
                </c:pt>
                <c:pt idx="57">
                  <c:v>7.3382214285167002E-2</c:v>
                </c:pt>
                <c:pt idx="58">
                  <c:v>7.338114897637027E-2</c:v>
                </c:pt>
                <c:pt idx="59">
                  <c:v>7.3380308255011073E-2</c:v>
                </c:pt>
                <c:pt idx="60">
                  <c:v>7.3379646222782036E-2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04-4A6F-A331-80F99AF89031}"/>
            </c:ext>
          </c:extLst>
        </c:ser>
        <c:ser>
          <c:idx val="3"/>
          <c:order val="3"/>
          <c:tx>
            <c:strRef>
              <c:f>'GDP time series'!$A$54</c:f>
              <c:strCache>
                <c:ptCount val="1"/>
                <c:pt idx="0">
                  <c:v>25-year Loans Steady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series'!$B$2:$BJ$2</c:f>
              <c:numCache>
                <c:formatCode>General</c:formatCode>
                <c:ptCount val="6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  <c:pt idx="51">
                  <c:v>2071</c:v>
                </c:pt>
                <c:pt idx="52">
                  <c:v>2072</c:v>
                </c:pt>
                <c:pt idx="53">
                  <c:v>2073</c:v>
                </c:pt>
                <c:pt idx="54">
                  <c:v>2074</c:v>
                </c:pt>
                <c:pt idx="55">
                  <c:v>2075</c:v>
                </c:pt>
                <c:pt idx="56">
                  <c:v>2076</c:v>
                </c:pt>
                <c:pt idx="57">
                  <c:v>2077</c:v>
                </c:pt>
                <c:pt idx="58">
                  <c:v>2078</c:v>
                </c:pt>
                <c:pt idx="59">
                  <c:v>2079</c:v>
                </c:pt>
                <c:pt idx="60">
                  <c:v>2080</c:v>
                </c:pt>
              </c:numCache>
            </c:numRef>
          </c:cat>
          <c:val>
            <c:numRef>
              <c:f>'GDP time series'!$B$54:$BJ$54</c:f>
              <c:numCache>
                <c:formatCode>General</c:formatCode>
                <c:ptCount val="61"/>
                <c:pt idx="0">
                  <c:v>0</c:v>
                </c:pt>
                <c:pt idx="1">
                  <c:v>8.8548987859704553E-3</c:v>
                </c:pt>
                <c:pt idx="2">
                  <c:v>-2.1128635600975443E-2</c:v>
                </c:pt>
                <c:pt idx="3">
                  <c:v>-2.3410098949816494E-2</c:v>
                </c:pt>
                <c:pt idx="4">
                  <c:v>-1.2926990663075788E-2</c:v>
                </c:pt>
                <c:pt idx="5">
                  <c:v>2.2167664217143113E-3</c:v>
                </c:pt>
                <c:pt idx="6">
                  <c:v>1.7628075517239772E-2</c:v>
                </c:pt>
                <c:pt idx="7">
                  <c:v>3.1027266753480554E-2</c:v>
                </c:pt>
                <c:pt idx="8">
                  <c:v>4.1227844069147146E-2</c:v>
                </c:pt>
                <c:pt idx="9">
                  <c:v>4.7557696794719995E-2</c:v>
                </c:pt>
                <c:pt idx="10">
                  <c:v>4.9451919810783451E-2</c:v>
                </c:pt>
                <c:pt idx="11">
                  <c:v>4.6375561455413994E-2</c:v>
                </c:pt>
                <c:pt idx="12">
                  <c:v>3.7447483355612654E-2</c:v>
                </c:pt>
                <c:pt idx="13">
                  <c:v>2.1390311347646573E-2</c:v>
                </c:pt>
                <c:pt idx="14">
                  <c:v>-3.6884217926691498E-3</c:v>
                </c:pt>
                <c:pt idx="15">
                  <c:v>-4.0570090234148815E-2</c:v>
                </c:pt>
                <c:pt idx="16">
                  <c:v>-9.4414993091951338E-2</c:v>
                </c:pt>
                <c:pt idx="17">
                  <c:v>-6.161701291566013E-2</c:v>
                </c:pt>
                <c:pt idx="18">
                  <c:v>-4.029080638361382E-2</c:v>
                </c:pt>
                <c:pt idx="19">
                  <c:v>-2.5961015692499423E-2</c:v>
                </c:pt>
                <c:pt idx="20">
                  <c:v>-1.5865837012796202E-2</c:v>
                </c:pt>
                <c:pt idx="21">
                  <c:v>-8.2622756826911115E-3</c:v>
                </c:pt>
                <c:pt idx="22">
                  <c:v>-2.0090245969273113E-3</c:v>
                </c:pt>
                <c:pt idx="23">
                  <c:v>3.6854188335544436E-3</c:v>
                </c:pt>
                <c:pt idx="24">
                  <c:v>9.4155465228284996E-3</c:v>
                </c:pt>
                <c:pt idx="25">
                  <c:v>1.5670585249183411E-2</c:v>
                </c:pt>
                <c:pt idx="26">
                  <c:v>2.2906533671918083E-2</c:v>
                </c:pt>
                <c:pt idx="27">
                  <c:v>2.9725506619460162E-2</c:v>
                </c:pt>
                <c:pt idx="28">
                  <c:v>3.6148005295832952E-2</c:v>
                </c:pt>
                <c:pt idx="29">
                  <c:v>4.2202771365662528E-2</c:v>
                </c:pt>
                <c:pt idx="30">
                  <c:v>4.7917189035895369E-2</c:v>
                </c:pt>
                <c:pt idx="31">
                  <c:v>5.3309937534407048E-2</c:v>
                </c:pt>
                <c:pt idx="32">
                  <c:v>5.838727635076868E-2</c:v>
                </c:pt>
                <c:pt idx="33">
                  <c:v>6.3139690741653709E-2</c:v>
                </c:pt>
                <c:pt idx="34">
                  <c:v>6.7539069219146874E-2</c:v>
                </c:pt>
                <c:pt idx="35">
                  <c:v>7.1534845762388777E-2</c:v>
                </c:pt>
                <c:pt idx="36">
                  <c:v>7.5051178690199727E-2</c:v>
                </c:pt>
                <c:pt idx="37">
                  <c:v>7.7981518692382679E-2</c:v>
                </c:pt>
                <c:pt idx="38">
                  <c:v>8.0183856127447051E-2</c:v>
                </c:pt>
                <c:pt idx="39">
                  <c:v>8.1476480670961138E-2</c:v>
                </c:pt>
                <c:pt idx="40">
                  <c:v>8.1634678061970334E-2</c:v>
                </c:pt>
                <c:pt idx="41">
                  <c:v>8.0374640495572969E-2</c:v>
                </c:pt>
                <c:pt idx="42">
                  <c:v>7.9200314049332476E-2</c:v>
                </c:pt>
                <c:pt idx="43">
                  <c:v>7.8161663503450995E-2</c:v>
                </c:pt>
                <c:pt idx="44">
                  <c:v>7.7272263183814083E-2</c:v>
                </c:pt>
                <c:pt idx="45">
                  <c:v>7.652681634628955E-2</c:v>
                </c:pt>
                <c:pt idx="46">
                  <c:v>7.5911229703806704E-2</c:v>
                </c:pt>
                <c:pt idx="47">
                  <c:v>7.5408240595731257E-2</c:v>
                </c:pt>
                <c:pt idx="48">
                  <c:v>7.5000419614679181E-2</c:v>
                </c:pt>
                <c:pt idx="49">
                  <c:v>7.4671650371849196E-2</c:v>
                </c:pt>
                <c:pt idx="50">
                  <c:v>7.4407746930327257E-2</c:v>
                </c:pt>
                <c:pt idx="51">
                  <c:v>7.4196600744036445E-2</c:v>
                </c:pt>
                <c:pt idx="52">
                  <c:v>7.4028086189481535E-2</c:v>
                </c:pt>
                <c:pt idx="53">
                  <c:v>7.3893855894224814E-2</c:v>
                </c:pt>
                <c:pt idx="54">
                  <c:v>7.3787098745792257E-2</c:v>
                </c:pt>
                <c:pt idx="55">
                  <c:v>7.3702299151712225E-2</c:v>
                </c:pt>
                <c:pt idx="56">
                  <c:v>7.3635016289497202E-2</c:v>
                </c:pt>
                <c:pt idx="57">
                  <c:v>7.3581690910673458E-2</c:v>
                </c:pt>
                <c:pt idx="58">
                  <c:v>7.3539481217976821E-2</c:v>
                </c:pt>
                <c:pt idx="59">
                  <c:v>7.3506126271372096E-2</c:v>
                </c:pt>
                <c:pt idx="60">
                  <c:v>7.3479834022394108E-2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04-4A6F-A331-80F99AF89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4050655"/>
        <c:axId val="254051903"/>
      </c:lineChart>
      <c:catAx>
        <c:axId val="25405065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051903"/>
        <c:crosses val="autoZero"/>
        <c:auto val="1"/>
        <c:lblAlgn val="ctr"/>
        <c:lblOffset val="100"/>
        <c:noMultiLvlLbl val="0"/>
      </c:catAx>
      <c:valAx>
        <c:axId val="254051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/>
                  <a:t>% change compared to base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050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+mn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Figure 4: Evolution of GDP over time due to 15-year programme of residential energy efficiency improvements in UK households (Regulation option)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'GDP time series'!$A$3</c:f>
              <c:strCache>
                <c:ptCount val="1"/>
                <c:pt idx="0">
                  <c:v>Regulation Early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'GDP time series'!$B$3:$AF$3</c:f>
              <c:numCache>
                <c:formatCode>General</c:formatCode>
                <c:ptCount val="31"/>
                <c:pt idx="0">
                  <c:v>0</c:v>
                </c:pt>
                <c:pt idx="1">
                  <c:v>-3.5141392234261382E-3</c:v>
                </c:pt>
                <c:pt idx="2">
                  <c:v>-0.19471958635854936</c:v>
                </c:pt>
                <c:pt idx="3">
                  <c:v>-0.22771538089048082</c:v>
                </c:pt>
                <c:pt idx="4">
                  <c:v>-0.20665204297262152</c:v>
                </c:pt>
                <c:pt idx="5">
                  <c:v>-0.16794392763972432</c:v>
                </c:pt>
                <c:pt idx="6">
                  <c:v>-0.12641878324433087</c:v>
                </c:pt>
                <c:pt idx="7">
                  <c:v>-8.8072567897090615E-2</c:v>
                </c:pt>
                <c:pt idx="8">
                  <c:v>-5.5008160259639727E-2</c:v>
                </c:pt>
                <c:pt idx="9">
                  <c:v>-2.7580218160738745E-2</c:v>
                </c:pt>
                <c:pt idx="10">
                  <c:v>-5.4174379954585739E-3</c:v>
                </c:pt>
                <c:pt idx="11">
                  <c:v>1.2065292454432885E-2</c:v>
                </c:pt>
                <c:pt idx="12">
                  <c:v>2.5438709694713957E-2</c:v>
                </c:pt>
                <c:pt idx="13">
                  <c:v>3.5107710736004272E-2</c:v>
                </c:pt>
                <c:pt idx="14">
                  <c:v>4.1255707284371113E-2</c:v>
                </c:pt>
                <c:pt idx="15">
                  <c:v>4.3689953797798609E-2</c:v>
                </c:pt>
                <c:pt idx="16">
                  <c:v>4.1580558929732447E-2</c:v>
                </c:pt>
                <c:pt idx="17">
                  <c:v>5.4916843701668938E-2</c:v>
                </c:pt>
                <c:pt idx="18">
                  <c:v>6.2803421230017697E-2</c:v>
                </c:pt>
                <c:pt idx="19">
                  <c:v>6.7441450271776837E-2</c:v>
                </c:pt>
                <c:pt idx="20">
                  <c:v>7.0147213703286582E-2</c:v>
                </c:pt>
                <c:pt idx="21">
                  <c:v>7.1707391993558467E-2</c:v>
                </c:pt>
                <c:pt idx="22">
                  <c:v>7.2591642284880464E-2</c:v>
                </c:pt>
                <c:pt idx="23">
                  <c:v>7.3079851659296757E-2</c:v>
                </c:pt>
                <c:pt idx="24">
                  <c:v>7.3338349715501572E-2</c:v>
                </c:pt>
                <c:pt idx="25">
                  <c:v>7.3465570078568021E-2</c:v>
                </c:pt>
                <c:pt idx="26">
                  <c:v>7.3519412181144439E-2</c:v>
                </c:pt>
                <c:pt idx="27">
                  <c:v>7.3533634457922936E-2</c:v>
                </c:pt>
                <c:pt idx="28">
                  <c:v>7.3527669738870927E-2</c:v>
                </c:pt>
                <c:pt idx="29">
                  <c:v>7.3512494866534439E-2</c:v>
                </c:pt>
                <c:pt idx="30">
                  <c:v>7.3494133494911296E-2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EA-4C9E-AF9C-84F0A2F597DC}"/>
            </c:ext>
          </c:extLst>
        </c:ser>
        <c:ser>
          <c:idx val="1"/>
          <c:order val="1"/>
          <c:tx>
            <c:strRef>
              <c:f>'GDP time series'!$A$4</c:f>
              <c:strCache>
                <c:ptCount val="1"/>
                <c:pt idx="0">
                  <c:v>Regulation Steady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'GDP time series'!$B$4:$AF$4</c:f>
              <c:numCache>
                <c:formatCode>General</c:formatCode>
                <c:ptCount val="31"/>
                <c:pt idx="0">
                  <c:v>0</c:v>
                </c:pt>
                <c:pt idx="1">
                  <c:v>1.952155427065172E-3</c:v>
                </c:pt>
                <c:pt idx="2">
                  <c:v>-4.0270302974143579E-2</c:v>
                </c:pt>
                <c:pt idx="3">
                  <c:v>-5.0553761623006732E-2</c:v>
                </c:pt>
                <c:pt idx="4">
                  <c:v>-4.4639793770173686E-2</c:v>
                </c:pt>
                <c:pt idx="5">
                  <c:v>-3.1272977069496388E-2</c:v>
                </c:pt>
                <c:pt idx="6">
                  <c:v>-1.5275101220935117E-2</c:v>
                </c:pt>
                <c:pt idx="7">
                  <c:v>8.0656758960628849E-4</c:v>
                </c:pt>
                <c:pt idx="8">
                  <c:v>1.5670331531558723E-2</c:v>
                </c:pt>
                <c:pt idx="9">
                  <c:v>2.8670377568862371E-2</c:v>
                </c:pt>
                <c:pt idx="10">
                  <c:v>3.9414972867057863E-2</c:v>
                </c:pt>
                <c:pt idx="11">
                  <c:v>4.7652517722318599E-2</c:v>
                </c:pt>
                <c:pt idx="12">
                  <c:v>5.2948388245832589E-2</c:v>
                </c:pt>
                <c:pt idx="13">
                  <c:v>5.4596810935514384E-2</c:v>
                </c:pt>
                <c:pt idx="14">
                  <c:v>5.1385002821335846E-2</c:v>
                </c:pt>
                <c:pt idx="15">
                  <c:v>4.1260556507083379E-2</c:v>
                </c:pt>
                <c:pt idx="16">
                  <c:v>2.0280475020406641E-2</c:v>
                </c:pt>
                <c:pt idx="17">
                  <c:v>4.8190314499607645E-2</c:v>
                </c:pt>
                <c:pt idx="18">
                  <c:v>6.358303965134926E-2</c:v>
                </c:pt>
                <c:pt idx="19">
                  <c:v>7.1738005955124251E-2</c:v>
                </c:pt>
                <c:pt idx="20">
                  <c:v>7.5768049390378955E-2</c:v>
                </c:pt>
                <c:pt idx="21">
                  <c:v>7.7497160469119919E-2</c:v>
                </c:pt>
                <c:pt idx="22">
                  <c:v>7.7984917961715361E-2</c:v>
                </c:pt>
                <c:pt idx="23">
                  <c:v>7.7839258682810275E-2</c:v>
                </c:pt>
                <c:pt idx="24">
                  <c:v>7.7402665220782652E-2</c:v>
                </c:pt>
                <c:pt idx="25">
                  <c:v>7.6862749872907976E-2</c:v>
                </c:pt>
                <c:pt idx="26">
                  <c:v>7.6317730912189852E-2</c:v>
                </c:pt>
                <c:pt idx="27">
                  <c:v>7.5815029450043703E-2</c:v>
                </c:pt>
                <c:pt idx="28">
                  <c:v>7.5373876724316169E-2</c:v>
                </c:pt>
                <c:pt idx="29">
                  <c:v>7.4998434074569076E-2</c:v>
                </c:pt>
                <c:pt idx="30">
                  <c:v>7.4685304912724959E-2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EA-4C9E-AF9C-84F0A2F597DC}"/>
            </c:ext>
          </c:extLst>
        </c:ser>
        <c:ser>
          <c:idx val="2"/>
          <c:order val="2"/>
          <c:tx>
            <c:strRef>
              <c:f>'GDP time series'!$A$5</c:f>
              <c:strCache>
                <c:ptCount val="1"/>
                <c:pt idx="0">
                  <c:v>Regulation Late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'GDP time series'!$B$2:$AF$2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'GDP time series'!$B$5:$AF$5</c:f>
              <c:numCache>
                <c:formatCode>General</c:formatCode>
                <c:ptCount val="31"/>
                <c:pt idx="0">
                  <c:v>0</c:v>
                </c:pt>
                <c:pt idx="1">
                  <c:v>1.1032360488716364E-3</c:v>
                </c:pt>
                <c:pt idx="2">
                  <c:v>-1.1632728040888995E-2</c:v>
                </c:pt>
                <c:pt idx="3">
                  <c:v>-1.196988617151451E-2</c:v>
                </c:pt>
                <c:pt idx="4">
                  <c:v>-5.6621067642592671E-3</c:v>
                </c:pt>
                <c:pt idx="5">
                  <c:v>4.1079616740047342E-3</c:v>
                </c:pt>
                <c:pt idx="6">
                  <c:v>1.5684168827334588E-2</c:v>
                </c:pt>
                <c:pt idx="7">
                  <c:v>2.8311720455231892E-2</c:v>
                </c:pt>
                <c:pt idx="8">
                  <c:v>4.167515014403822E-2</c:v>
                </c:pt>
                <c:pt idx="9">
                  <c:v>5.5696156896956062E-2</c:v>
                </c:pt>
                <c:pt idx="10">
                  <c:v>7.0286977963029962E-2</c:v>
                </c:pt>
                <c:pt idx="11">
                  <c:v>8.5046167842417475E-2</c:v>
                </c:pt>
                <c:pt idx="12">
                  <c:v>9.8812635743739108E-2</c:v>
                </c:pt>
                <c:pt idx="13">
                  <c:v>0.10852741376969899</c:v>
                </c:pt>
                <c:pt idx="14">
                  <c:v>0.10644536593207299</c:v>
                </c:pt>
                <c:pt idx="15">
                  <c:v>7.0811257834879626E-2</c:v>
                </c:pt>
                <c:pt idx="16">
                  <c:v>-6.7812000817679685E-2</c:v>
                </c:pt>
                <c:pt idx="17">
                  <c:v>3.1490185151028527E-3</c:v>
                </c:pt>
                <c:pt idx="18">
                  <c:v>4.2814246335565187E-2</c:v>
                </c:pt>
                <c:pt idx="19">
                  <c:v>6.4270884736505884E-2</c:v>
                </c:pt>
                <c:pt idx="20">
                  <c:v>7.5268621976976036E-2</c:v>
                </c:pt>
                <c:pt idx="21">
                  <c:v>8.0367486382115771E-2</c:v>
                </c:pt>
                <c:pt idx="22">
                  <c:v>8.2229368811703729E-2</c:v>
                </c:pt>
                <c:pt idx="23">
                  <c:v>8.2391368547507504E-2</c:v>
                </c:pt>
                <c:pt idx="24">
                  <c:v>8.1727407975917821E-2</c:v>
                </c:pt>
                <c:pt idx="25">
                  <c:v>8.072298831331981E-2</c:v>
                </c:pt>
                <c:pt idx="26">
                  <c:v>7.9638206836651904E-2</c:v>
                </c:pt>
                <c:pt idx="27">
                  <c:v>7.8604084231570504E-2</c:v>
                </c:pt>
                <c:pt idx="28">
                  <c:v>7.7679166617605766E-2</c:v>
                </c:pt>
                <c:pt idx="29">
                  <c:v>7.6882521965271344E-2</c:v>
                </c:pt>
                <c:pt idx="30">
                  <c:v>7.6212756581894858E-2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EA-4C9E-AF9C-84F0A2F59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4050655"/>
        <c:axId val="254051903"/>
      </c:lineChart>
      <c:catAx>
        <c:axId val="25405065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051903"/>
        <c:crosses val="autoZero"/>
        <c:auto val="1"/>
        <c:lblAlgn val="ctr"/>
        <c:lblOffset val="100"/>
        <c:noMultiLvlLbl val="0"/>
      </c:catAx>
      <c:valAx>
        <c:axId val="254051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/>
                  <a:t>% change compared to base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050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22D5C-41BC-47EF-880D-CF72C2C2122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6C1B3-8DF3-4F78-9FA2-E11B392C7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7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238B6-9E7A-4E00-B591-12FD88864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68573-2410-494B-97F6-B85759D93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5C4FD-8367-4F0E-867D-5A83F1E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4501-2121-4545-AE90-95E4D1476CDF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06457-7FCB-49BE-91FB-F4002A187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65BA9-9907-41CA-98E2-A11FD932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6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6EE8F-1BF3-4DFB-BF19-B7A7CE52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800FD-9282-427A-BA44-46E625D8C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057A2-BA95-47E5-A147-BC22179A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8B9E-1851-4E92-8AB8-845E54CE88DE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AFACC-6AB7-49DC-B735-5751EDA2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F35E2-1FB8-457E-A7AD-032696B7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21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D879C-9F44-4732-BA30-12E945A51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2C5B0-BCA7-4121-ABDA-C8EE39551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AFCA5-B7A5-4074-B4E2-AB2E57017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6FEE-2E53-4BB9-81E8-1E3EDCD42A9B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2A1E1-AC4D-4F7D-9705-EDF7DBBA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5F91C-FBA1-4C7D-BD21-F60E1C5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79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C50FF-7998-4206-B4CE-B5E36C68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72FEA-5FC7-4445-820D-4287A4005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227D8-1E90-4ACD-8E41-D9F9C8E8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9562-65E0-4CF9-A752-C1396522AE84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F79D8-462B-4517-B015-9242F751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2C10F-4EE2-4BD7-9AF8-CCE68490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02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BDCA7-52DC-444C-A5E7-C4317C297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DD9AD-00F1-481B-9125-96923221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A939F-3ECE-4820-8BCD-B107BF281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D0B4-7C41-42EC-812D-F3840CB640E0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1E5A9-9B7C-4A1D-B819-736FE37E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EF9E5-835C-4FF6-B346-73CC3458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23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8466D-4A94-496B-8BF4-A32E26E6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C51B0-5DB2-4C0D-A21B-E41D710B6E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47C43-6902-4378-83DF-9B3A4C850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DD3B3-05C5-4DAD-87EC-EAC15133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1B63-7B98-4463-A877-C520C126F542}" type="datetime1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6C16B-B836-4E72-BCBC-CDC8DD27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29F4E-E270-41E7-A94F-0814409B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57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18AA7-6662-4CB5-A817-8DED55AB6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E899F-D5B7-42EE-BC6A-D9A2B7D1C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86469-07D3-4461-A307-AE9F32F78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7CD2D-5E6E-4815-A64F-E8577177F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EC312-08A5-4F7B-A17A-1C83C7640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4CAF9A-9A51-4B5A-9891-F023C95D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5C56-4D50-47C8-B269-48DF8716B74B}" type="datetime1">
              <a:rPr lang="en-GB" smtClean="0"/>
              <a:t>09/06/2021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7449AC-C988-40F9-BD1E-4974BF4F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DBB847-AE53-4951-B5B7-9E8A666A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EBD7-639E-4919-B008-D4147944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3B8EF3-B35C-47CF-8722-BCBD55B70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174-68EB-4B36-8514-FD5689124124}" type="datetime1">
              <a:rPr lang="en-GB" smtClean="0"/>
              <a:t>09/06/2021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32F6A7-61BE-4B99-A833-DAC044EE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5EFA66-4905-4BE7-B8FA-7CD17F832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90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41C67B-6C0E-40F4-A3D5-1B26B7C5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18B5-523D-458C-AB09-787C9593928D}" type="datetime1">
              <a:rPr lang="en-GB" smtClean="0"/>
              <a:t>09/06/2021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3F484-465D-4A91-8813-22867EA8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F15DE-A6B4-4E0D-A216-9D537716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20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8F3F-4693-477C-AD06-C5ED54D0B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38086-8A20-4BEE-B7FD-9484A2901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3A2BB-704D-41B9-AE26-37D9CB1A3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E3E1A-7215-4404-8D49-A5A71C4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66A2-E8EC-4F02-ACB4-57C7D5D6AF44}" type="datetime1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2AF77-F9C0-4F16-AE81-4A90F7453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AF841-62A7-484B-A73C-578FBE74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90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5FD5B-0C21-4F68-A9BE-B65BF1C65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213335-D632-46B3-8F89-083AB9E79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6FD73-8204-4F04-8829-F8933AB25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EE794-6CDB-4349-92E4-EB4B991D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A53E-2554-4F69-93B9-9D4AB111CC55}" type="datetime1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2AD47-FF72-4E1A-9BCD-160DCE7B1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6A36A-BBBA-4C3A-B870-8160A2E4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88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E883BB-FBDA-4349-85B6-2B1B11F2E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F89BC-E8E4-47A1-BE7B-459826F0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4973B-DD55-483A-89A3-E929288C0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3B06-C0AF-4B30-8820-1761BDBCB74B}" type="datetime1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D1564-D655-4966-A57F-06D059A16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Dr Antonios Katris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6CCA4-7D62-485C-A722-4B7180EBE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00473-5B2E-4D36-BDCA-69C9E3D9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8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ntonios.katris@strath.ac.uk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016/j.enpol.2021.112375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2144504"/>
            <a:ext cx="10228976" cy="781938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2B8F38"/>
                </a:solidFill>
              </a:rPr>
              <a:t>Funding UK Residential Energy Efficiency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9370"/>
            <a:ext cx="9144000" cy="433067"/>
          </a:xfrm>
        </p:spPr>
        <p:txBody>
          <a:bodyPr/>
          <a:lstStyle/>
          <a:p>
            <a:r>
              <a:rPr lang="en-GB" dirty="0">
                <a:solidFill>
                  <a:srgbClr val="2B8F38"/>
                </a:solidFill>
              </a:rPr>
              <a:t>The Economy-wide Impacts of ECO and its Alternatives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6AF56B-F6BF-4C4B-9C51-021425B9830D}"/>
              </a:ext>
            </a:extLst>
          </p:cNvPr>
          <p:cNvSpPr txBox="1"/>
          <p:nvPr/>
        </p:nvSpPr>
        <p:spPr>
          <a:xfrm>
            <a:off x="3496695" y="3686564"/>
            <a:ext cx="5198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Antonios Katris, Karen Turner and Jamie Stewart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D9EFFE-40D1-4875-8E8C-530362E62EDD}"/>
              </a:ext>
            </a:extLst>
          </p:cNvPr>
          <p:cNvSpPr txBox="1"/>
          <p:nvPr/>
        </p:nvSpPr>
        <p:spPr>
          <a:xfrm>
            <a:off x="5008907" y="4290121"/>
            <a:ext cx="2174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Centre for Energy Policy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B5721-357A-404F-B6F2-3214A60F186E}"/>
              </a:ext>
            </a:extLst>
          </p:cNvPr>
          <p:cNvSpPr txBox="1"/>
          <p:nvPr/>
        </p:nvSpPr>
        <p:spPr>
          <a:xfrm>
            <a:off x="4984797" y="4628675"/>
            <a:ext cx="2222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University of Strathclyde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2960D-FA41-4353-916C-738097576AFA}"/>
              </a:ext>
            </a:extLst>
          </p:cNvPr>
          <p:cNvSpPr txBox="1"/>
          <p:nvPr/>
        </p:nvSpPr>
        <p:spPr>
          <a:xfrm>
            <a:off x="4499823" y="4974014"/>
            <a:ext cx="3192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IAEE online conference, 9 June 2021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979" y="67987"/>
            <a:ext cx="4024754" cy="1030971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A2355F-6AE8-478C-8712-566D58F3B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EFDF3F6-1127-435A-8142-0F682CA4C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8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79"/>
    </mc:Choice>
    <mc:Fallback xmlns="">
      <p:transition spd="slow" advTm="2217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Key findings for 15-year programmes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8178" y="813732"/>
            <a:ext cx="5401554" cy="5976281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Early action means </a:t>
            </a: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skilled labour requirements in first 3 years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135,000 FTE skilled workers in year 1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No efficiency gains to counter negative pressures in economy due to rising labour costs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But support in single parliamentary term(5 years) enables over 64% of potential efficiency 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Shorter and smaller GDP losses with late action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Small early costs and compounding efficiency gains help mitigate economic pressures when bulk of activity takes place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support in last parliamentary term then on 35% of efficiency gains possible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Steady action seems a good compromise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Smooths out labour requirements and negative GDP impacts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Key challenge </a:t>
            </a: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necessary policy support at least through 3 parliamentary terms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5C8CB71-E930-4C52-8482-4937EF4138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2848969"/>
              </p:ext>
            </p:extLst>
          </p:nvPr>
        </p:nvGraphicFramePr>
        <p:xfrm>
          <a:off x="72268" y="645952"/>
          <a:ext cx="6645910" cy="4467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29A5C72-832A-4518-AC44-4A5736A74F5B}"/>
              </a:ext>
            </a:extLst>
          </p:cNvPr>
          <p:cNvSpPr txBox="1"/>
          <p:nvPr/>
        </p:nvSpPr>
        <p:spPr>
          <a:xfrm>
            <a:off x="72268" y="5490247"/>
            <a:ext cx="66459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/>
              <a:t>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Important implications of the distribution of activity across the duration of the programme</a:t>
            </a:r>
          </a:p>
          <a:p>
            <a:endParaRPr lang="en-GB" sz="2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D8349-BFA6-4154-B6AB-1CB6397BD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3C167-6660-4452-BCB5-0BF195F0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5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866"/>
    </mc:Choice>
    <mc:Fallback xmlns="">
      <p:transition spd="slow" advTm="9986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Key take-home messages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68" y="813732"/>
            <a:ext cx="12047464" cy="5916589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All implementation approaches and funding mechanisms can deliver long-term economy-wide gains if the efficiency gains are achieved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The funding mechanism only affect the transition of the economy until the long-run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Using the appropriate funding mechanism helps time any negative impacts in periods where mitigated by/not compounding with other net zero actions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2200" dirty="0"/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Short-term programmes can deliver positive economy-wide outcomes in many timeframes if there is expectation that the retrofitting activity will continue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Managing the producers’ expectations is very important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Lack of confidence on continuing retrofitting activity can lead to significant negative impacts over long periods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2200" dirty="0"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Long-term programmes can help remove any uncertainties over the future of retrofitting activity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Larger volume of activity could lead to larger negative impacts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Over shorter time periods 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2200" dirty="0"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Timing the activity within the duration of a long-term programme is key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Large skilled labour requirements and wider economy-wide pressures could manifest if most of activity takes place at very early stages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Delaying action posses the risk of no political support and funding by the time that most of the activity should take place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0B682F-61B4-45E7-9A87-D81372A1F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923D4-16B6-4F6E-9344-A4B640B19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2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032"/>
    </mc:Choice>
    <mc:Fallback xmlns="">
      <p:transition spd="slow" advTm="11303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2144504"/>
            <a:ext cx="10228976" cy="781938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2B8F38"/>
                </a:solidFill>
              </a:rPr>
              <a:t>Thank you!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6AF56B-F6BF-4C4B-9C51-021425B9830D}"/>
              </a:ext>
            </a:extLst>
          </p:cNvPr>
          <p:cNvSpPr txBox="1"/>
          <p:nvPr/>
        </p:nvSpPr>
        <p:spPr>
          <a:xfrm>
            <a:off x="3868242" y="3412421"/>
            <a:ext cx="445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For any further questions please contact: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D9EFFE-40D1-4875-8E8C-530362E62EDD}"/>
              </a:ext>
            </a:extLst>
          </p:cNvPr>
          <p:cNvSpPr txBox="1"/>
          <p:nvPr/>
        </p:nvSpPr>
        <p:spPr>
          <a:xfrm>
            <a:off x="4811927" y="4298510"/>
            <a:ext cx="2553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hlinkClick r:id="rId2"/>
              </a:rPr>
              <a:t>antonios.katris@strath.ac.uk</a:t>
            </a:r>
            <a:endParaRPr lang="en-GB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979" y="67987"/>
            <a:ext cx="4024754" cy="103097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71E15A-D6B7-40DA-A664-0570B746E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AAF28-81F5-4C34-B210-DB8EDE07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00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8"/>
    </mc:Choice>
    <mc:Fallback xmlns="">
      <p:transition spd="slow" advTm="1051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The focus of this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68" y="813732"/>
            <a:ext cx="12047464" cy="5916589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explore 2 different approaches in which energy efficiency improvement programmes could be implemented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All funding mechanisms considered for both approaches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£4,100 cost per household, each retrofitted property becomes 17.2% more energy efficient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Short-term 4-year programmes, in line with the current approach used for ECO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£4billion total funds available for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retrofittings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equally spread across the entire duration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Two bounding distributions of funds – the entire amount to the lowest income (HG1) households or equally spread to the more able-to-pay households (HG2-5)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Central case: UK production sectors expect another programme to follow after the end of the current one – exhibit myopic behaviour 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Long-term 15-year programme to achieve 2035 EPC C goal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£68.5billion total funds – distribution to households provided by BEIS internal analyses close to equal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Early, steady and late action scenarios with funds allocated appropriately throughout the programme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No expectation for another programme afterwards – producers exhibit forward-looking behaviour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15AB2-762F-468F-9261-A9BCD81D8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52900-AE58-47FA-B610-D892B1BA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8"/>
    </mc:Choice>
    <mc:Fallback xmlns="">
      <p:transition spd="slow" advTm="267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Key findings for 4-year programmes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68" y="813732"/>
            <a:ext cx="12047464" cy="5916589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Lower energy bills enable real income gains for households 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£25.58 per household per year gains for HG1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households when the entire amount directed to HG1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£10.36 (HG2) and £19.3 (HG5) per household per year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when HG2-5 households retrofitted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Average gains here, in practice concentrated in retrofitted households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Real income gains trigger a sustained wider economic expansion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Greater expansion when HG2-5 households retrofitted - same efficiency improvement of entire household stock but savings over higher consumption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£86.7million (0.0049%) sustained GDP gains with 1,545 net increase in FTE jobs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Reduced to £63.4million (0.0036%) with 957 FTE jobs when HG1 properties retrofitted 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Between £8.8million and £13.3million government budget savings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Retrofitting HG2-5 households leads to societal return of </a:t>
            </a: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0.39 FTE jobs per £million spent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Alternatively 2,541 FTE jobs per % unit of efficiency gains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0.24 FTE jobs per £million spent or 1,574 FTE jobs per % unit of efficiency gains when HG1 retrofitted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Variations in the cost of labour play a key role in the long-run results 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For our central case we assume fixed labour supply and wage bargaining where nominal wage is inversely related to the unemployment rate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When wage pressures removed (fixed nominal wage), </a:t>
            </a: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GDP gains can reach £300million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(0.018%) along with 5,360 FTE jobs (1.34 FTE jobs per £million spent or 8,816 FTE jobs per % unit of efficiency gains)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1DD2A-4572-4292-AF72-567510C6A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B3A82-E60F-47A7-B677-60718E42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27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Key findings for 15-year programme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68" y="813732"/>
            <a:ext cx="12047464" cy="5916589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Uncertainties linked to the future of energy efficiency can be removed by announcing longer-term programmes</a:t>
            </a:r>
          </a:p>
          <a:p>
            <a:pPr marL="457200" indent="-4572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15-year £68.5billion programme leads to greater household income gains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£100.52 per household per year for HG1 households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£271.58 per household per year for HG5 households</a:t>
            </a:r>
          </a:p>
          <a:p>
            <a:pPr marL="171450" indent="-17145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Larger household income gains trigger greater long-run economy-wide impacts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£1,285million sustained GDP gains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(0.07%)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22,545 new FTE jobs – 0.33 FTE jobs per £million spent or 2,167 FTE jobs per % unit of efficiency gains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Again </a:t>
            </a: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outcomes in the absence of increasing labour costs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(fixed nominal wage) 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£4,416million sustained GDP gains and 78,582 new FTE jobs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1.15 FTE job per £million spent – 7,552 FTE jobs per % unit of efficiency gains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2501B8-E74B-4032-933D-AE465D24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F53FB-89C9-4500-BA1C-F284BABD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28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Energy Efficiency in UK policy landscape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68" y="813732"/>
            <a:ext cx="12047464" cy="4798503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Energy efficiency a key component of UK’s effort to achieve net zero greenhouse gas (GHG) emissions by 2050 as stated in UK legislation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Residential energy efficiency part of major policy documents in 2019 and 2020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Climate Change Committee’s (CCC) 2019 ‘Net Zero – The UK’s contribution to stopping global warming’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CCC’s 2020 Sixth Carbon Budget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HM Treasury’s 2020 ‘Net Zero Review: Interim Report’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HM Government 2020 ‘The Ten Point Plan for a Green Industrial Revolution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Clean Growth Strategy states the aim that as many UK homes as possible will reach Energy Performance Certificate (EPC) Band C by 2035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Main focus on able-to-pay households and private rental sector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8E11B-8BF6-4F59-91A0-5A74ACF1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05AD8-02EC-4F62-9C7E-F7921AB6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7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749"/>
    </mc:Choice>
    <mc:Fallback xmlns="">
      <p:transition spd="slow" advTm="3974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Energy Efficiency in UK policy landscape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68" y="813732"/>
            <a:ext cx="12047464" cy="5916589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To date the most widely tool used to support energy efficiency improvement projects is the Energy Company Obligation (ECO)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Used in Great Britain (not Northern Ireland)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Major energy providers have specific targets set by the energy regulator Ofgem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Need to meet these targets by finding and supporting appropriate energy efficiency improvements projects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In ECO energy companies act as centralised providers of energy efficiency improvements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Multiple relatively short implementation periods (less than 3 years)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Costs passed to the entire customer base – largest consumers pay highest share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Significant administrative and search costs erode the amount directed to retrofitting properties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Fixed costs for specific actions – potential for economic rent, further erodes the amount for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retrofittings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Our previous analysis has shown that despite the limitations of how it is implemented, ECO has some positives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Enables substantial economy-wide benefits due to efficiency gains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Avoids negative impacts on low-income households even if efficiency gains do not materialise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Energy Policy paper: 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Can different approaches to funding household energy efficiency deliver on economic and social policy objectives? ECO and alternatives in the UK</a:t>
            </a:r>
            <a:endParaRPr lang="en-GB" sz="2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1E701-1E12-419B-B512-0C72467F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C99D1-72AA-45DA-9830-01ED6C4C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5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296"/>
    </mc:Choice>
    <mc:Fallback xmlns="">
      <p:transition spd="slow" advTm="14629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Energy Efficiency in UK policy landscape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68" y="813732"/>
            <a:ext cx="12047464" cy="5916589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Some early indications of a shift in energy efficiency policy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Green Homes grant announced as part of post- Covid-19 recovery package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Some interest to be expanded beyond the initial timeframe</a:t>
            </a:r>
          </a:p>
          <a:p>
            <a:pPr marL="457200" indent="-4572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General view within policy community that there are limits to what can be passed to consumers via energy bills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Electrification of several services (e.g. transportation, heating) will bring additional costs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Socialising costs via energy bills has the potential to disproportionately affect the lowest income households</a:t>
            </a:r>
          </a:p>
          <a:p>
            <a:pPr marL="457200" indent="-4572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Consideration of alternative options to promote residential energy efficiency improvement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A72A80-6EFA-42F2-B9DD-85D5292D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3DF8B-A9DB-417F-9B8B-2C1870A4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4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15"/>
    </mc:Choice>
    <mc:Fallback xmlns="">
      <p:transition spd="slow" advTm="7211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Our methodology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68" y="813732"/>
            <a:ext cx="12047464" cy="5916589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We use the UKENVI CGE model for the UK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Includes all the sectors in the UK economy aggregated in 34 sectors including 5 energy sectors (coal extraction, crude oil extraction, refined petroleum, electricity, gas distribution)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Labour, capital, energy and non-energy (KLEM) intermediates inputs to production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Consumption of energy (in numerous ways) and non-energy goods and services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Competitive goods markets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Rest of EU (REU) and Rest of World (ROW) external regions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Goods from UK and REU ROW imperfect substitutes and exports respond to changes in relative prices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400" dirty="0"/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5 household quintiles in the model based on their gross income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HG1 the lowest income quintile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HG5 the highest income quintile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400" dirty="0"/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/>
              <a:t>We calibrate the model using a 2016 social accounting matrix (SAM)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400" dirty="0"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Efficiency delivered by 2 UK sectors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‘Construction’ delivers the majority (87.22%) of retrofitting activity (insulations, window replacements etc.)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‘Manufacture of fabricated metal products’ used as a proxy for different heating system installations (12.78% of total activity) 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400" dirty="0"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Total cost and distribution among households of 15-year programme from BEIS internal analyses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cs typeface="Calibri" panose="020F0502020204030204" pitchFamily="34" charset="0"/>
              </a:rPr>
              <a:t>Efficiency gains data from National Energy Efficiency Database (NEED)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C3770-76B7-4F2E-B31F-81A91982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74E2C-59EB-486C-9A60-8BC91A5E3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7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09"/>
    </mc:Choice>
    <mc:Fallback xmlns="">
      <p:transition spd="slow" advTm="3730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The focus of this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68" y="813732"/>
            <a:ext cx="12047464" cy="5916589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consider 4 alternative ways that can be used to promote residential energy efficiency improvements in the UK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Regulations that require households to bring their properties to EPC C (as per stated targets)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Government-issued grants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Interest-free loans (over 5 or 25 years)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Regulation and loans pass the cost to the beneficiary households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Under regulation the cost has to be covered within the enabling stage of the programme (i.e. when retrofitting takes place)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Loans break the cost over multiple years – start when retrofitting takes place so they can exceed the duration of the retrofitting programme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Disposable income of beneficiary households restricted until retrofitting cost has been covered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Grants do not put any pressure on the income of beneficiary households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May lead to government budget deficit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Could be recovered by progressive taxation (e.g. via income tax) – not explored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633EC-B84B-42E9-8425-5E450238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35F0C-4E35-4E29-9245-C3275396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14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367"/>
    </mc:Choice>
    <mc:Fallback xmlns="">
      <p:transition spd="slow" advTm="15836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Key findings for 4-year programmes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8178" y="813732"/>
            <a:ext cx="5401554" cy="5976281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Funding mechanism does not influence the long-run results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Long-run outcomes affected only by the efficiency gains achieved so common for all funding mechanisms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Transitory impact of the funding mechanism until long-run is reached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 central case Regulation has the potential for greater temporary negative GDP impacts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Large repayment requirements restrict household income and consumption – up to £151million GDP losses by year 3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5-year Loans may also lead to smaller scale transitory GDP losses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Grants and 25-year Loans may help avoid said GDP losses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Transitory GDP losses not necessarily linked to net employment losses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Temporary fall in labour productivity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4719E12-B4F8-44B2-AF49-FE017D196D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680976"/>
              </p:ext>
            </p:extLst>
          </p:nvPr>
        </p:nvGraphicFramePr>
        <p:xfrm>
          <a:off x="72268" y="813732"/>
          <a:ext cx="6645910" cy="4467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080F2-FB37-4A57-A4AA-930456F1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509DF-390C-4F99-A197-9DF01A06C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7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7D2631-3167-4704-A731-879347894E7F}"/>
              </a:ext>
            </a:extLst>
          </p:cNvPr>
          <p:cNvSpPr txBox="1"/>
          <p:nvPr/>
        </p:nvSpPr>
        <p:spPr>
          <a:xfrm>
            <a:off x="72268" y="5278120"/>
            <a:ext cx="6645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4-year programmes, similar approach to ECO - £4billion spread equally</a:t>
            </a:r>
          </a:p>
          <a:p>
            <a:pPr marL="342900" indent="-342900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000" dirty="0"/>
              <a:t>Producers expect ongoing activity – exhibit myopic behaviour</a:t>
            </a:r>
          </a:p>
        </p:txBody>
      </p:sp>
    </p:spTree>
    <p:extLst>
      <p:ext uri="{BB962C8B-B14F-4D97-AF65-F5344CB8AC3E}">
        <p14:creationId xmlns:p14="http://schemas.microsoft.com/office/powerpoint/2010/main" val="303825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429"/>
    </mc:Choice>
    <mc:Fallback xmlns="">
      <p:transition spd="slow" advTm="2614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Key findings for 4-year programmes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8178" y="813732"/>
            <a:ext cx="5401554" cy="597628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If no further activity expected after the current 4-year programme negative impacts can be exacerbated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Forward-looking producers lead to significantly larger temporary GDP losses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Even with funding mechanisms where there were no GDP losses at any timeframe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Greatest losses when using 25-year Loans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Linked to household income restrictions for a longer period of time (last repayment in year 28)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Also Grants return temporary GDP losses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Producers aware of rising labour costs and prices (competitiveness losses) and adjust accordingly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 highlight the importance of proper management of producer expectations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5341A3B-5F8A-4546-9C34-BB09696FF1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259346"/>
              </p:ext>
            </p:extLst>
          </p:nvPr>
        </p:nvGraphicFramePr>
        <p:xfrm>
          <a:off x="72268" y="813732"/>
          <a:ext cx="6645910" cy="4467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FFB7C-F595-44EE-B188-E91A3DBD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0F9889-6293-4B5F-901E-99123CBA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8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A629CD-1816-438C-8368-2AA050192DA7}"/>
              </a:ext>
            </a:extLst>
          </p:cNvPr>
          <p:cNvSpPr txBox="1"/>
          <p:nvPr/>
        </p:nvSpPr>
        <p:spPr>
          <a:xfrm>
            <a:off x="72268" y="5278120"/>
            <a:ext cx="6645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000" dirty="0"/>
              <a:t>Producers do not expect any further activity – exhibit forward-looking behaviour</a:t>
            </a:r>
          </a:p>
        </p:txBody>
      </p:sp>
    </p:spTree>
    <p:extLst>
      <p:ext uri="{BB962C8B-B14F-4D97-AF65-F5344CB8AC3E}">
        <p14:creationId xmlns:p14="http://schemas.microsoft.com/office/powerpoint/2010/main" val="410928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534"/>
    </mc:Choice>
    <mc:Fallback xmlns="">
      <p:transition spd="slow" advTm="18153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8A95-07C3-486F-BE30-38A40E52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68" y="127678"/>
            <a:ext cx="6252593" cy="518274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2B8F38"/>
                </a:solidFill>
                <a:latin typeface="+mn-lt"/>
              </a:rPr>
              <a:t>Key findings for 15-year programmes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78906-4169-4AC9-9344-33D3B2746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8178" y="813732"/>
            <a:ext cx="5401554" cy="597628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Longer-term programme helps mitigate the duration of negative impacts 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Compared to short-term programme where producers do not expect further activity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Larger volume of activity means larger disruption to the economy so potential for larger temporary negative impacts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Funding mechanisms affect the magnitude and duration of potential negative impacts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No effect on long-run results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Smaller and shorter losses under Grants but significant increase in government deficit (up to £5billion)</a:t>
            </a: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endParaRPr lang="en-GB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choice of the funding mechanism is key in a wider net zero context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B8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move negative impacts at times where compensated by gains from other actions</a:t>
            </a:r>
          </a:p>
          <a:p>
            <a:pPr marL="800100" lvl="1" indent="-342900" algn="l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Avoid compounding negative impacts from multiple actions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8038B-A057-44E4-8BD6-6737F6C72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45" y="67987"/>
            <a:ext cx="2256287" cy="577965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71FBCC6-4402-4055-8D37-CC88E1391E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5056926"/>
              </p:ext>
            </p:extLst>
          </p:nvPr>
        </p:nvGraphicFramePr>
        <p:xfrm>
          <a:off x="72903" y="813732"/>
          <a:ext cx="664527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C7EC6-55E0-4CF9-B153-47085AE0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 Antonios Katris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23886-E184-4AEF-B440-1EC470A91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0473-5B2E-4D36-BDCA-69C9E3D98F30}" type="slidenum">
              <a:rPr lang="en-GB" smtClean="0"/>
              <a:t>9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277919-CD2F-4423-9613-9D413FEFD73B}"/>
              </a:ext>
            </a:extLst>
          </p:cNvPr>
          <p:cNvSpPr txBox="1"/>
          <p:nvPr/>
        </p:nvSpPr>
        <p:spPr>
          <a:xfrm>
            <a:off x="72268" y="5278120"/>
            <a:ext cx="6645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15-year programme to achieve EPC C by 2035</a:t>
            </a:r>
          </a:p>
          <a:p>
            <a:pPr marL="342900" indent="-342900">
              <a:buClr>
                <a:srgbClr val="2B8F38"/>
              </a:buClr>
              <a:buFont typeface="Wingdings" panose="05000000000000000000" pitchFamily="2" charset="2"/>
              <a:buChar char="§"/>
            </a:pPr>
            <a:r>
              <a:rPr lang="en-GB" sz="2000" dirty="0"/>
              <a:t>One-off programme – producers exhibit forward-looking behaviour</a:t>
            </a:r>
          </a:p>
        </p:txBody>
      </p:sp>
    </p:spTree>
    <p:extLst>
      <p:ext uri="{BB962C8B-B14F-4D97-AF65-F5344CB8AC3E}">
        <p14:creationId xmlns:p14="http://schemas.microsoft.com/office/powerpoint/2010/main" val="419407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398"/>
    </mc:Choice>
    <mc:Fallback xmlns="">
      <p:transition spd="slow" advTm="162398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2233</Words>
  <Application>Microsoft Office PowerPoint</Application>
  <PresentationFormat>Widescreen</PresentationFormat>
  <Paragraphs>240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Funding UK Residential Energy Efficiency</vt:lpstr>
      <vt:lpstr>Energy Efficiency in UK policy landscape</vt:lpstr>
      <vt:lpstr>Energy Efficiency in UK policy landscape</vt:lpstr>
      <vt:lpstr>Energy Efficiency in UK policy landscape</vt:lpstr>
      <vt:lpstr>Our methodology</vt:lpstr>
      <vt:lpstr>The focus of this work</vt:lpstr>
      <vt:lpstr>Key findings for 4-year programmes</vt:lpstr>
      <vt:lpstr>Key findings for 4-year programmes</vt:lpstr>
      <vt:lpstr>Key findings for 15-year programmes</vt:lpstr>
      <vt:lpstr>Key findings for 15-year programmes</vt:lpstr>
      <vt:lpstr>Key take-home messages</vt:lpstr>
      <vt:lpstr>Thank you!</vt:lpstr>
      <vt:lpstr>The focus of this work</vt:lpstr>
      <vt:lpstr>Key findings for 4-year programmes</vt:lpstr>
      <vt:lpstr>Key findings for 15-year programme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UK Residential Energy Efficiency</dc:title>
  <dc:creator>Antonios Katris</dc:creator>
  <cp:lastModifiedBy>Antonios Katris</cp:lastModifiedBy>
  <cp:revision>29</cp:revision>
  <dcterms:created xsi:type="dcterms:W3CDTF">2021-06-02T13:40:54Z</dcterms:created>
  <dcterms:modified xsi:type="dcterms:W3CDTF">2021-06-09T07:30:32Z</dcterms:modified>
</cp:coreProperties>
</file>