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0" r:id="rId1"/>
    <p:sldMasterId id="2147483876" r:id="rId2"/>
  </p:sldMasterIdLst>
  <p:notesMasterIdLst>
    <p:notesMasterId r:id="rId19"/>
  </p:notesMasterIdLst>
  <p:handoutMasterIdLst>
    <p:handoutMasterId r:id="rId20"/>
  </p:handoutMasterIdLst>
  <p:sldIdLst>
    <p:sldId id="276" r:id="rId3"/>
    <p:sldId id="289" r:id="rId4"/>
    <p:sldId id="1055" r:id="rId5"/>
    <p:sldId id="1085" r:id="rId6"/>
    <p:sldId id="1086" r:id="rId7"/>
    <p:sldId id="1081" r:id="rId8"/>
    <p:sldId id="1087" r:id="rId9"/>
    <p:sldId id="1088" r:id="rId10"/>
    <p:sldId id="1089" r:id="rId11"/>
    <p:sldId id="1090" r:id="rId12"/>
    <p:sldId id="1096" r:id="rId13"/>
    <p:sldId id="1092" r:id="rId14"/>
    <p:sldId id="1093" r:id="rId15"/>
    <p:sldId id="287" r:id="rId16"/>
    <p:sldId id="1094" r:id="rId17"/>
    <p:sldId id="1095" r:id="rId18"/>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FA6"/>
    <a:srgbClr val="68BC96"/>
    <a:srgbClr val="5FB990"/>
    <a:srgbClr val="00B2B3"/>
    <a:srgbClr val="008A8A"/>
    <a:srgbClr val="87CAAC"/>
    <a:srgbClr val="13C3D5"/>
    <a:srgbClr val="12B3C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945" autoAdjust="0"/>
  </p:normalViewPr>
  <p:slideViewPr>
    <p:cSldViewPr snapToGrid="0">
      <p:cViewPr varScale="1">
        <p:scale>
          <a:sx n="54" d="100"/>
          <a:sy n="54" d="100"/>
        </p:scale>
        <p:origin x="84" y="1170"/>
      </p:cViewPr>
      <p:guideLst>
        <p:guide orient="horz" pos="2160"/>
        <p:guide pos="2880"/>
      </p:guideLst>
    </p:cSldViewPr>
  </p:slideViewPr>
  <p:notesTextViewPr>
    <p:cViewPr>
      <p:scale>
        <a:sx n="100" d="100"/>
        <a:sy n="100" d="100"/>
      </p:scale>
      <p:origin x="0" y="0"/>
    </p:cViewPr>
  </p:notesTextViewPr>
  <p:notesViewPr>
    <p:cSldViewPr snapToGrid="0">
      <p:cViewPr varScale="1">
        <p:scale>
          <a:sx n="53" d="100"/>
          <a:sy n="53" d="100"/>
        </p:scale>
        <p:origin x="2826" y="78"/>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665769546130502"/>
          <c:y val="0.16128326308147559"/>
          <c:w val="0.85512422013739642"/>
          <c:h val="0.66700538658889841"/>
        </c:manualLayout>
      </c:layout>
      <c:areaChart>
        <c:grouping val="stacked"/>
        <c:varyColors val="0"/>
        <c:ser>
          <c:idx val="0"/>
          <c:order val="0"/>
          <c:tx>
            <c:v>Traditional</c:v>
          </c:tx>
          <c:spPr>
            <a:solidFill>
              <a:schemeClr val="accent2">
                <a:alpha val="40000"/>
              </a:schemeClr>
            </a:solidFill>
            <a:ln>
              <a:solidFill>
                <a:schemeClr val="accent2"/>
              </a:solidFill>
            </a:ln>
            <a:effectLst/>
          </c:spPr>
          <c:val>
            <c:numRef>
              <c:f>工作表1!$GB$7:$GY$7</c:f>
              <c:numCache>
                <c:formatCode>General</c:formatCode>
                <c:ptCount val="24"/>
                <c:pt idx="0">
                  <c:v>29297.426236998861</c:v>
                </c:pt>
                <c:pt idx="1">
                  <c:v>28106.239798898892</c:v>
                </c:pt>
                <c:pt idx="2">
                  <c:v>27416.270292482171</c:v>
                </c:pt>
                <c:pt idx="3">
                  <c:v>26229.778636411767</c:v>
                </c:pt>
                <c:pt idx="4">
                  <c:v>26214.08809809505</c:v>
                </c:pt>
                <c:pt idx="5">
                  <c:v>26880.788941934268</c:v>
                </c:pt>
                <c:pt idx="6">
                  <c:v>26282.745835652178</c:v>
                </c:pt>
                <c:pt idx="7">
                  <c:v>25420.770732285389</c:v>
                </c:pt>
                <c:pt idx="8">
                  <c:v>25631.372477972323</c:v>
                </c:pt>
                <c:pt idx="9">
                  <c:v>27599.269654253952</c:v>
                </c:pt>
                <c:pt idx="10">
                  <c:v>26679.835404480167</c:v>
                </c:pt>
                <c:pt idx="11">
                  <c:v>27071.653861566407</c:v>
                </c:pt>
                <c:pt idx="12">
                  <c:v>24996.088997840867</c:v>
                </c:pt>
                <c:pt idx="13">
                  <c:v>25608.198195609937</c:v>
                </c:pt>
                <c:pt idx="14">
                  <c:v>28375.516570846296</c:v>
                </c:pt>
                <c:pt idx="15">
                  <c:v>31638.213166525795</c:v>
                </c:pt>
                <c:pt idx="16">
                  <c:v>35220.587599900755</c:v>
                </c:pt>
                <c:pt idx="17">
                  <c:v>36841.209289577542</c:v>
                </c:pt>
                <c:pt idx="18">
                  <c:v>37531.154010532395</c:v>
                </c:pt>
                <c:pt idx="19">
                  <c:v>37857.914110988073</c:v>
                </c:pt>
                <c:pt idx="20">
                  <c:v>36065.30041246234</c:v>
                </c:pt>
                <c:pt idx="21">
                  <c:v>35645.7173183985</c:v>
                </c:pt>
                <c:pt idx="22">
                  <c:v>34338.411725818762</c:v>
                </c:pt>
                <c:pt idx="23">
                  <c:v>32029.708543571818</c:v>
                </c:pt>
              </c:numCache>
            </c:numRef>
          </c:val>
          <c:extLst>
            <c:ext xmlns:c16="http://schemas.microsoft.com/office/drawing/2014/chart" uri="{C3380CC4-5D6E-409C-BE32-E72D297353CC}">
              <c16:uniqueId val="{00000000-E616-4DE3-A7DF-B9AEC45907BE}"/>
            </c:ext>
          </c:extLst>
        </c:ser>
        <c:ser>
          <c:idx val="1"/>
          <c:order val="1"/>
          <c:tx>
            <c:v>DRE</c:v>
          </c:tx>
          <c:spPr>
            <a:solidFill>
              <a:schemeClr val="accent1">
                <a:alpha val="40000"/>
              </a:schemeClr>
            </a:solidFill>
            <a:ln w="9525">
              <a:solidFill>
                <a:schemeClr val="accent1"/>
              </a:solidFill>
            </a:ln>
            <a:effectLst/>
          </c:spPr>
          <c:val>
            <c:numRef>
              <c:f>工作表1!$GB$8:$GY$8</c:f>
              <c:numCache>
                <c:formatCode>General</c:formatCode>
                <c:ptCount val="24"/>
                <c:pt idx="0">
                  <c:v>1231.2199399742217</c:v>
                </c:pt>
                <c:pt idx="1">
                  <c:v>1231.2199399742217</c:v>
                </c:pt>
                <c:pt idx="2">
                  <c:v>1231.2199399742217</c:v>
                </c:pt>
                <c:pt idx="3">
                  <c:v>1231.2199399742217</c:v>
                </c:pt>
                <c:pt idx="4">
                  <c:v>1231.2199399742217</c:v>
                </c:pt>
                <c:pt idx="5">
                  <c:v>1231.2199399742217</c:v>
                </c:pt>
                <c:pt idx="6">
                  <c:v>1231.2199399742217</c:v>
                </c:pt>
                <c:pt idx="7">
                  <c:v>1231.2199399742217</c:v>
                </c:pt>
                <c:pt idx="8">
                  <c:v>1231.2199399742217</c:v>
                </c:pt>
                <c:pt idx="9">
                  <c:v>1231.2199399742217</c:v>
                </c:pt>
                <c:pt idx="10">
                  <c:v>1231.2199399742217</c:v>
                </c:pt>
                <c:pt idx="11">
                  <c:v>1231.2199399742217</c:v>
                </c:pt>
                <c:pt idx="12">
                  <c:v>1231.2199399742217</c:v>
                </c:pt>
                <c:pt idx="13">
                  <c:v>1231.2199399742217</c:v>
                </c:pt>
                <c:pt idx="14">
                  <c:v>1231.2199399742217</c:v>
                </c:pt>
                <c:pt idx="15">
                  <c:v>1231.2199399742217</c:v>
                </c:pt>
                <c:pt idx="16">
                  <c:v>1231.2199399742217</c:v>
                </c:pt>
                <c:pt idx="17">
                  <c:v>1231.2199399742217</c:v>
                </c:pt>
                <c:pt idx="18">
                  <c:v>1231.2199399742217</c:v>
                </c:pt>
                <c:pt idx="19">
                  <c:v>1231.2199399742217</c:v>
                </c:pt>
                <c:pt idx="20">
                  <c:v>1231.2199399742217</c:v>
                </c:pt>
                <c:pt idx="21">
                  <c:v>1231.2199399742217</c:v>
                </c:pt>
                <c:pt idx="22">
                  <c:v>1231.2199399742217</c:v>
                </c:pt>
                <c:pt idx="23">
                  <c:v>1231.2199399742217</c:v>
                </c:pt>
              </c:numCache>
            </c:numRef>
          </c:val>
          <c:extLst>
            <c:ext xmlns:c16="http://schemas.microsoft.com/office/drawing/2014/chart" uri="{C3380CC4-5D6E-409C-BE32-E72D297353CC}">
              <c16:uniqueId val="{00000001-E616-4DE3-A7DF-B9AEC45907BE}"/>
            </c:ext>
          </c:extLst>
        </c:ser>
        <c:ser>
          <c:idx val="2"/>
          <c:order val="2"/>
          <c:tx>
            <c:v>VRE</c:v>
          </c:tx>
          <c:spPr>
            <a:solidFill>
              <a:schemeClr val="accent6">
                <a:alpha val="40000"/>
              </a:schemeClr>
            </a:solidFill>
            <a:ln w="9525">
              <a:solidFill>
                <a:schemeClr val="accent6"/>
              </a:solidFill>
            </a:ln>
            <a:effectLst/>
          </c:spPr>
          <c:val>
            <c:numRef>
              <c:f>工作表1!$GB$9:$GY$9</c:f>
              <c:numCache>
                <c:formatCode>General</c:formatCode>
                <c:ptCount val="24"/>
                <c:pt idx="0">
                  <c:v>1253.5403964528173</c:v>
                </c:pt>
                <c:pt idx="1">
                  <c:v>1260.4699044204144</c:v>
                </c:pt>
                <c:pt idx="2">
                  <c:v>1235.5410367402319</c:v>
                </c:pt>
                <c:pt idx="3">
                  <c:v>1201.8022612008297</c:v>
                </c:pt>
                <c:pt idx="4">
                  <c:v>1100.995719230554</c:v>
                </c:pt>
                <c:pt idx="5">
                  <c:v>1169.6141049835242</c:v>
                </c:pt>
                <c:pt idx="6">
                  <c:v>2242.3696584777531</c:v>
                </c:pt>
                <c:pt idx="7">
                  <c:v>4901.8409933007142</c:v>
                </c:pt>
                <c:pt idx="8">
                  <c:v>7849.5609490371817</c:v>
                </c:pt>
                <c:pt idx="9">
                  <c:v>10322.788759749417</c:v>
                </c:pt>
                <c:pt idx="10">
                  <c:v>12050.939229557487</c:v>
                </c:pt>
                <c:pt idx="11">
                  <c:v>12752.952917829814</c:v>
                </c:pt>
                <c:pt idx="12">
                  <c:v>13862.785528829192</c:v>
                </c:pt>
                <c:pt idx="13">
                  <c:v>12233.006916915045</c:v>
                </c:pt>
                <c:pt idx="14">
                  <c:v>11717.89444331392</c:v>
                </c:pt>
                <c:pt idx="15">
                  <c:v>8475.63907733007</c:v>
                </c:pt>
                <c:pt idx="16">
                  <c:v>5014.1204498672378</c:v>
                </c:pt>
                <c:pt idx="17">
                  <c:v>2926.5892769949742</c:v>
                </c:pt>
                <c:pt idx="18">
                  <c:v>2100.806813532477</c:v>
                </c:pt>
                <c:pt idx="19">
                  <c:v>1475.4811469666447</c:v>
                </c:pt>
                <c:pt idx="20">
                  <c:v>1108.5281734059117</c:v>
                </c:pt>
                <c:pt idx="21">
                  <c:v>1089.7360625263759</c:v>
                </c:pt>
                <c:pt idx="22">
                  <c:v>1169.9034424020979</c:v>
                </c:pt>
                <c:pt idx="23">
                  <c:v>1234.9309392749865</c:v>
                </c:pt>
              </c:numCache>
            </c:numRef>
          </c:val>
          <c:extLst>
            <c:ext xmlns:c16="http://schemas.microsoft.com/office/drawing/2014/chart" uri="{C3380CC4-5D6E-409C-BE32-E72D297353CC}">
              <c16:uniqueId val="{00000002-E616-4DE3-A7DF-B9AEC45907BE}"/>
            </c:ext>
          </c:extLst>
        </c:ser>
        <c:ser>
          <c:idx val="5"/>
          <c:order val="4"/>
          <c:tx>
            <c:v>ESS</c:v>
          </c:tx>
          <c:spPr>
            <a:solidFill>
              <a:schemeClr val="accent6"/>
            </a:solidFill>
            <a:ln w="25400">
              <a:noFill/>
            </a:ln>
            <a:effectLst/>
          </c:spPr>
          <c:val>
            <c:numRef>
              <c:f>工作表1!$GB$10:$GY$10</c:f>
              <c:numCache>
                <c:formatCode>General</c:formatCode>
                <c:ptCount val="24"/>
                <c:pt idx="0">
                  <c:v>520.4</c:v>
                </c:pt>
                <c:pt idx="1">
                  <c:v>95.123510290580612</c:v>
                </c:pt>
                <c:pt idx="2">
                  <c:v>0</c:v>
                </c:pt>
                <c:pt idx="3">
                  <c:v>520.4</c:v>
                </c:pt>
                <c:pt idx="4">
                  <c:v>520.4</c:v>
                </c:pt>
                <c:pt idx="5">
                  <c:v>0</c:v>
                </c:pt>
                <c:pt idx="6">
                  <c:v>0</c:v>
                </c:pt>
                <c:pt idx="7">
                  <c:v>0</c:v>
                </c:pt>
                <c:pt idx="8">
                  <c:v>520.4</c:v>
                </c:pt>
                <c:pt idx="9">
                  <c:v>0</c:v>
                </c:pt>
                <c:pt idx="10">
                  <c:v>0</c:v>
                </c:pt>
                <c:pt idx="11">
                  <c:v>0</c:v>
                </c:pt>
                <c:pt idx="12">
                  <c:v>0</c:v>
                </c:pt>
                <c:pt idx="13">
                  <c:v>0</c:v>
                </c:pt>
                <c:pt idx="14">
                  <c:v>0</c:v>
                </c:pt>
                <c:pt idx="15">
                  <c:v>0</c:v>
                </c:pt>
                <c:pt idx="16">
                  <c:v>0</c:v>
                </c:pt>
                <c:pt idx="17">
                  <c:v>182.3105309849168</c:v>
                </c:pt>
                <c:pt idx="18">
                  <c:v>574.1853465684128</c:v>
                </c:pt>
                <c:pt idx="19">
                  <c:v>0</c:v>
                </c:pt>
                <c:pt idx="20">
                  <c:v>1126.848508064516</c:v>
                </c:pt>
                <c:pt idx="21">
                  <c:v>520.4</c:v>
                </c:pt>
                <c:pt idx="22">
                  <c:v>52.476122101663577</c:v>
                </c:pt>
                <c:pt idx="23">
                  <c:v>520.4</c:v>
                </c:pt>
              </c:numCache>
            </c:numRef>
          </c:val>
          <c:extLst>
            <c:ext xmlns:c16="http://schemas.microsoft.com/office/drawing/2014/chart" uri="{C3380CC4-5D6E-409C-BE32-E72D297353CC}">
              <c16:uniqueId val="{00000003-E616-4DE3-A7DF-B9AEC45907BE}"/>
            </c:ext>
          </c:extLst>
        </c:ser>
        <c:dLbls>
          <c:showLegendKey val="0"/>
          <c:showVal val="0"/>
          <c:showCatName val="0"/>
          <c:showSerName val="0"/>
          <c:showPercent val="0"/>
          <c:showBubbleSize val="0"/>
        </c:dLbls>
        <c:axId val="268196927"/>
        <c:axId val="268200255"/>
      </c:areaChart>
      <c:lineChart>
        <c:grouping val="stacked"/>
        <c:varyColors val="0"/>
        <c:ser>
          <c:idx val="3"/>
          <c:order val="3"/>
          <c:tx>
            <c:v>Power  Demand</c:v>
          </c:tx>
          <c:spPr>
            <a:ln w="28575" cap="rnd">
              <a:solidFill>
                <a:schemeClr val="accent4"/>
              </a:solidFill>
              <a:round/>
            </a:ln>
            <a:effectLst>
              <a:outerShdw blurRad="50800" dist="38100" dir="2700000" algn="tl" rotWithShape="0">
                <a:prstClr val="black">
                  <a:alpha val="40000"/>
                </a:prstClr>
              </a:outerShdw>
            </a:effectLst>
          </c:spPr>
          <c:marker>
            <c:symbol val="none"/>
          </c:marker>
          <c:val>
            <c:numRef>
              <c:f>供電量預測!$FO$31:$GL$31</c:f>
              <c:numCache>
                <c:formatCode>General</c:formatCode>
                <c:ptCount val="24"/>
                <c:pt idx="0">
                  <c:v>27965.680650038605</c:v>
                </c:pt>
                <c:pt idx="1">
                  <c:v>26572.241226463484</c:v>
                </c:pt>
                <c:pt idx="2">
                  <c:v>25870.971893531532</c:v>
                </c:pt>
                <c:pt idx="3">
                  <c:v>25265.09984315898</c:v>
                </c:pt>
                <c:pt idx="4">
                  <c:v>25164.243518958359</c:v>
                </c:pt>
                <c:pt idx="5">
                  <c:v>25350.307954593125</c:v>
                </c:pt>
                <c:pt idx="6">
                  <c:v>25761.286086921835</c:v>
                </c:pt>
                <c:pt idx="7">
                  <c:v>27317.45266399418</c:v>
                </c:pt>
                <c:pt idx="8">
                  <c:v>30502.273671083651</c:v>
                </c:pt>
                <c:pt idx="9">
                  <c:v>33896.606897423451</c:v>
                </c:pt>
                <c:pt idx="10">
                  <c:v>34596.745862907737</c:v>
                </c:pt>
                <c:pt idx="11">
                  <c:v>35543.721436901222</c:v>
                </c:pt>
                <c:pt idx="12">
                  <c:v>34707.647220002436</c:v>
                </c:pt>
                <c:pt idx="13">
                  <c:v>33826.608861708679</c:v>
                </c:pt>
                <c:pt idx="14">
                  <c:v>35776.436342554378</c:v>
                </c:pt>
                <c:pt idx="15">
                  <c:v>35794.13315765193</c:v>
                </c:pt>
                <c:pt idx="16">
                  <c:v>35898.763010284907</c:v>
                </c:pt>
                <c:pt idx="17">
                  <c:v>35652.373966708954</c:v>
                </c:pt>
                <c:pt idx="18">
                  <c:v>35874.035814249684</c:v>
                </c:pt>
                <c:pt idx="19">
                  <c:v>35118.459375950544</c:v>
                </c:pt>
                <c:pt idx="20">
                  <c:v>34224.392694606497</c:v>
                </c:pt>
                <c:pt idx="21">
                  <c:v>33319.845740536752</c:v>
                </c:pt>
                <c:pt idx="22">
                  <c:v>31852.36062134914</c:v>
                </c:pt>
                <c:pt idx="23">
                  <c:v>30315.019088381985</c:v>
                </c:pt>
              </c:numCache>
            </c:numRef>
          </c:val>
          <c:smooth val="0"/>
          <c:extLst>
            <c:ext xmlns:c16="http://schemas.microsoft.com/office/drawing/2014/chart" uri="{C3380CC4-5D6E-409C-BE32-E72D297353CC}">
              <c16:uniqueId val="{00000004-E616-4DE3-A7DF-B9AEC45907BE}"/>
            </c:ext>
          </c:extLst>
        </c:ser>
        <c:dLbls>
          <c:showLegendKey val="0"/>
          <c:showVal val="0"/>
          <c:showCatName val="0"/>
          <c:showSerName val="0"/>
          <c:showPercent val="0"/>
          <c:showBubbleSize val="0"/>
        </c:dLbls>
        <c:marker val="1"/>
        <c:smooth val="0"/>
        <c:axId val="268196927"/>
        <c:axId val="268200255"/>
        <c:extLst/>
      </c:lineChart>
      <c:catAx>
        <c:axId val="2681969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Time (hours of a day)</a:t>
                </a:r>
                <a:endParaRPr lang="zh-TW"/>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TW"/>
            </a:p>
          </c:txPr>
        </c:title>
        <c:numFmt formatCode="@" sourceLinked="0"/>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TW"/>
          </a:p>
        </c:txPr>
        <c:crossAx val="268200255"/>
        <c:crosses val="autoZero"/>
        <c:auto val="0"/>
        <c:lblAlgn val="ctr"/>
        <c:lblOffset val="100"/>
        <c:tickMarkSkip val="4"/>
        <c:noMultiLvlLbl val="0"/>
      </c:catAx>
      <c:valAx>
        <c:axId val="268200255"/>
        <c:scaling>
          <c:orientation val="minMax"/>
          <c:min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Power (MW)</a:t>
                </a:r>
                <a:endParaRPr lang="zh-TW"/>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TW"/>
          </a:p>
        </c:txPr>
        <c:crossAx val="268196927"/>
        <c:crosses val="autoZero"/>
        <c:crossBetween val="between"/>
      </c:valAx>
      <c:spPr>
        <a:noFill/>
        <a:ln>
          <a:solidFill>
            <a:schemeClr val="bg1">
              <a:lumMod val="65000"/>
            </a:schemeClr>
          </a:solidFill>
        </a:ln>
        <a:effectLst/>
      </c:spPr>
    </c:plotArea>
    <c:legend>
      <c:legendPos val="r"/>
      <c:layout>
        <c:manualLayout>
          <c:xMode val="edge"/>
          <c:yMode val="edge"/>
          <c:x val="0.11212512666717654"/>
          <c:y val="4.1776952527438347E-4"/>
          <c:w val="0.79552160243171055"/>
          <c:h val="0.1887098862520178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TW"/>
        </a:p>
      </c:txPr>
    </c:legend>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zh-TW"/>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Proportion of power generation energy in August</a:t>
            </a:r>
            <a:endParaRPr lang="zh-TW"/>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TW"/>
        </a:p>
      </c:txPr>
    </c:title>
    <c:autoTitleDeleted val="0"/>
    <c:plotArea>
      <c:layout/>
      <c:barChart>
        <c:barDir val="col"/>
        <c:grouping val="percentStacked"/>
        <c:varyColors val="0"/>
        <c:ser>
          <c:idx val="0"/>
          <c:order val="0"/>
          <c:tx>
            <c:strRef>
              <c:f>殘餘負載!$B$57</c:f>
              <c:strCache>
                <c:ptCount val="1"/>
                <c:pt idx="0">
                  <c:v>Nuclear</c:v>
                </c:pt>
              </c:strCache>
            </c:strRef>
          </c:tx>
          <c:spPr>
            <a:solidFill>
              <a:schemeClr val="accent1"/>
            </a:solidFill>
            <a:ln>
              <a:noFill/>
            </a:ln>
            <a:effectLst/>
          </c:spPr>
          <c:invertIfNegative val="0"/>
          <c:val>
            <c:numRef>
              <c:f>殘餘負載!$FP$57:$GM$57</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0-CD12-45AD-967E-174FF8AE5BD5}"/>
            </c:ext>
          </c:extLst>
        </c:ser>
        <c:ser>
          <c:idx val="1"/>
          <c:order val="1"/>
          <c:tx>
            <c:strRef>
              <c:f>殘餘負載!$B$58</c:f>
              <c:strCache>
                <c:ptCount val="1"/>
                <c:pt idx="0">
                  <c:v>Coal-fired</c:v>
                </c:pt>
              </c:strCache>
            </c:strRef>
          </c:tx>
          <c:spPr>
            <a:solidFill>
              <a:schemeClr val="accent2"/>
            </a:solidFill>
            <a:ln>
              <a:noFill/>
            </a:ln>
            <a:effectLst/>
          </c:spPr>
          <c:invertIfNegative val="0"/>
          <c:val>
            <c:numRef>
              <c:f>殘餘負載!$FP$58:$GM$58</c:f>
              <c:numCache>
                <c:formatCode>General</c:formatCode>
                <c:ptCount val="24"/>
                <c:pt idx="0">
                  <c:v>7532.8360000000002</c:v>
                </c:pt>
                <c:pt idx="1">
                  <c:v>7532.8360000000002</c:v>
                </c:pt>
                <c:pt idx="2">
                  <c:v>7532.8360000000002</c:v>
                </c:pt>
                <c:pt idx="3">
                  <c:v>7532.8360000000002</c:v>
                </c:pt>
                <c:pt idx="4">
                  <c:v>7532.8360000000002</c:v>
                </c:pt>
                <c:pt idx="5">
                  <c:v>13081.113623734269</c:v>
                </c:pt>
                <c:pt idx="6">
                  <c:v>12483.070517452179</c:v>
                </c:pt>
                <c:pt idx="7">
                  <c:v>11621.09541408539</c:v>
                </c:pt>
                <c:pt idx="8">
                  <c:v>7532.8360000000002</c:v>
                </c:pt>
                <c:pt idx="9">
                  <c:v>7532.8360000000002</c:v>
                </c:pt>
                <c:pt idx="10">
                  <c:v>7532.8360000000002</c:v>
                </c:pt>
                <c:pt idx="11">
                  <c:v>7532.8360000000002</c:v>
                </c:pt>
                <c:pt idx="12">
                  <c:v>7532.8360000000002</c:v>
                </c:pt>
                <c:pt idx="13">
                  <c:v>7532.8360000000002</c:v>
                </c:pt>
                <c:pt idx="14">
                  <c:v>7532.8360000000002</c:v>
                </c:pt>
                <c:pt idx="15">
                  <c:v>7532.8360000000002</c:v>
                </c:pt>
                <c:pt idx="16">
                  <c:v>8677.2375999007563</c:v>
                </c:pt>
                <c:pt idx="17">
                  <c:v>10297.859289577544</c:v>
                </c:pt>
                <c:pt idx="18">
                  <c:v>10987.804010532396</c:v>
                </c:pt>
                <c:pt idx="19">
                  <c:v>18832.09</c:v>
                </c:pt>
                <c:pt idx="20">
                  <c:v>9521.9504124623418</c:v>
                </c:pt>
                <c:pt idx="21">
                  <c:v>9102.3673183984938</c:v>
                </c:pt>
                <c:pt idx="22">
                  <c:v>7795.0617258187585</c:v>
                </c:pt>
                <c:pt idx="23">
                  <c:v>7532.8360000000002</c:v>
                </c:pt>
              </c:numCache>
            </c:numRef>
          </c:val>
          <c:extLst>
            <c:ext xmlns:c16="http://schemas.microsoft.com/office/drawing/2014/chart" uri="{C3380CC4-5D6E-409C-BE32-E72D297353CC}">
              <c16:uniqueId val="{00000001-CD12-45AD-967E-174FF8AE5BD5}"/>
            </c:ext>
          </c:extLst>
        </c:ser>
        <c:ser>
          <c:idx val="2"/>
          <c:order val="2"/>
          <c:tx>
            <c:strRef>
              <c:f>殘餘負載!$B$59</c:f>
              <c:strCache>
                <c:ptCount val="1"/>
                <c:pt idx="0">
                  <c:v>Oil-fired</c:v>
                </c:pt>
              </c:strCache>
            </c:strRef>
          </c:tx>
          <c:spPr>
            <a:solidFill>
              <a:schemeClr val="accent3"/>
            </a:solidFill>
            <a:ln>
              <a:noFill/>
            </a:ln>
            <a:effectLst/>
          </c:spPr>
          <c:invertIfNegative val="0"/>
          <c:val>
            <c:numRef>
              <c:f>殘餘負載!$FP$59:$GM$59</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2-CD12-45AD-967E-174FF8AE5BD5}"/>
            </c:ext>
          </c:extLst>
        </c:ser>
        <c:ser>
          <c:idx val="3"/>
          <c:order val="3"/>
          <c:tx>
            <c:strRef>
              <c:f>殘餘負載!$B$60</c:f>
              <c:strCache>
                <c:ptCount val="1"/>
                <c:pt idx="0">
                  <c:v>Gas-fired</c:v>
                </c:pt>
              </c:strCache>
            </c:strRef>
          </c:tx>
          <c:spPr>
            <a:solidFill>
              <a:schemeClr val="accent4"/>
            </a:solidFill>
            <a:ln>
              <a:noFill/>
            </a:ln>
            <a:effectLst/>
          </c:spPr>
          <c:invertIfNegative val="0"/>
          <c:val>
            <c:numRef>
              <c:f>殘餘負載!$FP$60:$GM$60</c:f>
              <c:numCache>
                <c:formatCode>General</c:formatCode>
                <c:ptCount val="24"/>
                <c:pt idx="0">
                  <c:v>21764.590236998858</c:v>
                </c:pt>
                <c:pt idx="1">
                  <c:v>20573.403798898889</c:v>
                </c:pt>
                <c:pt idx="2">
                  <c:v>19883.434292482169</c:v>
                </c:pt>
                <c:pt idx="3">
                  <c:v>18696.942636411764</c:v>
                </c:pt>
                <c:pt idx="4">
                  <c:v>18681.252098095047</c:v>
                </c:pt>
                <c:pt idx="5">
                  <c:v>13799.675318199999</c:v>
                </c:pt>
                <c:pt idx="6">
                  <c:v>13799.675318199999</c:v>
                </c:pt>
                <c:pt idx="7">
                  <c:v>13799.675318199999</c:v>
                </c:pt>
                <c:pt idx="8">
                  <c:v>18098.53647797232</c:v>
                </c:pt>
                <c:pt idx="9">
                  <c:v>20066.433654253949</c:v>
                </c:pt>
                <c:pt idx="10">
                  <c:v>19146.999404480164</c:v>
                </c:pt>
                <c:pt idx="11">
                  <c:v>19538.817861566404</c:v>
                </c:pt>
                <c:pt idx="12">
                  <c:v>17463.252997840864</c:v>
                </c:pt>
                <c:pt idx="13">
                  <c:v>18075.362195609934</c:v>
                </c:pt>
                <c:pt idx="14">
                  <c:v>20842.680570846293</c:v>
                </c:pt>
                <c:pt idx="15">
                  <c:v>24105.377166525792</c:v>
                </c:pt>
                <c:pt idx="16">
                  <c:v>26543.35</c:v>
                </c:pt>
                <c:pt idx="17">
                  <c:v>26543.35</c:v>
                </c:pt>
                <c:pt idx="18">
                  <c:v>26543.35</c:v>
                </c:pt>
                <c:pt idx="19">
                  <c:v>19025.824110988066</c:v>
                </c:pt>
                <c:pt idx="20">
                  <c:v>26543.35</c:v>
                </c:pt>
                <c:pt idx="21">
                  <c:v>26543.35</c:v>
                </c:pt>
                <c:pt idx="22">
                  <c:v>26543.35</c:v>
                </c:pt>
                <c:pt idx="23">
                  <c:v>24496.872543571815</c:v>
                </c:pt>
              </c:numCache>
            </c:numRef>
          </c:val>
          <c:extLst>
            <c:ext xmlns:c16="http://schemas.microsoft.com/office/drawing/2014/chart" uri="{C3380CC4-5D6E-409C-BE32-E72D297353CC}">
              <c16:uniqueId val="{00000003-CD12-45AD-967E-174FF8AE5BD5}"/>
            </c:ext>
          </c:extLst>
        </c:ser>
        <c:ser>
          <c:idx val="4"/>
          <c:order val="4"/>
          <c:tx>
            <c:strRef>
              <c:f>殘餘負載!$B$61</c:f>
              <c:strCache>
                <c:ptCount val="1"/>
                <c:pt idx="0">
                  <c:v>Biomass</c:v>
                </c:pt>
              </c:strCache>
            </c:strRef>
          </c:tx>
          <c:spPr>
            <a:solidFill>
              <a:schemeClr val="accent5">
                <a:lumMod val="20000"/>
                <a:lumOff val="80000"/>
              </a:schemeClr>
            </a:solidFill>
            <a:ln>
              <a:noFill/>
            </a:ln>
            <a:effectLst/>
          </c:spPr>
          <c:invertIfNegative val="0"/>
          <c:val>
            <c:numRef>
              <c:f>殘餘負載!$FP$61:$GM$61</c:f>
              <c:numCache>
                <c:formatCode>General</c:formatCode>
                <c:ptCount val="24"/>
                <c:pt idx="0">
                  <c:v>276.42</c:v>
                </c:pt>
                <c:pt idx="1">
                  <c:v>276.42</c:v>
                </c:pt>
                <c:pt idx="2">
                  <c:v>276.42</c:v>
                </c:pt>
                <c:pt idx="3">
                  <c:v>276.42</c:v>
                </c:pt>
                <c:pt idx="4">
                  <c:v>276.42</c:v>
                </c:pt>
                <c:pt idx="5">
                  <c:v>276.42</c:v>
                </c:pt>
                <c:pt idx="6">
                  <c:v>276.42</c:v>
                </c:pt>
                <c:pt idx="7">
                  <c:v>276.42</c:v>
                </c:pt>
                <c:pt idx="8">
                  <c:v>276.42</c:v>
                </c:pt>
                <c:pt idx="9">
                  <c:v>276.42</c:v>
                </c:pt>
                <c:pt idx="10">
                  <c:v>276.42</c:v>
                </c:pt>
                <c:pt idx="11">
                  <c:v>276.42</c:v>
                </c:pt>
                <c:pt idx="12">
                  <c:v>276.42</c:v>
                </c:pt>
                <c:pt idx="13">
                  <c:v>276.42</c:v>
                </c:pt>
                <c:pt idx="14">
                  <c:v>276.42</c:v>
                </c:pt>
                <c:pt idx="15">
                  <c:v>276.42</c:v>
                </c:pt>
                <c:pt idx="16">
                  <c:v>276.42</c:v>
                </c:pt>
                <c:pt idx="17">
                  <c:v>276.42</c:v>
                </c:pt>
                <c:pt idx="18">
                  <c:v>276.42</c:v>
                </c:pt>
                <c:pt idx="19">
                  <c:v>276.42</c:v>
                </c:pt>
                <c:pt idx="20">
                  <c:v>276.42</c:v>
                </c:pt>
                <c:pt idx="21">
                  <c:v>276.42</c:v>
                </c:pt>
                <c:pt idx="22">
                  <c:v>276.42</c:v>
                </c:pt>
                <c:pt idx="23">
                  <c:v>276.42</c:v>
                </c:pt>
              </c:numCache>
            </c:numRef>
          </c:val>
          <c:extLst>
            <c:ext xmlns:c16="http://schemas.microsoft.com/office/drawing/2014/chart" uri="{C3380CC4-5D6E-409C-BE32-E72D297353CC}">
              <c16:uniqueId val="{00000004-CD12-45AD-967E-174FF8AE5BD5}"/>
            </c:ext>
          </c:extLst>
        </c:ser>
        <c:ser>
          <c:idx val="5"/>
          <c:order val="5"/>
          <c:tx>
            <c:strRef>
              <c:f>殘餘負載!$B$62</c:f>
              <c:strCache>
                <c:ptCount val="1"/>
                <c:pt idx="0">
                  <c:v>WtE</c:v>
                </c:pt>
              </c:strCache>
            </c:strRef>
          </c:tx>
          <c:spPr>
            <a:solidFill>
              <a:schemeClr val="accent1"/>
            </a:solidFill>
            <a:ln>
              <a:noFill/>
            </a:ln>
            <a:effectLst/>
          </c:spPr>
          <c:invertIfNegative val="0"/>
          <c:val>
            <c:numRef>
              <c:f>殘餘負載!$FP$62:$GM$62</c:f>
              <c:numCache>
                <c:formatCode>General</c:formatCode>
                <c:ptCount val="24"/>
                <c:pt idx="0">
                  <c:v>447.89472000000001</c:v>
                </c:pt>
                <c:pt idx="1">
                  <c:v>447.89472000000001</c:v>
                </c:pt>
                <c:pt idx="2">
                  <c:v>447.89472000000001</c:v>
                </c:pt>
                <c:pt idx="3">
                  <c:v>447.89472000000001</c:v>
                </c:pt>
                <c:pt idx="4">
                  <c:v>447.89472000000001</c:v>
                </c:pt>
                <c:pt idx="5">
                  <c:v>447.89472000000001</c:v>
                </c:pt>
                <c:pt idx="6">
                  <c:v>447.89472000000001</c:v>
                </c:pt>
                <c:pt idx="7">
                  <c:v>447.89472000000001</c:v>
                </c:pt>
                <c:pt idx="8">
                  <c:v>447.89472000000001</c:v>
                </c:pt>
                <c:pt idx="9">
                  <c:v>447.89472000000001</c:v>
                </c:pt>
                <c:pt idx="10">
                  <c:v>447.89472000000001</c:v>
                </c:pt>
                <c:pt idx="11">
                  <c:v>447.89472000000001</c:v>
                </c:pt>
                <c:pt idx="12">
                  <c:v>447.89472000000001</c:v>
                </c:pt>
                <c:pt idx="13">
                  <c:v>447.89472000000001</c:v>
                </c:pt>
                <c:pt idx="14">
                  <c:v>447.89472000000001</c:v>
                </c:pt>
                <c:pt idx="15">
                  <c:v>447.89472000000001</c:v>
                </c:pt>
                <c:pt idx="16">
                  <c:v>447.89472000000001</c:v>
                </c:pt>
                <c:pt idx="17">
                  <c:v>447.89472000000001</c:v>
                </c:pt>
                <c:pt idx="18">
                  <c:v>447.89472000000001</c:v>
                </c:pt>
                <c:pt idx="19">
                  <c:v>447.89472000000001</c:v>
                </c:pt>
                <c:pt idx="20">
                  <c:v>447.89472000000001</c:v>
                </c:pt>
                <c:pt idx="21">
                  <c:v>447.89472000000001</c:v>
                </c:pt>
                <c:pt idx="22">
                  <c:v>447.89472000000001</c:v>
                </c:pt>
                <c:pt idx="23">
                  <c:v>447.89472000000001</c:v>
                </c:pt>
              </c:numCache>
            </c:numRef>
          </c:val>
          <c:extLst>
            <c:ext xmlns:c16="http://schemas.microsoft.com/office/drawing/2014/chart" uri="{C3380CC4-5D6E-409C-BE32-E72D297353CC}">
              <c16:uniqueId val="{00000005-CD12-45AD-967E-174FF8AE5BD5}"/>
            </c:ext>
          </c:extLst>
        </c:ser>
        <c:ser>
          <c:idx val="6"/>
          <c:order val="6"/>
          <c:tx>
            <c:strRef>
              <c:f>殘餘負載!$B$63</c:f>
              <c:strCache>
                <c:ptCount val="1"/>
                <c:pt idx="0">
                  <c:v>Hydro</c:v>
                </c:pt>
              </c:strCache>
            </c:strRef>
          </c:tx>
          <c:spPr>
            <a:solidFill>
              <a:schemeClr val="accent5"/>
            </a:solidFill>
            <a:ln>
              <a:noFill/>
            </a:ln>
            <a:effectLst/>
          </c:spPr>
          <c:invertIfNegative val="0"/>
          <c:val>
            <c:numRef>
              <c:f>殘餘負載!$FP$63:$GM$63</c:f>
              <c:numCache>
                <c:formatCode>General</c:formatCode>
                <c:ptCount val="24"/>
                <c:pt idx="0">
                  <c:v>506.90521997422178</c:v>
                </c:pt>
                <c:pt idx="1">
                  <c:v>506.90521997422178</c:v>
                </c:pt>
                <c:pt idx="2">
                  <c:v>506.90521997422178</c:v>
                </c:pt>
                <c:pt idx="3">
                  <c:v>506.90521997422178</c:v>
                </c:pt>
                <c:pt idx="4">
                  <c:v>506.90521997422178</c:v>
                </c:pt>
                <c:pt idx="5">
                  <c:v>506.90521997422178</c:v>
                </c:pt>
                <c:pt idx="6">
                  <c:v>506.90521997422178</c:v>
                </c:pt>
                <c:pt idx="7">
                  <c:v>506.90521997422178</c:v>
                </c:pt>
                <c:pt idx="8">
                  <c:v>506.90521997422178</c:v>
                </c:pt>
                <c:pt idx="9">
                  <c:v>506.90521997422178</c:v>
                </c:pt>
                <c:pt idx="10">
                  <c:v>506.90521997422178</c:v>
                </c:pt>
                <c:pt idx="11">
                  <c:v>506.90521997422178</c:v>
                </c:pt>
                <c:pt idx="12">
                  <c:v>506.90521997422178</c:v>
                </c:pt>
                <c:pt idx="13">
                  <c:v>506.90521997422178</c:v>
                </c:pt>
                <c:pt idx="14">
                  <c:v>506.90521997422178</c:v>
                </c:pt>
                <c:pt idx="15">
                  <c:v>506.90521997422178</c:v>
                </c:pt>
                <c:pt idx="16">
                  <c:v>506.90521997422178</c:v>
                </c:pt>
                <c:pt idx="17">
                  <c:v>506.90521997422178</c:v>
                </c:pt>
                <c:pt idx="18">
                  <c:v>506.90521997422178</c:v>
                </c:pt>
                <c:pt idx="19">
                  <c:v>506.90521997422178</c:v>
                </c:pt>
                <c:pt idx="20">
                  <c:v>506.90521997422178</c:v>
                </c:pt>
                <c:pt idx="21">
                  <c:v>506.90521997422178</c:v>
                </c:pt>
                <c:pt idx="22">
                  <c:v>506.90521997422178</c:v>
                </c:pt>
                <c:pt idx="23">
                  <c:v>506.90521997422178</c:v>
                </c:pt>
              </c:numCache>
            </c:numRef>
          </c:val>
          <c:extLst>
            <c:ext xmlns:c16="http://schemas.microsoft.com/office/drawing/2014/chart" uri="{C3380CC4-5D6E-409C-BE32-E72D297353CC}">
              <c16:uniqueId val="{00000006-CD12-45AD-967E-174FF8AE5BD5}"/>
            </c:ext>
          </c:extLst>
        </c:ser>
        <c:ser>
          <c:idx val="7"/>
          <c:order val="7"/>
          <c:tx>
            <c:strRef>
              <c:f>殘餘負載!$B$64</c:f>
              <c:strCache>
                <c:ptCount val="1"/>
                <c:pt idx="0">
                  <c:v>Geothermal</c:v>
                </c:pt>
              </c:strCache>
            </c:strRef>
          </c:tx>
          <c:spPr>
            <a:solidFill>
              <a:schemeClr val="accent5">
                <a:lumMod val="50000"/>
              </a:schemeClr>
            </a:solidFill>
            <a:ln>
              <a:noFill/>
            </a:ln>
            <a:effectLst/>
          </c:spPr>
          <c:invertIfNegative val="0"/>
          <c:val>
            <c:numRef>
              <c:f>殘餘負載!$FP$64:$GM$64</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7-CD12-45AD-967E-174FF8AE5BD5}"/>
            </c:ext>
          </c:extLst>
        </c:ser>
        <c:ser>
          <c:idx val="8"/>
          <c:order val="8"/>
          <c:tx>
            <c:strRef>
              <c:f>殘餘負載!$B$65</c:f>
              <c:strCache>
                <c:ptCount val="1"/>
                <c:pt idx="0">
                  <c:v>Solar</c:v>
                </c:pt>
              </c:strCache>
            </c:strRef>
          </c:tx>
          <c:spPr>
            <a:solidFill>
              <a:srgbClr val="92D050"/>
            </a:solidFill>
            <a:ln>
              <a:noFill/>
            </a:ln>
            <a:effectLst>
              <a:outerShdw blurRad="50800" dist="50800" dir="5400000" algn="ctr" rotWithShape="0">
                <a:srgbClr val="92D050"/>
              </a:outerShdw>
            </a:effectLst>
          </c:spPr>
          <c:invertIfNegative val="0"/>
          <c:val>
            <c:numRef>
              <c:f>殘餘負載!$FP$65:$GM$65</c:f>
              <c:numCache>
                <c:formatCode>General</c:formatCode>
                <c:ptCount val="24"/>
                <c:pt idx="0">
                  <c:v>0</c:v>
                </c:pt>
                <c:pt idx="1">
                  <c:v>0</c:v>
                </c:pt>
                <c:pt idx="2">
                  <c:v>0</c:v>
                </c:pt>
                <c:pt idx="3">
                  <c:v>1.0069799897341643E-2</c:v>
                </c:pt>
                <c:pt idx="4">
                  <c:v>0.9746762011467851</c:v>
                </c:pt>
                <c:pt idx="5">
                  <c:v>112.34724124380462</c:v>
                </c:pt>
                <c:pt idx="6">
                  <c:v>1207.3405855051824</c:v>
                </c:pt>
                <c:pt idx="7">
                  <c:v>3726.2838412662772</c:v>
                </c:pt>
                <c:pt idx="8">
                  <c:v>6556.9612089858374</c:v>
                </c:pt>
                <c:pt idx="9">
                  <c:v>8715.6620983737375</c:v>
                </c:pt>
                <c:pt idx="10">
                  <c:v>10192.123889892175</c:v>
                </c:pt>
                <c:pt idx="11">
                  <c:v>11106.297426373296</c:v>
                </c:pt>
                <c:pt idx="12">
                  <c:v>11453.65316809576</c:v>
                </c:pt>
                <c:pt idx="13">
                  <c:v>10775.364496219712</c:v>
                </c:pt>
                <c:pt idx="14">
                  <c:v>9087.1232576407874</c:v>
                </c:pt>
                <c:pt idx="15">
                  <c:v>6659.1198170276984</c:v>
                </c:pt>
                <c:pt idx="16">
                  <c:v>3885.7350462748591</c:v>
                </c:pt>
                <c:pt idx="17">
                  <c:v>824.12161391311395</c:v>
                </c:pt>
                <c:pt idx="18">
                  <c:v>249.93626734470124</c:v>
                </c:pt>
                <c:pt idx="19">
                  <c:v>1.2873696860155122</c:v>
                </c:pt>
                <c:pt idx="20">
                  <c:v>0</c:v>
                </c:pt>
                <c:pt idx="21">
                  <c:v>0</c:v>
                </c:pt>
                <c:pt idx="22">
                  <c:v>0</c:v>
                </c:pt>
                <c:pt idx="23">
                  <c:v>0</c:v>
                </c:pt>
              </c:numCache>
            </c:numRef>
          </c:val>
          <c:extLst>
            <c:ext xmlns:c16="http://schemas.microsoft.com/office/drawing/2014/chart" uri="{C3380CC4-5D6E-409C-BE32-E72D297353CC}">
              <c16:uniqueId val="{00000008-CD12-45AD-967E-174FF8AE5BD5}"/>
            </c:ext>
          </c:extLst>
        </c:ser>
        <c:ser>
          <c:idx val="9"/>
          <c:order val="9"/>
          <c:tx>
            <c:strRef>
              <c:f>殘餘負載!$B$66</c:f>
              <c:strCache>
                <c:ptCount val="1"/>
                <c:pt idx="0">
                  <c:v>Offshore Wind</c:v>
                </c:pt>
              </c:strCache>
            </c:strRef>
          </c:tx>
          <c:spPr>
            <a:solidFill>
              <a:srgbClr val="00B050"/>
            </a:solidFill>
            <a:ln>
              <a:noFill/>
            </a:ln>
            <a:effectLst/>
          </c:spPr>
          <c:invertIfNegative val="0"/>
          <c:val>
            <c:numRef>
              <c:f>殘餘負載!$FP$66:$GM$66</c:f>
              <c:numCache>
                <c:formatCode>General</c:formatCode>
                <c:ptCount val="24"/>
                <c:pt idx="0">
                  <c:v>1163.344794354839</c:v>
                </c:pt>
                <c:pt idx="1">
                  <c:v>1171.2229758064516</c:v>
                </c:pt>
                <c:pt idx="2">
                  <c:v>1152.5282016129033</c:v>
                </c:pt>
                <c:pt idx="3">
                  <c:v>1120.8072419354837</c:v>
                </c:pt>
                <c:pt idx="4">
                  <c:v>1019.2585241935484</c:v>
                </c:pt>
                <c:pt idx="5">
                  <c:v>976.91763709677423</c:v>
                </c:pt>
                <c:pt idx="6">
                  <c:v>956.15209274193535</c:v>
                </c:pt>
                <c:pt idx="7">
                  <c:v>1091.9784193548387</c:v>
                </c:pt>
                <c:pt idx="8">
                  <c:v>1194.6492862903226</c:v>
                </c:pt>
                <c:pt idx="9">
                  <c:v>1491.7874516129034</c:v>
                </c:pt>
                <c:pt idx="10">
                  <c:v>1725.9464395161287</c:v>
                </c:pt>
                <c:pt idx="11">
                  <c:v>1483.1800322580643</c:v>
                </c:pt>
                <c:pt idx="12">
                  <c:v>2215.839758064516</c:v>
                </c:pt>
                <c:pt idx="13">
                  <c:v>1243.4198024193547</c:v>
                </c:pt>
                <c:pt idx="14">
                  <c:v>2409.1733387096779</c:v>
                </c:pt>
                <c:pt idx="15">
                  <c:v>1596.530470999616</c:v>
                </c:pt>
                <c:pt idx="16">
                  <c:v>926.43000806451664</c:v>
                </c:pt>
                <c:pt idx="17">
                  <c:v>1923.0050927419354</c:v>
                </c:pt>
                <c:pt idx="18">
                  <c:v>1699.5470120967741</c:v>
                </c:pt>
                <c:pt idx="19">
                  <c:v>1344.9710040322582</c:v>
                </c:pt>
                <c:pt idx="20">
                  <c:v>996.94279435483872</c:v>
                </c:pt>
                <c:pt idx="21">
                  <c:v>991.49400806451604</c:v>
                </c:pt>
                <c:pt idx="22">
                  <c:v>1079.7967379032257</c:v>
                </c:pt>
                <c:pt idx="23">
                  <c:v>1146.778633064516</c:v>
                </c:pt>
              </c:numCache>
            </c:numRef>
          </c:val>
          <c:extLst>
            <c:ext xmlns:c16="http://schemas.microsoft.com/office/drawing/2014/chart" uri="{C3380CC4-5D6E-409C-BE32-E72D297353CC}">
              <c16:uniqueId val="{00000009-CD12-45AD-967E-174FF8AE5BD5}"/>
            </c:ext>
          </c:extLst>
        </c:ser>
        <c:ser>
          <c:idx val="10"/>
          <c:order val="10"/>
          <c:tx>
            <c:strRef>
              <c:f>殘餘負載!$B$67</c:f>
              <c:strCache>
                <c:ptCount val="1"/>
                <c:pt idx="0">
                  <c:v>Inland Wind</c:v>
                </c:pt>
              </c:strCache>
            </c:strRef>
          </c:tx>
          <c:spPr>
            <a:solidFill>
              <a:schemeClr val="accent6">
                <a:lumMod val="50000"/>
              </a:schemeClr>
            </a:solidFill>
            <a:ln>
              <a:noFill/>
            </a:ln>
            <a:effectLst/>
          </c:spPr>
          <c:invertIfNegative val="0"/>
          <c:val>
            <c:numRef>
              <c:f>殘餘負載!$FP$67:$GM$67</c:f>
              <c:numCache>
                <c:formatCode>General</c:formatCode>
                <c:ptCount val="24"/>
                <c:pt idx="0">
                  <c:v>90.195602097978281</c:v>
                </c:pt>
                <c:pt idx="1">
                  <c:v>89.246928613962751</c:v>
                </c:pt>
                <c:pt idx="2">
                  <c:v>83.012835127328486</c:v>
                </c:pt>
                <c:pt idx="3">
                  <c:v>80.984949465448537</c:v>
                </c:pt>
                <c:pt idx="4">
                  <c:v>80.762518835858671</c:v>
                </c:pt>
                <c:pt idx="5">
                  <c:v>80.349226642945169</c:v>
                </c:pt>
                <c:pt idx="6">
                  <c:v>78.876980230635539</c:v>
                </c:pt>
                <c:pt idx="7">
                  <c:v>83.578732679598261</c:v>
                </c:pt>
                <c:pt idx="8">
                  <c:v>97.950453761022047</c:v>
                </c:pt>
                <c:pt idx="9">
                  <c:v>115.33920976277766</c:v>
                </c:pt>
                <c:pt idx="10">
                  <c:v>132.86890014918347</c:v>
                </c:pt>
                <c:pt idx="11">
                  <c:v>163.4754591984549</c:v>
                </c:pt>
                <c:pt idx="12">
                  <c:v>193.2926026689158</c:v>
                </c:pt>
                <c:pt idx="13">
                  <c:v>214.22261827597805</c:v>
                </c:pt>
                <c:pt idx="14">
                  <c:v>221.59784696345537</c:v>
                </c:pt>
                <c:pt idx="15">
                  <c:v>219.98878930275592</c:v>
                </c:pt>
                <c:pt idx="16">
                  <c:v>201.95539552786224</c:v>
                </c:pt>
                <c:pt idx="17">
                  <c:v>179.46257033992455</c:v>
                </c:pt>
                <c:pt idx="18">
                  <c:v>151.32353409100173</c:v>
                </c:pt>
                <c:pt idx="19">
                  <c:v>129.22277324837106</c:v>
                </c:pt>
                <c:pt idx="20">
                  <c:v>111.58537905107291</c:v>
                </c:pt>
                <c:pt idx="21">
                  <c:v>98.242054461859908</c:v>
                </c:pt>
                <c:pt idx="22">
                  <c:v>90.106704498872247</c:v>
                </c:pt>
                <c:pt idx="23">
                  <c:v>88.152306210470371</c:v>
                </c:pt>
              </c:numCache>
            </c:numRef>
          </c:val>
          <c:extLst>
            <c:ext xmlns:c16="http://schemas.microsoft.com/office/drawing/2014/chart" uri="{C3380CC4-5D6E-409C-BE32-E72D297353CC}">
              <c16:uniqueId val="{0000000A-CD12-45AD-967E-174FF8AE5BD5}"/>
            </c:ext>
          </c:extLst>
        </c:ser>
        <c:ser>
          <c:idx val="11"/>
          <c:order val="11"/>
          <c:tx>
            <c:strRef>
              <c:f>殘餘負載!$B$68</c:f>
              <c:strCache>
                <c:ptCount val="1"/>
                <c:pt idx="0">
                  <c:v>ESS</c:v>
                </c:pt>
              </c:strCache>
            </c:strRef>
          </c:tx>
          <c:spPr>
            <a:solidFill>
              <a:srgbClr val="7030A0"/>
            </a:solidFill>
            <a:ln>
              <a:noFill/>
            </a:ln>
            <a:effectLst/>
          </c:spPr>
          <c:invertIfNegative val="0"/>
          <c:val>
            <c:numRef>
              <c:f>殘餘負載!$FP$68:$GM$68</c:f>
              <c:numCache>
                <c:formatCode>General</c:formatCode>
                <c:ptCount val="24"/>
                <c:pt idx="0">
                  <c:v>520.4</c:v>
                </c:pt>
                <c:pt idx="1">
                  <c:v>95.123510290580612</c:v>
                </c:pt>
                <c:pt idx="2">
                  <c:v>0</c:v>
                </c:pt>
                <c:pt idx="3">
                  <c:v>520.4</c:v>
                </c:pt>
                <c:pt idx="4">
                  <c:v>520.4</c:v>
                </c:pt>
                <c:pt idx="5">
                  <c:v>0</c:v>
                </c:pt>
                <c:pt idx="6">
                  <c:v>0</c:v>
                </c:pt>
                <c:pt idx="7">
                  <c:v>0</c:v>
                </c:pt>
                <c:pt idx="8">
                  <c:v>520.4</c:v>
                </c:pt>
                <c:pt idx="9">
                  <c:v>0</c:v>
                </c:pt>
                <c:pt idx="10">
                  <c:v>0</c:v>
                </c:pt>
                <c:pt idx="11">
                  <c:v>0</c:v>
                </c:pt>
                <c:pt idx="12">
                  <c:v>0</c:v>
                </c:pt>
                <c:pt idx="13">
                  <c:v>0</c:v>
                </c:pt>
                <c:pt idx="14">
                  <c:v>0</c:v>
                </c:pt>
                <c:pt idx="15">
                  <c:v>0</c:v>
                </c:pt>
                <c:pt idx="16">
                  <c:v>0</c:v>
                </c:pt>
                <c:pt idx="17">
                  <c:v>182.3105309849168</c:v>
                </c:pt>
                <c:pt idx="18">
                  <c:v>574.1853465684128</c:v>
                </c:pt>
                <c:pt idx="19">
                  <c:v>0</c:v>
                </c:pt>
                <c:pt idx="20">
                  <c:v>1126.848508064516</c:v>
                </c:pt>
                <c:pt idx="21">
                  <c:v>520.4</c:v>
                </c:pt>
                <c:pt idx="22">
                  <c:v>52.476122101663577</c:v>
                </c:pt>
                <c:pt idx="23">
                  <c:v>520.4</c:v>
                </c:pt>
              </c:numCache>
            </c:numRef>
          </c:val>
          <c:extLst>
            <c:ext xmlns:c16="http://schemas.microsoft.com/office/drawing/2014/chart" uri="{C3380CC4-5D6E-409C-BE32-E72D297353CC}">
              <c16:uniqueId val="{0000000B-CD12-45AD-967E-174FF8AE5BD5}"/>
            </c:ext>
          </c:extLst>
        </c:ser>
        <c:dLbls>
          <c:showLegendKey val="0"/>
          <c:showVal val="0"/>
          <c:showCatName val="0"/>
          <c:showSerName val="0"/>
          <c:showPercent val="0"/>
          <c:showBubbleSize val="0"/>
        </c:dLbls>
        <c:gapWidth val="150"/>
        <c:overlap val="100"/>
        <c:axId val="1231572160"/>
        <c:axId val="1231572576"/>
      </c:barChart>
      <c:catAx>
        <c:axId val="123157216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TW"/>
          </a:p>
        </c:txPr>
        <c:crossAx val="1231572576"/>
        <c:crosses val="autoZero"/>
        <c:auto val="1"/>
        <c:lblAlgn val="ctr"/>
        <c:lblOffset val="100"/>
        <c:noMultiLvlLbl val="0"/>
      </c:catAx>
      <c:valAx>
        <c:axId val="1231572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TW"/>
          </a:p>
        </c:txPr>
        <c:crossAx val="1231572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TW"/>
        </a:p>
      </c:txPr>
    </c:legend>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zh-TW"/>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152056668421045"/>
          <c:y val="0.13710259140581679"/>
          <c:w val="0.76507291616604312"/>
          <c:h val="0.6751156015944596"/>
        </c:manualLayout>
      </c:layout>
      <c:lineChart>
        <c:grouping val="standard"/>
        <c:varyColors val="0"/>
        <c:ser>
          <c:idx val="1"/>
          <c:order val="0"/>
          <c:tx>
            <c:strRef>
              <c:f>殘餘負載!$C$28</c:f>
              <c:strCache>
                <c:ptCount val="1"/>
                <c:pt idx="0">
                  <c:v>R.L.</c:v>
                </c:pt>
              </c:strCache>
            </c:strRef>
          </c:tx>
          <c:spPr>
            <a:ln w="28575" cap="rnd">
              <a:solidFill>
                <a:schemeClr val="accent1">
                  <a:tint val="77000"/>
                </a:schemeClr>
              </a:solidFill>
              <a:round/>
            </a:ln>
            <a:effectLst/>
          </c:spPr>
          <c:marker>
            <c:symbol val="none"/>
          </c:marker>
          <c:val>
            <c:numRef>
              <c:f>殘餘負載!$FP$28:$GM$28</c:f>
              <c:numCache>
                <c:formatCode>0_ </c:formatCode>
                <c:ptCount val="24"/>
                <c:pt idx="0">
                  <c:v>25480.920313611565</c:v>
                </c:pt>
                <c:pt idx="1">
                  <c:v>24080.551382068847</c:v>
                </c:pt>
                <c:pt idx="2">
                  <c:v>23404.210916817079</c:v>
                </c:pt>
                <c:pt idx="3">
                  <c:v>22832.077641983928</c:v>
                </c:pt>
                <c:pt idx="4">
                  <c:v>22832.027859753583</c:v>
                </c:pt>
                <c:pt idx="5">
                  <c:v>22949.473909635381</c:v>
                </c:pt>
                <c:pt idx="6">
                  <c:v>22287.696488469861</c:v>
                </c:pt>
                <c:pt idx="7">
                  <c:v>21184.391730719246</c:v>
                </c:pt>
                <c:pt idx="8">
                  <c:v>21421.492782072248</c:v>
                </c:pt>
                <c:pt idx="9">
                  <c:v>22342.598197699812</c:v>
                </c:pt>
                <c:pt idx="10">
                  <c:v>21314.586693376026</c:v>
                </c:pt>
                <c:pt idx="11">
                  <c:v>21559.548579097187</c:v>
                </c:pt>
                <c:pt idx="12">
                  <c:v>19613.641751199022</c:v>
                </c:pt>
                <c:pt idx="13">
                  <c:v>20362.38200481941</c:v>
                </c:pt>
                <c:pt idx="14">
                  <c:v>22827.321959266235</c:v>
                </c:pt>
                <c:pt idx="15">
                  <c:v>26087.274140347639</c:v>
                </c:pt>
                <c:pt idx="16">
                  <c:v>29653.422620443445</c:v>
                </c:pt>
                <c:pt idx="17">
                  <c:v>31494.564749739759</c:v>
                </c:pt>
                <c:pt idx="18">
                  <c:v>32542.009060742985</c:v>
                </c:pt>
                <c:pt idx="19">
                  <c:v>32411.758289009678</c:v>
                </c:pt>
                <c:pt idx="20">
                  <c:v>31884.644581226363</c:v>
                </c:pt>
                <c:pt idx="21">
                  <c:v>30998.889738036152</c:v>
                </c:pt>
                <c:pt idx="22">
                  <c:v>29451.237238972819</c:v>
                </c:pt>
                <c:pt idx="23">
                  <c:v>27848.868209132776</c:v>
                </c:pt>
              </c:numCache>
            </c:numRef>
          </c:val>
          <c:smooth val="0"/>
          <c:extLst>
            <c:ext xmlns:c16="http://schemas.microsoft.com/office/drawing/2014/chart" uri="{C3380CC4-5D6E-409C-BE32-E72D297353CC}">
              <c16:uniqueId val="{00000000-3F8C-4600-A062-F017E9BFF05F}"/>
            </c:ext>
          </c:extLst>
        </c:ser>
        <c:ser>
          <c:idx val="0"/>
          <c:order val="1"/>
          <c:tx>
            <c:v>R.L.-ES</c:v>
          </c:tx>
          <c:spPr>
            <a:ln w="28575" cap="rnd">
              <a:solidFill>
                <a:schemeClr val="accent4"/>
              </a:solidFill>
              <a:round/>
            </a:ln>
            <a:effectLst/>
          </c:spPr>
          <c:marker>
            <c:symbol val="none"/>
          </c:marker>
          <c:val>
            <c:numRef>
              <c:f>殘餘負載!$FP$30:$GM$30</c:f>
              <c:numCache>
                <c:formatCode>0_ </c:formatCode>
                <c:ptCount val="24"/>
                <c:pt idx="0">
                  <c:v>24960.520313611563</c:v>
                </c:pt>
                <c:pt idx="1">
                  <c:v>23985.427871778265</c:v>
                </c:pt>
                <c:pt idx="2">
                  <c:v>23404.210916817079</c:v>
                </c:pt>
                <c:pt idx="3">
                  <c:v>22311.677641983926</c:v>
                </c:pt>
                <c:pt idx="4">
                  <c:v>22311.627859753582</c:v>
                </c:pt>
                <c:pt idx="5">
                  <c:v>22949.473909635381</c:v>
                </c:pt>
                <c:pt idx="6">
                  <c:v>22287.696488469861</c:v>
                </c:pt>
                <c:pt idx="7">
                  <c:v>21184.391730719246</c:v>
                </c:pt>
                <c:pt idx="8">
                  <c:v>20901.092782072246</c:v>
                </c:pt>
                <c:pt idx="9">
                  <c:v>22342.598197699812</c:v>
                </c:pt>
                <c:pt idx="10">
                  <c:v>21314.586693376026</c:v>
                </c:pt>
                <c:pt idx="11">
                  <c:v>21559.548579097187</c:v>
                </c:pt>
                <c:pt idx="12">
                  <c:v>19613.641751199022</c:v>
                </c:pt>
                <c:pt idx="13">
                  <c:v>20362.38200481941</c:v>
                </c:pt>
                <c:pt idx="14">
                  <c:v>22827.321959266235</c:v>
                </c:pt>
                <c:pt idx="15">
                  <c:v>26087.274140347639</c:v>
                </c:pt>
                <c:pt idx="16">
                  <c:v>29653.422620443445</c:v>
                </c:pt>
                <c:pt idx="17">
                  <c:v>31312.254218754842</c:v>
                </c:pt>
                <c:pt idx="18">
                  <c:v>31967.82371417457</c:v>
                </c:pt>
                <c:pt idx="19">
                  <c:v>32411.758289009678</c:v>
                </c:pt>
                <c:pt idx="20">
                  <c:v>30757.796073161848</c:v>
                </c:pt>
                <c:pt idx="21">
                  <c:v>30478.489738036151</c:v>
                </c:pt>
                <c:pt idx="22">
                  <c:v>29398.761116871156</c:v>
                </c:pt>
                <c:pt idx="23">
                  <c:v>27328.468209132774</c:v>
                </c:pt>
              </c:numCache>
            </c:numRef>
          </c:val>
          <c:smooth val="0"/>
          <c:extLst>
            <c:ext xmlns:c16="http://schemas.microsoft.com/office/drawing/2014/chart" uri="{C3380CC4-5D6E-409C-BE32-E72D297353CC}">
              <c16:uniqueId val="{00000001-3F8C-4600-A062-F017E9BFF05F}"/>
            </c:ext>
          </c:extLst>
        </c:ser>
        <c:dLbls>
          <c:showLegendKey val="0"/>
          <c:showVal val="0"/>
          <c:showCatName val="0"/>
          <c:showSerName val="0"/>
          <c:showPercent val="0"/>
          <c:showBubbleSize val="0"/>
        </c:dLbls>
        <c:smooth val="0"/>
        <c:axId val="988185152"/>
        <c:axId val="988185568"/>
      </c:lineChart>
      <c:catAx>
        <c:axId val="98818515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t>Time (hours of a day)</a:t>
                </a:r>
                <a:endParaRPr lang="zh-TW" dirty="0"/>
              </a:p>
            </c:rich>
          </c:tx>
          <c:layout>
            <c:manualLayout>
              <c:xMode val="edge"/>
              <c:yMode val="edge"/>
              <c:x val="0.39237346340754825"/>
              <c:y val="0.9248551102968597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TW"/>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TW"/>
          </a:p>
        </c:txPr>
        <c:crossAx val="988185568"/>
        <c:crosses val="autoZero"/>
        <c:auto val="1"/>
        <c:lblAlgn val="ctr"/>
        <c:lblOffset val="100"/>
        <c:tickLblSkip val="3"/>
        <c:tickMarkSkip val="3"/>
        <c:noMultiLvlLbl val="0"/>
      </c:catAx>
      <c:valAx>
        <c:axId val="988185568"/>
        <c:scaling>
          <c:orientation val="minMax"/>
          <c:min val="1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Power Load (MW)</a:t>
                </a:r>
                <a:endParaRPr lang="zh-TW"/>
              </a:p>
            </c:rich>
          </c:tx>
          <c:layout>
            <c:manualLayout>
              <c:xMode val="edge"/>
              <c:yMode val="edge"/>
              <c:x val="2.5009590417825179E-2"/>
              <c:y val="0.254603012193110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TW"/>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TW"/>
          </a:p>
        </c:txPr>
        <c:crossAx val="988185152"/>
        <c:crosses val="autoZero"/>
        <c:crossBetween val="between"/>
      </c:valAx>
      <c:spPr>
        <a:noFill/>
        <a:ln>
          <a:noFill/>
        </a:ln>
        <a:effectLst/>
      </c:spPr>
    </c:plotArea>
    <c:legend>
      <c:legendPos val="r"/>
      <c:layout>
        <c:manualLayout>
          <c:xMode val="edge"/>
          <c:yMode val="edge"/>
          <c:x val="0.28477663306775386"/>
          <c:y val="6.1184198689167068E-3"/>
          <c:w val="0.38473572358789032"/>
          <c:h val="0.1402195407995524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zh-TW"/>
        </a:p>
      </c:txPr>
    </c:legend>
    <c:plotVisOnly val="1"/>
    <c:dispBlanksAs val="gap"/>
    <c:showDLblsOverMax val="0"/>
  </c:chart>
  <c:spPr>
    <a:noFill/>
    <a:ln>
      <a:solidFill>
        <a:srgbClr val="FFFFFF">
          <a:lumMod val="75000"/>
        </a:srgbClr>
      </a:solidFill>
    </a:ln>
    <a:effectLst/>
  </c:spPr>
  <c:txPr>
    <a:bodyPr/>
    <a:lstStyle/>
    <a:p>
      <a:pPr>
        <a:defRPr sz="1600">
          <a:latin typeface="Calibri" panose="020F0502020204030204" pitchFamily="34" charset="0"/>
          <a:cs typeface="Calibri" panose="020F0502020204030204" pitchFamily="34" charset="0"/>
        </a:defRPr>
      </a:pPr>
      <a:endParaRPr lang="zh-TW"/>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ltLang="zh-TW"/>
          </a:p>
        </p:txBody>
      </p:sp>
      <p:sp>
        <p:nvSpPr>
          <p:cNvPr id="1187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1187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ltLang="zh-TW"/>
          </a:p>
        </p:txBody>
      </p:sp>
      <p:sp>
        <p:nvSpPr>
          <p:cNvPr id="1187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5DC23B8-89C4-43DE-B854-06C300683C85}" type="slidenum">
              <a:rPr lang="en-US" altLang="zh-TW"/>
              <a:pPr>
                <a:defRPr/>
              </a:pPr>
              <a:t>‹#›</a:t>
            </a:fld>
            <a:endParaRPr lang="en-US" altLang="zh-TW"/>
          </a:p>
        </p:txBody>
      </p:sp>
    </p:spTree>
    <p:extLst>
      <p:ext uri="{BB962C8B-B14F-4D97-AF65-F5344CB8AC3E}">
        <p14:creationId xmlns:p14="http://schemas.microsoft.com/office/powerpoint/2010/main" val="1894310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F8D58017-B4E4-4190-A573-0B0BB68F4CA4}" type="datetimeFigureOut">
              <a:rPr lang="zh-TW" altLang="en-US"/>
              <a:pPr>
                <a:defRPr/>
              </a:pPr>
              <a:t>2021/6/6</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9DA6E239-C2FC-44AF-9D35-AF8BD4EBA015}" type="slidenum">
              <a:rPr lang="zh-TW" altLang="en-US"/>
              <a:pPr>
                <a:defRPr/>
              </a:pPr>
              <a:t>‹#›</a:t>
            </a:fld>
            <a:endParaRPr lang="zh-TW" altLang="en-US"/>
          </a:p>
        </p:txBody>
      </p:sp>
    </p:spTree>
    <p:extLst>
      <p:ext uri="{BB962C8B-B14F-4D97-AF65-F5344CB8AC3E}">
        <p14:creationId xmlns:p14="http://schemas.microsoft.com/office/powerpoint/2010/main" val="42940152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DA6E239-C2FC-44AF-9D35-AF8BD4EBA015}" type="slidenum">
              <a:rPr lang="zh-TW" altLang="en-US" smtClean="0"/>
              <a:pPr>
                <a:defRPr/>
              </a:pPr>
              <a:t>0</a:t>
            </a:fld>
            <a:endParaRPr lang="zh-TW" altLang="en-US"/>
          </a:p>
        </p:txBody>
      </p:sp>
    </p:spTree>
    <p:extLst>
      <p:ext uri="{BB962C8B-B14F-4D97-AF65-F5344CB8AC3E}">
        <p14:creationId xmlns:p14="http://schemas.microsoft.com/office/powerpoint/2010/main" val="1798296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0E0381E-63E5-4F26-91B2-F16A2842F9AA}" type="slidenum">
              <a:rPr lang="zh-TW" altLang="en-US" smtClean="0"/>
              <a:t>10</a:t>
            </a:fld>
            <a:endParaRPr lang="zh-TW" altLang="en-US"/>
          </a:p>
        </p:txBody>
      </p:sp>
    </p:spTree>
    <p:extLst>
      <p:ext uri="{BB962C8B-B14F-4D97-AF65-F5344CB8AC3E}">
        <p14:creationId xmlns:p14="http://schemas.microsoft.com/office/powerpoint/2010/main" val="1580376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dirty="0">
              <a:solidFill>
                <a:prstClr val="black"/>
              </a:solidFill>
              <a:latin typeface="Calibri" panose="020F0502020204030204" pitchFamily="34" charset="0"/>
              <a:ea typeface="標楷體" panose="03000509000000000000" pitchFamily="65" charset="-120"/>
              <a:cs typeface="Calibri" panose="020F0502020204030204" pitchFamily="34" charset="0"/>
            </a:endParaRPr>
          </a:p>
        </p:txBody>
      </p:sp>
      <p:sp>
        <p:nvSpPr>
          <p:cNvPr id="4" name="投影片編號版面配置區 3"/>
          <p:cNvSpPr>
            <a:spLocks noGrp="1"/>
          </p:cNvSpPr>
          <p:nvPr>
            <p:ph type="sldNum" sz="quarter" idx="10"/>
          </p:nvPr>
        </p:nvSpPr>
        <p:spPr/>
        <p:txBody>
          <a:bodyPr/>
          <a:lstStyle/>
          <a:p>
            <a:fld id="{50E0381E-63E5-4F26-91B2-F16A2842F9AA}" type="slidenum">
              <a:rPr lang="zh-TW" altLang="en-US" smtClean="0"/>
              <a:t>11</a:t>
            </a:fld>
            <a:endParaRPr lang="zh-TW" altLang="en-US"/>
          </a:p>
        </p:txBody>
      </p:sp>
    </p:spTree>
    <p:extLst>
      <p:ext uri="{BB962C8B-B14F-4D97-AF65-F5344CB8AC3E}">
        <p14:creationId xmlns:p14="http://schemas.microsoft.com/office/powerpoint/2010/main" val="863511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0E0381E-63E5-4F26-91B2-F16A2842F9AA}" type="slidenum">
              <a:rPr lang="zh-TW" altLang="en-US" smtClean="0"/>
              <a:t>12</a:t>
            </a:fld>
            <a:endParaRPr lang="zh-TW" altLang="en-US"/>
          </a:p>
        </p:txBody>
      </p:sp>
    </p:spTree>
    <p:extLst>
      <p:ext uri="{BB962C8B-B14F-4D97-AF65-F5344CB8AC3E}">
        <p14:creationId xmlns:p14="http://schemas.microsoft.com/office/powerpoint/2010/main" val="169652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0E0381E-63E5-4F26-91B2-F16A2842F9AA}" type="slidenum">
              <a:rPr lang="zh-TW" altLang="en-US" smtClean="0"/>
              <a:t>14</a:t>
            </a:fld>
            <a:endParaRPr lang="zh-TW" altLang="en-US"/>
          </a:p>
        </p:txBody>
      </p:sp>
    </p:spTree>
    <p:extLst>
      <p:ext uri="{BB962C8B-B14F-4D97-AF65-F5344CB8AC3E}">
        <p14:creationId xmlns:p14="http://schemas.microsoft.com/office/powerpoint/2010/main" val="3792761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0E0381E-63E5-4F26-91B2-F16A2842F9AA}" type="slidenum">
              <a:rPr lang="zh-TW" altLang="en-US" smtClean="0"/>
              <a:t>15</a:t>
            </a:fld>
            <a:endParaRPr lang="zh-TW" altLang="en-US"/>
          </a:p>
        </p:txBody>
      </p:sp>
    </p:spTree>
    <p:extLst>
      <p:ext uri="{BB962C8B-B14F-4D97-AF65-F5344CB8AC3E}">
        <p14:creationId xmlns:p14="http://schemas.microsoft.com/office/powerpoint/2010/main" val="3946172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0E0381E-63E5-4F26-91B2-F16A2842F9AA}" type="slidenum">
              <a:rPr lang="zh-TW" altLang="en-US" smtClean="0"/>
              <a:t>2</a:t>
            </a:fld>
            <a:endParaRPr lang="zh-TW" altLang="en-US"/>
          </a:p>
        </p:txBody>
      </p:sp>
    </p:spTree>
    <p:extLst>
      <p:ext uri="{BB962C8B-B14F-4D97-AF65-F5344CB8AC3E}">
        <p14:creationId xmlns:p14="http://schemas.microsoft.com/office/powerpoint/2010/main" val="141532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0E0381E-63E5-4F26-91B2-F16A2842F9AA}" type="slidenum">
              <a:rPr lang="zh-TW" altLang="en-US" smtClean="0"/>
              <a:t>3</a:t>
            </a:fld>
            <a:endParaRPr lang="zh-TW" altLang="en-US"/>
          </a:p>
        </p:txBody>
      </p:sp>
    </p:spTree>
    <p:extLst>
      <p:ext uri="{BB962C8B-B14F-4D97-AF65-F5344CB8AC3E}">
        <p14:creationId xmlns:p14="http://schemas.microsoft.com/office/powerpoint/2010/main" val="197683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0E0381E-63E5-4F26-91B2-F16A2842F9AA}" type="slidenum">
              <a:rPr lang="zh-TW" altLang="en-US" smtClean="0"/>
              <a:t>4</a:t>
            </a:fld>
            <a:endParaRPr lang="zh-TW" altLang="en-US"/>
          </a:p>
        </p:txBody>
      </p:sp>
    </p:spTree>
    <p:extLst>
      <p:ext uri="{BB962C8B-B14F-4D97-AF65-F5344CB8AC3E}">
        <p14:creationId xmlns:p14="http://schemas.microsoft.com/office/powerpoint/2010/main" val="399049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0E0381E-63E5-4F26-91B2-F16A2842F9AA}" type="slidenum">
              <a:rPr lang="zh-TW" altLang="en-US" smtClean="0"/>
              <a:t>5</a:t>
            </a:fld>
            <a:endParaRPr lang="zh-TW" altLang="en-US"/>
          </a:p>
        </p:txBody>
      </p:sp>
    </p:spTree>
    <p:extLst>
      <p:ext uri="{BB962C8B-B14F-4D97-AF65-F5344CB8AC3E}">
        <p14:creationId xmlns:p14="http://schemas.microsoft.com/office/powerpoint/2010/main" val="428388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0E0381E-63E5-4F26-91B2-F16A2842F9AA}" type="slidenum">
              <a:rPr lang="zh-TW" altLang="en-US" smtClean="0"/>
              <a:t>6</a:t>
            </a:fld>
            <a:endParaRPr lang="zh-TW" altLang="en-US"/>
          </a:p>
        </p:txBody>
      </p:sp>
    </p:spTree>
    <p:extLst>
      <p:ext uri="{BB962C8B-B14F-4D97-AF65-F5344CB8AC3E}">
        <p14:creationId xmlns:p14="http://schemas.microsoft.com/office/powerpoint/2010/main" val="190549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0E0381E-63E5-4F26-91B2-F16A2842F9AA}" type="slidenum">
              <a:rPr lang="zh-TW" altLang="en-US" smtClean="0"/>
              <a:t>7</a:t>
            </a:fld>
            <a:endParaRPr lang="zh-TW" altLang="en-US"/>
          </a:p>
        </p:txBody>
      </p:sp>
    </p:spTree>
    <p:extLst>
      <p:ext uri="{BB962C8B-B14F-4D97-AF65-F5344CB8AC3E}">
        <p14:creationId xmlns:p14="http://schemas.microsoft.com/office/powerpoint/2010/main" val="195749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0E0381E-63E5-4F26-91B2-F16A2842F9AA}" type="slidenum">
              <a:rPr lang="zh-TW" altLang="en-US" smtClean="0"/>
              <a:t>8</a:t>
            </a:fld>
            <a:endParaRPr lang="zh-TW" altLang="en-US"/>
          </a:p>
        </p:txBody>
      </p:sp>
    </p:spTree>
    <p:extLst>
      <p:ext uri="{BB962C8B-B14F-4D97-AF65-F5344CB8AC3E}">
        <p14:creationId xmlns:p14="http://schemas.microsoft.com/office/powerpoint/2010/main" val="121888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0E0381E-63E5-4F26-91B2-F16A2842F9AA}" type="slidenum">
              <a:rPr lang="zh-TW" altLang="en-US" smtClean="0"/>
              <a:t>9</a:t>
            </a:fld>
            <a:endParaRPr lang="zh-TW" altLang="en-US"/>
          </a:p>
        </p:txBody>
      </p:sp>
    </p:spTree>
    <p:extLst>
      <p:ext uri="{BB962C8B-B14F-4D97-AF65-F5344CB8AC3E}">
        <p14:creationId xmlns:p14="http://schemas.microsoft.com/office/powerpoint/2010/main" val="1306880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emf"/><Relationship Id="rId16" Type="http://schemas.openxmlformats.org/officeDocument/2006/relationships/image" Target="../media/image16.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emf"/><Relationship Id="rId16" Type="http://schemas.openxmlformats.org/officeDocument/2006/relationships/image" Target="../media/image16.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wmf"/><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封面">
    <p:spTree>
      <p:nvGrpSpPr>
        <p:cNvPr id="1" name=""/>
        <p:cNvGrpSpPr/>
        <p:nvPr/>
      </p:nvGrpSpPr>
      <p:grpSpPr>
        <a:xfrm>
          <a:off x="0" y="0"/>
          <a:ext cx="0" cy="0"/>
          <a:chOff x="0" y="0"/>
          <a:chExt cx="0" cy="0"/>
        </a:xfrm>
      </p:grpSpPr>
      <p:pic>
        <p:nvPicPr>
          <p:cNvPr id="4"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內容版面配置區 2"/>
          <p:cNvSpPr>
            <a:spLocks noGrp="1"/>
          </p:cNvSpPr>
          <p:nvPr>
            <p:ph sz="quarter" idx="12" hasCustomPrompt="1"/>
          </p:nvPr>
        </p:nvSpPr>
        <p:spPr>
          <a:xfrm>
            <a:off x="590045" y="4435611"/>
            <a:ext cx="7034298" cy="1876156"/>
          </a:xfrm>
        </p:spPr>
        <p:txBody>
          <a:bodyPr/>
          <a:lstStyle>
            <a:lvl1pPr marL="0" indent="0" algn="just">
              <a:buNone/>
              <a:defRPr sz="2000" b="1"/>
            </a:lvl1pPr>
          </a:lstStyle>
          <a:p>
            <a:pPr>
              <a:defRPr/>
            </a:pPr>
            <a:r>
              <a:rPr lang="en-US" altLang="zh-TW" dirty="0"/>
              <a:t>Name</a:t>
            </a:r>
            <a:r>
              <a:rPr lang="zh-TW" altLang="en-US" dirty="0"/>
              <a:t>、</a:t>
            </a:r>
            <a:r>
              <a:rPr lang="en-US" altLang="zh-TW" dirty="0"/>
              <a:t>department</a:t>
            </a:r>
            <a:r>
              <a:rPr lang="zh-TW" altLang="en-US" dirty="0"/>
              <a:t>、</a:t>
            </a:r>
            <a:r>
              <a:rPr lang="en-US" altLang="zh-TW" dirty="0"/>
              <a:t>ITRI / ISTI</a:t>
            </a:r>
            <a:r>
              <a:rPr lang="zh-TW" altLang="en-US" dirty="0"/>
              <a:t> </a:t>
            </a:r>
            <a:r>
              <a:rPr lang="en-US" altLang="zh-TW" dirty="0"/>
              <a:t>and date (20pt</a:t>
            </a:r>
            <a:r>
              <a:rPr lang="zh-TW" altLang="en-US" dirty="0"/>
              <a:t> </a:t>
            </a:r>
            <a:r>
              <a:rPr lang="en-US" altLang="zh-TW" dirty="0"/>
              <a:t>bold and “English only”) </a:t>
            </a:r>
          </a:p>
        </p:txBody>
      </p:sp>
      <p:sp>
        <p:nvSpPr>
          <p:cNvPr id="9"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sp>
        <p:nvSpPr>
          <p:cNvPr id="10" name="Text Box 48"/>
          <p:cNvSpPr txBox="1">
            <a:spLocks noChangeArrowheads="1"/>
          </p:cNvSpPr>
          <p:nvPr userDrawn="1"/>
        </p:nvSpPr>
        <p:spPr bwMode="auto">
          <a:xfrm>
            <a:off x="0" y="6624638"/>
            <a:ext cx="77519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900" dirty="0">
                <a:solidFill>
                  <a:schemeClr val="bg1"/>
                </a:solidFill>
                <a:ea typeface="微軟正黑體" panose="020B0604030504040204" pitchFamily="34" charset="-120"/>
              </a:rPr>
              <a:t>Copyright ITRI </a:t>
            </a:r>
            <a:r>
              <a:rPr lang="zh-TW" altLang="en-US" sz="900" dirty="0">
                <a:solidFill>
                  <a:schemeClr val="bg1"/>
                </a:solidFill>
                <a:ea typeface="微軟正黑體" panose="020B0604030504040204" pitchFamily="34" charset="-120"/>
              </a:rPr>
              <a:t>工業技術研究院 版權所有  </a:t>
            </a:r>
            <a:r>
              <a:rPr lang="en-US" altLang="zh-TW" sz="900" dirty="0">
                <a:solidFill>
                  <a:schemeClr val="bg1"/>
                </a:solidFill>
              </a:rPr>
              <a:t>Source: ITRI/ISTI Research</a:t>
            </a:r>
            <a:r>
              <a:rPr lang="zh-TW" altLang="en-US" sz="900" dirty="0">
                <a:solidFill>
                  <a:schemeClr val="bg1"/>
                </a:solidFill>
              </a:rPr>
              <a:t> </a:t>
            </a:r>
            <a:r>
              <a:rPr lang="en-US" altLang="zh-TW" sz="900" dirty="0">
                <a:solidFill>
                  <a:schemeClr val="bg1"/>
                </a:solidFill>
              </a:rPr>
              <a:t>Contact Author: yiyayang2030@gmail.com</a:t>
            </a:r>
            <a:endParaRPr lang="zh-TW" altLang="en-US" sz="900" dirty="0">
              <a:solidFill>
                <a:schemeClr val="bg1"/>
              </a:solidFill>
            </a:endParaRPr>
          </a:p>
        </p:txBody>
      </p:sp>
      <p:sp>
        <p:nvSpPr>
          <p:cNvPr id="23" name="Rectangle 22"/>
          <p:cNvSpPr>
            <a:spLocks noGrp="1" noChangeArrowheads="1"/>
          </p:cNvSpPr>
          <p:nvPr>
            <p:ph type="subTitle" idx="1" hasCustomPrompt="1"/>
          </p:nvPr>
        </p:nvSpPr>
        <p:spPr>
          <a:xfrm>
            <a:off x="590045" y="3514861"/>
            <a:ext cx="7034298" cy="914400"/>
          </a:xfrm>
        </p:spPr>
        <p:txBody>
          <a:bodyPr anchor="ctr"/>
          <a:lstStyle>
            <a:lvl1pPr marL="0" marR="0" indent="0" algn="l" defTabSz="914400" rtl="0" eaLnBrk="0" fontAlgn="base" latinLnBrk="0" hangingPunct="0">
              <a:lnSpc>
                <a:spcPct val="100000"/>
              </a:lnSpc>
              <a:spcBef>
                <a:spcPct val="20000"/>
              </a:spcBef>
              <a:spcAft>
                <a:spcPct val="0"/>
              </a:spcAft>
              <a:buClrTx/>
              <a:buSzTx/>
              <a:buFontTx/>
              <a:buNone/>
              <a:tabLst/>
              <a:defRPr sz="3000" b="1">
                <a:solidFill>
                  <a:schemeClr val="tx1"/>
                </a:solidFill>
                <a:latin typeface="+mn-lt"/>
                <a:ea typeface="+mn-ea"/>
              </a:defRPr>
            </a:lvl1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TW" dirty="0"/>
              <a:t>Sub title 36pt</a:t>
            </a:r>
          </a:p>
        </p:txBody>
      </p:sp>
      <p:sp>
        <p:nvSpPr>
          <p:cNvPr id="24" name="Rectangle 21"/>
          <p:cNvSpPr>
            <a:spLocks noGrp="1" noChangeArrowheads="1"/>
          </p:cNvSpPr>
          <p:nvPr>
            <p:ph type="ctrTitle" hasCustomPrompt="1"/>
          </p:nvPr>
        </p:nvSpPr>
        <p:spPr>
          <a:xfrm>
            <a:off x="590045" y="1848668"/>
            <a:ext cx="7034298" cy="1541418"/>
          </a:xfrm>
        </p:spPr>
        <p:txBody>
          <a:bodyPr/>
          <a:lstStyle>
            <a:lvl1pPr algn="l">
              <a:defRPr sz="4400">
                <a:solidFill>
                  <a:srgbClr val="00B2B3"/>
                </a:solidFill>
                <a:latin typeface="+mn-lt"/>
              </a:defRPr>
            </a:lvl1pPr>
          </a:lstStyle>
          <a:p>
            <a:r>
              <a:rPr lang="en-US" altLang="zh-TW" dirty="0"/>
              <a:t>TITLE 44pt</a:t>
            </a:r>
            <a:endParaRPr lang="zh-TW" altLang="en-US" dirty="0"/>
          </a:p>
        </p:txBody>
      </p:sp>
    </p:spTree>
    <p:extLst>
      <p:ext uri="{BB962C8B-B14F-4D97-AF65-F5344CB8AC3E}">
        <p14:creationId xmlns:p14="http://schemas.microsoft.com/office/powerpoint/2010/main" val="423890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封底">
    <p:bg>
      <p:bgPr>
        <a:solidFill>
          <a:schemeClr val="bg1"/>
        </a:solidFill>
        <a:effectLst/>
      </p:bgPr>
    </p:bg>
    <p:spTree>
      <p:nvGrpSpPr>
        <p:cNvPr id="1" name=""/>
        <p:cNvGrpSpPr/>
        <p:nvPr/>
      </p:nvGrpSpPr>
      <p:grpSpPr>
        <a:xfrm>
          <a:off x="0" y="0"/>
          <a:ext cx="0" cy="0"/>
          <a:chOff x="0" y="0"/>
          <a:chExt cx="0" cy="0"/>
        </a:xfrm>
      </p:grpSpPr>
      <p:cxnSp>
        <p:nvCxnSpPr>
          <p:cNvPr id="10" name="直線接點 9"/>
          <p:cNvCxnSpPr/>
          <p:nvPr userDrawn="1"/>
        </p:nvCxnSpPr>
        <p:spPr>
          <a:xfrm>
            <a:off x="518535" y="5083212"/>
            <a:ext cx="81874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標題 6"/>
          <p:cNvSpPr>
            <a:spLocks noGrp="1"/>
          </p:cNvSpPr>
          <p:nvPr userDrawn="1">
            <p:ph type="title" hasCustomPrompt="1"/>
          </p:nvPr>
        </p:nvSpPr>
        <p:spPr>
          <a:xfrm>
            <a:off x="4858871" y="2198250"/>
            <a:ext cx="3847138" cy="2458185"/>
          </a:xfrm>
        </p:spPr>
        <p:txBody>
          <a:bodyPr/>
          <a:lstStyle>
            <a:lvl1pPr algn="ctr">
              <a:lnSpc>
                <a:spcPct val="150000"/>
              </a:lnSpc>
              <a:defRPr sz="1600" b="1" baseline="0"/>
            </a:lvl1pPr>
          </a:lstStyle>
          <a:p>
            <a:pPr>
              <a:spcBef>
                <a:spcPts val="0"/>
              </a:spcBef>
            </a:pPr>
            <a:r>
              <a:rPr lang="en-US" altLang="zh-TW" sz="1600" dirty="0"/>
              <a:t>XXX</a:t>
            </a:r>
            <a:r>
              <a:rPr lang="zh-TW" altLang="en-US" sz="1600" dirty="0"/>
              <a:t> </a:t>
            </a:r>
            <a:r>
              <a:rPr lang="en-US" altLang="zh-TW" sz="1600" dirty="0"/>
              <a:t>title</a:t>
            </a:r>
            <a:br>
              <a:rPr lang="zh-TW" altLang="en-US" sz="1600" dirty="0"/>
            </a:br>
            <a:r>
              <a:rPr lang="en-US" altLang="zh-TW" sz="1600" b="0" dirty="0"/>
              <a:t>(organization, department…)</a:t>
            </a:r>
            <a:br>
              <a:rPr lang="en-US" altLang="zh-TW" sz="1600" b="0" dirty="0"/>
            </a:br>
            <a:r>
              <a:rPr lang="en-US" altLang="zh-TW" sz="1600" b="0" dirty="0"/>
              <a:t>+886-3-5912XXX</a:t>
            </a:r>
            <a:br>
              <a:rPr lang="en-US" altLang="zh-TW" sz="1600" b="0" dirty="0"/>
            </a:br>
            <a:r>
              <a:rPr lang="en-US" altLang="zh-TW" sz="1600" b="0" dirty="0"/>
              <a:t>XXXXX@itri.org.tw</a:t>
            </a:r>
            <a:endParaRPr lang="zh-TW" altLang="en-US" dirty="0"/>
          </a:p>
        </p:txBody>
      </p:sp>
      <p:sp>
        <p:nvSpPr>
          <p:cNvPr id="3" name="矩形 2"/>
          <p:cNvSpPr/>
          <p:nvPr userDrawn="1"/>
        </p:nvSpPr>
        <p:spPr bwMode="auto">
          <a:xfrm>
            <a:off x="8305415" y="6644640"/>
            <a:ext cx="801189" cy="213360"/>
          </a:xfrm>
          <a:prstGeom prst="rect">
            <a:avLst/>
          </a:prstGeom>
          <a:solidFill>
            <a:srgbClr val="00B2B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8" name="文字方塊 17"/>
          <p:cNvSpPr txBox="1"/>
          <p:nvPr userDrawn="1"/>
        </p:nvSpPr>
        <p:spPr>
          <a:xfrm>
            <a:off x="506754" y="5158277"/>
            <a:ext cx="8199256" cy="1097608"/>
          </a:xfrm>
          <a:prstGeom prst="rect">
            <a:avLst/>
          </a:prstGeom>
          <a:noFill/>
        </p:spPr>
        <p:txBody>
          <a:bodyPr wrap="square" rtlCol="0">
            <a:spAutoFit/>
          </a:bodyPr>
          <a:lstStyle/>
          <a:p>
            <a:pPr algn="just">
              <a:lnSpc>
                <a:spcPts val="1600"/>
              </a:lnSpc>
            </a:pPr>
            <a:r>
              <a:rPr kumimoji="1" lang="en-US" altLang="zh-TW" sz="1100" b="0" kern="1200" spc="-20" baseline="0" dirty="0">
                <a:solidFill>
                  <a:schemeClr val="bg1">
                    <a:lumMod val="50000"/>
                  </a:schemeClr>
                </a:solidFill>
                <a:latin typeface="Arial" panose="020B0604020202020204" pitchFamily="34" charset="0"/>
                <a:ea typeface="微軟正黑體" panose="020B0604030504040204" pitchFamily="34" charset="-120"/>
                <a:cs typeface="+mn-cs"/>
              </a:rPr>
              <a:t>Given the rapid pace of change in cutting-edge technology and industry development, the timeliness and comprehensiveness of the information included in this presentation cannot be guaranteed by ITRI. Users of this presentation shall bear full liability for any injury or loss that may be sustained as a result. The Copyright of this presentation belongs to ITRI and none of this presentation, either in part or in whole, in any form, may be reproduced, publicly transmitted, modified or distributed or used by other means without permission from ITRI.</a:t>
            </a:r>
            <a:endParaRPr kumimoji="1" lang="zh-TW" altLang="zh-TW" sz="1100" b="0" kern="1200" spc="-20" baseline="0" dirty="0">
              <a:solidFill>
                <a:schemeClr val="bg1">
                  <a:lumMod val="50000"/>
                </a:schemeClr>
              </a:solidFill>
              <a:latin typeface="Arial" panose="020B0604020202020204" pitchFamily="34" charset="0"/>
              <a:ea typeface="微軟正黑體" panose="020B0604030504040204" pitchFamily="34" charset="-120"/>
              <a:cs typeface="+mn-cs"/>
            </a:endParaRPr>
          </a:p>
        </p:txBody>
      </p:sp>
      <p:sp>
        <p:nvSpPr>
          <p:cNvPr id="20" name="矩形 19"/>
          <p:cNvSpPr/>
          <p:nvPr userDrawn="1"/>
        </p:nvSpPr>
        <p:spPr>
          <a:xfrm>
            <a:off x="289560" y="6327676"/>
            <a:ext cx="4047903" cy="246221"/>
          </a:xfrm>
          <a:prstGeom prst="rect">
            <a:avLst/>
          </a:prstGeom>
          <a:noFill/>
        </p:spPr>
        <p:txBody>
          <a:bodyPr wrap="none" lIns="91440" tIns="45720" rIns="91440" bIns="45720">
            <a:spAutoFit/>
          </a:bodyPr>
          <a:lstStyle/>
          <a:p>
            <a:pPr algn="l"/>
            <a:r>
              <a:rPr kumimoji="1" lang="en-US" altLang="zh-TW" sz="1000" b="1" kern="120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Industry, Science and Technology International Strategy Center</a:t>
            </a:r>
            <a:endParaRPr lang="zh-TW" altLang="en-US" sz="1000" b="1" cap="none" spc="0"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pic>
        <p:nvPicPr>
          <p:cNvPr id="23" name="圖片 22"/>
          <p:cNvPicPr>
            <a:picLocks noChangeAspect="1"/>
          </p:cNvPicPr>
          <p:nvPr userDrawn="1"/>
        </p:nvPicPr>
        <p:blipFill>
          <a:blip r:embed="rId2"/>
          <a:stretch>
            <a:fillRect/>
          </a:stretch>
        </p:blipFill>
        <p:spPr>
          <a:xfrm>
            <a:off x="4382897" y="6340372"/>
            <a:ext cx="1112231" cy="191028"/>
          </a:xfrm>
          <a:prstGeom prst="rect">
            <a:avLst/>
          </a:prstGeom>
        </p:spPr>
      </p:pic>
      <p:pic>
        <p:nvPicPr>
          <p:cNvPr id="149" name="圖片 148">
            <a:extLst>
              <a:ext uri="{FF2B5EF4-FFF2-40B4-BE49-F238E27FC236}">
                <a16:creationId xmlns:a16="http://schemas.microsoft.com/office/drawing/2014/main" id="{3BE50060-0AEC-0847-9CB3-8D0F31FBA129}"/>
              </a:ext>
            </a:extLst>
          </p:cNvPr>
          <p:cNvPicPr>
            <a:picLocks noChangeAspect="1"/>
          </p:cNvPicPr>
          <p:nvPr userDrawn="1"/>
        </p:nvPicPr>
        <p:blipFill rotWithShape="1">
          <a:blip r:embed="rId3"/>
          <a:srcRect l="19261" t="35885" r="75758" b="35691"/>
          <a:stretch/>
        </p:blipFill>
        <p:spPr>
          <a:xfrm>
            <a:off x="1036316" y="768735"/>
            <a:ext cx="403690" cy="1640199"/>
          </a:xfrm>
          <a:prstGeom prst="rect">
            <a:avLst/>
          </a:prstGeom>
        </p:spPr>
      </p:pic>
      <p:sp>
        <p:nvSpPr>
          <p:cNvPr id="150" name="矩形 149"/>
          <p:cNvSpPr/>
          <p:nvPr userDrawn="1"/>
        </p:nvSpPr>
        <p:spPr>
          <a:xfrm>
            <a:off x="335808" y="320234"/>
            <a:ext cx="1811098" cy="1183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1" name="圖片 150">
            <a:extLst>
              <a:ext uri="{FF2B5EF4-FFF2-40B4-BE49-F238E27FC236}">
                <a16:creationId xmlns:a16="http://schemas.microsoft.com/office/drawing/2014/main" id="{FDC213B2-29B8-BC4A-A793-CF892D0C7304}"/>
              </a:ext>
            </a:extLst>
          </p:cNvPr>
          <p:cNvPicPr>
            <a:picLocks noChangeAspect="1"/>
          </p:cNvPicPr>
          <p:nvPr userDrawn="1"/>
        </p:nvPicPr>
        <p:blipFill rotWithShape="1">
          <a:blip r:embed="rId3"/>
          <a:srcRect l="16225" t="16225" r="16046" b="61427"/>
          <a:stretch/>
        </p:blipFill>
        <p:spPr>
          <a:xfrm>
            <a:off x="894279" y="629769"/>
            <a:ext cx="4142925" cy="967168"/>
          </a:xfrm>
          <a:prstGeom prst="rect">
            <a:avLst/>
          </a:prstGeom>
        </p:spPr>
      </p:pic>
      <p:pic>
        <p:nvPicPr>
          <p:cNvPr id="152" name="圖片 151">
            <a:extLst>
              <a:ext uri="{FF2B5EF4-FFF2-40B4-BE49-F238E27FC236}">
                <a16:creationId xmlns:a16="http://schemas.microsoft.com/office/drawing/2014/main" id="{FDC213B2-29B8-BC4A-A793-CF892D0C7304}"/>
              </a:ext>
            </a:extLst>
          </p:cNvPr>
          <p:cNvPicPr>
            <a:picLocks noChangeAspect="1"/>
          </p:cNvPicPr>
          <p:nvPr userDrawn="1"/>
        </p:nvPicPr>
        <p:blipFill rotWithShape="1">
          <a:blip r:embed="rId3"/>
          <a:srcRect l="25540" t="56116" r="17269" b="16046"/>
          <a:stretch/>
        </p:blipFill>
        <p:spPr>
          <a:xfrm>
            <a:off x="1466429" y="2444775"/>
            <a:ext cx="3498304" cy="1204765"/>
          </a:xfrm>
          <a:prstGeom prst="rect">
            <a:avLst/>
          </a:prstGeom>
        </p:spPr>
      </p:pic>
      <p:grpSp>
        <p:nvGrpSpPr>
          <p:cNvPr id="153" name="群組 152"/>
          <p:cNvGrpSpPr/>
          <p:nvPr userDrawn="1"/>
        </p:nvGrpSpPr>
        <p:grpSpPr>
          <a:xfrm>
            <a:off x="2549223" y="3731267"/>
            <a:ext cx="1223076" cy="1009308"/>
            <a:chOff x="2478137" y="3196129"/>
            <a:chExt cx="1653585" cy="1364572"/>
          </a:xfrm>
        </p:grpSpPr>
        <p:pic>
          <p:nvPicPr>
            <p:cNvPr id="154" name="圖片 15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8446" y="3196129"/>
              <a:ext cx="1012967" cy="1012966"/>
            </a:xfrm>
            <a:prstGeom prst="rect">
              <a:avLst/>
            </a:prstGeom>
          </p:spPr>
        </p:pic>
        <p:sp>
          <p:nvSpPr>
            <p:cNvPr id="155" name="文字方塊 154"/>
            <p:cNvSpPr txBox="1"/>
            <p:nvPr userDrawn="1"/>
          </p:nvSpPr>
          <p:spPr>
            <a:xfrm>
              <a:off x="2478137" y="4217410"/>
              <a:ext cx="1653585" cy="343291"/>
            </a:xfrm>
            <a:prstGeom prst="rect">
              <a:avLst/>
            </a:prstGeom>
            <a:noFill/>
          </p:spPr>
          <p:txBody>
            <a:bodyPr wrap="square" rtlCol="0">
              <a:spAutoFit/>
            </a:bodyPr>
            <a:lstStyle/>
            <a:p>
              <a:pPr algn="ctr"/>
              <a:r>
                <a:rPr kumimoji="1" lang="en-US" altLang="zh-TW" sz="1000" b="1" kern="1200" dirty="0" err="1">
                  <a:solidFill>
                    <a:schemeClr val="tx1"/>
                  </a:solidFill>
                  <a:latin typeface="Arial" panose="020B0604020202020204" pitchFamily="34" charset="0"/>
                  <a:ea typeface="微軟正黑體" panose="020B0604030504040204" pitchFamily="34" charset="-120"/>
                  <a:cs typeface="+mn-cs"/>
                </a:rPr>
                <a:t>IEKNet</a:t>
              </a:r>
              <a:endParaRPr kumimoji="1" lang="zh-TW" altLang="en-US" sz="1000" b="1" kern="1200" dirty="0">
                <a:solidFill>
                  <a:schemeClr val="tx1"/>
                </a:solidFill>
                <a:latin typeface="Arial" panose="020B0604020202020204" pitchFamily="34" charset="0"/>
                <a:ea typeface="微軟正黑體" panose="020B0604030504040204" pitchFamily="34" charset="-120"/>
                <a:cs typeface="+mn-cs"/>
              </a:endParaRPr>
            </a:p>
          </p:txBody>
        </p:sp>
      </p:grpSp>
      <p:grpSp>
        <p:nvGrpSpPr>
          <p:cNvPr id="156" name="群組 155"/>
          <p:cNvGrpSpPr/>
          <p:nvPr userDrawn="1"/>
        </p:nvGrpSpPr>
        <p:grpSpPr>
          <a:xfrm>
            <a:off x="1310273" y="3729542"/>
            <a:ext cx="1229055" cy="1001333"/>
            <a:chOff x="704569" y="3196508"/>
            <a:chExt cx="1661668" cy="1353790"/>
          </a:xfrm>
        </p:grpSpPr>
        <p:pic>
          <p:nvPicPr>
            <p:cNvPr id="157" name="圖片 15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9330" y="3196508"/>
              <a:ext cx="1012144" cy="1012144"/>
            </a:xfrm>
            <a:prstGeom prst="rect">
              <a:avLst/>
            </a:prstGeom>
          </p:spPr>
        </p:pic>
        <p:sp>
          <p:nvSpPr>
            <p:cNvPr id="158" name="文字方塊 157"/>
            <p:cNvSpPr txBox="1"/>
            <p:nvPr userDrawn="1"/>
          </p:nvSpPr>
          <p:spPr>
            <a:xfrm>
              <a:off x="704569" y="4217410"/>
              <a:ext cx="1661668" cy="332888"/>
            </a:xfrm>
            <a:prstGeom prst="rect">
              <a:avLst/>
            </a:prstGeom>
            <a:noFill/>
          </p:spPr>
          <p:txBody>
            <a:bodyPr wrap="square" rtlCol="0">
              <a:spAutoFit/>
            </a:bodyPr>
            <a:lstStyle/>
            <a:p>
              <a:pPr algn="ctr"/>
              <a:r>
                <a:rPr kumimoji="1" lang="en-US" altLang="zh-TW" sz="1000" b="1" i="0" kern="1200" dirty="0">
                  <a:solidFill>
                    <a:schemeClr val="tx1"/>
                  </a:solidFill>
                  <a:effectLst/>
                  <a:latin typeface="+mj-lt"/>
                  <a:ea typeface="微軟正黑體" panose="020B0604030504040204" pitchFamily="34" charset="-120"/>
                  <a:cs typeface="+mn-cs"/>
                </a:rPr>
                <a:t>2020 IEK Topics</a:t>
              </a:r>
              <a:endParaRPr kumimoji="1" lang="zh-TW" altLang="en-US" sz="1000" b="1" i="0" kern="1200" dirty="0">
                <a:solidFill>
                  <a:schemeClr val="tx1"/>
                </a:solidFill>
                <a:effectLst/>
                <a:latin typeface="+mj-lt"/>
                <a:ea typeface="微軟正黑體" panose="020B0604030504040204" pitchFamily="34" charset="-120"/>
                <a:cs typeface="+mn-cs"/>
              </a:endParaRPr>
            </a:p>
          </p:txBody>
        </p:sp>
      </p:grpSp>
      <p:pic>
        <p:nvPicPr>
          <p:cNvPr id="159" name="圖片 158">
            <a:extLst>
              <a:ext uri="{FF2B5EF4-FFF2-40B4-BE49-F238E27FC236}">
                <a16:creationId xmlns:a16="http://schemas.microsoft.com/office/drawing/2014/main" id="{FDC213B2-29B8-BC4A-A793-CF892D0C7304}"/>
              </a:ext>
            </a:extLst>
          </p:cNvPr>
          <p:cNvPicPr>
            <a:picLocks noChangeAspect="1"/>
          </p:cNvPicPr>
          <p:nvPr userDrawn="1"/>
        </p:nvPicPr>
        <p:blipFill rotWithShape="1">
          <a:blip r:embed="rId3"/>
          <a:srcRect l="33088" t="37441" r="16046" b="41341"/>
          <a:stretch/>
        </p:blipFill>
        <p:spPr>
          <a:xfrm>
            <a:off x="1927691" y="1527417"/>
            <a:ext cx="3111409" cy="918260"/>
          </a:xfrm>
          <a:prstGeom prst="rect">
            <a:avLst/>
          </a:prstGeom>
        </p:spPr>
      </p:pic>
      <p:pic>
        <p:nvPicPr>
          <p:cNvPr id="160" name="圖片 15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75510" y="1073921"/>
            <a:ext cx="887052" cy="887052"/>
          </a:xfrm>
          <a:prstGeom prst="rect">
            <a:avLst/>
          </a:prstGeom>
        </p:spPr>
      </p:pic>
      <p:pic>
        <p:nvPicPr>
          <p:cNvPr id="161" name="圖片 16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1252" y="2061574"/>
            <a:ext cx="887052" cy="887052"/>
          </a:xfrm>
          <a:prstGeom prst="rect">
            <a:avLst/>
          </a:prstGeom>
        </p:spPr>
      </p:pic>
      <p:pic>
        <p:nvPicPr>
          <p:cNvPr id="162" name="圖片 16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02554" y="1064499"/>
            <a:ext cx="887052" cy="887052"/>
          </a:xfrm>
          <a:prstGeom prst="rect">
            <a:avLst/>
          </a:prstGeom>
        </p:spPr>
      </p:pic>
      <p:grpSp>
        <p:nvGrpSpPr>
          <p:cNvPr id="163" name="群組 162">
            <a:extLst>
              <a:ext uri="{FF2B5EF4-FFF2-40B4-BE49-F238E27FC236}">
                <a16:creationId xmlns:a16="http://schemas.microsoft.com/office/drawing/2014/main" id="{0EBF259C-28D3-2348-954A-50467B47BF93}"/>
              </a:ext>
            </a:extLst>
          </p:cNvPr>
          <p:cNvGrpSpPr/>
          <p:nvPr userDrawn="1"/>
        </p:nvGrpSpPr>
        <p:grpSpPr>
          <a:xfrm>
            <a:off x="1277954" y="1248118"/>
            <a:ext cx="736252" cy="530211"/>
            <a:chOff x="625457" y="1753839"/>
            <a:chExt cx="1158635" cy="834390"/>
          </a:xfrm>
        </p:grpSpPr>
        <p:sp>
          <p:nvSpPr>
            <p:cNvPr id="164" name="橢圓 163">
              <a:extLst>
                <a:ext uri="{FF2B5EF4-FFF2-40B4-BE49-F238E27FC236}">
                  <a16:creationId xmlns:a16="http://schemas.microsoft.com/office/drawing/2014/main" id="{1CCAFDD6-54FF-1547-96B4-81EEF570CB5E}"/>
                </a:ext>
              </a:extLst>
            </p:cNvPr>
            <p:cNvSpPr/>
            <p:nvPr/>
          </p:nvSpPr>
          <p:spPr>
            <a:xfrm>
              <a:off x="766979" y="1753839"/>
              <a:ext cx="834392" cy="834390"/>
            </a:xfrm>
            <a:prstGeom prst="ellipse">
              <a:avLst/>
            </a:prstGeom>
            <a:solidFill>
              <a:srgbClr val="FFF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800" b="1">
                <a:solidFill>
                  <a:schemeClr val="tx1"/>
                </a:solidFill>
              </a:endParaRPr>
            </a:p>
          </p:txBody>
        </p:sp>
        <p:sp>
          <p:nvSpPr>
            <p:cNvPr id="165" name="文字方塊 164">
              <a:extLst>
                <a:ext uri="{FF2B5EF4-FFF2-40B4-BE49-F238E27FC236}">
                  <a16:creationId xmlns:a16="http://schemas.microsoft.com/office/drawing/2014/main" id="{7B427370-4364-C541-AB65-15293B854306}"/>
                </a:ext>
              </a:extLst>
            </p:cNvPr>
            <p:cNvSpPr txBox="1"/>
            <p:nvPr/>
          </p:nvSpPr>
          <p:spPr>
            <a:xfrm>
              <a:off x="625457" y="1788614"/>
              <a:ext cx="1158635" cy="726520"/>
            </a:xfrm>
            <a:prstGeom prst="rect">
              <a:avLst/>
            </a:prstGeom>
            <a:noFill/>
          </p:spPr>
          <p:txBody>
            <a:bodyPr wrap="square" rtlCol="0">
              <a:spAutoFit/>
            </a:bodyPr>
            <a:lstStyle/>
            <a:p>
              <a:pPr algn="ctr"/>
              <a:r>
                <a:rPr kumimoji="1" lang="en-US" altLang="zh-TW" sz="800" b="0" kern="1200" dirty="0">
                  <a:solidFill>
                    <a:schemeClr val="tx1"/>
                  </a:solidFill>
                  <a:latin typeface="Arial" panose="020B0604020202020204" pitchFamily="34" charset="0"/>
                  <a:ea typeface="Microsoft JhengHei" panose="020B0604030504040204" pitchFamily="34" charset="-120"/>
                  <a:cs typeface="+mn-cs"/>
                </a:rPr>
                <a:t>Key</a:t>
              </a:r>
            </a:p>
            <a:p>
              <a:pPr algn="ctr"/>
              <a:r>
                <a:rPr kumimoji="1" lang="en-US" altLang="zh-TW" sz="800" b="0" kern="1200" dirty="0">
                  <a:solidFill>
                    <a:schemeClr val="tx1"/>
                  </a:solidFill>
                  <a:latin typeface="Arial" panose="020B0604020202020204" pitchFamily="34" charset="0"/>
                  <a:ea typeface="Microsoft JhengHei" panose="020B0604030504040204" pitchFamily="34" charset="-120"/>
                  <a:cs typeface="+mn-cs"/>
                </a:rPr>
                <a:t>Innovation</a:t>
              </a:r>
            </a:p>
            <a:p>
              <a:pPr algn="ctr"/>
              <a:r>
                <a:rPr kumimoji="1" lang="en-US" altLang="zh-TW" sz="800" b="0" kern="1200" dirty="0">
                  <a:solidFill>
                    <a:schemeClr val="tx1"/>
                  </a:solidFill>
                  <a:latin typeface="Arial" panose="020B0604020202020204" pitchFamily="34" charset="0"/>
                  <a:ea typeface="Microsoft JhengHei" panose="020B0604030504040204" pitchFamily="34" charset="-120"/>
                  <a:cs typeface="+mn-cs"/>
                </a:rPr>
                <a:t>Roles</a:t>
              </a:r>
              <a:endParaRPr kumimoji="1" lang="zh-TW" altLang="en-US" sz="800" b="0" kern="1200" dirty="0">
                <a:solidFill>
                  <a:schemeClr val="tx1"/>
                </a:solidFill>
                <a:latin typeface="Arial" panose="020B0604020202020204" pitchFamily="34" charset="0"/>
                <a:ea typeface="Microsoft JhengHei" panose="020B0604030504040204" pitchFamily="34" charset="-120"/>
                <a:cs typeface="+mn-cs"/>
              </a:endParaRPr>
            </a:p>
          </p:txBody>
        </p:sp>
      </p:grpSp>
      <p:grpSp>
        <p:nvGrpSpPr>
          <p:cNvPr id="166" name="群組 165">
            <a:extLst>
              <a:ext uri="{FF2B5EF4-FFF2-40B4-BE49-F238E27FC236}">
                <a16:creationId xmlns:a16="http://schemas.microsoft.com/office/drawing/2014/main" id="{18A51A26-B419-C240-B77C-82932A483787}"/>
              </a:ext>
            </a:extLst>
          </p:cNvPr>
          <p:cNvGrpSpPr/>
          <p:nvPr userDrawn="1"/>
        </p:nvGrpSpPr>
        <p:grpSpPr>
          <a:xfrm>
            <a:off x="3034033" y="1247513"/>
            <a:ext cx="784915" cy="530588"/>
            <a:chOff x="4010575" y="1857427"/>
            <a:chExt cx="1720164" cy="1162800"/>
          </a:xfrm>
        </p:grpSpPr>
        <p:sp>
          <p:nvSpPr>
            <p:cNvPr id="167" name="橢圓 166">
              <a:extLst>
                <a:ext uri="{FF2B5EF4-FFF2-40B4-BE49-F238E27FC236}">
                  <a16:creationId xmlns:a16="http://schemas.microsoft.com/office/drawing/2014/main" id="{C06DDFCC-3B37-A44E-A157-3AE7C4671E40}"/>
                </a:ext>
              </a:extLst>
            </p:cNvPr>
            <p:cNvSpPr/>
            <p:nvPr/>
          </p:nvSpPr>
          <p:spPr>
            <a:xfrm>
              <a:off x="4288303" y="1857427"/>
              <a:ext cx="1162799" cy="11628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800" b="1">
                <a:solidFill>
                  <a:schemeClr val="tx1"/>
                </a:solidFill>
              </a:endParaRPr>
            </a:p>
          </p:txBody>
        </p:sp>
        <p:sp>
          <p:nvSpPr>
            <p:cNvPr id="168" name="文字方塊 167">
              <a:extLst>
                <a:ext uri="{FF2B5EF4-FFF2-40B4-BE49-F238E27FC236}">
                  <a16:creationId xmlns:a16="http://schemas.microsoft.com/office/drawing/2014/main" id="{1081E9B0-4B8F-3B4C-9F6F-9ADBBC186481}"/>
                </a:ext>
              </a:extLst>
            </p:cNvPr>
            <p:cNvSpPr txBox="1"/>
            <p:nvPr/>
          </p:nvSpPr>
          <p:spPr>
            <a:xfrm>
              <a:off x="4010575" y="1943118"/>
              <a:ext cx="1720164" cy="1011753"/>
            </a:xfrm>
            <a:prstGeom prst="rect">
              <a:avLst/>
            </a:prstGeom>
            <a:noFill/>
          </p:spPr>
          <p:txBody>
            <a:bodyPr wrap="square" rtlCol="0">
              <a:spAutoFit/>
            </a:bodyPr>
            <a:lstStyle/>
            <a:p>
              <a:pPr algn="ctr"/>
              <a:r>
                <a:rPr kumimoji="1" lang="en-US" altLang="zh-TW" sz="800" b="0" kern="1200" dirty="0">
                  <a:solidFill>
                    <a:schemeClr val="tx1"/>
                  </a:solidFill>
                  <a:latin typeface="Arial" panose="020B0604020202020204" pitchFamily="34" charset="0"/>
                  <a:ea typeface="Microsoft JhengHei" panose="020B0604030504040204" pitchFamily="34" charset="-120"/>
                  <a:cs typeface="+mn-cs"/>
                </a:rPr>
                <a:t>Local Innovation Value</a:t>
              </a:r>
              <a:endParaRPr kumimoji="1" lang="zh-TW" altLang="en-US" sz="800" b="0" kern="1200" dirty="0">
                <a:solidFill>
                  <a:schemeClr val="tx1"/>
                </a:solidFill>
                <a:latin typeface="Arial" panose="020B0604020202020204" pitchFamily="34" charset="0"/>
                <a:ea typeface="Microsoft JhengHei" panose="020B0604030504040204" pitchFamily="34" charset="-120"/>
                <a:cs typeface="+mn-cs"/>
              </a:endParaRPr>
            </a:p>
          </p:txBody>
        </p:sp>
      </p:grpSp>
      <p:grpSp>
        <p:nvGrpSpPr>
          <p:cNvPr id="169" name="群組 168">
            <a:extLst>
              <a:ext uri="{FF2B5EF4-FFF2-40B4-BE49-F238E27FC236}">
                <a16:creationId xmlns:a16="http://schemas.microsoft.com/office/drawing/2014/main" id="{65347723-9096-5E47-B931-E112EFF1B9E3}"/>
              </a:ext>
            </a:extLst>
          </p:cNvPr>
          <p:cNvGrpSpPr/>
          <p:nvPr userDrawn="1"/>
        </p:nvGrpSpPr>
        <p:grpSpPr>
          <a:xfrm>
            <a:off x="2146906" y="2197136"/>
            <a:ext cx="774978" cy="584775"/>
            <a:chOff x="2273996" y="3537656"/>
            <a:chExt cx="1698385" cy="1281552"/>
          </a:xfrm>
        </p:grpSpPr>
        <p:sp>
          <p:nvSpPr>
            <p:cNvPr id="170" name="橢圓 169">
              <a:extLst>
                <a:ext uri="{FF2B5EF4-FFF2-40B4-BE49-F238E27FC236}">
                  <a16:creationId xmlns:a16="http://schemas.microsoft.com/office/drawing/2014/main" id="{C4437C1B-3894-854A-85A5-8A0246DFE7FE}"/>
                </a:ext>
              </a:extLst>
            </p:cNvPr>
            <p:cNvSpPr/>
            <p:nvPr/>
          </p:nvSpPr>
          <p:spPr>
            <a:xfrm>
              <a:off x="2546078" y="3653645"/>
              <a:ext cx="1162800" cy="11628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800" b="1" dirty="0">
                <a:solidFill>
                  <a:schemeClr val="tx1"/>
                </a:solidFill>
              </a:endParaRPr>
            </a:p>
          </p:txBody>
        </p:sp>
        <p:sp>
          <p:nvSpPr>
            <p:cNvPr id="171" name="文字方塊 170">
              <a:extLst>
                <a:ext uri="{FF2B5EF4-FFF2-40B4-BE49-F238E27FC236}">
                  <a16:creationId xmlns:a16="http://schemas.microsoft.com/office/drawing/2014/main" id="{CA205725-7B64-5B47-BE65-AB206B34D6B7}"/>
                </a:ext>
              </a:extLst>
            </p:cNvPr>
            <p:cNvSpPr txBox="1"/>
            <p:nvPr/>
          </p:nvSpPr>
          <p:spPr>
            <a:xfrm>
              <a:off x="2273996" y="3537656"/>
              <a:ext cx="1698385" cy="1281552"/>
            </a:xfrm>
            <a:prstGeom prst="rect">
              <a:avLst/>
            </a:prstGeom>
            <a:noFill/>
          </p:spPr>
          <p:txBody>
            <a:bodyPr wrap="square" rtlCol="0">
              <a:spAutoFit/>
            </a:bodyPr>
            <a:lstStyle/>
            <a:p>
              <a:pPr algn="ctr"/>
              <a:r>
                <a:rPr kumimoji="1" lang="en-US" altLang="zh-TW" sz="800" b="0" kern="1200" dirty="0">
                  <a:solidFill>
                    <a:schemeClr val="tx1"/>
                  </a:solidFill>
                  <a:latin typeface="Arial" panose="020B0604020202020204" pitchFamily="34" charset="0"/>
                  <a:ea typeface="Microsoft JhengHei" panose="020B0604030504040204" pitchFamily="34" charset="-120"/>
                  <a:cs typeface="+mn-cs"/>
                </a:rPr>
                <a:t>Cross-domain</a:t>
              </a:r>
              <a:r>
                <a:rPr kumimoji="1" lang="zh-TW" altLang="en-US" sz="800" b="0" kern="1200" baseline="0" dirty="0">
                  <a:solidFill>
                    <a:schemeClr val="tx1"/>
                  </a:solidFill>
                  <a:latin typeface="Arial" panose="020B0604020202020204" pitchFamily="34" charset="0"/>
                  <a:ea typeface="Microsoft JhengHei" panose="020B0604030504040204" pitchFamily="34" charset="-120"/>
                  <a:cs typeface="+mn-cs"/>
                </a:rPr>
                <a:t> </a:t>
              </a:r>
              <a:r>
                <a:rPr kumimoji="1" lang="en-US" altLang="zh-TW" sz="800" b="0" kern="1200" baseline="0" dirty="0">
                  <a:solidFill>
                    <a:schemeClr val="tx1"/>
                  </a:solidFill>
                  <a:latin typeface="Arial" panose="020B0604020202020204" pitchFamily="34" charset="0"/>
                  <a:ea typeface="Microsoft JhengHei" panose="020B0604030504040204" pitchFamily="34" charset="-120"/>
                  <a:cs typeface="+mn-cs"/>
                </a:rPr>
                <a:t>Innovation Categories</a:t>
              </a:r>
              <a:endParaRPr kumimoji="1" lang="en-US" altLang="zh-TW" sz="800" b="0" kern="1200" dirty="0">
                <a:solidFill>
                  <a:schemeClr val="tx1"/>
                </a:solidFill>
                <a:latin typeface="Arial" panose="020B0604020202020204" pitchFamily="34" charset="0"/>
                <a:ea typeface="Microsoft JhengHei" panose="020B0604030504040204" pitchFamily="34" charset="-120"/>
                <a:cs typeface="+mn-cs"/>
              </a:endParaRPr>
            </a:p>
          </p:txBody>
        </p:sp>
      </p:grpSp>
      <p:pic>
        <p:nvPicPr>
          <p:cNvPr id="172" name="圖片 17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9456" y="966063"/>
            <a:ext cx="671526" cy="595862"/>
          </a:xfrm>
          <a:prstGeom prst="rect">
            <a:avLst/>
          </a:prstGeom>
        </p:spPr>
      </p:pic>
      <p:pic>
        <p:nvPicPr>
          <p:cNvPr id="173" name="圖片 17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843103" y="2224033"/>
            <a:ext cx="308186" cy="554222"/>
          </a:xfrm>
          <a:prstGeom prst="rect">
            <a:avLst/>
          </a:prstGeom>
        </p:spPr>
      </p:pic>
      <p:pic>
        <p:nvPicPr>
          <p:cNvPr id="174" name="圖片 17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874758" y="2050284"/>
            <a:ext cx="887052" cy="887052"/>
          </a:xfrm>
          <a:prstGeom prst="rect">
            <a:avLst/>
          </a:prstGeom>
        </p:spPr>
      </p:pic>
      <p:grpSp>
        <p:nvGrpSpPr>
          <p:cNvPr id="175" name="群組 174">
            <a:extLst>
              <a:ext uri="{FF2B5EF4-FFF2-40B4-BE49-F238E27FC236}">
                <a16:creationId xmlns:a16="http://schemas.microsoft.com/office/drawing/2014/main" id="{A356726F-3AB4-7242-AA1C-4C8EAD351DDD}"/>
              </a:ext>
            </a:extLst>
          </p:cNvPr>
          <p:cNvGrpSpPr/>
          <p:nvPr userDrawn="1"/>
        </p:nvGrpSpPr>
        <p:grpSpPr>
          <a:xfrm>
            <a:off x="3885933" y="2250061"/>
            <a:ext cx="875877" cy="530588"/>
            <a:chOff x="6570408" y="3621887"/>
            <a:chExt cx="1919511" cy="1162800"/>
          </a:xfrm>
        </p:grpSpPr>
        <p:sp>
          <p:nvSpPr>
            <p:cNvPr id="176" name="橢圓 175">
              <a:extLst>
                <a:ext uri="{FF2B5EF4-FFF2-40B4-BE49-F238E27FC236}">
                  <a16:creationId xmlns:a16="http://schemas.microsoft.com/office/drawing/2014/main" id="{B5FD53DA-B987-9540-9403-96EE50EC3B22}"/>
                </a:ext>
              </a:extLst>
            </p:cNvPr>
            <p:cNvSpPr/>
            <p:nvPr/>
          </p:nvSpPr>
          <p:spPr>
            <a:xfrm>
              <a:off x="6936519" y="3621887"/>
              <a:ext cx="1162800" cy="11628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800" b="1">
                <a:solidFill>
                  <a:schemeClr val="tx1"/>
                </a:solidFill>
              </a:endParaRPr>
            </a:p>
          </p:txBody>
        </p:sp>
        <p:sp>
          <p:nvSpPr>
            <p:cNvPr id="177" name="文字方塊 176">
              <a:extLst>
                <a:ext uri="{FF2B5EF4-FFF2-40B4-BE49-F238E27FC236}">
                  <a16:creationId xmlns:a16="http://schemas.microsoft.com/office/drawing/2014/main" id="{970B1F6C-440C-894A-930A-2B8FF20142F1}"/>
                </a:ext>
              </a:extLst>
            </p:cNvPr>
            <p:cNvSpPr txBox="1"/>
            <p:nvPr/>
          </p:nvSpPr>
          <p:spPr>
            <a:xfrm>
              <a:off x="6570408" y="3666266"/>
              <a:ext cx="1919511" cy="1011753"/>
            </a:xfrm>
            <a:prstGeom prst="rect">
              <a:avLst/>
            </a:prstGeom>
            <a:noFill/>
          </p:spPr>
          <p:txBody>
            <a:bodyPr wrap="square" rtlCol="0">
              <a:spAutoFit/>
            </a:bodyPr>
            <a:lstStyle/>
            <a:p>
              <a:pPr algn="ctr"/>
              <a:r>
                <a:rPr kumimoji="1" lang="en-US" altLang="zh-TW" sz="800" b="0" kern="1200" dirty="0">
                  <a:solidFill>
                    <a:schemeClr val="tx1"/>
                  </a:solidFill>
                  <a:latin typeface="Arial" panose="020B0604020202020204" pitchFamily="34" charset="0"/>
                  <a:ea typeface="Microsoft JhengHei" panose="020B0604030504040204" pitchFamily="34" charset="-120"/>
                  <a:cs typeface="+mn-cs"/>
                </a:rPr>
                <a:t>Taiwan’s Overall Resilience</a:t>
              </a:r>
              <a:endParaRPr kumimoji="1" lang="zh-TW" altLang="en-US" sz="800" b="0" kern="1200" dirty="0">
                <a:solidFill>
                  <a:schemeClr val="tx1"/>
                </a:solidFill>
                <a:latin typeface="Arial" panose="020B0604020202020204" pitchFamily="34" charset="0"/>
                <a:ea typeface="Microsoft JhengHei" panose="020B0604030504040204" pitchFamily="34" charset="-120"/>
                <a:cs typeface="+mn-cs"/>
              </a:endParaRPr>
            </a:p>
          </p:txBody>
        </p:sp>
      </p:grpSp>
      <p:pic>
        <p:nvPicPr>
          <p:cNvPr id="178" name="圖片 17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0035" y="3682573"/>
            <a:ext cx="691261" cy="691261"/>
          </a:xfrm>
          <a:prstGeom prst="rect">
            <a:avLst/>
          </a:prstGeom>
        </p:spPr>
      </p:pic>
      <p:pic>
        <p:nvPicPr>
          <p:cNvPr id="179" name="圖片 17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09722" y="3934147"/>
            <a:ext cx="246835" cy="432483"/>
          </a:xfrm>
          <a:prstGeom prst="rect">
            <a:avLst/>
          </a:prstGeom>
        </p:spPr>
      </p:pic>
      <p:pic>
        <p:nvPicPr>
          <p:cNvPr id="180" name="圖片 17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3921263" y="3927687"/>
            <a:ext cx="246835" cy="432483"/>
          </a:xfrm>
          <a:prstGeom prst="rect">
            <a:avLst/>
          </a:prstGeom>
        </p:spPr>
      </p:pic>
      <p:pic>
        <p:nvPicPr>
          <p:cNvPr id="181" name="圖片 18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139049" y="3970199"/>
            <a:ext cx="355529" cy="414700"/>
          </a:xfrm>
          <a:prstGeom prst="rect">
            <a:avLst/>
          </a:prstGeom>
        </p:spPr>
      </p:pic>
      <p:pic>
        <p:nvPicPr>
          <p:cNvPr id="182" name="圖片 181"/>
          <p:cNvPicPr>
            <a:picLocks noChangeAspect="1"/>
          </p:cNvPicPr>
          <p:nvPr userDrawn="1"/>
        </p:nvPicPr>
        <p:blipFill>
          <a:blip r:embed="rId16"/>
          <a:stretch>
            <a:fillRect/>
          </a:stretch>
        </p:blipFill>
        <p:spPr>
          <a:xfrm>
            <a:off x="412751" y="2284947"/>
            <a:ext cx="1494854" cy="414686"/>
          </a:xfrm>
          <a:prstGeom prst="rect">
            <a:avLst/>
          </a:prstGeom>
        </p:spPr>
      </p:pic>
    </p:spTree>
    <p:extLst>
      <p:ext uri="{BB962C8B-B14F-4D97-AF65-F5344CB8AC3E}">
        <p14:creationId xmlns:p14="http://schemas.microsoft.com/office/powerpoint/2010/main" val="13867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62"/>
                                        </p:tgtEl>
                                        <p:attrNameLst>
                                          <p:attrName>r</p:attrName>
                                        </p:attrNameLst>
                                      </p:cBhvr>
                                    </p:animRot>
                                  </p:childTnLst>
                                </p:cTn>
                              </p:par>
                              <p:par>
                                <p:cTn id="7" presetID="8" presetClass="emph" presetSubtype="0" fill="hold" nodeType="withEffect">
                                  <p:stCondLst>
                                    <p:cond delay="0"/>
                                  </p:stCondLst>
                                  <p:childTnLst>
                                    <p:animRot by="-21600000">
                                      <p:cBhvr>
                                        <p:cTn id="8" dur="1500" fill="hold"/>
                                        <p:tgtEl>
                                          <p:spTgt spid="161"/>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160"/>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174"/>
                                        </p:tgtEl>
                                        <p:attrNameLst>
                                          <p:attrName>r</p:attrName>
                                        </p:attrNameLst>
                                      </p:cBhvr>
                                    </p:animRot>
                                  </p:childTnLst>
                                </p:cTn>
                              </p:par>
                              <p:par>
                                <p:cTn id="13" presetID="42" presetClass="path" presetSubtype="0" accel="50000" decel="50000" fill="hold" nodeType="withEffect">
                                  <p:stCondLst>
                                    <p:cond delay="0"/>
                                  </p:stCondLst>
                                  <p:childTnLst>
                                    <p:animMotion origin="layout" path="M -2.22222E-6 2.59259E-6 L -2.22222E-6 -0.14213 " pathEditMode="relative" rAng="0" ptsTypes="AA">
                                      <p:cBhvr>
                                        <p:cTn id="14" dur="2000" fill="hold"/>
                                        <p:tgtEl>
                                          <p:spTgt spid="174"/>
                                        </p:tgtEl>
                                        <p:attrNameLst>
                                          <p:attrName>ppt_x</p:attrName>
                                          <p:attrName>ppt_y</p:attrName>
                                        </p:attrNameLst>
                                      </p:cBhvr>
                                      <p:rCtr x="0" y="-7106"/>
                                    </p:animMotion>
                                  </p:childTnLst>
                                </p:cTn>
                              </p:par>
                              <p:par>
                                <p:cTn id="15" presetID="42" presetClass="path" presetSubtype="0" accel="50000" decel="50000" fill="hold" nodeType="withEffect">
                                  <p:stCondLst>
                                    <p:cond delay="0"/>
                                  </p:stCondLst>
                                  <p:childTnLst>
                                    <p:animMotion origin="layout" path="M -3.33333E-6 2.22222E-6 L -3.33333E-6 -0.14259 " pathEditMode="relative" rAng="0" ptsTypes="AA">
                                      <p:cBhvr>
                                        <p:cTn id="16" dur="2000" fill="hold"/>
                                        <p:tgtEl>
                                          <p:spTgt spid="161"/>
                                        </p:tgtEl>
                                        <p:attrNameLst>
                                          <p:attrName>ppt_x</p:attrName>
                                          <p:attrName>ppt_y</p:attrName>
                                        </p:attrNameLst>
                                      </p:cBhvr>
                                      <p:rCtr x="0" y="-7130"/>
                                    </p:animMotion>
                                  </p:childTnLst>
                                </p:cTn>
                              </p:par>
                              <p:par>
                                <p:cTn id="17" presetID="64" presetClass="path" presetSubtype="0" accel="50000" decel="50000" fill="hold" nodeType="withEffect">
                                  <p:stCondLst>
                                    <p:cond delay="0"/>
                                  </p:stCondLst>
                                  <p:childTnLst>
                                    <p:animMotion origin="layout" path="M 3.33333E-6 3.33333E-6 L 3.33333E-6 -0.14746 " pathEditMode="relative" rAng="0" ptsTypes="AA">
                                      <p:cBhvr>
                                        <p:cTn id="18" dur="2000" fill="hold"/>
                                        <p:tgtEl>
                                          <p:spTgt spid="175"/>
                                        </p:tgtEl>
                                        <p:attrNameLst>
                                          <p:attrName>ppt_x</p:attrName>
                                          <p:attrName>ppt_y</p:attrName>
                                        </p:attrNameLst>
                                      </p:cBhvr>
                                      <p:rCtr x="0" y="-7384"/>
                                    </p:animMotion>
                                  </p:childTnLst>
                                </p:cTn>
                              </p:par>
                              <p:par>
                                <p:cTn id="19" presetID="64" presetClass="path" presetSubtype="0" accel="50000" decel="50000" fill="hold" nodeType="withEffect">
                                  <p:stCondLst>
                                    <p:cond delay="0"/>
                                  </p:stCondLst>
                                  <p:childTnLst>
                                    <p:animMotion origin="layout" path="M -3.33333E-6 -2.96296E-6 L -3.33333E-6 -0.14398 " pathEditMode="relative" rAng="0" ptsTypes="AA">
                                      <p:cBhvr>
                                        <p:cTn id="20" dur="2000" fill="hold"/>
                                        <p:tgtEl>
                                          <p:spTgt spid="169"/>
                                        </p:tgtEl>
                                        <p:attrNameLst>
                                          <p:attrName>ppt_x</p:attrName>
                                          <p:attrName>ppt_y</p:attrName>
                                        </p:attrNameLst>
                                      </p:cBhvr>
                                      <p:rCtr x="0" y="-7199"/>
                                    </p:animMotion>
                                  </p:childTnLst>
                                </p:cTn>
                              </p:par>
                              <p:par>
                                <p:cTn id="21" presetID="64" presetClass="path" presetSubtype="0" accel="50000" decel="50000" fill="hold" nodeType="withEffect">
                                  <p:stCondLst>
                                    <p:cond delay="0"/>
                                  </p:stCondLst>
                                  <p:childTnLst>
                                    <p:animMotion origin="layout" path="M -2.5E-6 -2.96296E-6 L -2.5E-6 -0.14352 " pathEditMode="relative" rAng="0" ptsTypes="AA">
                                      <p:cBhvr>
                                        <p:cTn id="22" dur="2000" fill="hold"/>
                                        <p:tgtEl>
                                          <p:spTgt spid="152"/>
                                        </p:tgtEl>
                                        <p:attrNameLst>
                                          <p:attrName>ppt_x</p:attrName>
                                          <p:attrName>ppt_y</p:attrName>
                                        </p:attrNameLst>
                                      </p:cBhvr>
                                      <p:rCtr x="0" y="-7176"/>
                                    </p:animMotion>
                                  </p:childTnLst>
                                </p:cTn>
                              </p:par>
                              <p:par>
                                <p:cTn id="23" presetID="22" presetClass="exit" presetSubtype="4" fill="hold" nodeType="withEffect">
                                  <p:stCondLst>
                                    <p:cond delay="0"/>
                                  </p:stCondLst>
                                  <p:childTnLst>
                                    <p:animEffect transition="out" filter="wipe(down)">
                                      <p:cBhvr>
                                        <p:cTn id="24" dur="2000"/>
                                        <p:tgtEl>
                                          <p:spTgt spid="159"/>
                                        </p:tgtEl>
                                      </p:cBhvr>
                                    </p:animEffect>
                                    <p:set>
                                      <p:cBhvr>
                                        <p:cTn id="25" dur="1" fill="hold">
                                          <p:stCondLst>
                                            <p:cond delay="1999"/>
                                          </p:stCondLst>
                                        </p:cTn>
                                        <p:tgtEl>
                                          <p:spTgt spid="159"/>
                                        </p:tgtEl>
                                        <p:attrNameLst>
                                          <p:attrName>style.visibility</p:attrName>
                                        </p:attrNameLst>
                                      </p:cBhvr>
                                      <p:to>
                                        <p:strVal val="hidden"/>
                                      </p:to>
                                    </p:set>
                                  </p:childTnLst>
                                </p:cTn>
                              </p:par>
                              <p:par>
                                <p:cTn id="26" presetID="42" presetClass="path" presetSubtype="0" accel="50000" decel="50000" fill="hold" nodeType="withEffect">
                                  <p:stCondLst>
                                    <p:cond delay="0"/>
                                  </p:stCondLst>
                                  <p:childTnLst>
                                    <p:animMotion origin="layout" path="M 4.44444E-6 7.40741E-7 L 4.44444E-6 0.12963 " pathEditMode="relative" rAng="0" ptsTypes="AA">
                                      <p:cBhvr>
                                        <p:cTn id="27" dur="2000" fill="hold"/>
                                        <p:tgtEl>
                                          <p:spTgt spid="172"/>
                                        </p:tgtEl>
                                        <p:attrNameLst>
                                          <p:attrName>ppt_x</p:attrName>
                                          <p:attrName>ppt_y</p:attrName>
                                        </p:attrNameLst>
                                      </p:cBhvr>
                                      <p:rCtr x="0" y="6481"/>
                                    </p:animMotion>
                                  </p:childTnLst>
                                </p:cTn>
                              </p:par>
                              <p:par>
                                <p:cTn id="28" presetID="42" presetClass="path" presetSubtype="0" accel="50000" decel="50000" fill="hold" nodeType="withEffect">
                                  <p:stCondLst>
                                    <p:cond delay="0"/>
                                  </p:stCondLst>
                                  <p:childTnLst>
                                    <p:animMotion origin="layout" path="M 3.33333E-6 -1.48148E-6 L 3.33333E-6 0.08704 " pathEditMode="relative" rAng="0" ptsTypes="AA">
                                      <p:cBhvr>
                                        <p:cTn id="29" dur="2000" fill="hold"/>
                                        <p:tgtEl>
                                          <p:spTgt spid="149"/>
                                        </p:tgtEl>
                                        <p:attrNameLst>
                                          <p:attrName>ppt_x</p:attrName>
                                          <p:attrName>ppt_y</p:attrName>
                                        </p:attrNameLst>
                                      </p:cBhvr>
                                      <p:rCtr x="0" y="4352"/>
                                    </p:animMotion>
                                  </p:childTnLst>
                                </p:cTn>
                              </p:par>
                              <p:par>
                                <p:cTn id="30" presetID="42" presetClass="path" presetSubtype="0" accel="50000" decel="50000" fill="hold" nodeType="withEffect">
                                  <p:stCondLst>
                                    <p:cond delay="0"/>
                                  </p:stCondLst>
                                  <p:childTnLst>
                                    <p:animMotion origin="layout" path="M 2.77778E-7 4.07407E-6 L 2.77778E-7 0.10138 " pathEditMode="relative" rAng="0" ptsTypes="AA">
                                      <p:cBhvr>
                                        <p:cTn id="31" dur="2000" fill="hold"/>
                                        <p:tgtEl>
                                          <p:spTgt spid="182"/>
                                        </p:tgtEl>
                                        <p:attrNameLst>
                                          <p:attrName>ppt_x</p:attrName>
                                          <p:attrName>ppt_y</p:attrName>
                                        </p:attrNameLst>
                                      </p:cBhvr>
                                      <p:rCtr x="0" y="5069"/>
                                    </p:animMotion>
                                  </p:childTnLst>
                                </p:cTn>
                              </p:par>
                            </p:childTnLst>
                          </p:cTn>
                        </p:par>
                        <p:par>
                          <p:cTn id="32" fill="hold">
                            <p:stCondLst>
                              <p:cond delay="2000"/>
                            </p:stCondLst>
                            <p:childTnLst>
                              <p:par>
                                <p:cTn id="33" presetID="42" presetClass="path" presetSubtype="0" accel="50000" decel="50000" fill="hold" nodeType="afterEffect">
                                  <p:stCondLst>
                                    <p:cond delay="0"/>
                                  </p:stCondLst>
                                  <p:childTnLst>
                                    <p:animMotion origin="layout" path="M -2.5E-6 -0.14352 L -2.5E-6 -2.96296E-6 " pathEditMode="relative" rAng="0" ptsTypes="AA">
                                      <p:cBhvr>
                                        <p:cTn id="34" dur="2000" fill="hold"/>
                                        <p:tgtEl>
                                          <p:spTgt spid="152"/>
                                        </p:tgtEl>
                                        <p:attrNameLst>
                                          <p:attrName>ppt_x</p:attrName>
                                          <p:attrName>ppt_y</p:attrName>
                                        </p:attrNameLst>
                                      </p:cBhvr>
                                      <p:rCtr x="0" y="7176"/>
                                    </p:animMotion>
                                  </p:childTnLst>
                                </p:cTn>
                              </p:par>
                              <p:par>
                                <p:cTn id="35" presetID="42" presetClass="path" presetSubtype="0" accel="50000" decel="50000" fill="hold" nodeType="withEffect">
                                  <p:stCondLst>
                                    <p:cond delay="0"/>
                                  </p:stCondLst>
                                  <p:childTnLst>
                                    <p:animMotion origin="layout" path="M -3.33333E-6 -0.14259 L -3.33333E-6 2.22222E-6 " pathEditMode="relative" rAng="0" ptsTypes="AA">
                                      <p:cBhvr>
                                        <p:cTn id="36" dur="2000" fill="hold"/>
                                        <p:tgtEl>
                                          <p:spTgt spid="161"/>
                                        </p:tgtEl>
                                        <p:attrNameLst>
                                          <p:attrName>ppt_x</p:attrName>
                                          <p:attrName>ppt_y</p:attrName>
                                        </p:attrNameLst>
                                      </p:cBhvr>
                                      <p:rCtr x="0" y="7130"/>
                                    </p:animMotion>
                                  </p:childTnLst>
                                </p:cTn>
                              </p:par>
                              <p:par>
                                <p:cTn id="37" presetID="42" presetClass="path" presetSubtype="0" accel="50000" decel="50000" fill="hold" nodeType="withEffect">
                                  <p:stCondLst>
                                    <p:cond delay="0"/>
                                  </p:stCondLst>
                                  <p:childTnLst>
                                    <p:animMotion origin="layout" path="M -3.33333E-6 -0.14398 L -3.33333E-6 -2.96296E-6 " pathEditMode="relative" rAng="0" ptsTypes="AA">
                                      <p:cBhvr>
                                        <p:cTn id="38" dur="2000" fill="hold"/>
                                        <p:tgtEl>
                                          <p:spTgt spid="169"/>
                                        </p:tgtEl>
                                        <p:attrNameLst>
                                          <p:attrName>ppt_x</p:attrName>
                                          <p:attrName>ppt_y</p:attrName>
                                        </p:attrNameLst>
                                      </p:cBhvr>
                                      <p:rCtr x="0" y="7199"/>
                                    </p:animMotion>
                                  </p:childTnLst>
                                </p:cTn>
                              </p:par>
                              <p:par>
                                <p:cTn id="39" presetID="42" presetClass="path" presetSubtype="0" accel="50000" decel="50000" fill="hold" nodeType="withEffect">
                                  <p:stCondLst>
                                    <p:cond delay="0"/>
                                  </p:stCondLst>
                                  <p:childTnLst>
                                    <p:animMotion origin="layout" path="M -2.22222E-6 -0.14213 L -2.22222E-6 2.59259E-6 " pathEditMode="relative" rAng="0" ptsTypes="AA">
                                      <p:cBhvr>
                                        <p:cTn id="40" dur="2000" fill="hold"/>
                                        <p:tgtEl>
                                          <p:spTgt spid="174"/>
                                        </p:tgtEl>
                                        <p:attrNameLst>
                                          <p:attrName>ppt_x</p:attrName>
                                          <p:attrName>ppt_y</p:attrName>
                                        </p:attrNameLst>
                                      </p:cBhvr>
                                      <p:rCtr x="0" y="7106"/>
                                    </p:animMotion>
                                  </p:childTnLst>
                                </p:cTn>
                              </p:par>
                              <p:par>
                                <p:cTn id="41" presetID="42" presetClass="path" presetSubtype="0" accel="50000" decel="50000" fill="hold" nodeType="withEffect">
                                  <p:stCondLst>
                                    <p:cond delay="0"/>
                                  </p:stCondLst>
                                  <p:childTnLst>
                                    <p:animMotion origin="layout" path="M -0.0007 -0.14514 L 3.33333E-6 3.33333E-6 " pathEditMode="relative" rAng="0" ptsTypes="AA">
                                      <p:cBhvr>
                                        <p:cTn id="42" dur="2000" fill="hold"/>
                                        <p:tgtEl>
                                          <p:spTgt spid="175"/>
                                        </p:tgtEl>
                                        <p:attrNameLst>
                                          <p:attrName>ppt_x</p:attrName>
                                          <p:attrName>ppt_y</p:attrName>
                                        </p:attrNameLst>
                                      </p:cBhvr>
                                      <p:rCtr x="35" y="7245"/>
                                    </p:animMotion>
                                  </p:childTnLst>
                                </p:cTn>
                              </p:par>
                              <p:par>
                                <p:cTn id="43" presetID="22" presetClass="entr" presetSubtype="1" fill="hold" nodeType="withEffect">
                                  <p:stCondLst>
                                    <p:cond delay="0"/>
                                  </p:stCondLst>
                                  <p:childTnLst>
                                    <p:set>
                                      <p:cBhvr>
                                        <p:cTn id="44" dur="1" fill="hold">
                                          <p:stCondLst>
                                            <p:cond delay="0"/>
                                          </p:stCondLst>
                                        </p:cTn>
                                        <p:tgtEl>
                                          <p:spTgt spid="159"/>
                                        </p:tgtEl>
                                        <p:attrNameLst>
                                          <p:attrName>style.visibility</p:attrName>
                                        </p:attrNameLst>
                                      </p:cBhvr>
                                      <p:to>
                                        <p:strVal val="visible"/>
                                      </p:to>
                                    </p:set>
                                    <p:animEffect transition="in" filter="wipe(up)">
                                      <p:cBhvr>
                                        <p:cTn id="45" dur="2000"/>
                                        <p:tgtEl>
                                          <p:spTgt spid="159"/>
                                        </p:tgtEl>
                                      </p:cBhvr>
                                    </p:animEffect>
                                  </p:childTnLst>
                                </p:cTn>
                              </p:par>
                              <p:par>
                                <p:cTn id="46" presetID="42" presetClass="path" presetSubtype="0" accel="50000" decel="50000" fill="hold" nodeType="withEffect">
                                  <p:stCondLst>
                                    <p:cond delay="0"/>
                                  </p:stCondLst>
                                  <p:childTnLst>
                                    <p:animMotion origin="layout" path="M 3.33333E-6 0.08704 L 3.33333E-6 -1.48148E-6 " pathEditMode="relative" rAng="0" ptsTypes="AA">
                                      <p:cBhvr>
                                        <p:cTn id="47" dur="2000" fill="hold"/>
                                        <p:tgtEl>
                                          <p:spTgt spid="149"/>
                                        </p:tgtEl>
                                        <p:attrNameLst>
                                          <p:attrName>ppt_x</p:attrName>
                                          <p:attrName>ppt_y</p:attrName>
                                        </p:attrNameLst>
                                      </p:cBhvr>
                                      <p:rCtr x="0" y="-4352"/>
                                    </p:animMotion>
                                  </p:childTnLst>
                                </p:cTn>
                              </p:par>
                              <p:par>
                                <p:cTn id="48" presetID="42" presetClass="path" presetSubtype="0" accel="50000" decel="50000" fill="hold" nodeType="withEffect">
                                  <p:stCondLst>
                                    <p:cond delay="0"/>
                                  </p:stCondLst>
                                  <p:childTnLst>
                                    <p:animMotion origin="layout" path="M 4.44444E-6 0.12963 L 4.44444E-6 7.40741E-7 " pathEditMode="relative" rAng="0" ptsTypes="AA">
                                      <p:cBhvr>
                                        <p:cTn id="49" dur="2000" fill="hold"/>
                                        <p:tgtEl>
                                          <p:spTgt spid="172"/>
                                        </p:tgtEl>
                                        <p:attrNameLst>
                                          <p:attrName>ppt_x</p:attrName>
                                          <p:attrName>ppt_y</p:attrName>
                                        </p:attrNameLst>
                                      </p:cBhvr>
                                      <p:rCtr x="0" y="-6481"/>
                                    </p:animMotion>
                                  </p:childTnLst>
                                </p:cTn>
                              </p:par>
                              <p:par>
                                <p:cTn id="50" presetID="64" presetClass="path" presetSubtype="0" accel="50000" decel="50000" fill="hold" nodeType="withEffect">
                                  <p:stCondLst>
                                    <p:cond delay="0"/>
                                  </p:stCondLst>
                                  <p:childTnLst>
                                    <p:animMotion origin="layout" path="M 2.77778E-7 0.10138 L 2.77778E-7 4.07407E-6 " pathEditMode="relative" rAng="0" ptsTypes="AA">
                                      <p:cBhvr>
                                        <p:cTn id="51" dur="2000" fill="hold"/>
                                        <p:tgtEl>
                                          <p:spTgt spid="182"/>
                                        </p:tgtEl>
                                        <p:attrNameLst>
                                          <p:attrName>ppt_x</p:attrName>
                                          <p:attrName>ppt_y</p:attrName>
                                        </p:attrNameLst>
                                      </p:cBhvr>
                                      <p:rCtr x="0" y="-5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8" grpId="2"/>
      <p:bldP spid="18" grpId="3"/>
      <p:bldP spid="18" grpId="4"/>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封底">
    <p:bg>
      <p:bgPr>
        <a:solidFill>
          <a:schemeClr val="bg1"/>
        </a:solidFill>
        <a:effectLst/>
      </p:bgPr>
    </p:bg>
    <p:spTree>
      <p:nvGrpSpPr>
        <p:cNvPr id="1" name=""/>
        <p:cNvGrpSpPr/>
        <p:nvPr/>
      </p:nvGrpSpPr>
      <p:grpSpPr>
        <a:xfrm>
          <a:off x="0" y="0"/>
          <a:ext cx="0" cy="0"/>
          <a:chOff x="0" y="0"/>
          <a:chExt cx="0" cy="0"/>
        </a:xfrm>
      </p:grpSpPr>
      <p:sp>
        <p:nvSpPr>
          <p:cNvPr id="535" name="文字方塊 534"/>
          <p:cNvSpPr txBox="1"/>
          <p:nvPr userDrawn="1"/>
        </p:nvSpPr>
        <p:spPr>
          <a:xfrm>
            <a:off x="506754" y="5158277"/>
            <a:ext cx="8199256" cy="1097608"/>
          </a:xfrm>
          <a:prstGeom prst="rect">
            <a:avLst/>
          </a:prstGeom>
          <a:noFill/>
        </p:spPr>
        <p:txBody>
          <a:bodyPr wrap="square" rtlCol="0">
            <a:spAutoFit/>
          </a:bodyPr>
          <a:lstStyle/>
          <a:p>
            <a:pPr algn="just">
              <a:lnSpc>
                <a:spcPts val="1600"/>
              </a:lnSpc>
            </a:pPr>
            <a:r>
              <a:rPr kumimoji="1" lang="en-US" altLang="zh-TW" sz="1100" b="0" kern="1200" spc="-20" baseline="0" dirty="0">
                <a:solidFill>
                  <a:schemeClr val="bg1">
                    <a:lumMod val="50000"/>
                  </a:schemeClr>
                </a:solidFill>
                <a:latin typeface="Arial" panose="020B0604020202020204" pitchFamily="34" charset="0"/>
                <a:ea typeface="微軟正黑體" panose="020B0604030504040204" pitchFamily="34" charset="-120"/>
                <a:cs typeface="+mn-cs"/>
              </a:rPr>
              <a:t>Given the rapid pace of change in cutting-edge technology and industry development, the timeliness and comprehensiveness of the information included in this presentation cannot be guaranteed by ITRI. Users of this presentation shall bear full liability for any injury or loss that may be sustained as a result. The Copyright of this presentation belongs to ITRI and none of this presentation, either in part or in whole, in any form, may be reproduced, publicly transmitted, modified or distributed or used by other means without permission from ITRI.</a:t>
            </a:r>
            <a:endParaRPr kumimoji="1" lang="zh-TW" altLang="zh-TW" sz="1100" b="0" kern="1200" spc="-20" baseline="0" dirty="0">
              <a:solidFill>
                <a:schemeClr val="bg1">
                  <a:lumMod val="50000"/>
                </a:schemeClr>
              </a:solidFill>
              <a:latin typeface="Arial" panose="020B0604020202020204" pitchFamily="34" charset="0"/>
              <a:ea typeface="微軟正黑體" panose="020B0604030504040204" pitchFamily="34" charset="-120"/>
              <a:cs typeface="+mn-cs"/>
            </a:endParaRPr>
          </a:p>
        </p:txBody>
      </p:sp>
      <p:cxnSp>
        <p:nvCxnSpPr>
          <p:cNvPr id="10" name="直線接點 9"/>
          <p:cNvCxnSpPr/>
          <p:nvPr userDrawn="1"/>
        </p:nvCxnSpPr>
        <p:spPr>
          <a:xfrm>
            <a:off x="518535" y="5083212"/>
            <a:ext cx="81874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2" name="圖片 61"/>
          <p:cNvPicPr>
            <a:picLocks noChangeAspect="1"/>
          </p:cNvPicPr>
          <p:nvPr userDrawn="1"/>
        </p:nvPicPr>
        <p:blipFill>
          <a:blip r:embed="rId2"/>
          <a:stretch>
            <a:fillRect/>
          </a:stretch>
        </p:blipFill>
        <p:spPr>
          <a:xfrm>
            <a:off x="4382897" y="6340372"/>
            <a:ext cx="1112231" cy="191028"/>
          </a:xfrm>
          <a:prstGeom prst="rect">
            <a:avLst/>
          </a:prstGeom>
        </p:spPr>
      </p:pic>
      <p:sp>
        <p:nvSpPr>
          <p:cNvPr id="3" name="矩形 2"/>
          <p:cNvSpPr/>
          <p:nvPr userDrawn="1"/>
        </p:nvSpPr>
        <p:spPr bwMode="auto">
          <a:xfrm>
            <a:off x="8305415" y="6644640"/>
            <a:ext cx="801189" cy="213360"/>
          </a:xfrm>
          <a:prstGeom prst="rect">
            <a:avLst/>
          </a:prstGeom>
          <a:solidFill>
            <a:srgbClr val="00B2B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7" name="文字版面配置區 7"/>
          <p:cNvSpPr>
            <a:spLocks noGrp="1"/>
          </p:cNvSpPr>
          <p:nvPr>
            <p:ph type="body" sz="quarter" idx="10" hasCustomPrompt="1"/>
          </p:nvPr>
        </p:nvSpPr>
        <p:spPr>
          <a:xfrm>
            <a:off x="4885766" y="1815838"/>
            <a:ext cx="3820244" cy="1376805"/>
          </a:xfrm>
        </p:spPr>
        <p:txBody>
          <a:bodyPr/>
          <a:lstStyle>
            <a:lvl1pPr marL="0" indent="0" algn="ctr">
              <a:lnSpc>
                <a:spcPct val="150000"/>
              </a:lnSpc>
              <a:spcBef>
                <a:spcPts val="0"/>
              </a:spcBef>
              <a:buNone/>
              <a:defRPr sz="1200" b="1">
                <a:latin typeface="+mj-lt"/>
                <a:ea typeface="+mn-ea"/>
              </a:defRPr>
            </a:lvl1pPr>
          </a:lstStyle>
          <a:p>
            <a:pPr lvl="0"/>
            <a:r>
              <a:rPr lang="en-US" altLang="zh-TW" sz="1200" dirty="0"/>
              <a:t>XXX</a:t>
            </a:r>
            <a:r>
              <a:rPr lang="zh-TW" altLang="en-US" sz="1200" dirty="0"/>
              <a:t> </a:t>
            </a:r>
            <a:r>
              <a:rPr lang="en-US" altLang="zh-TW" sz="1200" dirty="0"/>
              <a:t>title</a:t>
            </a:r>
            <a:br>
              <a:rPr lang="zh-TW" altLang="en-US" sz="1200" dirty="0"/>
            </a:br>
            <a:r>
              <a:rPr lang="en-US" altLang="zh-TW" sz="1200" b="0" dirty="0"/>
              <a:t>(organization, department…)</a:t>
            </a:r>
            <a:br>
              <a:rPr lang="en-US" altLang="zh-TW" sz="1200" b="0" dirty="0"/>
            </a:br>
            <a:r>
              <a:rPr lang="en-US" altLang="zh-TW" sz="1200" b="0" dirty="0"/>
              <a:t>+886-3-5912XXX</a:t>
            </a:r>
            <a:br>
              <a:rPr lang="en-US" altLang="zh-TW" sz="1200" b="0" dirty="0"/>
            </a:br>
            <a:r>
              <a:rPr lang="en-US" altLang="zh-TW" sz="1200" b="0" dirty="0"/>
              <a:t>XXXXX@itri.org.tw</a:t>
            </a:r>
            <a:endParaRPr lang="en-US" altLang="zh-TW" dirty="0"/>
          </a:p>
        </p:txBody>
      </p:sp>
      <p:sp>
        <p:nvSpPr>
          <p:cNvPr id="18" name="文字版面配置區 7"/>
          <p:cNvSpPr>
            <a:spLocks noGrp="1"/>
          </p:cNvSpPr>
          <p:nvPr>
            <p:ph type="body" sz="quarter" idx="11" hasCustomPrompt="1"/>
          </p:nvPr>
        </p:nvSpPr>
        <p:spPr>
          <a:xfrm>
            <a:off x="4886252" y="3237119"/>
            <a:ext cx="3819213" cy="1376805"/>
          </a:xfrm>
        </p:spPr>
        <p:txBody>
          <a:bodyPr/>
          <a:lstStyle>
            <a:lvl1pPr marL="0" indent="0" algn="ctr">
              <a:lnSpc>
                <a:spcPct val="150000"/>
              </a:lnSpc>
              <a:spcBef>
                <a:spcPts val="0"/>
              </a:spcBef>
              <a:buNone/>
              <a:defRPr sz="1200" b="1">
                <a:latin typeface="+mj-lt"/>
                <a:ea typeface="+mn-ea"/>
              </a:defRPr>
            </a:lvl1pPr>
          </a:lstStyle>
          <a:p>
            <a:pPr lvl="0"/>
            <a:r>
              <a:rPr lang="en-US" altLang="zh-TW" sz="1200" dirty="0"/>
              <a:t>XXX</a:t>
            </a:r>
            <a:r>
              <a:rPr lang="zh-TW" altLang="en-US" sz="1200" dirty="0"/>
              <a:t> </a:t>
            </a:r>
            <a:r>
              <a:rPr lang="en-US" altLang="zh-TW" sz="1200" dirty="0"/>
              <a:t>title</a:t>
            </a:r>
            <a:br>
              <a:rPr lang="zh-TW" altLang="en-US" sz="1200" dirty="0"/>
            </a:br>
            <a:r>
              <a:rPr lang="en-US" altLang="zh-TW" sz="1200" b="0" dirty="0"/>
              <a:t>(organization, department…)</a:t>
            </a:r>
            <a:br>
              <a:rPr lang="en-US" altLang="zh-TW" sz="1200" b="0" dirty="0"/>
            </a:br>
            <a:r>
              <a:rPr lang="en-US" altLang="zh-TW" sz="1200" b="0" dirty="0"/>
              <a:t>+886-3-5912XXX</a:t>
            </a:r>
            <a:br>
              <a:rPr lang="en-US" altLang="zh-TW" sz="1200" b="0" dirty="0"/>
            </a:br>
            <a:r>
              <a:rPr lang="en-US" altLang="zh-TW" sz="1200" b="0" dirty="0"/>
              <a:t>XXXXX@itri.org.tw</a:t>
            </a:r>
            <a:endParaRPr lang="en-US" altLang="zh-TW" dirty="0"/>
          </a:p>
        </p:txBody>
      </p:sp>
      <p:sp>
        <p:nvSpPr>
          <p:cNvPr id="19" name="文字方塊 18"/>
          <p:cNvSpPr txBox="1"/>
          <p:nvPr userDrawn="1"/>
        </p:nvSpPr>
        <p:spPr>
          <a:xfrm>
            <a:off x="5474117" y="996419"/>
            <a:ext cx="2643481" cy="584775"/>
          </a:xfrm>
          <a:prstGeom prst="rect">
            <a:avLst/>
          </a:prstGeom>
          <a:noFill/>
        </p:spPr>
        <p:txBody>
          <a:bodyPr wrap="none" rtlCol="0">
            <a:spAutoFit/>
          </a:bodyPr>
          <a:lstStyle/>
          <a:p>
            <a:pPr algn="ctr"/>
            <a:r>
              <a:rPr lang="en-US" altLang="zh-TW" sz="3200" b="1" dirty="0">
                <a:solidFill>
                  <a:schemeClr val="tx1"/>
                </a:solidFill>
                <a:latin typeface="微軟正黑體" panose="020B0604030504040204" pitchFamily="34" charset="-120"/>
                <a:ea typeface="微軟正黑體" panose="020B0604030504040204" pitchFamily="34" charset="-120"/>
              </a:rPr>
              <a:t>THANK YOU</a:t>
            </a:r>
            <a:endParaRPr lang="zh-TW"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1" name="矩形 20"/>
          <p:cNvSpPr/>
          <p:nvPr userDrawn="1"/>
        </p:nvSpPr>
        <p:spPr>
          <a:xfrm>
            <a:off x="289560" y="6327676"/>
            <a:ext cx="4047903" cy="246221"/>
          </a:xfrm>
          <a:prstGeom prst="rect">
            <a:avLst/>
          </a:prstGeom>
          <a:noFill/>
        </p:spPr>
        <p:txBody>
          <a:bodyPr wrap="none" lIns="91440" tIns="45720" rIns="91440" bIns="45720">
            <a:spAutoFit/>
          </a:bodyPr>
          <a:lstStyle/>
          <a:p>
            <a:pPr algn="l"/>
            <a:r>
              <a:rPr kumimoji="1" lang="en-US" altLang="zh-TW" sz="1000" b="1" kern="120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Industry, Science and Technology International Strategy Center</a:t>
            </a:r>
            <a:endParaRPr lang="zh-TW" altLang="en-US" sz="1000" b="1" cap="none" spc="0"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pic>
        <p:nvPicPr>
          <p:cNvPr id="68" name="圖片 67">
            <a:extLst>
              <a:ext uri="{FF2B5EF4-FFF2-40B4-BE49-F238E27FC236}">
                <a16:creationId xmlns:a16="http://schemas.microsoft.com/office/drawing/2014/main" id="{3BE50060-0AEC-0847-9CB3-8D0F31FBA129}"/>
              </a:ext>
            </a:extLst>
          </p:cNvPr>
          <p:cNvPicPr>
            <a:picLocks noChangeAspect="1"/>
          </p:cNvPicPr>
          <p:nvPr userDrawn="1"/>
        </p:nvPicPr>
        <p:blipFill rotWithShape="1">
          <a:blip r:embed="rId3"/>
          <a:srcRect l="19261" t="35885" r="75758" b="35691"/>
          <a:stretch/>
        </p:blipFill>
        <p:spPr>
          <a:xfrm>
            <a:off x="1036316" y="768735"/>
            <a:ext cx="403690" cy="1640199"/>
          </a:xfrm>
          <a:prstGeom prst="rect">
            <a:avLst/>
          </a:prstGeom>
        </p:spPr>
      </p:pic>
      <p:sp>
        <p:nvSpPr>
          <p:cNvPr id="69" name="矩形 68"/>
          <p:cNvSpPr/>
          <p:nvPr userDrawn="1"/>
        </p:nvSpPr>
        <p:spPr>
          <a:xfrm>
            <a:off x="335808" y="320234"/>
            <a:ext cx="1811098" cy="1183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0" name="圖片 69">
            <a:extLst>
              <a:ext uri="{FF2B5EF4-FFF2-40B4-BE49-F238E27FC236}">
                <a16:creationId xmlns:a16="http://schemas.microsoft.com/office/drawing/2014/main" id="{FDC213B2-29B8-BC4A-A793-CF892D0C7304}"/>
              </a:ext>
            </a:extLst>
          </p:cNvPr>
          <p:cNvPicPr>
            <a:picLocks noChangeAspect="1"/>
          </p:cNvPicPr>
          <p:nvPr userDrawn="1"/>
        </p:nvPicPr>
        <p:blipFill rotWithShape="1">
          <a:blip r:embed="rId3"/>
          <a:srcRect l="16225" t="16225" r="16046" b="61427"/>
          <a:stretch/>
        </p:blipFill>
        <p:spPr>
          <a:xfrm>
            <a:off x="894279" y="629769"/>
            <a:ext cx="4142925" cy="967168"/>
          </a:xfrm>
          <a:prstGeom prst="rect">
            <a:avLst/>
          </a:prstGeom>
        </p:spPr>
      </p:pic>
      <p:pic>
        <p:nvPicPr>
          <p:cNvPr id="71" name="圖片 70">
            <a:extLst>
              <a:ext uri="{FF2B5EF4-FFF2-40B4-BE49-F238E27FC236}">
                <a16:creationId xmlns:a16="http://schemas.microsoft.com/office/drawing/2014/main" id="{FDC213B2-29B8-BC4A-A793-CF892D0C7304}"/>
              </a:ext>
            </a:extLst>
          </p:cNvPr>
          <p:cNvPicPr>
            <a:picLocks noChangeAspect="1"/>
          </p:cNvPicPr>
          <p:nvPr userDrawn="1"/>
        </p:nvPicPr>
        <p:blipFill rotWithShape="1">
          <a:blip r:embed="rId3"/>
          <a:srcRect l="25540" t="56116" r="17269" b="16046"/>
          <a:stretch/>
        </p:blipFill>
        <p:spPr>
          <a:xfrm>
            <a:off x="1466429" y="2444775"/>
            <a:ext cx="3498304" cy="1204765"/>
          </a:xfrm>
          <a:prstGeom prst="rect">
            <a:avLst/>
          </a:prstGeom>
        </p:spPr>
      </p:pic>
      <p:grpSp>
        <p:nvGrpSpPr>
          <p:cNvPr id="72" name="群組 71"/>
          <p:cNvGrpSpPr/>
          <p:nvPr userDrawn="1"/>
        </p:nvGrpSpPr>
        <p:grpSpPr>
          <a:xfrm>
            <a:off x="2549223" y="3731267"/>
            <a:ext cx="1223076" cy="1009308"/>
            <a:chOff x="2478137" y="3196129"/>
            <a:chExt cx="1653585" cy="1364572"/>
          </a:xfrm>
        </p:grpSpPr>
        <p:pic>
          <p:nvPicPr>
            <p:cNvPr id="73" name="圖片 7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8446" y="3196129"/>
              <a:ext cx="1012967" cy="1012966"/>
            </a:xfrm>
            <a:prstGeom prst="rect">
              <a:avLst/>
            </a:prstGeom>
          </p:spPr>
        </p:pic>
        <p:sp>
          <p:nvSpPr>
            <p:cNvPr id="74" name="文字方塊 73"/>
            <p:cNvSpPr txBox="1"/>
            <p:nvPr userDrawn="1"/>
          </p:nvSpPr>
          <p:spPr>
            <a:xfrm>
              <a:off x="2478137" y="4217410"/>
              <a:ext cx="1653585" cy="343291"/>
            </a:xfrm>
            <a:prstGeom prst="rect">
              <a:avLst/>
            </a:prstGeom>
            <a:noFill/>
          </p:spPr>
          <p:txBody>
            <a:bodyPr wrap="square" rtlCol="0">
              <a:spAutoFit/>
            </a:bodyPr>
            <a:lstStyle/>
            <a:p>
              <a:pPr algn="ctr"/>
              <a:r>
                <a:rPr kumimoji="1" lang="en-US" altLang="zh-TW" sz="1000" b="1" kern="1200" dirty="0" err="1">
                  <a:solidFill>
                    <a:schemeClr val="tx1"/>
                  </a:solidFill>
                  <a:latin typeface="Arial" panose="020B0604020202020204" pitchFamily="34" charset="0"/>
                  <a:ea typeface="微軟正黑體" panose="020B0604030504040204" pitchFamily="34" charset="-120"/>
                  <a:cs typeface="+mn-cs"/>
                </a:rPr>
                <a:t>IEKNet</a:t>
              </a:r>
              <a:endParaRPr kumimoji="1" lang="zh-TW" altLang="en-US" sz="1000" b="1" kern="1200" dirty="0">
                <a:solidFill>
                  <a:schemeClr val="tx1"/>
                </a:solidFill>
                <a:latin typeface="Arial" panose="020B0604020202020204" pitchFamily="34" charset="0"/>
                <a:ea typeface="微軟正黑體" panose="020B0604030504040204" pitchFamily="34" charset="-120"/>
                <a:cs typeface="+mn-cs"/>
              </a:endParaRPr>
            </a:p>
          </p:txBody>
        </p:sp>
      </p:grpSp>
      <p:grpSp>
        <p:nvGrpSpPr>
          <p:cNvPr id="75" name="群組 74"/>
          <p:cNvGrpSpPr/>
          <p:nvPr userDrawn="1"/>
        </p:nvGrpSpPr>
        <p:grpSpPr>
          <a:xfrm>
            <a:off x="1310273" y="3729542"/>
            <a:ext cx="1229055" cy="1001333"/>
            <a:chOff x="704569" y="3196508"/>
            <a:chExt cx="1661668" cy="1353790"/>
          </a:xfrm>
        </p:grpSpPr>
        <p:pic>
          <p:nvPicPr>
            <p:cNvPr id="76" name="圖片 7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9330" y="3196508"/>
              <a:ext cx="1012144" cy="1012144"/>
            </a:xfrm>
            <a:prstGeom prst="rect">
              <a:avLst/>
            </a:prstGeom>
          </p:spPr>
        </p:pic>
        <p:sp>
          <p:nvSpPr>
            <p:cNvPr id="77" name="文字方塊 76"/>
            <p:cNvSpPr txBox="1"/>
            <p:nvPr userDrawn="1"/>
          </p:nvSpPr>
          <p:spPr>
            <a:xfrm>
              <a:off x="704569" y="4217410"/>
              <a:ext cx="1661668" cy="332888"/>
            </a:xfrm>
            <a:prstGeom prst="rect">
              <a:avLst/>
            </a:prstGeom>
            <a:noFill/>
          </p:spPr>
          <p:txBody>
            <a:bodyPr wrap="square" rtlCol="0">
              <a:spAutoFit/>
            </a:bodyPr>
            <a:lstStyle/>
            <a:p>
              <a:pPr algn="ctr"/>
              <a:r>
                <a:rPr kumimoji="1" lang="en-US" altLang="zh-TW" sz="1000" b="1" i="0" kern="1200" dirty="0">
                  <a:solidFill>
                    <a:schemeClr val="tx1"/>
                  </a:solidFill>
                  <a:effectLst/>
                  <a:latin typeface="+mj-lt"/>
                  <a:ea typeface="微軟正黑體" panose="020B0604030504040204" pitchFamily="34" charset="-120"/>
                  <a:cs typeface="+mn-cs"/>
                </a:rPr>
                <a:t>2020 IEK Topics</a:t>
              </a:r>
              <a:endParaRPr kumimoji="1" lang="zh-TW" altLang="en-US" sz="1000" b="1" i="0" kern="1200" dirty="0">
                <a:solidFill>
                  <a:schemeClr val="tx1"/>
                </a:solidFill>
                <a:effectLst/>
                <a:latin typeface="+mj-lt"/>
                <a:ea typeface="微軟正黑體" panose="020B0604030504040204" pitchFamily="34" charset="-120"/>
                <a:cs typeface="+mn-cs"/>
              </a:endParaRPr>
            </a:p>
          </p:txBody>
        </p:sp>
      </p:grpSp>
      <p:pic>
        <p:nvPicPr>
          <p:cNvPr id="78" name="圖片 77">
            <a:extLst>
              <a:ext uri="{FF2B5EF4-FFF2-40B4-BE49-F238E27FC236}">
                <a16:creationId xmlns:a16="http://schemas.microsoft.com/office/drawing/2014/main" id="{FDC213B2-29B8-BC4A-A793-CF892D0C7304}"/>
              </a:ext>
            </a:extLst>
          </p:cNvPr>
          <p:cNvPicPr>
            <a:picLocks noChangeAspect="1"/>
          </p:cNvPicPr>
          <p:nvPr userDrawn="1"/>
        </p:nvPicPr>
        <p:blipFill rotWithShape="1">
          <a:blip r:embed="rId3"/>
          <a:srcRect l="33088" t="37441" r="16046" b="41341"/>
          <a:stretch/>
        </p:blipFill>
        <p:spPr>
          <a:xfrm>
            <a:off x="1927691" y="1527417"/>
            <a:ext cx="3111409" cy="918260"/>
          </a:xfrm>
          <a:prstGeom prst="rect">
            <a:avLst/>
          </a:prstGeom>
        </p:spPr>
      </p:pic>
      <p:pic>
        <p:nvPicPr>
          <p:cNvPr id="79" name="圖片 7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75510" y="1073921"/>
            <a:ext cx="887052" cy="887052"/>
          </a:xfrm>
          <a:prstGeom prst="rect">
            <a:avLst/>
          </a:prstGeom>
        </p:spPr>
      </p:pic>
      <p:pic>
        <p:nvPicPr>
          <p:cNvPr id="80" name="圖片 7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1252" y="2061574"/>
            <a:ext cx="887052" cy="887052"/>
          </a:xfrm>
          <a:prstGeom prst="rect">
            <a:avLst/>
          </a:prstGeom>
        </p:spPr>
      </p:pic>
      <p:pic>
        <p:nvPicPr>
          <p:cNvPr id="81" name="圖片 8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02554" y="1064499"/>
            <a:ext cx="887052" cy="887052"/>
          </a:xfrm>
          <a:prstGeom prst="rect">
            <a:avLst/>
          </a:prstGeom>
        </p:spPr>
      </p:pic>
      <p:grpSp>
        <p:nvGrpSpPr>
          <p:cNvPr id="82" name="群組 81">
            <a:extLst>
              <a:ext uri="{FF2B5EF4-FFF2-40B4-BE49-F238E27FC236}">
                <a16:creationId xmlns:a16="http://schemas.microsoft.com/office/drawing/2014/main" id="{0EBF259C-28D3-2348-954A-50467B47BF93}"/>
              </a:ext>
            </a:extLst>
          </p:cNvPr>
          <p:cNvGrpSpPr/>
          <p:nvPr userDrawn="1"/>
        </p:nvGrpSpPr>
        <p:grpSpPr>
          <a:xfrm>
            <a:off x="1277954" y="1248118"/>
            <a:ext cx="736252" cy="530211"/>
            <a:chOff x="625457" y="1753839"/>
            <a:chExt cx="1158635" cy="834390"/>
          </a:xfrm>
        </p:grpSpPr>
        <p:sp>
          <p:nvSpPr>
            <p:cNvPr id="83" name="橢圓 82">
              <a:extLst>
                <a:ext uri="{FF2B5EF4-FFF2-40B4-BE49-F238E27FC236}">
                  <a16:creationId xmlns:a16="http://schemas.microsoft.com/office/drawing/2014/main" id="{1CCAFDD6-54FF-1547-96B4-81EEF570CB5E}"/>
                </a:ext>
              </a:extLst>
            </p:cNvPr>
            <p:cNvSpPr/>
            <p:nvPr/>
          </p:nvSpPr>
          <p:spPr>
            <a:xfrm>
              <a:off x="766979" y="1753839"/>
              <a:ext cx="834392" cy="834390"/>
            </a:xfrm>
            <a:prstGeom prst="ellipse">
              <a:avLst/>
            </a:prstGeom>
            <a:solidFill>
              <a:srgbClr val="FFF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800" b="1">
                <a:solidFill>
                  <a:schemeClr val="tx1"/>
                </a:solidFill>
              </a:endParaRPr>
            </a:p>
          </p:txBody>
        </p:sp>
        <p:sp>
          <p:nvSpPr>
            <p:cNvPr id="84" name="文字方塊 83">
              <a:extLst>
                <a:ext uri="{FF2B5EF4-FFF2-40B4-BE49-F238E27FC236}">
                  <a16:creationId xmlns:a16="http://schemas.microsoft.com/office/drawing/2014/main" id="{7B427370-4364-C541-AB65-15293B854306}"/>
                </a:ext>
              </a:extLst>
            </p:cNvPr>
            <p:cNvSpPr txBox="1"/>
            <p:nvPr/>
          </p:nvSpPr>
          <p:spPr>
            <a:xfrm>
              <a:off x="625457" y="1788614"/>
              <a:ext cx="1158635" cy="726520"/>
            </a:xfrm>
            <a:prstGeom prst="rect">
              <a:avLst/>
            </a:prstGeom>
            <a:noFill/>
          </p:spPr>
          <p:txBody>
            <a:bodyPr wrap="square" rtlCol="0">
              <a:spAutoFit/>
            </a:bodyPr>
            <a:lstStyle/>
            <a:p>
              <a:pPr algn="ctr"/>
              <a:r>
                <a:rPr kumimoji="1" lang="en-US" altLang="zh-TW" sz="800" b="0" kern="1200" dirty="0">
                  <a:solidFill>
                    <a:schemeClr val="tx1"/>
                  </a:solidFill>
                  <a:latin typeface="Arial" panose="020B0604020202020204" pitchFamily="34" charset="0"/>
                  <a:ea typeface="Microsoft JhengHei" panose="020B0604030504040204" pitchFamily="34" charset="-120"/>
                  <a:cs typeface="+mn-cs"/>
                </a:rPr>
                <a:t>Key</a:t>
              </a:r>
            </a:p>
            <a:p>
              <a:pPr algn="ctr"/>
              <a:r>
                <a:rPr kumimoji="1" lang="en-US" altLang="zh-TW" sz="800" b="0" kern="1200" dirty="0">
                  <a:solidFill>
                    <a:schemeClr val="tx1"/>
                  </a:solidFill>
                  <a:latin typeface="Arial" panose="020B0604020202020204" pitchFamily="34" charset="0"/>
                  <a:ea typeface="Microsoft JhengHei" panose="020B0604030504040204" pitchFamily="34" charset="-120"/>
                  <a:cs typeface="+mn-cs"/>
                </a:rPr>
                <a:t>Innovation</a:t>
              </a:r>
            </a:p>
            <a:p>
              <a:pPr algn="ctr"/>
              <a:r>
                <a:rPr kumimoji="1" lang="en-US" altLang="zh-TW" sz="800" b="0" kern="1200" dirty="0">
                  <a:solidFill>
                    <a:schemeClr val="tx1"/>
                  </a:solidFill>
                  <a:latin typeface="Arial" panose="020B0604020202020204" pitchFamily="34" charset="0"/>
                  <a:ea typeface="Microsoft JhengHei" panose="020B0604030504040204" pitchFamily="34" charset="-120"/>
                  <a:cs typeface="+mn-cs"/>
                </a:rPr>
                <a:t>Roles</a:t>
              </a:r>
              <a:endParaRPr kumimoji="1" lang="zh-TW" altLang="en-US" sz="800" b="0" kern="1200" dirty="0">
                <a:solidFill>
                  <a:schemeClr val="tx1"/>
                </a:solidFill>
                <a:latin typeface="Arial" panose="020B0604020202020204" pitchFamily="34" charset="0"/>
                <a:ea typeface="Microsoft JhengHei" panose="020B0604030504040204" pitchFamily="34" charset="-120"/>
                <a:cs typeface="+mn-cs"/>
              </a:endParaRPr>
            </a:p>
          </p:txBody>
        </p:sp>
      </p:grpSp>
      <p:grpSp>
        <p:nvGrpSpPr>
          <p:cNvPr id="85" name="群組 84">
            <a:extLst>
              <a:ext uri="{FF2B5EF4-FFF2-40B4-BE49-F238E27FC236}">
                <a16:creationId xmlns:a16="http://schemas.microsoft.com/office/drawing/2014/main" id="{18A51A26-B419-C240-B77C-82932A483787}"/>
              </a:ext>
            </a:extLst>
          </p:cNvPr>
          <p:cNvGrpSpPr/>
          <p:nvPr userDrawn="1"/>
        </p:nvGrpSpPr>
        <p:grpSpPr>
          <a:xfrm>
            <a:off x="3034033" y="1247513"/>
            <a:ext cx="784915" cy="530588"/>
            <a:chOff x="4010575" y="1857427"/>
            <a:chExt cx="1720164" cy="1162800"/>
          </a:xfrm>
        </p:grpSpPr>
        <p:sp>
          <p:nvSpPr>
            <p:cNvPr id="86" name="橢圓 85">
              <a:extLst>
                <a:ext uri="{FF2B5EF4-FFF2-40B4-BE49-F238E27FC236}">
                  <a16:creationId xmlns:a16="http://schemas.microsoft.com/office/drawing/2014/main" id="{C06DDFCC-3B37-A44E-A157-3AE7C4671E40}"/>
                </a:ext>
              </a:extLst>
            </p:cNvPr>
            <p:cNvSpPr/>
            <p:nvPr/>
          </p:nvSpPr>
          <p:spPr>
            <a:xfrm>
              <a:off x="4288303" y="1857427"/>
              <a:ext cx="1162799" cy="11628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800" b="1">
                <a:solidFill>
                  <a:schemeClr val="tx1"/>
                </a:solidFill>
              </a:endParaRPr>
            </a:p>
          </p:txBody>
        </p:sp>
        <p:sp>
          <p:nvSpPr>
            <p:cNvPr id="87" name="文字方塊 86">
              <a:extLst>
                <a:ext uri="{FF2B5EF4-FFF2-40B4-BE49-F238E27FC236}">
                  <a16:creationId xmlns:a16="http://schemas.microsoft.com/office/drawing/2014/main" id="{1081E9B0-4B8F-3B4C-9F6F-9ADBBC186481}"/>
                </a:ext>
              </a:extLst>
            </p:cNvPr>
            <p:cNvSpPr txBox="1"/>
            <p:nvPr/>
          </p:nvSpPr>
          <p:spPr>
            <a:xfrm>
              <a:off x="4010575" y="1943118"/>
              <a:ext cx="1720164" cy="1011753"/>
            </a:xfrm>
            <a:prstGeom prst="rect">
              <a:avLst/>
            </a:prstGeom>
            <a:noFill/>
          </p:spPr>
          <p:txBody>
            <a:bodyPr wrap="square" rtlCol="0">
              <a:spAutoFit/>
            </a:bodyPr>
            <a:lstStyle/>
            <a:p>
              <a:pPr algn="ctr"/>
              <a:r>
                <a:rPr kumimoji="1" lang="en-US" altLang="zh-TW" sz="800" b="0" kern="1200" dirty="0">
                  <a:solidFill>
                    <a:schemeClr val="tx1"/>
                  </a:solidFill>
                  <a:latin typeface="Arial" panose="020B0604020202020204" pitchFamily="34" charset="0"/>
                  <a:ea typeface="Microsoft JhengHei" panose="020B0604030504040204" pitchFamily="34" charset="-120"/>
                  <a:cs typeface="+mn-cs"/>
                </a:rPr>
                <a:t>Local Innovation Value</a:t>
              </a:r>
              <a:endParaRPr kumimoji="1" lang="zh-TW" altLang="en-US" sz="800" b="0" kern="1200" dirty="0">
                <a:solidFill>
                  <a:schemeClr val="tx1"/>
                </a:solidFill>
                <a:latin typeface="Arial" panose="020B0604020202020204" pitchFamily="34" charset="0"/>
                <a:ea typeface="Microsoft JhengHei" panose="020B0604030504040204" pitchFamily="34" charset="-120"/>
                <a:cs typeface="+mn-cs"/>
              </a:endParaRPr>
            </a:p>
          </p:txBody>
        </p:sp>
      </p:grpSp>
      <p:grpSp>
        <p:nvGrpSpPr>
          <p:cNvPr id="88" name="群組 87">
            <a:extLst>
              <a:ext uri="{FF2B5EF4-FFF2-40B4-BE49-F238E27FC236}">
                <a16:creationId xmlns:a16="http://schemas.microsoft.com/office/drawing/2014/main" id="{65347723-9096-5E47-B931-E112EFF1B9E3}"/>
              </a:ext>
            </a:extLst>
          </p:cNvPr>
          <p:cNvGrpSpPr/>
          <p:nvPr userDrawn="1"/>
        </p:nvGrpSpPr>
        <p:grpSpPr>
          <a:xfrm>
            <a:off x="2146906" y="2197136"/>
            <a:ext cx="774978" cy="584775"/>
            <a:chOff x="2273996" y="3537656"/>
            <a:chExt cx="1698385" cy="1281552"/>
          </a:xfrm>
        </p:grpSpPr>
        <p:sp>
          <p:nvSpPr>
            <p:cNvPr id="89" name="橢圓 88">
              <a:extLst>
                <a:ext uri="{FF2B5EF4-FFF2-40B4-BE49-F238E27FC236}">
                  <a16:creationId xmlns:a16="http://schemas.microsoft.com/office/drawing/2014/main" id="{C4437C1B-3894-854A-85A5-8A0246DFE7FE}"/>
                </a:ext>
              </a:extLst>
            </p:cNvPr>
            <p:cNvSpPr/>
            <p:nvPr/>
          </p:nvSpPr>
          <p:spPr>
            <a:xfrm>
              <a:off x="2546078" y="3653645"/>
              <a:ext cx="1162800" cy="11628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800" b="1" dirty="0">
                <a:solidFill>
                  <a:schemeClr val="tx1"/>
                </a:solidFill>
              </a:endParaRPr>
            </a:p>
          </p:txBody>
        </p:sp>
        <p:sp>
          <p:nvSpPr>
            <p:cNvPr id="90" name="文字方塊 89">
              <a:extLst>
                <a:ext uri="{FF2B5EF4-FFF2-40B4-BE49-F238E27FC236}">
                  <a16:creationId xmlns:a16="http://schemas.microsoft.com/office/drawing/2014/main" id="{CA205725-7B64-5B47-BE65-AB206B34D6B7}"/>
                </a:ext>
              </a:extLst>
            </p:cNvPr>
            <p:cNvSpPr txBox="1"/>
            <p:nvPr/>
          </p:nvSpPr>
          <p:spPr>
            <a:xfrm>
              <a:off x="2273996" y="3537656"/>
              <a:ext cx="1698385" cy="1281552"/>
            </a:xfrm>
            <a:prstGeom prst="rect">
              <a:avLst/>
            </a:prstGeom>
            <a:noFill/>
          </p:spPr>
          <p:txBody>
            <a:bodyPr wrap="square" rtlCol="0">
              <a:spAutoFit/>
            </a:bodyPr>
            <a:lstStyle/>
            <a:p>
              <a:pPr algn="ctr"/>
              <a:r>
                <a:rPr kumimoji="1" lang="en-US" altLang="zh-TW" sz="800" b="0" kern="1200" dirty="0">
                  <a:solidFill>
                    <a:schemeClr val="tx1"/>
                  </a:solidFill>
                  <a:latin typeface="Arial" panose="020B0604020202020204" pitchFamily="34" charset="0"/>
                  <a:ea typeface="Microsoft JhengHei" panose="020B0604030504040204" pitchFamily="34" charset="-120"/>
                  <a:cs typeface="+mn-cs"/>
                </a:rPr>
                <a:t>Cross-domain</a:t>
              </a:r>
              <a:r>
                <a:rPr kumimoji="1" lang="zh-TW" altLang="en-US" sz="800" b="0" kern="1200" baseline="0" dirty="0">
                  <a:solidFill>
                    <a:schemeClr val="tx1"/>
                  </a:solidFill>
                  <a:latin typeface="Arial" panose="020B0604020202020204" pitchFamily="34" charset="0"/>
                  <a:ea typeface="Microsoft JhengHei" panose="020B0604030504040204" pitchFamily="34" charset="-120"/>
                  <a:cs typeface="+mn-cs"/>
                </a:rPr>
                <a:t> </a:t>
              </a:r>
              <a:r>
                <a:rPr kumimoji="1" lang="en-US" altLang="zh-TW" sz="800" b="0" kern="1200" baseline="0" dirty="0">
                  <a:solidFill>
                    <a:schemeClr val="tx1"/>
                  </a:solidFill>
                  <a:latin typeface="Arial" panose="020B0604020202020204" pitchFamily="34" charset="0"/>
                  <a:ea typeface="Microsoft JhengHei" panose="020B0604030504040204" pitchFamily="34" charset="-120"/>
                  <a:cs typeface="+mn-cs"/>
                </a:rPr>
                <a:t>Innovation Categories</a:t>
              </a:r>
              <a:endParaRPr kumimoji="1" lang="en-US" altLang="zh-TW" sz="800" b="0" kern="1200" dirty="0">
                <a:solidFill>
                  <a:schemeClr val="tx1"/>
                </a:solidFill>
                <a:latin typeface="Arial" panose="020B0604020202020204" pitchFamily="34" charset="0"/>
                <a:ea typeface="Microsoft JhengHei" panose="020B0604030504040204" pitchFamily="34" charset="-120"/>
                <a:cs typeface="+mn-cs"/>
              </a:endParaRPr>
            </a:p>
          </p:txBody>
        </p:sp>
      </p:grpSp>
      <p:pic>
        <p:nvPicPr>
          <p:cNvPr id="91" name="圖片 9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9456" y="966063"/>
            <a:ext cx="671526" cy="595862"/>
          </a:xfrm>
          <a:prstGeom prst="rect">
            <a:avLst/>
          </a:prstGeom>
        </p:spPr>
      </p:pic>
      <p:pic>
        <p:nvPicPr>
          <p:cNvPr id="92" name="圖片 9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843103" y="2224033"/>
            <a:ext cx="308186" cy="554222"/>
          </a:xfrm>
          <a:prstGeom prst="rect">
            <a:avLst/>
          </a:prstGeom>
        </p:spPr>
      </p:pic>
      <p:pic>
        <p:nvPicPr>
          <p:cNvPr id="93" name="圖片 9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874758" y="2050284"/>
            <a:ext cx="887052" cy="887052"/>
          </a:xfrm>
          <a:prstGeom prst="rect">
            <a:avLst/>
          </a:prstGeom>
        </p:spPr>
      </p:pic>
      <p:grpSp>
        <p:nvGrpSpPr>
          <p:cNvPr id="94" name="群組 93">
            <a:extLst>
              <a:ext uri="{FF2B5EF4-FFF2-40B4-BE49-F238E27FC236}">
                <a16:creationId xmlns:a16="http://schemas.microsoft.com/office/drawing/2014/main" id="{A356726F-3AB4-7242-AA1C-4C8EAD351DDD}"/>
              </a:ext>
            </a:extLst>
          </p:cNvPr>
          <p:cNvGrpSpPr/>
          <p:nvPr userDrawn="1"/>
        </p:nvGrpSpPr>
        <p:grpSpPr>
          <a:xfrm>
            <a:off x="3885933" y="2250061"/>
            <a:ext cx="875877" cy="530588"/>
            <a:chOff x="6570408" y="3621887"/>
            <a:chExt cx="1919511" cy="1162800"/>
          </a:xfrm>
        </p:grpSpPr>
        <p:sp>
          <p:nvSpPr>
            <p:cNvPr id="95" name="橢圓 94">
              <a:extLst>
                <a:ext uri="{FF2B5EF4-FFF2-40B4-BE49-F238E27FC236}">
                  <a16:creationId xmlns:a16="http://schemas.microsoft.com/office/drawing/2014/main" id="{B5FD53DA-B987-9540-9403-96EE50EC3B22}"/>
                </a:ext>
              </a:extLst>
            </p:cNvPr>
            <p:cNvSpPr/>
            <p:nvPr/>
          </p:nvSpPr>
          <p:spPr>
            <a:xfrm>
              <a:off x="6936519" y="3621887"/>
              <a:ext cx="1162800" cy="11628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2800" b="1">
                <a:solidFill>
                  <a:schemeClr val="tx1"/>
                </a:solidFill>
              </a:endParaRPr>
            </a:p>
          </p:txBody>
        </p:sp>
        <p:sp>
          <p:nvSpPr>
            <p:cNvPr id="96" name="文字方塊 95">
              <a:extLst>
                <a:ext uri="{FF2B5EF4-FFF2-40B4-BE49-F238E27FC236}">
                  <a16:creationId xmlns:a16="http://schemas.microsoft.com/office/drawing/2014/main" id="{970B1F6C-440C-894A-930A-2B8FF20142F1}"/>
                </a:ext>
              </a:extLst>
            </p:cNvPr>
            <p:cNvSpPr txBox="1"/>
            <p:nvPr/>
          </p:nvSpPr>
          <p:spPr>
            <a:xfrm>
              <a:off x="6570408" y="3666266"/>
              <a:ext cx="1919511" cy="1011753"/>
            </a:xfrm>
            <a:prstGeom prst="rect">
              <a:avLst/>
            </a:prstGeom>
            <a:noFill/>
          </p:spPr>
          <p:txBody>
            <a:bodyPr wrap="square" rtlCol="0">
              <a:spAutoFit/>
            </a:bodyPr>
            <a:lstStyle/>
            <a:p>
              <a:pPr algn="ctr"/>
              <a:r>
                <a:rPr kumimoji="1" lang="en-US" altLang="zh-TW" sz="800" b="0" kern="1200" dirty="0">
                  <a:solidFill>
                    <a:schemeClr val="tx1"/>
                  </a:solidFill>
                  <a:latin typeface="Arial" panose="020B0604020202020204" pitchFamily="34" charset="0"/>
                  <a:ea typeface="Microsoft JhengHei" panose="020B0604030504040204" pitchFamily="34" charset="-120"/>
                  <a:cs typeface="+mn-cs"/>
                </a:rPr>
                <a:t>Taiwan’s Overall Resilience</a:t>
              </a:r>
              <a:endParaRPr kumimoji="1" lang="zh-TW" altLang="en-US" sz="800" b="0" kern="1200" dirty="0">
                <a:solidFill>
                  <a:schemeClr val="tx1"/>
                </a:solidFill>
                <a:latin typeface="Arial" panose="020B0604020202020204" pitchFamily="34" charset="0"/>
                <a:ea typeface="Microsoft JhengHei" panose="020B0604030504040204" pitchFamily="34" charset="-120"/>
                <a:cs typeface="+mn-cs"/>
              </a:endParaRPr>
            </a:p>
          </p:txBody>
        </p:sp>
      </p:grpSp>
      <p:pic>
        <p:nvPicPr>
          <p:cNvPr id="97" name="圖片 9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0035" y="3682573"/>
            <a:ext cx="691261" cy="691261"/>
          </a:xfrm>
          <a:prstGeom prst="rect">
            <a:avLst/>
          </a:prstGeom>
        </p:spPr>
      </p:pic>
      <p:pic>
        <p:nvPicPr>
          <p:cNvPr id="98" name="圖片 9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09722" y="3934147"/>
            <a:ext cx="246835" cy="432483"/>
          </a:xfrm>
          <a:prstGeom prst="rect">
            <a:avLst/>
          </a:prstGeom>
        </p:spPr>
      </p:pic>
      <p:pic>
        <p:nvPicPr>
          <p:cNvPr id="99" name="圖片 9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3921263" y="3927687"/>
            <a:ext cx="246835" cy="432483"/>
          </a:xfrm>
          <a:prstGeom prst="rect">
            <a:avLst/>
          </a:prstGeom>
        </p:spPr>
      </p:pic>
      <p:pic>
        <p:nvPicPr>
          <p:cNvPr id="100" name="圖片 9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139049" y="3970199"/>
            <a:ext cx="355529" cy="414700"/>
          </a:xfrm>
          <a:prstGeom prst="rect">
            <a:avLst/>
          </a:prstGeom>
        </p:spPr>
      </p:pic>
      <p:pic>
        <p:nvPicPr>
          <p:cNvPr id="101" name="圖片 100"/>
          <p:cNvPicPr>
            <a:picLocks noChangeAspect="1"/>
          </p:cNvPicPr>
          <p:nvPr userDrawn="1"/>
        </p:nvPicPr>
        <p:blipFill>
          <a:blip r:embed="rId16"/>
          <a:stretch>
            <a:fillRect/>
          </a:stretch>
        </p:blipFill>
        <p:spPr>
          <a:xfrm>
            <a:off x="412751" y="2284947"/>
            <a:ext cx="1494854" cy="414686"/>
          </a:xfrm>
          <a:prstGeom prst="rect">
            <a:avLst/>
          </a:prstGeom>
        </p:spPr>
      </p:pic>
    </p:spTree>
    <p:extLst>
      <p:ext uri="{BB962C8B-B14F-4D97-AF65-F5344CB8AC3E}">
        <p14:creationId xmlns:p14="http://schemas.microsoft.com/office/powerpoint/2010/main" val="60871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81"/>
                                        </p:tgtEl>
                                        <p:attrNameLst>
                                          <p:attrName>r</p:attrName>
                                        </p:attrNameLst>
                                      </p:cBhvr>
                                    </p:animRot>
                                  </p:childTnLst>
                                </p:cTn>
                              </p:par>
                              <p:par>
                                <p:cTn id="7" presetID="8" presetClass="emph" presetSubtype="0" fill="hold" nodeType="withEffect">
                                  <p:stCondLst>
                                    <p:cond delay="0"/>
                                  </p:stCondLst>
                                  <p:childTnLst>
                                    <p:animRot by="-21600000">
                                      <p:cBhvr>
                                        <p:cTn id="8" dur="1500" fill="hold"/>
                                        <p:tgtEl>
                                          <p:spTgt spid="80"/>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79"/>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93"/>
                                        </p:tgtEl>
                                        <p:attrNameLst>
                                          <p:attrName>r</p:attrName>
                                        </p:attrNameLst>
                                      </p:cBhvr>
                                    </p:animRot>
                                  </p:childTnLst>
                                </p:cTn>
                              </p:par>
                              <p:par>
                                <p:cTn id="13" presetID="42" presetClass="path" presetSubtype="0" accel="50000" decel="50000" fill="hold" nodeType="withEffect">
                                  <p:stCondLst>
                                    <p:cond delay="0"/>
                                  </p:stCondLst>
                                  <p:childTnLst>
                                    <p:animMotion origin="layout" path="M -2.22222E-6 2.59259E-6 L -2.22222E-6 -0.14213 " pathEditMode="relative" rAng="0" ptsTypes="AA">
                                      <p:cBhvr>
                                        <p:cTn id="14" dur="2000" fill="hold"/>
                                        <p:tgtEl>
                                          <p:spTgt spid="93"/>
                                        </p:tgtEl>
                                        <p:attrNameLst>
                                          <p:attrName>ppt_x</p:attrName>
                                          <p:attrName>ppt_y</p:attrName>
                                        </p:attrNameLst>
                                      </p:cBhvr>
                                      <p:rCtr x="0" y="-7106"/>
                                    </p:animMotion>
                                  </p:childTnLst>
                                </p:cTn>
                              </p:par>
                              <p:par>
                                <p:cTn id="15" presetID="42" presetClass="path" presetSubtype="0" accel="50000" decel="50000" fill="hold" nodeType="withEffect">
                                  <p:stCondLst>
                                    <p:cond delay="0"/>
                                  </p:stCondLst>
                                  <p:childTnLst>
                                    <p:animMotion origin="layout" path="M -3.33333E-6 2.22222E-6 L -3.33333E-6 -0.14259 " pathEditMode="relative" rAng="0" ptsTypes="AA">
                                      <p:cBhvr>
                                        <p:cTn id="16" dur="2000" fill="hold"/>
                                        <p:tgtEl>
                                          <p:spTgt spid="80"/>
                                        </p:tgtEl>
                                        <p:attrNameLst>
                                          <p:attrName>ppt_x</p:attrName>
                                          <p:attrName>ppt_y</p:attrName>
                                        </p:attrNameLst>
                                      </p:cBhvr>
                                      <p:rCtr x="0" y="-7130"/>
                                    </p:animMotion>
                                  </p:childTnLst>
                                </p:cTn>
                              </p:par>
                              <p:par>
                                <p:cTn id="17" presetID="64" presetClass="path" presetSubtype="0" accel="50000" decel="50000" fill="hold" nodeType="withEffect">
                                  <p:stCondLst>
                                    <p:cond delay="0"/>
                                  </p:stCondLst>
                                  <p:childTnLst>
                                    <p:animMotion origin="layout" path="M 3.33333E-6 3.33333E-6 L 3.33333E-6 -0.14746 " pathEditMode="relative" rAng="0" ptsTypes="AA">
                                      <p:cBhvr>
                                        <p:cTn id="18" dur="2000" fill="hold"/>
                                        <p:tgtEl>
                                          <p:spTgt spid="94"/>
                                        </p:tgtEl>
                                        <p:attrNameLst>
                                          <p:attrName>ppt_x</p:attrName>
                                          <p:attrName>ppt_y</p:attrName>
                                        </p:attrNameLst>
                                      </p:cBhvr>
                                      <p:rCtr x="0" y="-7384"/>
                                    </p:animMotion>
                                  </p:childTnLst>
                                </p:cTn>
                              </p:par>
                              <p:par>
                                <p:cTn id="19" presetID="64" presetClass="path" presetSubtype="0" accel="50000" decel="50000" fill="hold" nodeType="withEffect">
                                  <p:stCondLst>
                                    <p:cond delay="0"/>
                                  </p:stCondLst>
                                  <p:childTnLst>
                                    <p:animMotion origin="layout" path="M -3.33333E-6 -2.96296E-6 L -3.33333E-6 -0.14398 " pathEditMode="relative" rAng="0" ptsTypes="AA">
                                      <p:cBhvr>
                                        <p:cTn id="20" dur="2000" fill="hold"/>
                                        <p:tgtEl>
                                          <p:spTgt spid="88"/>
                                        </p:tgtEl>
                                        <p:attrNameLst>
                                          <p:attrName>ppt_x</p:attrName>
                                          <p:attrName>ppt_y</p:attrName>
                                        </p:attrNameLst>
                                      </p:cBhvr>
                                      <p:rCtr x="0" y="-7199"/>
                                    </p:animMotion>
                                  </p:childTnLst>
                                </p:cTn>
                              </p:par>
                              <p:par>
                                <p:cTn id="21" presetID="64" presetClass="path" presetSubtype="0" accel="50000" decel="50000" fill="hold" nodeType="withEffect">
                                  <p:stCondLst>
                                    <p:cond delay="0"/>
                                  </p:stCondLst>
                                  <p:childTnLst>
                                    <p:animMotion origin="layout" path="M -2.5E-6 -2.96296E-6 L -2.5E-6 -0.14352 " pathEditMode="relative" rAng="0" ptsTypes="AA">
                                      <p:cBhvr>
                                        <p:cTn id="22" dur="2000" fill="hold"/>
                                        <p:tgtEl>
                                          <p:spTgt spid="71"/>
                                        </p:tgtEl>
                                        <p:attrNameLst>
                                          <p:attrName>ppt_x</p:attrName>
                                          <p:attrName>ppt_y</p:attrName>
                                        </p:attrNameLst>
                                      </p:cBhvr>
                                      <p:rCtr x="0" y="-7176"/>
                                    </p:animMotion>
                                  </p:childTnLst>
                                </p:cTn>
                              </p:par>
                              <p:par>
                                <p:cTn id="23" presetID="22" presetClass="exit" presetSubtype="4" fill="hold" nodeType="withEffect">
                                  <p:stCondLst>
                                    <p:cond delay="0"/>
                                  </p:stCondLst>
                                  <p:childTnLst>
                                    <p:animEffect transition="out" filter="wipe(down)">
                                      <p:cBhvr>
                                        <p:cTn id="24" dur="2000"/>
                                        <p:tgtEl>
                                          <p:spTgt spid="78"/>
                                        </p:tgtEl>
                                      </p:cBhvr>
                                    </p:animEffect>
                                    <p:set>
                                      <p:cBhvr>
                                        <p:cTn id="25" dur="1" fill="hold">
                                          <p:stCondLst>
                                            <p:cond delay="1999"/>
                                          </p:stCondLst>
                                        </p:cTn>
                                        <p:tgtEl>
                                          <p:spTgt spid="78"/>
                                        </p:tgtEl>
                                        <p:attrNameLst>
                                          <p:attrName>style.visibility</p:attrName>
                                        </p:attrNameLst>
                                      </p:cBhvr>
                                      <p:to>
                                        <p:strVal val="hidden"/>
                                      </p:to>
                                    </p:set>
                                  </p:childTnLst>
                                </p:cTn>
                              </p:par>
                              <p:par>
                                <p:cTn id="26" presetID="42" presetClass="path" presetSubtype="0" accel="50000" decel="50000" fill="hold" nodeType="withEffect">
                                  <p:stCondLst>
                                    <p:cond delay="0"/>
                                  </p:stCondLst>
                                  <p:childTnLst>
                                    <p:animMotion origin="layout" path="M 4.44444E-6 7.40741E-7 L 4.44444E-6 0.12963 " pathEditMode="relative" rAng="0" ptsTypes="AA">
                                      <p:cBhvr>
                                        <p:cTn id="27" dur="2000" fill="hold"/>
                                        <p:tgtEl>
                                          <p:spTgt spid="91"/>
                                        </p:tgtEl>
                                        <p:attrNameLst>
                                          <p:attrName>ppt_x</p:attrName>
                                          <p:attrName>ppt_y</p:attrName>
                                        </p:attrNameLst>
                                      </p:cBhvr>
                                      <p:rCtr x="0" y="6481"/>
                                    </p:animMotion>
                                  </p:childTnLst>
                                </p:cTn>
                              </p:par>
                              <p:par>
                                <p:cTn id="28" presetID="42" presetClass="path" presetSubtype="0" accel="50000" decel="50000" fill="hold" nodeType="withEffect">
                                  <p:stCondLst>
                                    <p:cond delay="0"/>
                                  </p:stCondLst>
                                  <p:childTnLst>
                                    <p:animMotion origin="layout" path="M 3.33333E-6 -1.48148E-6 L 3.33333E-6 0.08704 " pathEditMode="relative" rAng="0" ptsTypes="AA">
                                      <p:cBhvr>
                                        <p:cTn id="29" dur="2000" fill="hold"/>
                                        <p:tgtEl>
                                          <p:spTgt spid="68"/>
                                        </p:tgtEl>
                                        <p:attrNameLst>
                                          <p:attrName>ppt_x</p:attrName>
                                          <p:attrName>ppt_y</p:attrName>
                                        </p:attrNameLst>
                                      </p:cBhvr>
                                      <p:rCtr x="0" y="4352"/>
                                    </p:animMotion>
                                  </p:childTnLst>
                                </p:cTn>
                              </p:par>
                              <p:par>
                                <p:cTn id="30" presetID="42" presetClass="path" presetSubtype="0" accel="50000" decel="50000" fill="hold" nodeType="withEffect">
                                  <p:stCondLst>
                                    <p:cond delay="0"/>
                                  </p:stCondLst>
                                  <p:childTnLst>
                                    <p:animMotion origin="layout" path="M 2.77778E-7 4.07407E-6 L 2.77778E-7 0.10138 " pathEditMode="relative" rAng="0" ptsTypes="AA">
                                      <p:cBhvr>
                                        <p:cTn id="31" dur="2000" fill="hold"/>
                                        <p:tgtEl>
                                          <p:spTgt spid="101"/>
                                        </p:tgtEl>
                                        <p:attrNameLst>
                                          <p:attrName>ppt_x</p:attrName>
                                          <p:attrName>ppt_y</p:attrName>
                                        </p:attrNameLst>
                                      </p:cBhvr>
                                      <p:rCtr x="0" y="5069"/>
                                    </p:animMotion>
                                  </p:childTnLst>
                                </p:cTn>
                              </p:par>
                            </p:childTnLst>
                          </p:cTn>
                        </p:par>
                        <p:par>
                          <p:cTn id="32" fill="hold">
                            <p:stCondLst>
                              <p:cond delay="2000"/>
                            </p:stCondLst>
                            <p:childTnLst>
                              <p:par>
                                <p:cTn id="33" presetID="42" presetClass="path" presetSubtype="0" accel="50000" decel="50000" fill="hold" nodeType="afterEffect">
                                  <p:stCondLst>
                                    <p:cond delay="0"/>
                                  </p:stCondLst>
                                  <p:childTnLst>
                                    <p:animMotion origin="layout" path="M -2.5E-6 -0.14352 L -2.5E-6 -2.96296E-6 " pathEditMode="relative" rAng="0" ptsTypes="AA">
                                      <p:cBhvr>
                                        <p:cTn id="34" dur="2000" fill="hold"/>
                                        <p:tgtEl>
                                          <p:spTgt spid="71"/>
                                        </p:tgtEl>
                                        <p:attrNameLst>
                                          <p:attrName>ppt_x</p:attrName>
                                          <p:attrName>ppt_y</p:attrName>
                                        </p:attrNameLst>
                                      </p:cBhvr>
                                      <p:rCtr x="0" y="7176"/>
                                    </p:animMotion>
                                  </p:childTnLst>
                                </p:cTn>
                              </p:par>
                              <p:par>
                                <p:cTn id="35" presetID="42" presetClass="path" presetSubtype="0" accel="50000" decel="50000" fill="hold" nodeType="withEffect">
                                  <p:stCondLst>
                                    <p:cond delay="0"/>
                                  </p:stCondLst>
                                  <p:childTnLst>
                                    <p:animMotion origin="layout" path="M -3.33333E-6 -0.14259 L -3.33333E-6 2.22222E-6 " pathEditMode="relative" rAng="0" ptsTypes="AA">
                                      <p:cBhvr>
                                        <p:cTn id="36" dur="2000" fill="hold"/>
                                        <p:tgtEl>
                                          <p:spTgt spid="80"/>
                                        </p:tgtEl>
                                        <p:attrNameLst>
                                          <p:attrName>ppt_x</p:attrName>
                                          <p:attrName>ppt_y</p:attrName>
                                        </p:attrNameLst>
                                      </p:cBhvr>
                                      <p:rCtr x="0" y="7130"/>
                                    </p:animMotion>
                                  </p:childTnLst>
                                </p:cTn>
                              </p:par>
                              <p:par>
                                <p:cTn id="37" presetID="42" presetClass="path" presetSubtype="0" accel="50000" decel="50000" fill="hold" nodeType="withEffect">
                                  <p:stCondLst>
                                    <p:cond delay="0"/>
                                  </p:stCondLst>
                                  <p:childTnLst>
                                    <p:animMotion origin="layout" path="M -3.33333E-6 -0.14398 L -3.33333E-6 -2.96296E-6 " pathEditMode="relative" rAng="0" ptsTypes="AA">
                                      <p:cBhvr>
                                        <p:cTn id="38" dur="2000" fill="hold"/>
                                        <p:tgtEl>
                                          <p:spTgt spid="88"/>
                                        </p:tgtEl>
                                        <p:attrNameLst>
                                          <p:attrName>ppt_x</p:attrName>
                                          <p:attrName>ppt_y</p:attrName>
                                        </p:attrNameLst>
                                      </p:cBhvr>
                                      <p:rCtr x="0" y="7199"/>
                                    </p:animMotion>
                                  </p:childTnLst>
                                </p:cTn>
                              </p:par>
                              <p:par>
                                <p:cTn id="39" presetID="42" presetClass="path" presetSubtype="0" accel="50000" decel="50000" fill="hold" nodeType="withEffect">
                                  <p:stCondLst>
                                    <p:cond delay="0"/>
                                  </p:stCondLst>
                                  <p:childTnLst>
                                    <p:animMotion origin="layout" path="M -2.22222E-6 -0.14213 L -2.22222E-6 2.59259E-6 " pathEditMode="relative" rAng="0" ptsTypes="AA">
                                      <p:cBhvr>
                                        <p:cTn id="40" dur="2000" fill="hold"/>
                                        <p:tgtEl>
                                          <p:spTgt spid="93"/>
                                        </p:tgtEl>
                                        <p:attrNameLst>
                                          <p:attrName>ppt_x</p:attrName>
                                          <p:attrName>ppt_y</p:attrName>
                                        </p:attrNameLst>
                                      </p:cBhvr>
                                      <p:rCtr x="0" y="7106"/>
                                    </p:animMotion>
                                  </p:childTnLst>
                                </p:cTn>
                              </p:par>
                              <p:par>
                                <p:cTn id="41" presetID="42" presetClass="path" presetSubtype="0" accel="50000" decel="50000" fill="hold" nodeType="withEffect">
                                  <p:stCondLst>
                                    <p:cond delay="0"/>
                                  </p:stCondLst>
                                  <p:childTnLst>
                                    <p:animMotion origin="layout" path="M -0.0007 -0.14514 L 3.33333E-6 3.33333E-6 " pathEditMode="relative" rAng="0" ptsTypes="AA">
                                      <p:cBhvr>
                                        <p:cTn id="42" dur="2000" fill="hold"/>
                                        <p:tgtEl>
                                          <p:spTgt spid="94"/>
                                        </p:tgtEl>
                                        <p:attrNameLst>
                                          <p:attrName>ppt_x</p:attrName>
                                          <p:attrName>ppt_y</p:attrName>
                                        </p:attrNameLst>
                                      </p:cBhvr>
                                      <p:rCtr x="35" y="7245"/>
                                    </p:animMotion>
                                  </p:childTnLst>
                                </p:cTn>
                              </p:par>
                              <p:par>
                                <p:cTn id="43" presetID="22" presetClass="entr" presetSubtype="1"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2000"/>
                                        <p:tgtEl>
                                          <p:spTgt spid="78"/>
                                        </p:tgtEl>
                                      </p:cBhvr>
                                    </p:animEffect>
                                  </p:childTnLst>
                                </p:cTn>
                              </p:par>
                              <p:par>
                                <p:cTn id="46" presetID="42" presetClass="path" presetSubtype="0" accel="50000" decel="50000" fill="hold" nodeType="withEffect">
                                  <p:stCondLst>
                                    <p:cond delay="0"/>
                                  </p:stCondLst>
                                  <p:childTnLst>
                                    <p:animMotion origin="layout" path="M 3.33333E-6 0.08704 L 3.33333E-6 -1.48148E-6 " pathEditMode="relative" rAng="0" ptsTypes="AA">
                                      <p:cBhvr>
                                        <p:cTn id="47" dur="2000" fill="hold"/>
                                        <p:tgtEl>
                                          <p:spTgt spid="68"/>
                                        </p:tgtEl>
                                        <p:attrNameLst>
                                          <p:attrName>ppt_x</p:attrName>
                                          <p:attrName>ppt_y</p:attrName>
                                        </p:attrNameLst>
                                      </p:cBhvr>
                                      <p:rCtr x="0" y="-4352"/>
                                    </p:animMotion>
                                  </p:childTnLst>
                                </p:cTn>
                              </p:par>
                              <p:par>
                                <p:cTn id="48" presetID="42" presetClass="path" presetSubtype="0" accel="50000" decel="50000" fill="hold" nodeType="withEffect">
                                  <p:stCondLst>
                                    <p:cond delay="0"/>
                                  </p:stCondLst>
                                  <p:childTnLst>
                                    <p:animMotion origin="layout" path="M 4.44444E-6 0.12963 L 4.44444E-6 7.40741E-7 " pathEditMode="relative" rAng="0" ptsTypes="AA">
                                      <p:cBhvr>
                                        <p:cTn id="49" dur="2000" fill="hold"/>
                                        <p:tgtEl>
                                          <p:spTgt spid="91"/>
                                        </p:tgtEl>
                                        <p:attrNameLst>
                                          <p:attrName>ppt_x</p:attrName>
                                          <p:attrName>ppt_y</p:attrName>
                                        </p:attrNameLst>
                                      </p:cBhvr>
                                      <p:rCtr x="0" y="-6481"/>
                                    </p:animMotion>
                                  </p:childTnLst>
                                </p:cTn>
                              </p:par>
                              <p:par>
                                <p:cTn id="50" presetID="64" presetClass="path" presetSubtype="0" accel="50000" decel="50000" fill="hold" nodeType="withEffect">
                                  <p:stCondLst>
                                    <p:cond delay="0"/>
                                  </p:stCondLst>
                                  <p:childTnLst>
                                    <p:animMotion origin="layout" path="M 2.77778E-7 0.10138 L 2.77778E-7 4.07407E-6 " pathEditMode="relative" rAng="0" ptsTypes="AA">
                                      <p:cBhvr>
                                        <p:cTn id="51" dur="2000" fill="hold"/>
                                        <p:tgtEl>
                                          <p:spTgt spid="101"/>
                                        </p:tgtEl>
                                        <p:attrNameLst>
                                          <p:attrName>ppt_x</p:attrName>
                                          <p:attrName>ppt_y</p:attrName>
                                        </p:attrNameLst>
                                      </p:cBhvr>
                                      <p:rCtr x="0" y="-5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 grpId="0"/>
      <p:bldP spid="535" grpId="1"/>
      <p:bldP spid="535" grpId="2"/>
      <p:bldP spid="535" grpId="3"/>
      <p:bldP spid="535" grpId="4"/>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封面">
    <p:spTree>
      <p:nvGrpSpPr>
        <p:cNvPr id="1" name=""/>
        <p:cNvGrpSpPr/>
        <p:nvPr/>
      </p:nvGrpSpPr>
      <p:grpSpPr>
        <a:xfrm>
          <a:off x="0" y="0"/>
          <a:ext cx="0" cy="0"/>
          <a:chOff x="0" y="0"/>
          <a:chExt cx="0" cy="0"/>
        </a:xfrm>
      </p:grpSpPr>
      <p:pic>
        <p:nvPicPr>
          <p:cNvPr id="4" name="Picture 26" descr="itri_CEL_A_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415" y="5286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7" descr="E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2"/>
          <p:cNvSpPr>
            <a:spLocks noChangeArrowheads="1"/>
          </p:cNvSpPr>
          <p:nvPr/>
        </p:nvSpPr>
        <p:spPr bwMode="auto">
          <a:xfrm>
            <a:off x="0"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pic>
        <p:nvPicPr>
          <p:cNvPr id="12" name="圖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870" y="478610"/>
            <a:ext cx="3559770" cy="5370132"/>
          </a:xfrm>
          <a:prstGeom prst="rect">
            <a:avLst/>
          </a:prstGeom>
        </p:spPr>
      </p:pic>
      <p:sp>
        <p:nvSpPr>
          <p:cNvPr id="11" name="Rectangle 21"/>
          <p:cNvSpPr>
            <a:spLocks noGrp="1" noChangeArrowheads="1"/>
          </p:cNvSpPr>
          <p:nvPr>
            <p:ph type="ctrTitle" hasCustomPrompt="1"/>
          </p:nvPr>
        </p:nvSpPr>
        <p:spPr>
          <a:xfrm>
            <a:off x="590045" y="1848668"/>
            <a:ext cx="7034298" cy="1541418"/>
          </a:xfrm>
        </p:spPr>
        <p:txBody>
          <a:bodyPr/>
          <a:lstStyle>
            <a:lvl1pPr algn="l">
              <a:defRPr sz="4400">
                <a:solidFill>
                  <a:srgbClr val="00B2B3"/>
                </a:solidFill>
                <a:latin typeface="+mn-lt"/>
              </a:defRPr>
            </a:lvl1pPr>
          </a:lstStyle>
          <a:p>
            <a:r>
              <a:rPr lang="zh-TW" altLang="en-US" dirty="0"/>
              <a:t>標體請用</a:t>
            </a:r>
            <a:r>
              <a:rPr lang="en-US" altLang="zh-TW" dirty="0"/>
              <a:t>44pt</a:t>
            </a:r>
            <a:r>
              <a:rPr lang="zh-TW" altLang="en-US" dirty="0"/>
              <a:t>粗體</a:t>
            </a:r>
          </a:p>
        </p:txBody>
      </p:sp>
      <p:sp>
        <p:nvSpPr>
          <p:cNvPr id="16" name="Rectangle 22"/>
          <p:cNvSpPr>
            <a:spLocks noGrp="1" noChangeArrowheads="1"/>
          </p:cNvSpPr>
          <p:nvPr>
            <p:ph type="subTitle" idx="1" hasCustomPrompt="1"/>
          </p:nvPr>
        </p:nvSpPr>
        <p:spPr>
          <a:xfrm>
            <a:off x="590045" y="3514861"/>
            <a:ext cx="7034298" cy="914400"/>
          </a:xfrm>
        </p:spPr>
        <p:txBody>
          <a:bodyPr anchor="ctr"/>
          <a:lstStyle>
            <a:lvl1pPr marL="0" marR="0" indent="0" algn="l" defTabSz="914400" rtl="0" eaLnBrk="0" fontAlgn="base" latinLnBrk="0" hangingPunct="0">
              <a:lnSpc>
                <a:spcPct val="100000"/>
              </a:lnSpc>
              <a:spcBef>
                <a:spcPct val="20000"/>
              </a:spcBef>
              <a:spcAft>
                <a:spcPct val="0"/>
              </a:spcAft>
              <a:buClrTx/>
              <a:buSzTx/>
              <a:buFontTx/>
              <a:buNone/>
              <a:tabLst/>
              <a:defRPr sz="3000" b="1">
                <a:solidFill>
                  <a:schemeClr val="tx1"/>
                </a:solidFill>
                <a:latin typeface="+mn-lt"/>
                <a:ea typeface="+mn-ea"/>
              </a:defRPr>
            </a:lvl1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zh-TW" altLang="en-US" dirty="0"/>
              <a:t>副標題請用</a:t>
            </a:r>
            <a:r>
              <a:rPr lang="en-US" altLang="zh-TW" dirty="0"/>
              <a:t>30pt</a:t>
            </a:r>
            <a:r>
              <a:rPr lang="zh-TW" altLang="en-US" dirty="0"/>
              <a:t>粗體</a:t>
            </a:r>
            <a:endParaRPr lang="en-US" altLang="zh-TW" dirty="0"/>
          </a:p>
        </p:txBody>
      </p:sp>
      <p:sp>
        <p:nvSpPr>
          <p:cNvPr id="17" name="內容版面配置區 2"/>
          <p:cNvSpPr>
            <a:spLocks noGrp="1"/>
          </p:cNvSpPr>
          <p:nvPr>
            <p:ph sz="quarter" idx="11" hasCustomPrompt="1"/>
          </p:nvPr>
        </p:nvSpPr>
        <p:spPr>
          <a:xfrm>
            <a:off x="590045" y="4748483"/>
            <a:ext cx="7034298" cy="1485032"/>
          </a:xfrm>
        </p:spPr>
        <p:txBody>
          <a:bodyPr/>
          <a:lstStyle>
            <a:lvl1pPr marL="0" indent="0">
              <a:buNone/>
              <a:defRPr sz="2000" b="1"/>
            </a:lvl1pPr>
          </a:lstStyle>
          <a:p>
            <a:pPr>
              <a:defRPr/>
            </a:pPr>
            <a:r>
              <a:rPr lang="zh-TW" altLang="en-US" dirty="0"/>
              <a:t>姓名、部門、工研院產業科技國際策略發展所及西元日期請用</a:t>
            </a:r>
            <a:r>
              <a:rPr lang="en-US" altLang="zh-TW" dirty="0"/>
              <a:t>20pt</a:t>
            </a:r>
            <a:r>
              <a:rPr lang="zh-TW" altLang="en-US" dirty="0"/>
              <a:t>粗體</a:t>
            </a:r>
          </a:p>
        </p:txBody>
      </p:sp>
    </p:spTree>
    <p:extLst>
      <p:ext uri="{BB962C8B-B14F-4D97-AF65-F5344CB8AC3E}">
        <p14:creationId xmlns:p14="http://schemas.microsoft.com/office/powerpoint/2010/main" val="1836770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hasCustomPrompt="1"/>
          </p:nvPr>
        </p:nvSpPr>
        <p:spPr>
          <a:xfrm>
            <a:off x="386556" y="1206500"/>
            <a:ext cx="8370888" cy="5045287"/>
          </a:xfrm>
        </p:spPr>
        <p:txBody>
          <a:bodyPr/>
          <a:lstStyle>
            <a:lvl1pPr>
              <a:defRPr sz="2000"/>
            </a:lvl1pPr>
            <a:lvl2pPr>
              <a:defRPr sz="2000"/>
            </a:lvl2pPr>
            <a:lvl3pPr>
              <a:defRPr sz="2000"/>
            </a:lvl3pPr>
            <a:lvl4pPr>
              <a:defRPr sz="2000"/>
            </a:lvl4pPr>
            <a:lvl5pPr>
              <a:defRPr sz="2000"/>
            </a:lvl5pPr>
          </a:lstStyle>
          <a:p>
            <a:pPr lvl="0"/>
            <a:r>
              <a:rPr lang="zh-TW" altLang="en-US" dirty="0"/>
              <a:t>建議使用</a:t>
            </a:r>
            <a:r>
              <a:rPr lang="en-US" altLang="zh-TW" dirty="0"/>
              <a:t>20pt</a:t>
            </a:r>
            <a:endParaRPr lang="zh-TW" altLang="en-US" dirty="0"/>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標題 3"/>
          <p:cNvSpPr>
            <a:spLocks noGrp="1"/>
          </p:cNvSpPr>
          <p:nvPr>
            <p:ph type="title" hasCustomPrompt="1"/>
          </p:nvPr>
        </p:nvSpPr>
        <p:spPr/>
        <p:txBody>
          <a:bodyPr/>
          <a:lstStyle>
            <a:lvl1pPr>
              <a:defRPr/>
            </a:lvl1pPr>
          </a:lstStyle>
          <a:p>
            <a:r>
              <a:rPr lang="zh-TW" altLang="en-US" dirty="0"/>
              <a:t>建議使用</a:t>
            </a:r>
            <a:r>
              <a:rPr lang="en-US" altLang="zh-TW" dirty="0"/>
              <a:t>32pt</a:t>
            </a:r>
            <a:r>
              <a:rPr lang="zh-TW" altLang="en-US" dirty="0"/>
              <a:t>粗體</a:t>
            </a:r>
            <a:r>
              <a:rPr lang="en-US" altLang="zh-TW" dirty="0"/>
              <a:t>(</a:t>
            </a:r>
            <a:r>
              <a:rPr lang="zh-TW" altLang="en-US" dirty="0"/>
              <a:t>預設中文微軟黑體、英文</a:t>
            </a:r>
            <a:r>
              <a:rPr lang="en-US" altLang="zh-TW" dirty="0"/>
              <a:t>Arial)</a:t>
            </a:r>
            <a:endParaRPr lang="zh-TW" altLang="en-US" dirty="0"/>
          </a:p>
        </p:txBody>
      </p:sp>
    </p:spTree>
    <p:extLst>
      <p:ext uri="{BB962C8B-B14F-4D97-AF65-F5344CB8AC3E}">
        <p14:creationId xmlns:p14="http://schemas.microsoft.com/office/powerpoint/2010/main" val="1111086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標題副標及物件">
    <p:spTree>
      <p:nvGrpSpPr>
        <p:cNvPr id="1" name=""/>
        <p:cNvGrpSpPr/>
        <p:nvPr/>
      </p:nvGrpSpPr>
      <p:grpSpPr>
        <a:xfrm>
          <a:off x="0" y="0"/>
          <a:ext cx="0" cy="0"/>
          <a:chOff x="0" y="0"/>
          <a:chExt cx="0" cy="0"/>
        </a:xfrm>
      </p:grpSpPr>
      <p:sp>
        <p:nvSpPr>
          <p:cNvPr id="3" name="內容版面配置區 2"/>
          <p:cNvSpPr>
            <a:spLocks noGrp="1"/>
          </p:cNvSpPr>
          <p:nvPr>
            <p:ph idx="1" hasCustomPrompt="1"/>
          </p:nvPr>
        </p:nvSpPr>
        <p:spPr>
          <a:xfrm>
            <a:off x="386556" y="1733550"/>
            <a:ext cx="8370888" cy="4518237"/>
          </a:xfrm>
        </p:spPr>
        <p:txBody>
          <a:bodyPr/>
          <a:lstStyle>
            <a:lvl1pPr marL="342900" marR="0" indent="-342900" algn="l" defTabSz="914400" rtl="0" eaLnBrk="0" fontAlgn="base" latinLnBrk="0" hangingPunct="0">
              <a:lnSpc>
                <a:spcPct val="100000"/>
              </a:lnSpc>
              <a:spcBef>
                <a:spcPct val="20000"/>
              </a:spcBef>
              <a:spcAft>
                <a:spcPct val="0"/>
              </a:spcAft>
              <a:buClrTx/>
              <a:buSzTx/>
              <a:buFontTx/>
              <a:buChar char="•"/>
              <a:tabLst/>
              <a:defRPr sz="2000"/>
            </a:lvl1pPr>
            <a:lvl2pPr>
              <a:defRPr sz="2000"/>
            </a:lvl2pPr>
            <a:lvl3pPr>
              <a:defRPr sz="2000"/>
            </a:lvl3pPr>
            <a:lvl4pPr>
              <a:defRPr sz="2000"/>
            </a:lvl4pPr>
            <a:lvl5pPr>
              <a:defRPr sz="2000"/>
            </a:lvl5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zh-TW" altLang="en-US" dirty="0"/>
              <a:t>建議使用</a:t>
            </a:r>
            <a:r>
              <a:rPr lang="en-US" altLang="zh-TW" dirty="0"/>
              <a:t>20pt</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標題 3"/>
          <p:cNvSpPr>
            <a:spLocks noGrp="1"/>
          </p:cNvSpPr>
          <p:nvPr>
            <p:ph type="title" hasCustomPrompt="1"/>
          </p:nvPr>
        </p:nvSpPr>
        <p:spPr/>
        <p:txBody>
          <a:bodyPr/>
          <a:lstStyle>
            <a:lvl1pPr>
              <a:defRPr>
                <a:latin typeface="+mj-lt"/>
                <a:ea typeface="+mj-ea"/>
              </a:defRPr>
            </a:lvl1pPr>
          </a:lstStyle>
          <a:p>
            <a:r>
              <a:rPr lang="zh-TW" altLang="en-US" dirty="0"/>
              <a:t>建議使用</a:t>
            </a:r>
            <a:r>
              <a:rPr lang="en-US" altLang="zh-TW" dirty="0"/>
              <a:t>32pt</a:t>
            </a:r>
            <a:r>
              <a:rPr lang="zh-TW" altLang="en-US" dirty="0"/>
              <a:t>粗體</a:t>
            </a:r>
            <a:r>
              <a:rPr lang="en-US" altLang="zh-TW" dirty="0"/>
              <a:t>(</a:t>
            </a:r>
            <a:r>
              <a:rPr lang="zh-TW" altLang="en-US" dirty="0"/>
              <a:t>預設中文微軟黑體、英文</a:t>
            </a:r>
            <a:r>
              <a:rPr lang="en-US" altLang="zh-TW" dirty="0"/>
              <a:t>Arial)</a:t>
            </a:r>
            <a:endParaRPr lang="zh-TW" altLang="en-US" dirty="0"/>
          </a:p>
        </p:txBody>
      </p:sp>
      <p:sp>
        <p:nvSpPr>
          <p:cNvPr id="5" name="內容版面配置區 4"/>
          <p:cNvSpPr>
            <a:spLocks noGrp="1"/>
          </p:cNvSpPr>
          <p:nvPr>
            <p:ph sz="quarter" idx="13" hasCustomPrompt="1"/>
          </p:nvPr>
        </p:nvSpPr>
        <p:spPr>
          <a:xfrm>
            <a:off x="0" y="1206500"/>
            <a:ext cx="9144000" cy="527050"/>
          </a:xfrm>
        </p:spPr>
        <p:txBody>
          <a:bodyPr/>
          <a:lstStyle>
            <a:lvl1pPr marL="0" indent="0" algn="ctr">
              <a:buNone/>
              <a:defRPr sz="2800"/>
            </a:lvl1pPr>
            <a:lvl2pPr>
              <a:defRPr sz="1400"/>
            </a:lvl2pPr>
            <a:lvl3pPr>
              <a:defRPr sz="1400"/>
            </a:lvl3pPr>
            <a:lvl4pPr>
              <a:defRPr sz="1400"/>
            </a:lvl4pPr>
            <a:lvl5pPr>
              <a:defRPr sz="1400"/>
            </a:lvl5pPr>
          </a:lstStyle>
          <a:p>
            <a:pPr lvl="0"/>
            <a:r>
              <a:rPr lang="zh-TW" altLang="en-US" dirty="0"/>
              <a:t>建議使用</a:t>
            </a:r>
            <a:r>
              <a:rPr lang="en-US" altLang="zh-TW" dirty="0"/>
              <a:t>28pt</a:t>
            </a:r>
            <a:endParaRPr lang="zh-TW" altLang="en-US" dirty="0"/>
          </a:p>
        </p:txBody>
      </p:sp>
      <p:sp>
        <p:nvSpPr>
          <p:cNvPr id="7" name="頁尾版面配置區 1"/>
          <p:cNvSpPr>
            <a:spLocks noGrp="1"/>
          </p:cNvSpPr>
          <p:nvPr>
            <p:ph type="ftr" sz="quarter" idx="3"/>
          </p:nvPr>
        </p:nvSpPr>
        <p:spPr>
          <a:xfrm>
            <a:off x="1855470" y="6303929"/>
            <a:ext cx="5908992" cy="277072"/>
          </a:xfrm>
          <a:prstGeom prst="rect">
            <a:avLst/>
          </a:prstGeom>
        </p:spPr>
        <p:txBody>
          <a:bodyPr vert="horz" lIns="91440" tIns="45720" rIns="91440" bIns="45720" rtlCol="0" anchor="ctr"/>
          <a:lstStyle>
            <a:lvl1pPr algn="l">
              <a:defRPr sz="1200">
                <a:solidFill>
                  <a:schemeClr val="tx1"/>
                </a:solidFill>
                <a:latin typeface="微軟正黑體" panose="020B0604030504040204" pitchFamily="34" charset="-120"/>
                <a:ea typeface="微軟正黑體" panose="020B0604030504040204" pitchFamily="34" charset="-120"/>
              </a:defRPr>
            </a:lvl1pPr>
          </a:lstStyle>
          <a:p>
            <a:endParaRPr lang="zh-TW" altLang="en-US"/>
          </a:p>
        </p:txBody>
      </p:sp>
    </p:spTree>
    <p:extLst>
      <p:ext uri="{BB962C8B-B14F-4D97-AF65-F5344CB8AC3E}">
        <p14:creationId xmlns:p14="http://schemas.microsoft.com/office/powerpoint/2010/main" val="86764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0" y="4105958"/>
            <a:ext cx="9144000" cy="1362075"/>
          </a:xfrm>
        </p:spPr>
        <p:txBody>
          <a:bodyPr anchor="t"/>
          <a:lstStyle>
            <a:lvl1pPr algn="l">
              <a:defRPr sz="4000" b="1" cap="all"/>
            </a:lvl1pPr>
          </a:lstStyle>
          <a:p>
            <a:r>
              <a:rPr lang="zh-TW" altLang="en-US" dirty="0"/>
              <a:t>建議使用</a:t>
            </a:r>
            <a:r>
              <a:rPr lang="en-US" altLang="zh-TW" dirty="0"/>
              <a:t>40pt</a:t>
            </a:r>
            <a:r>
              <a:rPr lang="zh-TW" altLang="en-US" dirty="0"/>
              <a:t>粗體</a:t>
            </a:r>
            <a:r>
              <a:rPr lang="en-US" altLang="zh-TW" dirty="0"/>
              <a:t>(</a:t>
            </a:r>
            <a:r>
              <a:rPr lang="zh-TW" altLang="en-US" dirty="0"/>
              <a:t>中文微軟黑體、英文</a:t>
            </a:r>
            <a:r>
              <a:rPr lang="en-US" altLang="zh-TW" dirty="0"/>
              <a:t>Arial)</a:t>
            </a:r>
            <a:endParaRPr lang="zh-TW" altLang="en-US" dirty="0"/>
          </a:p>
        </p:txBody>
      </p:sp>
      <p:sp>
        <p:nvSpPr>
          <p:cNvPr id="3" name="文字版面配置區 2"/>
          <p:cNvSpPr>
            <a:spLocks noGrp="1"/>
          </p:cNvSpPr>
          <p:nvPr>
            <p:ph type="body" idx="1" hasCustomPrompt="1"/>
          </p:nvPr>
        </p:nvSpPr>
        <p:spPr>
          <a:xfrm>
            <a:off x="0" y="2605771"/>
            <a:ext cx="91440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建議使用</a:t>
            </a:r>
            <a:r>
              <a:rPr lang="en-US" altLang="zh-TW" dirty="0"/>
              <a:t>20pt</a:t>
            </a:r>
            <a:endParaRPr lang="zh-TW" altLang="en-US" dirty="0"/>
          </a:p>
        </p:txBody>
      </p:sp>
      <p:sp>
        <p:nvSpPr>
          <p:cNvPr id="5" name="頁尾版面配置區 1"/>
          <p:cNvSpPr>
            <a:spLocks noGrp="1"/>
          </p:cNvSpPr>
          <p:nvPr>
            <p:ph type="ftr" sz="quarter" idx="3"/>
          </p:nvPr>
        </p:nvSpPr>
        <p:spPr>
          <a:xfrm>
            <a:off x="1855470" y="6303929"/>
            <a:ext cx="5908992" cy="277072"/>
          </a:xfrm>
          <a:prstGeom prst="rect">
            <a:avLst/>
          </a:prstGeom>
        </p:spPr>
        <p:txBody>
          <a:bodyPr vert="horz" lIns="91440" tIns="45720" rIns="91440" bIns="45720" rtlCol="0" anchor="ctr"/>
          <a:lstStyle>
            <a:lvl1pPr algn="l">
              <a:defRPr sz="1200">
                <a:solidFill>
                  <a:schemeClr val="tx1"/>
                </a:solidFill>
                <a:latin typeface="微軟正黑體" panose="020B0604030504040204" pitchFamily="34" charset="-120"/>
                <a:ea typeface="微軟正黑體" panose="020B0604030504040204" pitchFamily="34" charset="-120"/>
              </a:defRPr>
            </a:lvl1pPr>
          </a:lstStyle>
          <a:p>
            <a:endParaRPr lang="zh-TW" altLang="en-US"/>
          </a:p>
        </p:txBody>
      </p:sp>
    </p:spTree>
    <p:extLst>
      <p:ext uri="{BB962C8B-B14F-4D97-AF65-F5344CB8AC3E}">
        <p14:creationId xmlns:p14="http://schemas.microsoft.com/office/powerpoint/2010/main" val="126063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標題置中">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0" y="2747963"/>
            <a:ext cx="9144000" cy="1362075"/>
          </a:xfrm>
        </p:spPr>
        <p:txBody>
          <a:bodyPr anchor="t"/>
          <a:lstStyle>
            <a:lvl1pPr algn="ctr">
              <a:defRPr sz="4000" b="1" cap="all"/>
            </a:lvl1pPr>
          </a:lstStyle>
          <a:p>
            <a:r>
              <a:rPr lang="zh-TW" altLang="en-US" dirty="0"/>
              <a:t>建議使用</a:t>
            </a:r>
            <a:r>
              <a:rPr lang="en-US" altLang="zh-TW" dirty="0"/>
              <a:t>40pt</a:t>
            </a:r>
            <a:r>
              <a:rPr lang="zh-TW" altLang="en-US" dirty="0"/>
              <a:t>粗體</a:t>
            </a:r>
            <a:r>
              <a:rPr lang="en-US" altLang="zh-TW" dirty="0"/>
              <a:t>(</a:t>
            </a:r>
            <a:r>
              <a:rPr lang="zh-TW" altLang="en-US" dirty="0"/>
              <a:t>中文微軟黑體、英文</a:t>
            </a:r>
            <a:r>
              <a:rPr lang="en-US" altLang="zh-TW" dirty="0"/>
              <a:t>Arial)</a:t>
            </a:r>
            <a:endParaRPr lang="zh-TW" altLang="en-US" dirty="0"/>
          </a:p>
        </p:txBody>
      </p:sp>
      <p:sp>
        <p:nvSpPr>
          <p:cNvPr id="4" name="頁尾版面配置區 1"/>
          <p:cNvSpPr>
            <a:spLocks noGrp="1"/>
          </p:cNvSpPr>
          <p:nvPr>
            <p:ph type="ftr" sz="quarter" idx="3"/>
          </p:nvPr>
        </p:nvSpPr>
        <p:spPr>
          <a:xfrm>
            <a:off x="1855470" y="6303929"/>
            <a:ext cx="5908992" cy="277072"/>
          </a:xfrm>
          <a:prstGeom prst="rect">
            <a:avLst/>
          </a:prstGeom>
        </p:spPr>
        <p:txBody>
          <a:bodyPr vert="horz" lIns="91440" tIns="45720" rIns="91440" bIns="45720" rtlCol="0" anchor="ctr"/>
          <a:lstStyle>
            <a:lvl1pPr algn="l">
              <a:defRPr sz="1200">
                <a:solidFill>
                  <a:schemeClr val="tx1"/>
                </a:solidFill>
                <a:latin typeface="微軟正黑體" panose="020B0604030504040204" pitchFamily="34" charset="-120"/>
                <a:ea typeface="微軟正黑體" panose="020B0604030504040204" pitchFamily="34" charset="-120"/>
              </a:defRPr>
            </a:lvl1pPr>
          </a:lstStyle>
          <a:p>
            <a:endParaRPr lang="zh-TW" altLang="en-US"/>
          </a:p>
        </p:txBody>
      </p:sp>
    </p:spTree>
    <p:extLst>
      <p:ext uri="{BB962C8B-B14F-4D97-AF65-F5344CB8AC3E}">
        <p14:creationId xmlns:p14="http://schemas.microsoft.com/office/powerpoint/2010/main" val="3873502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lvl1pPr>
              <a:defRPr b="1"/>
            </a:lvl1pPr>
          </a:lstStyle>
          <a:p>
            <a:r>
              <a:rPr lang="zh-TW" altLang="en-US" dirty="0"/>
              <a:t>建議使用</a:t>
            </a:r>
            <a:r>
              <a:rPr lang="en-US" altLang="zh-TW" dirty="0"/>
              <a:t>32pt</a:t>
            </a:r>
            <a:r>
              <a:rPr lang="zh-TW" altLang="en-US" dirty="0"/>
              <a:t>粗體</a:t>
            </a:r>
            <a:r>
              <a:rPr lang="en-US" altLang="zh-TW" dirty="0"/>
              <a:t>(</a:t>
            </a:r>
            <a:r>
              <a:rPr lang="zh-TW" altLang="en-US" dirty="0"/>
              <a:t>預設中文微軟黑體、英文</a:t>
            </a:r>
            <a:r>
              <a:rPr lang="en-US" altLang="zh-TW" dirty="0"/>
              <a:t>Arial)</a:t>
            </a:r>
            <a:endParaRPr lang="zh-TW" altLang="en-US" dirty="0"/>
          </a:p>
        </p:txBody>
      </p:sp>
      <p:sp>
        <p:nvSpPr>
          <p:cNvPr id="3" name="內容版面配置區 2"/>
          <p:cNvSpPr>
            <a:spLocks noGrp="1"/>
          </p:cNvSpPr>
          <p:nvPr>
            <p:ph sz="half" idx="1" hasCustomPrompt="1"/>
          </p:nvPr>
        </p:nvSpPr>
        <p:spPr>
          <a:xfrm>
            <a:off x="375920" y="1206501"/>
            <a:ext cx="4105275" cy="49911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zh-TW" altLang="en-US" dirty="0"/>
              <a:t>建議使用</a:t>
            </a:r>
            <a:r>
              <a:rPr lang="en-US" altLang="zh-TW" dirty="0"/>
              <a:t>20pt</a:t>
            </a:r>
            <a:endParaRPr lang="zh-TW" altLang="en-US" dirty="0"/>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hasCustomPrompt="1"/>
          </p:nvPr>
        </p:nvSpPr>
        <p:spPr>
          <a:xfrm>
            <a:off x="4633595" y="1206501"/>
            <a:ext cx="4106863" cy="49911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zh-TW" altLang="en-US" dirty="0"/>
              <a:t>建議使用</a:t>
            </a:r>
            <a:r>
              <a:rPr lang="en-US" altLang="zh-TW" dirty="0"/>
              <a:t>20pt</a:t>
            </a:r>
            <a:endParaRPr lang="zh-TW" altLang="en-US" dirty="0"/>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1"/>
          <p:cNvSpPr>
            <a:spLocks noGrp="1"/>
          </p:cNvSpPr>
          <p:nvPr>
            <p:ph type="ftr" sz="quarter" idx="3"/>
          </p:nvPr>
        </p:nvSpPr>
        <p:spPr>
          <a:xfrm>
            <a:off x="1855470" y="6303929"/>
            <a:ext cx="5908992" cy="277072"/>
          </a:xfrm>
          <a:prstGeom prst="rect">
            <a:avLst/>
          </a:prstGeom>
        </p:spPr>
        <p:txBody>
          <a:bodyPr vert="horz" lIns="91440" tIns="45720" rIns="91440" bIns="45720" rtlCol="0" anchor="ctr"/>
          <a:lstStyle>
            <a:lvl1pPr algn="l">
              <a:defRPr sz="1200">
                <a:solidFill>
                  <a:schemeClr val="tx1"/>
                </a:solidFill>
                <a:latin typeface="微軟正黑體" panose="020B0604030504040204" pitchFamily="34" charset="-120"/>
                <a:ea typeface="微軟正黑體" panose="020B0604030504040204" pitchFamily="34" charset="-120"/>
              </a:defRPr>
            </a:lvl1pPr>
          </a:lstStyle>
          <a:p>
            <a:endParaRPr lang="zh-TW" altLang="en-US"/>
          </a:p>
        </p:txBody>
      </p:sp>
    </p:spTree>
    <p:extLst>
      <p:ext uri="{BB962C8B-B14F-4D97-AF65-F5344CB8AC3E}">
        <p14:creationId xmlns:p14="http://schemas.microsoft.com/office/powerpoint/2010/main" val="603107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0" y="0"/>
            <a:ext cx="9144000" cy="1143000"/>
          </a:xfrm>
        </p:spPr>
        <p:txBody>
          <a:bodyPr/>
          <a:lstStyle>
            <a:lvl1pPr>
              <a:defRPr sz="3200" b="1"/>
            </a:lvl1pPr>
          </a:lstStyle>
          <a:p>
            <a:r>
              <a:rPr lang="zh-TW" altLang="en-US" dirty="0"/>
              <a:t>建議使用</a:t>
            </a:r>
            <a:r>
              <a:rPr lang="en-US" altLang="zh-TW" dirty="0"/>
              <a:t>32pt</a:t>
            </a:r>
            <a:r>
              <a:rPr lang="zh-TW" altLang="en-US" dirty="0"/>
              <a:t>粗體</a:t>
            </a:r>
            <a:r>
              <a:rPr lang="en-US" altLang="zh-TW" dirty="0"/>
              <a:t>(</a:t>
            </a:r>
            <a:r>
              <a:rPr lang="zh-TW" altLang="en-US" dirty="0"/>
              <a:t>預設中文微軟黑體、英文</a:t>
            </a:r>
            <a:r>
              <a:rPr lang="en-US" altLang="zh-TW" dirty="0"/>
              <a:t>Arial)</a:t>
            </a:r>
            <a:endParaRPr lang="zh-TW" altLang="en-US" dirty="0"/>
          </a:p>
        </p:txBody>
      </p:sp>
      <p:sp>
        <p:nvSpPr>
          <p:cNvPr id="3" name="文字版面配置區 2"/>
          <p:cNvSpPr>
            <a:spLocks noGrp="1"/>
          </p:cNvSpPr>
          <p:nvPr>
            <p:ph type="body" idx="1" hasCustomPrompt="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建議使用</a:t>
            </a:r>
            <a:r>
              <a:rPr lang="en-US" altLang="zh-TW" dirty="0"/>
              <a:t>24pt</a:t>
            </a:r>
            <a:endParaRPr lang="zh-TW" altLang="en-US" dirty="0"/>
          </a:p>
        </p:txBody>
      </p:sp>
      <p:sp>
        <p:nvSpPr>
          <p:cNvPr id="4" name="內容版面配置區 3"/>
          <p:cNvSpPr>
            <a:spLocks noGrp="1"/>
          </p:cNvSpPr>
          <p:nvPr>
            <p:ph sz="half" idx="2" hasCustomPrompt="1"/>
          </p:nvPr>
        </p:nvSpPr>
        <p:spPr>
          <a:xfrm>
            <a:off x="457200" y="1782762"/>
            <a:ext cx="4040188" cy="4343401"/>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zh-TW" altLang="en-US" dirty="0"/>
              <a:t>建議使用</a:t>
            </a:r>
            <a:r>
              <a:rPr lang="en-US" altLang="zh-TW" dirty="0"/>
              <a:t>20pt</a:t>
            </a:r>
            <a:endParaRPr lang="zh-TW" altLang="en-US" dirty="0"/>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hasCustomPrompt="1"/>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建議使用</a:t>
            </a:r>
            <a:r>
              <a:rPr lang="en-US" altLang="zh-TW" dirty="0"/>
              <a:t>24pt</a:t>
            </a:r>
            <a:endParaRPr lang="zh-TW" altLang="en-US" dirty="0"/>
          </a:p>
        </p:txBody>
      </p:sp>
      <p:sp>
        <p:nvSpPr>
          <p:cNvPr id="6" name="內容版面配置區 5"/>
          <p:cNvSpPr>
            <a:spLocks noGrp="1"/>
          </p:cNvSpPr>
          <p:nvPr>
            <p:ph sz="quarter" idx="4" hasCustomPrompt="1"/>
          </p:nvPr>
        </p:nvSpPr>
        <p:spPr>
          <a:xfrm>
            <a:off x="4645025" y="1782762"/>
            <a:ext cx="4041775" cy="4343401"/>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zh-TW" altLang="en-US" dirty="0"/>
              <a:t>建議使用</a:t>
            </a:r>
            <a:r>
              <a:rPr lang="en-US" altLang="zh-TW" dirty="0"/>
              <a:t>20pt</a:t>
            </a:r>
            <a:endParaRPr lang="zh-TW" altLang="en-US" dirty="0"/>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頁尾版面配置區 1"/>
          <p:cNvSpPr>
            <a:spLocks noGrp="1"/>
          </p:cNvSpPr>
          <p:nvPr>
            <p:ph type="ftr" sz="quarter" idx="10"/>
          </p:nvPr>
        </p:nvSpPr>
        <p:spPr>
          <a:xfrm>
            <a:off x="1855470" y="6303929"/>
            <a:ext cx="5908992" cy="277072"/>
          </a:xfrm>
          <a:prstGeom prst="rect">
            <a:avLst/>
          </a:prstGeom>
        </p:spPr>
        <p:txBody>
          <a:bodyPr vert="horz" lIns="91440" tIns="45720" rIns="91440" bIns="45720" rtlCol="0" anchor="ctr"/>
          <a:lstStyle>
            <a:lvl1pPr algn="l">
              <a:defRPr sz="1200">
                <a:solidFill>
                  <a:schemeClr val="tx1"/>
                </a:solidFill>
                <a:latin typeface="微軟正黑體" panose="020B0604030504040204" pitchFamily="34" charset="-120"/>
                <a:ea typeface="微軟正黑體" panose="020B0604030504040204" pitchFamily="34" charset="-120"/>
              </a:defRPr>
            </a:lvl1pPr>
          </a:lstStyle>
          <a:p>
            <a:endParaRPr lang="zh-TW" altLang="en-US"/>
          </a:p>
        </p:txBody>
      </p:sp>
    </p:spTree>
    <p:extLst>
      <p:ext uri="{BB962C8B-B14F-4D97-AF65-F5344CB8AC3E}">
        <p14:creationId xmlns:p14="http://schemas.microsoft.com/office/powerpoint/2010/main" val="3605673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lvl1pPr>
              <a:defRPr sz="3200" b="1"/>
            </a:lvl1pPr>
          </a:lstStyle>
          <a:p>
            <a:r>
              <a:rPr lang="zh-TW" altLang="en-US" dirty="0"/>
              <a:t>建議使用</a:t>
            </a:r>
            <a:r>
              <a:rPr lang="en-US" altLang="zh-TW" dirty="0"/>
              <a:t>32pt</a:t>
            </a:r>
            <a:r>
              <a:rPr lang="zh-TW" altLang="en-US" dirty="0"/>
              <a:t>粗體</a:t>
            </a:r>
            <a:r>
              <a:rPr lang="en-US" altLang="zh-TW" dirty="0"/>
              <a:t>(</a:t>
            </a:r>
            <a:r>
              <a:rPr lang="zh-TW" altLang="en-US" dirty="0"/>
              <a:t>預設中文微軟黑體、英文</a:t>
            </a:r>
            <a:r>
              <a:rPr lang="en-US" altLang="zh-TW" dirty="0"/>
              <a:t>Arial)</a:t>
            </a:r>
            <a:endParaRPr lang="zh-TW" altLang="en-US" dirty="0"/>
          </a:p>
        </p:txBody>
      </p:sp>
      <p:sp>
        <p:nvSpPr>
          <p:cNvPr id="4" name="頁尾版面配置區 1"/>
          <p:cNvSpPr>
            <a:spLocks noGrp="1"/>
          </p:cNvSpPr>
          <p:nvPr>
            <p:ph type="ftr" sz="quarter" idx="3"/>
          </p:nvPr>
        </p:nvSpPr>
        <p:spPr>
          <a:xfrm>
            <a:off x="1855470" y="6303929"/>
            <a:ext cx="5908992" cy="277072"/>
          </a:xfrm>
          <a:prstGeom prst="rect">
            <a:avLst/>
          </a:prstGeom>
        </p:spPr>
        <p:txBody>
          <a:bodyPr vert="horz" lIns="91440" tIns="45720" rIns="91440" bIns="45720" rtlCol="0" anchor="ctr"/>
          <a:lstStyle>
            <a:lvl1pPr algn="l">
              <a:defRPr sz="1200">
                <a:solidFill>
                  <a:schemeClr val="tx1"/>
                </a:solidFill>
                <a:latin typeface="微軟正黑體" panose="020B0604030504040204" pitchFamily="34" charset="-120"/>
                <a:ea typeface="微軟正黑體" panose="020B0604030504040204" pitchFamily="34" charset="-120"/>
              </a:defRPr>
            </a:lvl1pPr>
          </a:lstStyle>
          <a:p>
            <a:endParaRPr lang="zh-TW" altLang="en-US"/>
          </a:p>
        </p:txBody>
      </p:sp>
    </p:spTree>
    <p:extLst>
      <p:ext uri="{BB962C8B-B14F-4D97-AF65-F5344CB8AC3E}">
        <p14:creationId xmlns:p14="http://schemas.microsoft.com/office/powerpoint/2010/main" val="179904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lvl1pPr>
              <a:defRPr/>
            </a:lvl1pPr>
          </a:lstStyle>
          <a:p>
            <a:r>
              <a:rPr lang="en-US" altLang="zh-TW" dirty="0"/>
              <a:t>Title 32pt bold</a:t>
            </a:r>
            <a:endParaRPr lang="zh-TW" altLang="en-US" dirty="0"/>
          </a:p>
        </p:txBody>
      </p:sp>
    </p:spTree>
    <p:extLst>
      <p:ext uri="{BB962C8B-B14F-4D97-AF65-F5344CB8AC3E}">
        <p14:creationId xmlns:p14="http://schemas.microsoft.com/office/powerpoint/2010/main" val="440470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無資料來源頁面">
    <p:spTree>
      <p:nvGrpSpPr>
        <p:cNvPr id="1" name=""/>
        <p:cNvGrpSpPr/>
        <p:nvPr/>
      </p:nvGrpSpPr>
      <p:grpSpPr>
        <a:xfrm>
          <a:off x="0" y="0"/>
          <a:ext cx="0" cy="0"/>
          <a:chOff x="0" y="0"/>
          <a:chExt cx="0" cy="0"/>
        </a:xfrm>
      </p:grpSpPr>
      <p:sp>
        <p:nvSpPr>
          <p:cNvPr id="5" name="標題 1"/>
          <p:cNvSpPr>
            <a:spLocks noGrp="1"/>
          </p:cNvSpPr>
          <p:nvPr>
            <p:ph type="title" hasCustomPrompt="1"/>
          </p:nvPr>
        </p:nvSpPr>
        <p:spPr>
          <a:xfrm>
            <a:off x="0" y="0"/>
            <a:ext cx="9144000" cy="1206500"/>
          </a:xfrm>
        </p:spPr>
        <p:txBody>
          <a:bodyPr/>
          <a:lstStyle>
            <a:lvl1pPr>
              <a:defRPr sz="3200" b="1"/>
            </a:lvl1pPr>
          </a:lstStyle>
          <a:p>
            <a:r>
              <a:rPr lang="zh-TW" altLang="en-US" dirty="0"/>
              <a:t>建議使用</a:t>
            </a:r>
            <a:r>
              <a:rPr lang="en-US" altLang="zh-TW" dirty="0"/>
              <a:t>32pt</a:t>
            </a:r>
            <a:r>
              <a:rPr lang="zh-TW" altLang="en-US" dirty="0"/>
              <a:t>粗體</a:t>
            </a:r>
            <a:r>
              <a:rPr lang="en-US" altLang="zh-TW" dirty="0"/>
              <a:t>(</a:t>
            </a:r>
            <a:r>
              <a:rPr lang="zh-TW" altLang="en-US" dirty="0"/>
              <a:t>預設中文微軟黑體、英文</a:t>
            </a:r>
            <a:r>
              <a:rPr lang="en-US" altLang="zh-TW" dirty="0"/>
              <a:t>Arial)</a:t>
            </a:r>
            <a:endParaRPr lang="zh-TW" altLang="en-US" dirty="0"/>
          </a:p>
        </p:txBody>
      </p:sp>
    </p:spTree>
    <p:extLst>
      <p:ext uri="{BB962C8B-B14F-4D97-AF65-F5344CB8AC3E}">
        <p14:creationId xmlns:p14="http://schemas.microsoft.com/office/powerpoint/2010/main" val="1118034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封底">
    <p:bg>
      <p:bgPr>
        <a:solidFill>
          <a:schemeClr val="bg1"/>
        </a:solidFill>
        <a:effectLst/>
      </p:bgPr>
    </p:bg>
    <p:spTree>
      <p:nvGrpSpPr>
        <p:cNvPr id="1" name=""/>
        <p:cNvGrpSpPr/>
        <p:nvPr/>
      </p:nvGrpSpPr>
      <p:grpSpPr>
        <a:xfrm>
          <a:off x="0" y="0"/>
          <a:ext cx="0" cy="0"/>
          <a:chOff x="0" y="0"/>
          <a:chExt cx="0" cy="0"/>
        </a:xfrm>
      </p:grpSpPr>
      <p:pic>
        <p:nvPicPr>
          <p:cNvPr id="58" name="圖片 57">
            <a:extLst>
              <a:ext uri="{FF2B5EF4-FFF2-40B4-BE49-F238E27FC236}">
                <a16:creationId xmlns:a16="http://schemas.microsoft.com/office/drawing/2014/main" id="{3BAA8F78-06EF-DF41-82DB-5BFFD8256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229" y="5709595"/>
            <a:ext cx="1495626" cy="1028242"/>
          </a:xfrm>
          <a:prstGeom prst="rect">
            <a:avLst/>
          </a:prstGeom>
        </p:spPr>
      </p:pic>
      <p:sp>
        <p:nvSpPr>
          <p:cNvPr id="456" name="文字方塊 455"/>
          <p:cNvSpPr txBox="1"/>
          <p:nvPr/>
        </p:nvSpPr>
        <p:spPr>
          <a:xfrm>
            <a:off x="6190335" y="716887"/>
            <a:ext cx="1210588" cy="707886"/>
          </a:xfrm>
          <a:prstGeom prst="rect">
            <a:avLst/>
          </a:prstGeom>
          <a:noFill/>
        </p:spPr>
        <p:txBody>
          <a:bodyPr wrap="none" rtlCol="0">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謝謝</a:t>
            </a:r>
          </a:p>
        </p:txBody>
      </p:sp>
      <p:sp>
        <p:nvSpPr>
          <p:cNvPr id="464" name="Freeform 7"/>
          <p:cNvSpPr>
            <a:spLocks/>
          </p:cNvSpPr>
          <p:nvPr/>
        </p:nvSpPr>
        <p:spPr bwMode="auto">
          <a:xfrm>
            <a:off x="5791635" y="4090715"/>
            <a:ext cx="5955" cy="7146"/>
          </a:xfrm>
          <a:custGeom>
            <a:avLst/>
            <a:gdLst/>
            <a:ahLst/>
            <a:cxnLst>
              <a:cxn ang="0">
                <a:pos x="5" y="0"/>
              </a:cxn>
              <a:cxn ang="0">
                <a:pos x="5" y="6"/>
              </a:cxn>
              <a:cxn ang="0">
                <a:pos x="0" y="4"/>
              </a:cxn>
              <a:cxn ang="0">
                <a:pos x="5" y="0"/>
              </a:cxn>
            </a:cxnLst>
            <a:rect l="0" t="0" r="r" b="b"/>
            <a:pathLst>
              <a:path w="5" h="6">
                <a:moveTo>
                  <a:pt x="5" y="0"/>
                </a:moveTo>
                <a:lnTo>
                  <a:pt x="5" y="6"/>
                </a:lnTo>
                <a:lnTo>
                  <a:pt x="0" y="4"/>
                </a:lnTo>
                <a:lnTo>
                  <a:pt x="5" y="0"/>
                </a:lnTo>
                <a:close/>
              </a:path>
            </a:pathLst>
          </a:custGeom>
          <a:solidFill>
            <a:srgbClr val="FF134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5" name="Freeform 10"/>
          <p:cNvSpPr>
            <a:spLocks/>
          </p:cNvSpPr>
          <p:nvPr/>
        </p:nvSpPr>
        <p:spPr bwMode="auto">
          <a:xfrm>
            <a:off x="5624696" y="4017203"/>
            <a:ext cx="4764" cy="4764"/>
          </a:xfrm>
          <a:custGeom>
            <a:avLst/>
            <a:gdLst/>
            <a:ahLst/>
            <a:cxnLst>
              <a:cxn ang="0">
                <a:pos x="4" y="0"/>
              </a:cxn>
              <a:cxn ang="0">
                <a:pos x="4" y="4"/>
              </a:cxn>
              <a:cxn ang="0">
                <a:pos x="0" y="2"/>
              </a:cxn>
              <a:cxn ang="0">
                <a:pos x="3" y="1"/>
              </a:cxn>
              <a:cxn ang="0">
                <a:pos x="4" y="0"/>
              </a:cxn>
            </a:cxnLst>
            <a:rect l="0" t="0" r="r" b="b"/>
            <a:pathLst>
              <a:path w="4" h="4">
                <a:moveTo>
                  <a:pt x="4" y="0"/>
                </a:moveTo>
                <a:lnTo>
                  <a:pt x="4" y="4"/>
                </a:lnTo>
                <a:lnTo>
                  <a:pt x="0" y="2"/>
                </a:lnTo>
                <a:lnTo>
                  <a:pt x="3" y="1"/>
                </a:lnTo>
                <a:lnTo>
                  <a:pt x="4" y="0"/>
                </a:lnTo>
                <a:close/>
              </a:path>
            </a:pathLst>
          </a:custGeom>
          <a:solidFill>
            <a:srgbClr val="FBE83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535" name="文字方塊 534"/>
          <p:cNvSpPr txBox="1"/>
          <p:nvPr/>
        </p:nvSpPr>
        <p:spPr>
          <a:xfrm>
            <a:off x="4837928" y="5009382"/>
            <a:ext cx="3975479" cy="136191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lang="zh-TW" altLang="zh-TW" sz="1100" b="1" spc="-20" baseline="0" dirty="0">
                <a:solidFill>
                  <a:schemeClr val="bg1">
                    <a:lumMod val="50000"/>
                  </a:schemeClr>
                </a:solidFill>
                <a:latin typeface="微軟正黑體" panose="020B0604030504040204" pitchFamily="34" charset="-120"/>
                <a:ea typeface="微軟正黑體" panose="020B0604030504040204" pitchFamily="34" charset="-120"/>
              </a:rPr>
              <a:t>以上簡報所提供之資訊，在尖端科技發展與產業變動中，無法保證資訊的時效性及完整性，使用者應自行承擔因使用本簡報資料可能產生之任何損害。著作權歸工研院所有，非經</a:t>
            </a:r>
            <a:r>
              <a:rPr lang="zh-TW" altLang="en-US" sz="1100" b="1" spc="-20" baseline="0" dirty="0">
                <a:solidFill>
                  <a:schemeClr val="bg1">
                    <a:lumMod val="50000"/>
                  </a:schemeClr>
                </a:solidFill>
                <a:latin typeface="微軟正黑體" panose="020B0604030504040204" pitchFamily="34" charset="-120"/>
                <a:ea typeface="微軟正黑體" panose="020B0604030504040204" pitchFamily="34" charset="-120"/>
              </a:rPr>
              <a:t>書面</a:t>
            </a:r>
            <a:r>
              <a:rPr lang="zh-TW" altLang="zh-TW" sz="1100" b="1" spc="-20" baseline="0" dirty="0">
                <a:solidFill>
                  <a:schemeClr val="bg1">
                    <a:lumMod val="50000"/>
                  </a:schemeClr>
                </a:solidFill>
                <a:latin typeface="微軟正黑體" panose="020B0604030504040204" pitchFamily="34" charset="-120"/>
                <a:ea typeface="微軟正黑體" panose="020B0604030504040204" pitchFamily="34" charset="-120"/>
              </a:rPr>
              <a:t>允許，不得以任何形式進行局部或全部之重製、公開傳輸、改作、散布或其他利用本簡報資料之行為</a:t>
            </a:r>
            <a:r>
              <a:rPr lang="zh-TW" altLang="zh-TW" sz="1100" b="0" spc="-20" baseline="0" dirty="0">
                <a:solidFill>
                  <a:schemeClr val="bg1">
                    <a:lumMod val="50000"/>
                  </a:schemeClr>
                </a:solidFill>
                <a:latin typeface="微軟正黑體" panose="020B0604030504040204" pitchFamily="34" charset="-120"/>
                <a:ea typeface="微軟正黑體" panose="020B0604030504040204" pitchFamily="34" charset="-120"/>
              </a:rPr>
              <a:t>。</a:t>
            </a:r>
            <a:endParaRPr lang="zh-TW" altLang="en-US" sz="1100" b="0" spc="-20" baseline="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66" name="Freeform 13"/>
          <p:cNvSpPr>
            <a:spLocks/>
          </p:cNvSpPr>
          <p:nvPr/>
        </p:nvSpPr>
        <p:spPr bwMode="auto">
          <a:xfrm>
            <a:off x="5541125" y="3263029"/>
            <a:ext cx="3573" cy="3573"/>
          </a:xfrm>
          <a:custGeom>
            <a:avLst/>
            <a:gdLst/>
            <a:ahLst/>
            <a:cxnLst>
              <a:cxn ang="0">
                <a:pos x="3" y="0"/>
              </a:cxn>
              <a:cxn ang="0">
                <a:pos x="3" y="3"/>
              </a:cxn>
              <a:cxn ang="0">
                <a:pos x="0" y="2"/>
              </a:cxn>
              <a:cxn ang="0">
                <a:pos x="2" y="1"/>
              </a:cxn>
              <a:cxn ang="0">
                <a:pos x="3" y="0"/>
              </a:cxn>
            </a:cxnLst>
            <a:rect l="0" t="0" r="r" b="b"/>
            <a:pathLst>
              <a:path w="3" h="3">
                <a:moveTo>
                  <a:pt x="3" y="0"/>
                </a:moveTo>
                <a:lnTo>
                  <a:pt x="3" y="3"/>
                </a:lnTo>
                <a:lnTo>
                  <a:pt x="0" y="2"/>
                </a:lnTo>
                <a:lnTo>
                  <a:pt x="2" y="1"/>
                </a:lnTo>
                <a:lnTo>
                  <a:pt x="3" y="0"/>
                </a:lnTo>
                <a:close/>
              </a:path>
            </a:pathLst>
          </a:custGeom>
          <a:solidFill>
            <a:srgbClr val="BEF917"/>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7" name="Freeform 16"/>
          <p:cNvSpPr>
            <a:spLocks/>
          </p:cNvSpPr>
          <p:nvPr/>
        </p:nvSpPr>
        <p:spPr bwMode="auto">
          <a:xfrm>
            <a:off x="4880587" y="3177892"/>
            <a:ext cx="2382" cy="2382"/>
          </a:xfrm>
          <a:custGeom>
            <a:avLst/>
            <a:gdLst/>
            <a:ahLst/>
            <a:cxnLst>
              <a:cxn ang="0">
                <a:pos x="2" y="0"/>
              </a:cxn>
              <a:cxn ang="0">
                <a:pos x="2" y="2"/>
              </a:cxn>
              <a:cxn ang="0">
                <a:pos x="0" y="1"/>
              </a:cxn>
              <a:cxn ang="0">
                <a:pos x="0" y="1"/>
              </a:cxn>
              <a:cxn ang="0">
                <a:pos x="1" y="1"/>
              </a:cxn>
              <a:cxn ang="0">
                <a:pos x="2" y="0"/>
              </a:cxn>
            </a:cxnLst>
            <a:rect l="0" t="0" r="r" b="b"/>
            <a:pathLst>
              <a:path w="2" h="2">
                <a:moveTo>
                  <a:pt x="2" y="0"/>
                </a:moveTo>
                <a:lnTo>
                  <a:pt x="2" y="2"/>
                </a:lnTo>
                <a:lnTo>
                  <a:pt x="0" y="1"/>
                </a:lnTo>
                <a:lnTo>
                  <a:pt x="0" y="1"/>
                </a:lnTo>
                <a:lnTo>
                  <a:pt x="1" y="1"/>
                </a:lnTo>
                <a:lnTo>
                  <a:pt x="2" y="0"/>
                </a:lnTo>
                <a:close/>
              </a:path>
            </a:pathLst>
          </a:custGeom>
          <a:solidFill>
            <a:srgbClr val="62E5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grpSp>
        <p:nvGrpSpPr>
          <p:cNvPr id="526" name="群組 525"/>
          <p:cNvGrpSpPr/>
          <p:nvPr/>
        </p:nvGrpSpPr>
        <p:grpSpPr>
          <a:xfrm>
            <a:off x="292728" y="1460288"/>
            <a:ext cx="4421670" cy="4421670"/>
            <a:chOff x="631064" y="533744"/>
            <a:chExt cx="3570624" cy="3570624"/>
          </a:xfrm>
        </p:grpSpPr>
        <p:sp>
          <p:nvSpPr>
            <p:cNvPr id="459" name="Freeform 7"/>
            <p:cNvSpPr>
              <a:spLocks/>
            </p:cNvSpPr>
            <p:nvPr userDrawn="1"/>
          </p:nvSpPr>
          <p:spPr bwMode="auto">
            <a:xfrm>
              <a:off x="2413399" y="4097222"/>
              <a:ext cx="5955" cy="7146"/>
            </a:xfrm>
            <a:custGeom>
              <a:avLst/>
              <a:gdLst/>
              <a:ahLst/>
              <a:cxnLst>
                <a:cxn ang="0">
                  <a:pos x="5" y="0"/>
                </a:cxn>
                <a:cxn ang="0">
                  <a:pos x="5" y="6"/>
                </a:cxn>
                <a:cxn ang="0">
                  <a:pos x="0" y="4"/>
                </a:cxn>
                <a:cxn ang="0">
                  <a:pos x="5" y="0"/>
                </a:cxn>
              </a:cxnLst>
              <a:rect l="0" t="0" r="r" b="b"/>
              <a:pathLst>
                <a:path w="5" h="6">
                  <a:moveTo>
                    <a:pt x="5" y="0"/>
                  </a:moveTo>
                  <a:lnTo>
                    <a:pt x="5" y="6"/>
                  </a:lnTo>
                  <a:lnTo>
                    <a:pt x="0" y="4"/>
                  </a:lnTo>
                  <a:lnTo>
                    <a:pt x="5" y="0"/>
                  </a:lnTo>
                  <a:close/>
                </a:path>
              </a:pathLst>
            </a:custGeom>
            <a:solidFill>
              <a:srgbClr val="FF134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0" name="Freeform 10"/>
            <p:cNvSpPr>
              <a:spLocks/>
            </p:cNvSpPr>
            <p:nvPr userDrawn="1"/>
          </p:nvSpPr>
          <p:spPr bwMode="auto">
            <a:xfrm>
              <a:off x="2413994" y="4099604"/>
              <a:ext cx="4764" cy="4764"/>
            </a:xfrm>
            <a:custGeom>
              <a:avLst/>
              <a:gdLst/>
              <a:ahLst/>
              <a:cxnLst>
                <a:cxn ang="0">
                  <a:pos x="4" y="0"/>
                </a:cxn>
                <a:cxn ang="0">
                  <a:pos x="4" y="4"/>
                </a:cxn>
                <a:cxn ang="0">
                  <a:pos x="0" y="2"/>
                </a:cxn>
                <a:cxn ang="0">
                  <a:pos x="3" y="1"/>
                </a:cxn>
                <a:cxn ang="0">
                  <a:pos x="4" y="0"/>
                </a:cxn>
              </a:cxnLst>
              <a:rect l="0" t="0" r="r" b="b"/>
              <a:pathLst>
                <a:path w="4" h="4">
                  <a:moveTo>
                    <a:pt x="4" y="0"/>
                  </a:moveTo>
                  <a:lnTo>
                    <a:pt x="4" y="4"/>
                  </a:lnTo>
                  <a:lnTo>
                    <a:pt x="0" y="2"/>
                  </a:lnTo>
                  <a:lnTo>
                    <a:pt x="3" y="1"/>
                  </a:lnTo>
                  <a:lnTo>
                    <a:pt x="4" y="0"/>
                  </a:lnTo>
                  <a:close/>
                </a:path>
              </a:pathLst>
            </a:custGeom>
            <a:solidFill>
              <a:srgbClr val="FBE83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1" name="Freeform 13"/>
            <p:cNvSpPr>
              <a:spLocks/>
            </p:cNvSpPr>
            <p:nvPr userDrawn="1"/>
          </p:nvSpPr>
          <p:spPr bwMode="auto">
            <a:xfrm>
              <a:off x="2414590" y="4100795"/>
              <a:ext cx="3573" cy="3573"/>
            </a:xfrm>
            <a:custGeom>
              <a:avLst/>
              <a:gdLst/>
              <a:ahLst/>
              <a:cxnLst>
                <a:cxn ang="0">
                  <a:pos x="3" y="0"/>
                </a:cxn>
                <a:cxn ang="0">
                  <a:pos x="3" y="3"/>
                </a:cxn>
                <a:cxn ang="0">
                  <a:pos x="0" y="2"/>
                </a:cxn>
                <a:cxn ang="0">
                  <a:pos x="2" y="1"/>
                </a:cxn>
                <a:cxn ang="0">
                  <a:pos x="3" y="0"/>
                </a:cxn>
              </a:cxnLst>
              <a:rect l="0" t="0" r="r" b="b"/>
              <a:pathLst>
                <a:path w="3" h="3">
                  <a:moveTo>
                    <a:pt x="3" y="0"/>
                  </a:moveTo>
                  <a:lnTo>
                    <a:pt x="3" y="3"/>
                  </a:lnTo>
                  <a:lnTo>
                    <a:pt x="0" y="2"/>
                  </a:lnTo>
                  <a:lnTo>
                    <a:pt x="2" y="1"/>
                  </a:lnTo>
                  <a:lnTo>
                    <a:pt x="3" y="0"/>
                  </a:lnTo>
                  <a:close/>
                </a:path>
              </a:pathLst>
            </a:custGeom>
            <a:solidFill>
              <a:srgbClr val="BEF917"/>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2" name="Freeform 16"/>
            <p:cNvSpPr>
              <a:spLocks/>
            </p:cNvSpPr>
            <p:nvPr userDrawn="1"/>
          </p:nvSpPr>
          <p:spPr bwMode="auto">
            <a:xfrm>
              <a:off x="2415185" y="4101986"/>
              <a:ext cx="2382" cy="2382"/>
            </a:xfrm>
            <a:custGeom>
              <a:avLst/>
              <a:gdLst/>
              <a:ahLst/>
              <a:cxnLst>
                <a:cxn ang="0">
                  <a:pos x="2" y="0"/>
                </a:cxn>
                <a:cxn ang="0">
                  <a:pos x="2" y="2"/>
                </a:cxn>
                <a:cxn ang="0">
                  <a:pos x="0" y="1"/>
                </a:cxn>
                <a:cxn ang="0">
                  <a:pos x="0" y="1"/>
                </a:cxn>
                <a:cxn ang="0">
                  <a:pos x="1" y="1"/>
                </a:cxn>
                <a:cxn ang="0">
                  <a:pos x="2" y="0"/>
                </a:cxn>
              </a:cxnLst>
              <a:rect l="0" t="0" r="r" b="b"/>
              <a:pathLst>
                <a:path w="2" h="2">
                  <a:moveTo>
                    <a:pt x="2" y="0"/>
                  </a:moveTo>
                  <a:lnTo>
                    <a:pt x="2" y="2"/>
                  </a:lnTo>
                  <a:lnTo>
                    <a:pt x="0" y="1"/>
                  </a:lnTo>
                  <a:lnTo>
                    <a:pt x="0" y="1"/>
                  </a:lnTo>
                  <a:lnTo>
                    <a:pt x="1" y="1"/>
                  </a:lnTo>
                  <a:lnTo>
                    <a:pt x="2" y="0"/>
                  </a:lnTo>
                  <a:close/>
                </a:path>
              </a:pathLst>
            </a:custGeom>
            <a:solidFill>
              <a:srgbClr val="62E5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3" name="Freeform 19"/>
            <p:cNvSpPr>
              <a:spLocks/>
            </p:cNvSpPr>
            <p:nvPr userDrawn="1"/>
          </p:nvSpPr>
          <p:spPr bwMode="auto">
            <a:xfrm>
              <a:off x="2415185" y="4101986"/>
              <a:ext cx="2382" cy="2382"/>
            </a:xfrm>
            <a:custGeom>
              <a:avLst/>
              <a:gdLst/>
              <a:ahLst/>
              <a:cxnLst>
                <a:cxn ang="0">
                  <a:pos x="1" y="0"/>
                </a:cxn>
                <a:cxn ang="0">
                  <a:pos x="2" y="0"/>
                </a:cxn>
                <a:cxn ang="0">
                  <a:pos x="2" y="2"/>
                </a:cxn>
                <a:cxn ang="0">
                  <a:pos x="0" y="1"/>
                </a:cxn>
                <a:cxn ang="0">
                  <a:pos x="1" y="0"/>
                </a:cxn>
              </a:cxnLst>
              <a:rect l="0" t="0" r="r" b="b"/>
              <a:pathLst>
                <a:path w="2" h="2">
                  <a:moveTo>
                    <a:pt x="1" y="0"/>
                  </a:moveTo>
                  <a:lnTo>
                    <a:pt x="2" y="0"/>
                  </a:lnTo>
                  <a:lnTo>
                    <a:pt x="2" y="2"/>
                  </a:lnTo>
                  <a:lnTo>
                    <a:pt x="0" y="1"/>
                  </a:lnTo>
                  <a:lnTo>
                    <a:pt x="1" y="0"/>
                  </a:lnTo>
                  <a:close/>
                </a:path>
              </a:pathLst>
            </a:custGeom>
            <a:solidFill>
              <a:srgbClr val="C4D1D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8" name="Freeform 19"/>
            <p:cNvSpPr>
              <a:spLocks/>
            </p:cNvSpPr>
            <p:nvPr userDrawn="1"/>
          </p:nvSpPr>
          <p:spPr bwMode="auto">
            <a:xfrm>
              <a:off x="2415185" y="1568168"/>
              <a:ext cx="2382" cy="2382"/>
            </a:xfrm>
            <a:custGeom>
              <a:avLst/>
              <a:gdLst/>
              <a:ahLst/>
              <a:cxnLst>
                <a:cxn ang="0">
                  <a:pos x="1" y="0"/>
                </a:cxn>
                <a:cxn ang="0">
                  <a:pos x="2" y="0"/>
                </a:cxn>
                <a:cxn ang="0">
                  <a:pos x="2" y="2"/>
                </a:cxn>
                <a:cxn ang="0">
                  <a:pos x="0" y="1"/>
                </a:cxn>
                <a:cxn ang="0">
                  <a:pos x="1" y="0"/>
                </a:cxn>
              </a:cxnLst>
              <a:rect l="0" t="0" r="r" b="b"/>
              <a:pathLst>
                <a:path w="2" h="2">
                  <a:moveTo>
                    <a:pt x="1" y="0"/>
                  </a:moveTo>
                  <a:lnTo>
                    <a:pt x="2" y="0"/>
                  </a:lnTo>
                  <a:lnTo>
                    <a:pt x="2" y="2"/>
                  </a:lnTo>
                  <a:lnTo>
                    <a:pt x="0" y="1"/>
                  </a:lnTo>
                  <a:lnTo>
                    <a:pt x="1" y="0"/>
                  </a:lnTo>
                  <a:close/>
                </a:path>
              </a:pathLst>
            </a:custGeom>
            <a:solidFill>
              <a:srgbClr val="C4D1D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9" name="Freeform 7"/>
            <p:cNvSpPr>
              <a:spLocks/>
            </p:cNvSpPr>
            <p:nvPr userDrawn="1"/>
          </p:nvSpPr>
          <p:spPr bwMode="auto">
            <a:xfrm>
              <a:off x="2413399" y="4097222"/>
              <a:ext cx="5955" cy="7146"/>
            </a:xfrm>
            <a:custGeom>
              <a:avLst/>
              <a:gdLst/>
              <a:ahLst/>
              <a:cxnLst>
                <a:cxn ang="0">
                  <a:pos x="5" y="0"/>
                </a:cxn>
                <a:cxn ang="0">
                  <a:pos x="5" y="6"/>
                </a:cxn>
                <a:cxn ang="0">
                  <a:pos x="0" y="4"/>
                </a:cxn>
                <a:cxn ang="0">
                  <a:pos x="5" y="0"/>
                </a:cxn>
              </a:cxnLst>
              <a:rect l="0" t="0" r="r" b="b"/>
              <a:pathLst>
                <a:path w="5" h="6">
                  <a:moveTo>
                    <a:pt x="5" y="0"/>
                  </a:moveTo>
                  <a:lnTo>
                    <a:pt x="5" y="6"/>
                  </a:lnTo>
                  <a:lnTo>
                    <a:pt x="0" y="4"/>
                  </a:lnTo>
                  <a:lnTo>
                    <a:pt x="5" y="0"/>
                  </a:lnTo>
                  <a:close/>
                </a:path>
              </a:pathLst>
            </a:custGeom>
            <a:solidFill>
              <a:srgbClr val="FF134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70" name="Freeform 10"/>
            <p:cNvSpPr>
              <a:spLocks/>
            </p:cNvSpPr>
            <p:nvPr userDrawn="1"/>
          </p:nvSpPr>
          <p:spPr bwMode="auto">
            <a:xfrm>
              <a:off x="2413994" y="4099604"/>
              <a:ext cx="4764" cy="4764"/>
            </a:xfrm>
            <a:custGeom>
              <a:avLst/>
              <a:gdLst/>
              <a:ahLst/>
              <a:cxnLst>
                <a:cxn ang="0">
                  <a:pos x="4" y="0"/>
                </a:cxn>
                <a:cxn ang="0">
                  <a:pos x="4" y="4"/>
                </a:cxn>
                <a:cxn ang="0">
                  <a:pos x="0" y="2"/>
                </a:cxn>
                <a:cxn ang="0">
                  <a:pos x="3" y="1"/>
                </a:cxn>
                <a:cxn ang="0">
                  <a:pos x="4" y="0"/>
                </a:cxn>
              </a:cxnLst>
              <a:rect l="0" t="0" r="r" b="b"/>
              <a:pathLst>
                <a:path w="4" h="4">
                  <a:moveTo>
                    <a:pt x="4" y="0"/>
                  </a:moveTo>
                  <a:lnTo>
                    <a:pt x="4" y="4"/>
                  </a:lnTo>
                  <a:lnTo>
                    <a:pt x="0" y="2"/>
                  </a:lnTo>
                  <a:lnTo>
                    <a:pt x="3" y="1"/>
                  </a:lnTo>
                  <a:lnTo>
                    <a:pt x="4" y="0"/>
                  </a:lnTo>
                  <a:close/>
                </a:path>
              </a:pathLst>
            </a:custGeom>
            <a:solidFill>
              <a:srgbClr val="FBE83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71" name="Freeform 13"/>
            <p:cNvSpPr>
              <a:spLocks/>
            </p:cNvSpPr>
            <p:nvPr userDrawn="1"/>
          </p:nvSpPr>
          <p:spPr bwMode="auto">
            <a:xfrm>
              <a:off x="2414590" y="4100795"/>
              <a:ext cx="3573" cy="3573"/>
            </a:xfrm>
            <a:custGeom>
              <a:avLst/>
              <a:gdLst/>
              <a:ahLst/>
              <a:cxnLst>
                <a:cxn ang="0">
                  <a:pos x="3" y="0"/>
                </a:cxn>
                <a:cxn ang="0">
                  <a:pos x="3" y="3"/>
                </a:cxn>
                <a:cxn ang="0">
                  <a:pos x="0" y="2"/>
                </a:cxn>
                <a:cxn ang="0">
                  <a:pos x="2" y="1"/>
                </a:cxn>
                <a:cxn ang="0">
                  <a:pos x="3" y="0"/>
                </a:cxn>
              </a:cxnLst>
              <a:rect l="0" t="0" r="r" b="b"/>
              <a:pathLst>
                <a:path w="3" h="3">
                  <a:moveTo>
                    <a:pt x="3" y="0"/>
                  </a:moveTo>
                  <a:lnTo>
                    <a:pt x="3" y="3"/>
                  </a:lnTo>
                  <a:lnTo>
                    <a:pt x="0" y="2"/>
                  </a:lnTo>
                  <a:lnTo>
                    <a:pt x="2" y="1"/>
                  </a:lnTo>
                  <a:lnTo>
                    <a:pt x="3" y="0"/>
                  </a:lnTo>
                  <a:close/>
                </a:path>
              </a:pathLst>
            </a:custGeom>
            <a:solidFill>
              <a:srgbClr val="BEF917"/>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72" name="Freeform 16"/>
            <p:cNvSpPr>
              <a:spLocks/>
            </p:cNvSpPr>
            <p:nvPr userDrawn="1"/>
          </p:nvSpPr>
          <p:spPr bwMode="auto">
            <a:xfrm>
              <a:off x="2415185" y="4101986"/>
              <a:ext cx="2382" cy="2382"/>
            </a:xfrm>
            <a:custGeom>
              <a:avLst/>
              <a:gdLst/>
              <a:ahLst/>
              <a:cxnLst>
                <a:cxn ang="0">
                  <a:pos x="2" y="0"/>
                </a:cxn>
                <a:cxn ang="0">
                  <a:pos x="2" y="2"/>
                </a:cxn>
                <a:cxn ang="0">
                  <a:pos x="0" y="1"/>
                </a:cxn>
                <a:cxn ang="0">
                  <a:pos x="0" y="1"/>
                </a:cxn>
                <a:cxn ang="0">
                  <a:pos x="1" y="1"/>
                </a:cxn>
                <a:cxn ang="0">
                  <a:pos x="2" y="0"/>
                </a:cxn>
              </a:cxnLst>
              <a:rect l="0" t="0" r="r" b="b"/>
              <a:pathLst>
                <a:path w="2" h="2">
                  <a:moveTo>
                    <a:pt x="2" y="0"/>
                  </a:moveTo>
                  <a:lnTo>
                    <a:pt x="2" y="2"/>
                  </a:lnTo>
                  <a:lnTo>
                    <a:pt x="0" y="1"/>
                  </a:lnTo>
                  <a:lnTo>
                    <a:pt x="0" y="1"/>
                  </a:lnTo>
                  <a:lnTo>
                    <a:pt x="1" y="1"/>
                  </a:lnTo>
                  <a:lnTo>
                    <a:pt x="2" y="0"/>
                  </a:lnTo>
                  <a:close/>
                </a:path>
              </a:pathLst>
            </a:custGeom>
            <a:solidFill>
              <a:srgbClr val="62E5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73" name="Freeform 19"/>
            <p:cNvSpPr>
              <a:spLocks/>
            </p:cNvSpPr>
            <p:nvPr userDrawn="1"/>
          </p:nvSpPr>
          <p:spPr bwMode="auto">
            <a:xfrm>
              <a:off x="2415185" y="4101986"/>
              <a:ext cx="2382" cy="2382"/>
            </a:xfrm>
            <a:custGeom>
              <a:avLst/>
              <a:gdLst/>
              <a:ahLst/>
              <a:cxnLst>
                <a:cxn ang="0">
                  <a:pos x="1" y="0"/>
                </a:cxn>
                <a:cxn ang="0">
                  <a:pos x="2" y="0"/>
                </a:cxn>
                <a:cxn ang="0">
                  <a:pos x="2" y="2"/>
                </a:cxn>
                <a:cxn ang="0">
                  <a:pos x="0" y="1"/>
                </a:cxn>
                <a:cxn ang="0">
                  <a:pos x="1" y="0"/>
                </a:cxn>
              </a:cxnLst>
              <a:rect l="0" t="0" r="r" b="b"/>
              <a:pathLst>
                <a:path w="2" h="2">
                  <a:moveTo>
                    <a:pt x="1" y="0"/>
                  </a:moveTo>
                  <a:lnTo>
                    <a:pt x="2" y="0"/>
                  </a:lnTo>
                  <a:lnTo>
                    <a:pt x="2" y="2"/>
                  </a:lnTo>
                  <a:lnTo>
                    <a:pt x="0" y="1"/>
                  </a:lnTo>
                  <a:lnTo>
                    <a:pt x="1" y="0"/>
                  </a:lnTo>
                  <a:close/>
                </a:path>
              </a:pathLst>
            </a:custGeom>
            <a:solidFill>
              <a:srgbClr val="C4D1D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2" name="橢圓 1"/>
            <p:cNvSpPr/>
            <p:nvPr userDrawn="1"/>
          </p:nvSpPr>
          <p:spPr>
            <a:xfrm>
              <a:off x="631064" y="533744"/>
              <a:ext cx="3570624" cy="3570624"/>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38" name="橢圓 537"/>
            <p:cNvSpPr/>
            <p:nvPr userDrawn="1"/>
          </p:nvSpPr>
          <p:spPr>
            <a:xfrm>
              <a:off x="832085" y="935788"/>
              <a:ext cx="3168582" cy="3168580"/>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40" name="橢圓 539"/>
            <p:cNvSpPr/>
            <p:nvPr userDrawn="1"/>
          </p:nvSpPr>
          <p:spPr>
            <a:xfrm>
              <a:off x="1083417" y="1438452"/>
              <a:ext cx="2665918" cy="2665916"/>
            </a:xfrm>
            <a:prstGeom prst="ellipse">
              <a:avLst/>
            </a:prstGeom>
            <a:solidFill>
              <a:srgbClr val="EF8FA6"/>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490" name="群組 489"/>
            <p:cNvGrpSpPr/>
            <p:nvPr userDrawn="1"/>
          </p:nvGrpSpPr>
          <p:grpSpPr>
            <a:xfrm>
              <a:off x="1579337" y="2430290"/>
              <a:ext cx="1674078" cy="1674078"/>
              <a:chOff x="-1195211" y="5476488"/>
              <a:chExt cx="1674078" cy="1674078"/>
            </a:xfrm>
          </p:grpSpPr>
          <p:sp>
            <p:nvSpPr>
              <p:cNvPr id="520" name="橢圓 519"/>
              <p:cNvSpPr/>
              <p:nvPr userDrawn="1"/>
            </p:nvSpPr>
            <p:spPr>
              <a:xfrm>
                <a:off x="-1195211" y="5476488"/>
                <a:ext cx="1674078" cy="1674078"/>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80" name="文字方塊 479"/>
              <p:cNvSpPr txBox="1"/>
              <p:nvPr userDrawn="1"/>
            </p:nvSpPr>
            <p:spPr>
              <a:xfrm>
                <a:off x="-929810" y="5931367"/>
                <a:ext cx="1145865" cy="969300"/>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zh-TW" altLang="en-US" sz="1200" b="1" kern="0" dirty="0">
                    <a:solidFill>
                      <a:srgbClr val="EE549C"/>
                    </a:solidFill>
                    <a:latin typeface="微軟正黑體" panose="020B0604030504040204" pitchFamily="34" charset="-120"/>
                    <a:ea typeface="微軟正黑體" panose="020B0604030504040204" pitchFamily="34" charset="-120"/>
                    <a:cs typeface="Arial" pitchFamily="34" charset="0"/>
                  </a:rPr>
                  <a:t>資料整合平台</a:t>
                </a:r>
                <a:endParaRPr lang="en-US" altLang="zh-TW" sz="1200" b="1" kern="0" dirty="0">
                  <a:solidFill>
                    <a:srgbClr val="EE549C"/>
                  </a:solidFill>
                  <a:latin typeface="微軟正黑體" panose="020B0604030504040204" pitchFamily="34" charset="-120"/>
                  <a:ea typeface="微軟正黑體" panose="020B0604030504040204" pitchFamily="34" charset="-120"/>
                  <a:cs typeface="Arial" pitchFamily="34" charset="0"/>
                </a:endParaRPr>
              </a:p>
              <a:p>
                <a:pPr algn="l">
                  <a:lnSpc>
                    <a:spcPct val="150000"/>
                  </a:lnSpc>
                </a:pPr>
                <a:r>
                  <a:rPr lang="en-US" altLang="zh-TW" sz="1200" b="1" kern="0" dirty="0">
                    <a:solidFill>
                      <a:srgbClr val="EE549C"/>
                    </a:solidFill>
                    <a:latin typeface="微軟正黑體" panose="020B0604030504040204" pitchFamily="34" charset="-120"/>
                    <a:ea typeface="微軟正黑體" panose="020B0604030504040204" pitchFamily="34" charset="-120"/>
                    <a:cs typeface="Arial" pitchFamily="34" charset="0"/>
                  </a:rPr>
                  <a:t>AI</a:t>
                </a:r>
                <a:r>
                  <a:rPr lang="zh-TW" altLang="en-US" sz="1200" b="1" kern="0" dirty="0">
                    <a:solidFill>
                      <a:srgbClr val="EE549C"/>
                    </a:solidFill>
                    <a:latin typeface="微軟正黑體" panose="020B0604030504040204" pitchFamily="34" charset="-120"/>
                    <a:ea typeface="微軟正黑體" panose="020B0604030504040204" pitchFamily="34" charset="-120"/>
                    <a:cs typeface="Arial" pitchFamily="34" charset="0"/>
                  </a:rPr>
                  <a:t>演算法育成平台</a:t>
                </a:r>
                <a:endParaRPr lang="en-US" altLang="zh-TW" sz="1200" b="1" kern="0" dirty="0">
                  <a:solidFill>
                    <a:srgbClr val="EE549C"/>
                  </a:solidFill>
                  <a:latin typeface="微軟正黑體" panose="020B0604030504040204" pitchFamily="34" charset="-120"/>
                  <a:ea typeface="微軟正黑體" panose="020B0604030504040204" pitchFamily="34" charset="-120"/>
                  <a:cs typeface="Arial" pitchFamily="34" charset="0"/>
                </a:endParaRPr>
              </a:p>
              <a:p>
                <a:pPr algn="l">
                  <a:lnSpc>
                    <a:spcPct val="150000"/>
                  </a:lnSpc>
                </a:pPr>
                <a:r>
                  <a:rPr lang="en-US" altLang="zh-TW" sz="1200" b="1" kern="0" dirty="0" err="1">
                    <a:solidFill>
                      <a:srgbClr val="EE549C"/>
                    </a:solidFill>
                    <a:latin typeface="微軟正黑體" panose="020B0604030504040204" pitchFamily="34" charset="-120"/>
                    <a:ea typeface="微軟正黑體" panose="020B0604030504040204" pitchFamily="34" charset="-120"/>
                    <a:cs typeface="Arial" pitchFamily="34" charset="0"/>
                  </a:rPr>
                  <a:t>AIoT</a:t>
                </a:r>
                <a:r>
                  <a:rPr lang="zh-TW" altLang="en-US" sz="1200" b="1" kern="0" dirty="0">
                    <a:solidFill>
                      <a:srgbClr val="EE549C"/>
                    </a:solidFill>
                    <a:latin typeface="微軟正黑體" panose="020B0604030504040204" pitchFamily="34" charset="-120"/>
                    <a:ea typeface="微軟正黑體" panose="020B0604030504040204" pitchFamily="34" charset="-120"/>
                    <a:cs typeface="Arial" pitchFamily="34" charset="0"/>
                  </a:rPr>
                  <a:t>實驗平台</a:t>
                </a:r>
                <a:endParaRPr lang="en-US" altLang="zh-TW" sz="1200" b="1" kern="0" dirty="0">
                  <a:solidFill>
                    <a:srgbClr val="EE549C"/>
                  </a:solidFill>
                  <a:latin typeface="微軟正黑體" panose="020B0604030504040204" pitchFamily="34" charset="-120"/>
                  <a:ea typeface="微軟正黑體" panose="020B0604030504040204" pitchFamily="34" charset="-120"/>
                  <a:cs typeface="Arial" pitchFamily="34" charset="0"/>
                </a:endParaRPr>
              </a:p>
              <a:p>
                <a:pPr algn="l">
                  <a:lnSpc>
                    <a:spcPct val="150000"/>
                  </a:lnSpc>
                </a:pPr>
                <a:r>
                  <a:rPr lang="zh-TW" altLang="en-US" sz="1200" b="1" kern="0" dirty="0">
                    <a:solidFill>
                      <a:srgbClr val="EE549C"/>
                    </a:solidFill>
                    <a:latin typeface="微軟正黑體" panose="020B0604030504040204" pitchFamily="34" charset="-120"/>
                    <a:ea typeface="微軟正黑體" panose="020B0604030504040204" pitchFamily="34" charset="-120"/>
                    <a:cs typeface="Arial" pitchFamily="34" charset="0"/>
                  </a:rPr>
                  <a:t>邊緣運算晶片平台</a:t>
                </a:r>
                <a:endParaRPr lang="zh-TW" altLang="en-US" sz="1200" dirty="0">
                  <a:solidFill>
                    <a:srgbClr val="EE549C"/>
                  </a:solidFill>
                </a:endParaRPr>
              </a:p>
            </p:txBody>
          </p:sp>
          <p:sp>
            <p:nvSpPr>
              <p:cNvPr id="549" name="TextBox 24"/>
              <p:cNvSpPr txBox="1"/>
              <p:nvPr userDrawn="1"/>
            </p:nvSpPr>
            <p:spPr>
              <a:xfrm>
                <a:off x="-1002865" y="5738807"/>
                <a:ext cx="1289386" cy="223685"/>
              </a:xfrm>
              <a:prstGeom prst="rect">
                <a:avLst/>
              </a:prstGeom>
              <a:noFill/>
              <a:ln w="19050">
                <a:noFill/>
              </a:ln>
            </p:spPr>
            <p:txBody>
              <a:bodyPr wrap="square" rtlCol="0">
                <a:spAutoFi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cs typeface="Arial" pitchFamily="34" charset="0"/>
                  </a:rPr>
                  <a:t>基礎科技研發平台</a:t>
                </a:r>
                <a:endParaRPr lang="en-US" sz="1200" b="1" dirty="0">
                  <a:solidFill>
                    <a:schemeClr val="tx1"/>
                  </a:solidFill>
                  <a:latin typeface="微軟正黑體" panose="020B0604030504040204" pitchFamily="34" charset="-120"/>
                  <a:ea typeface="微軟正黑體" panose="020B0604030504040204" pitchFamily="34" charset="-120"/>
                  <a:cs typeface="Arial" pitchFamily="34" charset="0"/>
                </a:endParaRPr>
              </a:p>
            </p:txBody>
          </p:sp>
        </p:grpSp>
        <p:sp>
          <p:nvSpPr>
            <p:cNvPr id="548" name="TextBox 23"/>
            <p:cNvSpPr txBox="1"/>
            <p:nvPr userDrawn="1"/>
          </p:nvSpPr>
          <p:spPr>
            <a:xfrm>
              <a:off x="1785434" y="2338127"/>
              <a:ext cx="1261884" cy="307777"/>
            </a:xfrm>
            <a:prstGeom prst="rect">
              <a:avLst/>
            </a:prstGeom>
            <a:noFill/>
          </p:spPr>
          <p:txBody>
            <a:bodyPr wrap="none" rtlCol="0">
              <a:prstTxWarp prst="textArchUp">
                <a:avLst/>
              </a:prstTxWarp>
              <a:spAutoFit/>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新科技服務業</a:t>
              </a:r>
              <a:endParaRPr lang="en-US" sz="1400" b="1" dirty="0">
                <a:solidFill>
                  <a:schemeClr val="tx1"/>
                </a:solidFill>
                <a:latin typeface="微軟正黑體" panose="020B0604030504040204" pitchFamily="34" charset="-120"/>
                <a:ea typeface="微軟正黑體" panose="020B0604030504040204" pitchFamily="34" charset="-120"/>
                <a:cs typeface="Arial" pitchFamily="34" charset="0"/>
              </a:endParaRPr>
            </a:p>
          </p:txBody>
        </p:sp>
        <p:sp>
          <p:nvSpPr>
            <p:cNvPr id="547" name="TextBox 22"/>
            <p:cNvSpPr txBox="1"/>
            <p:nvPr userDrawn="1"/>
          </p:nvSpPr>
          <p:spPr>
            <a:xfrm>
              <a:off x="1605898" y="1256507"/>
              <a:ext cx="1620957" cy="307777"/>
            </a:xfrm>
            <a:prstGeom prst="rect">
              <a:avLst/>
            </a:prstGeom>
            <a:noFill/>
          </p:spPr>
          <p:txBody>
            <a:bodyPr wrap="none" rtlCol="0">
              <a:prstTxWarp prst="textArchUp">
                <a:avLst/>
              </a:prstTxWarp>
              <a:spAutoFit/>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科技服務解決方案</a:t>
              </a:r>
              <a:endParaRPr lang="en-US" sz="1400" b="1" dirty="0">
                <a:solidFill>
                  <a:schemeClr val="tx1"/>
                </a:solidFill>
                <a:latin typeface="微軟正黑體" panose="020B0604030504040204" pitchFamily="34" charset="-120"/>
                <a:ea typeface="微軟正黑體" panose="020B0604030504040204" pitchFamily="34" charset="-120"/>
                <a:cs typeface="Arial" pitchFamily="34" charset="0"/>
              </a:endParaRPr>
            </a:p>
          </p:txBody>
        </p:sp>
        <p:sp>
          <p:nvSpPr>
            <p:cNvPr id="546" name="TextBox 21"/>
            <p:cNvSpPr txBox="1"/>
            <p:nvPr userDrawn="1"/>
          </p:nvSpPr>
          <p:spPr>
            <a:xfrm>
              <a:off x="1964971" y="758595"/>
              <a:ext cx="902811" cy="307777"/>
            </a:xfrm>
            <a:prstGeom prst="rect">
              <a:avLst/>
            </a:prstGeom>
            <a:noFill/>
          </p:spPr>
          <p:txBody>
            <a:bodyPr wrap="none" rtlCol="0">
              <a:prstTxWarp prst="textArchUp">
                <a:avLst/>
              </a:prstTxWarp>
              <a:spAutoFit/>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應用場域</a:t>
              </a:r>
              <a:endParaRPr lang="en-US" sz="1400" b="1" dirty="0">
                <a:solidFill>
                  <a:schemeClr val="tx1"/>
                </a:solidFill>
                <a:latin typeface="微軟正黑體" panose="020B0604030504040204" pitchFamily="34" charset="-120"/>
                <a:ea typeface="微軟正黑體" panose="020B0604030504040204" pitchFamily="34" charset="-120"/>
                <a:cs typeface="Arial" pitchFamily="34" charset="0"/>
              </a:endParaRPr>
            </a:p>
          </p:txBody>
        </p:sp>
      </p:grpSp>
      <p:grpSp>
        <p:nvGrpSpPr>
          <p:cNvPr id="497" name="群組 496"/>
          <p:cNvGrpSpPr/>
          <p:nvPr/>
        </p:nvGrpSpPr>
        <p:grpSpPr>
          <a:xfrm flipH="1">
            <a:off x="611799" y="3969697"/>
            <a:ext cx="914919" cy="914919"/>
            <a:chOff x="4898920" y="2304424"/>
            <a:chExt cx="1176565" cy="1176565"/>
          </a:xfrm>
        </p:grpSpPr>
        <p:sp>
          <p:nvSpPr>
            <p:cNvPr id="498" name="橢圓 497"/>
            <p:cNvSpPr/>
            <p:nvPr/>
          </p:nvSpPr>
          <p:spPr>
            <a:xfrm>
              <a:off x="4898920" y="2304424"/>
              <a:ext cx="1176565" cy="1176565"/>
            </a:xfrm>
            <a:prstGeom prst="ellipse">
              <a:avLst/>
            </a:prstGeom>
            <a:solidFill>
              <a:schemeClr val="bg1"/>
            </a:solidFill>
            <a:ln>
              <a:solidFill>
                <a:srgbClr val="9A3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499" name="圖片 498"/>
            <p:cNvPicPr>
              <a:picLocks noChangeAspect="1"/>
            </p:cNvPicPr>
            <p:nvPr/>
          </p:nvPicPr>
          <p:blipFill>
            <a:blip r:embed="rId3"/>
            <a:stretch>
              <a:fillRect/>
            </a:stretch>
          </p:blipFill>
          <p:spPr>
            <a:xfrm>
              <a:off x="5066052" y="2347824"/>
              <a:ext cx="842304" cy="797046"/>
            </a:xfrm>
            <a:prstGeom prst="rect">
              <a:avLst/>
            </a:prstGeom>
          </p:spPr>
        </p:pic>
        <p:sp>
          <p:nvSpPr>
            <p:cNvPr id="500" name="文字方塊 499"/>
            <p:cNvSpPr txBox="1"/>
            <p:nvPr/>
          </p:nvSpPr>
          <p:spPr>
            <a:xfrm>
              <a:off x="4972671" y="2999093"/>
              <a:ext cx="1029063" cy="356214"/>
            </a:xfrm>
            <a:prstGeom prst="rect">
              <a:avLst/>
            </a:prstGeom>
            <a:noFill/>
          </p:spPr>
          <p:txBody>
            <a:bodyPr wrap="none" rtlCol="0">
              <a:spAutoFit/>
            </a:bodyPr>
            <a:lstStyle/>
            <a:p>
              <a:r>
                <a:rPr lang="zh-TW" altLang="en-US" sz="1200" b="0" dirty="0">
                  <a:solidFill>
                    <a:srgbClr val="9A3CBB"/>
                  </a:solidFill>
                  <a:latin typeface="微軟正黑體" panose="020B0604030504040204" pitchFamily="34" charset="-120"/>
                  <a:ea typeface="微軟正黑體" panose="020B0604030504040204" pitchFamily="34" charset="-120"/>
                </a:rPr>
                <a:t>軟體開發</a:t>
              </a:r>
            </a:p>
          </p:txBody>
        </p:sp>
      </p:grpSp>
      <p:grpSp>
        <p:nvGrpSpPr>
          <p:cNvPr id="501" name="群組 500"/>
          <p:cNvGrpSpPr/>
          <p:nvPr/>
        </p:nvGrpSpPr>
        <p:grpSpPr>
          <a:xfrm flipH="1">
            <a:off x="905119" y="2951212"/>
            <a:ext cx="914919" cy="914919"/>
            <a:chOff x="4725244" y="4138801"/>
            <a:chExt cx="1176565" cy="1176565"/>
          </a:xfrm>
        </p:grpSpPr>
        <p:grpSp>
          <p:nvGrpSpPr>
            <p:cNvPr id="502" name="群組 501"/>
            <p:cNvGrpSpPr/>
            <p:nvPr/>
          </p:nvGrpSpPr>
          <p:grpSpPr>
            <a:xfrm>
              <a:off x="4725244" y="4138801"/>
              <a:ext cx="1176565" cy="1176565"/>
              <a:chOff x="4898920" y="2304424"/>
              <a:chExt cx="1176565" cy="1176565"/>
            </a:xfrm>
          </p:grpSpPr>
          <p:sp>
            <p:nvSpPr>
              <p:cNvPr id="504" name="橢圓 503"/>
              <p:cNvSpPr/>
              <p:nvPr/>
            </p:nvSpPr>
            <p:spPr>
              <a:xfrm>
                <a:off x="4898920" y="2304424"/>
                <a:ext cx="1176565" cy="1176565"/>
              </a:xfrm>
              <a:prstGeom prst="ellipse">
                <a:avLst/>
              </a:prstGeom>
              <a:solidFill>
                <a:schemeClr val="bg1"/>
              </a:solidFill>
              <a:ln>
                <a:solidFill>
                  <a:srgbClr val="FF7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05" name="文字方塊 504"/>
              <p:cNvSpPr txBox="1"/>
              <p:nvPr/>
            </p:nvSpPr>
            <p:spPr>
              <a:xfrm>
                <a:off x="4972671" y="2999093"/>
                <a:ext cx="1029063" cy="356214"/>
              </a:xfrm>
              <a:prstGeom prst="rect">
                <a:avLst/>
              </a:prstGeom>
              <a:noFill/>
            </p:spPr>
            <p:txBody>
              <a:bodyPr wrap="none" rtlCol="0">
                <a:spAutoFit/>
              </a:bodyPr>
              <a:lstStyle/>
              <a:p>
                <a:pPr algn="ctr"/>
                <a:r>
                  <a:rPr lang="zh-TW" altLang="en-US" sz="1200" dirty="0">
                    <a:solidFill>
                      <a:srgbClr val="E14F3E"/>
                    </a:solidFill>
                    <a:latin typeface="微軟正黑體" panose="020B0604030504040204" pitchFamily="34" charset="-120"/>
                    <a:ea typeface="微軟正黑體" panose="020B0604030504040204" pitchFamily="34" charset="-120"/>
                  </a:rPr>
                  <a:t>系統整合</a:t>
                </a:r>
              </a:p>
            </p:txBody>
          </p:sp>
        </p:grpSp>
        <p:pic>
          <p:nvPicPr>
            <p:cNvPr id="503" name="圖片 502"/>
            <p:cNvPicPr>
              <a:picLocks noChangeAspect="1"/>
            </p:cNvPicPr>
            <p:nvPr/>
          </p:nvPicPr>
          <p:blipFill>
            <a:blip r:embed="rId4"/>
            <a:stretch>
              <a:fillRect/>
            </a:stretch>
          </p:blipFill>
          <p:spPr>
            <a:xfrm>
              <a:off x="4942691" y="4229285"/>
              <a:ext cx="741672" cy="708932"/>
            </a:xfrm>
            <a:prstGeom prst="rect">
              <a:avLst/>
            </a:prstGeom>
          </p:spPr>
        </p:pic>
      </p:grpSp>
      <p:grpSp>
        <p:nvGrpSpPr>
          <p:cNvPr id="506" name="群組 505"/>
          <p:cNvGrpSpPr/>
          <p:nvPr/>
        </p:nvGrpSpPr>
        <p:grpSpPr>
          <a:xfrm flipH="1">
            <a:off x="2039348" y="2556175"/>
            <a:ext cx="914919" cy="914919"/>
            <a:chOff x="6583680" y="4128073"/>
            <a:chExt cx="1176565" cy="1176565"/>
          </a:xfrm>
        </p:grpSpPr>
        <p:grpSp>
          <p:nvGrpSpPr>
            <p:cNvPr id="507" name="群組 506"/>
            <p:cNvGrpSpPr/>
            <p:nvPr/>
          </p:nvGrpSpPr>
          <p:grpSpPr>
            <a:xfrm>
              <a:off x="6583680" y="4128073"/>
              <a:ext cx="1176565" cy="1176565"/>
              <a:chOff x="4898920" y="2304424"/>
              <a:chExt cx="1176565" cy="1176565"/>
            </a:xfrm>
          </p:grpSpPr>
          <p:sp>
            <p:nvSpPr>
              <p:cNvPr id="509" name="橢圓 508"/>
              <p:cNvSpPr/>
              <p:nvPr/>
            </p:nvSpPr>
            <p:spPr>
              <a:xfrm>
                <a:off x="4898920" y="2304424"/>
                <a:ext cx="1176565" cy="1176565"/>
              </a:xfrm>
              <a:prstGeom prst="ellipse">
                <a:avLst/>
              </a:prstGeom>
              <a:solidFill>
                <a:schemeClr val="bg1"/>
              </a:solidFill>
              <a:ln>
                <a:solidFill>
                  <a:srgbClr val="00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10" name="文字方塊 509"/>
              <p:cNvSpPr txBox="1"/>
              <p:nvPr/>
            </p:nvSpPr>
            <p:spPr>
              <a:xfrm>
                <a:off x="4972671" y="2999093"/>
                <a:ext cx="1029063" cy="356214"/>
              </a:xfrm>
              <a:prstGeom prst="rect">
                <a:avLst/>
              </a:prstGeom>
              <a:noFill/>
            </p:spPr>
            <p:txBody>
              <a:bodyPr wrap="none" rtlCol="0">
                <a:spAutoFit/>
              </a:bodyPr>
              <a:lstStyle/>
              <a:p>
                <a:r>
                  <a:rPr lang="zh-TW" altLang="en-US" sz="1200" dirty="0">
                    <a:solidFill>
                      <a:srgbClr val="00A48F"/>
                    </a:solidFill>
                    <a:latin typeface="微軟正黑體" panose="020B0604030504040204" pitchFamily="34" charset="-120"/>
                    <a:ea typeface="微軟正黑體" panose="020B0604030504040204" pitchFamily="34" charset="-120"/>
                  </a:rPr>
                  <a:t>科技平台</a:t>
                </a:r>
              </a:p>
            </p:txBody>
          </p:sp>
        </p:grpSp>
        <p:pic>
          <p:nvPicPr>
            <p:cNvPr id="508" name="圖片 507"/>
            <p:cNvPicPr>
              <a:picLocks noChangeAspect="1"/>
            </p:cNvPicPr>
            <p:nvPr/>
          </p:nvPicPr>
          <p:blipFill>
            <a:blip r:embed="rId5"/>
            <a:stretch>
              <a:fillRect/>
            </a:stretch>
          </p:blipFill>
          <p:spPr>
            <a:xfrm>
              <a:off x="6801127" y="4307646"/>
              <a:ext cx="741672" cy="476453"/>
            </a:xfrm>
            <a:prstGeom prst="rect">
              <a:avLst/>
            </a:prstGeom>
          </p:spPr>
        </p:pic>
      </p:grpSp>
      <p:grpSp>
        <p:nvGrpSpPr>
          <p:cNvPr id="511" name="群組 510"/>
          <p:cNvGrpSpPr/>
          <p:nvPr/>
        </p:nvGrpSpPr>
        <p:grpSpPr>
          <a:xfrm flipH="1">
            <a:off x="3160483" y="2951212"/>
            <a:ext cx="914919" cy="914919"/>
            <a:chOff x="6893170" y="4598593"/>
            <a:chExt cx="1176565" cy="1176565"/>
          </a:xfrm>
        </p:grpSpPr>
        <p:grpSp>
          <p:nvGrpSpPr>
            <p:cNvPr id="512" name="群組 511"/>
            <p:cNvGrpSpPr/>
            <p:nvPr/>
          </p:nvGrpSpPr>
          <p:grpSpPr>
            <a:xfrm>
              <a:off x="6893170" y="4598593"/>
              <a:ext cx="1176565" cy="1176565"/>
              <a:chOff x="4898920" y="2304423"/>
              <a:chExt cx="1176565" cy="1176565"/>
            </a:xfrm>
          </p:grpSpPr>
          <p:sp>
            <p:nvSpPr>
              <p:cNvPr id="514" name="橢圓 513"/>
              <p:cNvSpPr/>
              <p:nvPr/>
            </p:nvSpPr>
            <p:spPr>
              <a:xfrm>
                <a:off x="4898920" y="2304423"/>
                <a:ext cx="1176565" cy="1176565"/>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15" name="文字方塊 514"/>
              <p:cNvSpPr txBox="1"/>
              <p:nvPr/>
            </p:nvSpPr>
            <p:spPr>
              <a:xfrm>
                <a:off x="4972671" y="2999093"/>
                <a:ext cx="1029063" cy="356214"/>
              </a:xfrm>
              <a:prstGeom prst="rect">
                <a:avLst/>
              </a:prstGeom>
              <a:noFill/>
            </p:spPr>
            <p:txBody>
              <a:bodyPr wrap="none" rtlCol="0">
                <a:spAutoFit/>
              </a:bodyPr>
              <a:lstStyle/>
              <a:p>
                <a:r>
                  <a:rPr lang="zh-TW" altLang="en-US" sz="1200" dirty="0">
                    <a:solidFill>
                      <a:srgbClr val="2C5EAA"/>
                    </a:solidFill>
                    <a:latin typeface="微軟正黑體" panose="020B0604030504040204" pitchFamily="34" charset="-120"/>
                    <a:ea typeface="微軟正黑體" panose="020B0604030504040204" pitchFamily="34" charset="-120"/>
                  </a:rPr>
                  <a:t>研發測試</a:t>
                </a:r>
                <a:endParaRPr lang="zh-TW" altLang="en-US" sz="1200" dirty="0"/>
              </a:p>
            </p:txBody>
          </p:sp>
        </p:grpSp>
        <p:pic>
          <p:nvPicPr>
            <p:cNvPr id="513" name="圖片 512"/>
            <p:cNvPicPr>
              <a:picLocks noChangeAspect="1"/>
            </p:cNvPicPr>
            <p:nvPr/>
          </p:nvPicPr>
          <p:blipFill>
            <a:blip r:embed="rId6"/>
            <a:stretch>
              <a:fillRect/>
            </a:stretch>
          </p:blipFill>
          <p:spPr>
            <a:xfrm>
              <a:off x="7129544" y="4690475"/>
              <a:ext cx="703817" cy="713140"/>
            </a:xfrm>
            <a:prstGeom prst="rect">
              <a:avLst/>
            </a:prstGeom>
          </p:spPr>
        </p:pic>
      </p:grpSp>
      <p:grpSp>
        <p:nvGrpSpPr>
          <p:cNvPr id="516" name="群組 515"/>
          <p:cNvGrpSpPr/>
          <p:nvPr/>
        </p:nvGrpSpPr>
        <p:grpSpPr>
          <a:xfrm flipH="1">
            <a:off x="3479762" y="3969697"/>
            <a:ext cx="914919" cy="914919"/>
            <a:chOff x="5952156" y="2641135"/>
            <a:chExt cx="1176565" cy="1176565"/>
          </a:xfrm>
        </p:grpSpPr>
        <p:sp>
          <p:nvSpPr>
            <p:cNvPr id="517" name="橢圓 516"/>
            <p:cNvSpPr/>
            <p:nvPr/>
          </p:nvSpPr>
          <p:spPr>
            <a:xfrm>
              <a:off x="5952156" y="2641135"/>
              <a:ext cx="1176565" cy="1176565"/>
            </a:xfrm>
            <a:prstGeom prst="ellipse">
              <a:avLst/>
            </a:prstGeom>
            <a:solidFill>
              <a:schemeClr val="bg1"/>
            </a:solidFill>
            <a:ln>
              <a:solidFill>
                <a:srgbClr val="EA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18" name="文字方塊 517"/>
            <p:cNvSpPr txBox="1"/>
            <p:nvPr/>
          </p:nvSpPr>
          <p:spPr>
            <a:xfrm>
              <a:off x="6025907" y="3335804"/>
              <a:ext cx="1029064" cy="356214"/>
            </a:xfrm>
            <a:prstGeom prst="rect">
              <a:avLst/>
            </a:prstGeom>
            <a:noFill/>
          </p:spPr>
          <p:txBody>
            <a:bodyPr wrap="none" rtlCol="0">
              <a:spAutoFit/>
            </a:bodyPr>
            <a:lstStyle/>
            <a:p>
              <a:r>
                <a:rPr lang="zh-TW" altLang="en-US" sz="1200" dirty="0">
                  <a:solidFill>
                    <a:srgbClr val="E85298"/>
                  </a:solidFill>
                  <a:latin typeface="微軟正黑體" panose="020B0604030504040204" pitchFamily="34" charset="-120"/>
                  <a:ea typeface="微軟正黑體" panose="020B0604030504040204" pitchFamily="34" charset="-120"/>
                </a:rPr>
                <a:t>科技顧問</a:t>
              </a:r>
              <a:endParaRPr lang="zh-TW" altLang="en-US" sz="1200" dirty="0">
                <a:solidFill>
                  <a:srgbClr val="E85298"/>
                </a:solidFill>
              </a:endParaRPr>
            </a:p>
          </p:txBody>
        </p:sp>
        <p:pic>
          <p:nvPicPr>
            <p:cNvPr id="519" name="圖片 518"/>
            <p:cNvPicPr>
              <a:picLocks noChangeAspect="1"/>
            </p:cNvPicPr>
            <p:nvPr/>
          </p:nvPicPr>
          <p:blipFill>
            <a:blip r:embed="rId7"/>
            <a:stretch>
              <a:fillRect/>
            </a:stretch>
          </p:blipFill>
          <p:spPr>
            <a:xfrm flipH="1">
              <a:off x="6309219" y="2835844"/>
              <a:ext cx="462437" cy="461244"/>
            </a:xfrm>
            <a:prstGeom prst="rect">
              <a:avLst/>
            </a:prstGeom>
          </p:spPr>
        </p:pic>
      </p:grpSp>
      <p:pic>
        <p:nvPicPr>
          <p:cNvPr id="576" name="圖片 57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1376" y="288056"/>
            <a:ext cx="1478863" cy="1478863"/>
          </a:xfrm>
          <a:prstGeom prst="rect">
            <a:avLst/>
          </a:prstGeom>
        </p:spPr>
      </p:pic>
      <p:cxnSp>
        <p:nvCxnSpPr>
          <p:cNvPr id="10" name="直線接點 9"/>
          <p:cNvCxnSpPr/>
          <p:nvPr/>
        </p:nvCxnSpPr>
        <p:spPr>
          <a:xfrm>
            <a:off x="4945504" y="5008669"/>
            <a:ext cx="37605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2" name="圖片 61"/>
          <p:cNvPicPr>
            <a:picLocks noChangeAspect="1"/>
          </p:cNvPicPr>
          <p:nvPr/>
        </p:nvPicPr>
        <p:blipFill>
          <a:blip r:embed="rId9"/>
          <a:stretch>
            <a:fillRect/>
          </a:stretch>
        </p:blipFill>
        <p:spPr>
          <a:xfrm>
            <a:off x="1932537" y="6340372"/>
            <a:ext cx="1112231" cy="191028"/>
          </a:xfrm>
          <a:prstGeom prst="rect">
            <a:avLst/>
          </a:prstGeom>
        </p:spPr>
      </p:pic>
      <p:sp>
        <p:nvSpPr>
          <p:cNvPr id="7" name="標題 6"/>
          <p:cNvSpPr>
            <a:spLocks noGrp="1"/>
          </p:cNvSpPr>
          <p:nvPr>
            <p:ph type="title" hasCustomPrompt="1"/>
          </p:nvPr>
        </p:nvSpPr>
        <p:spPr>
          <a:xfrm>
            <a:off x="4982711" y="2272067"/>
            <a:ext cx="3625836" cy="1716602"/>
          </a:xfrm>
        </p:spPr>
        <p:txBody>
          <a:bodyPr/>
          <a:lstStyle>
            <a:lvl1pPr>
              <a:lnSpc>
                <a:spcPct val="150000"/>
              </a:lnSpc>
              <a:defRPr sz="1600" b="1"/>
            </a:lvl1pPr>
          </a:lstStyle>
          <a:p>
            <a:pPr>
              <a:spcBef>
                <a:spcPts val="0"/>
              </a:spcBef>
            </a:pPr>
            <a:r>
              <a:rPr lang="en-US" altLang="zh-TW" sz="1600" dirty="0"/>
              <a:t>XXX</a:t>
            </a:r>
            <a:r>
              <a:rPr lang="zh-TW" altLang="en-US" sz="1600" dirty="0"/>
              <a:t> 職稱</a:t>
            </a:r>
            <a:br>
              <a:rPr lang="zh-TW" altLang="en-US" sz="1600" dirty="0"/>
            </a:br>
            <a:r>
              <a:rPr lang="en-US" altLang="zh-TW" sz="1600" b="0" dirty="0"/>
              <a:t>(</a:t>
            </a:r>
            <a:r>
              <a:rPr lang="zh-TW" altLang="en-US" sz="1600" b="0" dirty="0"/>
              <a:t>填組、部門或領域名稱</a:t>
            </a:r>
            <a:r>
              <a:rPr lang="en-US" altLang="zh-TW" sz="1600" b="0" dirty="0"/>
              <a:t>)</a:t>
            </a:r>
            <a:br>
              <a:rPr lang="en-US" altLang="zh-TW" sz="1600" b="0" dirty="0"/>
            </a:br>
            <a:r>
              <a:rPr lang="en-US" altLang="zh-TW" sz="1600" b="0" dirty="0"/>
              <a:t>+886-3-5912XXX</a:t>
            </a:r>
            <a:br>
              <a:rPr lang="en-US" altLang="zh-TW" sz="1600" b="0" dirty="0"/>
            </a:br>
            <a:r>
              <a:rPr lang="en-US" altLang="zh-TW" sz="1600" b="0" dirty="0"/>
              <a:t>XXXXX@itri.org.tw</a:t>
            </a:r>
            <a:endParaRPr lang="zh-TW" altLang="en-US" dirty="0"/>
          </a:p>
        </p:txBody>
      </p:sp>
      <p:sp>
        <p:nvSpPr>
          <p:cNvPr id="3" name="矩形 2"/>
          <p:cNvSpPr/>
          <p:nvPr/>
        </p:nvSpPr>
        <p:spPr bwMode="auto">
          <a:xfrm>
            <a:off x="8305415" y="6644640"/>
            <a:ext cx="801189" cy="213360"/>
          </a:xfrm>
          <a:prstGeom prst="rect">
            <a:avLst/>
          </a:prstGeom>
          <a:solidFill>
            <a:srgbClr val="00B2B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Tree>
    <p:extLst>
      <p:ext uri="{BB962C8B-B14F-4D97-AF65-F5344CB8AC3E}">
        <p14:creationId xmlns:p14="http://schemas.microsoft.com/office/powerpoint/2010/main" val="79312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5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6"/>
                                        </p:tgtEl>
                                        <p:attrNameLst>
                                          <p:attrName>style.visibility</p:attrName>
                                        </p:attrNameLst>
                                      </p:cBhvr>
                                      <p:to>
                                        <p:strVal val="visible"/>
                                      </p:to>
                                    </p:set>
                                  </p:childTnLst>
                                </p:cTn>
                              </p:par>
                              <p:par>
                                <p:cTn id="9" presetID="1" presetClass="entr" presetSubtype="0" fill="hold" nodeType="withEffect">
                                  <p:stCondLst>
                                    <p:cond delay="800"/>
                                  </p:stCondLst>
                                  <p:childTnLst>
                                    <p:set>
                                      <p:cBhvr>
                                        <p:cTn id="10" dur="1" fill="hold">
                                          <p:stCondLst>
                                            <p:cond delay="0"/>
                                          </p:stCondLst>
                                        </p:cTn>
                                        <p:tgtEl>
                                          <p:spTgt spid="497"/>
                                        </p:tgtEl>
                                        <p:attrNameLst>
                                          <p:attrName>style.visibility</p:attrName>
                                        </p:attrNameLst>
                                      </p:cBhvr>
                                      <p:to>
                                        <p:strVal val="visible"/>
                                      </p:to>
                                    </p:set>
                                  </p:childTnLst>
                                </p:cTn>
                              </p:par>
                              <p:par>
                                <p:cTn id="11" presetID="1" presetClass="entr" presetSubtype="0" fill="hold" nodeType="withEffect">
                                  <p:stCondLst>
                                    <p:cond delay="1400"/>
                                  </p:stCondLst>
                                  <p:childTnLst>
                                    <p:set>
                                      <p:cBhvr>
                                        <p:cTn id="12" dur="1" fill="hold">
                                          <p:stCondLst>
                                            <p:cond delay="0"/>
                                          </p:stCondLst>
                                        </p:cTn>
                                        <p:tgtEl>
                                          <p:spTgt spid="501"/>
                                        </p:tgtEl>
                                        <p:attrNameLst>
                                          <p:attrName>style.visibility</p:attrName>
                                        </p:attrNameLst>
                                      </p:cBhvr>
                                      <p:to>
                                        <p:strVal val="visible"/>
                                      </p:to>
                                    </p:set>
                                  </p:childTnLst>
                                </p:cTn>
                              </p:par>
                              <p:par>
                                <p:cTn id="13" presetID="1" presetClass="entr" presetSubtype="0" fill="hold" nodeType="withEffect">
                                  <p:stCondLst>
                                    <p:cond delay="1800"/>
                                  </p:stCondLst>
                                  <p:childTnLst>
                                    <p:set>
                                      <p:cBhvr>
                                        <p:cTn id="14" dur="1" fill="hold">
                                          <p:stCondLst>
                                            <p:cond delay="0"/>
                                          </p:stCondLst>
                                        </p:cTn>
                                        <p:tgtEl>
                                          <p:spTgt spid="506"/>
                                        </p:tgtEl>
                                        <p:attrNameLst>
                                          <p:attrName>style.visibility</p:attrName>
                                        </p:attrNameLst>
                                      </p:cBhvr>
                                      <p:to>
                                        <p:strVal val="visible"/>
                                      </p:to>
                                    </p:set>
                                  </p:childTnLst>
                                </p:cTn>
                              </p:par>
                              <p:par>
                                <p:cTn id="15" presetID="1" presetClass="entr" presetSubtype="0" fill="hold" nodeType="withEffect">
                                  <p:stCondLst>
                                    <p:cond delay="2300"/>
                                  </p:stCondLst>
                                  <p:childTnLst>
                                    <p:set>
                                      <p:cBhvr>
                                        <p:cTn id="16" dur="1" fill="hold">
                                          <p:stCondLst>
                                            <p:cond delay="0"/>
                                          </p:stCondLst>
                                        </p:cTn>
                                        <p:tgtEl>
                                          <p:spTgt spid="511"/>
                                        </p:tgtEl>
                                        <p:attrNameLst>
                                          <p:attrName>style.visibility</p:attrName>
                                        </p:attrNameLst>
                                      </p:cBhvr>
                                      <p:to>
                                        <p:strVal val="visible"/>
                                      </p:to>
                                    </p:set>
                                  </p:childTnLst>
                                </p:cTn>
                              </p:par>
                              <p:par>
                                <p:cTn id="17" presetID="1" presetClass="entr" presetSubtype="0" fill="hold" nodeType="withEffect">
                                  <p:stCondLst>
                                    <p:cond delay="2700"/>
                                  </p:stCondLst>
                                  <p:childTnLst>
                                    <p:set>
                                      <p:cBhvr>
                                        <p:cTn id="18" dur="1" fill="hold">
                                          <p:stCondLst>
                                            <p:cond delay="0"/>
                                          </p:stCondLst>
                                        </p:cTn>
                                        <p:tgtEl>
                                          <p:spTgt spid="516"/>
                                        </p:tgtEl>
                                        <p:attrNameLst>
                                          <p:attrName>style.visibility</p:attrName>
                                        </p:attrNameLst>
                                      </p:cBhvr>
                                      <p:to>
                                        <p:strVal val="visible"/>
                                      </p:to>
                                    </p:set>
                                  </p:childTnLst>
                                </p:cTn>
                              </p:par>
                              <p:par>
                                <p:cTn id="19" presetID="22" presetClass="entr" presetSubtype="8" fill="hold" grpId="0" nodeType="withEffect">
                                  <p:stCondLst>
                                    <p:cond delay="2800"/>
                                  </p:stCondLst>
                                  <p:iterate type="wd">
                                    <p:tmPct val="45333"/>
                                  </p:iterate>
                                  <p:childTnLst>
                                    <p:set>
                                      <p:cBhvr>
                                        <p:cTn id="20" dur="1" fill="hold">
                                          <p:stCondLst>
                                            <p:cond delay="0"/>
                                          </p:stCondLst>
                                        </p:cTn>
                                        <p:tgtEl>
                                          <p:spTgt spid="535"/>
                                        </p:tgtEl>
                                        <p:attrNameLst>
                                          <p:attrName>style.visibility</p:attrName>
                                        </p:attrNameLst>
                                      </p:cBhvr>
                                      <p:to>
                                        <p:strVal val="visible"/>
                                      </p:to>
                                    </p:set>
                                    <p:animEffect transition="in" filter="wipe(left)">
                                      <p:cBhvr>
                                        <p:cTn id="21" dur="1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 grpId="0"/>
      <p:bldP spid="535" grpId="1"/>
      <p:bldP spid="535" grpId="2"/>
      <p:bldP spid="535" grpId="3"/>
      <p:bldP spid="535" grpId="4"/>
      <p:bldP spid="535" grpId="5"/>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封底(多人版)">
    <p:bg>
      <p:bgPr>
        <a:solidFill>
          <a:schemeClr val="bg1"/>
        </a:solidFill>
        <a:effectLst/>
      </p:bgPr>
    </p:bg>
    <p:spTree>
      <p:nvGrpSpPr>
        <p:cNvPr id="1" name=""/>
        <p:cNvGrpSpPr/>
        <p:nvPr/>
      </p:nvGrpSpPr>
      <p:grpSpPr>
        <a:xfrm>
          <a:off x="0" y="0"/>
          <a:ext cx="0" cy="0"/>
          <a:chOff x="0" y="0"/>
          <a:chExt cx="0" cy="0"/>
        </a:xfrm>
      </p:grpSpPr>
      <p:pic>
        <p:nvPicPr>
          <p:cNvPr id="58" name="圖片 57">
            <a:extLst>
              <a:ext uri="{FF2B5EF4-FFF2-40B4-BE49-F238E27FC236}">
                <a16:creationId xmlns:a16="http://schemas.microsoft.com/office/drawing/2014/main" id="{3BAA8F78-06EF-DF41-82DB-5BFFD8256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229" y="5709595"/>
            <a:ext cx="1495626" cy="1028242"/>
          </a:xfrm>
          <a:prstGeom prst="rect">
            <a:avLst/>
          </a:prstGeom>
        </p:spPr>
      </p:pic>
      <p:sp>
        <p:nvSpPr>
          <p:cNvPr id="456" name="文字方塊 455"/>
          <p:cNvSpPr txBox="1"/>
          <p:nvPr/>
        </p:nvSpPr>
        <p:spPr>
          <a:xfrm>
            <a:off x="6190335" y="716887"/>
            <a:ext cx="1210588" cy="707886"/>
          </a:xfrm>
          <a:prstGeom prst="rect">
            <a:avLst/>
          </a:prstGeom>
          <a:noFill/>
        </p:spPr>
        <p:txBody>
          <a:bodyPr wrap="none" rtlCol="0">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謝謝</a:t>
            </a:r>
          </a:p>
        </p:txBody>
      </p:sp>
      <p:sp>
        <p:nvSpPr>
          <p:cNvPr id="464" name="Freeform 7"/>
          <p:cNvSpPr>
            <a:spLocks/>
          </p:cNvSpPr>
          <p:nvPr/>
        </p:nvSpPr>
        <p:spPr bwMode="auto">
          <a:xfrm>
            <a:off x="5791635" y="4090715"/>
            <a:ext cx="5955" cy="7146"/>
          </a:xfrm>
          <a:custGeom>
            <a:avLst/>
            <a:gdLst/>
            <a:ahLst/>
            <a:cxnLst>
              <a:cxn ang="0">
                <a:pos x="5" y="0"/>
              </a:cxn>
              <a:cxn ang="0">
                <a:pos x="5" y="6"/>
              </a:cxn>
              <a:cxn ang="0">
                <a:pos x="0" y="4"/>
              </a:cxn>
              <a:cxn ang="0">
                <a:pos x="5" y="0"/>
              </a:cxn>
            </a:cxnLst>
            <a:rect l="0" t="0" r="r" b="b"/>
            <a:pathLst>
              <a:path w="5" h="6">
                <a:moveTo>
                  <a:pt x="5" y="0"/>
                </a:moveTo>
                <a:lnTo>
                  <a:pt x="5" y="6"/>
                </a:lnTo>
                <a:lnTo>
                  <a:pt x="0" y="4"/>
                </a:lnTo>
                <a:lnTo>
                  <a:pt x="5" y="0"/>
                </a:lnTo>
                <a:close/>
              </a:path>
            </a:pathLst>
          </a:custGeom>
          <a:solidFill>
            <a:srgbClr val="FF134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5" name="Freeform 10"/>
          <p:cNvSpPr>
            <a:spLocks/>
          </p:cNvSpPr>
          <p:nvPr/>
        </p:nvSpPr>
        <p:spPr bwMode="auto">
          <a:xfrm>
            <a:off x="5624696" y="4017203"/>
            <a:ext cx="4764" cy="4764"/>
          </a:xfrm>
          <a:custGeom>
            <a:avLst/>
            <a:gdLst/>
            <a:ahLst/>
            <a:cxnLst>
              <a:cxn ang="0">
                <a:pos x="4" y="0"/>
              </a:cxn>
              <a:cxn ang="0">
                <a:pos x="4" y="4"/>
              </a:cxn>
              <a:cxn ang="0">
                <a:pos x="0" y="2"/>
              </a:cxn>
              <a:cxn ang="0">
                <a:pos x="3" y="1"/>
              </a:cxn>
              <a:cxn ang="0">
                <a:pos x="4" y="0"/>
              </a:cxn>
            </a:cxnLst>
            <a:rect l="0" t="0" r="r" b="b"/>
            <a:pathLst>
              <a:path w="4" h="4">
                <a:moveTo>
                  <a:pt x="4" y="0"/>
                </a:moveTo>
                <a:lnTo>
                  <a:pt x="4" y="4"/>
                </a:lnTo>
                <a:lnTo>
                  <a:pt x="0" y="2"/>
                </a:lnTo>
                <a:lnTo>
                  <a:pt x="3" y="1"/>
                </a:lnTo>
                <a:lnTo>
                  <a:pt x="4" y="0"/>
                </a:lnTo>
                <a:close/>
              </a:path>
            </a:pathLst>
          </a:custGeom>
          <a:solidFill>
            <a:srgbClr val="FBE83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535" name="文字方塊 534"/>
          <p:cNvSpPr txBox="1"/>
          <p:nvPr/>
        </p:nvSpPr>
        <p:spPr>
          <a:xfrm>
            <a:off x="4837928" y="5009382"/>
            <a:ext cx="3975479" cy="136191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lang="zh-TW" altLang="zh-TW" sz="1100" b="1" spc="-20" baseline="0" dirty="0">
                <a:solidFill>
                  <a:schemeClr val="bg1">
                    <a:lumMod val="50000"/>
                  </a:schemeClr>
                </a:solidFill>
                <a:latin typeface="微軟正黑體" panose="020B0604030504040204" pitchFamily="34" charset="-120"/>
                <a:ea typeface="微軟正黑體" panose="020B0604030504040204" pitchFamily="34" charset="-120"/>
              </a:rPr>
              <a:t>以上簡報所提供之資訊，在尖端科技發展與產業變動中，無法保證資訊的時效性及完整性，使用者應自行承擔因使用本簡報資料可能產生之任何損害。著作權歸工研院所有，非經</a:t>
            </a:r>
            <a:r>
              <a:rPr lang="zh-TW" altLang="en-US" sz="1100" b="1" spc="-20" baseline="0" dirty="0">
                <a:solidFill>
                  <a:schemeClr val="bg1">
                    <a:lumMod val="50000"/>
                  </a:schemeClr>
                </a:solidFill>
                <a:latin typeface="微軟正黑體" panose="020B0604030504040204" pitchFamily="34" charset="-120"/>
                <a:ea typeface="微軟正黑體" panose="020B0604030504040204" pitchFamily="34" charset="-120"/>
              </a:rPr>
              <a:t>書面</a:t>
            </a:r>
            <a:r>
              <a:rPr lang="zh-TW" altLang="zh-TW" sz="1100" b="1" spc="-20" baseline="0" dirty="0">
                <a:solidFill>
                  <a:schemeClr val="bg1">
                    <a:lumMod val="50000"/>
                  </a:schemeClr>
                </a:solidFill>
                <a:latin typeface="微軟正黑體" panose="020B0604030504040204" pitchFamily="34" charset="-120"/>
                <a:ea typeface="微軟正黑體" panose="020B0604030504040204" pitchFamily="34" charset="-120"/>
              </a:rPr>
              <a:t>允許，不得以任何形式進行局部或全部之重製、公開傳輸、改作、散布或其他利用本簡報資料之行為</a:t>
            </a:r>
            <a:r>
              <a:rPr lang="zh-TW" altLang="zh-TW" sz="1100" b="0" spc="-20" baseline="0" dirty="0">
                <a:solidFill>
                  <a:schemeClr val="bg1">
                    <a:lumMod val="50000"/>
                  </a:schemeClr>
                </a:solidFill>
                <a:latin typeface="微軟正黑體" panose="020B0604030504040204" pitchFamily="34" charset="-120"/>
                <a:ea typeface="微軟正黑體" panose="020B0604030504040204" pitchFamily="34" charset="-120"/>
              </a:rPr>
              <a:t>。</a:t>
            </a:r>
            <a:endParaRPr lang="zh-TW" altLang="en-US" sz="1100" b="0" spc="-20" baseline="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66" name="Freeform 13"/>
          <p:cNvSpPr>
            <a:spLocks/>
          </p:cNvSpPr>
          <p:nvPr/>
        </p:nvSpPr>
        <p:spPr bwMode="auto">
          <a:xfrm>
            <a:off x="5541125" y="3263029"/>
            <a:ext cx="3573" cy="3573"/>
          </a:xfrm>
          <a:custGeom>
            <a:avLst/>
            <a:gdLst/>
            <a:ahLst/>
            <a:cxnLst>
              <a:cxn ang="0">
                <a:pos x="3" y="0"/>
              </a:cxn>
              <a:cxn ang="0">
                <a:pos x="3" y="3"/>
              </a:cxn>
              <a:cxn ang="0">
                <a:pos x="0" y="2"/>
              </a:cxn>
              <a:cxn ang="0">
                <a:pos x="2" y="1"/>
              </a:cxn>
              <a:cxn ang="0">
                <a:pos x="3" y="0"/>
              </a:cxn>
            </a:cxnLst>
            <a:rect l="0" t="0" r="r" b="b"/>
            <a:pathLst>
              <a:path w="3" h="3">
                <a:moveTo>
                  <a:pt x="3" y="0"/>
                </a:moveTo>
                <a:lnTo>
                  <a:pt x="3" y="3"/>
                </a:lnTo>
                <a:lnTo>
                  <a:pt x="0" y="2"/>
                </a:lnTo>
                <a:lnTo>
                  <a:pt x="2" y="1"/>
                </a:lnTo>
                <a:lnTo>
                  <a:pt x="3" y="0"/>
                </a:lnTo>
                <a:close/>
              </a:path>
            </a:pathLst>
          </a:custGeom>
          <a:solidFill>
            <a:srgbClr val="BEF917"/>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7" name="Freeform 16"/>
          <p:cNvSpPr>
            <a:spLocks/>
          </p:cNvSpPr>
          <p:nvPr/>
        </p:nvSpPr>
        <p:spPr bwMode="auto">
          <a:xfrm>
            <a:off x="4880587" y="3177892"/>
            <a:ext cx="2382" cy="2382"/>
          </a:xfrm>
          <a:custGeom>
            <a:avLst/>
            <a:gdLst/>
            <a:ahLst/>
            <a:cxnLst>
              <a:cxn ang="0">
                <a:pos x="2" y="0"/>
              </a:cxn>
              <a:cxn ang="0">
                <a:pos x="2" y="2"/>
              </a:cxn>
              <a:cxn ang="0">
                <a:pos x="0" y="1"/>
              </a:cxn>
              <a:cxn ang="0">
                <a:pos x="0" y="1"/>
              </a:cxn>
              <a:cxn ang="0">
                <a:pos x="1" y="1"/>
              </a:cxn>
              <a:cxn ang="0">
                <a:pos x="2" y="0"/>
              </a:cxn>
            </a:cxnLst>
            <a:rect l="0" t="0" r="r" b="b"/>
            <a:pathLst>
              <a:path w="2" h="2">
                <a:moveTo>
                  <a:pt x="2" y="0"/>
                </a:moveTo>
                <a:lnTo>
                  <a:pt x="2" y="2"/>
                </a:lnTo>
                <a:lnTo>
                  <a:pt x="0" y="1"/>
                </a:lnTo>
                <a:lnTo>
                  <a:pt x="0" y="1"/>
                </a:lnTo>
                <a:lnTo>
                  <a:pt x="1" y="1"/>
                </a:lnTo>
                <a:lnTo>
                  <a:pt x="2" y="0"/>
                </a:lnTo>
                <a:close/>
              </a:path>
            </a:pathLst>
          </a:custGeom>
          <a:solidFill>
            <a:srgbClr val="62E5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grpSp>
        <p:nvGrpSpPr>
          <p:cNvPr id="526" name="群組 525"/>
          <p:cNvGrpSpPr/>
          <p:nvPr/>
        </p:nvGrpSpPr>
        <p:grpSpPr>
          <a:xfrm>
            <a:off x="292728" y="1460288"/>
            <a:ext cx="4421670" cy="4421670"/>
            <a:chOff x="631064" y="533744"/>
            <a:chExt cx="3570624" cy="3570624"/>
          </a:xfrm>
        </p:grpSpPr>
        <p:sp>
          <p:nvSpPr>
            <p:cNvPr id="459" name="Freeform 7"/>
            <p:cNvSpPr>
              <a:spLocks/>
            </p:cNvSpPr>
            <p:nvPr userDrawn="1"/>
          </p:nvSpPr>
          <p:spPr bwMode="auto">
            <a:xfrm>
              <a:off x="2413399" y="4097222"/>
              <a:ext cx="5955" cy="7146"/>
            </a:xfrm>
            <a:custGeom>
              <a:avLst/>
              <a:gdLst/>
              <a:ahLst/>
              <a:cxnLst>
                <a:cxn ang="0">
                  <a:pos x="5" y="0"/>
                </a:cxn>
                <a:cxn ang="0">
                  <a:pos x="5" y="6"/>
                </a:cxn>
                <a:cxn ang="0">
                  <a:pos x="0" y="4"/>
                </a:cxn>
                <a:cxn ang="0">
                  <a:pos x="5" y="0"/>
                </a:cxn>
              </a:cxnLst>
              <a:rect l="0" t="0" r="r" b="b"/>
              <a:pathLst>
                <a:path w="5" h="6">
                  <a:moveTo>
                    <a:pt x="5" y="0"/>
                  </a:moveTo>
                  <a:lnTo>
                    <a:pt x="5" y="6"/>
                  </a:lnTo>
                  <a:lnTo>
                    <a:pt x="0" y="4"/>
                  </a:lnTo>
                  <a:lnTo>
                    <a:pt x="5" y="0"/>
                  </a:lnTo>
                  <a:close/>
                </a:path>
              </a:pathLst>
            </a:custGeom>
            <a:solidFill>
              <a:srgbClr val="FF134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0" name="Freeform 10"/>
            <p:cNvSpPr>
              <a:spLocks/>
            </p:cNvSpPr>
            <p:nvPr userDrawn="1"/>
          </p:nvSpPr>
          <p:spPr bwMode="auto">
            <a:xfrm>
              <a:off x="2413994" y="4099604"/>
              <a:ext cx="4764" cy="4764"/>
            </a:xfrm>
            <a:custGeom>
              <a:avLst/>
              <a:gdLst/>
              <a:ahLst/>
              <a:cxnLst>
                <a:cxn ang="0">
                  <a:pos x="4" y="0"/>
                </a:cxn>
                <a:cxn ang="0">
                  <a:pos x="4" y="4"/>
                </a:cxn>
                <a:cxn ang="0">
                  <a:pos x="0" y="2"/>
                </a:cxn>
                <a:cxn ang="0">
                  <a:pos x="3" y="1"/>
                </a:cxn>
                <a:cxn ang="0">
                  <a:pos x="4" y="0"/>
                </a:cxn>
              </a:cxnLst>
              <a:rect l="0" t="0" r="r" b="b"/>
              <a:pathLst>
                <a:path w="4" h="4">
                  <a:moveTo>
                    <a:pt x="4" y="0"/>
                  </a:moveTo>
                  <a:lnTo>
                    <a:pt x="4" y="4"/>
                  </a:lnTo>
                  <a:lnTo>
                    <a:pt x="0" y="2"/>
                  </a:lnTo>
                  <a:lnTo>
                    <a:pt x="3" y="1"/>
                  </a:lnTo>
                  <a:lnTo>
                    <a:pt x="4" y="0"/>
                  </a:lnTo>
                  <a:close/>
                </a:path>
              </a:pathLst>
            </a:custGeom>
            <a:solidFill>
              <a:srgbClr val="FBE83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1" name="Freeform 13"/>
            <p:cNvSpPr>
              <a:spLocks/>
            </p:cNvSpPr>
            <p:nvPr userDrawn="1"/>
          </p:nvSpPr>
          <p:spPr bwMode="auto">
            <a:xfrm>
              <a:off x="2414590" y="4100795"/>
              <a:ext cx="3573" cy="3573"/>
            </a:xfrm>
            <a:custGeom>
              <a:avLst/>
              <a:gdLst/>
              <a:ahLst/>
              <a:cxnLst>
                <a:cxn ang="0">
                  <a:pos x="3" y="0"/>
                </a:cxn>
                <a:cxn ang="0">
                  <a:pos x="3" y="3"/>
                </a:cxn>
                <a:cxn ang="0">
                  <a:pos x="0" y="2"/>
                </a:cxn>
                <a:cxn ang="0">
                  <a:pos x="2" y="1"/>
                </a:cxn>
                <a:cxn ang="0">
                  <a:pos x="3" y="0"/>
                </a:cxn>
              </a:cxnLst>
              <a:rect l="0" t="0" r="r" b="b"/>
              <a:pathLst>
                <a:path w="3" h="3">
                  <a:moveTo>
                    <a:pt x="3" y="0"/>
                  </a:moveTo>
                  <a:lnTo>
                    <a:pt x="3" y="3"/>
                  </a:lnTo>
                  <a:lnTo>
                    <a:pt x="0" y="2"/>
                  </a:lnTo>
                  <a:lnTo>
                    <a:pt x="2" y="1"/>
                  </a:lnTo>
                  <a:lnTo>
                    <a:pt x="3" y="0"/>
                  </a:lnTo>
                  <a:close/>
                </a:path>
              </a:pathLst>
            </a:custGeom>
            <a:solidFill>
              <a:srgbClr val="BEF917"/>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2" name="Freeform 16"/>
            <p:cNvSpPr>
              <a:spLocks/>
            </p:cNvSpPr>
            <p:nvPr userDrawn="1"/>
          </p:nvSpPr>
          <p:spPr bwMode="auto">
            <a:xfrm>
              <a:off x="2415185" y="4101986"/>
              <a:ext cx="2382" cy="2382"/>
            </a:xfrm>
            <a:custGeom>
              <a:avLst/>
              <a:gdLst/>
              <a:ahLst/>
              <a:cxnLst>
                <a:cxn ang="0">
                  <a:pos x="2" y="0"/>
                </a:cxn>
                <a:cxn ang="0">
                  <a:pos x="2" y="2"/>
                </a:cxn>
                <a:cxn ang="0">
                  <a:pos x="0" y="1"/>
                </a:cxn>
                <a:cxn ang="0">
                  <a:pos x="0" y="1"/>
                </a:cxn>
                <a:cxn ang="0">
                  <a:pos x="1" y="1"/>
                </a:cxn>
                <a:cxn ang="0">
                  <a:pos x="2" y="0"/>
                </a:cxn>
              </a:cxnLst>
              <a:rect l="0" t="0" r="r" b="b"/>
              <a:pathLst>
                <a:path w="2" h="2">
                  <a:moveTo>
                    <a:pt x="2" y="0"/>
                  </a:moveTo>
                  <a:lnTo>
                    <a:pt x="2" y="2"/>
                  </a:lnTo>
                  <a:lnTo>
                    <a:pt x="0" y="1"/>
                  </a:lnTo>
                  <a:lnTo>
                    <a:pt x="0" y="1"/>
                  </a:lnTo>
                  <a:lnTo>
                    <a:pt x="1" y="1"/>
                  </a:lnTo>
                  <a:lnTo>
                    <a:pt x="2" y="0"/>
                  </a:lnTo>
                  <a:close/>
                </a:path>
              </a:pathLst>
            </a:custGeom>
            <a:solidFill>
              <a:srgbClr val="62E5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3" name="Freeform 19"/>
            <p:cNvSpPr>
              <a:spLocks/>
            </p:cNvSpPr>
            <p:nvPr userDrawn="1"/>
          </p:nvSpPr>
          <p:spPr bwMode="auto">
            <a:xfrm>
              <a:off x="2415185" y="4101986"/>
              <a:ext cx="2382" cy="2382"/>
            </a:xfrm>
            <a:custGeom>
              <a:avLst/>
              <a:gdLst/>
              <a:ahLst/>
              <a:cxnLst>
                <a:cxn ang="0">
                  <a:pos x="1" y="0"/>
                </a:cxn>
                <a:cxn ang="0">
                  <a:pos x="2" y="0"/>
                </a:cxn>
                <a:cxn ang="0">
                  <a:pos x="2" y="2"/>
                </a:cxn>
                <a:cxn ang="0">
                  <a:pos x="0" y="1"/>
                </a:cxn>
                <a:cxn ang="0">
                  <a:pos x="1" y="0"/>
                </a:cxn>
              </a:cxnLst>
              <a:rect l="0" t="0" r="r" b="b"/>
              <a:pathLst>
                <a:path w="2" h="2">
                  <a:moveTo>
                    <a:pt x="1" y="0"/>
                  </a:moveTo>
                  <a:lnTo>
                    <a:pt x="2" y="0"/>
                  </a:lnTo>
                  <a:lnTo>
                    <a:pt x="2" y="2"/>
                  </a:lnTo>
                  <a:lnTo>
                    <a:pt x="0" y="1"/>
                  </a:lnTo>
                  <a:lnTo>
                    <a:pt x="1" y="0"/>
                  </a:lnTo>
                  <a:close/>
                </a:path>
              </a:pathLst>
            </a:custGeom>
            <a:solidFill>
              <a:srgbClr val="C4D1D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8" name="Freeform 19"/>
            <p:cNvSpPr>
              <a:spLocks/>
            </p:cNvSpPr>
            <p:nvPr userDrawn="1"/>
          </p:nvSpPr>
          <p:spPr bwMode="auto">
            <a:xfrm>
              <a:off x="2415185" y="1568168"/>
              <a:ext cx="2382" cy="2382"/>
            </a:xfrm>
            <a:custGeom>
              <a:avLst/>
              <a:gdLst/>
              <a:ahLst/>
              <a:cxnLst>
                <a:cxn ang="0">
                  <a:pos x="1" y="0"/>
                </a:cxn>
                <a:cxn ang="0">
                  <a:pos x="2" y="0"/>
                </a:cxn>
                <a:cxn ang="0">
                  <a:pos x="2" y="2"/>
                </a:cxn>
                <a:cxn ang="0">
                  <a:pos x="0" y="1"/>
                </a:cxn>
                <a:cxn ang="0">
                  <a:pos x="1" y="0"/>
                </a:cxn>
              </a:cxnLst>
              <a:rect l="0" t="0" r="r" b="b"/>
              <a:pathLst>
                <a:path w="2" h="2">
                  <a:moveTo>
                    <a:pt x="1" y="0"/>
                  </a:moveTo>
                  <a:lnTo>
                    <a:pt x="2" y="0"/>
                  </a:lnTo>
                  <a:lnTo>
                    <a:pt x="2" y="2"/>
                  </a:lnTo>
                  <a:lnTo>
                    <a:pt x="0" y="1"/>
                  </a:lnTo>
                  <a:lnTo>
                    <a:pt x="1" y="0"/>
                  </a:lnTo>
                  <a:close/>
                </a:path>
              </a:pathLst>
            </a:custGeom>
            <a:solidFill>
              <a:srgbClr val="C4D1D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69" name="Freeform 7"/>
            <p:cNvSpPr>
              <a:spLocks/>
            </p:cNvSpPr>
            <p:nvPr userDrawn="1"/>
          </p:nvSpPr>
          <p:spPr bwMode="auto">
            <a:xfrm>
              <a:off x="2413399" y="4097222"/>
              <a:ext cx="5955" cy="7146"/>
            </a:xfrm>
            <a:custGeom>
              <a:avLst/>
              <a:gdLst/>
              <a:ahLst/>
              <a:cxnLst>
                <a:cxn ang="0">
                  <a:pos x="5" y="0"/>
                </a:cxn>
                <a:cxn ang="0">
                  <a:pos x="5" y="6"/>
                </a:cxn>
                <a:cxn ang="0">
                  <a:pos x="0" y="4"/>
                </a:cxn>
                <a:cxn ang="0">
                  <a:pos x="5" y="0"/>
                </a:cxn>
              </a:cxnLst>
              <a:rect l="0" t="0" r="r" b="b"/>
              <a:pathLst>
                <a:path w="5" h="6">
                  <a:moveTo>
                    <a:pt x="5" y="0"/>
                  </a:moveTo>
                  <a:lnTo>
                    <a:pt x="5" y="6"/>
                  </a:lnTo>
                  <a:lnTo>
                    <a:pt x="0" y="4"/>
                  </a:lnTo>
                  <a:lnTo>
                    <a:pt x="5" y="0"/>
                  </a:lnTo>
                  <a:close/>
                </a:path>
              </a:pathLst>
            </a:custGeom>
            <a:solidFill>
              <a:srgbClr val="FF134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70" name="Freeform 10"/>
            <p:cNvSpPr>
              <a:spLocks/>
            </p:cNvSpPr>
            <p:nvPr userDrawn="1"/>
          </p:nvSpPr>
          <p:spPr bwMode="auto">
            <a:xfrm>
              <a:off x="2413994" y="4099604"/>
              <a:ext cx="4764" cy="4764"/>
            </a:xfrm>
            <a:custGeom>
              <a:avLst/>
              <a:gdLst/>
              <a:ahLst/>
              <a:cxnLst>
                <a:cxn ang="0">
                  <a:pos x="4" y="0"/>
                </a:cxn>
                <a:cxn ang="0">
                  <a:pos x="4" y="4"/>
                </a:cxn>
                <a:cxn ang="0">
                  <a:pos x="0" y="2"/>
                </a:cxn>
                <a:cxn ang="0">
                  <a:pos x="3" y="1"/>
                </a:cxn>
                <a:cxn ang="0">
                  <a:pos x="4" y="0"/>
                </a:cxn>
              </a:cxnLst>
              <a:rect l="0" t="0" r="r" b="b"/>
              <a:pathLst>
                <a:path w="4" h="4">
                  <a:moveTo>
                    <a:pt x="4" y="0"/>
                  </a:moveTo>
                  <a:lnTo>
                    <a:pt x="4" y="4"/>
                  </a:lnTo>
                  <a:lnTo>
                    <a:pt x="0" y="2"/>
                  </a:lnTo>
                  <a:lnTo>
                    <a:pt x="3" y="1"/>
                  </a:lnTo>
                  <a:lnTo>
                    <a:pt x="4" y="0"/>
                  </a:lnTo>
                  <a:close/>
                </a:path>
              </a:pathLst>
            </a:custGeom>
            <a:solidFill>
              <a:srgbClr val="FBE83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71" name="Freeform 13"/>
            <p:cNvSpPr>
              <a:spLocks/>
            </p:cNvSpPr>
            <p:nvPr userDrawn="1"/>
          </p:nvSpPr>
          <p:spPr bwMode="auto">
            <a:xfrm>
              <a:off x="2414590" y="4100795"/>
              <a:ext cx="3573" cy="3573"/>
            </a:xfrm>
            <a:custGeom>
              <a:avLst/>
              <a:gdLst/>
              <a:ahLst/>
              <a:cxnLst>
                <a:cxn ang="0">
                  <a:pos x="3" y="0"/>
                </a:cxn>
                <a:cxn ang="0">
                  <a:pos x="3" y="3"/>
                </a:cxn>
                <a:cxn ang="0">
                  <a:pos x="0" y="2"/>
                </a:cxn>
                <a:cxn ang="0">
                  <a:pos x="2" y="1"/>
                </a:cxn>
                <a:cxn ang="0">
                  <a:pos x="3" y="0"/>
                </a:cxn>
              </a:cxnLst>
              <a:rect l="0" t="0" r="r" b="b"/>
              <a:pathLst>
                <a:path w="3" h="3">
                  <a:moveTo>
                    <a:pt x="3" y="0"/>
                  </a:moveTo>
                  <a:lnTo>
                    <a:pt x="3" y="3"/>
                  </a:lnTo>
                  <a:lnTo>
                    <a:pt x="0" y="2"/>
                  </a:lnTo>
                  <a:lnTo>
                    <a:pt x="2" y="1"/>
                  </a:lnTo>
                  <a:lnTo>
                    <a:pt x="3" y="0"/>
                  </a:lnTo>
                  <a:close/>
                </a:path>
              </a:pathLst>
            </a:custGeom>
            <a:solidFill>
              <a:srgbClr val="BEF917"/>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72" name="Freeform 16"/>
            <p:cNvSpPr>
              <a:spLocks/>
            </p:cNvSpPr>
            <p:nvPr userDrawn="1"/>
          </p:nvSpPr>
          <p:spPr bwMode="auto">
            <a:xfrm>
              <a:off x="2415185" y="4101986"/>
              <a:ext cx="2382" cy="2382"/>
            </a:xfrm>
            <a:custGeom>
              <a:avLst/>
              <a:gdLst/>
              <a:ahLst/>
              <a:cxnLst>
                <a:cxn ang="0">
                  <a:pos x="2" y="0"/>
                </a:cxn>
                <a:cxn ang="0">
                  <a:pos x="2" y="2"/>
                </a:cxn>
                <a:cxn ang="0">
                  <a:pos x="0" y="1"/>
                </a:cxn>
                <a:cxn ang="0">
                  <a:pos x="0" y="1"/>
                </a:cxn>
                <a:cxn ang="0">
                  <a:pos x="1" y="1"/>
                </a:cxn>
                <a:cxn ang="0">
                  <a:pos x="2" y="0"/>
                </a:cxn>
              </a:cxnLst>
              <a:rect l="0" t="0" r="r" b="b"/>
              <a:pathLst>
                <a:path w="2" h="2">
                  <a:moveTo>
                    <a:pt x="2" y="0"/>
                  </a:moveTo>
                  <a:lnTo>
                    <a:pt x="2" y="2"/>
                  </a:lnTo>
                  <a:lnTo>
                    <a:pt x="0" y="1"/>
                  </a:lnTo>
                  <a:lnTo>
                    <a:pt x="0" y="1"/>
                  </a:lnTo>
                  <a:lnTo>
                    <a:pt x="1" y="1"/>
                  </a:lnTo>
                  <a:lnTo>
                    <a:pt x="2" y="0"/>
                  </a:lnTo>
                  <a:close/>
                </a:path>
              </a:pathLst>
            </a:custGeom>
            <a:solidFill>
              <a:srgbClr val="62E5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473" name="Freeform 19"/>
            <p:cNvSpPr>
              <a:spLocks/>
            </p:cNvSpPr>
            <p:nvPr userDrawn="1"/>
          </p:nvSpPr>
          <p:spPr bwMode="auto">
            <a:xfrm>
              <a:off x="2415185" y="4101986"/>
              <a:ext cx="2382" cy="2382"/>
            </a:xfrm>
            <a:custGeom>
              <a:avLst/>
              <a:gdLst/>
              <a:ahLst/>
              <a:cxnLst>
                <a:cxn ang="0">
                  <a:pos x="1" y="0"/>
                </a:cxn>
                <a:cxn ang="0">
                  <a:pos x="2" y="0"/>
                </a:cxn>
                <a:cxn ang="0">
                  <a:pos x="2" y="2"/>
                </a:cxn>
                <a:cxn ang="0">
                  <a:pos x="0" y="1"/>
                </a:cxn>
                <a:cxn ang="0">
                  <a:pos x="1" y="0"/>
                </a:cxn>
              </a:cxnLst>
              <a:rect l="0" t="0" r="r" b="b"/>
              <a:pathLst>
                <a:path w="2" h="2">
                  <a:moveTo>
                    <a:pt x="1" y="0"/>
                  </a:moveTo>
                  <a:lnTo>
                    <a:pt x="2" y="0"/>
                  </a:lnTo>
                  <a:lnTo>
                    <a:pt x="2" y="2"/>
                  </a:lnTo>
                  <a:lnTo>
                    <a:pt x="0" y="1"/>
                  </a:lnTo>
                  <a:lnTo>
                    <a:pt x="1" y="0"/>
                  </a:lnTo>
                  <a:close/>
                </a:path>
              </a:pathLst>
            </a:custGeom>
            <a:solidFill>
              <a:srgbClr val="C4D1D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dirty="0"/>
            </a:p>
          </p:txBody>
        </p:sp>
        <p:sp>
          <p:nvSpPr>
            <p:cNvPr id="2" name="橢圓 1"/>
            <p:cNvSpPr/>
            <p:nvPr userDrawn="1"/>
          </p:nvSpPr>
          <p:spPr>
            <a:xfrm>
              <a:off x="631064" y="533744"/>
              <a:ext cx="3570624" cy="3570624"/>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38" name="橢圓 537"/>
            <p:cNvSpPr/>
            <p:nvPr userDrawn="1"/>
          </p:nvSpPr>
          <p:spPr>
            <a:xfrm>
              <a:off x="832085" y="935788"/>
              <a:ext cx="3168582" cy="3168580"/>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40" name="橢圓 539"/>
            <p:cNvSpPr/>
            <p:nvPr userDrawn="1"/>
          </p:nvSpPr>
          <p:spPr>
            <a:xfrm>
              <a:off x="1083417" y="1438452"/>
              <a:ext cx="2665918" cy="2665916"/>
            </a:xfrm>
            <a:prstGeom prst="ellipse">
              <a:avLst/>
            </a:prstGeom>
            <a:solidFill>
              <a:srgbClr val="EF8FA6"/>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490" name="群組 489"/>
            <p:cNvGrpSpPr/>
            <p:nvPr userDrawn="1"/>
          </p:nvGrpSpPr>
          <p:grpSpPr>
            <a:xfrm>
              <a:off x="1579337" y="2430290"/>
              <a:ext cx="1674078" cy="1674078"/>
              <a:chOff x="-1195211" y="5476488"/>
              <a:chExt cx="1674078" cy="1674078"/>
            </a:xfrm>
          </p:grpSpPr>
          <p:sp>
            <p:nvSpPr>
              <p:cNvPr id="520" name="橢圓 519"/>
              <p:cNvSpPr/>
              <p:nvPr userDrawn="1"/>
            </p:nvSpPr>
            <p:spPr>
              <a:xfrm>
                <a:off x="-1195211" y="5476488"/>
                <a:ext cx="1674078" cy="1674078"/>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80" name="文字方塊 479"/>
              <p:cNvSpPr txBox="1"/>
              <p:nvPr userDrawn="1"/>
            </p:nvSpPr>
            <p:spPr>
              <a:xfrm>
                <a:off x="-929810" y="5931367"/>
                <a:ext cx="1145865" cy="969300"/>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zh-TW" altLang="en-US" sz="1200" b="1" kern="0" dirty="0">
                    <a:solidFill>
                      <a:srgbClr val="EE549C"/>
                    </a:solidFill>
                    <a:latin typeface="微軟正黑體" panose="020B0604030504040204" pitchFamily="34" charset="-120"/>
                    <a:ea typeface="微軟正黑體" panose="020B0604030504040204" pitchFamily="34" charset="-120"/>
                    <a:cs typeface="Arial" pitchFamily="34" charset="0"/>
                  </a:rPr>
                  <a:t>資料整合平台</a:t>
                </a:r>
                <a:endParaRPr lang="en-US" altLang="zh-TW" sz="1200" b="1" kern="0" dirty="0">
                  <a:solidFill>
                    <a:srgbClr val="EE549C"/>
                  </a:solidFill>
                  <a:latin typeface="微軟正黑體" panose="020B0604030504040204" pitchFamily="34" charset="-120"/>
                  <a:ea typeface="微軟正黑體" panose="020B0604030504040204" pitchFamily="34" charset="-120"/>
                  <a:cs typeface="Arial" pitchFamily="34" charset="0"/>
                </a:endParaRPr>
              </a:p>
              <a:p>
                <a:pPr algn="l">
                  <a:lnSpc>
                    <a:spcPct val="150000"/>
                  </a:lnSpc>
                </a:pPr>
                <a:r>
                  <a:rPr lang="en-US" altLang="zh-TW" sz="1200" b="1" kern="0" dirty="0">
                    <a:solidFill>
                      <a:srgbClr val="EE549C"/>
                    </a:solidFill>
                    <a:latin typeface="微軟正黑體" panose="020B0604030504040204" pitchFamily="34" charset="-120"/>
                    <a:ea typeface="微軟正黑體" panose="020B0604030504040204" pitchFamily="34" charset="-120"/>
                    <a:cs typeface="Arial" pitchFamily="34" charset="0"/>
                  </a:rPr>
                  <a:t>AI</a:t>
                </a:r>
                <a:r>
                  <a:rPr lang="zh-TW" altLang="en-US" sz="1200" b="1" kern="0" dirty="0">
                    <a:solidFill>
                      <a:srgbClr val="EE549C"/>
                    </a:solidFill>
                    <a:latin typeface="微軟正黑體" panose="020B0604030504040204" pitchFamily="34" charset="-120"/>
                    <a:ea typeface="微軟正黑體" panose="020B0604030504040204" pitchFamily="34" charset="-120"/>
                    <a:cs typeface="Arial" pitchFamily="34" charset="0"/>
                  </a:rPr>
                  <a:t>演算法育成平台</a:t>
                </a:r>
                <a:endParaRPr lang="en-US" altLang="zh-TW" sz="1200" b="1" kern="0" dirty="0">
                  <a:solidFill>
                    <a:srgbClr val="EE549C"/>
                  </a:solidFill>
                  <a:latin typeface="微軟正黑體" panose="020B0604030504040204" pitchFamily="34" charset="-120"/>
                  <a:ea typeface="微軟正黑體" panose="020B0604030504040204" pitchFamily="34" charset="-120"/>
                  <a:cs typeface="Arial" pitchFamily="34" charset="0"/>
                </a:endParaRPr>
              </a:p>
              <a:p>
                <a:pPr algn="l">
                  <a:lnSpc>
                    <a:spcPct val="150000"/>
                  </a:lnSpc>
                </a:pPr>
                <a:r>
                  <a:rPr lang="en-US" altLang="zh-TW" sz="1200" b="1" kern="0" dirty="0" err="1">
                    <a:solidFill>
                      <a:srgbClr val="EE549C"/>
                    </a:solidFill>
                    <a:latin typeface="微軟正黑體" panose="020B0604030504040204" pitchFamily="34" charset="-120"/>
                    <a:ea typeface="微軟正黑體" panose="020B0604030504040204" pitchFamily="34" charset="-120"/>
                    <a:cs typeface="Arial" pitchFamily="34" charset="0"/>
                  </a:rPr>
                  <a:t>AIoT</a:t>
                </a:r>
                <a:r>
                  <a:rPr lang="zh-TW" altLang="en-US" sz="1200" b="1" kern="0" dirty="0">
                    <a:solidFill>
                      <a:srgbClr val="EE549C"/>
                    </a:solidFill>
                    <a:latin typeface="微軟正黑體" panose="020B0604030504040204" pitchFamily="34" charset="-120"/>
                    <a:ea typeface="微軟正黑體" panose="020B0604030504040204" pitchFamily="34" charset="-120"/>
                    <a:cs typeface="Arial" pitchFamily="34" charset="0"/>
                  </a:rPr>
                  <a:t>實驗平台</a:t>
                </a:r>
                <a:endParaRPr lang="en-US" altLang="zh-TW" sz="1200" b="1" kern="0" dirty="0">
                  <a:solidFill>
                    <a:srgbClr val="EE549C"/>
                  </a:solidFill>
                  <a:latin typeface="微軟正黑體" panose="020B0604030504040204" pitchFamily="34" charset="-120"/>
                  <a:ea typeface="微軟正黑體" panose="020B0604030504040204" pitchFamily="34" charset="-120"/>
                  <a:cs typeface="Arial" pitchFamily="34" charset="0"/>
                </a:endParaRPr>
              </a:p>
              <a:p>
                <a:pPr algn="l">
                  <a:lnSpc>
                    <a:spcPct val="150000"/>
                  </a:lnSpc>
                </a:pPr>
                <a:r>
                  <a:rPr lang="zh-TW" altLang="en-US" sz="1200" b="1" kern="0" dirty="0">
                    <a:solidFill>
                      <a:srgbClr val="EE549C"/>
                    </a:solidFill>
                    <a:latin typeface="微軟正黑體" panose="020B0604030504040204" pitchFamily="34" charset="-120"/>
                    <a:ea typeface="微軟正黑體" panose="020B0604030504040204" pitchFamily="34" charset="-120"/>
                    <a:cs typeface="Arial" pitchFamily="34" charset="0"/>
                  </a:rPr>
                  <a:t>邊緣運算晶片平台</a:t>
                </a:r>
                <a:endParaRPr lang="zh-TW" altLang="en-US" sz="1200" dirty="0">
                  <a:solidFill>
                    <a:srgbClr val="EE549C"/>
                  </a:solidFill>
                </a:endParaRPr>
              </a:p>
            </p:txBody>
          </p:sp>
          <p:sp>
            <p:nvSpPr>
              <p:cNvPr id="549" name="TextBox 24"/>
              <p:cNvSpPr txBox="1"/>
              <p:nvPr userDrawn="1"/>
            </p:nvSpPr>
            <p:spPr>
              <a:xfrm>
                <a:off x="-1002865" y="5738807"/>
                <a:ext cx="1289386" cy="223685"/>
              </a:xfrm>
              <a:prstGeom prst="rect">
                <a:avLst/>
              </a:prstGeom>
              <a:noFill/>
              <a:ln w="19050">
                <a:noFill/>
              </a:ln>
            </p:spPr>
            <p:txBody>
              <a:bodyPr wrap="square" rtlCol="0">
                <a:spAutoFi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cs typeface="Arial" pitchFamily="34" charset="0"/>
                  </a:rPr>
                  <a:t>基礎科技研發平台</a:t>
                </a:r>
                <a:endParaRPr lang="en-US" sz="1200" b="1" dirty="0">
                  <a:solidFill>
                    <a:schemeClr val="tx1"/>
                  </a:solidFill>
                  <a:latin typeface="微軟正黑體" panose="020B0604030504040204" pitchFamily="34" charset="-120"/>
                  <a:ea typeface="微軟正黑體" panose="020B0604030504040204" pitchFamily="34" charset="-120"/>
                  <a:cs typeface="Arial" pitchFamily="34" charset="0"/>
                </a:endParaRPr>
              </a:p>
            </p:txBody>
          </p:sp>
        </p:grpSp>
        <p:sp>
          <p:nvSpPr>
            <p:cNvPr id="548" name="TextBox 23"/>
            <p:cNvSpPr txBox="1"/>
            <p:nvPr userDrawn="1"/>
          </p:nvSpPr>
          <p:spPr>
            <a:xfrm>
              <a:off x="1785434" y="2338127"/>
              <a:ext cx="1261884" cy="307777"/>
            </a:xfrm>
            <a:prstGeom prst="rect">
              <a:avLst/>
            </a:prstGeom>
            <a:noFill/>
          </p:spPr>
          <p:txBody>
            <a:bodyPr wrap="none" rtlCol="0">
              <a:prstTxWarp prst="textArchUp">
                <a:avLst/>
              </a:prstTxWarp>
              <a:spAutoFit/>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新科技服務業</a:t>
              </a:r>
              <a:endParaRPr lang="en-US" sz="1400" b="1" dirty="0">
                <a:solidFill>
                  <a:schemeClr val="tx1"/>
                </a:solidFill>
                <a:latin typeface="微軟正黑體" panose="020B0604030504040204" pitchFamily="34" charset="-120"/>
                <a:ea typeface="微軟正黑體" panose="020B0604030504040204" pitchFamily="34" charset="-120"/>
                <a:cs typeface="Arial" pitchFamily="34" charset="0"/>
              </a:endParaRPr>
            </a:p>
          </p:txBody>
        </p:sp>
        <p:sp>
          <p:nvSpPr>
            <p:cNvPr id="547" name="TextBox 22"/>
            <p:cNvSpPr txBox="1"/>
            <p:nvPr userDrawn="1"/>
          </p:nvSpPr>
          <p:spPr>
            <a:xfrm>
              <a:off x="1605898" y="1256507"/>
              <a:ext cx="1620957" cy="307777"/>
            </a:xfrm>
            <a:prstGeom prst="rect">
              <a:avLst/>
            </a:prstGeom>
            <a:noFill/>
          </p:spPr>
          <p:txBody>
            <a:bodyPr wrap="none" rtlCol="0">
              <a:prstTxWarp prst="textArchUp">
                <a:avLst/>
              </a:prstTxWarp>
              <a:spAutoFit/>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科技服務解決方案</a:t>
              </a:r>
              <a:endParaRPr lang="en-US" sz="1400" b="1" dirty="0">
                <a:solidFill>
                  <a:schemeClr val="tx1"/>
                </a:solidFill>
                <a:latin typeface="微軟正黑體" panose="020B0604030504040204" pitchFamily="34" charset="-120"/>
                <a:ea typeface="微軟正黑體" panose="020B0604030504040204" pitchFamily="34" charset="-120"/>
                <a:cs typeface="Arial" pitchFamily="34" charset="0"/>
              </a:endParaRPr>
            </a:p>
          </p:txBody>
        </p:sp>
        <p:sp>
          <p:nvSpPr>
            <p:cNvPr id="546" name="TextBox 21"/>
            <p:cNvSpPr txBox="1"/>
            <p:nvPr userDrawn="1"/>
          </p:nvSpPr>
          <p:spPr>
            <a:xfrm>
              <a:off x="1964971" y="758595"/>
              <a:ext cx="902811" cy="307777"/>
            </a:xfrm>
            <a:prstGeom prst="rect">
              <a:avLst/>
            </a:prstGeom>
            <a:noFill/>
          </p:spPr>
          <p:txBody>
            <a:bodyPr wrap="none" rtlCol="0">
              <a:prstTxWarp prst="textArchUp">
                <a:avLst/>
              </a:prstTxWarp>
              <a:spAutoFit/>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應用場域</a:t>
              </a:r>
              <a:endParaRPr lang="en-US" sz="1400" b="1" dirty="0">
                <a:solidFill>
                  <a:schemeClr val="tx1"/>
                </a:solidFill>
                <a:latin typeface="微軟正黑體" panose="020B0604030504040204" pitchFamily="34" charset="-120"/>
                <a:ea typeface="微軟正黑體" panose="020B0604030504040204" pitchFamily="34" charset="-120"/>
                <a:cs typeface="Arial" pitchFamily="34" charset="0"/>
              </a:endParaRPr>
            </a:p>
          </p:txBody>
        </p:sp>
      </p:grpSp>
      <p:grpSp>
        <p:nvGrpSpPr>
          <p:cNvPr id="497" name="群組 496"/>
          <p:cNvGrpSpPr/>
          <p:nvPr/>
        </p:nvGrpSpPr>
        <p:grpSpPr>
          <a:xfrm flipH="1">
            <a:off x="611799" y="3969697"/>
            <a:ext cx="914919" cy="914919"/>
            <a:chOff x="4898920" y="2304424"/>
            <a:chExt cx="1176565" cy="1176565"/>
          </a:xfrm>
        </p:grpSpPr>
        <p:sp>
          <p:nvSpPr>
            <p:cNvPr id="498" name="橢圓 497"/>
            <p:cNvSpPr/>
            <p:nvPr/>
          </p:nvSpPr>
          <p:spPr>
            <a:xfrm>
              <a:off x="4898920" y="2304424"/>
              <a:ext cx="1176565" cy="1176565"/>
            </a:xfrm>
            <a:prstGeom prst="ellipse">
              <a:avLst/>
            </a:prstGeom>
            <a:solidFill>
              <a:schemeClr val="bg1"/>
            </a:solidFill>
            <a:ln>
              <a:solidFill>
                <a:srgbClr val="9A3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499" name="圖片 498"/>
            <p:cNvPicPr>
              <a:picLocks noChangeAspect="1"/>
            </p:cNvPicPr>
            <p:nvPr/>
          </p:nvPicPr>
          <p:blipFill>
            <a:blip r:embed="rId3"/>
            <a:stretch>
              <a:fillRect/>
            </a:stretch>
          </p:blipFill>
          <p:spPr>
            <a:xfrm>
              <a:off x="5066052" y="2347824"/>
              <a:ext cx="842304" cy="797046"/>
            </a:xfrm>
            <a:prstGeom prst="rect">
              <a:avLst/>
            </a:prstGeom>
          </p:spPr>
        </p:pic>
        <p:sp>
          <p:nvSpPr>
            <p:cNvPr id="500" name="文字方塊 499"/>
            <p:cNvSpPr txBox="1"/>
            <p:nvPr/>
          </p:nvSpPr>
          <p:spPr>
            <a:xfrm>
              <a:off x="4972671" y="2999093"/>
              <a:ext cx="1029063" cy="356214"/>
            </a:xfrm>
            <a:prstGeom prst="rect">
              <a:avLst/>
            </a:prstGeom>
            <a:noFill/>
          </p:spPr>
          <p:txBody>
            <a:bodyPr wrap="none" rtlCol="0">
              <a:spAutoFit/>
            </a:bodyPr>
            <a:lstStyle/>
            <a:p>
              <a:r>
                <a:rPr lang="zh-TW" altLang="en-US" sz="1200" b="0" dirty="0">
                  <a:solidFill>
                    <a:srgbClr val="9A3CBB"/>
                  </a:solidFill>
                  <a:latin typeface="微軟正黑體" panose="020B0604030504040204" pitchFamily="34" charset="-120"/>
                  <a:ea typeface="微軟正黑體" panose="020B0604030504040204" pitchFamily="34" charset="-120"/>
                </a:rPr>
                <a:t>軟體開發</a:t>
              </a:r>
            </a:p>
          </p:txBody>
        </p:sp>
      </p:grpSp>
      <p:grpSp>
        <p:nvGrpSpPr>
          <p:cNvPr id="501" name="群組 500"/>
          <p:cNvGrpSpPr/>
          <p:nvPr/>
        </p:nvGrpSpPr>
        <p:grpSpPr>
          <a:xfrm flipH="1">
            <a:off x="905119" y="2951212"/>
            <a:ext cx="914919" cy="914919"/>
            <a:chOff x="4725244" y="4138801"/>
            <a:chExt cx="1176565" cy="1176565"/>
          </a:xfrm>
        </p:grpSpPr>
        <p:grpSp>
          <p:nvGrpSpPr>
            <p:cNvPr id="502" name="群組 501"/>
            <p:cNvGrpSpPr/>
            <p:nvPr/>
          </p:nvGrpSpPr>
          <p:grpSpPr>
            <a:xfrm>
              <a:off x="4725244" y="4138801"/>
              <a:ext cx="1176565" cy="1176565"/>
              <a:chOff x="4898920" y="2304424"/>
              <a:chExt cx="1176565" cy="1176565"/>
            </a:xfrm>
          </p:grpSpPr>
          <p:sp>
            <p:nvSpPr>
              <p:cNvPr id="504" name="橢圓 503"/>
              <p:cNvSpPr/>
              <p:nvPr/>
            </p:nvSpPr>
            <p:spPr>
              <a:xfrm>
                <a:off x="4898920" y="2304424"/>
                <a:ext cx="1176565" cy="1176565"/>
              </a:xfrm>
              <a:prstGeom prst="ellipse">
                <a:avLst/>
              </a:prstGeom>
              <a:solidFill>
                <a:schemeClr val="bg1"/>
              </a:solidFill>
              <a:ln>
                <a:solidFill>
                  <a:srgbClr val="FF7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05" name="文字方塊 504"/>
              <p:cNvSpPr txBox="1"/>
              <p:nvPr/>
            </p:nvSpPr>
            <p:spPr>
              <a:xfrm>
                <a:off x="4972671" y="2999093"/>
                <a:ext cx="1029063" cy="356214"/>
              </a:xfrm>
              <a:prstGeom prst="rect">
                <a:avLst/>
              </a:prstGeom>
              <a:noFill/>
            </p:spPr>
            <p:txBody>
              <a:bodyPr wrap="none" rtlCol="0">
                <a:spAutoFit/>
              </a:bodyPr>
              <a:lstStyle/>
              <a:p>
                <a:pPr algn="ctr"/>
                <a:r>
                  <a:rPr lang="zh-TW" altLang="en-US" sz="1200" dirty="0">
                    <a:solidFill>
                      <a:srgbClr val="E14F3E"/>
                    </a:solidFill>
                    <a:latin typeface="微軟正黑體" panose="020B0604030504040204" pitchFamily="34" charset="-120"/>
                    <a:ea typeface="微軟正黑體" panose="020B0604030504040204" pitchFamily="34" charset="-120"/>
                  </a:rPr>
                  <a:t>系統整合</a:t>
                </a:r>
              </a:p>
            </p:txBody>
          </p:sp>
        </p:grpSp>
        <p:pic>
          <p:nvPicPr>
            <p:cNvPr id="503" name="圖片 502"/>
            <p:cNvPicPr>
              <a:picLocks noChangeAspect="1"/>
            </p:cNvPicPr>
            <p:nvPr/>
          </p:nvPicPr>
          <p:blipFill>
            <a:blip r:embed="rId4"/>
            <a:stretch>
              <a:fillRect/>
            </a:stretch>
          </p:blipFill>
          <p:spPr>
            <a:xfrm>
              <a:off x="4942691" y="4229285"/>
              <a:ext cx="741672" cy="708932"/>
            </a:xfrm>
            <a:prstGeom prst="rect">
              <a:avLst/>
            </a:prstGeom>
          </p:spPr>
        </p:pic>
      </p:grpSp>
      <p:grpSp>
        <p:nvGrpSpPr>
          <p:cNvPr id="506" name="群組 505"/>
          <p:cNvGrpSpPr/>
          <p:nvPr/>
        </p:nvGrpSpPr>
        <p:grpSpPr>
          <a:xfrm flipH="1">
            <a:off x="2039348" y="2556175"/>
            <a:ext cx="914919" cy="914919"/>
            <a:chOff x="6583680" y="4128073"/>
            <a:chExt cx="1176565" cy="1176565"/>
          </a:xfrm>
        </p:grpSpPr>
        <p:grpSp>
          <p:nvGrpSpPr>
            <p:cNvPr id="507" name="群組 506"/>
            <p:cNvGrpSpPr/>
            <p:nvPr/>
          </p:nvGrpSpPr>
          <p:grpSpPr>
            <a:xfrm>
              <a:off x="6583680" y="4128073"/>
              <a:ext cx="1176565" cy="1176565"/>
              <a:chOff x="4898920" y="2304424"/>
              <a:chExt cx="1176565" cy="1176565"/>
            </a:xfrm>
          </p:grpSpPr>
          <p:sp>
            <p:nvSpPr>
              <p:cNvPr id="509" name="橢圓 508"/>
              <p:cNvSpPr/>
              <p:nvPr/>
            </p:nvSpPr>
            <p:spPr>
              <a:xfrm>
                <a:off x="4898920" y="2304424"/>
                <a:ext cx="1176565" cy="1176565"/>
              </a:xfrm>
              <a:prstGeom prst="ellipse">
                <a:avLst/>
              </a:prstGeom>
              <a:solidFill>
                <a:schemeClr val="bg1"/>
              </a:solidFill>
              <a:ln>
                <a:solidFill>
                  <a:srgbClr val="00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10" name="文字方塊 509"/>
              <p:cNvSpPr txBox="1"/>
              <p:nvPr/>
            </p:nvSpPr>
            <p:spPr>
              <a:xfrm>
                <a:off x="4972671" y="2999093"/>
                <a:ext cx="1029063" cy="356214"/>
              </a:xfrm>
              <a:prstGeom prst="rect">
                <a:avLst/>
              </a:prstGeom>
              <a:noFill/>
            </p:spPr>
            <p:txBody>
              <a:bodyPr wrap="none" rtlCol="0">
                <a:spAutoFit/>
              </a:bodyPr>
              <a:lstStyle/>
              <a:p>
                <a:r>
                  <a:rPr lang="zh-TW" altLang="en-US" sz="1200" dirty="0">
                    <a:solidFill>
                      <a:srgbClr val="00A48F"/>
                    </a:solidFill>
                    <a:latin typeface="微軟正黑體" panose="020B0604030504040204" pitchFamily="34" charset="-120"/>
                    <a:ea typeface="微軟正黑體" panose="020B0604030504040204" pitchFamily="34" charset="-120"/>
                  </a:rPr>
                  <a:t>科技平台</a:t>
                </a:r>
              </a:p>
            </p:txBody>
          </p:sp>
        </p:grpSp>
        <p:pic>
          <p:nvPicPr>
            <p:cNvPr id="508" name="圖片 507"/>
            <p:cNvPicPr>
              <a:picLocks noChangeAspect="1"/>
            </p:cNvPicPr>
            <p:nvPr/>
          </p:nvPicPr>
          <p:blipFill>
            <a:blip r:embed="rId5"/>
            <a:stretch>
              <a:fillRect/>
            </a:stretch>
          </p:blipFill>
          <p:spPr>
            <a:xfrm>
              <a:off x="6801127" y="4307646"/>
              <a:ext cx="741672" cy="476453"/>
            </a:xfrm>
            <a:prstGeom prst="rect">
              <a:avLst/>
            </a:prstGeom>
          </p:spPr>
        </p:pic>
      </p:grpSp>
      <p:grpSp>
        <p:nvGrpSpPr>
          <p:cNvPr id="511" name="群組 510"/>
          <p:cNvGrpSpPr/>
          <p:nvPr/>
        </p:nvGrpSpPr>
        <p:grpSpPr>
          <a:xfrm flipH="1">
            <a:off x="3160483" y="2951212"/>
            <a:ext cx="914919" cy="914919"/>
            <a:chOff x="6893170" y="4598593"/>
            <a:chExt cx="1176565" cy="1176565"/>
          </a:xfrm>
        </p:grpSpPr>
        <p:grpSp>
          <p:nvGrpSpPr>
            <p:cNvPr id="512" name="群組 511"/>
            <p:cNvGrpSpPr/>
            <p:nvPr/>
          </p:nvGrpSpPr>
          <p:grpSpPr>
            <a:xfrm>
              <a:off x="6893170" y="4598593"/>
              <a:ext cx="1176565" cy="1176565"/>
              <a:chOff x="4898920" y="2304423"/>
              <a:chExt cx="1176565" cy="1176565"/>
            </a:xfrm>
          </p:grpSpPr>
          <p:sp>
            <p:nvSpPr>
              <p:cNvPr id="514" name="橢圓 513"/>
              <p:cNvSpPr/>
              <p:nvPr/>
            </p:nvSpPr>
            <p:spPr>
              <a:xfrm>
                <a:off x="4898920" y="2304423"/>
                <a:ext cx="1176565" cy="1176565"/>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15" name="文字方塊 514"/>
              <p:cNvSpPr txBox="1"/>
              <p:nvPr/>
            </p:nvSpPr>
            <p:spPr>
              <a:xfrm>
                <a:off x="4972671" y="2999093"/>
                <a:ext cx="1029063" cy="356214"/>
              </a:xfrm>
              <a:prstGeom prst="rect">
                <a:avLst/>
              </a:prstGeom>
              <a:noFill/>
            </p:spPr>
            <p:txBody>
              <a:bodyPr wrap="none" rtlCol="0">
                <a:spAutoFit/>
              </a:bodyPr>
              <a:lstStyle/>
              <a:p>
                <a:r>
                  <a:rPr lang="zh-TW" altLang="en-US" sz="1200" dirty="0">
                    <a:solidFill>
                      <a:srgbClr val="2C5EAA"/>
                    </a:solidFill>
                    <a:latin typeface="微軟正黑體" panose="020B0604030504040204" pitchFamily="34" charset="-120"/>
                    <a:ea typeface="微軟正黑體" panose="020B0604030504040204" pitchFamily="34" charset="-120"/>
                  </a:rPr>
                  <a:t>研發測試</a:t>
                </a:r>
                <a:endParaRPr lang="zh-TW" altLang="en-US" sz="1200" dirty="0"/>
              </a:p>
            </p:txBody>
          </p:sp>
        </p:grpSp>
        <p:pic>
          <p:nvPicPr>
            <p:cNvPr id="513" name="圖片 512"/>
            <p:cNvPicPr>
              <a:picLocks noChangeAspect="1"/>
            </p:cNvPicPr>
            <p:nvPr/>
          </p:nvPicPr>
          <p:blipFill>
            <a:blip r:embed="rId6"/>
            <a:stretch>
              <a:fillRect/>
            </a:stretch>
          </p:blipFill>
          <p:spPr>
            <a:xfrm>
              <a:off x="7129544" y="4690475"/>
              <a:ext cx="703817" cy="713140"/>
            </a:xfrm>
            <a:prstGeom prst="rect">
              <a:avLst/>
            </a:prstGeom>
          </p:spPr>
        </p:pic>
      </p:grpSp>
      <p:grpSp>
        <p:nvGrpSpPr>
          <p:cNvPr id="516" name="群組 515"/>
          <p:cNvGrpSpPr/>
          <p:nvPr/>
        </p:nvGrpSpPr>
        <p:grpSpPr>
          <a:xfrm flipH="1">
            <a:off x="3479762" y="3969697"/>
            <a:ext cx="914919" cy="914919"/>
            <a:chOff x="5952156" y="2641135"/>
            <a:chExt cx="1176565" cy="1176565"/>
          </a:xfrm>
        </p:grpSpPr>
        <p:sp>
          <p:nvSpPr>
            <p:cNvPr id="517" name="橢圓 516"/>
            <p:cNvSpPr/>
            <p:nvPr/>
          </p:nvSpPr>
          <p:spPr>
            <a:xfrm>
              <a:off x="5952156" y="2641135"/>
              <a:ext cx="1176565" cy="1176565"/>
            </a:xfrm>
            <a:prstGeom prst="ellipse">
              <a:avLst/>
            </a:prstGeom>
            <a:solidFill>
              <a:schemeClr val="bg1"/>
            </a:solidFill>
            <a:ln>
              <a:solidFill>
                <a:srgbClr val="EA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18" name="文字方塊 517"/>
            <p:cNvSpPr txBox="1"/>
            <p:nvPr/>
          </p:nvSpPr>
          <p:spPr>
            <a:xfrm>
              <a:off x="6025907" y="3335804"/>
              <a:ext cx="1029064" cy="356214"/>
            </a:xfrm>
            <a:prstGeom prst="rect">
              <a:avLst/>
            </a:prstGeom>
            <a:noFill/>
          </p:spPr>
          <p:txBody>
            <a:bodyPr wrap="none" rtlCol="0">
              <a:spAutoFit/>
            </a:bodyPr>
            <a:lstStyle/>
            <a:p>
              <a:r>
                <a:rPr lang="zh-TW" altLang="en-US" sz="1200" dirty="0">
                  <a:solidFill>
                    <a:srgbClr val="E85298"/>
                  </a:solidFill>
                  <a:latin typeface="微軟正黑體" panose="020B0604030504040204" pitchFamily="34" charset="-120"/>
                  <a:ea typeface="微軟正黑體" panose="020B0604030504040204" pitchFamily="34" charset="-120"/>
                </a:rPr>
                <a:t>科技顧問</a:t>
              </a:r>
              <a:endParaRPr lang="zh-TW" altLang="en-US" sz="1200" dirty="0">
                <a:solidFill>
                  <a:srgbClr val="E85298"/>
                </a:solidFill>
              </a:endParaRPr>
            </a:p>
          </p:txBody>
        </p:sp>
        <p:pic>
          <p:nvPicPr>
            <p:cNvPr id="519" name="圖片 518"/>
            <p:cNvPicPr>
              <a:picLocks noChangeAspect="1"/>
            </p:cNvPicPr>
            <p:nvPr/>
          </p:nvPicPr>
          <p:blipFill>
            <a:blip r:embed="rId7"/>
            <a:stretch>
              <a:fillRect/>
            </a:stretch>
          </p:blipFill>
          <p:spPr>
            <a:xfrm flipH="1">
              <a:off x="6309219" y="2835844"/>
              <a:ext cx="462437" cy="461244"/>
            </a:xfrm>
            <a:prstGeom prst="rect">
              <a:avLst/>
            </a:prstGeom>
          </p:spPr>
        </p:pic>
      </p:grpSp>
      <p:pic>
        <p:nvPicPr>
          <p:cNvPr id="576" name="圖片 57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1376" y="288056"/>
            <a:ext cx="1478863" cy="1478863"/>
          </a:xfrm>
          <a:prstGeom prst="rect">
            <a:avLst/>
          </a:prstGeom>
        </p:spPr>
      </p:pic>
      <p:cxnSp>
        <p:nvCxnSpPr>
          <p:cNvPr id="10" name="直線接點 9"/>
          <p:cNvCxnSpPr/>
          <p:nvPr/>
        </p:nvCxnSpPr>
        <p:spPr>
          <a:xfrm>
            <a:off x="4945504" y="5008669"/>
            <a:ext cx="37605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2" name="圖片 61"/>
          <p:cNvPicPr>
            <a:picLocks noChangeAspect="1"/>
          </p:cNvPicPr>
          <p:nvPr/>
        </p:nvPicPr>
        <p:blipFill>
          <a:blip r:embed="rId9"/>
          <a:stretch>
            <a:fillRect/>
          </a:stretch>
        </p:blipFill>
        <p:spPr>
          <a:xfrm>
            <a:off x="1932537" y="6340372"/>
            <a:ext cx="1112231" cy="191028"/>
          </a:xfrm>
          <a:prstGeom prst="rect">
            <a:avLst/>
          </a:prstGeom>
        </p:spPr>
      </p:pic>
      <p:sp>
        <p:nvSpPr>
          <p:cNvPr id="7" name="標題 6"/>
          <p:cNvSpPr>
            <a:spLocks noGrp="1"/>
          </p:cNvSpPr>
          <p:nvPr>
            <p:ph type="title" hasCustomPrompt="1"/>
          </p:nvPr>
        </p:nvSpPr>
        <p:spPr>
          <a:xfrm>
            <a:off x="4982711" y="2272067"/>
            <a:ext cx="3625836" cy="1716602"/>
          </a:xfrm>
        </p:spPr>
        <p:txBody>
          <a:bodyPr/>
          <a:lstStyle>
            <a:lvl1pPr>
              <a:lnSpc>
                <a:spcPct val="150000"/>
              </a:lnSpc>
              <a:defRPr sz="1600" b="1"/>
            </a:lvl1pPr>
          </a:lstStyle>
          <a:p>
            <a:pPr>
              <a:spcBef>
                <a:spcPts val="0"/>
              </a:spcBef>
            </a:pPr>
            <a:r>
              <a:rPr lang="en-US" altLang="zh-TW" sz="1600" dirty="0"/>
              <a:t>XXX</a:t>
            </a:r>
            <a:r>
              <a:rPr lang="zh-TW" altLang="en-US" sz="1600" dirty="0"/>
              <a:t> 職稱</a:t>
            </a:r>
            <a:br>
              <a:rPr lang="zh-TW" altLang="en-US" sz="1600" dirty="0"/>
            </a:br>
            <a:r>
              <a:rPr lang="en-US" altLang="zh-TW" sz="1600" b="0" dirty="0"/>
              <a:t>(</a:t>
            </a:r>
            <a:r>
              <a:rPr lang="zh-TW" altLang="en-US" sz="1600" b="0" dirty="0"/>
              <a:t>填組、部門或領域名稱</a:t>
            </a:r>
            <a:r>
              <a:rPr lang="en-US" altLang="zh-TW" sz="1600" b="0" dirty="0"/>
              <a:t>)</a:t>
            </a:r>
            <a:br>
              <a:rPr lang="en-US" altLang="zh-TW" sz="1600" b="0" dirty="0"/>
            </a:br>
            <a:r>
              <a:rPr lang="en-US" altLang="zh-TW" sz="1600" b="0" dirty="0"/>
              <a:t>+886-3-5912XXX</a:t>
            </a:r>
            <a:br>
              <a:rPr lang="en-US" altLang="zh-TW" sz="1600" b="0" dirty="0"/>
            </a:br>
            <a:r>
              <a:rPr lang="en-US" altLang="zh-TW" sz="1600" b="0" dirty="0"/>
              <a:t>XXXXX@itri.org.tw</a:t>
            </a:r>
            <a:endParaRPr lang="zh-TW" altLang="en-US" dirty="0"/>
          </a:p>
        </p:txBody>
      </p:sp>
      <p:sp>
        <p:nvSpPr>
          <p:cNvPr id="3" name="矩形 2"/>
          <p:cNvSpPr/>
          <p:nvPr/>
        </p:nvSpPr>
        <p:spPr bwMode="auto">
          <a:xfrm>
            <a:off x="8305415" y="6644640"/>
            <a:ext cx="801189" cy="213360"/>
          </a:xfrm>
          <a:prstGeom prst="rect">
            <a:avLst/>
          </a:prstGeom>
          <a:solidFill>
            <a:srgbClr val="00B2B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Tree>
    <p:extLst>
      <p:ext uri="{BB962C8B-B14F-4D97-AF65-F5344CB8AC3E}">
        <p14:creationId xmlns:p14="http://schemas.microsoft.com/office/powerpoint/2010/main" val="207004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5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6"/>
                                        </p:tgtEl>
                                        <p:attrNameLst>
                                          <p:attrName>style.visibility</p:attrName>
                                        </p:attrNameLst>
                                      </p:cBhvr>
                                      <p:to>
                                        <p:strVal val="visible"/>
                                      </p:to>
                                    </p:set>
                                  </p:childTnLst>
                                </p:cTn>
                              </p:par>
                              <p:par>
                                <p:cTn id="9" presetID="1" presetClass="entr" presetSubtype="0" fill="hold" nodeType="withEffect">
                                  <p:stCondLst>
                                    <p:cond delay="800"/>
                                  </p:stCondLst>
                                  <p:childTnLst>
                                    <p:set>
                                      <p:cBhvr>
                                        <p:cTn id="10" dur="1" fill="hold">
                                          <p:stCondLst>
                                            <p:cond delay="0"/>
                                          </p:stCondLst>
                                        </p:cTn>
                                        <p:tgtEl>
                                          <p:spTgt spid="497"/>
                                        </p:tgtEl>
                                        <p:attrNameLst>
                                          <p:attrName>style.visibility</p:attrName>
                                        </p:attrNameLst>
                                      </p:cBhvr>
                                      <p:to>
                                        <p:strVal val="visible"/>
                                      </p:to>
                                    </p:set>
                                  </p:childTnLst>
                                </p:cTn>
                              </p:par>
                              <p:par>
                                <p:cTn id="11" presetID="1" presetClass="entr" presetSubtype="0" fill="hold" nodeType="withEffect">
                                  <p:stCondLst>
                                    <p:cond delay="1400"/>
                                  </p:stCondLst>
                                  <p:childTnLst>
                                    <p:set>
                                      <p:cBhvr>
                                        <p:cTn id="12" dur="1" fill="hold">
                                          <p:stCondLst>
                                            <p:cond delay="0"/>
                                          </p:stCondLst>
                                        </p:cTn>
                                        <p:tgtEl>
                                          <p:spTgt spid="501"/>
                                        </p:tgtEl>
                                        <p:attrNameLst>
                                          <p:attrName>style.visibility</p:attrName>
                                        </p:attrNameLst>
                                      </p:cBhvr>
                                      <p:to>
                                        <p:strVal val="visible"/>
                                      </p:to>
                                    </p:set>
                                  </p:childTnLst>
                                </p:cTn>
                              </p:par>
                              <p:par>
                                <p:cTn id="13" presetID="1" presetClass="entr" presetSubtype="0" fill="hold" nodeType="withEffect">
                                  <p:stCondLst>
                                    <p:cond delay="1800"/>
                                  </p:stCondLst>
                                  <p:childTnLst>
                                    <p:set>
                                      <p:cBhvr>
                                        <p:cTn id="14" dur="1" fill="hold">
                                          <p:stCondLst>
                                            <p:cond delay="0"/>
                                          </p:stCondLst>
                                        </p:cTn>
                                        <p:tgtEl>
                                          <p:spTgt spid="506"/>
                                        </p:tgtEl>
                                        <p:attrNameLst>
                                          <p:attrName>style.visibility</p:attrName>
                                        </p:attrNameLst>
                                      </p:cBhvr>
                                      <p:to>
                                        <p:strVal val="visible"/>
                                      </p:to>
                                    </p:set>
                                  </p:childTnLst>
                                </p:cTn>
                              </p:par>
                              <p:par>
                                <p:cTn id="15" presetID="1" presetClass="entr" presetSubtype="0" fill="hold" nodeType="withEffect">
                                  <p:stCondLst>
                                    <p:cond delay="2300"/>
                                  </p:stCondLst>
                                  <p:childTnLst>
                                    <p:set>
                                      <p:cBhvr>
                                        <p:cTn id="16" dur="1" fill="hold">
                                          <p:stCondLst>
                                            <p:cond delay="0"/>
                                          </p:stCondLst>
                                        </p:cTn>
                                        <p:tgtEl>
                                          <p:spTgt spid="511"/>
                                        </p:tgtEl>
                                        <p:attrNameLst>
                                          <p:attrName>style.visibility</p:attrName>
                                        </p:attrNameLst>
                                      </p:cBhvr>
                                      <p:to>
                                        <p:strVal val="visible"/>
                                      </p:to>
                                    </p:set>
                                  </p:childTnLst>
                                </p:cTn>
                              </p:par>
                              <p:par>
                                <p:cTn id="17" presetID="1" presetClass="entr" presetSubtype="0" fill="hold" nodeType="withEffect">
                                  <p:stCondLst>
                                    <p:cond delay="2700"/>
                                  </p:stCondLst>
                                  <p:childTnLst>
                                    <p:set>
                                      <p:cBhvr>
                                        <p:cTn id="18" dur="1" fill="hold">
                                          <p:stCondLst>
                                            <p:cond delay="0"/>
                                          </p:stCondLst>
                                        </p:cTn>
                                        <p:tgtEl>
                                          <p:spTgt spid="516"/>
                                        </p:tgtEl>
                                        <p:attrNameLst>
                                          <p:attrName>style.visibility</p:attrName>
                                        </p:attrNameLst>
                                      </p:cBhvr>
                                      <p:to>
                                        <p:strVal val="visible"/>
                                      </p:to>
                                    </p:set>
                                  </p:childTnLst>
                                </p:cTn>
                              </p:par>
                              <p:par>
                                <p:cTn id="19" presetID="22" presetClass="entr" presetSubtype="8" fill="hold" grpId="0" nodeType="withEffect">
                                  <p:stCondLst>
                                    <p:cond delay="2800"/>
                                  </p:stCondLst>
                                  <p:iterate type="wd">
                                    <p:tmPct val="45333"/>
                                  </p:iterate>
                                  <p:childTnLst>
                                    <p:set>
                                      <p:cBhvr>
                                        <p:cTn id="20" dur="1" fill="hold">
                                          <p:stCondLst>
                                            <p:cond delay="0"/>
                                          </p:stCondLst>
                                        </p:cTn>
                                        <p:tgtEl>
                                          <p:spTgt spid="535"/>
                                        </p:tgtEl>
                                        <p:attrNameLst>
                                          <p:attrName>style.visibility</p:attrName>
                                        </p:attrNameLst>
                                      </p:cBhvr>
                                      <p:to>
                                        <p:strVal val="visible"/>
                                      </p:to>
                                    </p:set>
                                    <p:animEffect transition="in" filter="wipe(left)">
                                      <p:cBhvr>
                                        <p:cTn id="21" dur="1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 grpId="0"/>
      <p:bldP spid="535" grpId="1"/>
      <p:bldP spid="535" grpId="2"/>
      <p:bldP spid="535" grpId="3"/>
      <p:bldP spid="535" grpId="4"/>
      <p:bldP spid="535" grpId="5"/>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58C22CF-6896-4B4D-A0AF-E97011AB0F5B}" type="datetimeFigureOut">
              <a:rPr lang="zh-TW" altLang="en-US" smtClean="0"/>
              <a:t>2021/6/6</a:t>
            </a:fld>
            <a:endParaRPr lang="zh-TW" altLang="en-US"/>
          </a:p>
        </p:txBody>
      </p:sp>
      <p:sp>
        <p:nvSpPr>
          <p:cNvPr id="5" name="Footer Placeholder 4"/>
          <p:cNvSpPr>
            <a:spLocks noGrp="1"/>
          </p:cNvSpPr>
          <p:nvPr>
            <p:ph type="ftr" sz="quarter" idx="11"/>
          </p:nvPr>
        </p:nvSpPr>
        <p:spPr>
          <a:xfrm>
            <a:off x="1855470" y="6303929"/>
            <a:ext cx="5908992" cy="277072"/>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7A47370-4289-4766-AEC9-95F6957945F1}" type="slidenum">
              <a:rPr lang="zh-TW" altLang="en-US" smtClean="0"/>
              <a:t>‹#›</a:t>
            </a:fld>
            <a:endParaRPr lang="zh-TW" altLang="en-US"/>
          </a:p>
        </p:txBody>
      </p:sp>
    </p:spTree>
    <p:extLst>
      <p:ext uri="{BB962C8B-B14F-4D97-AF65-F5344CB8AC3E}">
        <p14:creationId xmlns:p14="http://schemas.microsoft.com/office/powerpoint/2010/main" val="63191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tyle slide layout">
    <p:spTree>
      <p:nvGrpSpPr>
        <p:cNvPr id="1" name=""/>
        <p:cNvGrpSpPr/>
        <p:nvPr/>
      </p:nvGrpSpPr>
      <p:grpSpPr>
        <a:xfrm>
          <a:off x="0" y="0"/>
          <a:ext cx="0" cy="0"/>
          <a:chOff x="0" y="0"/>
          <a:chExt cx="0" cy="0"/>
        </a:xfrm>
      </p:grpSpPr>
      <p:sp>
        <p:nvSpPr>
          <p:cNvPr id="7" name="Rectangle 6"/>
          <p:cNvSpPr/>
          <p:nvPr userDrawn="1"/>
        </p:nvSpPr>
        <p:spPr>
          <a:xfrm>
            <a:off x="1" y="0"/>
            <a:ext cx="23912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685" y="3921211"/>
            <a:ext cx="1352049" cy="2343481"/>
          </a:xfrm>
          <a:prstGeom prst="rect">
            <a:avLst/>
          </a:prstGeom>
        </p:spPr>
      </p:pic>
    </p:spTree>
    <p:extLst>
      <p:ext uri="{BB962C8B-B14F-4D97-AF65-F5344CB8AC3E}">
        <p14:creationId xmlns:p14="http://schemas.microsoft.com/office/powerpoint/2010/main" val="177865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以及沒有資料來源">
    <p:spTree>
      <p:nvGrpSpPr>
        <p:cNvPr id="1" name=""/>
        <p:cNvGrpSpPr/>
        <p:nvPr/>
      </p:nvGrpSpPr>
      <p:grpSpPr>
        <a:xfrm>
          <a:off x="0" y="0"/>
          <a:ext cx="0" cy="0"/>
          <a:chOff x="0" y="0"/>
          <a:chExt cx="0" cy="0"/>
        </a:xfrm>
      </p:grpSpPr>
      <p:sp>
        <p:nvSpPr>
          <p:cNvPr id="4" name="文字方塊 3"/>
          <p:cNvSpPr txBox="1"/>
          <p:nvPr userDrawn="1"/>
        </p:nvSpPr>
        <p:spPr>
          <a:xfrm>
            <a:off x="8748464" y="6613525"/>
            <a:ext cx="395536" cy="276999"/>
          </a:xfrm>
          <a:prstGeom prst="rect">
            <a:avLst/>
          </a:prstGeom>
          <a:noFill/>
        </p:spPr>
        <p:txBody>
          <a:bodyPr wrap="square" rtlCol="0">
            <a:spAutoFit/>
          </a:bodyPr>
          <a:lstStyle/>
          <a:p>
            <a:fld id="{656270F7-55D0-4AF8-95F6-5D5E45D36F7A}" type="slidenum">
              <a:rPr lang="zh-TW" altLang="en-US" sz="1200" b="1" smtClean="0">
                <a:solidFill>
                  <a:schemeClr val="bg1"/>
                </a:solidFill>
                <a:latin typeface="微軟正黑體" panose="020B0604030504040204" pitchFamily="34" charset="-120"/>
                <a:ea typeface="微軟正黑體" panose="020B0604030504040204" pitchFamily="34" charset="-120"/>
              </a:rPr>
              <a:t>‹#›</a:t>
            </a:fld>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sp>
        <p:nvSpPr>
          <p:cNvPr id="6" name="標題 1"/>
          <p:cNvSpPr>
            <a:spLocks noGrp="1"/>
          </p:cNvSpPr>
          <p:nvPr>
            <p:ph type="title" hasCustomPrompt="1"/>
          </p:nvPr>
        </p:nvSpPr>
        <p:spPr>
          <a:xfrm>
            <a:off x="0" y="0"/>
            <a:ext cx="9144000" cy="1206500"/>
          </a:xfrm>
        </p:spPr>
        <p:txBody>
          <a:bodyPr/>
          <a:lstStyle>
            <a:lvl1pPr>
              <a:defRPr/>
            </a:lvl1pPr>
          </a:lstStyle>
          <a:p>
            <a:r>
              <a:rPr lang="en-US" altLang="zh-TW" dirty="0"/>
              <a:t>Title 32pt bold</a:t>
            </a:r>
            <a:endParaRPr lang="zh-TW" altLang="en-US" dirty="0"/>
          </a:p>
        </p:txBody>
      </p:sp>
    </p:spTree>
    <p:extLst>
      <p:ext uri="{BB962C8B-B14F-4D97-AF65-F5344CB8AC3E}">
        <p14:creationId xmlns:p14="http://schemas.microsoft.com/office/powerpoint/2010/main" val="377610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lvl1pPr>
              <a:defRPr/>
            </a:lvl1pPr>
          </a:lstStyle>
          <a:p>
            <a:r>
              <a:rPr lang="en-US" altLang="zh-TW" dirty="0"/>
              <a:t>Title 32pt bold</a:t>
            </a:r>
            <a:endParaRPr lang="zh-TW" altLang="en-US" dirty="0"/>
          </a:p>
        </p:txBody>
      </p:sp>
      <p:sp>
        <p:nvSpPr>
          <p:cNvPr id="3" name="內容版面配置區 2"/>
          <p:cNvSpPr>
            <a:spLocks noGrp="1"/>
          </p:cNvSpPr>
          <p:nvPr>
            <p:ph idx="1" hasCustomPrompt="1"/>
          </p:nvPr>
        </p:nvSpPr>
        <p:spPr>
          <a:xfrm>
            <a:off x="389731" y="1206500"/>
            <a:ext cx="8364538" cy="4991101"/>
          </a:xfrm>
        </p:spPr>
        <p:txBody>
          <a:bodyPr/>
          <a:lstStyle>
            <a:lvl1pPr>
              <a:defRPr/>
            </a:lvl1pPr>
          </a:lstStyle>
          <a:p>
            <a:pPr lvl="0"/>
            <a:r>
              <a:rPr lang="en-US" altLang="zh-TW" dirty="0"/>
              <a:t>20pt</a:t>
            </a:r>
            <a:endParaRPr lang="zh-TW" altLang="en-US" dirty="0"/>
          </a:p>
        </p:txBody>
      </p:sp>
      <p:sp>
        <p:nvSpPr>
          <p:cNvPr id="7" name="文字方塊 6"/>
          <p:cNvSpPr txBox="1"/>
          <p:nvPr userDrawn="1"/>
        </p:nvSpPr>
        <p:spPr>
          <a:xfrm>
            <a:off x="8748464" y="6613525"/>
            <a:ext cx="395536" cy="276999"/>
          </a:xfrm>
          <a:prstGeom prst="rect">
            <a:avLst/>
          </a:prstGeom>
          <a:noFill/>
        </p:spPr>
        <p:txBody>
          <a:bodyPr wrap="square" rtlCol="0">
            <a:spAutoFit/>
          </a:bodyPr>
          <a:lstStyle/>
          <a:p>
            <a:fld id="{656270F7-55D0-4AF8-95F6-5D5E45D36F7A}" type="slidenum">
              <a:rPr lang="zh-TW" altLang="en-US" sz="1200" b="1" smtClean="0">
                <a:solidFill>
                  <a:schemeClr val="bg1"/>
                </a:solidFill>
                <a:latin typeface="微軟正黑體" panose="020B0604030504040204" pitchFamily="34" charset="-120"/>
                <a:ea typeface="微軟正黑體" panose="020B0604030504040204" pitchFamily="34" charset="-120"/>
              </a:rPr>
              <a:t>‹#›</a:t>
            </a:fld>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069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標題副標及物件">
    <p:spTree>
      <p:nvGrpSpPr>
        <p:cNvPr id="1" name=""/>
        <p:cNvGrpSpPr/>
        <p:nvPr/>
      </p:nvGrpSpPr>
      <p:grpSpPr>
        <a:xfrm>
          <a:off x="0" y="0"/>
          <a:ext cx="0" cy="0"/>
          <a:chOff x="0" y="0"/>
          <a:chExt cx="0" cy="0"/>
        </a:xfrm>
      </p:grpSpPr>
      <p:sp>
        <p:nvSpPr>
          <p:cNvPr id="3" name="內容版面配置區 2"/>
          <p:cNvSpPr>
            <a:spLocks noGrp="1"/>
          </p:cNvSpPr>
          <p:nvPr>
            <p:ph idx="1" hasCustomPrompt="1"/>
          </p:nvPr>
        </p:nvSpPr>
        <p:spPr>
          <a:xfrm>
            <a:off x="386556" y="1733550"/>
            <a:ext cx="8370888" cy="4518237"/>
          </a:xfrm>
        </p:spPr>
        <p:txBody>
          <a:bodyPr/>
          <a:lstStyle>
            <a:lvl1pPr>
              <a:defRPr sz="2000"/>
            </a:lvl1pPr>
            <a:lvl2pPr>
              <a:defRPr sz="2000"/>
            </a:lvl2pPr>
            <a:lvl3pPr>
              <a:defRPr sz="2000"/>
            </a:lvl3pPr>
            <a:lvl4pPr>
              <a:defRPr sz="2000"/>
            </a:lvl4pPr>
            <a:lvl5pPr>
              <a:defRPr sz="2000"/>
            </a:lvl5pPr>
          </a:lstStyle>
          <a:p>
            <a:pPr lvl="0"/>
            <a:r>
              <a:rPr lang="en-US" altLang="zh-TW" dirty="0"/>
              <a:t>20pt</a:t>
            </a:r>
            <a:endParaRPr lang="zh-TW" altLang="en-US" dirty="0"/>
          </a:p>
        </p:txBody>
      </p:sp>
      <p:sp>
        <p:nvSpPr>
          <p:cNvPr id="4" name="標題 3"/>
          <p:cNvSpPr>
            <a:spLocks noGrp="1"/>
          </p:cNvSpPr>
          <p:nvPr>
            <p:ph type="title" hasCustomPrompt="1"/>
          </p:nvPr>
        </p:nvSpPr>
        <p:spPr/>
        <p:txBody>
          <a:bodyPr/>
          <a:lstStyle>
            <a:lvl1pPr>
              <a:defRPr/>
            </a:lvl1pPr>
          </a:lstStyle>
          <a:p>
            <a:r>
              <a:rPr lang="en-US" altLang="zh-TW" dirty="0"/>
              <a:t>Title 32pt bold</a:t>
            </a:r>
            <a:endParaRPr lang="zh-TW" altLang="en-US" dirty="0"/>
          </a:p>
        </p:txBody>
      </p:sp>
      <p:sp>
        <p:nvSpPr>
          <p:cNvPr id="5" name="內容版面配置區 4"/>
          <p:cNvSpPr>
            <a:spLocks noGrp="1"/>
          </p:cNvSpPr>
          <p:nvPr>
            <p:ph sz="quarter" idx="13" hasCustomPrompt="1"/>
          </p:nvPr>
        </p:nvSpPr>
        <p:spPr>
          <a:xfrm>
            <a:off x="0" y="1206500"/>
            <a:ext cx="9144000" cy="527050"/>
          </a:xfrm>
        </p:spPr>
        <p:txBody>
          <a:bodyPr/>
          <a:lstStyle>
            <a:lvl1pPr marL="0" indent="0" algn="ctr">
              <a:buNone/>
              <a:defRPr sz="2800"/>
            </a:lvl1pPr>
            <a:lvl2pPr>
              <a:defRPr sz="1400"/>
            </a:lvl2pPr>
            <a:lvl3pPr>
              <a:defRPr sz="1400"/>
            </a:lvl3pPr>
            <a:lvl4pPr>
              <a:defRPr sz="1400"/>
            </a:lvl4pPr>
            <a:lvl5pPr>
              <a:defRPr sz="1400"/>
            </a:lvl5pPr>
          </a:lstStyle>
          <a:p>
            <a:pPr lvl="0"/>
            <a:r>
              <a:rPr lang="en-US" altLang="zh-TW" dirty="0"/>
              <a:t>28pt</a:t>
            </a:r>
            <a:endParaRPr lang="zh-TW" altLang="en-US" dirty="0"/>
          </a:p>
        </p:txBody>
      </p:sp>
    </p:spTree>
    <p:extLst>
      <p:ext uri="{BB962C8B-B14F-4D97-AF65-F5344CB8AC3E}">
        <p14:creationId xmlns:p14="http://schemas.microsoft.com/office/powerpoint/2010/main" val="369793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722313" y="4406900"/>
            <a:ext cx="7772400" cy="1362075"/>
          </a:xfrm>
        </p:spPr>
        <p:txBody>
          <a:bodyPr anchor="t"/>
          <a:lstStyle>
            <a:lvl1pPr algn="l">
              <a:defRPr sz="4000" b="1" cap="all" baseline="0"/>
            </a:lvl1pPr>
          </a:lstStyle>
          <a:p>
            <a:r>
              <a:rPr lang="en-US" altLang="zh-TW" dirty="0"/>
              <a:t>Title 40 </a:t>
            </a:r>
            <a:r>
              <a:rPr lang="en-US" altLang="zh-TW" dirty="0" err="1"/>
              <a:t>pt</a:t>
            </a:r>
            <a:endParaRPr lang="zh-TW" altLang="en-US" dirty="0"/>
          </a:p>
        </p:txBody>
      </p:sp>
      <p:sp>
        <p:nvSpPr>
          <p:cNvPr id="3" name="文字版面配置區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a:t>24 </a:t>
            </a:r>
            <a:r>
              <a:rPr lang="en-US" altLang="zh-TW" dirty="0" err="1"/>
              <a:t>pt</a:t>
            </a:r>
            <a:endParaRPr lang="zh-TW" altLang="en-US" dirty="0"/>
          </a:p>
        </p:txBody>
      </p:sp>
      <p:sp>
        <p:nvSpPr>
          <p:cNvPr id="7" name="文字方塊 6"/>
          <p:cNvSpPr txBox="1"/>
          <p:nvPr userDrawn="1"/>
        </p:nvSpPr>
        <p:spPr>
          <a:xfrm>
            <a:off x="8748464" y="6613525"/>
            <a:ext cx="395536" cy="276999"/>
          </a:xfrm>
          <a:prstGeom prst="rect">
            <a:avLst/>
          </a:prstGeom>
          <a:noFill/>
        </p:spPr>
        <p:txBody>
          <a:bodyPr wrap="square" rtlCol="0">
            <a:spAutoFit/>
          </a:bodyPr>
          <a:lstStyle/>
          <a:p>
            <a:fld id="{656270F7-55D0-4AF8-95F6-5D5E45D36F7A}" type="slidenum">
              <a:rPr lang="zh-TW" altLang="en-US" sz="1200" b="1" smtClean="0">
                <a:solidFill>
                  <a:schemeClr val="bg1"/>
                </a:solidFill>
                <a:latin typeface="微軟正黑體" panose="020B0604030504040204" pitchFamily="34" charset="-120"/>
                <a:ea typeface="微軟正黑體" panose="020B0604030504040204" pitchFamily="34" charset="-120"/>
              </a:rPr>
              <a:t>‹#›</a:t>
            </a:fld>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5465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lvl1pPr>
              <a:defRPr/>
            </a:lvl1pPr>
          </a:lstStyle>
          <a:p>
            <a:r>
              <a:rPr lang="en-US" altLang="zh-TW" dirty="0"/>
              <a:t>Title 32pt bold</a:t>
            </a:r>
            <a:endParaRPr lang="zh-TW" altLang="en-US" dirty="0"/>
          </a:p>
        </p:txBody>
      </p:sp>
      <p:sp>
        <p:nvSpPr>
          <p:cNvPr id="3" name="內容版面配置區 2"/>
          <p:cNvSpPr>
            <a:spLocks noGrp="1"/>
          </p:cNvSpPr>
          <p:nvPr>
            <p:ph sz="half" idx="1" hasCustomPrompt="1"/>
          </p:nvPr>
        </p:nvSpPr>
        <p:spPr>
          <a:xfrm>
            <a:off x="457200" y="1206501"/>
            <a:ext cx="4105275" cy="4991100"/>
          </a:xfrm>
        </p:spPr>
        <p:txBody>
          <a:bodyPr/>
          <a:lstStyle>
            <a:lvl1pPr>
              <a:defRPr sz="2000"/>
            </a:lvl1pPr>
            <a:lvl2pPr marL="457200" indent="0">
              <a:buNone/>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ltLang="zh-TW" dirty="0"/>
              <a:t>20pt</a:t>
            </a:r>
            <a:endParaRPr lang="zh-TW" altLang="en-US" dirty="0"/>
          </a:p>
        </p:txBody>
      </p:sp>
      <p:sp>
        <p:nvSpPr>
          <p:cNvPr id="4" name="內容版面配置區 3"/>
          <p:cNvSpPr>
            <a:spLocks noGrp="1"/>
          </p:cNvSpPr>
          <p:nvPr>
            <p:ph sz="half" idx="2" hasCustomPrompt="1"/>
          </p:nvPr>
        </p:nvSpPr>
        <p:spPr>
          <a:xfrm>
            <a:off x="4714875" y="1206501"/>
            <a:ext cx="4106863" cy="49911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ltLang="zh-TW" dirty="0"/>
              <a:t>20pt</a:t>
            </a:r>
            <a:endParaRPr lang="zh-TW" altLang="en-US" dirty="0"/>
          </a:p>
        </p:txBody>
      </p:sp>
      <p:sp>
        <p:nvSpPr>
          <p:cNvPr id="8" name="文字方塊 7"/>
          <p:cNvSpPr txBox="1"/>
          <p:nvPr userDrawn="1"/>
        </p:nvSpPr>
        <p:spPr>
          <a:xfrm>
            <a:off x="8748464" y="6613525"/>
            <a:ext cx="395536" cy="276999"/>
          </a:xfrm>
          <a:prstGeom prst="rect">
            <a:avLst/>
          </a:prstGeom>
          <a:noFill/>
        </p:spPr>
        <p:txBody>
          <a:bodyPr wrap="square" rtlCol="0">
            <a:spAutoFit/>
          </a:bodyPr>
          <a:lstStyle/>
          <a:p>
            <a:fld id="{656270F7-55D0-4AF8-95F6-5D5E45D36F7A}" type="slidenum">
              <a:rPr lang="zh-TW" altLang="en-US" sz="1200" b="1" smtClean="0">
                <a:solidFill>
                  <a:schemeClr val="bg1"/>
                </a:solidFill>
                <a:latin typeface="微軟正黑體" panose="020B0604030504040204" pitchFamily="34" charset="-120"/>
                <a:ea typeface="微軟正黑體" panose="020B0604030504040204" pitchFamily="34" charset="-120"/>
              </a:rPr>
              <a:t>‹#›</a:t>
            </a:fld>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3425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hasCustomPrompt="1"/>
          </p:nvPr>
        </p:nvSpPr>
        <p:spPr>
          <a:xfrm>
            <a:off x="457200" y="12065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a:t>24pt</a:t>
            </a:r>
            <a:endParaRPr lang="zh-TW" altLang="en-US" dirty="0"/>
          </a:p>
        </p:txBody>
      </p:sp>
      <p:sp>
        <p:nvSpPr>
          <p:cNvPr id="4" name="內容版面配置區 3"/>
          <p:cNvSpPr>
            <a:spLocks noGrp="1"/>
          </p:cNvSpPr>
          <p:nvPr>
            <p:ph sz="half" idx="2" hasCustomPrompt="1"/>
          </p:nvPr>
        </p:nvSpPr>
        <p:spPr>
          <a:xfrm>
            <a:off x="457200" y="1846262"/>
            <a:ext cx="4040188" cy="4279901"/>
          </a:xfrm>
        </p:spPr>
        <p:txBody>
          <a:bodyPr/>
          <a:lstStyle>
            <a:lvl1pPr>
              <a:defRPr sz="2000">
                <a:latin typeface="+mn-lt"/>
                <a:ea typeface="+mn-ea"/>
              </a:defRPr>
            </a:lvl1pPr>
            <a:lvl2pPr>
              <a:defRPr sz="2000">
                <a:latin typeface="+mn-lt"/>
                <a:ea typeface="+mn-ea"/>
              </a:defRPr>
            </a:lvl2pPr>
            <a:lvl3pPr>
              <a:defRPr sz="2000">
                <a:latin typeface="+mn-lt"/>
                <a:ea typeface="+mn-ea"/>
              </a:defRPr>
            </a:lvl3pPr>
            <a:lvl4pPr>
              <a:defRPr sz="2000">
                <a:latin typeface="+mn-lt"/>
                <a:ea typeface="+mn-ea"/>
              </a:defRPr>
            </a:lvl4pPr>
            <a:lvl5pPr>
              <a:defRPr sz="2000">
                <a:latin typeface="+mn-lt"/>
                <a:ea typeface="+mn-ea"/>
              </a:defRPr>
            </a:lvl5pPr>
            <a:lvl6pPr>
              <a:defRPr sz="1600"/>
            </a:lvl6pPr>
            <a:lvl7pPr>
              <a:defRPr sz="1600"/>
            </a:lvl7pPr>
            <a:lvl8pPr>
              <a:defRPr sz="1600"/>
            </a:lvl8pPr>
            <a:lvl9pPr>
              <a:defRPr sz="1600"/>
            </a:lvl9pPr>
          </a:lstStyle>
          <a:p>
            <a:pPr lvl="0"/>
            <a:r>
              <a:rPr lang="en-US" altLang="zh-TW" dirty="0"/>
              <a:t>20pt</a:t>
            </a:r>
            <a:endParaRPr lang="zh-TW" altLang="en-US" dirty="0"/>
          </a:p>
        </p:txBody>
      </p:sp>
      <p:sp>
        <p:nvSpPr>
          <p:cNvPr id="5" name="文字版面配置區 4"/>
          <p:cNvSpPr>
            <a:spLocks noGrp="1"/>
          </p:cNvSpPr>
          <p:nvPr>
            <p:ph type="body" sz="quarter" idx="3" hasCustomPrompt="1"/>
          </p:nvPr>
        </p:nvSpPr>
        <p:spPr>
          <a:xfrm>
            <a:off x="4645025" y="12065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a:t>24pt</a:t>
            </a:r>
            <a:endParaRPr lang="zh-TW" altLang="en-US" dirty="0"/>
          </a:p>
        </p:txBody>
      </p:sp>
      <p:sp>
        <p:nvSpPr>
          <p:cNvPr id="6" name="內容版面配置區 5"/>
          <p:cNvSpPr>
            <a:spLocks noGrp="1"/>
          </p:cNvSpPr>
          <p:nvPr>
            <p:ph sz="quarter" idx="4" hasCustomPrompt="1"/>
          </p:nvPr>
        </p:nvSpPr>
        <p:spPr>
          <a:xfrm>
            <a:off x="4645025" y="1846262"/>
            <a:ext cx="4041775" cy="4279901"/>
          </a:xfrm>
        </p:spPr>
        <p:txBody>
          <a:bodyPr/>
          <a:lstStyle>
            <a:lvl1pPr>
              <a:defRPr sz="2000">
                <a:latin typeface="+mn-lt"/>
                <a:ea typeface="+mn-ea"/>
              </a:defRPr>
            </a:lvl1pPr>
            <a:lvl2pPr marL="457200" indent="0">
              <a:buNone/>
              <a:defRPr sz="2000">
                <a:latin typeface="+mn-lt"/>
                <a:ea typeface="+mn-ea"/>
              </a:defRPr>
            </a:lvl2pPr>
            <a:lvl3pPr>
              <a:defRPr sz="2000">
                <a:latin typeface="+mn-lt"/>
                <a:ea typeface="+mn-ea"/>
              </a:defRPr>
            </a:lvl3pPr>
            <a:lvl4pPr>
              <a:defRPr sz="2000">
                <a:latin typeface="+mn-lt"/>
                <a:ea typeface="+mn-ea"/>
              </a:defRPr>
            </a:lvl4pPr>
            <a:lvl5pPr>
              <a:defRPr sz="2000">
                <a:latin typeface="+mn-lt"/>
                <a:ea typeface="+mn-ea"/>
              </a:defRPr>
            </a:lvl5pPr>
            <a:lvl6pPr>
              <a:defRPr sz="1600"/>
            </a:lvl6pPr>
            <a:lvl7pPr>
              <a:defRPr sz="1600"/>
            </a:lvl7pPr>
            <a:lvl8pPr>
              <a:defRPr sz="1600"/>
            </a:lvl8pPr>
            <a:lvl9pPr>
              <a:defRPr sz="1600"/>
            </a:lvl9pPr>
          </a:lstStyle>
          <a:p>
            <a:pPr lvl="0"/>
            <a:r>
              <a:rPr lang="en-US" altLang="zh-TW" dirty="0"/>
              <a:t>20pt</a:t>
            </a:r>
            <a:endParaRPr lang="zh-TW" altLang="en-US" dirty="0"/>
          </a:p>
        </p:txBody>
      </p:sp>
      <p:sp>
        <p:nvSpPr>
          <p:cNvPr id="10" name="文字方塊 9"/>
          <p:cNvSpPr txBox="1"/>
          <p:nvPr userDrawn="1"/>
        </p:nvSpPr>
        <p:spPr>
          <a:xfrm>
            <a:off x="8748464" y="6613525"/>
            <a:ext cx="395536" cy="276999"/>
          </a:xfrm>
          <a:prstGeom prst="rect">
            <a:avLst/>
          </a:prstGeom>
          <a:noFill/>
        </p:spPr>
        <p:txBody>
          <a:bodyPr wrap="square" rtlCol="0">
            <a:spAutoFit/>
          </a:bodyPr>
          <a:lstStyle/>
          <a:p>
            <a:fld id="{656270F7-55D0-4AF8-95F6-5D5E45D36F7A}" type="slidenum">
              <a:rPr lang="zh-TW" altLang="en-US" sz="1200" b="1" smtClean="0">
                <a:solidFill>
                  <a:schemeClr val="bg1"/>
                </a:solidFill>
                <a:latin typeface="微軟正黑體" panose="020B0604030504040204" pitchFamily="34" charset="-120"/>
                <a:ea typeface="微軟正黑體" panose="020B0604030504040204" pitchFamily="34" charset="-120"/>
              </a:rPr>
              <a:t>‹#›</a:t>
            </a:fld>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sp>
        <p:nvSpPr>
          <p:cNvPr id="9" name="標題 1"/>
          <p:cNvSpPr>
            <a:spLocks noGrp="1"/>
          </p:cNvSpPr>
          <p:nvPr>
            <p:ph type="title" hasCustomPrompt="1"/>
          </p:nvPr>
        </p:nvSpPr>
        <p:spPr>
          <a:xfrm>
            <a:off x="0" y="0"/>
            <a:ext cx="9144000" cy="1206500"/>
          </a:xfrm>
        </p:spPr>
        <p:txBody>
          <a:bodyPr/>
          <a:lstStyle>
            <a:lvl1pPr>
              <a:defRPr/>
            </a:lvl1pPr>
          </a:lstStyle>
          <a:p>
            <a:r>
              <a:rPr lang="en-US" altLang="zh-TW" dirty="0"/>
              <a:t>Title 32pt bold</a:t>
            </a:r>
            <a:endParaRPr lang="zh-TW" altLang="en-US" dirty="0"/>
          </a:p>
        </p:txBody>
      </p:sp>
    </p:spTree>
    <p:extLst>
      <p:ext uri="{BB962C8B-B14F-4D97-AF65-F5344CB8AC3E}">
        <p14:creationId xmlns:p14="http://schemas.microsoft.com/office/powerpoint/2010/main" val="244314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三項物件">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lvl1pPr>
              <a:defRPr b="1"/>
            </a:lvl1pPr>
          </a:lstStyle>
          <a:p>
            <a:r>
              <a:rPr lang="en-US" altLang="zh-TW" dirty="0"/>
              <a:t>Title 32pt bold</a:t>
            </a:r>
            <a:endParaRPr lang="zh-TW" altLang="en-US" dirty="0"/>
          </a:p>
        </p:txBody>
      </p:sp>
      <p:sp>
        <p:nvSpPr>
          <p:cNvPr id="3" name="內容版面配置區 2"/>
          <p:cNvSpPr>
            <a:spLocks noGrp="1"/>
          </p:cNvSpPr>
          <p:nvPr>
            <p:ph sz="half" idx="1" hasCustomPrompt="1"/>
          </p:nvPr>
        </p:nvSpPr>
        <p:spPr>
          <a:xfrm>
            <a:off x="375920" y="1206501"/>
            <a:ext cx="4105275" cy="2397311"/>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ltLang="zh-TW" dirty="0"/>
              <a:t>20pt</a:t>
            </a:r>
            <a:endParaRPr lang="zh-TW" altLang="en-US" dirty="0"/>
          </a:p>
        </p:txBody>
      </p:sp>
      <p:sp>
        <p:nvSpPr>
          <p:cNvPr id="4" name="內容版面配置區 3"/>
          <p:cNvSpPr>
            <a:spLocks noGrp="1"/>
          </p:cNvSpPr>
          <p:nvPr>
            <p:ph sz="half" idx="2" hasCustomPrompt="1"/>
          </p:nvPr>
        </p:nvSpPr>
        <p:spPr>
          <a:xfrm>
            <a:off x="4481195" y="1206501"/>
            <a:ext cx="4259263" cy="49911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ltLang="zh-TW" dirty="0"/>
              <a:t>20pt</a:t>
            </a:r>
            <a:endParaRPr lang="zh-TW" altLang="en-US" dirty="0"/>
          </a:p>
        </p:txBody>
      </p:sp>
      <p:sp>
        <p:nvSpPr>
          <p:cNvPr id="7" name="內容版面配置區 2"/>
          <p:cNvSpPr>
            <a:spLocks noGrp="1"/>
          </p:cNvSpPr>
          <p:nvPr>
            <p:ph sz="half" idx="10" hasCustomPrompt="1"/>
          </p:nvPr>
        </p:nvSpPr>
        <p:spPr>
          <a:xfrm>
            <a:off x="375920" y="3603812"/>
            <a:ext cx="4105275" cy="259378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ltLang="zh-TW" dirty="0"/>
              <a:t>20pt</a:t>
            </a:r>
            <a:endParaRPr lang="zh-TW" altLang="en-US" dirty="0"/>
          </a:p>
        </p:txBody>
      </p:sp>
    </p:spTree>
    <p:extLst>
      <p:ext uri="{BB962C8B-B14F-4D97-AF65-F5344CB8AC3E}">
        <p14:creationId xmlns:p14="http://schemas.microsoft.com/office/powerpoint/2010/main" val="76249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7.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p>
        </p:txBody>
      </p:sp>
      <p:sp>
        <p:nvSpPr>
          <p:cNvPr id="1027" name="Rectangle 43"/>
          <p:cNvSpPr>
            <a:spLocks noGrp="1" noChangeArrowheads="1"/>
          </p:cNvSpPr>
          <p:nvPr>
            <p:ph type="title"/>
          </p:nvPr>
        </p:nvSpPr>
        <p:spPr bwMode="auto">
          <a:xfrm>
            <a:off x="0" y="0"/>
            <a:ext cx="9144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dirty="0"/>
              <a:t>Title 32pt bold</a:t>
            </a:r>
            <a:endParaRPr lang="zh-TW" altLang="en-US" dirty="0"/>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2" name="文字方塊 11"/>
          <p:cNvSpPr txBox="1"/>
          <p:nvPr userDrawn="1"/>
        </p:nvSpPr>
        <p:spPr>
          <a:xfrm>
            <a:off x="8748464" y="6613525"/>
            <a:ext cx="395536" cy="276999"/>
          </a:xfrm>
          <a:prstGeom prst="rect">
            <a:avLst/>
          </a:prstGeom>
          <a:noFill/>
        </p:spPr>
        <p:txBody>
          <a:bodyPr wrap="square" rtlCol="0">
            <a:spAutoFit/>
          </a:bodyPr>
          <a:lstStyle/>
          <a:p>
            <a:fld id="{656270F7-55D0-4AF8-95F6-5D5E45D36F7A}" type="slidenum">
              <a:rPr lang="zh-TW" altLang="en-US" sz="1200" b="1" smtClean="0">
                <a:solidFill>
                  <a:schemeClr val="bg1"/>
                </a:solidFill>
                <a:latin typeface="微軟正黑體" panose="020B0604030504040204" pitchFamily="34" charset="-120"/>
                <a:ea typeface="微軟正黑體" panose="020B0604030504040204" pitchFamily="34" charset="-120"/>
              </a:rPr>
              <a:t>‹#›</a:t>
            </a:fld>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sp>
        <p:nvSpPr>
          <p:cNvPr id="11" name="Text Box 48">
            <a:extLst>
              <a:ext uri="{FF2B5EF4-FFF2-40B4-BE49-F238E27FC236}">
                <a16:creationId xmlns:a16="http://schemas.microsoft.com/office/drawing/2014/main" id="{F82BA2A9-5DB7-4CF7-B026-4DDE86C74AA3}"/>
              </a:ext>
            </a:extLst>
          </p:cNvPr>
          <p:cNvSpPr txBox="1">
            <a:spLocks noChangeArrowheads="1"/>
          </p:cNvSpPr>
          <p:nvPr userDrawn="1"/>
        </p:nvSpPr>
        <p:spPr bwMode="auto">
          <a:xfrm>
            <a:off x="0" y="6624638"/>
            <a:ext cx="77519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900" dirty="0">
                <a:solidFill>
                  <a:schemeClr val="bg1"/>
                </a:solidFill>
                <a:ea typeface="微軟正黑體" panose="020B0604030504040204" pitchFamily="34" charset="-120"/>
              </a:rPr>
              <a:t>Copyright ITRI </a:t>
            </a:r>
            <a:r>
              <a:rPr lang="zh-TW" altLang="en-US" sz="900" dirty="0">
                <a:solidFill>
                  <a:schemeClr val="bg1"/>
                </a:solidFill>
                <a:ea typeface="微軟正黑體" panose="020B0604030504040204" pitchFamily="34" charset="-120"/>
              </a:rPr>
              <a:t>工業技術研究院 版權所有  </a:t>
            </a:r>
            <a:r>
              <a:rPr lang="en-US" altLang="zh-TW" sz="900" dirty="0">
                <a:solidFill>
                  <a:schemeClr val="bg1"/>
                </a:solidFill>
              </a:rPr>
              <a:t>Source: ITRI/ISTI Research</a:t>
            </a:r>
            <a:r>
              <a:rPr lang="zh-TW" altLang="en-US" sz="900" dirty="0">
                <a:solidFill>
                  <a:schemeClr val="bg1"/>
                </a:solidFill>
              </a:rPr>
              <a:t> </a:t>
            </a:r>
            <a:r>
              <a:rPr lang="en-US" altLang="zh-TW" sz="900" dirty="0">
                <a:solidFill>
                  <a:schemeClr val="bg1"/>
                </a:solidFill>
              </a:rPr>
              <a:t>Contact Author: yiyayang2030@gmail.com</a:t>
            </a:r>
            <a:endParaRPr lang="zh-TW" altLang="en-US" sz="9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65" r:id="rId1"/>
    <p:sldLayoutId id="2147483859" r:id="rId2"/>
    <p:sldLayoutId id="2147483860" r:id="rId3"/>
    <p:sldLayoutId id="2147483855" r:id="rId4"/>
    <p:sldLayoutId id="2147483867" r:id="rId5"/>
    <p:sldLayoutId id="2147483856" r:id="rId6"/>
    <p:sldLayoutId id="2147483857" r:id="rId7"/>
    <p:sldLayoutId id="2147483858" r:id="rId8"/>
    <p:sldLayoutId id="2147483875" r:id="rId9"/>
    <p:sldLayoutId id="2147483873" r:id="rId10"/>
    <p:sldLayoutId id="2147483874" r:id="rId11"/>
  </p:sldLayoutIdLst>
  <p:hf hdr="0" dt="0"/>
  <p:txStyles>
    <p:titleStyle>
      <a:lvl1pPr algn="ctr" rtl="0" eaLnBrk="0" fontAlgn="base" hangingPunct="0">
        <a:spcBef>
          <a:spcPct val="0"/>
        </a:spcBef>
        <a:spcAft>
          <a:spcPct val="0"/>
        </a:spcAft>
        <a:defRPr kumimoji="1" sz="3200" b="1">
          <a:solidFill>
            <a:schemeClr val="tx1"/>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2"/>
          <p:cNvSpPr>
            <a:spLocks noChangeArrowheads="1"/>
          </p:cNvSpPr>
          <p:nvPr/>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p>
        </p:txBody>
      </p:sp>
      <p:sp>
        <p:nvSpPr>
          <p:cNvPr id="1027" name="Rectangle 43"/>
          <p:cNvSpPr>
            <a:spLocks noGrp="1" noChangeArrowheads="1"/>
          </p:cNvSpPr>
          <p:nvPr>
            <p:ph type="title"/>
          </p:nvPr>
        </p:nvSpPr>
        <p:spPr bwMode="auto">
          <a:xfrm>
            <a:off x="0" y="0"/>
            <a:ext cx="9144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建議使用</a:t>
            </a:r>
            <a:r>
              <a:rPr lang="en-US" altLang="zh-TW" dirty="0"/>
              <a:t>32pt</a:t>
            </a:r>
            <a:r>
              <a:rPr lang="zh-TW" altLang="en-US" dirty="0"/>
              <a:t>粗體</a:t>
            </a:r>
            <a:r>
              <a:rPr lang="en-US" altLang="zh-TW" dirty="0"/>
              <a:t>(</a:t>
            </a:r>
            <a:r>
              <a:rPr lang="zh-TW" altLang="en-US" dirty="0"/>
              <a:t>預設中文微軟黑體、英文</a:t>
            </a:r>
            <a:r>
              <a:rPr lang="en-US" altLang="zh-TW"/>
              <a:t>Arial)</a:t>
            </a:r>
            <a:endParaRPr lang="zh-TW" altLang="en-US" dirty="0"/>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pic>
        <p:nvPicPr>
          <p:cNvPr id="1033" name="Picture 49" descr="itri_CEL_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43838" y="6278563"/>
            <a:ext cx="1250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1"/>
          <p:cNvSpPr txBox="1"/>
          <p:nvPr/>
        </p:nvSpPr>
        <p:spPr>
          <a:xfrm>
            <a:off x="8748464" y="6613525"/>
            <a:ext cx="395536" cy="276999"/>
          </a:xfrm>
          <a:prstGeom prst="rect">
            <a:avLst/>
          </a:prstGeom>
          <a:noFill/>
        </p:spPr>
        <p:txBody>
          <a:bodyPr wrap="square" rtlCol="0">
            <a:spAutoFit/>
          </a:bodyPr>
          <a:lstStyle/>
          <a:p>
            <a:fld id="{656270F7-55D0-4AF8-95F6-5D5E45D36F7A}" type="slidenum">
              <a:rPr lang="zh-TW" altLang="en-US" sz="1200" b="1" smtClean="0">
                <a:solidFill>
                  <a:schemeClr val="bg1"/>
                </a:solidFill>
                <a:latin typeface="微軟正黑體" panose="020B0604030504040204" pitchFamily="34" charset="-120"/>
                <a:ea typeface="微軟正黑體" panose="020B0604030504040204" pitchFamily="34" charset="-120"/>
              </a:rPr>
              <a:t>‹#›</a:t>
            </a:fld>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4786077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Lst>
  <p:txStyles>
    <p:titleStyle>
      <a:lvl1pPr algn="ctr" rtl="0" eaLnBrk="1" fontAlgn="base" hangingPunct="1">
        <a:spcBef>
          <a:spcPct val="0"/>
        </a:spcBef>
        <a:spcAft>
          <a:spcPct val="0"/>
        </a:spcAft>
        <a:defRPr kumimoji="1" sz="3200" b="1">
          <a:solidFill>
            <a:schemeClr val="tx1"/>
          </a:solidFill>
          <a:latin typeface="+mn-lt"/>
          <a:ea typeface="+mj-ea"/>
          <a:cs typeface="+mj-cs"/>
        </a:defRPr>
      </a:lvl1pPr>
      <a:lvl2pPr algn="l" rtl="0" eaLnBrk="1" fontAlgn="base" hangingPunct="1">
        <a:spcBef>
          <a:spcPct val="0"/>
        </a:spcBef>
        <a:spcAft>
          <a:spcPct val="0"/>
        </a:spcAft>
        <a:defRPr kumimoji="1" sz="4600">
          <a:solidFill>
            <a:schemeClr val="tx2"/>
          </a:solidFill>
          <a:latin typeface="Arial" charset="0"/>
          <a:ea typeface="微軟正黑體" pitchFamily="34" charset="-120"/>
        </a:defRPr>
      </a:lvl2pPr>
      <a:lvl3pPr algn="l" rtl="0" eaLnBrk="1" fontAlgn="base" hangingPunct="1">
        <a:spcBef>
          <a:spcPct val="0"/>
        </a:spcBef>
        <a:spcAft>
          <a:spcPct val="0"/>
        </a:spcAft>
        <a:defRPr kumimoji="1" sz="4600">
          <a:solidFill>
            <a:schemeClr val="tx2"/>
          </a:solidFill>
          <a:latin typeface="Arial" charset="0"/>
          <a:ea typeface="微軟正黑體" pitchFamily="34" charset="-120"/>
        </a:defRPr>
      </a:lvl3pPr>
      <a:lvl4pPr algn="l" rtl="0" eaLnBrk="1" fontAlgn="base" hangingPunct="1">
        <a:spcBef>
          <a:spcPct val="0"/>
        </a:spcBef>
        <a:spcAft>
          <a:spcPct val="0"/>
        </a:spcAft>
        <a:defRPr kumimoji="1" sz="4600">
          <a:solidFill>
            <a:schemeClr val="tx2"/>
          </a:solidFill>
          <a:latin typeface="Arial" charset="0"/>
          <a:ea typeface="微軟正黑體" pitchFamily="34" charset="-120"/>
        </a:defRPr>
      </a:lvl4pPr>
      <a:lvl5pPr algn="l" rtl="0" eaLnBrk="1" fontAlgn="base" hangingPunct="1">
        <a:spcBef>
          <a:spcPct val="0"/>
        </a:spcBef>
        <a:spcAft>
          <a:spcPct val="0"/>
        </a:spcAft>
        <a:defRPr kumimoji="1" sz="4600">
          <a:solidFill>
            <a:schemeClr val="tx2"/>
          </a:solidFill>
          <a:latin typeface="Arial" charset="0"/>
          <a:ea typeface="微軟正黑體" pitchFamily="34" charset="-120"/>
        </a:defRPr>
      </a:lvl5pPr>
      <a:lvl6pPr marL="457200" algn="l" rtl="0" eaLnBrk="1" fontAlgn="base" hangingPunct="1">
        <a:spcBef>
          <a:spcPct val="0"/>
        </a:spcBef>
        <a:spcAft>
          <a:spcPct val="0"/>
        </a:spcAft>
        <a:defRPr kumimoji="1" sz="4600">
          <a:solidFill>
            <a:schemeClr val="tx2"/>
          </a:solidFill>
          <a:latin typeface="Arial" charset="0"/>
          <a:ea typeface="微軟正黑體" pitchFamily="34" charset="-120"/>
        </a:defRPr>
      </a:lvl6pPr>
      <a:lvl7pPr marL="914400" algn="l" rtl="0" eaLnBrk="1" fontAlgn="base" hangingPunct="1">
        <a:spcBef>
          <a:spcPct val="0"/>
        </a:spcBef>
        <a:spcAft>
          <a:spcPct val="0"/>
        </a:spcAft>
        <a:defRPr kumimoji="1" sz="4600">
          <a:solidFill>
            <a:schemeClr val="tx2"/>
          </a:solidFill>
          <a:latin typeface="Arial" charset="0"/>
          <a:ea typeface="微軟正黑體" pitchFamily="34" charset="-120"/>
        </a:defRPr>
      </a:lvl7pPr>
      <a:lvl8pPr marL="1371600" algn="l" rtl="0" eaLnBrk="1" fontAlgn="base" hangingPunct="1">
        <a:spcBef>
          <a:spcPct val="0"/>
        </a:spcBef>
        <a:spcAft>
          <a:spcPct val="0"/>
        </a:spcAft>
        <a:defRPr kumimoji="1" sz="4600">
          <a:solidFill>
            <a:schemeClr val="tx2"/>
          </a:solidFill>
          <a:latin typeface="Arial" charset="0"/>
          <a:ea typeface="微軟正黑體" pitchFamily="34" charset="-120"/>
        </a:defRPr>
      </a:lvl8pPr>
      <a:lvl9pPr marL="1828800" algn="l" rtl="0" eaLnBrk="1" fontAlgn="base" hangingPunct="1">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1" fontAlgn="base" hangingPunct="1">
        <a:spcBef>
          <a:spcPct val="20000"/>
        </a:spcBef>
        <a:spcAft>
          <a:spcPct val="0"/>
        </a:spcAft>
        <a:buChar char="•"/>
        <a:defRPr kumimoji="1"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Font typeface="Wingdings" panose="05000000000000000000" pitchFamily="2" charset="2"/>
        <a:buChar char="p"/>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emf"/><Relationship Id="rId4" Type="http://schemas.openxmlformats.org/officeDocument/2006/relationships/image" Target="../media/image17.wmf"/></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內容版面配置區 11"/>
          <p:cNvSpPr>
            <a:spLocks noGrp="1"/>
          </p:cNvSpPr>
          <p:nvPr>
            <p:ph sz="quarter" idx="12"/>
          </p:nvPr>
        </p:nvSpPr>
        <p:spPr>
          <a:xfrm>
            <a:off x="814332" y="4615358"/>
            <a:ext cx="8154791" cy="1224152"/>
          </a:xfrm>
        </p:spPr>
        <p:txBody>
          <a:bodyPr anchor="b"/>
          <a:lstStyle/>
          <a:p>
            <a:pPr algn="l">
              <a:tabLst>
                <a:tab pos="180975" algn="l"/>
              </a:tabLst>
            </a:pPr>
            <a:r>
              <a:rPr lang="en-US" altLang="zh-TW" sz="1600" dirty="0">
                <a:solidFill>
                  <a:schemeClr val="tx2"/>
                </a:solidFill>
                <a:latin typeface="Calibri" panose="020F0502020204030204" pitchFamily="34" charset="0"/>
                <a:ea typeface="微軟正黑體" panose="020B0604030504040204" pitchFamily="34" charset="-120"/>
                <a:cs typeface="Calibri" panose="020F0502020204030204" pitchFamily="34" charset="0"/>
              </a:rPr>
              <a:t>1 </a:t>
            </a:r>
            <a:r>
              <a:rPr lang="en-US" altLang="zh-TW" sz="1600" dirty="0">
                <a:solidFill>
                  <a:schemeClr val="bg1">
                    <a:lumMod val="65000"/>
                  </a:schemeClr>
                </a:solidFill>
                <a:latin typeface="Calibri" panose="020F0502020204030204" pitchFamily="34" charset="0"/>
                <a:ea typeface="微軟正黑體" panose="020B0604030504040204" pitchFamily="34" charset="-120"/>
                <a:cs typeface="Calibri" panose="020F0502020204030204" pitchFamily="34" charset="0"/>
              </a:rPr>
              <a:t>Industrial Technology Research Institute(ITRI),Industry, Science and Technology</a:t>
            </a:r>
          </a:p>
          <a:p>
            <a:pPr indent="180975" algn="l">
              <a:tabLst>
                <a:tab pos="180975" algn="l"/>
              </a:tabLst>
            </a:pPr>
            <a:r>
              <a:rPr lang="en-US" altLang="zh-TW" sz="1600" dirty="0">
                <a:solidFill>
                  <a:schemeClr val="bg1">
                    <a:lumMod val="65000"/>
                  </a:schemeClr>
                </a:solidFill>
                <a:latin typeface="Calibri" panose="020F0502020204030204" pitchFamily="34" charset="0"/>
                <a:ea typeface="微軟正黑體" panose="020B0604030504040204" pitchFamily="34" charset="-120"/>
                <a:cs typeface="Calibri" panose="020F0502020204030204" pitchFamily="34" charset="0"/>
              </a:rPr>
              <a:t>International Strategy Center.</a:t>
            </a:r>
          </a:p>
          <a:p>
            <a:r>
              <a:rPr lang="en-US" altLang="zh-TW" sz="1600" dirty="0">
                <a:solidFill>
                  <a:schemeClr val="tx2"/>
                </a:solidFill>
                <a:latin typeface="Calibri" panose="020F0502020204030204" pitchFamily="34" charset="0"/>
                <a:ea typeface="微軟正黑體" panose="020B0604030504040204" pitchFamily="34" charset="-120"/>
                <a:cs typeface="Calibri" panose="020F0502020204030204" pitchFamily="34" charset="0"/>
              </a:rPr>
              <a:t>2 </a:t>
            </a:r>
            <a:r>
              <a:rPr lang="en-US" altLang="zh-TW" sz="1600" dirty="0">
                <a:solidFill>
                  <a:schemeClr val="bg1">
                    <a:lumMod val="65000"/>
                  </a:schemeClr>
                </a:solidFill>
                <a:latin typeface="Calibri" panose="020F0502020204030204" pitchFamily="34" charset="0"/>
                <a:ea typeface="微軟正黑體" panose="020B0604030504040204" pitchFamily="34" charset="-120"/>
                <a:cs typeface="Calibri" panose="020F0502020204030204" pitchFamily="34" charset="0"/>
              </a:rPr>
              <a:t>National Cheng Kung University, Taiwan.</a:t>
            </a:r>
          </a:p>
          <a:p>
            <a:r>
              <a:rPr lang="en-US" altLang="zh-TW" sz="1600" dirty="0">
                <a:solidFill>
                  <a:schemeClr val="tx2"/>
                </a:solidFill>
                <a:latin typeface="Calibri" panose="020F0502020204030204" pitchFamily="34" charset="0"/>
                <a:ea typeface="微軟正黑體" panose="020B0604030504040204" pitchFamily="34" charset="-120"/>
                <a:cs typeface="Calibri" panose="020F0502020204030204" pitchFamily="34" charset="0"/>
              </a:rPr>
              <a:t>2021 June 08. The 1st IAEE Online Conference.</a:t>
            </a:r>
            <a:endParaRPr lang="zh-TW" altLang="en-US" sz="1600" dirty="0">
              <a:solidFill>
                <a:schemeClr val="tx2"/>
              </a:solidFill>
              <a:latin typeface="Calibri" panose="020F0502020204030204" pitchFamily="34" charset="0"/>
              <a:ea typeface="微軟正黑體" panose="020B0604030504040204" pitchFamily="34" charset="-120"/>
              <a:cs typeface="Calibri" panose="020F0502020204030204" pitchFamily="34" charset="0"/>
            </a:endParaRPr>
          </a:p>
        </p:txBody>
      </p:sp>
      <p:sp>
        <p:nvSpPr>
          <p:cNvPr id="2" name="標題 1"/>
          <p:cNvSpPr>
            <a:spLocks noGrp="1"/>
          </p:cNvSpPr>
          <p:nvPr>
            <p:ph type="ctrTitle"/>
          </p:nvPr>
        </p:nvSpPr>
        <p:spPr>
          <a:xfrm>
            <a:off x="529661" y="1852938"/>
            <a:ext cx="8691978" cy="1541418"/>
          </a:xfrm>
        </p:spPr>
        <p:txBody>
          <a:bodyPr/>
          <a:lstStyle/>
          <a:p>
            <a:r>
              <a:rPr lang="en-US" altLang="zh-TW" sz="4000" dirty="0">
                <a:latin typeface="Calibri" panose="020F0502020204030204" pitchFamily="34" charset="0"/>
                <a:cs typeface="Calibri" panose="020F0502020204030204" pitchFamily="34" charset="0"/>
              </a:rPr>
              <a:t>Assessment of Regional Energy Storage System Deployment for Energy Transition in Taiwan</a:t>
            </a:r>
            <a:endParaRPr lang="zh-TW" altLang="en-US" sz="4000" dirty="0">
              <a:latin typeface="Calibri" panose="020F0502020204030204" pitchFamily="34" charset="0"/>
              <a:cs typeface="Calibri" panose="020F0502020204030204" pitchFamily="34" charset="0"/>
            </a:endParaRPr>
          </a:p>
        </p:txBody>
      </p:sp>
      <p:sp>
        <p:nvSpPr>
          <p:cNvPr id="6" name="文字方塊 5">
            <a:extLst>
              <a:ext uri="{FF2B5EF4-FFF2-40B4-BE49-F238E27FC236}">
                <a16:creationId xmlns:a16="http://schemas.microsoft.com/office/drawing/2014/main" id="{96BCD601-C75D-482B-9DBF-7F228FF32681}"/>
              </a:ext>
            </a:extLst>
          </p:cNvPr>
          <p:cNvSpPr txBox="1"/>
          <p:nvPr/>
        </p:nvSpPr>
        <p:spPr>
          <a:xfrm>
            <a:off x="814332" y="3665318"/>
            <a:ext cx="8407307" cy="904863"/>
          </a:xfrm>
          <a:prstGeom prst="rect">
            <a:avLst/>
          </a:prstGeom>
          <a:noFill/>
        </p:spPr>
        <p:txBody>
          <a:bodyPr wrap="square">
            <a:spAutoFit/>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1" lang="en-US" altLang="zh-TW" sz="2400" b="1" i="0" u="none" strike="noStrike" kern="0" cap="none" spc="0" normalizeH="0" baseline="0" noProof="0" dirty="0">
                <a:ln>
                  <a:noFill/>
                </a:ln>
                <a:solidFill>
                  <a:prstClr val="black"/>
                </a:solidFill>
                <a:effectLst/>
                <a:uLnTx/>
                <a:uFillTx/>
                <a:latin typeface="Calibri" panose="020F0502020204030204" pitchFamily="34" charset="0"/>
                <a:ea typeface="微軟正黑體" panose="020B0604030504040204" pitchFamily="34" charset="-120"/>
                <a:cs typeface="Calibri" panose="020F0502020204030204" pitchFamily="34" charset="0"/>
              </a:rPr>
              <a:t>Presentation: Yi-</a:t>
            </a:r>
            <a:r>
              <a:rPr kumimoji="1" lang="en-US" altLang="zh-TW" sz="2400" b="1" i="0" u="none" strike="noStrike" kern="0" cap="none" spc="0" normalizeH="0" baseline="0" noProof="0" dirty="0" err="1">
                <a:ln>
                  <a:noFill/>
                </a:ln>
                <a:solidFill>
                  <a:prstClr val="black"/>
                </a:solidFill>
                <a:effectLst/>
                <a:uLnTx/>
                <a:uFillTx/>
                <a:latin typeface="Calibri" panose="020F0502020204030204" pitchFamily="34" charset="0"/>
                <a:ea typeface="微軟正黑體" panose="020B0604030504040204" pitchFamily="34" charset="-120"/>
                <a:cs typeface="Calibri" panose="020F0502020204030204" pitchFamily="34" charset="0"/>
              </a:rPr>
              <a:t>Ya</a:t>
            </a:r>
            <a:r>
              <a:rPr kumimoji="1" lang="en-US" altLang="zh-TW" sz="2400" b="1" i="0" u="none" strike="noStrike" kern="0" cap="none" spc="0" normalizeH="0" baseline="0" noProof="0" dirty="0">
                <a:ln>
                  <a:noFill/>
                </a:ln>
                <a:solidFill>
                  <a:prstClr val="black"/>
                </a:solidFill>
                <a:effectLst/>
                <a:uLnTx/>
                <a:uFillTx/>
                <a:latin typeface="Calibri" panose="020F0502020204030204" pitchFamily="34" charset="0"/>
                <a:ea typeface="微軟正黑體" panose="020B0604030504040204" pitchFamily="34" charset="-120"/>
                <a:cs typeface="Calibri" panose="020F0502020204030204" pitchFamily="34" charset="0"/>
              </a:rPr>
              <a:t> Yang </a:t>
            </a: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1" lang="en-US" altLang="zh-TW" sz="2400" b="1" i="0" u="none" strike="noStrike" kern="0" cap="none" spc="0" normalizeH="0" baseline="0" noProof="0" dirty="0">
                <a:ln>
                  <a:noFill/>
                </a:ln>
                <a:solidFill>
                  <a:prstClr val="black"/>
                </a:solidFill>
                <a:effectLst/>
                <a:uLnTx/>
                <a:uFillTx/>
                <a:latin typeface="Calibri" panose="020F0502020204030204" pitchFamily="34" charset="0"/>
                <a:ea typeface="微軟正黑體" panose="020B0604030504040204" pitchFamily="34" charset="-120"/>
                <a:cs typeface="Calibri" panose="020F0502020204030204" pitchFamily="34" charset="0"/>
              </a:rPr>
              <a:t>Authors: Yi-</a:t>
            </a:r>
            <a:r>
              <a:rPr kumimoji="1" lang="en-US" altLang="zh-TW" sz="2400" b="1" i="0" u="none" strike="noStrike" kern="0" cap="none" spc="0" normalizeH="0" baseline="0" noProof="0" dirty="0" err="1">
                <a:ln>
                  <a:noFill/>
                </a:ln>
                <a:solidFill>
                  <a:prstClr val="black"/>
                </a:solidFill>
                <a:effectLst/>
                <a:uLnTx/>
                <a:uFillTx/>
                <a:latin typeface="Calibri" panose="020F0502020204030204" pitchFamily="34" charset="0"/>
                <a:ea typeface="微軟正黑體" panose="020B0604030504040204" pitchFamily="34" charset="-120"/>
                <a:cs typeface="Calibri" panose="020F0502020204030204" pitchFamily="34" charset="0"/>
              </a:rPr>
              <a:t>Ya</a:t>
            </a:r>
            <a:r>
              <a:rPr kumimoji="1" lang="en-US" altLang="zh-TW" sz="2400" b="1" i="0" u="none" strike="noStrike" kern="0" cap="none" spc="0" normalizeH="0" baseline="0" noProof="0" dirty="0">
                <a:ln>
                  <a:noFill/>
                </a:ln>
                <a:solidFill>
                  <a:prstClr val="black"/>
                </a:solidFill>
                <a:effectLst/>
                <a:uLnTx/>
                <a:uFillTx/>
                <a:latin typeface="Calibri" panose="020F0502020204030204" pitchFamily="34" charset="0"/>
                <a:ea typeface="微軟正黑體" panose="020B0604030504040204" pitchFamily="34" charset="-120"/>
                <a:cs typeface="Calibri" panose="020F0502020204030204" pitchFamily="34" charset="0"/>
              </a:rPr>
              <a:t> Yang</a:t>
            </a:r>
            <a:r>
              <a:rPr kumimoji="1" lang="en-US" altLang="zh-TW" sz="1400" b="1" i="0" u="none" strike="noStrike" kern="0" cap="none" spc="0" normalizeH="0" baseline="0" noProof="0" dirty="0">
                <a:ln>
                  <a:noFill/>
                </a:ln>
                <a:solidFill>
                  <a:srgbClr val="4BACC6"/>
                </a:solidFill>
                <a:effectLst/>
                <a:uLnTx/>
                <a:uFillTx/>
                <a:latin typeface="Calibri" panose="020F0502020204030204" pitchFamily="34" charset="0"/>
                <a:ea typeface="微軟正黑體" panose="020B0604030504040204" pitchFamily="34" charset="-120"/>
                <a:cs typeface="Calibri" panose="020F0502020204030204" pitchFamily="34" charset="0"/>
              </a:rPr>
              <a:t>1</a:t>
            </a:r>
            <a:r>
              <a:rPr kumimoji="1" lang="en-US" altLang="zh-TW" sz="2400" b="1" i="0" u="none" strike="noStrike" kern="0" cap="none" spc="0" normalizeH="0" baseline="0" noProof="0" dirty="0">
                <a:ln>
                  <a:noFill/>
                </a:ln>
                <a:solidFill>
                  <a:prstClr val="black"/>
                </a:solidFill>
                <a:effectLst/>
                <a:uLnTx/>
                <a:uFillTx/>
                <a:latin typeface="Calibri" panose="020F0502020204030204" pitchFamily="34" charset="0"/>
                <a:ea typeface="微軟正黑體" panose="020B0604030504040204" pitchFamily="34" charset="-120"/>
                <a:cs typeface="Calibri" panose="020F0502020204030204" pitchFamily="34" charset="0"/>
              </a:rPr>
              <a:t>, Yun-</a:t>
            </a:r>
            <a:r>
              <a:rPr kumimoji="1" lang="en-US" altLang="zh-TW" sz="2400" b="1" i="0" u="none" strike="noStrike" kern="0" cap="none" spc="0" normalizeH="0" baseline="0" noProof="0" dirty="0" err="1">
                <a:ln>
                  <a:noFill/>
                </a:ln>
                <a:solidFill>
                  <a:prstClr val="black"/>
                </a:solidFill>
                <a:effectLst/>
                <a:uLnTx/>
                <a:uFillTx/>
                <a:latin typeface="Calibri" panose="020F0502020204030204" pitchFamily="34" charset="0"/>
                <a:ea typeface="微軟正黑體" panose="020B0604030504040204" pitchFamily="34" charset="-120"/>
                <a:cs typeface="Calibri" panose="020F0502020204030204" pitchFamily="34" charset="0"/>
              </a:rPr>
              <a:t>Hsun</a:t>
            </a:r>
            <a:r>
              <a:rPr kumimoji="1" lang="en-US" altLang="zh-TW" sz="2400" b="1" i="0" u="none" strike="noStrike" kern="0" cap="none" spc="0" normalizeH="0" baseline="0" noProof="0" dirty="0">
                <a:ln>
                  <a:noFill/>
                </a:ln>
                <a:solidFill>
                  <a:prstClr val="black"/>
                </a:solidFill>
                <a:effectLst/>
                <a:uLnTx/>
                <a:uFillTx/>
                <a:latin typeface="Calibri" panose="020F0502020204030204" pitchFamily="34" charset="0"/>
                <a:ea typeface="微軟正黑體" panose="020B0604030504040204" pitchFamily="34" charset="-120"/>
                <a:cs typeface="Calibri" panose="020F0502020204030204" pitchFamily="34" charset="0"/>
              </a:rPr>
              <a:t> Huang</a:t>
            </a:r>
            <a:r>
              <a:rPr kumimoji="1" lang="en-US" altLang="zh-TW" sz="1400" b="1" i="0" u="none" strike="noStrike" kern="0" cap="none" spc="0" normalizeH="0" baseline="0" noProof="0" dirty="0">
                <a:ln>
                  <a:noFill/>
                </a:ln>
                <a:solidFill>
                  <a:srgbClr val="4BACC6"/>
                </a:solidFill>
                <a:effectLst/>
                <a:uLnTx/>
                <a:uFillTx/>
                <a:latin typeface="Calibri" panose="020F0502020204030204" pitchFamily="34" charset="0"/>
                <a:ea typeface="微軟正黑體" panose="020B0604030504040204" pitchFamily="34" charset="-120"/>
                <a:cs typeface="Calibri" panose="020F0502020204030204" pitchFamily="34" charset="0"/>
              </a:rPr>
              <a:t>2</a:t>
            </a:r>
            <a:r>
              <a:rPr kumimoji="1" lang="en-US" altLang="zh-TW" sz="2400" b="1" i="0" u="none" strike="noStrike" kern="0" cap="none" spc="0" normalizeH="0" baseline="0" noProof="0" dirty="0">
                <a:ln>
                  <a:noFill/>
                </a:ln>
                <a:solidFill>
                  <a:prstClr val="black"/>
                </a:solidFill>
                <a:effectLst/>
                <a:uLnTx/>
                <a:uFillTx/>
                <a:latin typeface="Calibri" panose="020F0502020204030204" pitchFamily="34" charset="0"/>
                <a:ea typeface="微軟正黑體" panose="020B0604030504040204" pitchFamily="34" charset="-120"/>
                <a:cs typeface="Calibri" panose="020F0502020204030204" pitchFamily="34" charset="0"/>
              </a:rPr>
              <a:t>, Jung Hua Wu</a:t>
            </a:r>
            <a:r>
              <a:rPr kumimoji="1" lang="en-US" altLang="zh-TW" sz="1400" b="1" i="0" u="none" strike="noStrike" kern="0" cap="none" spc="0" normalizeH="0" baseline="0" noProof="0" dirty="0">
                <a:ln>
                  <a:noFill/>
                </a:ln>
                <a:solidFill>
                  <a:srgbClr val="4BACC6"/>
                </a:solidFill>
                <a:effectLst/>
                <a:uLnTx/>
                <a:uFillTx/>
                <a:latin typeface="Calibri" panose="020F0502020204030204" pitchFamily="34" charset="0"/>
                <a:ea typeface="微軟正黑體" panose="020B0604030504040204" pitchFamily="34" charset="-120"/>
                <a:cs typeface="Calibri" panose="020F0502020204030204" pitchFamily="34" charset="0"/>
              </a:rPr>
              <a:t>2</a:t>
            </a:r>
            <a:endParaRPr kumimoji="1" lang="en-US" altLang="zh-TW" sz="1400" b="1" i="0" u="none" strike="noStrike" kern="0" cap="none" spc="0" normalizeH="0" baseline="0" noProof="0" dirty="0">
              <a:ln>
                <a:noFill/>
              </a:ln>
              <a:solidFill>
                <a:prstClr val="black"/>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7" name="Rectangle 5">
            <a:extLst>
              <a:ext uri="{FF2B5EF4-FFF2-40B4-BE49-F238E27FC236}">
                <a16:creationId xmlns:a16="http://schemas.microsoft.com/office/drawing/2014/main" id="{9C2FEBDA-5404-4179-A9BB-A84F224FE3AF}"/>
              </a:ext>
            </a:extLst>
          </p:cNvPr>
          <p:cNvSpPr/>
          <p:nvPr/>
        </p:nvSpPr>
        <p:spPr>
          <a:xfrm flipH="1">
            <a:off x="723643" y="3800157"/>
            <a:ext cx="45719" cy="1962051"/>
          </a:xfrm>
          <a:prstGeom prst="rect">
            <a:avLst/>
          </a:prstGeom>
          <a:solidFill>
            <a:srgbClr val="CBCBC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5" name="群組 4">
            <a:extLst>
              <a:ext uri="{FF2B5EF4-FFF2-40B4-BE49-F238E27FC236}">
                <a16:creationId xmlns:a16="http://schemas.microsoft.com/office/drawing/2014/main" id="{4A0BBFB1-A1EF-441D-8A2D-58CDC4DF105D}"/>
              </a:ext>
            </a:extLst>
          </p:cNvPr>
          <p:cNvGrpSpPr/>
          <p:nvPr/>
        </p:nvGrpSpPr>
        <p:grpSpPr>
          <a:xfrm>
            <a:off x="6322950" y="216416"/>
            <a:ext cx="2646172" cy="1101725"/>
            <a:chOff x="655397" y="714463"/>
            <a:chExt cx="2646172" cy="1101725"/>
          </a:xfrm>
        </p:grpSpPr>
        <p:pic>
          <p:nvPicPr>
            <p:cNvPr id="8" name="圖片 13">
              <a:extLst>
                <a:ext uri="{FF2B5EF4-FFF2-40B4-BE49-F238E27FC236}">
                  <a16:creationId xmlns:a16="http://schemas.microsoft.com/office/drawing/2014/main" id="{69644B95-A444-4CC3-BB19-998D434B1E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97" y="714463"/>
              <a:ext cx="22066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9" descr="itri_CEL_A">
              <a:extLst>
                <a:ext uri="{FF2B5EF4-FFF2-40B4-BE49-F238E27FC236}">
                  <a16:creationId xmlns:a16="http://schemas.microsoft.com/office/drawing/2014/main" id="{C9EFF17E-A7E6-433D-AF3B-D51AD17DF3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0619" y="714463"/>
              <a:ext cx="1250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9">
              <a:extLst>
                <a:ext uri="{FF2B5EF4-FFF2-40B4-BE49-F238E27FC236}">
                  <a16:creationId xmlns:a16="http://schemas.microsoft.com/office/drawing/2014/main" id="{1CDEB98C-92AB-4069-8390-3E33A851CB72}"/>
                </a:ext>
              </a:extLst>
            </p:cNvPr>
            <p:cNvPicPr>
              <a:picLocks noChangeAspect="1"/>
            </p:cNvPicPr>
            <p:nvPr/>
          </p:nvPicPr>
          <p:blipFill>
            <a:blip r:embed="rId5"/>
            <a:stretch>
              <a:fillRect/>
            </a:stretch>
          </p:blipFill>
          <p:spPr>
            <a:xfrm>
              <a:off x="2050619" y="1105178"/>
              <a:ext cx="1112231" cy="191028"/>
            </a:xfrm>
            <a:prstGeom prst="rect">
              <a:avLst/>
            </a:prstGeom>
          </p:spPr>
        </p:pic>
      </p:grpSp>
      <p:grpSp>
        <p:nvGrpSpPr>
          <p:cNvPr id="14" name="群組 13">
            <a:extLst>
              <a:ext uri="{FF2B5EF4-FFF2-40B4-BE49-F238E27FC236}">
                <a16:creationId xmlns:a16="http://schemas.microsoft.com/office/drawing/2014/main" id="{EB4CB493-2D59-4B75-8032-17AE58D48E56}"/>
              </a:ext>
            </a:extLst>
          </p:cNvPr>
          <p:cNvGrpSpPr/>
          <p:nvPr/>
        </p:nvGrpSpPr>
        <p:grpSpPr>
          <a:xfrm>
            <a:off x="5090212" y="84791"/>
            <a:ext cx="1156034" cy="1285044"/>
            <a:chOff x="5090212" y="84791"/>
            <a:chExt cx="1156034" cy="1285044"/>
          </a:xfrm>
        </p:grpSpPr>
        <p:pic>
          <p:nvPicPr>
            <p:cNvPr id="11" name="Picture 2">
              <a:extLst>
                <a:ext uri="{FF2B5EF4-FFF2-40B4-BE49-F238E27FC236}">
                  <a16:creationId xmlns:a16="http://schemas.microsoft.com/office/drawing/2014/main" id="{3C008C3D-BEAA-4341-8911-287DC68316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110" t="31136" r="42040" b="50050"/>
            <a:stretch/>
          </p:blipFill>
          <p:spPr bwMode="auto">
            <a:xfrm>
              <a:off x="5090212" y="84791"/>
              <a:ext cx="1156034" cy="8615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FC39E1A8-47DA-4C5A-AC67-BDE10F245C6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110" t="50074" r="42040" b="39064"/>
            <a:stretch/>
          </p:blipFill>
          <p:spPr bwMode="auto">
            <a:xfrm>
              <a:off x="5137414" y="913068"/>
              <a:ext cx="1061630" cy="45676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E0810F75-39FD-4602-97D1-2586EA3534B2}"/>
              </a:ext>
            </a:extLst>
          </p:cNvPr>
          <p:cNvGrpSpPr/>
          <p:nvPr/>
        </p:nvGrpSpPr>
        <p:grpSpPr>
          <a:xfrm>
            <a:off x="67734" y="322104"/>
            <a:ext cx="718572" cy="585596"/>
            <a:chOff x="5324331" y="1449052"/>
            <a:chExt cx="958096" cy="780795"/>
          </a:xfrm>
        </p:grpSpPr>
        <p:sp>
          <p:nvSpPr>
            <p:cNvPr id="40" name="Oval 5">
              <a:extLst>
                <a:ext uri="{FF2B5EF4-FFF2-40B4-BE49-F238E27FC236}">
                  <a16:creationId xmlns:a16="http://schemas.microsoft.com/office/drawing/2014/main" id="{BB95E782-DA53-4FD1-9856-B36C07E69558}"/>
                </a:ext>
              </a:extLst>
            </p:cNvPr>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1" name="TextBox 6">
              <a:extLst>
                <a:ext uri="{FF2B5EF4-FFF2-40B4-BE49-F238E27FC236}">
                  <a16:creationId xmlns:a16="http://schemas.microsoft.com/office/drawing/2014/main" id="{882708E6-BD0A-4CF5-8A1F-64F8DA8223A6}"/>
                </a:ext>
              </a:extLst>
            </p:cNvPr>
            <p:cNvSpPr txBox="1"/>
            <p:nvPr/>
          </p:nvSpPr>
          <p:spPr>
            <a:xfrm>
              <a:off x="5324331" y="1516285"/>
              <a:ext cx="958096" cy="677108"/>
            </a:xfrm>
            <a:prstGeom prst="rect">
              <a:avLst/>
            </a:prstGeom>
            <a:noFill/>
          </p:spPr>
          <p:txBody>
            <a:bodyPr wrap="square" lIns="81000" rIns="81000" rtlCol="0">
              <a:spAutoFit/>
            </a:bodyPr>
            <a:lstStyle/>
            <a:p>
              <a:pPr algn="ctr"/>
              <a:r>
                <a:rPr lang="en-US" altLang="ko-KR" sz="2700" b="1" dirty="0">
                  <a:solidFill>
                    <a:schemeClr val="bg1"/>
                  </a:solidFill>
                  <a:cs typeface="Arial" pitchFamily="34" charset="0"/>
                </a:rPr>
                <a:t>03</a:t>
              </a:r>
              <a:endParaRPr lang="ko-KR" altLang="en-US" sz="2700" b="1" dirty="0">
                <a:solidFill>
                  <a:schemeClr val="bg1"/>
                </a:solidFill>
                <a:cs typeface="Arial" pitchFamily="34" charset="0"/>
              </a:endParaRPr>
            </a:p>
          </p:txBody>
        </p:sp>
      </p:grpSp>
      <p:sp>
        <p:nvSpPr>
          <p:cNvPr id="6" name="TextBox 8">
            <a:extLst>
              <a:ext uri="{FF2B5EF4-FFF2-40B4-BE49-F238E27FC236}">
                <a16:creationId xmlns:a16="http://schemas.microsoft.com/office/drawing/2014/main" id="{17EFC434-388E-4410-B320-1CD67CDA28AA}"/>
              </a:ext>
            </a:extLst>
          </p:cNvPr>
          <p:cNvSpPr txBox="1"/>
          <p:nvPr/>
        </p:nvSpPr>
        <p:spPr>
          <a:xfrm>
            <a:off x="894590" y="324324"/>
            <a:ext cx="7589009" cy="584775"/>
          </a:xfrm>
          <a:prstGeom prst="rect">
            <a:avLst/>
          </a:prstGeom>
          <a:noFill/>
        </p:spPr>
        <p:txBody>
          <a:bodyPr wrap="square" lIns="81000" rIns="81000" rtlCol="0">
            <a:spAutoFit/>
          </a:bodyPr>
          <a:lstStyle/>
          <a:p>
            <a:r>
              <a:rPr lang="en-US" altLang="zh-TW" sz="3200" b="1" kern="100" dirty="0">
                <a:effectLst/>
                <a:latin typeface="Calibri" panose="020F0502020204030204" pitchFamily="34" charset="0"/>
                <a:ea typeface="Microsoft JhengHei" panose="020B0604030504040204" pitchFamily="34" charset="-120"/>
                <a:cs typeface="Times New Roman" panose="02020603050405020304" pitchFamily="18" charset="0"/>
              </a:rPr>
              <a:t>Empirical Results </a:t>
            </a:r>
            <a:r>
              <a:rPr lang="en-US" altLang="zh-TW" sz="2400" b="1" kern="100" dirty="0">
                <a:solidFill>
                  <a:schemeClr val="accent5"/>
                </a:solidFill>
                <a:effectLst/>
                <a:latin typeface="Calibri" panose="020F0502020204030204" pitchFamily="34" charset="0"/>
                <a:ea typeface="Microsoft JhengHei" panose="020B0604030504040204" pitchFamily="34" charset="-120"/>
                <a:cs typeface="Times New Roman" panose="02020603050405020304" pitchFamily="18" charset="0"/>
              </a:rPr>
              <a:t>2025 Power Supply</a:t>
            </a:r>
            <a:endParaRPr lang="ko-KR" altLang="en-US" sz="3200" b="1" dirty="0">
              <a:solidFill>
                <a:schemeClr val="accent5"/>
              </a:solidFill>
              <a:cs typeface="Arial" pitchFamily="34" charset="0"/>
            </a:endParaRPr>
          </a:p>
        </p:txBody>
      </p:sp>
      <p:sp>
        <p:nvSpPr>
          <p:cNvPr id="13" name="Text Box 48"/>
          <p:cNvSpPr txBox="1">
            <a:spLocks noChangeArrowheads="1"/>
          </p:cNvSpPr>
          <p:nvPr/>
        </p:nvSpPr>
        <p:spPr bwMode="auto">
          <a:xfrm>
            <a:off x="0" y="6624638"/>
            <a:ext cx="77519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900" dirty="0">
                <a:solidFill>
                  <a:schemeClr val="bg1"/>
                </a:solidFill>
                <a:ea typeface="微軟正黑體" panose="020B0604030504040204" pitchFamily="34" charset="-120"/>
              </a:rPr>
              <a:t>Copyright ITRI </a:t>
            </a:r>
            <a:r>
              <a:rPr lang="zh-TW" altLang="en-US" sz="900" dirty="0">
                <a:solidFill>
                  <a:schemeClr val="bg1"/>
                </a:solidFill>
                <a:ea typeface="微軟正黑體" panose="020B0604030504040204" pitchFamily="34" charset="-120"/>
              </a:rPr>
              <a:t>工業技術研究院 版權所有  </a:t>
            </a:r>
            <a:r>
              <a:rPr lang="en-US" altLang="zh-TW" sz="900" dirty="0">
                <a:solidFill>
                  <a:schemeClr val="bg1"/>
                </a:solidFill>
              </a:rPr>
              <a:t>Source: ITRI/ISTI Research</a:t>
            </a:r>
            <a:r>
              <a:rPr lang="zh-TW" altLang="en-US" sz="900" dirty="0">
                <a:solidFill>
                  <a:schemeClr val="bg1"/>
                </a:solidFill>
              </a:rPr>
              <a:t> </a:t>
            </a:r>
            <a:r>
              <a:rPr lang="en-US" altLang="zh-TW" sz="900" dirty="0">
                <a:solidFill>
                  <a:schemeClr val="bg1"/>
                </a:solidFill>
              </a:rPr>
              <a:t>Contact Author: yiyayang2030@gmail.com</a:t>
            </a:r>
            <a:endParaRPr lang="zh-TW" altLang="en-US" sz="900" dirty="0">
              <a:solidFill>
                <a:schemeClr val="bg1"/>
              </a:solidFill>
            </a:endParaRPr>
          </a:p>
        </p:txBody>
      </p:sp>
      <p:graphicFrame>
        <p:nvGraphicFramePr>
          <p:cNvPr id="15" name="圖表 14"/>
          <p:cNvGraphicFramePr/>
          <p:nvPr>
            <p:extLst>
              <p:ext uri="{D42A27DB-BD31-4B8C-83A1-F6EECF244321}">
                <p14:modId xmlns:p14="http://schemas.microsoft.com/office/powerpoint/2010/main" val="1478246010"/>
              </p:ext>
            </p:extLst>
          </p:nvPr>
        </p:nvGraphicFramePr>
        <p:xfrm>
          <a:off x="612806" y="1219199"/>
          <a:ext cx="7575229" cy="4045527"/>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a:xfrm>
            <a:off x="1504504" y="5264726"/>
            <a:ext cx="6369179" cy="369332"/>
          </a:xfrm>
          <a:prstGeom prst="rect">
            <a:avLst/>
          </a:prstGeom>
        </p:spPr>
        <p:txBody>
          <a:bodyPr wrap="square">
            <a:spAutoFit/>
          </a:bodyPr>
          <a:lstStyle/>
          <a:p>
            <a:pPr indent="228600" algn="ctr">
              <a:spcAft>
                <a:spcPts val="1000"/>
              </a:spcAft>
            </a:pPr>
            <a:r>
              <a:rPr lang="en-US" altLang="zh-TW" dirty="0">
                <a:latin typeface="Calibri" panose="020F0502020204030204" pitchFamily="34" charset="0"/>
                <a:cs typeface="Calibri" panose="020F0502020204030204" pitchFamily="34" charset="0"/>
              </a:rPr>
              <a:t>Fig.8</a:t>
            </a:r>
            <a:r>
              <a:rPr lang="zh-TW" altLang="zh-TW" dirty="0">
                <a:latin typeface="Calibri" panose="020F0502020204030204" pitchFamily="34" charset="0"/>
                <a:cs typeface="Calibri" panose="020F0502020204030204" pitchFamily="34" charset="0"/>
              </a:rPr>
              <a:t> </a:t>
            </a:r>
            <a:r>
              <a:rPr lang="en-GB" altLang="zh-TW" dirty="0">
                <a:latin typeface="Calibri" panose="020F0502020204030204" pitchFamily="34" charset="0"/>
                <a:cs typeface="Calibri" panose="020F0502020204030204" pitchFamily="34" charset="0"/>
              </a:rPr>
              <a:t>Power Supply Curve in a day of August (2025)</a:t>
            </a:r>
            <a:endParaRPr lang="zh-TW" altLang="zh-TW"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320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E0810F75-39FD-4602-97D1-2586EA3534B2}"/>
              </a:ext>
            </a:extLst>
          </p:cNvPr>
          <p:cNvGrpSpPr/>
          <p:nvPr/>
        </p:nvGrpSpPr>
        <p:grpSpPr>
          <a:xfrm>
            <a:off x="67734" y="322104"/>
            <a:ext cx="718572" cy="585596"/>
            <a:chOff x="5324331" y="1449052"/>
            <a:chExt cx="958096" cy="780795"/>
          </a:xfrm>
        </p:grpSpPr>
        <p:sp>
          <p:nvSpPr>
            <p:cNvPr id="40" name="Oval 5">
              <a:extLst>
                <a:ext uri="{FF2B5EF4-FFF2-40B4-BE49-F238E27FC236}">
                  <a16:creationId xmlns:a16="http://schemas.microsoft.com/office/drawing/2014/main" id="{BB95E782-DA53-4FD1-9856-B36C07E69558}"/>
                </a:ext>
              </a:extLst>
            </p:cNvPr>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1" name="TextBox 6">
              <a:extLst>
                <a:ext uri="{FF2B5EF4-FFF2-40B4-BE49-F238E27FC236}">
                  <a16:creationId xmlns:a16="http://schemas.microsoft.com/office/drawing/2014/main" id="{882708E6-BD0A-4CF5-8A1F-64F8DA8223A6}"/>
                </a:ext>
              </a:extLst>
            </p:cNvPr>
            <p:cNvSpPr txBox="1"/>
            <p:nvPr/>
          </p:nvSpPr>
          <p:spPr>
            <a:xfrm>
              <a:off x="5324331" y="1516285"/>
              <a:ext cx="958096" cy="677108"/>
            </a:xfrm>
            <a:prstGeom prst="rect">
              <a:avLst/>
            </a:prstGeom>
            <a:noFill/>
          </p:spPr>
          <p:txBody>
            <a:bodyPr wrap="square" lIns="81000" rIns="81000" rtlCol="0">
              <a:spAutoFit/>
            </a:bodyPr>
            <a:lstStyle/>
            <a:p>
              <a:pPr algn="ctr"/>
              <a:r>
                <a:rPr lang="en-US" altLang="ko-KR" sz="2700" b="1" dirty="0">
                  <a:solidFill>
                    <a:schemeClr val="bg1"/>
                  </a:solidFill>
                  <a:cs typeface="Arial" pitchFamily="34" charset="0"/>
                </a:rPr>
                <a:t>03</a:t>
              </a:r>
              <a:endParaRPr lang="ko-KR" altLang="en-US" sz="2700" b="1" dirty="0">
                <a:solidFill>
                  <a:schemeClr val="bg1"/>
                </a:solidFill>
                <a:cs typeface="Arial" pitchFamily="34" charset="0"/>
              </a:endParaRPr>
            </a:p>
          </p:txBody>
        </p:sp>
      </p:grpSp>
      <p:sp>
        <p:nvSpPr>
          <p:cNvPr id="6" name="TextBox 8">
            <a:extLst>
              <a:ext uri="{FF2B5EF4-FFF2-40B4-BE49-F238E27FC236}">
                <a16:creationId xmlns:a16="http://schemas.microsoft.com/office/drawing/2014/main" id="{17EFC434-388E-4410-B320-1CD67CDA28AA}"/>
              </a:ext>
            </a:extLst>
          </p:cNvPr>
          <p:cNvSpPr txBox="1"/>
          <p:nvPr/>
        </p:nvSpPr>
        <p:spPr>
          <a:xfrm>
            <a:off x="894590" y="324324"/>
            <a:ext cx="7589009" cy="584775"/>
          </a:xfrm>
          <a:prstGeom prst="rect">
            <a:avLst/>
          </a:prstGeom>
          <a:noFill/>
        </p:spPr>
        <p:txBody>
          <a:bodyPr wrap="square" lIns="81000" rIns="81000" rtlCol="0">
            <a:spAutoFit/>
          </a:bodyPr>
          <a:lstStyle/>
          <a:p>
            <a:r>
              <a:rPr lang="en-US" altLang="zh-TW" sz="3200" b="1" kern="100" dirty="0">
                <a:effectLst/>
                <a:latin typeface="Calibri" panose="020F0502020204030204" pitchFamily="34" charset="0"/>
                <a:ea typeface="Microsoft JhengHei" panose="020B0604030504040204" pitchFamily="34" charset="-120"/>
                <a:cs typeface="Times New Roman" panose="02020603050405020304" pitchFamily="18" charset="0"/>
              </a:rPr>
              <a:t>Empirical Results </a:t>
            </a:r>
            <a:r>
              <a:rPr lang="en-US" altLang="zh-TW" sz="2400" b="1" kern="100" dirty="0">
                <a:solidFill>
                  <a:schemeClr val="accent5"/>
                </a:solidFill>
                <a:effectLst/>
                <a:latin typeface="Calibri" panose="020F0502020204030204" pitchFamily="34" charset="0"/>
                <a:ea typeface="Microsoft JhengHei" panose="020B0604030504040204" pitchFamily="34" charset="-120"/>
                <a:cs typeface="Times New Roman" panose="02020603050405020304" pitchFamily="18" charset="0"/>
              </a:rPr>
              <a:t>2025 Power Supply</a:t>
            </a:r>
            <a:endParaRPr lang="ko-KR" altLang="en-US" sz="3200" b="1" dirty="0">
              <a:solidFill>
                <a:schemeClr val="accent5"/>
              </a:solidFill>
              <a:cs typeface="Arial" pitchFamily="34" charset="0"/>
            </a:endParaRPr>
          </a:p>
        </p:txBody>
      </p:sp>
      <p:sp>
        <p:nvSpPr>
          <p:cNvPr id="9" name="Text Box 48"/>
          <p:cNvSpPr txBox="1">
            <a:spLocks noChangeArrowheads="1"/>
          </p:cNvSpPr>
          <p:nvPr/>
        </p:nvSpPr>
        <p:spPr bwMode="auto">
          <a:xfrm>
            <a:off x="0" y="6624638"/>
            <a:ext cx="77519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900" dirty="0">
                <a:solidFill>
                  <a:schemeClr val="bg1"/>
                </a:solidFill>
                <a:ea typeface="微軟正黑體" panose="020B0604030504040204" pitchFamily="34" charset="-120"/>
              </a:rPr>
              <a:t>Copyright ITRI </a:t>
            </a:r>
            <a:r>
              <a:rPr lang="zh-TW" altLang="en-US" sz="900" dirty="0">
                <a:solidFill>
                  <a:schemeClr val="bg1"/>
                </a:solidFill>
                <a:ea typeface="微軟正黑體" panose="020B0604030504040204" pitchFamily="34" charset="-120"/>
              </a:rPr>
              <a:t>工業技術研究院 版權所有  </a:t>
            </a:r>
            <a:r>
              <a:rPr lang="en-US" altLang="zh-TW" sz="900" dirty="0">
                <a:solidFill>
                  <a:schemeClr val="bg1"/>
                </a:solidFill>
              </a:rPr>
              <a:t>Source: ITRI/ISTI Research</a:t>
            </a:r>
            <a:r>
              <a:rPr lang="zh-TW" altLang="en-US" sz="900" dirty="0">
                <a:solidFill>
                  <a:schemeClr val="bg1"/>
                </a:solidFill>
              </a:rPr>
              <a:t> </a:t>
            </a:r>
            <a:r>
              <a:rPr lang="en-US" altLang="zh-TW" sz="900" dirty="0">
                <a:solidFill>
                  <a:schemeClr val="bg1"/>
                </a:solidFill>
              </a:rPr>
              <a:t>Contact Author: yiyayang2030@gmail.com</a:t>
            </a:r>
            <a:endParaRPr lang="zh-TW" altLang="en-US" sz="900" dirty="0">
              <a:solidFill>
                <a:schemeClr val="bg1"/>
              </a:solidFill>
            </a:endParaRPr>
          </a:p>
        </p:txBody>
      </p:sp>
      <p:graphicFrame>
        <p:nvGraphicFramePr>
          <p:cNvPr id="14" name="圖表 13"/>
          <p:cNvGraphicFramePr/>
          <p:nvPr>
            <p:extLst>
              <p:ext uri="{D42A27DB-BD31-4B8C-83A1-F6EECF244321}">
                <p14:modId xmlns:p14="http://schemas.microsoft.com/office/powerpoint/2010/main" val="3262602845"/>
              </p:ext>
            </p:extLst>
          </p:nvPr>
        </p:nvGraphicFramePr>
        <p:xfrm>
          <a:off x="719818" y="1274129"/>
          <a:ext cx="7677889" cy="4142998"/>
        </p:xfrm>
        <a:graphic>
          <a:graphicData uri="http://schemas.openxmlformats.org/drawingml/2006/chart">
            <c:chart xmlns:c="http://schemas.openxmlformats.org/drawingml/2006/chart" xmlns:r="http://schemas.openxmlformats.org/officeDocument/2006/relationships" r:id="rId3"/>
          </a:graphicData>
        </a:graphic>
      </p:graphicFrame>
      <p:sp>
        <p:nvSpPr>
          <p:cNvPr id="15" name="矩形 14"/>
          <p:cNvSpPr/>
          <p:nvPr/>
        </p:nvSpPr>
        <p:spPr>
          <a:xfrm>
            <a:off x="1104873" y="5441564"/>
            <a:ext cx="7168441" cy="369332"/>
          </a:xfrm>
          <a:prstGeom prst="rect">
            <a:avLst/>
          </a:prstGeom>
        </p:spPr>
        <p:txBody>
          <a:bodyPr wrap="square">
            <a:spAutoFit/>
          </a:bodyPr>
          <a:lstStyle/>
          <a:p>
            <a:pPr indent="228600" algn="ctr">
              <a:spcAft>
                <a:spcPts val="1000"/>
              </a:spcAft>
            </a:pPr>
            <a:r>
              <a:rPr lang="en-US" altLang="zh-TW" dirty="0">
                <a:latin typeface="Calibri" panose="020F0502020204030204" pitchFamily="34" charset="0"/>
                <a:cs typeface="Calibri" panose="020F0502020204030204" pitchFamily="34" charset="0"/>
              </a:rPr>
              <a:t>Fig.9 Proportion of power generation energy in a day of August </a:t>
            </a:r>
            <a:r>
              <a:rPr lang="en-GB" altLang="zh-TW" dirty="0">
                <a:latin typeface="Calibri" panose="020F0502020204030204" pitchFamily="34" charset="0"/>
                <a:cs typeface="Calibri" panose="020F0502020204030204" pitchFamily="34" charset="0"/>
              </a:rPr>
              <a:t>(2025)</a:t>
            </a:r>
            <a:endParaRPr lang="zh-TW" altLang="zh-TW"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51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E0810F75-39FD-4602-97D1-2586EA3534B2}"/>
              </a:ext>
            </a:extLst>
          </p:cNvPr>
          <p:cNvGrpSpPr/>
          <p:nvPr/>
        </p:nvGrpSpPr>
        <p:grpSpPr>
          <a:xfrm>
            <a:off x="67734" y="322104"/>
            <a:ext cx="718572" cy="585596"/>
            <a:chOff x="5324331" y="1449052"/>
            <a:chExt cx="958096" cy="780795"/>
          </a:xfrm>
        </p:grpSpPr>
        <p:sp>
          <p:nvSpPr>
            <p:cNvPr id="40" name="Oval 5">
              <a:extLst>
                <a:ext uri="{FF2B5EF4-FFF2-40B4-BE49-F238E27FC236}">
                  <a16:creationId xmlns:a16="http://schemas.microsoft.com/office/drawing/2014/main" id="{BB95E782-DA53-4FD1-9856-B36C07E69558}"/>
                </a:ext>
              </a:extLst>
            </p:cNvPr>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1" name="TextBox 6">
              <a:extLst>
                <a:ext uri="{FF2B5EF4-FFF2-40B4-BE49-F238E27FC236}">
                  <a16:creationId xmlns:a16="http://schemas.microsoft.com/office/drawing/2014/main" id="{882708E6-BD0A-4CF5-8A1F-64F8DA8223A6}"/>
                </a:ext>
              </a:extLst>
            </p:cNvPr>
            <p:cNvSpPr txBox="1"/>
            <p:nvPr/>
          </p:nvSpPr>
          <p:spPr>
            <a:xfrm>
              <a:off x="5324331" y="1516285"/>
              <a:ext cx="958096" cy="677108"/>
            </a:xfrm>
            <a:prstGeom prst="rect">
              <a:avLst/>
            </a:prstGeom>
            <a:noFill/>
          </p:spPr>
          <p:txBody>
            <a:bodyPr wrap="square" lIns="81000" rIns="81000" rtlCol="0">
              <a:spAutoFit/>
            </a:bodyPr>
            <a:lstStyle/>
            <a:p>
              <a:pPr algn="ctr"/>
              <a:r>
                <a:rPr lang="en-US" altLang="ko-KR" sz="2700" b="1" dirty="0">
                  <a:solidFill>
                    <a:schemeClr val="bg1"/>
                  </a:solidFill>
                  <a:cs typeface="Arial" pitchFamily="34" charset="0"/>
                </a:rPr>
                <a:t>04</a:t>
              </a:r>
              <a:endParaRPr lang="ko-KR" altLang="en-US" sz="2700" b="1" dirty="0">
                <a:solidFill>
                  <a:schemeClr val="bg1"/>
                </a:solidFill>
                <a:cs typeface="Arial" pitchFamily="34" charset="0"/>
              </a:endParaRPr>
            </a:p>
          </p:txBody>
        </p:sp>
      </p:grpSp>
      <p:sp>
        <p:nvSpPr>
          <p:cNvPr id="6" name="TextBox 8">
            <a:extLst>
              <a:ext uri="{FF2B5EF4-FFF2-40B4-BE49-F238E27FC236}">
                <a16:creationId xmlns:a16="http://schemas.microsoft.com/office/drawing/2014/main" id="{17EFC434-388E-4410-B320-1CD67CDA28AA}"/>
              </a:ext>
            </a:extLst>
          </p:cNvPr>
          <p:cNvSpPr txBox="1"/>
          <p:nvPr/>
        </p:nvSpPr>
        <p:spPr>
          <a:xfrm>
            <a:off x="894590" y="324324"/>
            <a:ext cx="7589009" cy="584775"/>
          </a:xfrm>
          <a:prstGeom prst="rect">
            <a:avLst/>
          </a:prstGeom>
          <a:noFill/>
        </p:spPr>
        <p:txBody>
          <a:bodyPr wrap="square" lIns="81000" rIns="81000" rtlCol="0">
            <a:spAutoFit/>
          </a:bodyPr>
          <a:lstStyle/>
          <a:p>
            <a:r>
              <a:rPr lang="en-US" altLang="zh-TW" sz="3200" b="1" kern="100" dirty="0">
                <a:effectLst/>
                <a:latin typeface="Calibri" panose="020F0502020204030204" pitchFamily="34" charset="0"/>
                <a:ea typeface="Microsoft JhengHei" panose="020B0604030504040204" pitchFamily="34" charset="-120"/>
                <a:cs typeface="Times New Roman" panose="02020603050405020304" pitchFamily="18" charset="0"/>
              </a:rPr>
              <a:t>Results and Discussion </a:t>
            </a:r>
            <a:r>
              <a:rPr lang="en-US" altLang="zh-TW" sz="2400" b="1" kern="100" dirty="0">
                <a:solidFill>
                  <a:schemeClr val="accent5"/>
                </a:solidFill>
                <a:effectLst/>
                <a:latin typeface="Calibri" panose="020F0502020204030204" pitchFamily="34" charset="0"/>
                <a:ea typeface="Microsoft JhengHei" panose="020B0604030504040204" pitchFamily="34" charset="-120"/>
                <a:cs typeface="Times New Roman" panose="02020603050405020304" pitchFamily="18" charset="0"/>
              </a:rPr>
              <a:t>ESS Deployment for PV</a:t>
            </a:r>
            <a:endParaRPr lang="ko-KR" altLang="en-US" sz="3200" b="1" dirty="0">
              <a:solidFill>
                <a:schemeClr val="accent5"/>
              </a:solidFill>
              <a:cs typeface="Arial" pitchFamily="34" charset="0"/>
            </a:endParaRPr>
          </a:p>
        </p:txBody>
      </p:sp>
      <p:sp>
        <p:nvSpPr>
          <p:cNvPr id="7" name="Text Box 48"/>
          <p:cNvSpPr txBox="1">
            <a:spLocks noChangeArrowheads="1"/>
          </p:cNvSpPr>
          <p:nvPr/>
        </p:nvSpPr>
        <p:spPr bwMode="auto">
          <a:xfrm>
            <a:off x="0" y="6624638"/>
            <a:ext cx="77519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900" dirty="0">
                <a:solidFill>
                  <a:schemeClr val="bg1"/>
                </a:solidFill>
                <a:ea typeface="微軟正黑體" panose="020B0604030504040204" pitchFamily="34" charset="-120"/>
              </a:rPr>
              <a:t>Copyright ITRI </a:t>
            </a:r>
            <a:r>
              <a:rPr lang="zh-TW" altLang="en-US" sz="900" dirty="0">
                <a:solidFill>
                  <a:schemeClr val="bg1"/>
                </a:solidFill>
                <a:ea typeface="微軟正黑體" panose="020B0604030504040204" pitchFamily="34" charset="-120"/>
              </a:rPr>
              <a:t>工業技術研究院 版權所有  </a:t>
            </a:r>
            <a:r>
              <a:rPr lang="en-US" altLang="zh-TW" sz="900" dirty="0">
                <a:solidFill>
                  <a:schemeClr val="bg1"/>
                </a:solidFill>
              </a:rPr>
              <a:t>Source: ITRI/ISTI Research</a:t>
            </a:r>
            <a:r>
              <a:rPr lang="zh-TW" altLang="en-US" sz="900" dirty="0">
                <a:solidFill>
                  <a:schemeClr val="bg1"/>
                </a:solidFill>
              </a:rPr>
              <a:t> </a:t>
            </a:r>
            <a:r>
              <a:rPr lang="en-US" altLang="zh-TW" sz="900" dirty="0">
                <a:solidFill>
                  <a:schemeClr val="bg1"/>
                </a:solidFill>
              </a:rPr>
              <a:t>Contact Author: yiyayang2030@gmail.com</a:t>
            </a:r>
            <a:endParaRPr lang="zh-TW" altLang="en-US" sz="900" dirty="0">
              <a:solidFill>
                <a:schemeClr val="bg1"/>
              </a:solidFill>
            </a:endParaRPr>
          </a:p>
        </p:txBody>
      </p:sp>
      <p:pic>
        <p:nvPicPr>
          <p:cNvPr id="3074" name="Picture 2" descr="全國動物收容管理系統"/>
          <p:cNvPicPr>
            <a:picLocks noChangeAspect="1" noChangeArrowheads="1"/>
          </p:cNvPicPr>
          <p:nvPr/>
        </p:nvPicPr>
        <p:blipFill rotWithShape="1">
          <a:blip r:embed="rId3">
            <a:extLst>
              <a:ext uri="{28A0092B-C50C-407E-A947-70E740481C1C}">
                <a14:useLocalDpi xmlns:a14="http://schemas.microsoft.com/office/drawing/2010/main" val="0"/>
              </a:ext>
            </a:extLst>
          </a:blip>
          <a:srcRect l="28876"/>
          <a:stretch/>
        </p:blipFill>
        <p:spPr bwMode="auto">
          <a:xfrm>
            <a:off x="1199140" y="1490015"/>
            <a:ext cx="3409041" cy="4441595"/>
          </a:xfrm>
          <a:prstGeom prst="rect">
            <a:avLst/>
          </a:prstGeom>
          <a:noFill/>
          <a:extLst>
            <a:ext uri="{909E8E84-426E-40DD-AFC4-6F175D3DCCD1}">
              <a14:hiddenFill xmlns:a14="http://schemas.microsoft.com/office/drawing/2010/main">
                <a:solidFill>
                  <a:srgbClr val="FFFFFF"/>
                </a:solidFill>
              </a14:hiddenFill>
            </a:ext>
          </a:extLst>
        </p:spPr>
      </p:pic>
      <p:sp>
        <p:nvSpPr>
          <p:cNvPr id="2" name="圓角矩形 1"/>
          <p:cNvSpPr/>
          <p:nvPr/>
        </p:nvSpPr>
        <p:spPr>
          <a:xfrm>
            <a:off x="1019281" y="1305051"/>
            <a:ext cx="991842" cy="510778"/>
          </a:xfrm>
          <a:prstGeom prst="roundRect">
            <a:avLst>
              <a:gd name="adj" fmla="val 32942"/>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pPr algn="ctr" fontAlgn="ctr"/>
            <a:r>
              <a:rPr lang="en-US" altLang="zh-TW" sz="2400" dirty="0">
                <a:latin typeface="Calibri" panose="020F0502020204030204" pitchFamily="34" charset="0"/>
                <a:ea typeface="標楷體" panose="03000509000000000000" pitchFamily="65" charset="-120"/>
                <a:cs typeface="Calibri" panose="020F0502020204030204" pitchFamily="34" charset="0"/>
              </a:rPr>
              <a:t>8</a:t>
            </a:r>
            <a:r>
              <a:rPr lang="zh-TW" altLang="en-US" sz="2400" dirty="0">
                <a:latin typeface="Calibri" panose="020F0502020204030204" pitchFamily="34" charset="0"/>
                <a:ea typeface="標楷體" panose="03000509000000000000" pitchFamily="65" charset="-120"/>
                <a:cs typeface="Calibri" panose="020F0502020204030204" pitchFamily="34" charset="0"/>
              </a:rPr>
              <a:t> </a:t>
            </a:r>
            <a:r>
              <a:rPr lang="en-US" altLang="zh-TW" sz="2400" dirty="0">
                <a:latin typeface="Calibri" panose="020F0502020204030204" pitchFamily="34" charset="0"/>
                <a:ea typeface="標楷體" panose="03000509000000000000" pitchFamily="65" charset="-120"/>
                <a:cs typeface="Calibri" panose="020F0502020204030204" pitchFamily="34" charset="0"/>
              </a:rPr>
              <a:t>MW</a:t>
            </a:r>
            <a:endParaRPr lang="en-US" altLang="zh-TW" sz="2400" dirty="0">
              <a:solidFill>
                <a:srgbClr val="000000"/>
              </a:solidFill>
              <a:latin typeface="Calibri" panose="020F0502020204030204" pitchFamily="34" charset="0"/>
              <a:ea typeface="標楷體" panose="03000509000000000000" pitchFamily="65" charset="-120"/>
              <a:cs typeface="Calibri" panose="020F0502020204030204" pitchFamily="34" charset="0"/>
            </a:endParaRPr>
          </a:p>
        </p:txBody>
      </p:sp>
      <p:sp>
        <p:nvSpPr>
          <p:cNvPr id="15" name="圓角矩形 14"/>
          <p:cNvSpPr/>
          <p:nvPr/>
        </p:nvSpPr>
        <p:spPr>
          <a:xfrm>
            <a:off x="117197" y="2681180"/>
            <a:ext cx="1208120" cy="568821"/>
          </a:xfrm>
          <a:prstGeom prst="roundRect">
            <a:avLst>
              <a:gd name="adj" fmla="val 32942"/>
            </a:avLst>
          </a:prstGeom>
          <a:ln w="38100"/>
        </p:spPr>
        <p:style>
          <a:lnRef idx="2">
            <a:schemeClr val="accent1"/>
          </a:lnRef>
          <a:fillRef idx="1">
            <a:schemeClr val="lt1"/>
          </a:fillRef>
          <a:effectRef idx="0">
            <a:schemeClr val="accent1"/>
          </a:effectRef>
          <a:fontRef idx="minor">
            <a:schemeClr val="dk1"/>
          </a:fontRef>
        </p:style>
        <p:txBody>
          <a:bodyPr wrap="none">
            <a:spAutoFit/>
          </a:bodyPr>
          <a:lstStyle/>
          <a:p>
            <a:pPr algn="ctr" fontAlgn="ctr"/>
            <a:r>
              <a:rPr lang="en-US" altLang="zh-TW" sz="2400" dirty="0">
                <a:latin typeface="Calibri" panose="020F0502020204030204" pitchFamily="34" charset="0"/>
                <a:ea typeface="標楷體" panose="03000509000000000000" pitchFamily="65" charset="-120"/>
                <a:cs typeface="Calibri" panose="020F0502020204030204" pitchFamily="34" charset="0"/>
              </a:rPr>
              <a:t>34</a:t>
            </a:r>
            <a:r>
              <a:rPr lang="zh-TW" altLang="en-US" sz="2400" dirty="0">
                <a:latin typeface="Calibri" panose="020F0502020204030204" pitchFamily="34" charset="0"/>
                <a:ea typeface="標楷體" panose="03000509000000000000" pitchFamily="65" charset="-120"/>
                <a:cs typeface="Calibri" panose="020F0502020204030204" pitchFamily="34" charset="0"/>
              </a:rPr>
              <a:t> </a:t>
            </a:r>
            <a:r>
              <a:rPr lang="en-US" altLang="zh-TW" sz="2400" dirty="0">
                <a:latin typeface="Calibri" panose="020F0502020204030204" pitchFamily="34" charset="0"/>
                <a:ea typeface="標楷體" panose="03000509000000000000" pitchFamily="65" charset="-120"/>
                <a:cs typeface="Calibri" panose="020F0502020204030204" pitchFamily="34" charset="0"/>
              </a:rPr>
              <a:t>MW</a:t>
            </a:r>
            <a:endParaRPr lang="en-US" altLang="zh-TW" sz="2400" dirty="0">
              <a:solidFill>
                <a:srgbClr val="000000"/>
              </a:solidFill>
              <a:latin typeface="Calibri" panose="020F0502020204030204" pitchFamily="34" charset="0"/>
              <a:ea typeface="標楷體" panose="03000509000000000000" pitchFamily="65" charset="-120"/>
              <a:cs typeface="Calibri" panose="020F0502020204030204" pitchFamily="34" charset="0"/>
            </a:endParaRPr>
          </a:p>
        </p:txBody>
      </p:sp>
      <p:sp>
        <p:nvSpPr>
          <p:cNvPr id="16" name="圓角矩形 15"/>
          <p:cNvSpPr/>
          <p:nvPr/>
        </p:nvSpPr>
        <p:spPr>
          <a:xfrm>
            <a:off x="116766" y="4594236"/>
            <a:ext cx="1366492" cy="568821"/>
          </a:xfrm>
          <a:prstGeom prst="roundRect">
            <a:avLst>
              <a:gd name="adj" fmla="val 32942"/>
            </a:avLst>
          </a:prstGeom>
          <a:ln w="38100"/>
        </p:spPr>
        <p:style>
          <a:lnRef idx="2">
            <a:schemeClr val="accent6"/>
          </a:lnRef>
          <a:fillRef idx="1">
            <a:schemeClr val="lt1"/>
          </a:fillRef>
          <a:effectRef idx="0">
            <a:schemeClr val="accent6"/>
          </a:effectRef>
          <a:fontRef idx="minor">
            <a:schemeClr val="dk1"/>
          </a:fontRef>
        </p:style>
        <p:txBody>
          <a:bodyPr wrap="none">
            <a:spAutoFit/>
          </a:bodyPr>
          <a:lstStyle/>
          <a:p>
            <a:pPr algn="ctr" fontAlgn="ctr"/>
            <a:r>
              <a:rPr lang="en-US" altLang="zh-TW" sz="2400" dirty="0">
                <a:latin typeface="Calibri" panose="020F0502020204030204" pitchFamily="34" charset="0"/>
                <a:ea typeface="標楷體" panose="03000509000000000000" pitchFamily="65" charset="-120"/>
                <a:cs typeface="Calibri" panose="020F0502020204030204" pitchFamily="34" charset="0"/>
              </a:rPr>
              <a:t>578</a:t>
            </a:r>
            <a:r>
              <a:rPr lang="zh-TW" altLang="en-US" sz="2400" dirty="0">
                <a:latin typeface="Calibri" panose="020F0502020204030204" pitchFamily="34" charset="0"/>
                <a:ea typeface="標楷體" panose="03000509000000000000" pitchFamily="65" charset="-120"/>
                <a:cs typeface="Calibri" panose="020F0502020204030204" pitchFamily="34" charset="0"/>
              </a:rPr>
              <a:t> </a:t>
            </a:r>
            <a:r>
              <a:rPr lang="en-US" altLang="zh-TW" sz="2400" dirty="0">
                <a:latin typeface="Calibri" panose="020F0502020204030204" pitchFamily="34" charset="0"/>
                <a:ea typeface="標楷體" panose="03000509000000000000" pitchFamily="65" charset="-120"/>
                <a:cs typeface="Calibri" panose="020F0502020204030204" pitchFamily="34" charset="0"/>
              </a:rPr>
              <a:t>MW</a:t>
            </a:r>
            <a:endParaRPr lang="en-US" altLang="zh-TW" sz="2400" dirty="0">
              <a:solidFill>
                <a:srgbClr val="000000"/>
              </a:solidFill>
              <a:latin typeface="Calibri" panose="020F0502020204030204" pitchFamily="34" charset="0"/>
              <a:ea typeface="標楷體" panose="03000509000000000000" pitchFamily="65" charset="-120"/>
              <a:cs typeface="Calibri" panose="020F0502020204030204" pitchFamily="34" charset="0"/>
            </a:endParaRPr>
          </a:p>
        </p:txBody>
      </p:sp>
      <p:cxnSp>
        <p:nvCxnSpPr>
          <p:cNvPr id="4" name="直線接點 3"/>
          <p:cNvCxnSpPr>
            <a:stCxn id="2" idx="3"/>
          </p:cNvCxnSpPr>
          <p:nvPr/>
        </p:nvCxnSpPr>
        <p:spPr bwMode="auto">
          <a:xfrm>
            <a:off x="2011123" y="1560440"/>
            <a:ext cx="1216986" cy="425456"/>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14" name="直線接點 13"/>
          <p:cNvCxnSpPr>
            <a:stCxn id="15" idx="3"/>
          </p:cNvCxnSpPr>
          <p:nvPr/>
        </p:nvCxnSpPr>
        <p:spPr bwMode="auto">
          <a:xfrm>
            <a:off x="1325317" y="2965591"/>
            <a:ext cx="1050430" cy="13161"/>
          </a:xfrm>
          <a:prstGeom prst="line">
            <a:avLst/>
          </a:prstGeom>
          <a:ln w="38100">
            <a:headEnd type="none"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16" idx="3"/>
          </p:cNvCxnSpPr>
          <p:nvPr/>
        </p:nvCxnSpPr>
        <p:spPr bwMode="auto">
          <a:xfrm flipV="1">
            <a:off x="1483258" y="4322044"/>
            <a:ext cx="618398" cy="556603"/>
          </a:xfrm>
          <a:prstGeom prst="straightConnector1">
            <a:avLst/>
          </a:prstGeom>
          <a:ln w="38100">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32" name="矩形 31"/>
          <p:cNvSpPr/>
          <p:nvPr/>
        </p:nvSpPr>
        <p:spPr>
          <a:xfrm>
            <a:off x="391976" y="5860961"/>
            <a:ext cx="3684743" cy="646331"/>
          </a:xfrm>
          <a:prstGeom prst="rect">
            <a:avLst/>
          </a:prstGeom>
        </p:spPr>
        <p:txBody>
          <a:bodyPr wrap="square">
            <a:spAutoFit/>
          </a:bodyPr>
          <a:lstStyle/>
          <a:p>
            <a:pPr indent="228600" algn="ctr">
              <a:spcAft>
                <a:spcPts val="1000"/>
              </a:spcAft>
            </a:pPr>
            <a:r>
              <a:rPr lang="en-US" altLang="zh-TW" dirty="0">
                <a:latin typeface="Calibri" panose="020F0502020204030204" pitchFamily="34" charset="0"/>
                <a:cs typeface="Calibri" panose="020F0502020204030204" pitchFamily="34" charset="0"/>
              </a:rPr>
              <a:t>Fig.11 ESS</a:t>
            </a:r>
            <a:r>
              <a:rPr lang="en-GB" altLang="zh-TW" dirty="0">
                <a:latin typeface="Calibri" panose="020F0502020204030204" pitchFamily="34" charset="0"/>
                <a:cs typeface="Calibri" panose="020F0502020204030204" pitchFamily="34" charset="0"/>
              </a:rPr>
              <a:t> Deployment </a:t>
            </a:r>
            <a:r>
              <a:rPr lang="en-US" altLang="zh-TW" dirty="0">
                <a:latin typeface="Calibri" panose="020F0502020204030204" pitchFamily="34" charset="0"/>
                <a:cs typeface="Calibri" panose="020F0502020204030204" pitchFamily="34" charset="0"/>
              </a:rPr>
              <a:t>Suggestion </a:t>
            </a:r>
            <a:r>
              <a:rPr lang="en-GB" altLang="zh-TW" dirty="0">
                <a:latin typeface="Calibri" panose="020F0502020204030204" pitchFamily="34" charset="0"/>
                <a:cs typeface="Calibri" panose="020F0502020204030204" pitchFamily="34" charset="0"/>
              </a:rPr>
              <a:t>in Taiwan</a:t>
            </a:r>
            <a:endParaRPr lang="zh-TW" altLang="zh-TW" dirty="0">
              <a:latin typeface="Calibri" panose="020F0502020204030204" pitchFamily="34" charset="0"/>
              <a:cs typeface="Calibri" panose="020F0502020204030204" pitchFamily="34" charset="0"/>
            </a:endParaRPr>
          </a:p>
        </p:txBody>
      </p:sp>
      <p:sp>
        <p:nvSpPr>
          <p:cNvPr id="36" name="文字方塊 35"/>
          <p:cNvSpPr txBox="1"/>
          <p:nvPr/>
        </p:nvSpPr>
        <p:spPr>
          <a:xfrm>
            <a:off x="4650697" y="1305051"/>
            <a:ext cx="3832902" cy="4524315"/>
          </a:xfrm>
          <a:prstGeom prst="rect">
            <a:avLst/>
          </a:prstGeom>
          <a:noFill/>
        </p:spPr>
        <p:txBody>
          <a:bodyPr wrap="square" rtlCol="0">
            <a:spAutoFit/>
          </a:bodyPr>
          <a:lstStyle/>
          <a:p>
            <a:pPr marL="285750"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The southern part of TW will need more ESS to cooperate with PV.</a:t>
            </a:r>
          </a:p>
          <a:p>
            <a:pPr marL="285750"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The mechanism design for contacting ESS and the grid will be critical.</a:t>
            </a:r>
          </a:p>
          <a:p>
            <a:pPr marL="285750"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The existing facility of PSH can facilitate over 800GWh.</a:t>
            </a:r>
          </a:p>
        </p:txBody>
      </p:sp>
    </p:spTree>
    <p:extLst>
      <p:ext uri="{BB962C8B-B14F-4D97-AF65-F5344CB8AC3E}">
        <p14:creationId xmlns:p14="http://schemas.microsoft.com/office/powerpoint/2010/main" val="169786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E0810F75-39FD-4602-97D1-2586EA3534B2}"/>
              </a:ext>
            </a:extLst>
          </p:cNvPr>
          <p:cNvGrpSpPr/>
          <p:nvPr/>
        </p:nvGrpSpPr>
        <p:grpSpPr>
          <a:xfrm>
            <a:off x="67734" y="322104"/>
            <a:ext cx="718572" cy="585596"/>
            <a:chOff x="5324331" y="1449052"/>
            <a:chExt cx="958096" cy="780795"/>
          </a:xfrm>
        </p:grpSpPr>
        <p:sp>
          <p:nvSpPr>
            <p:cNvPr id="40" name="Oval 5">
              <a:extLst>
                <a:ext uri="{FF2B5EF4-FFF2-40B4-BE49-F238E27FC236}">
                  <a16:creationId xmlns:a16="http://schemas.microsoft.com/office/drawing/2014/main" id="{BB95E782-DA53-4FD1-9856-B36C07E69558}"/>
                </a:ext>
              </a:extLst>
            </p:cNvPr>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1" name="TextBox 6">
              <a:extLst>
                <a:ext uri="{FF2B5EF4-FFF2-40B4-BE49-F238E27FC236}">
                  <a16:creationId xmlns:a16="http://schemas.microsoft.com/office/drawing/2014/main" id="{882708E6-BD0A-4CF5-8A1F-64F8DA8223A6}"/>
                </a:ext>
              </a:extLst>
            </p:cNvPr>
            <p:cNvSpPr txBox="1"/>
            <p:nvPr/>
          </p:nvSpPr>
          <p:spPr>
            <a:xfrm>
              <a:off x="5324331" y="1516285"/>
              <a:ext cx="958096" cy="677108"/>
            </a:xfrm>
            <a:prstGeom prst="rect">
              <a:avLst/>
            </a:prstGeom>
            <a:noFill/>
          </p:spPr>
          <p:txBody>
            <a:bodyPr wrap="square" lIns="81000" rIns="81000" rtlCol="0">
              <a:spAutoFit/>
            </a:bodyPr>
            <a:lstStyle/>
            <a:p>
              <a:pPr algn="ctr"/>
              <a:r>
                <a:rPr lang="en-US" altLang="ko-KR" sz="2700" b="1" dirty="0">
                  <a:solidFill>
                    <a:schemeClr val="bg1"/>
                  </a:solidFill>
                  <a:cs typeface="Arial" pitchFamily="34" charset="0"/>
                </a:rPr>
                <a:t>04</a:t>
              </a:r>
              <a:endParaRPr lang="ko-KR" altLang="en-US" sz="2700" b="1" dirty="0">
                <a:solidFill>
                  <a:schemeClr val="bg1"/>
                </a:solidFill>
                <a:cs typeface="Arial" pitchFamily="34" charset="0"/>
              </a:endParaRPr>
            </a:p>
          </p:txBody>
        </p:sp>
      </p:grpSp>
      <p:sp>
        <p:nvSpPr>
          <p:cNvPr id="6" name="TextBox 8">
            <a:extLst>
              <a:ext uri="{FF2B5EF4-FFF2-40B4-BE49-F238E27FC236}">
                <a16:creationId xmlns:a16="http://schemas.microsoft.com/office/drawing/2014/main" id="{17EFC434-388E-4410-B320-1CD67CDA28AA}"/>
              </a:ext>
            </a:extLst>
          </p:cNvPr>
          <p:cNvSpPr txBox="1"/>
          <p:nvPr/>
        </p:nvSpPr>
        <p:spPr>
          <a:xfrm>
            <a:off x="894590" y="324324"/>
            <a:ext cx="7589009" cy="584775"/>
          </a:xfrm>
          <a:prstGeom prst="rect">
            <a:avLst/>
          </a:prstGeom>
          <a:noFill/>
        </p:spPr>
        <p:txBody>
          <a:bodyPr wrap="square" lIns="81000" rIns="81000" rtlCol="0">
            <a:spAutoFit/>
          </a:bodyPr>
          <a:lstStyle/>
          <a:p>
            <a:r>
              <a:rPr lang="en-US" altLang="zh-TW" sz="3200" b="1" kern="100" dirty="0">
                <a:effectLst/>
                <a:latin typeface="Calibri" panose="020F0502020204030204" pitchFamily="34" charset="0"/>
                <a:ea typeface="Microsoft JhengHei" panose="020B0604030504040204" pitchFamily="34" charset="-120"/>
                <a:cs typeface="Times New Roman" panose="02020603050405020304" pitchFamily="18" charset="0"/>
              </a:rPr>
              <a:t>Results and Discussion </a:t>
            </a:r>
            <a:r>
              <a:rPr lang="en-US" altLang="zh-TW" sz="2400" b="1" kern="100" dirty="0">
                <a:solidFill>
                  <a:schemeClr val="accent5"/>
                </a:solidFill>
                <a:effectLst/>
                <a:latin typeface="Calibri" panose="020F0502020204030204" pitchFamily="34" charset="0"/>
                <a:ea typeface="Microsoft JhengHei" panose="020B0604030504040204" pitchFamily="34" charset="-120"/>
                <a:cs typeface="Times New Roman" panose="02020603050405020304" pitchFamily="18" charset="0"/>
              </a:rPr>
              <a:t>The Duck Curve in Taiwan</a:t>
            </a:r>
            <a:endParaRPr lang="ko-KR" altLang="en-US" sz="3200" b="1" dirty="0">
              <a:solidFill>
                <a:schemeClr val="accent5"/>
              </a:solidFill>
              <a:cs typeface="Arial" pitchFamily="34" charset="0"/>
            </a:endParaRPr>
          </a:p>
        </p:txBody>
      </p:sp>
      <p:sp>
        <p:nvSpPr>
          <p:cNvPr id="7" name="Text Box 48"/>
          <p:cNvSpPr txBox="1">
            <a:spLocks noChangeArrowheads="1"/>
          </p:cNvSpPr>
          <p:nvPr/>
        </p:nvSpPr>
        <p:spPr bwMode="auto">
          <a:xfrm>
            <a:off x="0" y="6624638"/>
            <a:ext cx="77519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900" dirty="0">
                <a:solidFill>
                  <a:schemeClr val="bg1"/>
                </a:solidFill>
                <a:ea typeface="微軟正黑體" panose="020B0604030504040204" pitchFamily="34" charset="-120"/>
              </a:rPr>
              <a:t>Copyright ITRI </a:t>
            </a:r>
            <a:r>
              <a:rPr lang="zh-TW" altLang="en-US" sz="900" dirty="0">
                <a:solidFill>
                  <a:schemeClr val="bg1"/>
                </a:solidFill>
                <a:ea typeface="微軟正黑體" panose="020B0604030504040204" pitchFamily="34" charset="-120"/>
              </a:rPr>
              <a:t>工業技術研究院 版權所有  </a:t>
            </a:r>
            <a:r>
              <a:rPr lang="en-US" altLang="zh-TW" sz="900" dirty="0">
                <a:solidFill>
                  <a:schemeClr val="bg1"/>
                </a:solidFill>
              </a:rPr>
              <a:t>Source: ITRI/ISTI Research</a:t>
            </a:r>
            <a:r>
              <a:rPr lang="zh-TW" altLang="en-US" sz="900" dirty="0">
                <a:solidFill>
                  <a:schemeClr val="bg1"/>
                </a:solidFill>
              </a:rPr>
              <a:t> </a:t>
            </a:r>
            <a:r>
              <a:rPr lang="en-US" altLang="zh-TW" sz="900" dirty="0">
                <a:solidFill>
                  <a:schemeClr val="bg1"/>
                </a:solidFill>
              </a:rPr>
              <a:t>Contact Author: yiyayang2030@gmail.com</a:t>
            </a:r>
            <a:endParaRPr lang="zh-TW" altLang="en-US" sz="900" dirty="0">
              <a:solidFill>
                <a:schemeClr val="bg1"/>
              </a:solidFill>
            </a:endParaRPr>
          </a:p>
        </p:txBody>
      </p:sp>
      <p:graphicFrame>
        <p:nvGraphicFramePr>
          <p:cNvPr id="8" name="圖表 7"/>
          <p:cNvGraphicFramePr/>
          <p:nvPr>
            <p:extLst>
              <p:ext uri="{D42A27DB-BD31-4B8C-83A1-F6EECF244321}">
                <p14:modId xmlns:p14="http://schemas.microsoft.com/office/powerpoint/2010/main" val="891397283"/>
              </p:ext>
            </p:extLst>
          </p:nvPr>
        </p:nvGraphicFramePr>
        <p:xfrm>
          <a:off x="3123294" y="2372188"/>
          <a:ext cx="5626258" cy="3433684"/>
        </p:xfrm>
        <a:graphic>
          <a:graphicData uri="http://schemas.openxmlformats.org/drawingml/2006/chart">
            <c:chart xmlns:c="http://schemas.openxmlformats.org/drawingml/2006/chart" xmlns:r="http://schemas.openxmlformats.org/officeDocument/2006/relationships" r:id="rId3"/>
          </a:graphicData>
        </a:graphic>
      </p:graphicFrame>
      <p:sp>
        <p:nvSpPr>
          <p:cNvPr id="9" name="矩形 8"/>
          <p:cNvSpPr/>
          <p:nvPr/>
        </p:nvSpPr>
        <p:spPr>
          <a:xfrm>
            <a:off x="2697306" y="5845923"/>
            <a:ext cx="6229836" cy="369332"/>
          </a:xfrm>
          <a:prstGeom prst="rect">
            <a:avLst/>
          </a:prstGeom>
        </p:spPr>
        <p:txBody>
          <a:bodyPr wrap="square">
            <a:spAutoFit/>
          </a:bodyPr>
          <a:lstStyle/>
          <a:p>
            <a:pPr indent="228600" algn="ctr">
              <a:spcAft>
                <a:spcPts val="1000"/>
              </a:spcAft>
            </a:pPr>
            <a:r>
              <a:rPr lang="en-US" altLang="zh-TW" dirty="0">
                <a:latin typeface="Calibri" panose="020F0502020204030204" pitchFamily="34" charset="0"/>
                <a:cs typeface="Calibri" panose="020F0502020204030204" pitchFamily="34" charset="0"/>
              </a:rPr>
              <a:t>Fig.12 Residual Load Curve in a day of August (2025)</a:t>
            </a:r>
            <a:endParaRPr lang="zh-TW" altLang="zh-TW" dirty="0">
              <a:latin typeface="Calibri" panose="020F0502020204030204" pitchFamily="34" charset="0"/>
              <a:cs typeface="Calibri" panose="020F0502020204030204" pitchFamily="34" charset="0"/>
            </a:endParaRPr>
          </a:p>
        </p:txBody>
      </p:sp>
      <p:sp>
        <p:nvSpPr>
          <p:cNvPr id="10" name="文字方塊 9"/>
          <p:cNvSpPr txBox="1"/>
          <p:nvPr/>
        </p:nvSpPr>
        <p:spPr>
          <a:xfrm>
            <a:off x="427019" y="1034555"/>
            <a:ext cx="8322533" cy="1754326"/>
          </a:xfrm>
          <a:prstGeom prst="rect">
            <a:avLst/>
          </a:prstGeom>
          <a:noFill/>
        </p:spPr>
        <p:txBody>
          <a:bodyPr wrap="square" rtlCol="0">
            <a:spAutoFit/>
          </a:bodyPr>
          <a:lstStyle/>
          <a:p>
            <a:pPr marL="285750"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The Duck curve shall appear when RE rise to 20%.</a:t>
            </a:r>
          </a:p>
          <a:p>
            <a:pPr marL="285750"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Due to peak-load-transfer, the power supply issue in evening become crucial.</a:t>
            </a:r>
          </a:p>
        </p:txBody>
      </p:sp>
    </p:spTree>
    <p:extLst>
      <p:ext uri="{BB962C8B-B14F-4D97-AF65-F5344CB8AC3E}">
        <p14:creationId xmlns:p14="http://schemas.microsoft.com/office/powerpoint/2010/main" val="425671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4741408" y="885371"/>
            <a:ext cx="4546600" cy="1811404"/>
            <a:chOff x="4597400" y="2600617"/>
            <a:chExt cx="4546600" cy="1811404"/>
          </a:xfrm>
        </p:grpSpPr>
        <p:sp>
          <p:nvSpPr>
            <p:cNvPr id="3" name="文字方塊 2"/>
            <p:cNvSpPr txBox="1"/>
            <p:nvPr/>
          </p:nvSpPr>
          <p:spPr>
            <a:xfrm>
              <a:off x="5368843" y="2600617"/>
              <a:ext cx="3195105" cy="769441"/>
            </a:xfrm>
            <a:prstGeom prst="rect">
              <a:avLst/>
            </a:prstGeom>
            <a:noFill/>
          </p:spPr>
          <p:txBody>
            <a:bodyPr wrap="none" rtlCol="0">
              <a:spAutoFit/>
            </a:bodyPr>
            <a:lstStyle/>
            <a:p>
              <a:pPr algn="ctr"/>
              <a:r>
                <a:rPr lang="en-US" altLang="zh-TW" sz="4400" b="1" dirty="0">
                  <a:ln w="22225">
                    <a:solidFill>
                      <a:schemeClr val="accent2"/>
                    </a:solidFill>
                    <a:prstDash val="solid"/>
                  </a:ln>
                  <a:solidFill>
                    <a:schemeClr val="accent2">
                      <a:lumMod val="40000"/>
                      <a:lumOff val="60000"/>
                    </a:schemeClr>
                  </a:solidFill>
                  <a:latin typeface="+mj-lt"/>
                  <a:ea typeface="微軟正黑體" panose="020B0604030504040204" pitchFamily="34" charset="-120"/>
                </a:rPr>
                <a:t>Thank</a:t>
              </a:r>
              <a:r>
                <a:rPr lang="en-US" altLang="zh-TW" sz="4400" b="1" baseline="0" dirty="0">
                  <a:ln w="22225">
                    <a:solidFill>
                      <a:schemeClr val="accent2"/>
                    </a:solidFill>
                    <a:prstDash val="solid"/>
                  </a:ln>
                  <a:solidFill>
                    <a:schemeClr val="accent2">
                      <a:lumMod val="40000"/>
                      <a:lumOff val="60000"/>
                    </a:schemeClr>
                  </a:solidFill>
                  <a:latin typeface="+mj-lt"/>
                  <a:ea typeface="微軟正黑體" panose="020B0604030504040204" pitchFamily="34" charset="-120"/>
                </a:rPr>
                <a:t> you!</a:t>
              </a:r>
            </a:p>
          </p:txBody>
        </p:sp>
        <p:sp>
          <p:nvSpPr>
            <p:cNvPr id="2" name="矩形 1"/>
            <p:cNvSpPr/>
            <p:nvPr/>
          </p:nvSpPr>
          <p:spPr>
            <a:xfrm>
              <a:off x="4597400" y="3370058"/>
              <a:ext cx="4546600" cy="584775"/>
            </a:xfrm>
            <a:prstGeom prst="rect">
              <a:avLst/>
            </a:prstGeom>
          </p:spPr>
          <p:txBody>
            <a:bodyPr wrap="square">
              <a:spAutoFit/>
            </a:bodyPr>
            <a:lstStyle/>
            <a:p>
              <a:pPr algn="ctr"/>
              <a:r>
                <a:rPr lang="zh-TW" altLang="en-US" sz="3200" b="1" dirty="0">
                  <a:ln w="12700" cmpd="sng">
                    <a:solidFill>
                      <a:schemeClr val="tx2">
                        <a:lumMod val="20000"/>
                        <a:lumOff val="80000"/>
                      </a:schemeClr>
                    </a:solidFill>
                    <a:prstDash val="solid"/>
                  </a:ln>
                  <a:solidFill>
                    <a:schemeClr val="accent5"/>
                  </a:solidFill>
                  <a:latin typeface="微軟正黑體" panose="020B0604030504040204" pitchFamily="34" charset="-120"/>
                  <a:ea typeface="微軟正黑體" panose="020B0604030504040204" pitchFamily="34" charset="-120"/>
                </a:rPr>
                <a:t>謝謝 </a:t>
              </a:r>
              <a:r>
                <a:rPr lang="en-US" altLang="zh-TW" sz="3200" b="1" dirty="0">
                  <a:ln w="12700" cmpd="sng">
                    <a:solidFill>
                      <a:schemeClr val="accent6">
                        <a:lumMod val="20000"/>
                        <a:lumOff val="80000"/>
                      </a:schemeClr>
                    </a:solidFill>
                    <a:prstDash val="solid"/>
                  </a:ln>
                  <a:solidFill>
                    <a:schemeClr val="accent6"/>
                  </a:solidFill>
                </a:rPr>
                <a:t>Merci </a:t>
              </a:r>
              <a:r>
                <a:rPr lang="en-US" altLang="zh-TW" sz="3200" dirty="0">
                  <a:ln>
                    <a:solidFill>
                      <a:schemeClr val="accent4">
                        <a:lumMod val="50000"/>
                      </a:schemeClr>
                    </a:solidFill>
                  </a:ln>
                  <a:solidFill>
                    <a:schemeClr val="accent4">
                      <a:lumMod val="40000"/>
                      <a:lumOff val="60000"/>
                    </a:schemeClr>
                  </a:solidFill>
                  <a:latin typeface="Stencil" panose="040409050D0802020404" pitchFamily="82" charset="0"/>
                </a:rPr>
                <a:t>Gracias</a:t>
              </a:r>
              <a:endParaRPr lang="zh-TW" altLang="en-US" sz="3200" dirty="0">
                <a:ln>
                  <a:solidFill>
                    <a:schemeClr val="accent4">
                      <a:lumMod val="50000"/>
                    </a:schemeClr>
                  </a:solidFill>
                </a:ln>
                <a:solidFill>
                  <a:schemeClr val="accent4">
                    <a:lumMod val="40000"/>
                    <a:lumOff val="60000"/>
                  </a:schemeClr>
                </a:solidFill>
                <a:latin typeface="Stencil" panose="040409050D0802020404" pitchFamily="82" charset="0"/>
              </a:endParaRPr>
            </a:p>
          </p:txBody>
        </p:sp>
        <p:sp>
          <p:nvSpPr>
            <p:cNvPr id="6" name="Rectangle 1"/>
            <p:cNvSpPr>
              <a:spLocks noChangeArrowheads="1"/>
            </p:cNvSpPr>
            <p:nvPr/>
          </p:nvSpPr>
          <p:spPr bwMode="auto">
            <a:xfrm>
              <a:off x="5279943" y="3954833"/>
              <a:ext cx="2057552" cy="457188"/>
            </a:xfrm>
            <a:prstGeom prst="rect">
              <a:avLst/>
            </a:prstGeom>
            <a:solidFill>
              <a:schemeClr val="bg1"/>
            </a:solid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zh-TW" sz="3200" b="1" i="0" u="none" strike="noStrike" cap="none" normalizeH="0" baseline="0" dirty="0">
                  <a:ln>
                    <a:solidFill>
                      <a:schemeClr val="accent5">
                        <a:lumMod val="20000"/>
                        <a:lumOff val="80000"/>
                      </a:schemeClr>
                    </a:solidFill>
                  </a:ln>
                  <a:solidFill>
                    <a:schemeClr val="accent1"/>
                  </a:solidFill>
                  <a:effectLst/>
                  <a:latin typeface="微軟正黑體" panose="020B0604030504040204" pitchFamily="34" charset="-120"/>
                  <a:ea typeface="微軟正黑體" panose="020B0604030504040204" pitchFamily="34" charset="-120"/>
                </a:rPr>
                <a:t>ありがとう</a:t>
              </a:r>
              <a:r>
                <a:rPr kumimoji="0" lang="zh-TW" altLang="zh-TW" sz="3200" b="1" i="0" u="none" strike="noStrike" cap="none" normalizeH="0" baseline="0" dirty="0">
                  <a:ln>
                    <a:solidFill>
                      <a:schemeClr val="accent5">
                        <a:lumMod val="20000"/>
                        <a:lumOff val="80000"/>
                      </a:schemeClr>
                    </a:solidFill>
                  </a:ln>
                  <a:solidFill>
                    <a:schemeClr val="accent1"/>
                  </a:solidFill>
                  <a:effectLst/>
                  <a:latin typeface="微軟正黑體" panose="020B0604030504040204" pitchFamily="34" charset="-120"/>
                  <a:ea typeface="微軟正黑體" panose="020B0604030504040204" pitchFamily="34" charset="-120"/>
                </a:rPr>
                <a:t> </a:t>
              </a:r>
            </a:p>
          </p:txBody>
        </p:sp>
        <p:sp>
          <p:nvSpPr>
            <p:cNvPr id="8" name="矩形 7"/>
            <p:cNvSpPr/>
            <p:nvPr/>
          </p:nvSpPr>
          <p:spPr>
            <a:xfrm>
              <a:off x="7337495" y="3954833"/>
              <a:ext cx="1473200" cy="369332"/>
            </a:xfrm>
            <a:prstGeom prst="rect">
              <a:avLst/>
            </a:prstGeom>
          </p:spPr>
          <p:txBody>
            <a:bodyPr wrap="square">
              <a:spAutoFit/>
            </a:bodyPr>
            <a:lstStyle/>
            <a:p>
              <a:r>
                <a:rPr lang="ko-KR" altLang="en-US" b="1" dirty="0">
                  <a:ln>
                    <a:solidFill>
                      <a:schemeClr val="bg2"/>
                    </a:solidFill>
                  </a:ln>
                  <a:solidFill>
                    <a:schemeClr val="accent1"/>
                  </a:solidFill>
                  <a:latin typeface="arial" panose="020B0604020202020204" pitchFamily="34" charset="0"/>
                </a:rPr>
                <a:t>감사합니다</a:t>
              </a:r>
              <a:endParaRPr lang="zh-TW" altLang="en-US" b="1" dirty="0">
                <a:ln>
                  <a:solidFill>
                    <a:schemeClr val="bg2"/>
                  </a:solidFill>
                </a:ln>
                <a:solidFill>
                  <a:schemeClr val="accent1"/>
                </a:solidFill>
              </a:endParaRPr>
            </a:p>
          </p:txBody>
        </p:sp>
      </p:grpSp>
      <p:sp>
        <p:nvSpPr>
          <p:cNvPr id="10" name="標題 1"/>
          <p:cNvSpPr>
            <a:spLocks noGrp="1"/>
          </p:cNvSpPr>
          <p:nvPr>
            <p:ph type="title"/>
          </p:nvPr>
        </p:nvSpPr>
        <p:spPr>
          <a:xfrm>
            <a:off x="4973152" y="3517900"/>
            <a:ext cx="3847138" cy="1169631"/>
          </a:xfrm>
          <a:ln>
            <a:solidFill>
              <a:schemeClr val="bg1">
                <a:lumMod val="75000"/>
              </a:schemeClr>
            </a:solidFill>
          </a:ln>
        </p:spPr>
        <p:txBody>
          <a:bodyPr/>
          <a:lstStyle/>
          <a:p>
            <a:r>
              <a:rPr lang="en-US" altLang="zh-TW" dirty="0">
                <a:solidFill>
                  <a:schemeClr val="tx1">
                    <a:lumMod val="50000"/>
                    <a:lumOff val="50000"/>
                  </a:schemeClr>
                </a:solidFill>
              </a:rPr>
              <a:t>Yi-</a:t>
            </a:r>
            <a:r>
              <a:rPr lang="en-US" altLang="zh-TW" dirty="0" err="1">
                <a:solidFill>
                  <a:schemeClr val="tx1">
                    <a:lumMod val="50000"/>
                    <a:lumOff val="50000"/>
                  </a:schemeClr>
                </a:solidFill>
              </a:rPr>
              <a:t>Ya</a:t>
            </a:r>
            <a:r>
              <a:rPr lang="en-US" altLang="zh-TW" dirty="0">
                <a:solidFill>
                  <a:schemeClr val="tx1">
                    <a:lumMod val="50000"/>
                    <a:lumOff val="50000"/>
                  </a:schemeClr>
                </a:solidFill>
              </a:rPr>
              <a:t> Yang</a:t>
            </a:r>
            <a:br>
              <a:rPr lang="en-US" altLang="zh-TW" dirty="0">
                <a:solidFill>
                  <a:schemeClr val="tx1">
                    <a:lumMod val="50000"/>
                    <a:lumOff val="50000"/>
                  </a:schemeClr>
                </a:solidFill>
              </a:rPr>
            </a:br>
            <a:r>
              <a:rPr lang="en-US" altLang="zh-TW" dirty="0">
                <a:solidFill>
                  <a:schemeClr val="tx1">
                    <a:lumMod val="50000"/>
                    <a:lumOff val="50000"/>
                  </a:schemeClr>
                </a:solidFill>
              </a:rPr>
              <a:t>yiyayang2030@gmail.com</a:t>
            </a:r>
            <a:br>
              <a:rPr lang="en-US" altLang="zh-TW" dirty="0">
                <a:solidFill>
                  <a:schemeClr val="tx1">
                    <a:lumMod val="50000"/>
                    <a:lumOff val="50000"/>
                  </a:schemeClr>
                </a:solidFill>
              </a:rPr>
            </a:br>
            <a:r>
              <a:rPr lang="en-US" altLang="zh-TW" dirty="0">
                <a:solidFill>
                  <a:schemeClr val="tx1">
                    <a:lumMod val="50000"/>
                    <a:lumOff val="50000"/>
                  </a:schemeClr>
                </a:solidFill>
              </a:rPr>
              <a:t>IT IS, IRTI, Taiwan</a:t>
            </a:r>
            <a:endParaRPr lang="zh-TW" altLang="en-US" dirty="0">
              <a:solidFill>
                <a:schemeClr val="tx1">
                  <a:lumMod val="50000"/>
                  <a:lumOff val="50000"/>
                </a:schemeClr>
              </a:solidFill>
            </a:endParaRPr>
          </a:p>
        </p:txBody>
      </p:sp>
    </p:spTree>
    <p:extLst>
      <p:ext uri="{BB962C8B-B14F-4D97-AF65-F5344CB8AC3E}">
        <p14:creationId xmlns:p14="http://schemas.microsoft.com/office/powerpoint/2010/main" val="1099137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E0810F75-39FD-4602-97D1-2586EA3534B2}"/>
              </a:ext>
            </a:extLst>
          </p:cNvPr>
          <p:cNvGrpSpPr/>
          <p:nvPr/>
        </p:nvGrpSpPr>
        <p:grpSpPr>
          <a:xfrm>
            <a:off x="67734" y="322104"/>
            <a:ext cx="718572" cy="585596"/>
            <a:chOff x="5324331" y="1449052"/>
            <a:chExt cx="958096" cy="780795"/>
          </a:xfrm>
        </p:grpSpPr>
        <p:sp>
          <p:nvSpPr>
            <p:cNvPr id="40" name="Oval 5">
              <a:extLst>
                <a:ext uri="{FF2B5EF4-FFF2-40B4-BE49-F238E27FC236}">
                  <a16:creationId xmlns:a16="http://schemas.microsoft.com/office/drawing/2014/main" id="{BB95E782-DA53-4FD1-9856-B36C07E69558}"/>
                </a:ext>
              </a:extLst>
            </p:cNvPr>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1" name="TextBox 6">
              <a:extLst>
                <a:ext uri="{FF2B5EF4-FFF2-40B4-BE49-F238E27FC236}">
                  <a16:creationId xmlns:a16="http://schemas.microsoft.com/office/drawing/2014/main" id="{882708E6-BD0A-4CF5-8A1F-64F8DA8223A6}"/>
                </a:ext>
              </a:extLst>
            </p:cNvPr>
            <p:cNvSpPr txBox="1"/>
            <p:nvPr/>
          </p:nvSpPr>
          <p:spPr>
            <a:xfrm>
              <a:off x="5324331" y="1516285"/>
              <a:ext cx="958096" cy="677108"/>
            </a:xfrm>
            <a:prstGeom prst="rect">
              <a:avLst/>
            </a:prstGeom>
            <a:noFill/>
          </p:spPr>
          <p:txBody>
            <a:bodyPr wrap="square" lIns="81000" rIns="81000" rtlCol="0">
              <a:spAutoFit/>
            </a:bodyPr>
            <a:lstStyle/>
            <a:p>
              <a:pPr algn="ctr"/>
              <a:r>
                <a:rPr lang="en-US" altLang="ko-KR" sz="2700" b="1" dirty="0">
                  <a:solidFill>
                    <a:schemeClr val="bg1"/>
                  </a:solidFill>
                  <a:cs typeface="Arial" pitchFamily="34" charset="0"/>
                </a:rPr>
                <a:t>05</a:t>
              </a:r>
              <a:endParaRPr lang="ko-KR" altLang="en-US" sz="2700" b="1" dirty="0">
                <a:solidFill>
                  <a:schemeClr val="bg1"/>
                </a:solidFill>
                <a:cs typeface="Arial" pitchFamily="34" charset="0"/>
              </a:endParaRPr>
            </a:p>
          </p:txBody>
        </p:sp>
      </p:grpSp>
      <p:sp>
        <p:nvSpPr>
          <p:cNvPr id="6" name="TextBox 8">
            <a:extLst>
              <a:ext uri="{FF2B5EF4-FFF2-40B4-BE49-F238E27FC236}">
                <a16:creationId xmlns:a16="http://schemas.microsoft.com/office/drawing/2014/main" id="{17EFC434-388E-4410-B320-1CD67CDA28AA}"/>
              </a:ext>
            </a:extLst>
          </p:cNvPr>
          <p:cNvSpPr txBox="1"/>
          <p:nvPr/>
        </p:nvSpPr>
        <p:spPr>
          <a:xfrm>
            <a:off x="894590" y="324324"/>
            <a:ext cx="7589009" cy="584775"/>
          </a:xfrm>
          <a:prstGeom prst="rect">
            <a:avLst/>
          </a:prstGeom>
          <a:noFill/>
        </p:spPr>
        <p:txBody>
          <a:bodyPr wrap="square" lIns="81000" rIns="81000" rtlCol="0">
            <a:spAutoFit/>
          </a:bodyPr>
          <a:lstStyle/>
          <a:p>
            <a:r>
              <a:rPr lang="en-US" altLang="zh-TW" sz="3200" b="1" kern="100" dirty="0">
                <a:effectLst/>
                <a:latin typeface="Calibri" panose="020F0502020204030204" pitchFamily="34" charset="0"/>
                <a:ea typeface="Microsoft JhengHei" panose="020B0604030504040204" pitchFamily="34" charset="-120"/>
                <a:cs typeface="Times New Roman" panose="02020603050405020304" pitchFamily="18" charset="0"/>
              </a:rPr>
              <a:t>References (1/2)</a:t>
            </a:r>
            <a:endParaRPr lang="ko-KR" altLang="en-US" sz="3200" b="1" dirty="0">
              <a:solidFill>
                <a:schemeClr val="accent5"/>
              </a:solidFill>
              <a:cs typeface="Arial" pitchFamily="34" charset="0"/>
            </a:endParaRPr>
          </a:p>
        </p:txBody>
      </p:sp>
      <p:sp>
        <p:nvSpPr>
          <p:cNvPr id="2" name="矩形 1"/>
          <p:cNvSpPr/>
          <p:nvPr/>
        </p:nvSpPr>
        <p:spPr>
          <a:xfrm>
            <a:off x="134222" y="1135925"/>
            <a:ext cx="8908178" cy="4939814"/>
          </a:xfrm>
          <a:prstGeom prst="rect">
            <a:avLst/>
          </a:prstGeom>
        </p:spPr>
        <p:txBody>
          <a:bodyPr wrap="square">
            <a:spAutoFit/>
          </a:bodyPr>
          <a:lstStyle/>
          <a:p>
            <a:pPr marL="228600" indent="-228600">
              <a:spcAft>
                <a:spcPts val="1000"/>
              </a:spcAft>
              <a:buFont typeface="+mj-lt"/>
              <a:buAutoNum type="arabicPeriod"/>
            </a:pPr>
            <a:r>
              <a:rPr lang="en-GB" altLang="zh-TW" sz="1200" dirty="0">
                <a:solidFill>
                  <a:schemeClr val="tx1">
                    <a:lumMod val="50000"/>
                    <a:lumOff val="50000"/>
                  </a:schemeClr>
                </a:solidFill>
                <a:latin typeface="Times New Roman" panose="02020603050405020304" pitchFamily="18" charset="0"/>
              </a:rPr>
              <a:t>Alexander </a:t>
            </a:r>
            <a:r>
              <a:rPr lang="en-GB" altLang="zh-TW" sz="1200" dirty="0" err="1">
                <a:solidFill>
                  <a:schemeClr val="tx1">
                    <a:lumMod val="50000"/>
                    <a:lumOff val="50000"/>
                  </a:schemeClr>
                </a:solidFill>
                <a:latin typeface="Times New Roman" panose="02020603050405020304" pitchFamily="18" charset="0"/>
              </a:rPr>
              <a:t>Zerrahn</a:t>
            </a:r>
            <a:r>
              <a:rPr lang="en-GB" altLang="zh-TW" sz="1200" dirty="0">
                <a:solidFill>
                  <a:schemeClr val="tx1">
                    <a:lumMod val="50000"/>
                    <a:lumOff val="50000"/>
                  </a:schemeClr>
                </a:solidFill>
                <a:latin typeface="Times New Roman" panose="02020603050405020304" pitchFamily="18" charset="0"/>
              </a:rPr>
              <a:t>, Wolf-Peter </a:t>
            </a:r>
            <a:r>
              <a:rPr lang="en-GB" altLang="zh-TW" sz="1200" dirty="0" err="1">
                <a:solidFill>
                  <a:schemeClr val="tx1">
                    <a:lumMod val="50000"/>
                    <a:lumOff val="50000"/>
                  </a:schemeClr>
                </a:solidFill>
                <a:latin typeface="Times New Roman" panose="02020603050405020304" pitchFamily="18" charset="0"/>
              </a:rPr>
              <a:t>Schill</a:t>
            </a:r>
            <a:r>
              <a:rPr lang="en-GB" altLang="zh-TW" sz="1200" dirty="0">
                <a:solidFill>
                  <a:schemeClr val="tx1">
                    <a:lumMod val="50000"/>
                    <a:lumOff val="50000"/>
                  </a:schemeClr>
                </a:solidFill>
                <a:latin typeface="Times New Roman" panose="02020603050405020304" pitchFamily="18" charset="0"/>
              </a:rPr>
              <a:t> and Claudia </a:t>
            </a:r>
            <a:r>
              <a:rPr lang="en-GB" altLang="zh-TW" sz="1200" dirty="0" err="1">
                <a:solidFill>
                  <a:schemeClr val="tx1">
                    <a:lumMod val="50000"/>
                    <a:lumOff val="50000"/>
                  </a:schemeClr>
                </a:solidFill>
                <a:latin typeface="Times New Roman" panose="02020603050405020304" pitchFamily="18" charset="0"/>
              </a:rPr>
              <a:t>Kemfert</a:t>
            </a:r>
            <a:r>
              <a:rPr lang="en-GB" altLang="zh-TW" sz="1200" dirty="0">
                <a:solidFill>
                  <a:schemeClr val="tx1">
                    <a:lumMod val="50000"/>
                    <a:lumOff val="50000"/>
                  </a:schemeClr>
                </a:solidFill>
                <a:latin typeface="Times New Roman" panose="02020603050405020304" pitchFamily="18" charset="0"/>
              </a:rPr>
              <a:t> (2018), On the economics of electrical storage for variable renewable energy sources, European Economic Review, Volume 108, Pages 259-279.</a:t>
            </a:r>
            <a:endParaRPr lang="zh-TW" altLang="zh-TW" sz="1200" dirty="0">
              <a:solidFill>
                <a:schemeClr val="tx1">
                  <a:lumMod val="50000"/>
                  <a:lumOff val="50000"/>
                </a:schemeClr>
              </a:solidFill>
              <a:latin typeface="Times New Roman" panose="02020603050405020304" pitchFamily="18" charset="0"/>
            </a:endParaRPr>
          </a:p>
          <a:p>
            <a:pPr marL="228600" indent="-228600">
              <a:spcAft>
                <a:spcPts val="1000"/>
              </a:spcAft>
              <a:buFont typeface="+mj-lt"/>
              <a:buAutoNum type="arabicPeriod"/>
            </a:pPr>
            <a:r>
              <a:rPr lang="en-GB" altLang="zh-TW" sz="1200" dirty="0">
                <a:solidFill>
                  <a:schemeClr val="tx1">
                    <a:lumMod val="50000"/>
                    <a:lumOff val="50000"/>
                  </a:schemeClr>
                </a:solidFill>
                <a:latin typeface="Times New Roman" panose="02020603050405020304" pitchFamily="18" charset="0"/>
              </a:rPr>
              <a:t>Bureau of Energy, MOEA (2019), The Electric Power Supply and Demand Report of Taiwan2018, Taiwan. </a:t>
            </a:r>
            <a:r>
              <a:rPr lang="en-GB" altLang="zh-TW" sz="1200" dirty="0" err="1">
                <a:solidFill>
                  <a:schemeClr val="tx1">
                    <a:lumMod val="50000"/>
                    <a:lumOff val="50000"/>
                  </a:schemeClr>
                </a:solidFill>
                <a:latin typeface="Times New Roman" panose="02020603050405020304" pitchFamily="18" charset="0"/>
              </a:rPr>
              <a:t>Availible</a:t>
            </a:r>
            <a:r>
              <a:rPr lang="en-GB" altLang="zh-TW" sz="1200" dirty="0">
                <a:solidFill>
                  <a:schemeClr val="tx1">
                    <a:lumMod val="50000"/>
                    <a:lumOff val="50000"/>
                  </a:schemeClr>
                </a:solidFill>
                <a:latin typeface="Times New Roman" panose="02020603050405020304" pitchFamily="18" charset="0"/>
              </a:rPr>
              <a:t> at: https://www.moeaboe.gov.tw/ECW/english/content/ContentLink2.aspx?menu_id=965&amp;sub_menu_id=8674</a:t>
            </a:r>
            <a:endParaRPr lang="zh-TW" altLang="zh-TW" sz="1200" dirty="0">
              <a:solidFill>
                <a:schemeClr val="tx1">
                  <a:lumMod val="50000"/>
                  <a:lumOff val="50000"/>
                </a:schemeClr>
              </a:solidFill>
              <a:latin typeface="Times New Roman" panose="02020603050405020304" pitchFamily="18" charset="0"/>
            </a:endParaRPr>
          </a:p>
          <a:p>
            <a:pPr marL="228600" indent="-228600">
              <a:spcAft>
                <a:spcPts val="1000"/>
              </a:spcAft>
              <a:buFont typeface="+mj-lt"/>
              <a:buAutoNum type="arabicPeriod"/>
            </a:pPr>
            <a:r>
              <a:rPr lang="en-GB" altLang="zh-TW" sz="1200" dirty="0">
                <a:solidFill>
                  <a:schemeClr val="tx1">
                    <a:lumMod val="50000"/>
                    <a:lumOff val="50000"/>
                  </a:schemeClr>
                </a:solidFill>
                <a:latin typeface="Times New Roman" panose="02020603050405020304" pitchFamily="18" charset="0"/>
              </a:rPr>
              <a:t>Energy Bureau of the Ministry of Economic Affairs (2019), Introduction of Taiwan's Energy Policy, Taiwan. </a:t>
            </a:r>
            <a:r>
              <a:rPr lang="en-GB" altLang="zh-TW" sz="1200" dirty="0" err="1">
                <a:solidFill>
                  <a:schemeClr val="tx1">
                    <a:lumMod val="50000"/>
                    <a:lumOff val="50000"/>
                  </a:schemeClr>
                </a:solidFill>
                <a:latin typeface="Times New Roman" panose="02020603050405020304" pitchFamily="18" charset="0"/>
              </a:rPr>
              <a:t>Avalible</a:t>
            </a:r>
            <a:r>
              <a:rPr lang="en-GB" altLang="zh-TW" sz="1200" dirty="0">
                <a:solidFill>
                  <a:schemeClr val="tx1">
                    <a:lumMod val="50000"/>
                    <a:lumOff val="50000"/>
                  </a:schemeClr>
                </a:solidFill>
                <a:latin typeface="Times New Roman" panose="02020603050405020304" pitchFamily="18" charset="0"/>
              </a:rPr>
              <a:t> at: https://tpludemo.files.wordpress.com/2019/01/1080124_%E6%88%91%E5%9C%8B%E8%83%BD%E6%BA%90%E6%94%BF%E7%AD%96%E4%BB%8B%E7%B4%B9_%E7%B6%93%E6%BF%9F%E9%83%A8%E8%83%BD%E6%BA%90%E5%B1%80%E6%9D%8E%E5%89%AF%E5%B1%80%E9%95%B7%E5%90%9B.pdf</a:t>
            </a:r>
            <a:endParaRPr lang="zh-TW" altLang="zh-TW" sz="1200" dirty="0">
              <a:solidFill>
                <a:schemeClr val="tx1">
                  <a:lumMod val="50000"/>
                  <a:lumOff val="50000"/>
                </a:schemeClr>
              </a:solidFill>
              <a:latin typeface="Times New Roman" panose="02020603050405020304" pitchFamily="18" charset="0"/>
            </a:endParaRPr>
          </a:p>
          <a:p>
            <a:pPr marL="228600" indent="-228600">
              <a:spcAft>
                <a:spcPts val="1000"/>
              </a:spcAft>
              <a:buFont typeface="+mj-lt"/>
              <a:buAutoNum type="arabicPeriod"/>
            </a:pPr>
            <a:r>
              <a:rPr lang="en-GB" altLang="zh-TW" sz="1200" dirty="0">
                <a:solidFill>
                  <a:schemeClr val="tx1">
                    <a:lumMod val="50000"/>
                    <a:lumOff val="50000"/>
                  </a:schemeClr>
                </a:solidFill>
                <a:latin typeface="Times New Roman" panose="02020603050405020304" pitchFamily="18" charset="0"/>
              </a:rPr>
              <a:t>Energy Indicators of Taiwan, Bureau of Energy (2019), Ministry of Economic Affairs, R.O.C., Taiwan. </a:t>
            </a:r>
            <a:r>
              <a:rPr lang="en-GB" altLang="zh-TW" sz="1200" dirty="0" err="1">
                <a:solidFill>
                  <a:schemeClr val="tx1">
                    <a:lumMod val="50000"/>
                    <a:lumOff val="50000"/>
                  </a:schemeClr>
                </a:solidFill>
                <a:latin typeface="Times New Roman" panose="02020603050405020304" pitchFamily="18" charset="0"/>
              </a:rPr>
              <a:t>Avalible</a:t>
            </a:r>
            <a:r>
              <a:rPr lang="en-GB" altLang="zh-TW" sz="1200" dirty="0">
                <a:solidFill>
                  <a:schemeClr val="tx1">
                    <a:lumMod val="50000"/>
                    <a:lumOff val="50000"/>
                  </a:schemeClr>
                </a:solidFill>
                <a:latin typeface="Times New Roman" panose="02020603050405020304" pitchFamily="18" charset="0"/>
              </a:rPr>
              <a:t> at: https://www.moeaboe.gov.tw/ECW/english/content/ContentDesc.aspx?menu_id=1552</a:t>
            </a:r>
            <a:endParaRPr lang="zh-TW" altLang="zh-TW" sz="1200" dirty="0">
              <a:solidFill>
                <a:schemeClr val="tx1">
                  <a:lumMod val="50000"/>
                  <a:lumOff val="50000"/>
                </a:schemeClr>
              </a:solidFill>
              <a:latin typeface="Times New Roman" panose="02020603050405020304" pitchFamily="18" charset="0"/>
            </a:endParaRPr>
          </a:p>
          <a:p>
            <a:pPr marL="228600" indent="-228600">
              <a:spcAft>
                <a:spcPts val="1000"/>
              </a:spcAft>
              <a:buFont typeface="+mj-lt"/>
              <a:buAutoNum type="arabicPeriod"/>
            </a:pPr>
            <a:r>
              <a:rPr lang="en-GB" altLang="zh-TW" sz="1200" dirty="0">
                <a:solidFill>
                  <a:schemeClr val="tx1">
                    <a:lumMod val="50000"/>
                    <a:lumOff val="50000"/>
                  </a:schemeClr>
                </a:solidFill>
                <a:latin typeface="Times New Roman" panose="02020603050405020304" pitchFamily="18" charset="0"/>
              </a:rPr>
              <a:t>Energy Statistics Query System, Taiwan. </a:t>
            </a:r>
            <a:r>
              <a:rPr lang="en-GB" altLang="zh-TW" sz="1200" dirty="0" err="1">
                <a:solidFill>
                  <a:schemeClr val="tx1">
                    <a:lumMod val="50000"/>
                    <a:lumOff val="50000"/>
                  </a:schemeClr>
                </a:solidFill>
                <a:latin typeface="Times New Roman" panose="02020603050405020304" pitchFamily="18" charset="0"/>
              </a:rPr>
              <a:t>Avalible</a:t>
            </a:r>
            <a:r>
              <a:rPr lang="en-GB" altLang="zh-TW" sz="1200" dirty="0">
                <a:solidFill>
                  <a:schemeClr val="tx1">
                    <a:lumMod val="50000"/>
                    <a:lumOff val="50000"/>
                  </a:schemeClr>
                </a:solidFill>
                <a:latin typeface="Times New Roman" panose="02020603050405020304" pitchFamily="18" charset="0"/>
              </a:rPr>
              <a:t> at: https://www.moeaboe.gov.tw/wesnq/</a:t>
            </a:r>
            <a:endParaRPr lang="zh-TW" altLang="zh-TW" sz="1200" dirty="0">
              <a:solidFill>
                <a:schemeClr val="tx1">
                  <a:lumMod val="50000"/>
                  <a:lumOff val="50000"/>
                </a:schemeClr>
              </a:solidFill>
              <a:latin typeface="Times New Roman" panose="02020603050405020304" pitchFamily="18" charset="0"/>
            </a:endParaRPr>
          </a:p>
          <a:p>
            <a:pPr marL="228600" indent="-228600">
              <a:spcAft>
                <a:spcPts val="1000"/>
              </a:spcAft>
              <a:buFont typeface="+mj-lt"/>
              <a:buAutoNum type="arabicPeriod"/>
            </a:pPr>
            <a:r>
              <a:rPr lang="en-GB" altLang="zh-TW" sz="1200" dirty="0">
                <a:solidFill>
                  <a:schemeClr val="tx1">
                    <a:lumMod val="50000"/>
                    <a:lumOff val="50000"/>
                  </a:schemeClr>
                </a:solidFill>
                <a:latin typeface="Times New Roman" panose="02020603050405020304" pitchFamily="18" charset="0"/>
              </a:rPr>
              <a:t>Hans-Werner Sinn (2017), Buffering volatility: A study on the limits of Germany's energy revolution, European Economic Review, Volume 99, Pages 130-150.</a:t>
            </a:r>
            <a:endParaRPr lang="zh-TW" altLang="zh-TW" sz="1200" dirty="0">
              <a:solidFill>
                <a:schemeClr val="tx1">
                  <a:lumMod val="50000"/>
                  <a:lumOff val="50000"/>
                </a:schemeClr>
              </a:solidFill>
              <a:latin typeface="Times New Roman" panose="02020603050405020304" pitchFamily="18" charset="0"/>
            </a:endParaRPr>
          </a:p>
          <a:p>
            <a:pPr marL="228600" indent="-228600">
              <a:spcAft>
                <a:spcPts val="1000"/>
              </a:spcAft>
              <a:buFont typeface="+mj-lt"/>
              <a:buAutoNum type="arabicPeriod"/>
            </a:pPr>
            <a:r>
              <a:rPr lang="en-GB" altLang="zh-TW" sz="1200" dirty="0" err="1">
                <a:solidFill>
                  <a:schemeClr val="tx1">
                    <a:lumMod val="50000"/>
                    <a:lumOff val="50000"/>
                  </a:schemeClr>
                </a:solidFill>
                <a:latin typeface="Times New Roman" panose="02020603050405020304" pitchFamily="18" charset="0"/>
              </a:rPr>
              <a:t>Hsin</a:t>
            </a:r>
            <a:r>
              <a:rPr lang="en-GB" altLang="zh-TW" sz="1200" dirty="0">
                <a:solidFill>
                  <a:schemeClr val="tx1">
                    <a:lumMod val="50000"/>
                    <a:lumOff val="50000"/>
                  </a:schemeClr>
                </a:solidFill>
                <a:latin typeface="Times New Roman" panose="02020603050405020304" pitchFamily="18" charset="0"/>
              </a:rPr>
              <a:t> Lee (2019), The Impact of Taiwan's Energy Transformation Policy on Power Supply Planning, National Cheng Kung University master's thesis, Taiwan.</a:t>
            </a:r>
          </a:p>
          <a:p>
            <a:pPr marL="228600" indent="-228600">
              <a:spcAft>
                <a:spcPts val="1000"/>
              </a:spcAft>
              <a:buFont typeface="+mj-lt"/>
              <a:buAutoNum type="arabicPeriod"/>
            </a:pPr>
            <a:r>
              <a:rPr lang="en-GB" altLang="zh-TW" sz="1200" dirty="0">
                <a:solidFill>
                  <a:schemeClr val="tx1">
                    <a:lumMod val="50000"/>
                    <a:lumOff val="50000"/>
                  </a:schemeClr>
                </a:solidFill>
                <a:latin typeface="Times New Roman" panose="02020603050405020304" pitchFamily="18" charset="0"/>
              </a:rPr>
              <a:t>IEA (2018), Status of Power System Transformation 2018, Paris: </a:t>
            </a:r>
            <a:r>
              <a:rPr lang="en-GB" altLang="zh-TW" sz="1200" dirty="0" err="1">
                <a:solidFill>
                  <a:schemeClr val="tx1">
                    <a:lumMod val="50000"/>
                    <a:lumOff val="50000"/>
                  </a:schemeClr>
                </a:solidFill>
                <a:latin typeface="Times New Roman" panose="02020603050405020304" pitchFamily="18" charset="0"/>
              </a:rPr>
              <a:t>OECD.Avalible</a:t>
            </a:r>
            <a:r>
              <a:rPr lang="en-GB" altLang="zh-TW" sz="1200" dirty="0">
                <a:solidFill>
                  <a:schemeClr val="tx1">
                    <a:lumMod val="50000"/>
                    <a:lumOff val="50000"/>
                  </a:schemeClr>
                </a:solidFill>
                <a:latin typeface="Times New Roman" panose="02020603050405020304" pitchFamily="18" charset="0"/>
              </a:rPr>
              <a:t> </a:t>
            </a:r>
            <a:r>
              <a:rPr lang="en-GB" altLang="zh-TW" sz="1200" dirty="0" err="1">
                <a:solidFill>
                  <a:schemeClr val="tx1">
                    <a:lumMod val="50000"/>
                    <a:lumOff val="50000"/>
                  </a:schemeClr>
                </a:solidFill>
                <a:latin typeface="Times New Roman" panose="02020603050405020304" pitchFamily="18" charset="0"/>
              </a:rPr>
              <a:t>at:https</a:t>
            </a:r>
            <a:r>
              <a:rPr lang="en-GB" altLang="zh-TW" sz="1200" dirty="0">
                <a:solidFill>
                  <a:schemeClr val="tx1">
                    <a:lumMod val="50000"/>
                    <a:lumOff val="50000"/>
                  </a:schemeClr>
                </a:solidFill>
                <a:latin typeface="Times New Roman" panose="02020603050405020304" pitchFamily="18" charset="0"/>
              </a:rPr>
              <a:t>://webstore.iea.org/status-of-power-system-transformation-2018</a:t>
            </a:r>
            <a:endParaRPr lang="zh-TW" altLang="zh-TW" sz="1200" dirty="0">
              <a:solidFill>
                <a:schemeClr val="tx1">
                  <a:lumMod val="50000"/>
                  <a:lumOff val="50000"/>
                </a:schemeClr>
              </a:solidFill>
              <a:latin typeface="Times New Roman" panose="02020603050405020304" pitchFamily="18" charset="0"/>
            </a:endParaRPr>
          </a:p>
          <a:p>
            <a:pPr marL="228600" indent="-228600">
              <a:spcAft>
                <a:spcPts val="1000"/>
              </a:spcAft>
              <a:buFont typeface="+mj-lt"/>
              <a:buAutoNum type="arabicPeriod"/>
            </a:pPr>
            <a:r>
              <a:rPr lang="en-GB" altLang="zh-TW" sz="1200" dirty="0">
                <a:solidFill>
                  <a:schemeClr val="tx1">
                    <a:lumMod val="50000"/>
                    <a:lumOff val="50000"/>
                  </a:schemeClr>
                </a:solidFill>
                <a:latin typeface="Times New Roman" panose="02020603050405020304" pitchFamily="18" charset="0"/>
              </a:rPr>
              <a:t>IEA (2018), World Energy Outlook, Paris: OECD. </a:t>
            </a:r>
            <a:r>
              <a:rPr lang="en-GB" altLang="zh-TW" sz="1200" dirty="0" err="1">
                <a:solidFill>
                  <a:schemeClr val="tx1">
                    <a:lumMod val="50000"/>
                    <a:lumOff val="50000"/>
                  </a:schemeClr>
                </a:solidFill>
                <a:latin typeface="Times New Roman" panose="02020603050405020304" pitchFamily="18" charset="0"/>
              </a:rPr>
              <a:t>Avalible</a:t>
            </a:r>
            <a:r>
              <a:rPr lang="en-GB" altLang="zh-TW" sz="1200" dirty="0">
                <a:solidFill>
                  <a:schemeClr val="tx1">
                    <a:lumMod val="50000"/>
                    <a:lumOff val="50000"/>
                  </a:schemeClr>
                </a:solidFill>
                <a:latin typeface="Times New Roman" panose="02020603050405020304" pitchFamily="18" charset="0"/>
              </a:rPr>
              <a:t> at: https://www.iea.org/reports/world-energy-outlook-2019</a:t>
            </a:r>
            <a:endParaRPr lang="zh-TW" altLang="zh-TW" sz="1200" dirty="0">
              <a:solidFill>
                <a:schemeClr val="tx1">
                  <a:lumMod val="50000"/>
                  <a:lumOff val="50000"/>
                </a:schemeClr>
              </a:solidFill>
              <a:latin typeface="Times New Roman" panose="02020603050405020304" pitchFamily="18" charset="0"/>
            </a:endParaRPr>
          </a:p>
          <a:p>
            <a:pPr marL="228600" indent="-228600">
              <a:spcAft>
                <a:spcPts val="1000"/>
              </a:spcAft>
              <a:buFont typeface="+mj-lt"/>
              <a:buAutoNum type="arabicPeriod"/>
            </a:pPr>
            <a:r>
              <a:rPr lang="en-GB" altLang="zh-TW" sz="1200" dirty="0">
                <a:solidFill>
                  <a:schemeClr val="tx1">
                    <a:lumMod val="50000"/>
                    <a:lumOff val="50000"/>
                  </a:schemeClr>
                </a:solidFill>
                <a:latin typeface="Times New Roman" panose="02020603050405020304" pitchFamily="18" charset="0"/>
              </a:rPr>
              <a:t>IRENA (2017), Electricity storage renewables: costs and markets to 2030, United Arab Emirates. </a:t>
            </a:r>
            <a:r>
              <a:rPr lang="en-GB" altLang="zh-TW" sz="1200" dirty="0" err="1">
                <a:solidFill>
                  <a:schemeClr val="tx1">
                    <a:lumMod val="50000"/>
                    <a:lumOff val="50000"/>
                  </a:schemeClr>
                </a:solidFill>
                <a:latin typeface="Times New Roman" panose="02020603050405020304" pitchFamily="18" charset="0"/>
              </a:rPr>
              <a:t>Avalible</a:t>
            </a:r>
            <a:r>
              <a:rPr lang="en-GB" altLang="zh-TW" sz="1200" dirty="0">
                <a:solidFill>
                  <a:schemeClr val="tx1">
                    <a:lumMod val="50000"/>
                    <a:lumOff val="50000"/>
                  </a:schemeClr>
                </a:solidFill>
                <a:latin typeface="Times New Roman" panose="02020603050405020304" pitchFamily="18" charset="0"/>
              </a:rPr>
              <a:t> at: https://www.irena.org/publications/2017/Oct/Electricity-storage-and-renewables-costs-and-markets</a:t>
            </a:r>
            <a:endParaRPr lang="zh-TW" altLang="zh-TW" sz="1200" dirty="0">
              <a:solidFill>
                <a:schemeClr val="tx1">
                  <a:lumMod val="50000"/>
                  <a:lumOff val="50000"/>
                </a:schemeClr>
              </a:solidFill>
              <a:latin typeface="Times New Roman" panose="02020603050405020304" pitchFamily="18" charset="0"/>
            </a:endParaRPr>
          </a:p>
        </p:txBody>
      </p:sp>
    </p:spTree>
    <p:extLst>
      <p:ext uri="{BB962C8B-B14F-4D97-AF65-F5344CB8AC3E}">
        <p14:creationId xmlns:p14="http://schemas.microsoft.com/office/powerpoint/2010/main" val="134770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E0810F75-39FD-4602-97D1-2586EA3534B2}"/>
              </a:ext>
            </a:extLst>
          </p:cNvPr>
          <p:cNvGrpSpPr/>
          <p:nvPr/>
        </p:nvGrpSpPr>
        <p:grpSpPr>
          <a:xfrm>
            <a:off x="67734" y="322104"/>
            <a:ext cx="718572" cy="585596"/>
            <a:chOff x="5324331" y="1449052"/>
            <a:chExt cx="958096" cy="780795"/>
          </a:xfrm>
        </p:grpSpPr>
        <p:sp>
          <p:nvSpPr>
            <p:cNvPr id="40" name="Oval 5">
              <a:extLst>
                <a:ext uri="{FF2B5EF4-FFF2-40B4-BE49-F238E27FC236}">
                  <a16:creationId xmlns:a16="http://schemas.microsoft.com/office/drawing/2014/main" id="{BB95E782-DA53-4FD1-9856-B36C07E69558}"/>
                </a:ext>
              </a:extLst>
            </p:cNvPr>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1" name="TextBox 6">
              <a:extLst>
                <a:ext uri="{FF2B5EF4-FFF2-40B4-BE49-F238E27FC236}">
                  <a16:creationId xmlns:a16="http://schemas.microsoft.com/office/drawing/2014/main" id="{882708E6-BD0A-4CF5-8A1F-64F8DA8223A6}"/>
                </a:ext>
              </a:extLst>
            </p:cNvPr>
            <p:cNvSpPr txBox="1"/>
            <p:nvPr/>
          </p:nvSpPr>
          <p:spPr>
            <a:xfrm>
              <a:off x="5324331" y="1516285"/>
              <a:ext cx="958096" cy="677108"/>
            </a:xfrm>
            <a:prstGeom prst="rect">
              <a:avLst/>
            </a:prstGeom>
            <a:noFill/>
          </p:spPr>
          <p:txBody>
            <a:bodyPr wrap="square" lIns="81000" rIns="81000" rtlCol="0">
              <a:spAutoFit/>
            </a:bodyPr>
            <a:lstStyle/>
            <a:p>
              <a:pPr algn="ctr"/>
              <a:r>
                <a:rPr lang="en-US" altLang="ko-KR" sz="2700" b="1" dirty="0">
                  <a:solidFill>
                    <a:schemeClr val="bg1"/>
                  </a:solidFill>
                  <a:cs typeface="Arial" pitchFamily="34" charset="0"/>
                </a:rPr>
                <a:t>05</a:t>
              </a:r>
              <a:endParaRPr lang="ko-KR" altLang="en-US" sz="2700" b="1" dirty="0">
                <a:solidFill>
                  <a:schemeClr val="bg1"/>
                </a:solidFill>
                <a:cs typeface="Arial" pitchFamily="34" charset="0"/>
              </a:endParaRPr>
            </a:p>
          </p:txBody>
        </p:sp>
      </p:grpSp>
      <p:sp>
        <p:nvSpPr>
          <p:cNvPr id="6" name="TextBox 8">
            <a:extLst>
              <a:ext uri="{FF2B5EF4-FFF2-40B4-BE49-F238E27FC236}">
                <a16:creationId xmlns:a16="http://schemas.microsoft.com/office/drawing/2014/main" id="{17EFC434-388E-4410-B320-1CD67CDA28AA}"/>
              </a:ext>
            </a:extLst>
          </p:cNvPr>
          <p:cNvSpPr txBox="1"/>
          <p:nvPr/>
        </p:nvSpPr>
        <p:spPr>
          <a:xfrm>
            <a:off x="894590" y="324324"/>
            <a:ext cx="7589009" cy="584775"/>
          </a:xfrm>
          <a:prstGeom prst="rect">
            <a:avLst/>
          </a:prstGeom>
          <a:noFill/>
        </p:spPr>
        <p:txBody>
          <a:bodyPr wrap="square" lIns="81000" rIns="81000" rtlCol="0">
            <a:spAutoFit/>
          </a:bodyPr>
          <a:lstStyle/>
          <a:p>
            <a:r>
              <a:rPr lang="en-US" altLang="zh-TW" sz="3200" b="1" kern="100" dirty="0">
                <a:effectLst/>
                <a:latin typeface="Calibri" panose="020F0502020204030204" pitchFamily="34" charset="0"/>
                <a:ea typeface="Microsoft JhengHei" panose="020B0604030504040204" pitchFamily="34" charset="-120"/>
                <a:cs typeface="Times New Roman" panose="02020603050405020304" pitchFamily="18" charset="0"/>
              </a:rPr>
              <a:t>References (2/2)</a:t>
            </a:r>
            <a:endParaRPr lang="ko-KR" altLang="en-US" sz="3200" b="1" dirty="0">
              <a:solidFill>
                <a:schemeClr val="accent5"/>
              </a:solidFill>
              <a:cs typeface="Arial" pitchFamily="34" charset="0"/>
            </a:endParaRPr>
          </a:p>
        </p:txBody>
      </p:sp>
      <p:sp>
        <p:nvSpPr>
          <p:cNvPr id="2" name="矩形 1"/>
          <p:cNvSpPr/>
          <p:nvPr/>
        </p:nvSpPr>
        <p:spPr>
          <a:xfrm>
            <a:off x="134222" y="1072425"/>
            <a:ext cx="8908178" cy="3760004"/>
          </a:xfrm>
          <a:prstGeom prst="rect">
            <a:avLst/>
          </a:prstGeom>
        </p:spPr>
        <p:txBody>
          <a:bodyPr wrap="square">
            <a:spAutoFit/>
          </a:bodyPr>
          <a:lstStyle/>
          <a:p>
            <a:pPr marL="228600" indent="-228600">
              <a:spcAft>
                <a:spcPts val="1000"/>
              </a:spcAft>
              <a:buFont typeface="+mj-lt"/>
              <a:buAutoNum type="arabicPeriod" startAt="11"/>
            </a:pPr>
            <a:r>
              <a:rPr lang="en-GB" altLang="zh-TW" sz="1200" dirty="0">
                <a:solidFill>
                  <a:schemeClr val="tx1">
                    <a:lumMod val="50000"/>
                    <a:lumOff val="50000"/>
                  </a:schemeClr>
                </a:solidFill>
                <a:latin typeface="Times New Roman" panose="02020603050405020304" pitchFamily="18" charset="0"/>
              </a:rPr>
              <a:t>IRENA (2018), Power system flexibility for the energy transition, United Arab Emirates. </a:t>
            </a:r>
            <a:r>
              <a:rPr lang="en-GB" altLang="zh-TW" sz="1200" dirty="0" err="1">
                <a:solidFill>
                  <a:schemeClr val="tx1">
                    <a:lumMod val="50000"/>
                    <a:lumOff val="50000"/>
                  </a:schemeClr>
                </a:solidFill>
                <a:latin typeface="Times New Roman" panose="02020603050405020304" pitchFamily="18" charset="0"/>
              </a:rPr>
              <a:t>Avalible</a:t>
            </a:r>
            <a:r>
              <a:rPr lang="en-GB" altLang="zh-TW" sz="1200" dirty="0">
                <a:solidFill>
                  <a:schemeClr val="tx1">
                    <a:lumMod val="50000"/>
                    <a:lumOff val="50000"/>
                  </a:schemeClr>
                </a:solidFill>
                <a:latin typeface="Times New Roman" panose="02020603050405020304" pitchFamily="18" charset="0"/>
              </a:rPr>
              <a:t> at: https://www.irena.org/publications/2018/Nov/Power-system-flexibility-for-the-energy-transition</a:t>
            </a:r>
            <a:endParaRPr lang="zh-TW" altLang="zh-TW" sz="1200" dirty="0">
              <a:solidFill>
                <a:schemeClr val="tx1">
                  <a:lumMod val="50000"/>
                  <a:lumOff val="50000"/>
                </a:schemeClr>
              </a:solidFill>
              <a:latin typeface="Times New Roman" panose="02020603050405020304" pitchFamily="18" charset="0"/>
            </a:endParaRPr>
          </a:p>
          <a:p>
            <a:pPr marL="228600" indent="-228600">
              <a:spcAft>
                <a:spcPts val="1000"/>
              </a:spcAft>
              <a:buFont typeface="+mj-lt"/>
              <a:buAutoNum type="arabicPeriod" startAt="11"/>
            </a:pPr>
            <a:r>
              <a:rPr lang="en-GB" altLang="zh-TW" sz="1200" dirty="0">
                <a:solidFill>
                  <a:schemeClr val="tx1">
                    <a:lumMod val="50000"/>
                    <a:lumOff val="50000"/>
                  </a:schemeClr>
                </a:solidFill>
                <a:latin typeface="Times New Roman" panose="02020603050405020304" pitchFamily="18" charset="0"/>
              </a:rPr>
              <a:t>Joint Research Centre (2018), Cost development of low carbon energy technologies, EU. </a:t>
            </a:r>
            <a:r>
              <a:rPr lang="en-GB" altLang="zh-TW" sz="1200" dirty="0" err="1">
                <a:solidFill>
                  <a:schemeClr val="tx1">
                    <a:lumMod val="50000"/>
                    <a:lumOff val="50000"/>
                  </a:schemeClr>
                </a:solidFill>
                <a:latin typeface="Times New Roman" panose="02020603050405020304" pitchFamily="18" charset="0"/>
              </a:rPr>
              <a:t>Avalible</a:t>
            </a:r>
            <a:r>
              <a:rPr lang="en-GB" altLang="zh-TW" sz="1200" dirty="0">
                <a:solidFill>
                  <a:schemeClr val="tx1">
                    <a:lumMod val="50000"/>
                    <a:lumOff val="50000"/>
                  </a:schemeClr>
                </a:solidFill>
                <a:latin typeface="Times New Roman" panose="02020603050405020304" pitchFamily="18" charset="0"/>
              </a:rPr>
              <a:t> at https://ec.europa.eu/jrc/en/publication/cost-development-low-carbon-energy-technologies-scenario-based-cost-trajectories-2050-2017-edition</a:t>
            </a:r>
            <a:endParaRPr lang="zh-TW" altLang="zh-TW" sz="1200" dirty="0">
              <a:solidFill>
                <a:schemeClr val="tx1">
                  <a:lumMod val="50000"/>
                  <a:lumOff val="50000"/>
                </a:schemeClr>
              </a:solidFill>
              <a:latin typeface="Times New Roman" panose="02020603050405020304" pitchFamily="18" charset="0"/>
            </a:endParaRPr>
          </a:p>
          <a:p>
            <a:pPr marL="228600" indent="-228600">
              <a:spcAft>
                <a:spcPts val="1000"/>
              </a:spcAft>
              <a:buFont typeface="+mj-lt"/>
              <a:buAutoNum type="arabicPeriod" startAt="11"/>
            </a:pPr>
            <a:r>
              <a:rPr lang="en-GB" altLang="zh-TW" sz="1200" dirty="0">
                <a:solidFill>
                  <a:schemeClr val="tx1">
                    <a:lumMod val="50000"/>
                    <a:lumOff val="50000"/>
                  </a:schemeClr>
                </a:solidFill>
                <a:latin typeface="Times New Roman" panose="02020603050405020304" pitchFamily="18" charset="0"/>
              </a:rPr>
              <a:t>Lazard (2018), Lazard's </a:t>
            </a:r>
            <a:r>
              <a:rPr lang="en-GB" altLang="zh-TW" sz="1200" dirty="0" err="1">
                <a:solidFill>
                  <a:schemeClr val="tx1">
                    <a:lumMod val="50000"/>
                    <a:lumOff val="50000"/>
                  </a:schemeClr>
                </a:solidFill>
                <a:latin typeface="Times New Roman" panose="02020603050405020304" pitchFamily="18" charset="0"/>
              </a:rPr>
              <a:t>levelized</a:t>
            </a:r>
            <a:r>
              <a:rPr lang="en-GB" altLang="zh-TW" sz="1200" dirty="0">
                <a:solidFill>
                  <a:schemeClr val="tx1">
                    <a:lumMod val="50000"/>
                    <a:lumOff val="50000"/>
                  </a:schemeClr>
                </a:solidFill>
                <a:latin typeface="Times New Roman" panose="02020603050405020304" pitchFamily="18" charset="0"/>
              </a:rPr>
              <a:t> cost of storage analysis-version 4.0, New York. </a:t>
            </a:r>
            <a:r>
              <a:rPr lang="en-GB" altLang="zh-TW" sz="1200" dirty="0" err="1">
                <a:solidFill>
                  <a:schemeClr val="tx1">
                    <a:lumMod val="50000"/>
                    <a:lumOff val="50000"/>
                  </a:schemeClr>
                </a:solidFill>
                <a:latin typeface="Times New Roman" panose="02020603050405020304" pitchFamily="18" charset="0"/>
              </a:rPr>
              <a:t>Avalible</a:t>
            </a:r>
            <a:r>
              <a:rPr lang="en-GB" altLang="zh-TW" sz="1200" dirty="0">
                <a:solidFill>
                  <a:schemeClr val="tx1">
                    <a:lumMod val="50000"/>
                    <a:lumOff val="50000"/>
                  </a:schemeClr>
                </a:solidFill>
                <a:latin typeface="Times New Roman" panose="02020603050405020304" pitchFamily="18" charset="0"/>
              </a:rPr>
              <a:t> at: https://www.lazard.com/</a:t>
            </a:r>
            <a:endParaRPr lang="zh-TW" altLang="zh-TW" sz="1200" dirty="0">
              <a:solidFill>
                <a:schemeClr val="tx1">
                  <a:lumMod val="50000"/>
                  <a:lumOff val="50000"/>
                </a:schemeClr>
              </a:solidFill>
              <a:latin typeface="Times New Roman" panose="02020603050405020304" pitchFamily="18" charset="0"/>
            </a:endParaRPr>
          </a:p>
          <a:p>
            <a:pPr marL="228600" indent="-228600">
              <a:spcAft>
                <a:spcPts val="1000"/>
              </a:spcAft>
              <a:buFont typeface="+mj-lt"/>
              <a:buAutoNum type="arabicPeriod" startAt="11"/>
            </a:pPr>
            <a:r>
              <a:rPr lang="en-GB" altLang="zh-TW" sz="1200" dirty="0">
                <a:solidFill>
                  <a:schemeClr val="tx1">
                    <a:lumMod val="50000"/>
                    <a:lumOff val="50000"/>
                  </a:schemeClr>
                </a:solidFill>
                <a:latin typeface="Times New Roman" panose="02020603050405020304" pitchFamily="18" charset="0"/>
              </a:rPr>
              <a:t>Li </a:t>
            </a:r>
            <a:r>
              <a:rPr lang="en-GB" altLang="zh-TW" sz="1200" dirty="0" err="1">
                <a:solidFill>
                  <a:schemeClr val="tx1">
                    <a:lumMod val="50000"/>
                    <a:lumOff val="50000"/>
                  </a:schemeClr>
                </a:solidFill>
                <a:latin typeface="Times New Roman" panose="02020603050405020304" pitchFamily="18" charset="0"/>
              </a:rPr>
              <a:t>Ko</a:t>
            </a:r>
            <a:r>
              <a:rPr lang="en-GB" altLang="zh-TW" sz="1200" dirty="0">
                <a:solidFill>
                  <a:schemeClr val="tx1">
                    <a:lumMod val="50000"/>
                    <a:lumOff val="50000"/>
                  </a:schemeClr>
                </a:solidFill>
                <a:latin typeface="Times New Roman" panose="02020603050405020304" pitchFamily="18" charset="0"/>
              </a:rPr>
              <a:t>, Chia-Yon Chen and </a:t>
            </a:r>
            <a:r>
              <a:rPr lang="en-GB" altLang="zh-TW" sz="1200" dirty="0" err="1">
                <a:solidFill>
                  <a:schemeClr val="tx1">
                    <a:lumMod val="50000"/>
                    <a:lumOff val="50000"/>
                  </a:schemeClr>
                </a:solidFill>
                <a:latin typeface="Times New Roman" panose="02020603050405020304" pitchFamily="18" charset="0"/>
              </a:rPr>
              <a:t>Voon-Chean</a:t>
            </a:r>
            <a:r>
              <a:rPr lang="en-GB" altLang="zh-TW" sz="1200" dirty="0">
                <a:solidFill>
                  <a:schemeClr val="tx1">
                    <a:lumMod val="50000"/>
                    <a:lumOff val="50000"/>
                  </a:schemeClr>
                </a:solidFill>
                <a:latin typeface="Times New Roman" panose="02020603050405020304" pitchFamily="18" charset="0"/>
              </a:rPr>
              <a:t> </a:t>
            </a:r>
            <a:r>
              <a:rPr lang="en-GB" altLang="zh-TW" sz="1200" dirty="0" err="1">
                <a:solidFill>
                  <a:schemeClr val="tx1">
                    <a:lumMod val="50000"/>
                    <a:lumOff val="50000"/>
                  </a:schemeClr>
                </a:solidFill>
                <a:latin typeface="Times New Roman" panose="02020603050405020304" pitchFamily="18" charset="0"/>
              </a:rPr>
              <a:t>Seow</a:t>
            </a:r>
            <a:r>
              <a:rPr lang="en-GB" altLang="zh-TW" sz="1200" dirty="0">
                <a:solidFill>
                  <a:schemeClr val="tx1">
                    <a:lumMod val="50000"/>
                    <a:lumOff val="50000"/>
                  </a:schemeClr>
                </a:solidFill>
                <a:latin typeface="Times New Roman" panose="02020603050405020304" pitchFamily="18" charset="0"/>
              </a:rPr>
              <a:t> (2014), Electrical power planning and scheduling in Taiwan based on the simulation results of multi-objective planning model, Electrical Power and Energy Systems, 55, 331-340.</a:t>
            </a:r>
            <a:endParaRPr lang="zh-TW" altLang="zh-TW" sz="1200" dirty="0">
              <a:solidFill>
                <a:schemeClr val="tx1">
                  <a:lumMod val="50000"/>
                  <a:lumOff val="50000"/>
                </a:schemeClr>
              </a:solidFill>
              <a:latin typeface="Times New Roman" panose="02020603050405020304" pitchFamily="18" charset="0"/>
            </a:endParaRPr>
          </a:p>
          <a:p>
            <a:pPr marL="228600" indent="-228600">
              <a:spcAft>
                <a:spcPts val="1000"/>
              </a:spcAft>
              <a:buFont typeface="+mj-lt"/>
              <a:buAutoNum type="arabicPeriod" startAt="11"/>
            </a:pPr>
            <a:r>
              <a:rPr lang="en-GB" altLang="zh-TW" sz="1200" dirty="0" err="1">
                <a:solidFill>
                  <a:schemeClr val="tx1">
                    <a:lumMod val="50000"/>
                    <a:lumOff val="50000"/>
                  </a:schemeClr>
                </a:solidFill>
                <a:latin typeface="Times New Roman" panose="02020603050405020304" pitchFamily="18" charset="0"/>
              </a:rPr>
              <a:t>Shiwei</a:t>
            </a:r>
            <a:r>
              <a:rPr lang="en-GB" altLang="zh-TW" sz="1200" dirty="0">
                <a:solidFill>
                  <a:schemeClr val="tx1">
                    <a:lumMod val="50000"/>
                    <a:lumOff val="50000"/>
                  </a:schemeClr>
                </a:solidFill>
                <a:latin typeface="Times New Roman" panose="02020603050405020304" pitchFamily="18" charset="0"/>
              </a:rPr>
              <a:t> Xia, K.W. Chan, Xiao Luo, </a:t>
            </a:r>
            <a:r>
              <a:rPr lang="en-GB" altLang="zh-TW" sz="1200" dirty="0" err="1">
                <a:solidFill>
                  <a:schemeClr val="tx1">
                    <a:lumMod val="50000"/>
                    <a:lumOff val="50000"/>
                  </a:schemeClr>
                </a:solidFill>
                <a:latin typeface="Times New Roman" panose="02020603050405020304" pitchFamily="18" charset="0"/>
              </a:rPr>
              <a:t>Siqi</a:t>
            </a:r>
            <a:r>
              <a:rPr lang="en-GB" altLang="zh-TW" sz="1200" dirty="0">
                <a:solidFill>
                  <a:schemeClr val="tx1">
                    <a:lumMod val="50000"/>
                    <a:lumOff val="50000"/>
                  </a:schemeClr>
                </a:solidFill>
                <a:latin typeface="Times New Roman" panose="02020603050405020304" pitchFamily="18" charset="0"/>
              </a:rPr>
              <a:t> Bu and </a:t>
            </a:r>
            <a:r>
              <a:rPr lang="en-GB" altLang="zh-TW" sz="1200" dirty="0" err="1">
                <a:solidFill>
                  <a:schemeClr val="tx1">
                    <a:lumMod val="50000"/>
                    <a:lumOff val="50000"/>
                  </a:schemeClr>
                </a:solidFill>
                <a:latin typeface="Times New Roman" panose="02020603050405020304" pitchFamily="18" charset="0"/>
              </a:rPr>
              <a:t>Zhaohao</a:t>
            </a:r>
            <a:r>
              <a:rPr lang="en-GB" altLang="zh-TW" sz="1200" dirty="0">
                <a:solidFill>
                  <a:schemeClr val="tx1">
                    <a:lumMod val="50000"/>
                    <a:lumOff val="50000"/>
                  </a:schemeClr>
                </a:solidFill>
                <a:latin typeface="Times New Roman" panose="02020603050405020304" pitchFamily="18" charset="0"/>
              </a:rPr>
              <a:t> Ding, Bin Zhou (2018), Optimal sizing of energy storage system and its cost-benefit analysis for power grid planning with intermittent wind generation, Renewable Energy, Volume 122, Pages 472-486.</a:t>
            </a:r>
            <a:endParaRPr lang="zh-TW" altLang="zh-TW" sz="1200" dirty="0">
              <a:solidFill>
                <a:schemeClr val="tx1">
                  <a:lumMod val="50000"/>
                  <a:lumOff val="50000"/>
                </a:schemeClr>
              </a:solidFill>
              <a:latin typeface="Times New Roman" panose="02020603050405020304" pitchFamily="18" charset="0"/>
            </a:endParaRPr>
          </a:p>
          <a:p>
            <a:pPr marL="228600" indent="-228600">
              <a:spcAft>
                <a:spcPts val="1000"/>
              </a:spcAft>
              <a:buFont typeface="+mj-lt"/>
              <a:buAutoNum type="arabicPeriod" startAt="11"/>
            </a:pPr>
            <a:r>
              <a:rPr lang="en-GB" altLang="zh-TW" sz="1200" dirty="0">
                <a:solidFill>
                  <a:schemeClr val="tx1">
                    <a:lumMod val="50000"/>
                    <a:lumOff val="50000"/>
                  </a:schemeClr>
                </a:solidFill>
                <a:latin typeface="Times New Roman" panose="02020603050405020304" pitchFamily="18" charset="0"/>
              </a:rPr>
              <a:t>Yu-Hui Wang (2011), The CO2 Emission Reduction Benefit Assessment of the Supply-Side Policies for Taiwan Power Sector, National Cheng Kung University master's thesis, Taiwan.</a:t>
            </a:r>
          </a:p>
          <a:p>
            <a:pPr marL="228600" indent="-228600">
              <a:spcAft>
                <a:spcPts val="1000"/>
              </a:spcAft>
              <a:buFont typeface="+mj-lt"/>
              <a:buAutoNum type="arabicPeriod" startAt="11"/>
            </a:pPr>
            <a:r>
              <a:rPr lang="en-US" altLang="zh-TW" sz="1200" dirty="0">
                <a:solidFill>
                  <a:schemeClr val="tx1">
                    <a:lumMod val="50000"/>
                    <a:lumOff val="50000"/>
                  </a:schemeClr>
                </a:solidFill>
                <a:latin typeface="Times New Roman" panose="02020603050405020304" pitchFamily="18" charset="0"/>
              </a:rPr>
              <a:t>Chen, J.-S., Chang, Y.-J., &amp; Cho, C.-H. (2019). Evaluation of Electrical Energy Storage Requirements for Renewable Energy Policy in Taiwan. Journal of Taiwan Energy, 6, 313-334. </a:t>
            </a:r>
          </a:p>
          <a:p>
            <a:pPr marL="228600" indent="-228600">
              <a:spcAft>
                <a:spcPts val="1000"/>
              </a:spcAft>
              <a:buFont typeface="+mj-lt"/>
              <a:buAutoNum type="arabicPeriod" startAt="11"/>
            </a:pPr>
            <a:r>
              <a:rPr lang="en-US" altLang="zh-TW" sz="1200" dirty="0">
                <a:solidFill>
                  <a:schemeClr val="tx1">
                    <a:lumMod val="50000"/>
                    <a:lumOff val="50000"/>
                  </a:schemeClr>
                </a:solidFill>
                <a:latin typeface="Times New Roman" panose="02020603050405020304" pitchFamily="18" charset="0"/>
              </a:rPr>
              <a:t>IEA, The California Duck Curve, IEA, Paris https://www.iea.org/data-and-statistics/charts/the-california-duck-curve</a:t>
            </a:r>
            <a:endParaRPr lang="zh-TW" altLang="zh-TW" sz="1200" dirty="0">
              <a:solidFill>
                <a:schemeClr val="tx1">
                  <a:lumMod val="50000"/>
                  <a:lumOff val="50000"/>
                </a:schemeClr>
              </a:solidFill>
              <a:latin typeface="Times New Roman" panose="02020603050405020304" pitchFamily="18" charset="0"/>
            </a:endParaRPr>
          </a:p>
        </p:txBody>
      </p:sp>
    </p:spTree>
    <p:extLst>
      <p:ext uri="{BB962C8B-B14F-4D97-AF65-F5344CB8AC3E}">
        <p14:creationId xmlns:p14="http://schemas.microsoft.com/office/powerpoint/2010/main" val="377407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339495"/>
            <a:ext cx="2391275" cy="646331"/>
          </a:xfrm>
          <a:prstGeom prst="rect">
            <a:avLst/>
          </a:prstGeom>
          <a:noFill/>
        </p:spPr>
        <p:txBody>
          <a:bodyPr wrap="square" lIns="20574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srgbClr val="FFFFFF"/>
                </a:solidFill>
                <a:effectLst/>
                <a:uLnTx/>
                <a:uFillTx/>
                <a:latin typeface="Calibri" panose="020F0502020204030204" pitchFamily="34" charset="0"/>
                <a:ea typeface="微軟正黑體" panose="020B0604030504040204" pitchFamily="34" charset="-120"/>
                <a:cs typeface="Calibri" panose="020F0502020204030204" pitchFamily="34" charset="0"/>
              </a:rPr>
              <a:t>OUTLINE</a:t>
            </a:r>
            <a:endParaRPr kumimoji="0" lang="ko-KR" altLang="en-US" sz="3600" b="1" i="0" u="none" strike="noStrike" kern="1200" cap="none" spc="0" normalizeH="0" baseline="0" noProof="0" dirty="0">
              <a:ln>
                <a:noFill/>
              </a:ln>
              <a:solidFill>
                <a:srgbClr val="FFFFFF"/>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nvGrpSpPr>
          <p:cNvPr id="10" name="Group 9"/>
          <p:cNvGrpSpPr/>
          <p:nvPr/>
        </p:nvGrpSpPr>
        <p:grpSpPr>
          <a:xfrm>
            <a:off x="8458607" y="1074038"/>
            <a:ext cx="430142" cy="739124"/>
            <a:chOff x="9208167" y="1960735"/>
            <a:chExt cx="529390" cy="985499"/>
          </a:xfrm>
        </p:grpSpPr>
        <p:sp>
          <p:nvSpPr>
            <p:cNvPr id="11" name="Oval 10"/>
            <p:cNvSpPr/>
            <p:nvPr/>
          </p:nvSpPr>
          <p:spPr>
            <a:xfrm>
              <a:off x="9208167" y="1960735"/>
              <a:ext cx="529390" cy="529390"/>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2" name="Oval 11"/>
            <p:cNvSpPr/>
            <p:nvPr/>
          </p:nvSpPr>
          <p:spPr>
            <a:xfrm>
              <a:off x="9504946" y="2607890"/>
              <a:ext cx="232611" cy="232611"/>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3" name="Oval 12"/>
            <p:cNvSpPr/>
            <p:nvPr/>
          </p:nvSpPr>
          <p:spPr>
            <a:xfrm>
              <a:off x="9248273" y="2825919"/>
              <a:ext cx="120315" cy="12031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grpSp>
        <p:nvGrpSpPr>
          <p:cNvPr id="14" name="Group 13"/>
          <p:cNvGrpSpPr/>
          <p:nvPr/>
        </p:nvGrpSpPr>
        <p:grpSpPr>
          <a:xfrm>
            <a:off x="2973114" y="2178947"/>
            <a:ext cx="5023404" cy="628365"/>
            <a:chOff x="4745820" y="1457925"/>
            <a:chExt cx="6182478" cy="837822"/>
          </a:xfrm>
        </p:grpSpPr>
        <p:grpSp>
          <p:nvGrpSpPr>
            <p:cNvPr id="15" name="Group 14"/>
            <p:cNvGrpSpPr/>
            <p:nvPr/>
          </p:nvGrpSpPr>
          <p:grpSpPr>
            <a:xfrm>
              <a:off x="5824226" y="1457925"/>
              <a:ext cx="5104072" cy="837822"/>
              <a:chOff x="6349572" y="1387755"/>
              <a:chExt cx="5104072" cy="837822"/>
            </a:xfrm>
          </p:grpSpPr>
          <p:sp>
            <p:nvSpPr>
              <p:cNvPr id="19" name="TextBox 18"/>
              <p:cNvSpPr txBox="1"/>
              <p:nvPr/>
            </p:nvSpPr>
            <p:spPr>
              <a:xfrm>
                <a:off x="6361609" y="1815206"/>
                <a:ext cx="5092035" cy="4103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dirty="0">
                    <a:ln>
                      <a:noFill/>
                    </a:ln>
                    <a:solidFill>
                      <a:prstClr val="black"/>
                    </a:solidFill>
                    <a:effectLst/>
                    <a:uLnTx/>
                    <a:uFillTx/>
                    <a:latin typeface="Calibri" panose="020F0502020204030204" pitchFamily="34" charset="0"/>
                    <a:ea typeface="Microsoft JhengHei" panose="020B0604030504040204" pitchFamily="34" charset="-120"/>
                    <a:cs typeface="Calibri" panose="020F0502020204030204" pitchFamily="34" charset="0"/>
                  </a:rPr>
                  <a:t>Linear Programming Model construct,</a:t>
                </a:r>
                <a:r>
                  <a:rPr kumimoji="0" lang="en-US" altLang="zh-TW" sz="1400" b="0" i="0" u="none" strike="noStrike" kern="100" cap="none" spc="0" normalizeH="0" noProof="0" dirty="0">
                    <a:ln>
                      <a:noFill/>
                    </a:ln>
                    <a:solidFill>
                      <a:prstClr val="black"/>
                    </a:solidFill>
                    <a:effectLst/>
                    <a:uLnTx/>
                    <a:uFillTx/>
                    <a:latin typeface="Calibri" panose="020F0502020204030204" pitchFamily="34" charset="0"/>
                    <a:ea typeface="Microsoft JhengHei" panose="020B0604030504040204" pitchFamily="34" charset="-120"/>
                    <a:cs typeface="Calibri" panose="020F0502020204030204" pitchFamily="34" charset="0"/>
                  </a:rPr>
                  <a:t> Data Processing</a:t>
                </a:r>
                <a:endParaRPr kumimoji="0" lang="en-US" altLang="zh-TW" sz="1400" b="0" i="0" u="none" strike="noStrike" kern="100" cap="none" spc="0" normalizeH="0" baseline="0" noProof="0" dirty="0">
                  <a:ln>
                    <a:noFill/>
                  </a:ln>
                  <a:solidFill>
                    <a:prstClr val="black"/>
                  </a:solidFill>
                  <a:effectLst/>
                  <a:uLnTx/>
                  <a:uFillTx/>
                  <a:latin typeface="Calibri" panose="020F0502020204030204" pitchFamily="34" charset="0"/>
                  <a:ea typeface="Microsoft JhengHei" panose="020B0604030504040204" pitchFamily="34" charset="-120"/>
                  <a:cs typeface="Calibri" panose="020F0502020204030204" pitchFamily="34" charset="0"/>
                </a:endParaRPr>
              </a:p>
            </p:txBody>
          </p:sp>
          <p:sp>
            <p:nvSpPr>
              <p:cNvPr id="20" name="TextBox 19"/>
              <p:cNvSpPr txBox="1"/>
              <p:nvPr/>
            </p:nvSpPr>
            <p:spPr>
              <a:xfrm>
                <a:off x="6349572" y="1387755"/>
                <a:ext cx="5092036" cy="615555"/>
              </a:xfrm>
              <a:prstGeom prst="rect">
                <a:avLst/>
              </a:prstGeom>
              <a:noFill/>
            </p:spPr>
            <p:txBody>
              <a:bodyPr wrap="square" lIns="81000" rIns="81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00" cap="none" spc="0" normalizeH="0" baseline="0" noProof="0" dirty="0">
                    <a:ln>
                      <a:noFill/>
                    </a:ln>
                    <a:solidFill>
                      <a:prstClr val="black"/>
                    </a:solidFill>
                    <a:effectLst/>
                    <a:uLnTx/>
                    <a:uFillTx/>
                    <a:latin typeface="Calibri" panose="020F0502020204030204" pitchFamily="34" charset="0"/>
                    <a:ea typeface="Microsoft JhengHei" panose="020B0604030504040204" pitchFamily="34" charset="-120"/>
                    <a:cs typeface="Calibri" panose="020F0502020204030204" pitchFamily="34" charset="0"/>
                  </a:rPr>
                  <a:t>Model</a:t>
                </a:r>
                <a:r>
                  <a:rPr kumimoji="0" lang="en-US" altLang="zh-TW" sz="2400" b="1" i="0" u="none" strike="noStrike" kern="100" cap="none" spc="0" normalizeH="0" noProof="0" dirty="0">
                    <a:ln>
                      <a:noFill/>
                    </a:ln>
                    <a:solidFill>
                      <a:prstClr val="black"/>
                    </a:solidFill>
                    <a:effectLst/>
                    <a:uLnTx/>
                    <a:uFillTx/>
                    <a:latin typeface="Calibri" panose="020F0502020204030204" pitchFamily="34" charset="0"/>
                    <a:ea typeface="Microsoft JhengHei" panose="020B0604030504040204" pitchFamily="34" charset="-120"/>
                    <a:cs typeface="Calibri" panose="020F0502020204030204" pitchFamily="34" charset="0"/>
                  </a:rPr>
                  <a:t> Establishment</a:t>
                </a:r>
                <a:endParaRPr kumimoji="0" lang="ko-KR" altLang="en-US" sz="2000" b="1" i="0" u="none" strike="noStrike" kern="1200" cap="none" spc="0" normalizeH="0" baseline="0" noProof="0" dirty="0">
                  <a:ln>
                    <a:noFill/>
                  </a:ln>
                  <a:solidFill>
                    <a:prstClr val="black"/>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grpSp>
          <p:nvGrpSpPr>
            <p:cNvPr id="16" name="Group 15"/>
            <p:cNvGrpSpPr/>
            <p:nvPr/>
          </p:nvGrpSpPr>
          <p:grpSpPr>
            <a:xfrm>
              <a:off x="4745820" y="1491808"/>
              <a:ext cx="958096" cy="780795"/>
              <a:chOff x="5324331" y="1449052"/>
              <a:chExt cx="958096" cy="780795"/>
            </a:xfrm>
          </p:grpSpPr>
          <p:sp>
            <p:nvSpPr>
              <p:cNvPr id="17" name="Oval 16"/>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TextBox 17"/>
              <p:cNvSpPr txBox="1"/>
              <p:nvPr/>
            </p:nvSpPr>
            <p:spPr>
              <a:xfrm>
                <a:off x="5324331" y="1516285"/>
                <a:ext cx="958096" cy="697628"/>
              </a:xfrm>
              <a:prstGeom prst="rect">
                <a:avLst/>
              </a:prstGeom>
              <a:noFill/>
            </p:spPr>
            <p:txBody>
              <a:bodyPr wrap="square" lIns="81000" rIns="81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Calibri" panose="020F0502020204030204" pitchFamily="34" charset="0"/>
                    <a:ea typeface="굴림" panose="020B0600000101010101" pitchFamily="34" charset="-127"/>
                    <a:cs typeface="Calibri" panose="020F0502020204030204" pitchFamily="34" charset="0"/>
                  </a:rPr>
                  <a:t>02</a:t>
                </a:r>
                <a:endParaRPr kumimoji="0" lang="ko-KR" altLang="en-US" sz="2800" b="1" i="0" u="none" strike="noStrike" kern="1200" cap="none" spc="0" normalizeH="0" baseline="0" noProof="0" dirty="0">
                  <a:ln>
                    <a:noFill/>
                  </a:ln>
                  <a:solidFill>
                    <a:srgbClr val="FFFFFF"/>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grpSp>
      <p:grpSp>
        <p:nvGrpSpPr>
          <p:cNvPr id="21" name="Group 20"/>
          <p:cNvGrpSpPr/>
          <p:nvPr/>
        </p:nvGrpSpPr>
        <p:grpSpPr>
          <a:xfrm>
            <a:off x="2970105" y="3139816"/>
            <a:ext cx="5029922" cy="625331"/>
            <a:chOff x="4745820" y="1491808"/>
            <a:chExt cx="6190501" cy="833775"/>
          </a:xfrm>
        </p:grpSpPr>
        <p:grpSp>
          <p:nvGrpSpPr>
            <p:cNvPr id="22" name="Group 21"/>
            <p:cNvGrpSpPr/>
            <p:nvPr/>
          </p:nvGrpSpPr>
          <p:grpSpPr>
            <a:xfrm>
              <a:off x="5840274" y="1515106"/>
              <a:ext cx="5096047" cy="810477"/>
              <a:chOff x="6365620" y="1444936"/>
              <a:chExt cx="5096047" cy="810477"/>
            </a:xfrm>
          </p:grpSpPr>
          <p:sp>
            <p:nvSpPr>
              <p:cNvPr id="26" name="TextBox 25"/>
              <p:cNvSpPr txBox="1"/>
              <p:nvPr/>
            </p:nvSpPr>
            <p:spPr>
              <a:xfrm>
                <a:off x="6369631" y="1845044"/>
                <a:ext cx="5092036" cy="4103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kern="100" dirty="0">
                    <a:solidFill>
                      <a:prstClr val="black"/>
                    </a:solidFill>
                    <a:latin typeface="Calibri" panose="020F0502020204030204" pitchFamily="34" charset="0"/>
                    <a:ea typeface="Microsoft JhengHei" panose="020B0604030504040204" pitchFamily="34" charset="-120"/>
                    <a:cs typeface="Calibri" panose="020F0502020204030204" pitchFamily="34" charset="0"/>
                  </a:rPr>
                  <a:t>Model Simulation Validation and Main Findings</a:t>
                </a:r>
                <a:endParaRPr kumimoji="0" lang="en-US" altLang="zh-TW" sz="1400" b="0" i="0" u="none" strike="noStrike" kern="100" cap="none" spc="0" normalizeH="0" baseline="0" noProof="0" dirty="0">
                  <a:ln>
                    <a:noFill/>
                  </a:ln>
                  <a:solidFill>
                    <a:prstClr val="black"/>
                  </a:solidFill>
                  <a:effectLst/>
                  <a:uLnTx/>
                  <a:uFillTx/>
                  <a:latin typeface="Calibri" panose="020F0502020204030204" pitchFamily="34" charset="0"/>
                  <a:ea typeface="Microsoft JhengHei" panose="020B0604030504040204" pitchFamily="34" charset="-120"/>
                  <a:cs typeface="Calibri" panose="020F0502020204030204" pitchFamily="34" charset="0"/>
                </a:endParaRPr>
              </a:p>
            </p:txBody>
          </p:sp>
          <p:sp>
            <p:nvSpPr>
              <p:cNvPr id="27" name="TextBox 26"/>
              <p:cNvSpPr txBox="1"/>
              <p:nvPr/>
            </p:nvSpPr>
            <p:spPr>
              <a:xfrm>
                <a:off x="6365620" y="1444936"/>
                <a:ext cx="5092036" cy="615553"/>
              </a:xfrm>
              <a:prstGeom prst="rect">
                <a:avLst/>
              </a:prstGeom>
              <a:noFill/>
            </p:spPr>
            <p:txBody>
              <a:bodyPr wrap="square" lIns="81000" rIns="81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00" cap="none" spc="0" normalizeH="0" baseline="0" noProof="0" dirty="0">
                    <a:ln>
                      <a:noFill/>
                    </a:ln>
                    <a:solidFill>
                      <a:prstClr val="black"/>
                    </a:solidFill>
                    <a:effectLst/>
                    <a:uLnTx/>
                    <a:uFillTx/>
                    <a:latin typeface="Calibri" panose="020F0502020204030204" pitchFamily="34" charset="0"/>
                    <a:ea typeface="Microsoft JhengHei" panose="020B0604030504040204" pitchFamily="34" charset="-120"/>
                    <a:cs typeface="Calibri" panose="020F0502020204030204" pitchFamily="34" charset="0"/>
                  </a:rPr>
                  <a:t>Empirical Results</a:t>
                </a:r>
                <a:endParaRPr kumimoji="0" lang="ko-KR" altLang="en-US" b="1" i="0" u="none" strike="noStrike" kern="1200" cap="none" spc="0" normalizeH="0" baseline="0" noProof="0" dirty="0">
                  <a:ln>
                    <a:noFill/>
                  </a:ln>
                  <a:solidFill>
                    <a:prstClr val="black"/>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grpSp>
          <p:nvGrpSpPr>
            <p:cNvPr id="23" name="Group 22"/>
            <p:cNvGrpSpPr/>
            <p:nvPr/>
          </p:nvGrpSpPr>
          <p:grpSpPr>
            <a:xfrm>
              <a:off x="4745820" y="1491808"/>
              <a:ext cx="958096" cy="780795"/>
              <a:chOff x="5324331" y="1449052"/>
              <a:chExt cx="958096" cy="780795"/>
            </a:xfrm>
          </p:grpSpPr>
          <p:sp>
            <p:nvSpPr>
              <p:cNvPr id="24" name="Oval 23"/>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TextBox 24"/>
              <p:cNvSpPr txBox="1"/>
              <p:nvPr/>
            </p:nvSpPr>
            <p:spPr>
              <a:xfrm>
                <a:off x="5324331" y="1516285"/>
                <a:ext cx="958096" cy="697627"/>
              </a:xfrm>
              <a:prstGeom prst="rect">
                <a:avLst/>
              </a:prstGeom>
              <a:noFill/>
            </p:spPr>
            <p:txBody>
              <a:bodyPr wrap="square" lIns="81000" rIns="81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Calibri" panose="020F0502020204030204" pitchFamily="34" charset="0"/>
                    <a:ea typeface="굴림" panose="020B0600000101010101" pitchFamily="34" charset="-127"/>
                    <a:cs typeface="Calibri" panose="020F0502020204030204" pitchFamily="34" charset="0"/>
                  </a:rPr>
                  <a:t>03</a:t>
                </a:r>
                <a:endParaRPr kumimoji="0" lang="ko-KR" altLang="en-US" sz="2800" b="1" i="0" u="none" strike="noStrike" kern="1200" cap="none" spc="0" normalizeH="0" baseline="0" noProof="0" dirty="0">
                  <a:ln>
                    <a:noFill/>
                  </a:ln>
                  <a:solidFill>
                    <a:srgbClr val="FFFFFF"/>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grpSp>
      <p:grpSp>
        <p:nvGrpSpPr>
          <p:cNvPr id="28" name="Group 27"/>
          <p:cNvGrpSpPr/>
          <p:nvPr/>
        </p:nvGrpSpPr>
        <p:grpSpPr>
          <a:xfrm>
            <a:off x="2967096" y="4075270"/>
            <a:ext cx="5033184" cy="609396"/>
            <a:chOff x="4745820" y="1491808"/>
            <a:chExt cx="6194514" cy="812529"/>
          </a:xfrm>
        </p:grpSpPr>
        <p:grpSp>
          <p:nvGrpSpPr>
            <p:cNvPr id="29" name="Group 28"/>
            <p:cNvGrpSpPr/>
            <p:nvPr/>
          </p:nvGrpSpPr>
          <p:grpSpPr>
            <a:xfrm>
              <a:off x="5844286" y="1496033"/>
              <a:ext cx="5096048" cy="808304"/>
              <a:chOff x="6369632" y="1425863"/>
              <a:chExt cx="5096048" cy="808304"/>
            </a:xfrm>
          </p:grpSpPr>
          <p:sp>
            <p:nvSpPr>
              <p:cNvPr id="33" name="TextBox 32"/>
              <p:cNvSpPr txBox="1"/>
              <p:nvPr/>
            </p:nvSpPr>
            <p:spPr>
              <a:xfrm>
                <a:off x="6369632" y="1823797"/>
                <a:ext cx="5092036" cy="4103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dirty="0">
                    <a:ln>
                      <a:noFill/>
                    </a:ln>
                    <a:solidFill>
                      <a:prstClr val="black"/>
                    </a:solidFill>
                    <a:effectLst/>
                    <a:uLnTx/>
                    <a:uFillTx/>
                    <a:latin typeface="Calibri" panose="020F0502020204030204" pitchFamily="34" charset="0"/>
                    <a:ea typeface="Microsoft JhengHei" panose="020B0604030504040204" pitchFamily="34" charset="-120"/>
                    <a:cs typeface="Calibri" panose="020F0502020204030204" pitchFamily="34" charset="0"/>
                  </a:rPr>
                  <a:t>EES</a:t>
                </a:r>
                <a:r>
                  <a:rPr kumimoji="0" lang="en-US" altLang="zh-TW" sz="1400" b="0" i="0" u="none" strike="noStrike" kern="100" cap="none" spc="0" normalizeH="0" noProof="0" dirty="0">
                    <a:ln>
                      <a:noFill/>
                    </a:ln>
                    <a:solidFill>
                      <a:prstClr val="black"/>
                    </a:solidFill>
                    <a:effectLst/>
                    <a:uLnTx/>
                    <a:uFillTx/>
                    <a:latin typeface="Calibri" panose="020F0502020204030204" pitchFamily="34" charset="0"/>
                    <a:ea typeface="Microsoft JhengHei" panose="020B0604030504040204" pitchFamily="34" charset="-120"/>
                    <a:cs typeface="Calibri" panose="020F0502020204030204" pitchFamily="34" charset="0"/>
                  </a:rPr>
                  <a:t> Deployment, Power Supply Curve, Suggestions</a:t>
                </a:r>
                <a:endParaRPr kumimoji="0" lang="en-US" altLang="zh-TW" sz="1400" b="0" i="0" u="none" strike="noStrike" kern="100" cap="none" spc="0" normalizeH="0" baseline="0" noProof="0" dirty="0">
                  <a:ln>
                    <a:noFill/>
                  </a:ln>
                  <a:solidFill>
                    <a:prstClr val="black"/>
                  </a:solidFill>
                  <a:effectLst/>
                  <a:uLnTx/>
                  <a:uFillTx/>
                  <a:latin typeface="Calibri" panose="020F0502020204030204" pitchFamily="34" charset="0"/>
                  <a:ea typeface="Microsoft JhengHei" panose="020B0604030504040204" pitchFamily="34" charset="-120"/>
                  <a:cs typeface="Calibri" panose="020F0502020204030204" pitchFamily="34" charset="0"/>
                </a:endParaRPr>
              </a:p>
            </p:txBody>
          </p:sp>
          <p:sp>
            <p:nvSpPr>
              <p:cNvPr id="34" name="TextBox 33"/>
              <p:cNvSpPr txBox="1"/>
              <p:nvPr/>
            </p:nvSpPr>
            <p:spPr>
              <a:xfrm>
                <a:off x="6373644" y="1425863"/>
                <a:ext cx="5092036" cy="615554"/>
              </a:xfrm>
              <a:prstGeom prst="rect">
                <a:avLst/>
              </a:prstGeom>
              <a:noFill/>
            </p:spPr>
            <p:txBody>
              <a:bodyPr wrap="square" lIns="81000" rIns="81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00" cap="none" spc="0" normalizeH="0" baseline="0" noProof="0" dirty="0">
                    <a:ln>
                      <a:noFill/>
                    </a:ln>
                    <a:solidFill>
                      <a:prstClr val="black"/>
                    </a:solidFill>
                    <a:effectLst/>
                    <a:uLnTx/>
                    <a:uFillTx/>
                    <a:latin typeface="Calibri" panose="020F0502020204030204" pitchFamily="34" charset="0"/>
                    <a:ea typeface="Microsoft JhengHei" panose="020B0604030504040204" pitchFamily="34" charset="-120"/>
                    <a:cs typeface="Calibri" panose="020F0502020204030204" pitchFamily="34" charset="0"/>
                  </a:rPr>
                  <a:t>Results and Discussion</a:t>
                </a:r>
                <a:endParaRPr kumimoji="0" lang="ko-KR" altLang="en-US" b="1" i="0" u="none" strike="noStrike" kern="1200" cap="none" spc="0" normalizeH="0" baseline="0" noProof="0" dirty="0">
                  <a:ln>
                    <a:noFill/>
                  </a:ln>
                  <a:solidFill>
                    <a:prstClr val="black"/>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grpSp>
          <p:nvGrpSpPr>
            <p:cNvPr id="30" name="Group 29"/>
            <p:cNvGrpSpPr/>
            <p:nvPr/>
          </p:nvGrpSpPr>
          <p:grpSpPr>
            <a:xfrm>
              <a:off x="4745820" y="1491808"/>
              <a:ext cx="958096" cy="780795"/>
              <a:chOff x="5324331" y="1449052"/>
              <a:chExt cx="958096" cy="780795"/>
            </a:xfrm>
          </p:grpSpPr>
          <p:sp>
            <p:nvSpPr>
              <p:cNvPr id="31" name="Oval 30"/>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2" name="TextBox 31"/>
              <p:cNvSpPr txBox="1"/>
              <p:nvPr/>
            </p:nvSpPr>
            <p:spPr>
              <a:xfrm>
                <a:off x="5324331" y="1516285"/>
                <a:ext cx="958096" cy="697627"/>
              </a:xfrm>
              <a:prstGeom prst="rect">
                <a:avLst/>
              </a:prstGeom>
              <a:noFill/>
            </p:spPr>
            <p:txBody>
              <a:bodyPr wrap="square" lIns="81000" rIns="81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Calibri" panose="020F0502020204030204" pitchFamily="34" charset="0"/>
                    <a:ea typeface="굴림" panose="020B0600000101010101" pitchFamily="34" charset="-127"/>
                    <a:cs typeface="Calibri" panose="020F0502020204030204" pitchFamily="34" charset="0"/>
                  </a:rPr>
                  <a:t>04</a:t>
                </a:r>
                <a:endParaRPr kumimoji="0" lang="ko-KR" altLang="en-US" sz="2800" b="1" i="0" u="none" strike="noStrike" kern="1200" cap="none" spc="0" normalizeH="0" baseline="0" noProof="0" dirty="0">
                  <a:ln>
                    <a:noFill/>
                  </a:ln>
                  <a:solidFill>
                    <a:srgbClr val="FFFFFF"/>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grpSp>
      <p:grpSp>
        <p:nvGrpSpPr>
          <p:cNvPr id="43" name="群組 42">
            <a:extLst>
              <a:ext uri="{FF2B5EF4-FFF2-40B4-BE49-F238E27FC236}">
                <a16:creationId xmlns:a16="http://schemas.microsoft.com/office/drawing/2014/main" id="{E891D285-417B-48DF-8342-FB7730BC204D}"/>
              </a:ext>
            </a:extLst>
          </p:cNvPr>
          <p:cNvGrpSpPr/>
          <p:nvPr/>
        </p:nvGrpSpPr>
        <p:grpSpPr>
          <a:xfrm>
            <a:off x="2976123" y="1268905"/>
            <a:ext cx="5723905" cy="673544"/>
            <a:chOff x="2976123" y="1268905"/>
            <a:chExt cx="5283457" cy="673544"/>
          </a:xfrm>
        </p:grpSpPr>
        <p:grpSp>
          <p:nvGrpSpPr>
            <p:cNvPr id="3" name="Group 2"/>
            <p:cNvGrpSpPr/>
            <p:nvPr/>
          </p:nvGrpSpPr>
          <p:grpSpPr>
            <a:xfrm>
              <a:off x="2976123" y="1268905"/>
              <a:ext cx="5283457" cy="673544"/>
              <a:chOff x="4745820" y="1491808"/>
              <a:chExt cx="7044609" cy="898060"/>
            </a:xfrm>
          </p:grpSpPr>
          <p:sp>
            <p:nvSpPr>
              <p:cNvPr id="8" name="TextBox 7"/>
              <p:cNvSpPr txBox="1"/>
              <p:nvPr/>
            </p:nvSpPr>
            <p:spPr>
              <a:xfrm>
                <a:off x="5836260" y="1979498"/>
                <a:ext cx="5954169" cy="4103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a:ln>
                      <a:noFill/>
                    </a:ln>
                    <a:solidFill>
                      <a:prstClr val="black"/>
                    </a:solidFill>
                    <a:effectLst/>
                    <a:uLnTx/>
                    <a:uFillTx/>
                    <a:latin typeface="Calibri" panose="020F0502020204030204" pitchFamily="34" charset="0"/>
                    <a:ea typeface="微軟正黑體" panose="020B0604030504040204" pitchFamily="34" charset="-120"/>
                    <a:cs typeface="Calibri" panose="020F0502020204030204" pitchFamily="34" charset="0"/>
                  </a:rPr>
                  <a:t>Energy</a:t>
                </a:r>
                <a:r>
                  <a:rPr kumimoji="0" lang="en-US" altLang="zh-TW" sz="1400" b="0" i="0" u="none" strike="noStrike" kern="1200" cap="none" spc="0" normalizeH="0" noProof="0" dirty="0">
                    <a:ln>
                      <a:noFill/>
                    </a:ln>
                    <a:solidFill>
                      <a:prstClr val="black"/>
                    </a:solidFill>
                    <a:effectLst/>
                    <a:uLnTx/>
                    <a:uFillTx/>
                    <a:latin typeface="Calibri" panose="020F0502020204030204" pitchFamily="34" charset="0"/>
                    <a:ea typeface="微軟正黑體" panose="020B0604030504040204" pitchFamily="34" charset="-120"/>
                    <a:cs typeface="Calibri" panose="020F0502020204030204" pitchFamily="34" charset="0"/>
                  </a:rPr>
                  <a:t> Status in Taiwan, the Duck Curve, Research Purpose</a:t>
                </a:r>
                <a:endParaRPr kumimoji="0" lang="en-US" altLang="ko-KR" sz="1400" b="0" i="0" u="none" strike="noStrike" kern="1200" cap="none" spc="0" normalizeH="0" baseline="0" noProof="0" dirty="0">
                  <a:ln>
                    <a:noFill/>
                  </a:ln>
                  <a:solidFill>
                    <a:prstClr val="black"/>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nvGrpSpPr>
              <p:cNvPr id="5" name="Group 4"/>
              <p:cNvGrpSpPr/>
              <p:nvPr/>
            </p:nvGrpSpPr>
            <p:grpSpPr>
              <a:xfrm>
                <a:off x="4745820" y="1491808"/>
                <a:ext cx="958096" cy="780795"/>
                <a:chOff x="5324331" y="1449052"/>
                <a:chExt cx="958096" cy="780795"/>
              </a:xfrm>
            </p:grpSpPr>
            <p:sp>
              <p:nvSpPr>
                <p:cNvPr id="6" name="Oval 5"/>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p:cNvSpPr txBox="1"/>
                <p:nvPr/>
              </p:nvSpPr>
              <p:spPr>
                <a:xfrm>
                  <a:off x="5324331" y="1516285"/>
                  <a:ext cx="958096" cy="697628"/>
                </a:xfrm>
                <a:prstGeom prst="rect">
                  <a:avLst/>
                </a:prstGeom>
                <a:noFill/>
              </p:spPr>
              <p:txBody>
                <a:bodyPr wrap="square" lIns="81000" rIns="81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Calibri" panose="020F0502020204030204" pitchFamily="34" charset="0"/>
                      <a:ea typeface="굴림" panose="020B0600000101010101" pitchFamily="34" charset="-127"/>
                      <a:cs typeface="Calibri" panose="020F0502020204030204" pitchFamily="34" charset="0"/>
                    </a:rPr>
                    <a:t>01</a:t>
                  </a:r>
                  <a:endParaRPr kumimoji="0" lang="ko-KR" altLang="en-US" sz="2800" b="1" i="0" u="none" strike="noStrike" kern="1200" cap="none" spc="0" normalizeH="0" baseline="0" noProof="0" dirty="0">
                    <a:ln>
                      <a:noFill/>
                    </a:ln>
                    <a:solidFill>
                      <a:srgbClr val="FFFFFF"/>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grpSp>
        <p:sp>
          <p:nvSpPr>
            <p:cNvPr id="42" name="TextBox 8">
              <a:extLst>
                <a:ext uri="{FF2B5EF4-FFF2-40B4-BE49-F238E27FC236}">
                  <a16:creationId xmlns:a16="http://schemas.microsoft.com/office/drawing/2014/main" id="{64EDD1F1-82F4-4766-84F4-749966825A12}"/>
                </a:ext>
              </a:extLst>
            </p:cNvPr>
            <p:cNvSpPr txBox="1"/>
            <p:nvPr/>
          </p:nvSpPr>
          <p:spPr>
            <a:xfrm>
              <a:off x="3802980" y="1271126"/>
              <a:ext cx="4151047" cy="523220"/>
            </a:xfrm>
            <a:prstGeom prst="rect">
              <a:avLst/>
            </a:prstGeom>
            <a:noFill/>
          </p:spPr>
          <p:txBody>
            <a:bodyPr wrap="square" lIns="81000" rIns="81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kern="100" noProof="0" dirty="0">
                  <a:solidFill>
                    <a:prstClr val="black"/>
                  </a:solidFill>
                  <a:latin typeface="Calibri" panose="020F0502020204030204" pitchFamily="34" charset="0"/>
                  <a:ea typeface="Microsoft JhengHei" panose="020B0604030504040204" pitchFamily="34" charset="-120"/>
                  <a:cs typeface="Calibri" panose="020F0502020204030204" pitchFamily="34" charset="0"/>
                </a:rPr>
                <a:t>Introduction</a:t>
              </a:r>
              <a:endParaRPr kumimoji="0" lang="ko-KR" altLang="en-US" sz="2000" b="1" i="0" u="none" strike="noStrike" kern="1200" cap="none" spc="0" normalizeH="0" baseline="0" noProof="0" dirty="0">
                <a:ln>
                  <a:noFill/>
                </a:ln>
                <a:solidFill>
                  <a:prstClr val="black"/>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sp>
        <p:nvSpPr>
          <p:cNvPr id="35" name="Text Box 48"/>
          <p:cNvSpPr txBox="1">
            <a:spLocks noChangeArrowheads="1"/>
          </p:cNvSpPr>
          <p:nvPr/>
        </p:nvSpPr>
        <p:spPr bwMode="auto">
          <a:xfrm>
            <a:off x="0" y="6624638"/>
            <a:ext cx="83981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10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Copyright ITRI </a:t>
            </a:r>
            <a:r>
              <a:rPr lang="zh-TW" altLang="en-US" sz="10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工業技術研究院 版權所有  </a:t>
            </a:r>
            <a:r>
              <a:rPr lang="en-US" altLang="zh-TW" sz="1000" dirty="0">
                <a:solidFill>
                  <a:schemeClr val="bg1"/>
                </a:solidFill>
                <a:latin typeface="Calibri" panose="020F0502020204030204" pitchFamily="34" charset="0"/>
                <a:cs typeface="Calibri" panose="020F0502020204030204" pitchFamily="34" charset="0"/>
              </a:rPr>
              <a:t>Source: ITRI/ISTI Research</a:t>
            </a:r>
            <a:r>
              <a:rPr lang="zh-TW" altLang="en-US" sz="1000" dirty="0">
                <a:solidFill>
                  <a:schemeClr val="bg1"/>
                </a:solidFill>
                <a:latin typeface="Calibri" panose="020F0502020204030204" pitchFamily="34" charset="0"/>
                <a:cs typeface="Calibri" panose="020F0502020204030204" pitchFamily="34" charset="0"/>
              </a:rPr>
              <a:t> </a:t>
            </a:r>
            <a:r>
              <a:rPr lang="en-US" altLang="zh-TW" sz="1000" dirty="0">
                <a:solidFill>
                  <a:schemeClr val="bg1"/>
                </a:solidFill>
                <a:latin typeface="Calibri" panose="020F0502020204030204" pitchFamily="34" charset="0"/>
                <a:cs typeface="Calibri" panose="020F0502020204030204" pitchFamily="34" charset="0"/>
              </a:rPr>
              <a:t>Contact Author: yiyayang2030@gmail.com</a:t>
            </a:r>
            <a:endParaRPr lang="zh-TW" altLang="en-US" sz="1000" dirty="0">
              <a:solidFill>
                <a:schemeClr val="bg1"/>
              </a:solidFill>
              <a:latin typeface="Calibri" panose="020F0502020204030204" pitchFamily="34" charset="0"/>
              <a:cs typeface="Calibri" panose="020F0502020204030204" pitchFamily="34" charset="0"/>
            </a:endParaRPr>
          </a:p>
        </p:txBody>
      </p:sp>
      <p:sp>
        <p:nvSpPr>
          <p:cNvPr id="4" name="文字方塊 3">
            <a:extLst>
              <a:ext uri="{FF2B5EF4-FFF2-40B4-BE49-F238E27FC236}">
                <a16:creationId xmlns:a16="http://schemas.microsoft.com/office/drawing/2014/main" id="{18E6128C-070A-4820-83BC-B1FBF46FB3EB}"/>
              </a:ext>
            </a:extLst>
          </p:cNvPr>
          <p:cNvSpPr txBox="1"/>
          <p:nvPr/>
        </p:nvSpPr>
        <p:spPr>
          <a:xfrm>
            <a:off x="3039126" y="5030687"/>
            <a:ext cx="4957392" cy="1200329"/>
          </a:xfrm>
          <a:prstGeom prst="rect">
            <a:avLst/>
          </a:prstGeom>
          <a:noFill/>
        </p:spPr>
        <p:txBody>
          <a:bodyPr wrap="square" rtlCol="0">
            <a:spAutoFit/>
          </a:bodyPr>
          <a:lstStyle/>
          <a:p>
            <a:r>
              <a:rPr lang="en-US" altLang="zh-TW" dirty="0">
                <a:solidFill>
                  <a:schemeClr val="accent3"/>
                </a:solidFill>
                <a:latin typeface="Calibri" panose="020F0502020204030204" pitchFamily="34" charset="0"/>
                <a:cs typeface="Calibri" panose="020F0502020204030204" pitchFamily="34" charset="0"/>
              </a:rPr>
              <a:t>#Short-term power dispatch model</a:t>
            </a:r>
          </a:p>
          <a:p>
            <a:r>
              <a:rPr lang="en-US" altLang="zh-TW" dirty="0">
                <a:solidFill>
                  <a:schemeClr val="accent3"/>
                </a:solidFill>
                <a:latin typeface="Calibri" panose="020F0502020204030204" pitchFamily="34" charset="0"/>
                <a:cs typeface="Calibri" panose="020F0502020204030204" pitchFamily="34" charset="0"/>
              </a:rPr>
              <a:t>#Linear programming</a:t>
            </a:r>
          </a:p>
          <a:p>
            <a:r>
              <a:rPr lang="en-US" altLang="zh-TW" dirty="0">
                <a:solidFill>
                  <a:schemeClr val="accent3"/>
                </a:solidFill>
                <a:latin typeface="Calibri" panose="020F0502020204030204" pitchFamily="34" charset="0"/>
                <a:cs typeface="Calibri" panose="020F0502020204030204" pitchFamily="34" charset="0"/>
              </a:rPr>
              <a:t>#Energy storage deployment</a:t>
            </a:r>
          </a:p>
          <a:p>
            <a:r>
              <a:rPr lang="en-US" altLang="zh-TW" dirty="0">
                <a:solidFill>
                  <a:schemeClr val="accent3"/>
                </a:solidFill>
                <a:latin typeface="Calibri" panose="020F0502020204030204" pitchFamily="34" charset="0"/>
                <a:cs typeface="Calibri" panose="020F0502020204030204" pitchFamily="34" charset="0"/>
              </a:rPr>
              <a:t>#Energy Transition</a:t>
            </a:r>
            <a:endParaRPr lang="zh-TW" altLang="en-US"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338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E0810F75-39FD-4602-97D1-2586EA3534B2}"/>
              </a:ext>
            </a:extLst>
          </p:cNvPr>
          <p:cNvGrpSpPr/>
          <p:nvPr/>
        </p:nvGrpSpPr>
        <p:grpSpPr>
          <a:xfrm>
            <a:off x="67734" y="322104"/>
            <a:ext cx="718572" cy="585596"/>
            <a:chOff x="5324331" y="1449052"/>
            <a:chExt cx="958096" cy="780795"/>
          </a:xfrm>
        </p:grpSpPr>
        <p:sp>
          <p:nvSpPr>
            <p:cNvPr id="40" name="Oval 5">
              <a:extLst>
                <a:ext uri="{FF2B5EF4-FFF2-40B4-BE49-F238E27FC236}">
                  <a16:creationId xmlns:a16="http://schemas.microsoft.com/office/drawing/2014/main" id="{BB95E782-DA53-4FD1-9856-B36C07E69558}"/>
                </a:ext>
              </a:extLst>
            </p:cNvPr>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Calibri" panose="020F0502020204030204" pitchFamily="34" charset="0"/>
                <a:cs typeface="Calibri" panose="020F0502020204030204" pitchFamily="34" charset="0"/>
              </a:endParaRPr>
            </a:p>
          </p:txBody>
        </p:sp>
        <p:sp>
          <p:nvSpPr>
            <p:cNvPr id="41" name="TextBox 6">
              <a:extLst>
                <a:ext uri="{FF2B5EF4-FFF2-40B4-BE49-F238E27FC236}">
                  <a16:creationId xmlns:a16="http://schemas.microsoft.com/office/drawing/2014/main" id="{882708E6-BD0A-4CF5-8A1F-64F8DA8223A6}"/>
                </a:ext>
              </a:extLst>
            </p:cNvPr>
            <p:cNvSpPr txBox="1"/>
            <p:nvPr/>
          </p:nvSpPr>
          <p:spPr>
            <a:xfrm>
              <a:off x="5324331" y="1516285"/>
              <a:ext cx="958096" cy="677108"/>
            </a:xfrm>
            <a:prstGeom prst="rect">
              <a:avLst/>
            </a:prstGeom>
            <a:noFill/>
          </p:spPr>
          <p:txBody>
            <a:bodyPr wrap="square" lIns="81000" rIns="81000" rtlCol="0">
              <a:spAutoFit/>
            </a:bodyPr>
            <a:lstStyle/>
            <a:p>
              <a:pPr algn="ctr"/>
              <a:r>
                <a:rPr lang="en-US" altLang="ko-KR" sz="2700" b="1" dirty="0">
                  <a:solidFill>
                    <a:schemeClr val="bg1"/>
                  </a:solidFill>
                  <a:latin typeface="Calibri" panose="020F0502020204030204" pitchFamily="34" charset="0"/>
                  <a:cs typeface="Calibri" panose="020F0502020204030204" pitchFamily="34" charset="0"/>
                </a:rPr>
                <a:t>01</a:t>
              </a:r>
              <a:endParaRPr lang="ko-KR" altLang="en-US" sz="2700" b="1" dirty="0">
                <a:solidFill>
                  <a:schemeClr val="bg1"/>
                </a:solidFill>
                <a:latin typeface="Calibri" panose="020F0502020204030204" pitchFamily="34" charset="0"/>
                <a:cs typeface="Calibri" panose="020F0502020204030204" pitchFamily="34" charset="0"/>
              </a:endParaRPr>
            </a:p>
          </p:txBody>
        </p:sp>
      </p:grpSp>
      <p:sp>
        <p:nvSpPr>
          <p:cNvPr id="44" name="TextBox 8">
            <a:extLst>
              <a:ext uri="{FF2B5EF4-FFF2-40B4-BE49-F238E27FC236}">
                <a16:creationId xmlns:a16="http://schemas.microsoft.com/office/drawing/2014/main" id="{17EFC434-388E-4410-B320-1CD67CDA28AA}"/>
              </a:ext>
            </a:extLst>
          </p:cNvPr>
          <p:cNvSpPr txBox="1"/>
          <p:nvPr/>
        </p:nvSpPr>
        <p:spPr>
          <a:xfrm>
            <a:off x="894590" y="324324"/>
            <a:ext cx="7589009" cy="584775"/>
          </a:xfrm>
          <a:prstGeom prst="rect">
            <a:avLst/>
          </a:prstGeom>
          <a:noFill/>
        </p:spPr>
        <p:txBody>
          <a:bodyPr wrap="square" lIns="81000" rIns="81000" rtlCol="0">
            <a:spAutoFit/>
          </a:bodyPr>
          <a:lstStyle/>
          <a:p>
            <a:r>
              <a:rPr kumimoji="0" lang="en-US" altLang="ko-KR" sz="3200" b="1" kern="100" dirty="0">
                <a:solidFill>
                  <a:prstClr val="black"/>
                </a:solidFill>
                <a:latin typeface="Calibri" panose="020F0502020204030204" pitchFamily="34" charset="0"/>
                <a:ea typeface="Microsoft JhengHei" panose="020B0604030504040204" pitchFamily="34" charset="-120"/>
                <a:cs typeface="Calibri" panose="020F0502020204030204" pitchFamily="34" charset="0"/>
              </a:rPr>
              <a:t>Introduction</a:t>
            </a:r>
            <a:r>
              <a:rPr kumimoji="0" lang="ko-KR" altLang="en-US" sz="2400" b="1" dirty="0">
                <a:solidFill>
                  <a:prstClr val="black"/>
                </a:solidFill>
                <a:latin typeface="Calibri" panose="020F0502020204030204" pitchFamily="34" charset="0"/>
                <a:ea typeface="굴림" panose="020B0600000101010101" pitchFamily="34" charset="-127"/>
                <a:cs typeface="Calibri" panose="020F0502020204030204" pitchFamily="34" charset="0"/>
              </a:rPr>
              <a:t> </a:t>
            </a:r>
            <a:r>
              <a:rPr lang="en-US" altLang="zh-TW" sz="2400" b="1" kern="100" dirty="0">
                <a:solidFill>
                  <a:schemeClr val="accent5"/>
                </a:solidFill>
                <a:effectLst/>
                <a:latin typeface="Calibri" panose="020F0502020204030204" pitchFamily="34" charset="0"/>
                <a:ea typeface="Microsoft JhengHei" panose="020B0604030504040204" pitchFamily="34" charset="-120"/>
                <a:cs typeface="Calibri" panose="020F0502020204030204" pitchFamily="34" charset="0"/>
              </a:rPr>
              <a:t>Main Power in Taiwan: Coal</a:t>
            </a:r>
            <a:endParaRPr lang="ko-KR" altLang="en-US" sz="3200" b="1" dirty="0">
              <a:solidFill>
                <a:schemeClr val="accent5"/>
              </a:solidFill>
              <a:latin typeface="Calibri" panose="020F0502020204030204" pitchFamily="34" charset="0"/>
              <a:cs typeface="Calibri" panose="020F0502020204030204" pitchFamily="34" charset="0"/>
            </a:endParaRPr>
          </a:p>
        </p:txBody>
      </p:sp>
      <p:pic>
        <p:nvPicPr>
          <p:cNvPr id="3" name="圖片 2"/>
          <p:cNvPicPr>
            <a:picLocks noChangeAspect="1"/>
          </p:cNvPicPr>
          <p:nvPr/>
        </p:nvPicPr>
        <p:blipFill>
          <a:blip r:embed="rId3"/>
          <a:stretch>
            <a:fillRect/>
          </a:stretch>
        </p:blipFill>
        <p:spPr>
          <a:xfrm>
            <a:off x="199234" y="2663271"/>
            <a:ext cx="4514286" cy="3161905"/>
          </a:xfrm>
          <a:prstGeom prst="rect">
            <a:avLst/>
          </a:prstGeom>
        </p:spPr>
      </p:pic>
      <p:grpSp>
        <p:nvGrpSpPr>
          <p:cNvPr id="29" name="群組 28">
            <a:extLst>
              <a:ext uri="{FF2B5EF4-FFF2-40B4-BE49-F238E27FC236}">
                <a16:creationId xmlns:a16="http://schemas.microsoft.com/office/drawing/2014/main" id="{C830F8DB-5E2D-4441-8924-C017AAAFA03B}"/>
              </a:ext>
            </a:extLst>
          </p:cNvPr>
          <p:cNvGrpSpPr/>
          <p:nvPr/>
        </p:nvGrpSpPr>
        <p:grpSpPr>
          <a:xfrm>
            <a:off x="483328" y="1170052"/>
            <a:ext cx="266798" cy="1425078"/>
            <a:chOff x="5722330" y="1813606"/>
            <a:chExt cx="266798" cy="1425078"/>
          </a:xfrm>
        </p:grpSpPr>
        <p:sp>
          <p:nvSpPr>
            <p:cNvPr id="30" name="Rectangle 5">
              <a:extLst>
                <a:ext uri="{FF2B5EF4-FFF2-40B4-BE49-F238E27FC236}">
                  <a16:creationId xmlns:a16="http://schemas.microsoft.com/office/drawing/2014/main" id="{61087F9E-DC0F-47B0-A50C-F0B1B8BD18C6}"/>
                </a:ext>
              </a:extLst>
            </p:cNvPr>
            <p:cNvSpPr/>
            <p:nvPr/>
          </p:nvSpPr>
          <p:spPr>
            <a:xfrm>
              <a:off x="5815918" y="1947004"/>
              <a:ext cx="79623" cy="1045841"/>
            </a:xfrm>
            <a:prstGeom prst="rect">
              <a:avLst/>
            </a:prstGeom>
            <a:solidFill>
              <a:srgbClr val="CBCBC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 name="Oval 7">
              <a:extLst>
                <a:ext uri="{FF2B5EF4-FFF2-40B4-BE49-F238E27FC236}">
                  <a16:creationId xmlns:a16="http://schemas.microsoft.com/office/drawing/2014/main" id="{21062D05-B26A-4BB5-BFAD-8DDA5D89DE7D}"/>
                </a:ext>
              </a:extLst>
            </p:cNvPr>
            <p:cNvSpPr/>
            <p:nvPr/>
          </p:nvSpPr>
          <p:spPr>
            <a:xfrm>
              <a:off x="5722330" y="1813606"/>
              <a:ext cx="266798" cy="266798"/>
            </a:xfrm>
            <a:prstGeom prst="ellipse">
              <a:avLst/>
            </a:prstGeom>
            <a:solidFill>
              <a:srgbClr val="FDD247"/>
            </a:solidFill>
            <a:ln w="508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2" name="Oval 8">
              <a:extLst>
                <a:ext uri="{FF2B5EF4-FFF2-40B4-BE49-F238E27FC236}">
                  <a16:creationId xmlns:a16="http://schemas.microsoft.com/office/drawing/2014/main" id="{F73BFE56-F2C3-4AD6-A9D9-809B22E0D7BE}"/>
                </a:ext>
              </a:extLst>
            </p:cNvPr>
            <p:cNvSpPr/>
            <p:nvPr/>
          </p:nvSpPr>
          <p:spPr>
            <a:xfrm>
              <a:off x="5722330" y="2971886"/>
              <a:ext cx="266798" cy="266798"/>
            </a:xfrm>
            <a:prstGeom prst="ellipse">
              <a:avLst/>
            </a:prstGeom>
            <a:solidFill>
              <a:srgbClr val="B1D9C7"/>
            </a:solidFill>
            <a:ln w="508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3" name="文字方塊 32"/>
          <p:cNvSpPr txBox="1"/>
          <p:nvPr/>
        </p:nvSpPr>
        <p:spPr>
          <a:xfrm>
            <a:off x="894590" y="1260446"/>
            <a:ext cx="7302499" cy="1200329"/>
          </a:xfrm>
          <a:prstGeom prst="rect">
            <a:avLst/>
          </a:prstGeom>
          <a:noFill/>
        </p:spPr>
        <p:txBody>
          <a:bodyPr wrap="square" rtlCol="0">
            <a:spAutoFit/>
          </a:bodyPr>
          <a:lstStyle/>
          <a:p>
            <a:pPr>
              <a:lnSpc>
                <a:spcPct val="150000"/>
              </a:lnSpc>
            </a:pPr>
            <a:r>
              <a:rPr lang="en-US" altLang="zh-TW" sz="2400" dirty="0">
                <a:latin typeface="Calibri" panose="020F0502020204030204" pitchFamily="34" charset="0"/>
                <a:cs typeface="Calibri" panose="020F0502020204030204" pitchFamily="34" charset="0"/>
              </a:rPr>
              <a:t>Taiwan Electricity mainly relies on </a:t>
            </a:r>
            <a:r>
              <a:rPr lang="en-US" altLang="zh-TW" sz="2400" b="1" dirty="0">
                <a:latin typeface="Calibri" panose="020F0502020204030204" pitchFamily="34" charset="0"/>
                <a:cs typeface="Calibri" panose="020F0502020204030204" pitchFamily="34" charset="0"/>
              </a:rPr>
              <a:t>thermal power.</a:t>
            </a:r>
          </a:p>
          <a:p>
            <a:pPr>
              <a:lnSpc>
                <a:spcPct val="150000"/>
              </a:lnSpc>
            </a:pPr>
            <a:r>
              <a:rPr lang="en-US" altLang="zh-TW" sz="2400" dirty="0">
                <a:latin typeface="Calibri" panose="020F0502020204030204" pitchFamily="34" charset="0"/>
                <a:cs typeface="Calibri" panose="020F0502020204030204" pitchFamily="34" charset="0"/>
              </a:rPr>
              <a:t>And </a:t>
            </a:r>
            <a:r>
              <a:rPr lang="en-US" altLang="zh-TW" sz="2400" b="1" dirty="0">
                <a:latin typeface="Calibri" panose="020F0502020204030204" pitchFamily="34" charset="0"/>
                <a:cs typeface="Calibri" panose="020F0502020204030204" pitchFamily="34" charset="0"/>
              </a:rPr>
              <a:t>imports 98% </a:t>
            </a:r>
            <a:r>
              <a:rPr lang="en-US" altLang="zh-TW" sz="2400" dirty="0">
                <a:latin typeface="Calibri" panose="020F0502020204030204" pitchFamily="34" charset="0"/>
                <a:cs typeface="Calibri" panose="020F0502020204030204" pitchFamily="34" charset="0"/>
              </a:rPr>
              <a:t>fuels for generation.</a:t>
            </a:r>
            <a:endParaRPr lang="zh-TW" altLang="en-US" sz="2400" dirty="0">
              <a:latin typeface="Calibri" panose="020F0502020204030204" pitchFamily="34" charset="0"/>
              <a:cs typeface="Calibri" panose="020F0502020204030204" pitchFamily="34" charset="0"/>
            </a:endParaRPr>
          </a:p>
        </p:txBody>
      </p:sp>
      <p:sp>
        <p:nvSpPr>
          <p:cNvPr id="7" name="文字方塊 6"/>
          <p:cNvSpPr txBox="1"/>
          <p:nvPr/>
        </p:nvSpPr>
        <p:spPr>
          <a:xfrm>
            <a:off x="936950" y="5764871"/>
            <a:ext cx="3848100" cy="369332"/>
          </a:xfrm>
          <a:prstGeom prst="rect">
            <a:avLst/>
          </a:prstGeom>
          <a:noFill/>
        </p:spPr>
        <p:txBody>
          <a:bodyPr wrap="square" rtlCol="0">
            <a:spAutoFit/>
          </a:bodyPr>
          <a:lstStyle/>
          <a:p>
            <a:r>
              <a:rPr lang="en-US" altLang="zh-TW" dirty="0">
                <a:latin typeface="Calibri" panose="020F0502020204030204" pitchFamily="34" charset="0"/>
                <a:cs typeface="Calibri" panose="020F0502020204030204" pitchFamily="34" charset="0"/>
              </a:rPr>
              <a:t>Fig.1 Power portfolio in 2020</a:t>
            </a:r>
            <a:endParaRPr lang="zh-TW" altLang="en-US" dirty="0">
              <a:latin typeface="Calibri" panose="020F0502020204030204" pitchFamily="34" charset="0"/>
              <a:cs typeface="Calibri" panose="020F0502020204030204" pitchFamily="34" charset="0"/>
            </a:endParaRPr>
          </a:p>
        </p:txBody>
      </p:sp>
      <p:sp>
        <p:nvSpPr>
          <p:cNvPr id="9" name="文字方塊 8"/>
          <p:cNvSpPr txBox="1"/>
          <p:nvPr/>
        </p:nvSpPr>
        <p:spPr>
          <a:xfrm>
            <a:off x="0" y="6581001"/>
            <a:ext cx="7683500" cy="276999"/>
          </a:xfrm>
          <a:prstGeom prst="rect">
            <a:avLst/>
          </a:prstGeom>
          <a:noFill/>
        </p:spPr>
        <p:txBody>
          <a:bodyPr wrap="square" rtlCol="0">
            <a:spAutoFit/>
          </a:bodyPr>
          <a:lstStyle/>
          <a:p>
            <a:r>
              <a:rPr lang="en-US" altLang="zh-TW" sz="1200" dirty="0">
                <a:solidFill>
                  <a:schemeClr val="bg1"/>
                </a:solidFill>
                <a:latin typeface="Calibri" panose="020F0502020204030204" pitchFamily="34" charset="0"/>
                <a:cs typeface="Calibri" panose="020F0502020204030204" pitchFamily="34" charset="0"/>
              </a:rPr>
              <a:t>Source: MOEA, Taiwan (https://www.moeaboe.gov.tw/wesnq/Views/B01/wFrmB0101.aspx)</a:t>
            </a:r>
            <a:endParaRPr lang="zh-TW" altLang="en-US" sz="1200" dirty="0">
              <a:solidFill>
                <a:schemeClr val="bg1"/>
              </a:solidFill>
              <a:latin typeface="Calibri" panose="020F0502020204030204" pitchFamily="34" charset="0"/>
              <a:cs typeface="Calibri" panose="020F0502020204030204" pitchFamily="34" charset="0"/>
            </a:endParaRPr>
          </a:p>
        </p:txBody>
      </p:sp>
      <p:grpSp>
        <p:nvGrpSpPr>
          <p:cNvPr id="15" name="群組 14"/>
          <p:cNvGrpSpPr/>
          <p:nvPr/>
        </p:nvGrpSpPr>
        <p:grpSpPr>
          <a:xfrm>
            <a:off x="4986374" y="2595130"/>
            <a:ext cx="4015586" cy="3539073"/>
            <a:chOff x="4986374" y="2595130"/>
            <a:chExt cx="4015586" cy="3539073"/>
          </a:xfrm>
        </p:grpSpPr>
        <p:pic>
          <p:nvPicPr>
            <p:cNvPr id="5" name="圖片 4"/>
            <p:cNvPicPr>
              <a:picLocks noChangeAspect="1"/>
            </p:cNvPicPr>
            <p:nvPr/>
          </p:nvPicPr>
          <p:blipFill>
            <a:blip r:embed="rId4"/>
            <a:stretch>
              <a:fillRect/>
            </a:stretch>
          </p:blipFill>
          <p:spPr>
            <a:xfrm>
              <a:off x="4986374" y="2953306"/>
              <a:ext cx="4015586" cy="2664459"/>
            </a:xfrm>
            <a:prstGeom prst="rect">
              <a:avLst/>
            </a:prstGeom>
          </p:spPr>
        </p:pic>
        <p:sp>
          <p:nvSpPr>
            <p:cNvPr id="35" name="文字方塊 34"/>
            <p:cNvSpPr txBox="1"/>
            <p:nvPr/>
          </p:nvSpPr>
          <p:spPr>
            <a:xfrm>
              <a:off x="4986374" y="5764871"/>
              <a:ext cx="3848100" cy="369332"/>
            </a:xfrm>
            <a:prstGeom prst="rect">
              <a:avLst/>
            </a:prstGeom>
            <a:noFill/>
          </p:spPr>
          <p:txBody>
            <a:bodyPr wrap="square" rtlCol="0">
              <a:spAutoFit/>
            </a:bodyPr>
            <a:lstStyle/>
            <a:p>
              <a:r>
                <a:rPr lang="en-US" altLang="zh-TW" dirty="0">
                  <a:latin typeface="Calibri" panose="020F0502020204030204" pitchFamily="34" charset="0"/>
                  <a:cs typeface="Calibri" panose="020F0502020204030204" pitchFamily="34" charset="0"/>
                </a:rPr>
                <a:t>Fig.2 Power portfolio target in 2025</a:t>
              </a:r>
              <a:endParaRPr lang="zh-TW" altLang="en-US" dirty="0">
                <a:latin typeface="Calibri" panose="020F0502020204030204" pitchFamily="34" charset="0"/>
                <a:cs typeface="Calibri" panose="020F0502020204030204" pitchFamily="34" charset="0"/>
              </a:endParaRPr>
            </a:p>
          </p:txBody>
        </p:sp>
        <p:sp>
          <p:nvSpPr>
            <p:cNvPr id="13" name="文字方塊 12"/>
            <p:cNvSpPr txBox="1"/>
            <p:nvPr/>
          </p:nvSpPr>
          <p:spPr>
            <a:xfrm>
              <a:off x="5473644" y="2595130"/>
              <a:ext cx="3201593" cy="369332"/>
            </a:xfrm>
            <a:prstGeom prst="rect">
              <a:avLst/>
            </a:prstGeom>
            <a:noFill/>
          </p:spPr>
          <p:txBody>
            <a:bodyPr wrap="square" rtlCol="0">
              <a:spAutoFit/>
            </a:bodyPr>
            <a:lstStyle/>
            <a:p>
              <a:r>
                <a:rPr lang="en-US" altLang="zh-TW" b="1" dirty="0">
                  <a:solidFill>
                    <a:srgbClr val="5FB990"/>
                  </a:solidFill>
                  <a:latin typeface="Calibri" panose="020F0502020204030204" pitchFamily="34" charset="0"/>
                  <a:cs typeface="Calibri" panose="020F0502020204030204" pitchFamily="34" charset="0"/>
                </a:rPr>
                <a:t>Energy Transition Target</a:t>
              </a:r>
              <a:endParaRPr lang="zh-TW" altLang="en-US" b="1" dirty="0">
                <a:solidFill>
                  <a:srgbClr val="5FB990"/>
                </a:solidFill>
                <a:latin typeface="Calibri" panose="020F0502020204030204" pitchFamily="34" charset="0"/>
                <a:cs typeface="Calibri" panose="020F0502020204030204" pitchFamily="34" charset="0"/>
              </a:endParaRPr>
            </a:p>
          </p:txBody>
        </p:sp>
      </p:grpSp>
      <p:sp>
        <p:nvSpPr>
          <p:cNvPr id="14" name="文字方塊 13"/>
          <p:cNvSpPr txBox="1"/>
          <p:nvPr/>
        </p:nvSpPr>
        <p:spPr>
          <a:xfrm>
            <a:off x="3754897" y="4821064"/>
            <a:ext cx="2060306" cy="646331"/>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TW" b="1" dirty="0">
                <a:solidFill>
                  <a:srgbClr val="5FB990"/>
                </a:solidFill>
                <a:latin typeface="Calibri" panose="020F0502020204030204" pitchFamily="34" charset="0"/>
                <a:cs typeface="Calibri" panose="020F0502020204030204" pitchFamily="34" charset="0"/>
              </a:rPr>
              <a:t>Nuclear-free</a:t>
            </a:r>
          </a:p>
          <a:p>
            <a:pPr algn="ctr"/>
            <a:r>
              <a:rPr lang="en-US" altLang="zh-TW" b="1" dirty="0">
                <a:solidFill>
                  <a:srgbClr val="5FB990"/>
                </a:solidFill>
                <a:latin typeface="Calibri" panose="020F0502020204030204" pitchFamily="34" charset="0"/>
                <a:cs typeface="Calibri" panose="020F0502020204030204" pitchFamily="34" charset="0"/>
              </a:rPr>
              <a:t>20% RE</a:t>
            </a:r>
            <a:endParaRPr lang="zh-TW" altLang="en-US" b="1" dirty="0">
              <a:solidFill>
                <a:srgbClr val="5FB990"/>
              </a:solidFill>
              <a:latin typeface="Calibri" panose="020F0502020204030204" pitchFamily="34" charset="0"/>
              <a:cs typeface="Calibri" panose="020F0502020204030204" pitchFamily="34" charset="0"/>
            </a:endParaRPr>
          </a:p>
        </p:txBody>
      </p:sp>
      <p:cxnSp>
        <p:nvCxnSpPr>
          <p:cNvPr id="11" name="直線單箭頭接點 10"/>
          <p:cNvCxnSpPr/>
          <p:nvPr/>
        </p:nvCxnSpPr>
        <p:spPr bwMode="auto">
          <a:xfrm>
            <a:off x="3984894" y="4559300"/>
            <a:ext cx="1488750" cy="0"/>
          </a:xfrm>
          <a:prstGeom prst="straightConnector1">
            <a:avLst/>
          </a:prstGeom>
          <a:solidFill>
            <a:schemeClr val="accent1"/>
          </a:solidFill>
          <a:ln w="76200" cap="flat" cmpd="sng" algn="ctr">
            <a:solidFill>
              <a:srgbClr val="FFC000"/>
            </a:solidFill>
            <a:prstDash val="solid"/>
            <a:round/>
            <a:headEnd type="none" w="med" len="med"/>
            <a:tailEnd type="triangle"/>
          </a:ln>
          <a:effectLst/>
        </p:spPr>
      </p:cxnSp>
    </p:spTree>
    <p:extLst>
      <p:ext uri="{BB962C8B-B14F-4D97-AF65-F5344CB8AC3E}">
        <p14:creationId xmlns:p14="http://schemas.microsoft.com/office/powerpoint/2010/main" val="7597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animEffect transition="in" filter="fade">
                                      <p:cBhvr>
                                        <p:cTn id="7" dur="500"/>
                                        <p:tgtEl>
                                          <p:spTgt spid="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E0810F75-39FD-4602-97D1-2586EA3534B2}"/>
              </a:ext>
            </a:extLst>
          </p:cNvPr>
          <p:cNvGrpSpPr/>
          <p:nvPr/>
        </p:nvGrpSpPr>
        <p:grpSpPr>
          <a:xfrm>
            <a:off x="67734" y="322104"/>
            <a:ext cx="718572" cy="585596"/>
            <a:chOff x="5324331" y="1449052"/>
            <a:chExt cx="958096" cy="780795"/>
          </a:xfrm>
        </p:grpSpPr>
        <p:sp>
          <p:nvSpPr>
            <p:cNvPr id="40" name="Oval 5">
              <a:extLst>
                <a:ext uri="{FF2B5EF4-FFF2-40B4-BE49-F238E27FC236}">
                  <a16:creationId xmlns:a16="http://schemas.microsoft.com/office/drawing/2014/main" id="{BB95E782-DA53-4FD1-9856-B36C07E69558}"/>
                </a:ext>
              </a:extLst>
            </p:cNvPr>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Calibri" panose="020F0502020204030204" pitchFamily="34" charset="0"/>
                <a:cs typeface="Calibri" panose="020F0502020204030204" pitchFamily="34" charset="0"/>
              </a:endParaRPr>
            </a:p>
          </p:txBody>
        </p:sp>
        <p:sp>
          <p:nvSpPr>
            <p:cNvPr id="41" name="TextBox 6">
              <a:extLst>
                <a:ext uri="{FF2B5EF4-FFF2-40B4-BE49-F238E27FC236}">
                  <a16:creationId xmlns:a16="http://schemas.microsoft.com/office/drawing/2014/main" id="{882708E6-BD0A-4CF5-8A1F-64F8DA8223A6}"/>
                </a:ext>
              </a:extLst>
            </p:cNvPr>
            <p:cNvSpPr txBox="1"/>
            <p:nvPr/>
          </p:nvSpPr>
          <p:spPr>
            <a:xfrm>
              <a:off x="5324331" y="1516285"/>
              <a:ext cx="958096" cy="677108"/>
            </a:xfrm>
            <a:prstGeom prst="rect">
              <a:avLst/>
            </a:prstGeom>
            <a:noFill/>
          </p:spPr>
          <p:txBody>
            <a:bodyPr wrap="square" lIns="81000" rIns="81000" rtlCol="0">
              <a:spAutoFit/>
            </a:bodyPr>
            <a:lstStyle/>
            <a:p>
              <a:pPr algn="ctr"/>
              <a:r>
                <a:rPr lang="en-US" altLang="ko-KR" sz="2700" b="1" dirty="0">
                  <a:solidFill>
                    <a:schemeClr val="bg1"/>
                  </a:solidFill>
                  <a:latin typeface="Calibri" panose="020F0502020204030204" pitchFamily="34" charset="0"/>
                  <a:cs typeface="Calibri" panose="020F0502020204030204" pitchFamily="34" charset="0"/>
                </a:rPr>
                <a:t>01</a:t>
              </a:r>
              <a:endParaRPr lang="ko-KR" altLang="en-US" sz="2700" b="1" dirty="0">
                <a:solidFill>
                  <a:schemeClr val="bg1"/>
                </a:solidFill>
                <a:latin typeface="Calibri" panose="020F0502020204030204" pitchFamily="34" charset="0"/>
                <a:cs typeface="Calibri" panose="020F0502020204030204" pitchFamily="34" charset="0"/>
              </a:endParaRPr>
            </a:p>
          </p:txBody>
        </p:sp>
      </p:grpSp>
      <p:sp>
        <p:nvSpPr>
          <p:cNvPr id="44" name="TextBox 8">
            <a:extLst>
              <a:ext uri="{FF2B5EF4-FFF2-40B4-BE49-F238E27FC236}">
                <a16:creationId xmlns:a16="http://schemas.microsoft.com/office/drawing/2014/main" id="{17EFC434-388E-4410-B320-1CD67CDA28AA}"/>
              </a:ext>
            </a:extLst>
          </p:cNvPr>
          <p:cNvSpPr txBox="1"/>
          <p:nvPr/>
        </p:nvSpPr>
        <p:spPr>
          <a:xfrm>
            <a:off x="894590" y="324324"/>
            <a:ext cx="8039860" cy="584775"/>
          </a:xfrm>
          <a:prstGeom prst="rect">
            <a:avLst/>
          </a:prstGeom>
          <a:noFill/>
        </p:spPr>
        <p:txBody>
          <a:bodyPr wrap="square" lIns="81000" rIns="81000" rtlCol="0">
            <a:spAutoFit/>
          </a:bodyPr>
          <a:lstStyle/>
          <a:p>
            <a:r>
              <a:rPr kumimoji="0" lang="en-US" altLang="ko-KR" sz="3200" b="1" kern="100" dirty="0">
                <a:solidFill>
                  <a:prstClr val="black"/>
                </a:solidFill>
                <a:latin typeface="Calibri" panose="020F0502020204030204" pitchFamily="34" charset="0"/>
                <a:ea typeface="Microsoft JhengHei" panose="020B0604030504040204" pitchFamily="34" charset="-120"/>
                <a:cs typeface="Calibri" panose="020F0502020204030204" pitchFamily="34" charset="0"/>
              </a:rPr>
              <a:t>Introduction</a:t>
            </a:r>
            <a:r>
              <a:rPr kumimoji="0" lang="ko-KR" altLang="en-US" sz="2400" b="1" dirty="0">
                <a:solidFill>
                  <a:prstClr val="black"/>
                </a:solidFill>
                <a:latin typeface="Calibri" panose="020F0502020204030204" pitchFamily="34" charset="0"/>
                <a:ea typeface="굴림" panose="020B0600000101010101" pitchFamily="34" charset="-127"/>
                <a:cs typeface="Calibri" panose="020F0502020204030204" pitchFamily="34" charset="0"/>
              </a:rPr>
              <a:t> </a:t>
            </a:r>
            <a:r>
              <a:rPr lang="en-US" altLang="zh-TW" sz="2400" b="1" kern="100" dirty="0">
                <a:solidFill>
                  <a:schemeClr val="accent5"/>
                </a:solidFill>
                <a:effectLst/>
                <a:latin typeface="Calibri" panose="020F0502020204030204" pitchFamily="34" charset="0"/>
                <a:ea typeface="Microsoft JhengHei" panose="020B0604030504040204" pitchFamily="34" charset="-120"/>
                <a:cs typeface="Calibri" panose="020F0502020204030204" pitchFamily="34" charset="0"/>
              </a:rPr>
              <a:t>California Case: Duc</a:t>
            </a:r>
            <a:r>
              <a:rPr lang="en-US" altLang="zh-TW" sz="2400" b="1" kern="100" dirty="0">
                <a:solidFill>
                  <a:schemeClr val="accent5"/>
                </a:solidFill>
                <a:latin typeface="Calibri" panose="020F0502020204030204" pitchFamily="34" charset="0"/>
                <a:ea typeface="Microsoft JhengHei" panose="020B0604030504040204" pitchFamily="34" charset="-120"/>
                <a:cs typeface="Calibri" panose="020F0502020204030204" pitchFamily="34" charset="0"/>
              </a:rPr>
              <a:t>k Curve</a:t>
            </a:r>
            <a:endParaRPr lang="ko-KR" altLang="en-US" sz="3200" b="1" dirty="0">
              <a:solidFill>
                <a:schemeClr val="accent5"/>
              </a:solidFill>
              <a:latin typeface="Calibri" panose="020F0502020204030204" pitchFamily="34" charset="0"/>
              <a:cs typeface="Calibri" panose="020F0502020204030204" pitchFamily="34" charset="0"/>
            </a:endParaRPr>
          </a:p>
        </p:txBody>
      </p:sp>
      <p:sp>
        <p:nvSpPr>
          <p:cNvPr id="12" name="矩形 11"/>
          <p:cNvSpPr/>
          <p:nvPr/>
        </p:nvSpPr>
        <p:spPr>
          <a:xfrm>
            <a:off x="0" y="6581001"/>
            <a:ext cx="8595360" cy="276999"/>
          </a:xfrm>
          <a:prstGeom prst="rect">
            <a:avLst/>
          </a:prstGeom>
        </p:spPr>
        <p:txBody>
          <a:bodyPr wrap="square">
            <a:spAutoFit/>
          </a:bodyPr>
          <a:lstStyle/>
          <a:p>
            <a:r>
              <a:rPr lang="en-US" altLang="zh-TW" sz="1200" dirty="0">
                <a:solidFill>
                  <a:schemeClr val="bg1"/>
                </a:solidFill>
                <a:latin typeface="Calibri" panose="020F0502020204030204" pitchFamily="34" charset="0"/>
                <a:cs typeface="Calibri" panose="020F0502020204030204" pitchFamily="34" charset="0"/>
              </a:rPr>
              <a:t>Source: </a:t>
            </a:r>
            <a:r>
              <a:rPr lang="zh-TW" altLang="en-US" sz="1200" dirty="0">
                <a:solidFill>
                  <a:schemeClr val="bg1"/>
                </a:solidFill>
                <a:latin typeface="Calibri" panose="020F0502020204030204" pitchFamily="34" charset="0"/>
                <a:cs typeface="Calibri" panose="020F0502020204030204" pitchFamily="34" charset="0"/>
              </a:rPr>
              <a:t>IEA, The California Duck Curve, IEA, Paris https://www.iea.org/data-and-statistics/charts/the-california-duck-curve</a:t>
            </a:r>
          </a:p>
        </p:txBody>
      </p:sp>
      <p:pic>
        <p:nvPicPr>
          <p:cNvPr id="2" name="圖片 1"/>
          <p:cNvPicPr>
            <a:picLocks noChangeAspect="1"/>
          </p:cNvPicPr>
          <p:nvPr/>
        </p:nvPicPr>
        <p:blipFill>
          <a:blip r:embed="rId3"/>
          <a:stretch>
            <a:fillRect/>
          </a:stretch>
        </p:blipFill>
        <p:spPr>
          <a:xfrm>
            <a:off x="1109794" y="2509622"/>
            <a:ext cx="6619611" cy="3550412"/>
          </a:xfrm>
          <a:prstGeom prst="rect">
            <a:avLst/>
          </a:prstGeom>
        </p:spPr>
      </p:pic>
      <p:sp>
        <p:nvSpPr>
          <p:cNvPr id="19" name="文字方塊 18"/>
          <p:cNvSpPr txBox="1"/>
          <p:nvPr/>
        </p:nvSpPr>
        <p:spPr>
          <a:xfrm>
            <a:off x="894590" y="1260446"/>
            <a:ext cx="8084313" cy="1200329"/>
          </a:xfrm>
          <a:prstGeom prst="rect">
            <a:avLst/>
          </a:prstGeom>
          <a:noFill/>
        </p:spPr>
        <p:txBody>
          <a:bodyPr wrap="square" rtlCol="0">
            <a:spAutoFit/>
          </a:bodyPr>
          <a:lstStyle/>
          <a:p>
            <a:pPr>
              <a:lnSpc>
                <a:spcPct val="150000"/>
              </a:lnSpc>
            </a:pPr>
            <a:r>
              <a:rPr lang="en-US" altLang="zh-TW" sz="2400" dirty="0">
                <a:latin typeface="Calibri" panose="020F0502020204030204" pitchFamily="34" charset="0"/>
                <a:cs typeface="Calibri" panose="020F0502020204030204" pitchFamily="34" charset="0"/>
              </a:rPr>
              <a:t>The ratio of </a:t>
            </a:r>
            <a:r>
              <a:rPr lang="en-US" altLang="zh-TW" sz="2400" b="1" dirty="0">
                <a:latin typeface="Calibri" panose="020F0502020204030204" pitchFamily="34" charset="0"/>
                <a:cs typeface="Calibri" panose="020F0502020204030204" pitchFamily="34" charset="0"/>
              </a:rPr>
              <a:t>VRE</a:t>
            </a:r>
            <a:r>
              <a:rPr lang="en-US" altLang="zh-TW" sz="2400" dirty="0">
                <a:latin typeface="Calibri" panose="020F0502020204030204" pitchFamily="34" charset="0"/>
                <a:cs typeface="Calibri" panose="020F0502020204030204" pitchFamily="34" charset="0"/>
              </a:rPr>
              <a:t>(Variable Renewable Energy) higher, </a:t>
            </a:r>
          </a:p>
          <a:p>
            <a:pPr>
              <a:lnSpc>
                <a:spcPct val="150000"/>
              </a:lnSpc>
            </a:pPr>
            <a:r>
              <a:rPr lang="en-US" altLang="zh-TW" sz="2400" dirty="0">
                <a:latin typeface="Calibri" panose="020F0502020204030204" pitchFamily="34" charset="0"/>
                <a:cs typeface="Calibri" panose="020F0502020204030204" pitchFamily="34" charset="0"/>
              </a:rPr>
              <a:t>the duck curve more obvious.</a:t>
            </a:r>
            <a:endParaRPr lang="zh-TW" altLang="en-US" sz="2400" dirty="0">
              <a:latin typeface="Calibri" panose="020F0502020204030204" pitchFamily="34" charset="0"/>
              <a:cs typeface="Calibri" panose="020F0502020204030204" pitchFamily="34" charset="0"/>
            </a:endParaRPr>
          </a:p>
        </p:txBody>
      </p:sp>
      <p:grpSp>
        <p:nvGrpSpPr>
          <p:cNvPr id="29" name="群組 28">
            <a:extLst>
              <a:ext uri="{FF2B5EF4-FFF2-40B4-BE49-F238E27FC236}">
                <a16:creationId xmlns:a16="http://schemas.microsoft.com/office/drawing/2014/main" id="{C830F8DB-5E2D-4441-8924-C017AAAFA03B}"/>
              </a:ext>
            </a:extLst>
          </p:cNvPr>
          <p:cNvGrpSpPr/>
          <p:nvPr/>
        </p:nvGrpSpPr>
        <p:grpSpPr>
          <a:xfrm>
            <a:off x="483328" y="1170052"/>
            <a:ext cx="266798" cy="1425078"/>
            <a:chOff x="5722330" y="1813606"/>
            <a:chExt cx="266798" cy="1425078"/>
          </a:xfrm>
        </p:grpSpPr>
        <p:sp>
          <p:nvSpPr>
            <p:cNvPr id="30" name="Rectangle 5">
              <a:extLst>
                <a:ext uri="{FF2B5EF4-FFF2-40B4-BE49-F238E27FC236}">
                  <a16:creationId xmlns:a16="http://schemas.microsoft.com/office/drawing/2014/main" id="{61087F9E-DC0F-47B0-A50C-F0B1B8BD18C6}"/>
                </a:ext>
              </a:extLst>
            </p:cNvPr>
            <p:cNvSpPr/>
            <p:nvPr/>
          </p:nvSpPr>
          <p:spPr>
            <a:xfrm>
              <a:off x="5815918" y="1947004"/>
              <a:ext cx="79623" cy="1045841"/>
            </a:xfrm>
            <a:prstGeom prst="rect">
              <a:avLst/>
            </a:prstGeom>
            <a:solidFill>
              <a:srgbClr val="CBCBC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 name="Oval 7">
              <a:extLst>
                <a:ext uri="{FF2B5EF4-FFF2-40B4-BE49-F238E27FC236}">
                  <a16:creationId xmlns:a16="http://schemas.microsoft.com/office/drawing/2014/main" id="{21062D05-B26A-4BB5-BFAD-8DDA5D89DE7D}"/>
                </a:ext>
              </a:extLst>
            </p:cNvPr>
            <p:cNvSpPr/>
            <p:nvPr/>
          </p:nvSpPr>
          <p:spPr>
            <a:xfrm>
              <a:off x="5722330" y="1813606"/>
              <a:ext cx="266798" cy="266798"/>
            </a:xfrm>
            <a:prstGeom prst="ellipse">
              <a:avLst/>
            </a:prstGeom>
            <a:solidFill>
              <a:srgbClr val="FDD247"/>
            </a:solidFill>
            <a:ln w="508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2" name="Oval 8">
              <a:extLst>
                <a:ext uri="{FF2B5EF4-FFF2-40B4-BE49-F238E27FC236}">
                  <a16:creationId xmlns:a16="http://schemas.microsoft.com/office/drawing/2014/main" id="{F73BFE56-F2C3-4AD6-A9D9-809B22E0D7BE}"/>
                </a:ext>
              </a:extLst>
            </p:cNvPr>
            <p:cNvSpPr/>
            <p:nvPr/>
          </p:nvSpPr>
          <p:spPr>
            <a:xfrm>
              <a:off x="5722330" y="2971886"/>
              <a:ext cx="266798" cy="266798"/>
            </a:xfrm>
            <a:prstGeom prst="ellipse">
              <a:avLst/>
            </a:prstGeom>
            <a:solidFill>
              <a:srgbClr val="B1D9C7"/>
            </a:solidFill>
            <a:ln w="508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3" name="文字方塊 32"/>
          <p:cNvSpPr txBox="1"/>
          <p:nvPr/>
        </p:nvSpPr>
        <p:spPr>
          <a:xfrm>
            <a:off x="2251963" y="6004151"/>
            <a:ext cx="4876990" cy="369332"/>
          </a:xfrm>
          <a:prstGeom prst="rect">
            <a:avLst/>
          </a:prstGeom>
          <a:noFill/>
        </p:spPr>
        <p:txBody>
          <a:bodyPr wrap="square" rtlCol="0">
            <a:spAutoFit/>
          </a:bodyPr>
          <a:lstStyle/>
          <a:p>
            <a:r>
              <a:rPr lang="en-US" altLang="zh-TW" dirty="0">
                <a:latin typeface="Calibri" panose="020F0502020204030204" pitchFamily="34" charset="0"/>
                <a:cs typeface="Calibri" panose="020F0502020204030204" pitchFamily="34" charset="0"/>
              </a:rPr>
              <a:t>Fig.3 The California Duck Curve (IEA, 2019)</a:t>
            </a:r>
            <a:endParaRPr lang="zh-TW"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142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E0810F75-39FD-4602-97D1-2586EA3534B2}"/>
              </a:ext>
            </a:extLst>
          </p:cNvPr>
          <p:cNvGrpSpPr/>
          <p:nvPr/>
        </p:nvGrpSpPr>
        <p:grpSpPr>
          <a:xfrm>
            <a:off x="67734" y="322104"/>
            <a:ext cx="718572" cy="585596"/>
            <a:chOff x="5324331" y="1449052"/>
            <a:chExt cx="958096" cy="780795"/>
          </a:xfrm>
        </p:grpSpPr>
        <p:sp>
          <p:nvSpPr>
            <p:cNvPr id="40" name="Oval 5">
              <a:extLst>
                <a:ext uri="{FF2B5EF4-FFF2-40B4-BE49-F238E27FC236}">
                  <a16:creationId xmlns:a16="http://schemas.microsoft.com/office/drawing/2014/main" id="{BB95E782-DA53-4FD1-9856-B36C07E69558}"/>
                </a:ext>
              </a:extLst>
            </p:cNvPr>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Calibri" panose="020F0502020204030204" pitchFamily="34" charset="0"/>
                <a:cs typeface="Calibri" panose="020F0502020204030204" pitchFamily="34" charset="0"/>
              </a:endParaRPr>
            </a:p>
          </p:txBody>
        </p:sp>
        <p:sp>
          <p:nvSpPr>
            <p:cNvPr id="41" name="TextBox 6">
              <a:extLst>
                <a:ext uri="{FF2B5EF4-FFF2-40B4-BE49-F238E27FC236}">
                  <a16:creationId xmlns:a16="http://schemas.microsoft.com/office/drawing/2014/main" id="{882708E6-BD0A-4CF5-8A1F-64F8DA8223A6}"/>
                </a:ext>
              </a:extLst>
            </p:cNvPr>
            <p:cNvSpPr txBox="1"/>
            <p:nvPr/>
          </p:nvSpPr>
          <p:spPr>
            <a:xfrm>
              <a:off x="5324331" y="1516285"/>
              <a:ext cx="958096" cy="677108"/>
            </a:xfrm>
            <a:prstGeom prst="rect">
              <a:avLst/>
            </a:prstGeom>
            <a:noFill/>
          </p:spPr>
          <p:txBody>
            <a:bodyPr wrap="square" lIns="81000" rIns="81000" rtlCol="0">
              <a:spAutoFit/>
            </a:bodyPr>
            <a:lstStyle/>
            <a:p>
              <a:pPr algn="ctr"/>
              <a:r>
                <a:rPr lang="en-US" altLang="ko-KR" sz="2700" b="1" dirty="0">
                  <a:solidFill>
                    <a:schemeClr val="bg1"/>
                  </a:solidFill>
                  <a:latin typeface="Calibri" panose="020F0502020204030204" pitchFamily="34" charset="0"/>
                  <a:cs typeface="Calibri" panose="020F0502020204030204" pitchFamily="34" charset="0"/>
                </a:rPr>
                <a:t>01</a:t>
              </a:r>
              <a:endParaRPr lang="ko-KR" altLang="en-US" sz="2700" b="1" dirty="0">
                <a:solidFill>
                  <a:schemeClr val="bg1"/>
                </a:solidFill>
                <a:latin typeface="Calibri" panose="020F0502020204030204" pitchFamily="34" charset="0"/>
                <a:cs typeface="Calibri" panose="020F0502020204030204" pitchFamily="34" charset="0"/>
              </a:endParaRPr>
            </a:p>
          </p:txBody>
        </p:sp>
      </p:grpSp>
      <p:grpSp>
        <p:nvGrpSpPr>
          <p:cNvPr id="21" name="群組 20">
            <a:extLst>
              <a:ext uri="{FF2B5EF4-FFF2-40B4-BE49-F238E27FC236}">
                <a16:creationId xmlns:a16="http://schemas.microsoft.com/office/drawing/2014/main" id="{E4182262-FDBA-4957-8304-DCBFADF6EC4A}"/>
              </a:ext>
            </a:extLst>
          </p:cNvPr>
          <p:cNvGrpSpPr/>
          <p:nvPr/>
        </p:nvGrpSpPr>
        <p:grpSpPr>
          <a:xfrm>
            <a:off x="291572" y="1220032"/>
            <a:ext cx="7963505" cy="2423789"/>
            <a:chOff x="291573" y="1141630"/>
            <a:chExt cx="7963505" cy="2423789"/>
          </a:xfrm>
        </p:grpSpPr>
        <p:sp>
          <p:nvSpPr>
            <p:cNvPr id="22" name="직사각형 2">
              <a:extLst>
                <a:ext uri="{FF2B5EF4-FFF2-40B4-BE49-F238E27FC236}">
                  <a16:creationId xmlns:a16="http://schemas.microsoft.com/office/drawing/2014/main" id="{5EF085CE-685E-4B64-A012-4DC59D26D1F8}"/>
                </a:ext>
              </a:extLst>
            </p:cNvPr>
            <p:cNvSpPr/>
            <p:nvPr/>
          </p:nvSpPr>
          <p:spPr>
            <a:xfrm>
              <a:off x="1317092" y="1141630"/>
              <a:ext cx="6937986" cy="2423789"/>
            </a:xfrm>
            <a:prstGeom prst="rect">
              <a:avLst/>
            </a:prstGeom>
            <a:solidFill>
              <a:srgbClr val="FFC000"/>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sp>
          <p:nvSpPr>
            <p:cNvPr id="23" name="직사각형 2">
              <a:extLst>
                <a:ext uri="{FF2B5EF4-FFF2-40B4-BE49-F238E27FC236}">
                  <a16:creationId xmlns:a16="http://schemas.microsoft.com/office/drawing/2014/main" id="{F14A0BF3-ECF4-4AEB-8991-707B8ED69FCC}"/>
                </a:ext>
              </a:extLst>
            </p:cNvPr>
            <p:cNvSpPr/>
            <p:nvPr/>
          </p:nvSpPr>
          <p:spPr>
            <a:xfrm>
              <a:off x="1395216" y="1221199"/>
              <a:ext cx="6769770" cy="2281091"/>
            </a:xfrm>
            <a:prstGeom prst="rect">
              <a:avLst/>
            </a:prstGeom>
            <a:solidFill>
              <a:sysClr val="window" lastClr="FFFFFF"/>
            </a:solidFill>
            <a:ln>
              <a:gradFill flip="none" rotWithShape="1">
                <a:gsLst>
                  <a:gs pos="0">
                    <a:sysClr val="window" lastClr="FFFFFF"/>
                  </a:gs>
                  <a:gs pos="100000">
                    <a:sysClr val="window" lastClr="FFFFFF">
                      <a:lumMod val="75000"/>
                    </a:sys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Rounded Rectangle 26">
              <a:extLst>
                <a:ext uri="{FF2B5EF4-FFF2-40B4-BE49-F238E27FC236}">
                  <a16:creationId xmlns:a16="http://schemas.microsoft.com/office/drawing/2014/main" id="{A2BF3538-6CE7-4AC5-8E1C-EE6E37C4AFC1}"/>
                </a:ext>
              </a:extLst>
            </p:cNvPr>
            <p:cNvSpPr/>
            <p:nvPr/>
          </p:nvSpPr>
          <p:spPr>
            <a:xfrm rot="18900000" flipH="1">
              <a:off x="291573" y="1820888"/>
              <a:ext cx="1096563" cy="1064160"/>
            </a:xfrm>
            <a:prstGeom prst="roundRect">
              <a:avLst>
                <a:gd name="adj" fmla="val 9009"/>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Rounded Rectangle 27">
              <a:extLst>
                <a:ext uri="{FF2B5EF4-FFF2-40B4-BE49-F238E27FC236}">
                  <a16:creationId xmlns:a16="http://schemas.microsoft.com/office/drawing/2014/main" id="{97360DA7-1060-4DDF-B060-9AA3D717A262}"/>
                </a:ext>
              </a:extLst>
            </p:cNvPr>
            <p:cNvSpPr/>
            <p:nvPr/>
          </p:nvSpPr>
          <p:spPr>
            <a:xfrm rot="18900000" flipH="1">
              <a:off x="561437" y="1820899"/>
              <a:ext cx="1096564" cy="1064159"/>
            </a:xfrm>
            <a:prstGeom prst="roundRect">
              <a:avLst>
                <a:gd name="adj" fmla="val 9009"/>
              </a:avLst>
            </a:prstGeom>
            <a:solidFill>
              <a:sysClr val="window" lastClr="FFFFFF"/>
            </a:solidFill>
            <a:ln w="63500">
              <a:solidFill>
                <a:schemeClr val="accent6"/>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TextBox 77">
              <a:extLst>
                <a:ext uri="{FF2B5EF4-FFF2-40B4-BE49-F238E27FC236}">
                  <a16:creationId xmlns:a16="http://schemas.microsoft.com/office/drawing/2014/main" id="{6E00B50F-F37C-481C-9ECA-3CF4382ECF58}"/>
                </a:ext>
              </a:extLst>
            </p:cNvPr>
            <p:cNvSpPr txBox="1"/>
            <p:nvPr/>
          </p:nvSpPr>
          <p:spPr>
            <a:xfrm>
              <a:off x="1871160" y="1568698"/>
              <a:ext cx="6171265" cy="1631216"/>
            </a:xfrm>
            <a:prstGeom prst="rect">
              <a:avLst/>
            </a:prstGeom>
            <a:noFill/>
          </p:spPr>
          <p:txBody>
            <a:bodyPr wrap="square" rtlCol="0">
              <a:spAutoFit/>
            </a:bodyPr>
            <a:lstStyle/>
            <a:p>
              <a:pPr marL="457200" indent="-457200">
                <a:spcBef>
                  <a:spcPts val="1200"/>
                </a:spcBef>
                <a:spcAft>
                  <a:spcPts val="1200"/>
                </a:spcAft>
                <a:buAutoNum type="arabicPeriod"/>
              </a:pPr>
              <a:r>
                <a:rPr lang="en-GB" altLang="zh-TW" sz="2000" dirty="0">
                  <a:latin typeface="Calibri" panose="020F0502020204030204" pitchFamily="34" charset="0"/>
                  <a:cs typeface="Calibri" panose="020F0502020204030204" pitchFamily="34" charset="0"/>
                </a:rPr>
                <a:t>Construct a </a:t>
              </a:r>
              <a:r>
                <a:rPr lang="en-GB" altLang="zh-TW" sz="2000" b="1" dirty="0">
                  <a:latin typeface="Calibri" panose="020F0502020204030204" pitchFamily="34" charset="0"/>
                  <a:cs typeface="Calibri" panose="020F0502020204030204" pitchFamily="34" charset="0"/>
                </a:rPr>
                <a:t>short-term power dispatch model</a:t>
              </a:r>
              <a:r>
                <a:rPr lang="en-GB" altLang="zh-TW" sz="2000" dirty="0">
                  <a:latin typeface="Calibri" panose="020F0502020204030204" pitchFamily="34" charset="0"/>
                  <a:cs typeface="Calibri" panose="020F0502020204030204" pitchFamily="34" charset="0"/>
                </a:rPr>
                <a:t>.</a:t>
              </a:r>
            </a:p>
            <a:p>
              <a:pPr marL="457200" indent="-457200">
                <a:spcBef>
                  <a:spcPts val="1200"/>
                </a:spcBef>
                <a:spcAft>
                  <a:spcPts val="1200"/>
                </a:spcAft>
                <a:buAutoNum type="arabicPeriod"/>
              </a:pPr>
              <a:r>
                <a:rPr lang="en-GB" altLang="zh-TW" sz="2000" dirty="0">
                  <a:latin typeface="Calibri" panose="020F0502020204030204" pitchFamily="34" charset="0"/>
                  <a:cs typeface="Calibri" panose="020F0502020204030204" pitchFamily="34" charset="0"/>
                </a:rPr>
                <a:t>Simulate the actual </a:t>
              </a:r>
              <a:r>
                <a:rPr lang="en-GB" altLang="zh-TW" sz="2000" b="1" dirty="0">
                  <a:latin typeface="Calibri" panose="020F0502020204030204" pitchFamily="34" charset="0"/>
                  <a:cs typeface="Calibri" panose="020F0502020204030204" pitchFamily="34" charset="0"/>
                </a:rPr>
                <a:t>operation </a:t>
              </a:r>
              <a:r>
                <a:rPr lang="en-GB" altLang="zh-TW" sz="2000" dirty="0">
                  <a:latin typeface="Calibri" panose="020F0502020204030204" pitchFamily="34" charset="0"/>
                  <a:cs typeface="Calibri" panose="020F0502020204030204" pitchFamily="34" charset="0"/>
                </a:rPr>
                <a:t>of future ESS.</a:t>
              </a:r>
            </a:p>
            <a:p>
              <a:pPr marL="457200" indent="-457200">
                <a:spcBef>
                  <a:spcPts val="1200"/>
                </a:spcBef>
                <a:spcAft>
                  <a:spcPts val="1200"/>
                </a:spcAft>
                <a:buAutoNum type="arabicPeriod"/>
              </a:pPr>
              <a:r>
                <a:rPr lang="en-GB" altLang="zh-TW" sz="2000" dirty="0">
                  <a:latin typeface="Calibri" panose="020F0502020204030204" pitchFamily="34" charset="0"/>
                  <a:cs typeface="Calibri" panose="020F0502020204030204" pitchFamily="34" charset="0"/>
                </a:rPr>
                <a:t>Future </a:t>
              </a:r>
              <a:r>
                <a:rPr lang="en-GB" altLang="zh-TW" sz="2000" b="1" dirty="0">
                  <a:latin typeface="Calibri" panose="020F0502020204030204" pitchFamily="34" charset="0"/>
                  <a:cs typeface="Calibri" panose="020F0502020204030204" pitchFamily="34" charset="0"/>
                </a:rPr>
                <a:t>ESS deployment</a:t>
              </a:r>
              <a:r>
                <a:rPr lang="en-GB" altLang="zh-TW" sz="2000" dirty="0">
                  <a:latin typeface="Calibri" panose="020F0502020204030204" pitchFamily="34" charset="0"/>
                  <a:cs typeface="Calibri" panose="020F0502020204030204" pitchFamily="34" charset="0"/>
                </a:rPr>
                <a:t> suggestions.</a:t>
              </a:r>
              <a:endParaRPr lang="zh-TW" altLang="zh-TW" sz="2000" dirty="0">
                <a:latin typeface="Calibri" panose="020F0502020204030204" pitchFamily="34" charset="0"/>
                <a:cs typeface="Calibri" panose="020F0502020204030204" pitchFamily="34" charset="0"/>
              </a:endParaRPr>
            </a:p>
          </p:txBody>
        </p:sp>
      </p:grpSp>
      <p:sp>
        <p:nvSpPr>
          <p:cNvPr id="27" name="TextBox 78">
            <a:extLst>
              <a:ext uri="{FF2B5EF4-FFF2-40B4-BE49-F238E27FC236}">
                <a16:creationId xmlns:a16="http://schemas.microsoft.com/office/drawing/2014/main" id="{BD91E484-C8D9-4449-B6AB-71716B7044ED}"/>
              </a:ext>
            </a:extLst>
          </p:cNvPr>
          <p:cNvSpPr txBox="1"/>
          <p:nvPr/>
        </p:nvSpPr>
        <p:spPr>
          <a:xfrm>
            <a:off x="546772" y="2057180"/>
            <a:ext cx="1123402" cy="646331"/>
          </a:xfrm>
          <a:prstGeom prst="rect">
            <a:avLst/>
          </a:prstGeom>
          <a:noFill/>
        </p:spPr>
        <p:txBody>
          <a:bodyPr wrap="square" rtlCol="0">
            <a:spAutoFit/>
          </a:bodyPr>
          <a:lstStyle/>
          <a:p>
            <a:pPr algn="ctr"/>
            <a:r>
              <a:rPr lang="en-US" altLang="zh-TW" b="1" dirty="0">
                <a:solidFill>
                  <a:schemeClr val="accent6"/>
                </a:solidFill>
                <a:latin typeface="Calibri" panose="020F0502020204030204" pitchFamily="34" charset="0"/>
                <a:cs typeface="Calibri" panose="020F0502020204030204" pitchFamily="34" charset="0"/>
              </a:rPr>
              <a:t>Main Purpose</a:t>
            </a:r>
            <a:endParaRPr lang="ko-KR" altLang="en-US" b="1" dirty="0">
              <a:solidFill>
                <a:schemeClr val="accent6"/>
              </a:solidFill>
              <a:latin typeface="Calibri" panose="020F0502020204030204" pitchFamily="34" charset="0"/>
              <a:cs typeface="Calibri" panose="020F0502020204030204" pitchFamily="34" charset="0"/>
            </a:endParaRPr>
          </a:p>
        </p:txBody>
      </p:sp>
      <p:grpSp>
        <p:nvGrpSpPr>
          <p:cNvPr id="28" name="群組 27">
            <a:extLst>
              <a:ext uri="{FF2B5EF4-FFF2-40B4-BE49-F238E27FC236}">
                <a16:creationId xmlns:a16="http://schemas.microsoft.com/office/drawing/2014/main" id="{E4182262-FDBA-4957-8304-DCBFADF6EC4A}"/>
              </a:ext>
            </a:extLst>
          </p:cNvPr>
          <p:cNvGrpSpPr/>
          <p:nvPr/>
        </p:nvGrpSpPr>
        <p:grpSpPr>
          <a:xfrm>
            <a:off x="291572" y="3729403"/>
            <a:ext cx="7963505" cy="2347918"/>
            <a:chOff x="291573" y="1141631"/>
            <a:chExt cx="7963505" cy="2347918"/>
          </a:xfrm>
        </p:grpSpPr>
        <p:sp>
          <p:nvSpPr>
            <p:cNvPr id="29" name="직사각형 2">
              <a:extLst>
                <a:ext uri="{FF2B5EF4-FFF2-40B4-BE49-F238E27FC236}">
                  <a16:creationId xmlns:a16="http://schemas.microsoft.com/office/drawing/2014/main" id="{5EF085CE-685E-4B64-A012-4DC59D26D1F8}"/>
                </a:ext>
              </a:extLst>
            </p:cNvPr>
            <p:cNvSpPr/>
            <p:nvPr/>
          </p:nvSpPr>
          <p:spPr>
            <a:xfrm>
              <a:off x="1317092" y="1141631"/>
              <a:ext cx="6937986" cy="2347918"/>
            </a:xfrm>
            <a:prstGeom prst="rect">
              <a:avLst/>
            </a:prstGeom>
            <a:solidFill>
              <a:srgbClr val="EF8FA6"/>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sp>
          <p:nvSpPr>
            <p:cNvPr id="30" name="직사각형 2">
              <a:extLst>
                <a:ext uri="{FF2B5EF4-FFF2-40B4-BE49-F238E27FC236}">
                  <a16:creationId xmlns:a16="http://schemas.microsoft.com/office/drawing/2014/main" id="{F14A0BF3-ECF4-4AEB-8991-707B8ED69FCC}"/>
                </a:ext>
              </a:extLst>
            </p:cNvPr>
            <p:cNvSpPr/>
            <p:nvPr/>
          </p:nvSpPr>
          <p:spPr>
            <a:xfrm>
              <a:off x="1395216" y="1221199"/>
              <a:ext cx="6769770" cy="2171367"/>
            </a:xfrm>
            <a:prstGeom prst="rect">
              <a:avLst/>
            </a:prstGeom>
            <a:solidFill>
              <a:sysClr val="window" lastClr="FFFFFF"/>
            </a:solidFill>
            <a:ln>
              <a:gradFill flip="none" rotWithShape="1">
                <a:gsLst>
                  <a:gs pos="0">
                    <a:sysClr val="window" lastClr="FFFFFF"/>
                  </a:gs>
                  <a:gs pos="100000">
                    <a:sysClr val="window" lastClr="FFFFFF">
                      <a:lumMod val="75000"/>
                    </a:sys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1" name="Rounded Rectangle 26">
              <a:extLst>
                <a:ext uri="{FF2B5EF4-FFF2-40B4-BE49-F238E27FC236}">
                  <a16:creationId xmlns:a16="http://schemas.microsoft.com/office/drawing/2014/main" id="{A2BF3538-6CE7-4AC5-8E1C-EE6E37C4AFC1}"/>
                </a:ext>
              </a:extLst>
            </p:cNvPr>
            <p:cNvSpPr/>
            <p:nvPr/>
          </p:nvSpPr>
          <p:spPr>
            <a:xfrm rot="18900000" flipH="1">
              <a:off x="291573" y="1820888"/>
              <a:ext cx="1096563" cy="1064160"/>
            </a:xfrm>
            <a:prstGeom prst="roundRect">
              <a:avLst>
                <a:gd name="adj" fmla="val 9009"/>
              </a:avLst>
            </a:prstGeom>
            <a:solidFill>
              <a:srgbClr val="EF8F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2" name="Rounded Rectangle 27">
              <a:extLst>
                <a:ext uri="{FF2B5EF4-FFF2-40B4-BE49-F238E27FC236}">
                  <a16:creationId xmlns:a16="http://schemas.microsoft.com/office/drawing/2014/main" id="{97360DA7-1060-4DDF-B060-9AA3D717A262}"/>
                </a:ext>
              </a:extLst>
            </p:cNvPr>
            <p:cNvSpPr/>
            <p:nvPr/>
          </p:nvSpPr>
          <p:spPr>
            <a:xfrm rot="18900000" flipH="1">
              <a:off x="561437" y="1820899"/>
              <a:ext cx="1096564" cy="1064159"/>
            </a:xfrm>
            <a:prstGeom prst="roundRect">
              <a:avLst>
                <a:gd name="adj" fmla="val 9009"/>
              </a:avLst>
            </a:prstGeom>
            <a:solidFill>
              <a:sysClr val="window" lastClr="FFFFFF"/>
            </a:solidFill>
            <a:ln w="63500">
              <a:solidFill>
                <a:schemeClr val="accent2"/>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77">
              <a:extLst>
                <a:ext uri="{FF2B5EF4-FFF2-40B4-BE49-F238E27FC236}">
                  <a16:creationId xmlns:a16="http://schemas.microsoft.com/office/drawing/2014/main" id="{6E00B50F-F37C-481C-9ECA-3CF4382ECF58}"/>
                </a:ext>
              </a:extLst>
            </p:cNvPr>
            <p:cNvSpPr txBox="1"/>
            <p:nvPr/>
          </p:nvSpPr>
          <p:spPr>
            <a:xfrm>
              <a:off x="1871160" y="1493479"/>
              <a:ext cx="5988599" cy="1785104"/>
            </a:xfrm>
            <a:prstGeom prst="rect">
              <a:avLst/>
            </a:prstGeom>
            <a:noFill/>
          </p:spPr>
          <p:txBody>
            <a:bodyPr wrap="square" rtlCol="0">
              <a:spAutoFit/>
            </a:bodyPr>
            <a:lstStyle/>
            <a:p>
              <a:pPr marL="457200" indent="-457200">
                <a:lnSpc>
                  <a:spcPct val="110000"/>
                </a:lnSpc>
                <a:spcBef>
                  <a:spcPts val="0"/>
                </a:spcBef>
                <a:spcAft>
                  <a:spcPts val="0"/>
                </a:spcAft>
                <a:buAutoNum type="arabicPeriod"/>
              </a:pPr>
              <a:r>
                <a:rPr lang="en-US" altLang="zh-TW" sz="2000" dirty="0">
                  <a:latin typeface="Calibri" panose="020F0502020204030204" pitchFamily="34" charset="0"/>
                  <a:cs typeface="Calibri" panose="020F0502020204030204" pitchFamily="34" charset="0"/>
                </a:rPr>
                <a:t>Only power grid in Taiwan is considered.</a:t>
              </a:r>
            </a:p>
            <a:p>
              <a:pPr marL="457200" indent="-457200">
                <a:lnSpc>
                  <a:spcPct val="110000"/>
                </a:lnSpc>
                <a:spcBef>
                  <a:spcPts val="0"/>
                </a:spcBef>
                <a:spcAft>
                  <a:spcPts val="0"/>
                </a:spcAft>
                <a:buAutoNum type="arabicPeriod"/>
              </a:pPr>
              <a:r>
                <a:rPr lang="en-US" altLang="zh-TW" sz="2000" dirty="0">
                  <a:latin typeface="Calibri" panose="020F0502020204030204" pitchFamily="34" charset="0"/>
                  <a:cs typeface="Calibri" panose="020F0502020204030204" pitchFamily="34" charset="0"/>
                </a:rPr>
                <a:t>Stability, operational problems and emergency events related to the system are excluded.</a:t>
              </a:r>
            </a:p>
            <a:p>
              <a:pPr marL="457200" indent="-457200">
                <a:lnSpc>
                  <a:spcPct val="110000"/>
                </a:lnSpc>
                <a:spcBef>
                  <a:spcPts val="0"/>
                </a:spcBef>
                <a:spcAft>
                  <a:spcPts val="0"/>
                </a:spcAft>
                <a:buAutoNum type="arabicPeriod"/>
              </a:pPr>
              <a:r>
                <a:rPr lang="en-US" altLang="zh-TW" sz="2000" dirty="0">
                  <a:latin typeface="Calibri" panose="020F0502020204030204" pitchFamily="34" charset="0"/>
                  <a:cs typeface="Calibri" panose="020F0502020204030204" pitchFamily="34" charset="0"/>
                </a:rPr>
                <a:t>The costs of power transmission and distribution operations are excluded. </a:t>
              </a:r>
              <a:endParaRPr lang="zh-TW" altLang="zh-TW" sz="2000" dirty="0">
                <a:latin typeface="Calibri" panose="020F0502020204030204" pitchFamily="34" charset="0"/>
                <a:cs typeface="Calibri" panose="020F0502020204030204" pitchFamily="34" charset="0"/>
              </a:endParaRPr>
            </a:p>
          </p:txBody>
        </p:sp>
      </p:grpSp>
      <p:sp>
        <p:nvSpPr>
          <p:cNvPr id="34" name="TextBox 78">
            <a:extLst>
              <a:ext uri="{FF2B5EF4-FFF2-40B4-BE49-F238E27FC236}">
                <a16:creationId xmlns:a16="http://schemas.microsoft.com/office/drawing/2014/main" id="{BD91E484-C8D9-4449-B6AB-71716B7044ED}"/>
              </a:ext>
            </a:extLst>
          </p:cNvPr>
          <p:cNvSpPr txBox="1"/>
          <p:nvPr/>
        </p:nvSpPr>
        <p:spPr>
          <a:xfrm>
            <a:off x="380630" y="4756075"/>
            <a:ext cx="1554300" cy="369332"/>
          </a:xfrm>
          <a:prstGeom prst="rect">
            <a:avLst/>
          </a:prstGeom>
          <a:noFill/>
        </p:spPr>
        <p:txBody>
          <a:bodyPr wrap="square" rtlCol="0">
            <a:spAutoFit/>
          </a:bodyPr>
          <a:lstStyle/>
          <a:p>
            <a:pPr algn="ctr"/>
            <a:r>
              <a:rPr lang="en-US" altLang="zh-TW" b="1" dirty="0">
                <a:solidFill>
                  <a:schemeClr val="accent2"/>
                </a:solidFill>
                <a:latin typeface="Calibri" panose="020F0502020204030204" pitchFamily="34" charset="0"/>
                <a:cs typeface="Calibri" panose="020F0502020204030204" pitchFamily="34" charset="0"/>
              </a:rPr>
              <a:t>Limitations</a:t>
            </a:r>
            <a:endParaRPr lang="ko-KR" altLang="en-US" b="1" dirty="0">
              <a:solidFill>
                <a:schemeClr val="accent2"/>
              </a:solidFill>
              <a:latin typeface="Calibri" panose="020F0502020204030204" pitchFamily="34" charset="0"/>
              <a:cs typeface="Calibri" panose="020F0502020204030204" pitchFamily="34" charset="0"/>
            </a:endParaRPr>
          </a:p>
        </p:txBody>
      </p:sp>
      <p:sp>
        <p:nvSpPr>
          <p:cNvPr id="35" name="TextBox 8">
            <a:extLst>
              <a:ext uri="{FF2B5EF4-FFF2-40B4-BE49-F238E27FC236}">
                <a16:creationId xmlns:a16="http://schemas.microsoft.com/office/drawing/2014/main" id="{17EFC434-388E-4410-B320-1CD67CDA28AA}"/>
              </a:ext>
            </a:extLst>
          </p:cNvPr>
          <p:cNvSpPr txBox="1"/>
          <p:nvPr/>
        </p:nvSpPr>
        <p:spPr>
          <a:xfrm>
            <a:off x="894590" y="324324"/>
            <a:ext cx="8039860" cy="584775"/>
          </a:xfrm>
          <a:prstGeom prst="rect">
            <a:avLst/>
          </a:prstGeom>
          <a:noFill/>
        </p:spPr>
        <p:txBody>
          <a:bodyPr wrap="square" lIns="81000" rIns="81000" rtlCol="0">
            <a:spAutoFit/>
          </a:bodyPr>
          <a:lstStyle/>
          <a:p>
            <a:r>
              <a:rPr kumimoji="0" lang="en-US" altLang="ko-KR" sz="3200" b="1" kern="100" dirty="0">
                <a:solidFill>
                  <a:prstClr val="black"/>
                </a:solidFill>
                <a:latin typeface="Calibri" panose="020F0502020204030204" pitchFamily="34" charset="0"/>
                <a:ea typeface="Microsoft JhengHei" panose="020B0604030504040204" pitchFamily="34" charset="-120"/>
                <a:cs typeface="Calibri" panose="020F0502020204030204" pitchFamily="34" charset="0"/>
              </a:rPr>
              <a:t>Introduction</a:t>
            </a:r>
            <a:r>
              <a:rPr kumimoji="0" lang="ko-KR" altLang="en-US" sz="2400" b="1" dirty="0">
                <a:solidFill>
                  <a:prstClr val="black"/>
                </a:solidFill>
                <a:latin typeface="Calibri" panose="020F0502020204030204" pitchFamily="34" charset="0"/>
                <a:ea typeface="굴림" panose="020B0600000101010101" pitchFamily="34" charset="-127"/>
                <a:cs typeface="Calibri" panose="020F0502020204030204" pitchFamily="34" charset="0"/>
              </a:rPr>
              <a:t> </a:t>
            </a:r>
            <a:r>
              <a:rPr lang="en-US" altLang="zh-TW" sz="2400" b="1" kern="100" dirty="0">
                <a:solidFill>
                  <a:schemeClr val="accent5"/>
                </a:solidFill>
                <a:effectLst/>
                <a:latin typeface="Calibri" panose="020F0502020204030204" pitchFamily="34" charset="0"/>
                <a:ea typeface="Microsoft JhengHei" panose="020B0604030504040204" pitchFamily="34" charset="-120"/>
                <a:cs typeface="Calibri" panose="020F0502020204030204" pitchFamily="34" charset="0"/>
              </a:rPr>
              <a:t>Research Purpose and Limitations</a:t>
            </a:r>
            <a:endParaRPr lang="ko-KR" altLang="en-US" sz="3200" b="1" dirty="0">
              <a:solidFill>
                <a:schemeClr val="accent5"/>
              </a:solidFill>
              <a:latin typeface="Calibri" panose="020F0502020204030204" pitchFamily="34" charset="0"/>
              <a:cs typeface="Calibri" panose="020F0502020204030204" pitchFamily="34" charset="0"/>
            </a:endParaRPr>
          </a:p>
        </p:txBody>
      </p:sp>
      <p:sp>
        <p:nvSpPr>
          <p:cNvPr id="36" name="Text Box 48"/>
          <p:cNvSpPr txBox="1">
            <a:spLocks noChangeArrowheads="1"/>
          </p:cNvSpPr>
          <p:nvPr/>
        </p:nvSpPr>
        <p:spPr bwMode="auto">
          <a:xfrm>
            <a:off x="0" y="6624638"/>
            <a:ext cx="77519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9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Copyright ITRI </a:t>
            </a:r>
            <a:r>
              <a:rPr lang="zh-TW" altLang="en-US" sz="9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工業技術研究院 版權所有  </a:t>
            </a:r>
            <a:r>
              <a:rPr lang="en-US" altLang="zh-TW" sz="900" dirty="0">
                <a:solidFill>
                  <a:schemeClr val="bg1"/>
                </a:solidFill>
                <a:latin typeface="Calibri" panose="020F0502020204030204" pitchFamily="34" charset="0"/>
                <a:cs typeface="Calibri" panose="020F0502020204030204" pitchFamily="34" charset="0"/>
              </a:rPr>
              <a:t>Source: ITRI/ISTI Research</a:t>
            </a:r>
            <a:r>
              <a:rPr lang="zh-TW" altLang="en-US" sz="900" dirty="0">
                <a:solidFill>
                  <a:schemeClr val="bg1"/>
                </a:solidFill>
                <a:latin typeface="Calibri" panose="020F0502020204030204" pitchFamily="34" charset="0"/>
                <a:cs typeface="Calibri" panose="020F0502020204030204" pitchFamily="34" charset="0"/>
              </a:rPr>
              <a:t> </a:t>
            </a:r>
            <a:r>
              <a:rPr lang="en-US" altLang="zh-TW" sz="900" dirty="0">
                <a:solidFill>
                  <a:schemeClr val="bg1"/>
                </a:solidFill>
                <a:latin typeface="Calibri" panose="020F0502020204030204" pitchFamily="34" charset="0"/>
                <a:cs typeface="Calibri" panose="020F0502020204030204" pitchFamily="34" charset="0"/>
              </a:rPr>
              <a:t>Contact Author: yiyayang2030@gmail.com</a:t>
            </a:r>
            <a:endParaRPr lang="zh-TW" altLang="en-US" sz="9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410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E0810F75-39FD-4602-97D1-2586EA3534B2}"/>
              </a:ext>
            </a:extLst>
          </p:cNvPr>
          <p:cNvGrpSpPr/>
          <p:nvPr/>
        </p:nvGrpSpPr>
        <p:grpSpPr>
          <a:xfrm>
            <a:off x="67734" y="322104"/>
            <a:ext cx="718572" cy="585596"/>
            <a:chOff x="5324331" y="1449052"/>
            <a:chExt cx="958096" cy="780795"/>
          </a:xfrm>
        </p:grpSpPr>
        <p:sp>
          <p:nvSpPr>
            <p:cNvPr id="40" name="Oval 5">
              <a:extLst>
                <a:ext uri="{FF2B5EF4-FFF2-40B4-BE49-F238E27FC236}">
                  <a16:creationId xmlns:a16="http://schemas.microsoft.com/office/drawing/2014/main" id="{BB95E782-DA53-4FD1-9856-B36C07E69558}"/>
                </a:ext>
              </a:extLst>
            </p:cNvPr>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Calibri" panose="020F0502020204030204" pitchFamily="34" charset="0"/>
                <a:cs typeface="Calibri" panose="020F0502020204030204" pitchFamily="34" charset="0"/>
              </a:endParaRPr>
            </a:p>
          </p:txBody>
        </p:sp>
        <p:sp>
          <p:nvSpPr>
            <p:cNvPr id="41" name="TextBox 6">
              <a:extLst>
                <a:ext uri="{FF2B5EF4-FFF2-40B4-BE49-F238E27FC236}">
                  <a16:creationId xmlns:a16="http://schemas.microsoft.com/office/drawing/2014/main" id="{882708E6-BD0A-4CF5-8A1F-64F8DA8223A6}"/>
                </a:ext>
              </a:extLst>
            </p:cNvPr>
            <p:cNvSpPr txBox="1"/>
            <p:nvPr/>
          </p:nvSpPr>
          <p:spPr>
            <a:xfrm>
              <a:off x="5324331" y="1516285"/>
              <a:ext cx="958096" cy="677108"/>
            </a:xfrm>
            <a:prstGeom prst="rect">
              <a:avLst/>
            </a:prstGeom>
            <a:noFill/>
          </p:spPr>
          <p:txBody>
            <a:bodyPr wrap="square" lIns="81000" rIns="81000" rtlCol="0">
              <a:spAutoFit/>
            </a:bodyPr>
            <a:lstStyle/>
            <a:p>
              <a:pPr algn="ctr"/>
              <a:r>
                <a:rPr lang="en-US" altLang="ko-KR" sz="2700" b="1" dirty="0">
                  <a:solidFill>
                    <a:schemeClr val="bg1"/>
                  </a:solidFill>
                  <a:latin typeface="Calibri" panose="020F0502020204030204" pitchFamily="34" charset="0"/>
                  <a:cs typeface="Calibri" panose="020F0502020204030204" pitchFamily="34" charset="0"/>
                </a:rPr>
                <a:t>0</a:t>
              </a:r>
              <a:r>
                <a:rPr lang="en-US" altLang="zh-TW" sz="2700" b="1" dirty="0">
                  <a:solidFill>
                    <a:schemeClr val="bg1"/>
                  </a:solidFill>
                  <a:latin typeface="Calibri" panose="020F0502020204030204" pitchFamily="34" charset="0"/>
                  <a:cs typeface="Calibri" panose="020F0502020204030204" pitchFamily="34" charset="0"/>
                </a:rPr>
                <a:t>2</a:t>
              </a:r>
              <a:endParaRPr lang="ko-KR" altLang="en-US" sz="2700" b="1" dirty="0">
                <a:solidFill>
                  <a:schemeClr val="bg1"/>
                </a:solidFill>
                <a:latin typeface="Calibri" panose="020F0502020204030204" pitchFamily="34" charset="0"/>
                <a:cs typeface="Calibri" panose="020F0502020204030204" pitchFamily="34" charset="0"/>
              </a:endParaRPr>
            </a:p>
          </p:txBody>
        </p:sp>
      </p:grpSp>
      <p:sp>
        <p:nvSpPr>
          <p:cNvPr id="44" name="TextBox 8">
            <a:extLst>
              <a:ext uri="{FF2B5EF4-FFF2-40B4-BE49-F238E27FC236}">
                <a16:creationId xmlns:a16="http://schemas.microsoft.com/office/drawing/2014/main" id="{17EFC434-388E-4410-B320-1CD67CDA28AA}"/>
              </a:ext>
            </a:extLst>
          </p:cNvPr>
          <p:cNvSpPr txBox="1"/>
          <p:nvPr/>
        </p:nvSpPr>
        <p:spPr>
          <a:xfrm>
            <a:off x="894590" y="324324"/>
            <a:ext cx="7589009" cy="584775"/>
          </a:xfrm>
          <a:prstGeom prst="rect">
            <a:avLst/>
          </a:prstGeom>
          <a:noFill/>
        </p:spPr>
        <p:txBody>
          <a:bodyPr wrap="square" lIns="81000" rIns="81000" rtlCol="0">
            <a:spAutoFit/>
          </a:bodyPr>
          <a:lstStyle/>
          <a:p>
            <a:r>
              <a:rPr lang="en-US" altLang="zh-TW" sz="3200" b="1" kern="100" dirty="0">
                <a:effectLst/>
                <a:latin typeface="Calibri" panose="020F0502020204030204" pitchFamily="34" charset="0"/>
                <a:ea typeface="Microsoft JhengHei" panose="020B0604030504040204" pitchFamily="34" charset="-120"/>
                <a:cs typeface="Calibri" panose="020F0502020204030204" pitchFamily="34" charset="0"/>
              </a:rPr>
              <a:t>Model Establishment </a:t>
            </a:r>
            <a:r>
              <a:rPr lang="en-US" altLang="zh-TW" sz="2400" b="1" kern="100" dirty="0">
                <a:solidFill>
                  <a:schemeClr val="accent5"/>
                </a:solidFill>
                <a:effectLst/>
                <a:latin typeface="Calibri" panose="020F0502020204030204" pitchFamily="34" charset="0"/>
                <a:ea typeface="Microsoft JhengHei" panose="020B0604030504040204" pitchFamily="34" charset="-120"/>
                <a:cs typeface="Calibri" panose="020F0502020204030204" pitchFamily="34" charset="0"/>
              </a:rPr>
              <a:t>Linear Programming Model</a:t>
            </a:r>
            <a:endParaRPr lang="ko-KR" altLang="en-US" sz="3200" b="1" dirty="0">
              <a:solidFill>
                <a:schemeClr val="accent5"/>
              </a:solidFill>
              <a:latin typeface="Calibri" panose="020F0502020204030204" pitchFamily="34" charset="0"/>
              <a:cs typeface="Calibri" panose="020F0502020204030204" pitchFamily="34" charset="0"/>
            </a:endParaRPr>
          </a:p>
        </p:txBody>
      </p:sp>
      <p:grpSp>
        <p:nvGrpSpPr>
          <p:cNvPr id="45" name="群組 44">
            <a:extLst>
              <a:ext uri="{FF2B5EF4-FFF2-40B4-BE49-F238E27FC236}">
                <a16:creationId xmlns:a16="http://schemas.microsoft.com/office/drawing/2014/main" id="{C830F8DB-5E2D-4441-8924-C017AAAFA03B}"/>
              </a:ext>
            </a:extLst>
          </p:cNvPr>
          <p:cNvGrpSpPr/>
          <p:nvPr/>
        </p:nvGrpSpPr>
        <p:grpSpPr>
          <a:xfrm>
            <a:off x="291395" y="1396162"/>
            <a:ext cx="271249" cy="2244049"/>
            <a:chOff x="5722330" y="548645"/>
            <a:chExt cx="271249" cy="2244049"/>
          </a:xfrm>
        </p:grpSpPr>
        <p:sp>
          <p:nvSpPr>
            <p:cNvPr id="46" name="Rectangle 5">
              <a:extLst>
                <a:ext uri="{FF2B5EF4-FFF2-40B4-BE49-F238E27FC236}">
                  <a16:creationId xmlns:a16="http://schemas.microsoft.com/office/drawing/2014/main" id="{61087F9E-DC0F-47B0-A50C-F0B1B8BD18C6}"/>
                </a:ext>
              </a:extLst>
            </p:cNvPr>
            <p:cNvSpPr/>
            <p:nvPr/>
          </p:nvSpPr>
          <p:spPr>
            <a:xfrm>
              <a:off x="5823865" y="813526"/>
              <a:ext cx="72631" cy="1764000"/>
            </a:xfrm>
            <a:prstGeom prst="rect">
              <a:avLst/>
            </a:prstGeom>
            <a:solidFill>
              <a:srgbClr val="CBCBC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7" name="Oval 6">
              <a:extLst>
                <a:ext uri="{FF2B5EF4-FFF2-40B4-BE49-F238E27FC236}">
                  <a16:creationId xmlns:a16="http://schemas.microsoft.com/office/drawing/2014/main" id="{18DF12CE-777F-439E-B5D9-A4BC9FF58E41}"/>
                </a:ext>
              </a:extLst>
            </p:cNvPr>
            <p:cNvSpPr/>
            <p:nvPr/>
          </p:nvSpPr>
          <p:spPr>
            <a:xfrm>
              <a:off x="5726781" y="548645"/>
              <a:ext cx="266798" cy="266798"/>
            </a:xfrm>
            <a:prstGeom prst="ellipse">
              <a:avLst/>
            </a:prstGeom>
            <a:solidFill>
              <a:srgbClr val="F7A60B"/>
            </a:solidFill>
            <a:ln w="508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8" name="Oval 7">
              <a:extLst>
                <a:ext uri="{FF2B5EF4-FFF2-40B4-BE49-F238E27FC236}">
                  <a16:creationId xmlns:a16="http://schemas.microsoft.com/office/drawing/2014/main" id="{21062D05-B26A-4BB5-BFAD-8DDA5D89DE7D}"/>
                </a:ext>
              </a:extLst>
            </p:cNvPr>
            <p:cNvSpPr/>
            <p:nvPr/>
          </p:nvSpPr>
          <p:spPr>
            <a:xfrm>
              <a:off x="5722330" y="1521518"/>
              <a:ext cx="266798" cy="266798"/>
            </a:xfrm>
            <a:prstGeom prst="ellipse">
              <a:avLst/>
            </a:prstGeom>
            <a:solidFill>
              <a:srgbClr val="FDD247"/>
            </a:solidFill>
            <a:ln w="508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9" name="Oval 8">
              <a:extLst>
                <a:ext uri="{FF2B5EF4-FFF2-40B4-BE49-F238E27FC236}">
                  <a16:creationId xmlns:a16="http://schemas.microsoft.com/office/drawing/2014/main" id="{F73BFE56-F2C3-4AD6-A9D9-809B22E0D7BE}"/>
                </a:ext>
              </a:extLst>
            </p:cNvPr>
            <p:cNvSpPr/>
            <p:nvPr/>
          </p:nvSpPr>
          <p:spPr>
            <a:xfrm>
              <a:off x="5722330" y="2525896"/>
              <a:ext cx="266798" cy="266798"/>
            </a:xfrm>
            <a:prstGeom prst="ellipse">
              <a:avLst/>
            </a:prstGeom>
            <a:solidFill>
              <a:srgbClr val="B1D9C7"/>
            </a:solidFill>
            <a:ln w="508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050" name="Picture 2" descr="File:Linear programming example 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234" y="3043158"/>
            <a:ext cx="3171323" cy="2897934"/>
          </a:xfrm>
          <a:prstGeom prst="rect">
            <a:avLst/>
          </a:prstGeom>
          <a:noFill/>
          <a:extLst>
            <a:ext uri="{909E8E84-426E-40DD-AFC4-6F175D3DCCD1}">
              <a14:hiddenFill xmlns:a14="http://schemas.microsoft.com/office/drawing/2010/main">
                <a:solidFill>
                  <a:srgbClr val="FFFFFF"/>
                </a:solidFill>
              </a14:hiddenFill>
            </a:ext>
          </a:extLst>
        </p:spPr>
      </p:pic>
      <p:sp>
        <p:nvSpPr>
          <p:cNvPr id="52" name="文字方塊 51"/>
          <p:cNvSpPr txBox="1"/>
          <p:nvPr/>
        </p:nvSpPr>
        <p:spPr>
          <a:xfrm>
            <a:off x="4109792" y="5941092"/>
            <a:ext cx="5034208" cy="369332"/>
          </a:xfrm>
          <a:prstGeom prst="rect">
            <a:avLst/>
          </a:prstGeom>
          <a:noFill/>
        </p:spPr>
        <p:txBody>
          <a:bodyPr wrap="square" rtlCol="0">
            <a:spAutoFit/>
          </a:bodyPr>
          <a:lstStyle/>
          <a:p>
            <a:r>
              <a:rPr lang="en-US" altLang="zh-TW" dirty="0">
                <a:latin typeface="Calibri" panose="020F0502020204030204" pitchFamily="34" charset="0"/>
                <a:cs typeface="Calibri" panose="020F0502020204030204" pitchFamily="34" charset="0"/>
              </a:rPr>
              <a:t>Fig.4 Linear programming example (wiki, 2021)</a:t>
            </a:r>
            <a:endParaRPr lang="zh-TW" altLang="en-US" dirty="0">
              <a:latin typeface="Calibri" panose="020F0502020204030204" pitchFamily="34" charset="0"/>
              <a:cs typeface="Calibri" panose="020F0502020204030204" pitchFamily="34" charset="0"/>
            </a:endParaRPr>
          </a:p>
        </p:txBody>
      </p:sp>
      <p:sp>
        <p:nvSpPr>
          <p:cNvPr id="37" name="文字方塊 36"/>
          <p:cNvSpPr txBox="1"/>
          <p:nvPr/>
        </p:nvSpPr>
        <p:spPr>
          <a:xfrm>
            <a:off x="726795" y="1288832"/>
            <a:ext cx="8020965" cy="1754326"/>
          </a:xfrm>
          <a:prstGeom prst="rect">
            <a:avLst/>
          </a:prstGeom>
          <a:noFill/>
        </p:spPr>
        <p:txBody>
          <a:bodyPr wrap="square" rtlCol="0">
            <a:spAutoFit/>
          </a:bodyPr>
          <a:lstStyle/>
          <a:p>
            <a:pPr>
              <a:lnSpc>
                <a:spcPct val="150000"/>
              </a:lnSpc>
            </a:pPr>
            <a:r>
              <a:rPr lang="en-US" altLang="zh-TW" sz="2400" dirty="0">
                <a:latin typeface="Calibri" panose="020F0502020204030204" pitchFamily="34" charset="0"/>
                <a:cs typeface="Calibri" panose="020F0502020204030204" pitchFamily="34" charset="0"/>
              </a:rPr>
              <a:t>Linear programming is a technique for the optimization of a linear objective function.</a:t>
            </a:r>
          </a:p>
          <a:p>
            <a:pPr>
              <a:lnSpc>
                <a:spcPct val="150000"/>
              </a:lnSpc>
            </a:pPr>
            <a:r>
              <a:rPr lang="en-US" altLang="zh-TW" sz="2400" dirty="0">
                <a:latin typeface="Calibri" panose="020F0502020204030204" pitchFamily="34" charset="0"/>
                <a:cs typeface="Calibri" panose="020F0502020204030204" pitchFamily="34" charset="0"/>
              </a:rPr>
              <a:t>Can be expressed in canonical form as:</a:t>
            </a:r>
            <a:endParaRPr lang="zh-TW" altLang="en-US" sz="2400" dirty="0">
              <a:latin typeface="Calibri" panose="020F0502020204030204" pitchFamily="34" charset="0"/>
              <a:cs typeface="Calibri" panose="020F0502020204030204" pitchFamily="34" charset="0"/>
            </a:endParaRPr>
          </a:p>
        </p:txBody>
      </p:sp>
      <p:pic>
        <p:nvPicPr>
          <p:cNvPr id="43" name="圖片 42"/>
          <p:cNvPicPr>
            <a:picLocks noChangeAspect="1"/>
          </p:cNvPicPr>
          <p:nvPr/>
        </p:nvPicPr>
        <p:blipFill>
          <a:blip r:embed="rId4"/>
          <a:stretch>
            <a:fillRect/>
          </a:stretch>
        </p:blipFill>
        <p:spPr>
          <a:xfrm>
            <a:off x="1078819" y="3733333"/>
            <a:ext cx="3658458" cy="1517583"/>
          </a:xfrm>
          <a:prstGeom prst="rect">
            <a:avLst/>
          </a:prstGeom>
        </p:spPr>
      </p:pic>
      <p:sp>
        <p:nvSpPr>
          <p:cNvPr id="62" name="矩形 61"/>
          <p:cNvSpPr/>
          <p:nvPr/>
        </p:nvSpPr>
        <p:spPr>
          <a:xfrm>
            <a:off x="0" y="6581001"/>
            <a:ext cx="8595360" cy="276999"/>
          </a:xfrm>
          <a:prstGeom prst="rect">
            <a:avLst/>
          </a:prstGeom>
        </p:spPr>
        <p:txBody>
          <a:bodyPr wrap="square">
            <a:spAutoFit/>
          </a:bodyPr>
          <a:lstStyle/>
          <a:p>
            <a:r>
              <a:rPr lang="en-US" altLang="zh-TW" sz="1200" dirty="0">
                <a:solidFill>
                  <a:schemeClr val="bg1"/>
                </a:solidFill>
                <a:latin typeface="Calibri" panose="020F0502020204030204" pitchFamily="34" charset="0"/>
                <a:cs typeface="Calibri" panose="020F0502020204030204" pitchFamily="34" charset="0"/>
              </a:rPr>
              <a:t>Source: Example image from https://zh.wikipedia.org/wiki/%E7%BA%BF%E6%80%A7%E8%A7%84%E5%88%92</a:t>
            </a:r>
            <a:endParaRPr lang="zh-TW" altLang="en-US"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347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E0810F75-39FD-4602-97D1-2586EA3534B2}"/>
              </a:ext>
            </a:extLst>
          </p:cNvPr>
          <p:cNvGrpSpPr/>
          <p:nvPr/>
        </p:nvGrpSpPr>
        <p:grpSpPr>
          <a:xfrm>
            <a:off x="67734" y="322104"/>
            <a:ext cx="718572" cy="585596"/>
            <a:chOff x="5324331" y="1449052"/>
            <a:chExt cx="958096" cy="780795"/>
          </a:xfrm>
        </p:grpSpPr>
        <p:sp>
          <p:nvSpPr>
            <p:cNvPr id="40" name="Oval 5">
              <a:extLst>
                <a:ext uri="{FF2B5EF4-FFF2-40B4-BE49-F238E27FC236}">
                  <a16:creationId xmlns:a16="http://schemas.microsoft.com/office/drawing/2014/main" id="{BB95E782-DA53-4FD1-9856-B36C07E69558}"/>
                </a:ext>
              </a:extLst>
            </p:cNvPr>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Calibri" panose="020F0502020204030204" pitchFamily="34" charset="0"/>
                <a:cs typeface="Calibri" panose="020F0502020204030204" pitchFamily="34" charset="0"/>
              </a:endParaRPr>
            </a:p>
          </p:txBody>
        </p:sp>
        <p:sp>
          <p:nvSpPr>
            <p:cNvPr id="41" name="TextBox 6">
              <a:extLst>
                <a:ext uri="{FF2B5EF4-FFF2-40B4-BE49-F238E27FC236}">
                  <a16:creationId xmlns:a16="http://schemas.microsoft.com/office/drawing/2014/main" id="{882708E6-BD0A-4CF5-8A1F-64F8DA8223A6}"/>
                </a:ext>
              </a:extLst>
            </p:cNvPr>
            <p:cNvSpPr txBox="1"/>
            <p:nvPr/>
          </p:nvSpPr>
          <p:spPr>
            <a:xfrm>
              <a:off x="5324331" y="1516285"/>
              <a:ext cx="958096" cy="677108"/>
            </a:xfrm>
            <a:prstGeom prst="rect">
              <a:avLst/>
            </a:prstGeom>
            <a:noFill/>
          </p:spPr>
          <p:txBody>
            <a:bodyPr wrap="square" lIns="81000" rIns="81000" rtlCol="0">
              <a:spAutoFit/>
            </a:bodyPr>
            <a:lstStyle/>
            <a:p>
              <a:pPr algn="ctr"/>
              <a:r>
                <a:rPr lang="en-US" altLang="ko-KR" sz="2700" b="1" dirty="0">
                  <a:solidFill>
                    <a:schemeClr val="bg1"/>
                  </a:solidFill>
                  <a:latin typeface="Calibri" panose="020F0502020204030204" pitchFamily="34" charset="0"/>
                  <a:cs typeface="Calibri" panose="020F0502020204030204" pitchFamily="34" charset="0"/>
                </a:rPr>
                <a:t>0</a:t>
              </a:r>
              <a:r>
                <a:rPr lang="en-US" altLang="zh-TW" sz="2700" b="1" dirty="0">
                  <a:solidFill>
                    <a:schemeClr val="bg1"/>
                  </a:solidFill>
                  <a:latin typeface="Calibri" panose="020F0502020204030204" pitchFamily="34" charset="0"/>
                  <a:cs typeface="Calibri" panose="020F0502020204030204" pitchFamily="34" charset="0"/>
                </a:rPr>
                <a:t>2</a:t>
              </a:r>
              <a:endParaRPr lang="ko-KR" altLang="en-US" sz="2700" b="1" dirty="0">
                <a:solidFill>
                  <a:schemeClr val="bg1"/>
                </a:solidFill>
                <a:latin typeface="Calibri" panose="020F0502020204030204" pitchFamily="34" charset="0"/>
                <a:cs typeface="Calibri" panose="020F0502020204030204" pitchFamily="34" charset="0"/>
              </a:endParaRPr>
            </a:p>
          </p:txBody>
        </p:sp>
      </p:grpSp>
      <p:sp>
        <p:nvSpPr>
          <p:cNvPr id="45" name="TextBox 8">
            <a:extLst>
              <a:ext uri="{FF2B5EF4-FFF2-40B4-BE49-F238E27FC236}">
                <a16:creationId xmlns:a16="http://schemas.microsoft.com/office/drawing/2014/main" id="{17EFC434-388E-4410-B320-1CD67CDA28AA}"/>
              </a:ext>
            </a:extLst>
          </p:cNvPr>
          <p:cNvSpPr txBox="1"/>
          <p:nvPr/>
        </p:nvSpPr>
        <p:spPr>
          <a:xfrm>
            <a:off x="894590" y="324324"/>
            <a:ext cx="8249410" cy="584775"/>
          </a:xfrm>
          <a:prstGeom prst="rect">
            <a:avLst/>
          </a:prstGeom>
          <a:noFill/>
        </p:spPr>
        <p:txBody>
          <a:bodyPr wrap="square" lIns="81000" rIns="81000" rtlCol="0">
            <a:spAutoFit/>
          </a:bodyPr>
          <a:lstStyle/>
          <a:p>
            <a:r>
              <a:rPr lang="en-US" altLang="zh-TW" sz="3200" b="1" kern="100" dirty="0">
                <a:effectLst/>
                <a:latin typeface="Calibri" panose="020F0502020204030204" pitchFamily="34" charset="0"/>
                <a:ea typeface="Microsoft JhengHei" panose="020B0604030504040204" pitchFamily="34" charset="-120"/>
                <a:cs typeface="Calibri" panose="020F0502020204030204" pitchFamily="34" charset="0"/>
              </a:rPr>
              <a:t>Model Establishment </a:t>
            </a:r>
            <a:r>
              <a:rPr lang="en-US" altLang="zh-TW" sz="2400" b="1" kern="100" dirty="0">
                <a:solidFill>
                  <a:schemeClr val="accent5"/>
                </a:solidFill>
                <a:effectLst/>
                <a:latin typeface="Calibri" panose="020F0502020204030204" pitchFamily="34" charset="0"/>
                <a:ea typeface="Microsoft JhengHei" panose="020B0604030504040204" pitchFamily="34" charset="-120"/>
                <a:cs typeface="Calibri" panose="020F0502020204030204" pitchFamily="34" charset="0"/>
              </a:rPr>
              <a:t>Objective </a:t>
            </a:r>
            <a:r>
              <a:rPr lang="en-US" altLang="zh-TW" sz="2400" b="1" kern="100" dirty="0">
                <a:solidFill>
                  <a:schemeClr val="accent5"/>
                </a:solidFill>
                <a:latin typeface="Calibri" panose="020F0502020204030204" pitchFamily="34" charset="0"/>
                <a:ea typeface="Microsoft JhengHei" panose="020B0604030504040204" pitchFamily="34" charset="-120"/>
                <a:cs typeface="Calibri" panose="020F0502020204030204" pitchFamily="34" charset="0"/>
              </a:rPr>
              <a:t>and Constrain</a:t>
            </a:r>
            <a:r>
              <a:rPr lang="en-US" altLang="zh-TW" sz="2400" b="1" kern="100" dirty="0">
                <a:solidFill>
                  <a:schemeClr val="accent5"/>
                </a:solidFill>
                <a:effectLst/>
                <a:latin typeface="Calibri" panose="020F0502020204030204" pitchFamily="34" charset="0"/>
                <a:ea typeface="Microsoft JhengHei" panose="020B0604030504040204" pitchFamily="34" charset="-120"/>
                <a:cs typeface="Calibri" panose="020F0502020204030204" pitchFamily="34" charset="0"/>
              </a:rPr>
              <a:t> Functions</a:t>
            </a:r>
            <a:endParaRPr lang="ko-KR" altLang="en-US" sz="3200" b="1" dirty="0">
              <a:solidFill>
                <a:schemeClr val="accent5"/>
              </a:solidFill>
              <a:latin typeface="Calibri" panose="020F0502020204030204" pitchFamily="34" charset="0"/>
              <a:cs typeface="Calibri" panose="020F0502020204030204" pitchFamily="34" charset="0"/>
            </a:endParaRPr>
          </a:p>
        </p:txBody>
      </p:sp>
      <p:sp>
        <p:nvSpPr>
          <p:cNvPr id="46" name="Text Box 48"/>
          <p:cNvSpPr txBox="1">
            <a:spLocks noChangeArrowheads="1"/>
          </p:cNvSpPr>
          <p:nvPr/>
        </p:nvSpPr>
        <p:spPr bwMode="auto">
          <a:xfrm>
            <a:off x="0" y="6624638"/>
            <a:ext cx="77519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9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Copyright ITRI </a:t>
            </a:r>
            <a:r>
              <a:rPr lang="zh-TW" altLang="en-US" sz="9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工業技術研究院 版權所有  </a:t>
            </a:r>
            <a:r>
              <a:rPr lang="en-US" altLang="zh-TW" sz="900" dirty="0">
                <a:solidFill>
                  <a:schemeClr val="bg1"/>
                </a:solidFill>
                <a:latin typeface="Calibri" panose="020F0502020204030204" pitchFamily="34" charset="0"/>
                <a:cs typeface="Calibri" panose="020F0502020204030204" pitchFamily="34" charset="0"/>
              </a:rPr>
              <a:t>Source: ITRI/ISTI Research</a:t>
            </a:r>
            <a:r>
              <a:rPr lang="zh-TW" altLang="en-US" sz="900" dirty="0">
                <a:solidFill>
                  <a:schemeClr val="bg1"/>
                </a:solidFill>
                <a:latin typeface="Calibri" panose="020F0502020204030204" pitchFamily="34" charset="0"/>
                <a:cs typeface="Calibri" panose="020F0502020204030204" pitchFamily="34" charset="0"/>
              </a:rPr>
              <a:t> </a:t>
            </a:r>
            <a:r>
              <a:rPr lang="en-US" altLang="zh-TW" sz="900" dirty="0">
                <a:solidFill>
                  <a:schemeClr val="bg1"/>
                </a:solidFill>
                <a:latin typeface="Calibri" panose="020F0502020204030204" pitchFamily="34" charset="0"/>
                <a:cs typeface="Calibri" panose="020F0502020204030204" pitchFamily="34" charset="0"/>
              </a:rPr>
              <a:t>Contact Author: yiyayang2030@gmail.com</a:t>
            </a:r>
            <a:endParaRPr lang="zh-TW" altLang="en-US" sz="900" dirty="0">
              <a:solidFill>
                <a:schemeClr val="bg1"/>
              </a:solidFill>
              <a:latin typeface="Calibri" panose="020F0502020204030204" pitchFamily="34" charset="0"/>
              <a:cs typeface="Calibri" panose="020F0502020204030204" pitchFamily="34" charset="0"/>
            </a:endParaRPr>
          </a:p>
        </p:txBody>
      </p:sp>
      <p:sp>
        <p:nvSpPr>
          <p:cNvPr id="48" name="文字方塊 47"/>
          <p:cNvSpPr txBox="1"/>
          <p:nvPr/>
        </p:nvSpPr>
        <p:spPr>
          <a:xfrm>
            <a:off x="427020" y="958125"/>
            <a:ext cx="10733968" cy="5078313"/>
          </a:xfrm>
          <a:prstGeom prst="rect">
            <a:avLst/>
          </a:prstGeom>
          <a:noFill/>
        </p:spPr>
        <p:txBody>
          <a:bodyPr wrap="square" rtlCol="0">
            <a:spAutoFit/>
          </a:bodyPr>
          <a:lstStyle/>
          <a:p>
            <a:pPr marL="285750"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Objective function: Economy of power (Costs Minimization)</a:t>
            </a:r>
          </a:p>
          <a:p>
            <a:pPr marL="285750"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Constraints:</a:t>
            </a:r>
          </a:p>
          <a:p>
            <a:pPr marL="742950" lvl="1"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1.</a:t>
            </a:r>
            <a:r>
              <a:rPr kumimoji="0" lang="zh-TW" altLang="en-US" sz="2400" dirty="0">
                <a:solidFill>
                  <a:prstClr val="black"/>
                </a:solidFill>
                <a:latin typeface="Calibri" panose="020F0502020204030204" pitchFamily="34" charset="0"/>
                <a:ea typeface="標楷體" panose="03000509000000000000" pitchFamily="65" charset="-120"/>
                <a:cs typeface="Calibri" panose="020F0502020204030204" pitchFamily="34" charset="0"/>
              </a:rPr>
              <a:t> </a:t>
            </a: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Satisfying electricity power demand</a:t>
            </a:r>
          </a:p>
          <a:p>
            <a:pPr marL="742950" lvl="1"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2.</a:t>
            </a:r>
            <a:r>
              <a:rPr kumimoji="0" lang="zh-TW" altLang="en-US" sz="2400" dirty="0">
                <a:solidFill>
                  <a:prstClr val="black"/>
                </a:solidFill>
                <a:latin typeface="Calibri" panose="020F0502020204030204" pitchFamily="34" charset="0"/>
                <a:ea typeface="標楷體" panose="03000509000000000000" pitchFamily="65" charset="-120"/>
                <a:cs typeface="Calibri" panose="020F0502020204030204" pitchFamily="34" charset="0"/>
              </a:rPr>
              <a:t> </a:t>
            </a: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Constraint: Policies</a:t>
            </a:r>
          </a:p>
          <a:p>
            <a:pPr marL="742950" lvl="1"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3.</a:t>
            </a:r>
            <a:r>
              <a:rPr kumimoji="0" lang="zh-TW" altLang="en-US" sz="2400" dirty="0">
                <a:solidFill>
                  <a:prstClr val="black"/>
                </a:solidFill>
                <a:latin typeface="Calibri" panose="020F0502020204030204" pitchFamily="34" charset="0"/>
                <a:ea typeface="標楷體" panose="03000509000000000000" pitchFamily="65" charset="-120"/>
                <a:cs typeface="Calibri" panose="020F0502020204030204" pitchFamily="34" charset="0"/>
              </a:rPr>
              <a:t> </a:t>
            </a: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The production constraints of the generator sets</a:t>
            </a:r>
          </a:p>
          <a:p>
            <a:pPr marL="742950" lvl="1"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4.</a:t>
            </a:r>
            <a:r>
              <a:rPr kumimoji="0" lang="zh-TW" altLang="en-US" sz="2400" dirty="0">
                <a:solidFill>
                  <a:prstClr val="black"/>
                </a:solidFill>
                <a:latin typeface="Calibri" panose="020F0502020204030204" pitchFamily="34" charset="0"/>
                <a:ea typeface="標楷體" panose="03000509000000000000" pitchFamily="65" charset="-120"/>
                <a:cs typeface="Calibri" panose="020F0502020204030204" pitchFamily="34" charset="0"/>
              </a:rPr>
              <a:t> </a:t>
            </a: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Energy storage settings</a:t>
            </a:r>
          </a:p>
          <a:p>
            <a:pPr marL="1200150" lvl="2"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(1)</a:t>
            </a:r>
            <a:r>
              <a:rPr kumimoji="0" lang="zh-TW" altLang="en-US" sz="2400" dirty="0">
                <a:solidFill>
                  <a:prstClr val="black"/>
                </a:solidFill>
                <a:latin typeface="Calibri" panose="020F0502020204030204" pitchFamily="34" charset="0"/>
                <a:ea typeface="標楷體" panose="03000509000000000000" pitchFamily="65" charset="-120"/>
                <a:cs typeface="Calibri" panose="020F0502020204030204" pitchFamily="34" charset="0"/>
              </a:rPr>
              <a:t> </a:t>
            </a: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Mechanism of ESS</a:t>
            </a:r>
          </a:p>
          <a:p>
            <a:pPr marL="1200150" lvl="2"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(2)</a:t>
            </a:r>
            <a:r>
              <a:rPr kumimoji="0" lang="zh-TW" altLang="en-US" sz="2400" dirty="0">
                <a:solidFill>
                  <a:prstClr val="black"/>
                </a:solidFill>
                <a:latin typeface="Calibri" panose="020F0502020204030204" pitchFamily="34" charset="0"/>
                <a:ea typeface="標楷體" panose="03000509000000000000" pitchFamily="65" charset="-120"/>
                <a:cs typeface="Calibri" panose="020F0502020204030204" pitchFamily="34" charset="0"/>
              </a:rPr>
              <a:t> </a:t>
            </a: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Energy conservation and efficiency</a:t>
            </a:r>
          </a:p>
          <a:p>
            <a:pPr marL="625475" lvl="2" indent="-106363"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5.</a:t>
            </a:r>
            <a:r>
              <a:rPr kumimoji="0" lang="zh-TW" altLang="en-US" sz="2400" dirty="0">
                <a:solidFill>
                  <a:prstClr val="black"/>
                </a:solidFill>
                <a:latin typeface="Calibri" panose="020F0502020204030204" pitchFamily="34" charset="0"/>
                <a:ea typeface="標楷體" panose="03000509000000000000" pitchFamily="65" charset="-120"/>
                <a:cs typeface="Calibri" panose="020F0502020204030204" pitchFamily="34" charset="0"/>
              </a:rPr>
              <a:t> </a:t>
            </a: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Nonnegative and integer restrictions</a:t>
            </a:r>
          </a:p>
        </p:txBody>
      </p:sp>
    </p:spTree>
    <p:extLst>
      <p:ext uri="{BB962C8B-B14F-4D97-AF65-F5344CB8AC3E}">
        <p14:creationId xmlns:p14="http://schemas.microsoft.com/office/powerpoint/2010/main" val="4006834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E0810F75-39FD-4602-97D1-2586EA3534B2}"/>
              </a:ext>
            </a:extLst>
          </p:cNvPr>
          <p:cNvGrpSpPr/>
          <p:nvPr/>
        </p:nvGrpSpPr>
        <p:grpSpPr>
          <a:xfrm>
            <a:off x="67734" y="322104"/>
            <a:ext cx="718572" cy="585596"/>
            <a:chOff x="5324331" y="1449052"/>
            <a:chExt cx="958096" cy="780795"/>
          </a:xfrm>
        </p:grpSpPr>
        <p:sp>
          <p:nvSpPr>
            <p:cNvPr id="11" name="Oval 5">
              <a:extLst>
                <a:ext uri="{FF2B5EF4-FFF2-40B4-BE49-F238E27FC236}">
                  <a16:creationId xmlns:a16="http://schemas.microsoft.com/office/drawing/2014/main" id="{BB95E782-DA53-4FD1-9856-B36C07E69558}"/>
                </a:ext>
              </a:extLst>
            </p:cNvPr>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 name="TextBox 6">
              <a:extLst>
                <a:ext uri="{FF2B5EF4-FFF2-40B4-BE49-F238E27FC236}">
                  <a16:creationId xmlns:a16="http://schemas.microsoft.com/office/drawing/2014/main" id="{882708E6-BD0A-4CF5-8A1F-64F8DA8223A6}"/>
                </a:ext>
              </a:extLst>
            </p:cNvPr>
            <p:cNvSpPr txBox="1"/>
            <p:nvPr/>
          </p:nvSpPr>
          <p:spPr>
            <a:xfrm>
              <a:off x="5324331" y="1516285"/>
              <a:ext cx="958096" cy="677108"/>
            </a:xfrm>
            <a:prstGeom prst="rect">
              <a:avLst/>
            </a:prstGeom>
            <a:noFill/>
          </p:spPr>
          <p:txBody>
            <a:bodyPr wrap="square" lIns="81000" rIns="81000" rtlCol="0">
              <a:spAutoFit/>
            </a:bodyPr>
            <a:lstStyle/>
            <a:p>
              <a:pPr algn="ctr"/>
              <a:r>
                <a:rPr lang="en-US" altLang="ko-KR" sz="2700" b="1" dirty="0">
                  <a:solidFill>
                    <a:schemeClr val="bg1"/>
                  </a:solidFill>
                  <a:cs typeface="Arial" pitchFamily="34" charset="0"/>
                </a:rPr>
                <a:t>0</a:t>
              </a:r>
              <a:r>
                <a:rPr lang="en-US" altLang="zh-TW" sz="2700" b="1" dirty="0">
                  <a:solidFill>
                    <a:schemeClr val="bg1"/>
                  </a:solidFill>
                  <a:cs typeface="Arial" pitchFamily="34" charset="0"/>
                </a:rPr>
                <a:t>2</a:t>
              </a:r>
              <a:endParaRPr lang="ko-KR" altLang="en-US" sz="2700" b="1" dirty="0">
                <a:solidFill>
                  <a:schemeClr val="bg1"/>
                </a:solidFill>
                <a:cs typeface="Arial" pitchFamily="34" charset="0"/>
              </a:endParaRPr>
            </a:p>
          </p:txBody>
        </p:sp>
      </p:grpSp>
      <p:sp>
        <p:nvSpPr>
          <p:cNvPr id="13" name="TextBox 8">
            <a:extLst>
              <a:ext uri="{FF2B5EF4-FFF2-40B4-BE49-F238E27FC236}">
                <a16:creationId xmlns:a16="http://schemas.microsoft.com/office/drawing/2014/main" id="{17EFC434-388E-4410-B320-1CD67CDA28AA}"/>
              </a:ext>
            </a:extLst>
          </p:cNvPr>
          <p:cNvSpPr txBox="1"/>
          <p:nvPr/>
        </p:nvSpPr>
        <p:spPr>
          <a:xfrm>
            <a:off x="894590" y="324324"/>
            <a:ext cx="7589009" cy="584775"/>
          </a:xfrm>
          <a:prstGeom prst="rect">
            <a:avLst/>
          </a:prstGeom>
          <a:noFill/>
        </p:spPr>
        <p:txBody>
          <a:bodyPr wrap="square" lIns="81000" rIns="81000" rtlCol="0">
            <a:spAutoFit/>
          </a:bodyPr>
          <a:lstStyle/>
          <a:p>
            <a:r>
              <a:rPr lang="en-US" altLang="zh-TW" sz="3200" b="1" kern="100" dirty="0">
                <a:effectLst/>
                <a:latin typeface="Calibri" panose="020F0502020204030204" pitchFamily="34" charset="0"/>
                <a:ea typeface="Microsoft JhengHei" panose="020B0604030504040204" pitchFamily="34" charset="-120"/>
                <a:cs typeface="Times New Roman" panose="02020603050405020304" pitchFamily="18" charset="0"/>
              </a:rPr>
              <a:t>Model Establishment </a:t>
            </a:r>
            <a:r>
              <a:rPr lang="en-US" altLang="zh-TW" sz="2400" b="1" kern="100" dirty="0">
                <a:solidFill>
                  <a:schemeClr val="accent5"/>
                </a:solidFill>
                <a:latin typeface="Calibri" panose="020F0502020204030204" pitchFamily="34" charset="0"/>
                <a:ea typeface="Microsoft JhengHei" panose="020B0604030504040204" pitchFamily="34" charset="-120"/>
                <a:cs typeface="Times New Roman" panose="02020603050405020304" pitchFamily="18" charset="0"/>
              </a:rPr>
              <a:t>Time period setting</a:t>
            </a:r>
            <a:endParaRPr lang="ko-KR" altLang="en-US" sz="3200" b="1" dirty="0">
              <a:solidFill>
                <a:schemeClr val="accent5"/>
              </a:solidFill>
              <a:cs typeface="Arial" pitchFamily="34" charset="0"/>
            </a:endParaRPr>
          </a:p>
        </p:txBody>
      </p:sp>
      <p:pic>
        <p:nvPicPr>
          <p:cNvPr id="124" name="圖片 123"/>
          <p:cNvPicPr/>
          <p:nvPr/>
        </p:nvPicPr>
        <p:blipFill rotWithShape="1">
          <a:blip r:embed="rId3" cstate="print">
            <a:extLst>
              <a:ext uri="{28A0092B-C50C-407E-A947-70E740481C1C}">
                <a14:useLocalDpi xmlns:a14="http://schemas.microsoft.com/office/drawing/2010/main" val="0"/>
              </a:ext>
            </a:extLst>
          </a:blip>
          <a:srcRect r="9968" b="20753"/>
          <a:stretch/>
        </p:blipFill>
        <p:spPr bwMode="auto">
          <a:xfrm>
            <a:off x="379746" y="1732280"/>
            <a:ext cx="8618694" cy="3586480"/>
          </a:xfrm>
          <a:prstGeom prst="rect">
            <a:avLst/>
          </a:prstGeom>
          <a:noFill/>
          <a:ln>
            <a:noFill/>
          </a:ln>
          <a:extLst>
            <a:ext uri="{53640926-AAD7-44D8-BBD7-CCE9431645EC}">
              <a14:shadowObscured xmlns:a14="http://schemas.microsoft.com/office/drawing/2010/main"/>
            </a:ext>
          </a:extLst>
        </p:spPr>
      </p:pic>
      <p:sp>
        <p:nvSpPr>
          <p:cNvPr id="125" name="文字方塊 124"/>
          <p:cNvSpPr txBox="1"/>
          <p:nvPr/>
        </p:nvSpPr>
        <p:spPr>
          <a:xfrm>
            <a:off x="2370312" y="5318760"/>
            <a:ext cx="4637563" cy="369332"/>
          </a:xfrm>
          <a:prstGeom prst="rect">
            <a:avLst/>
          </a:prstGeom>
          <a:noFill/>
        </p:spPr>
        <p:txBody>
          <a:bodyPr wrap="square" rtlCol="0">
            <a:spAutoFit/>
          </a:bodyPr>
          <a:lstStyle/>
          <a:p>
            <a:pPr algn="ctr"/>
            <a:r>
              <a:rPr lang="en-US" altLang="zh-TW" dirty="0">
                <a:latin typeface="Calibri" panose="020F0502020204030204" pitchFamily="34" charset="0"/>
                <a:ea typeface="微軟正黑體" panose="020B0604030504040204" pitchFamily="34" charset="-120"/>
                <a:cs typeface="Calibri" panose="020F0502020204030204" pitchFamily="34" charset="0"/>
              </a:rPr>
              <a:t>Fig.5 </a:t>
            </a:r>
            <a:r>
              <a:rPr lang="en-GB" altLang="zh-TW" dirty="0">
                <a:latin typeface="Calibri" panose="020F0502020204030204" pitchFamily="34" charset="0"/>
                <a:ea typeface="微軟正黑體" panose="020B0604030504040204" pitchFamily="34" charset="-120"/>
                <a:cs typeface="Calibri" panose="020F0502020204030204" pitchFamily="34" charset="0"/>
              </a:rPr>
              <a:t>The time slice of the model.</a:t>
            </a:r>
            <a:endParaRPr lang="zh-TW" altLang="en-US" dirty="0">
              <a:latin typeface="Calibri" panose="020F0502020204030204" pitchFamily="34" charset="0"/>
              <a:ea typeface="微軟正黑體" panose="020B0604030504040204" pitchFamily="34" charset="-120"/>
              <a:cs typeface="Calibri" panose="020F0502020204030204" pitchFamily="34" charset="0"/>
            </a:endParaRPr>
          </a:p>
        </p:txBody>
      </p:sp>
      <p:sp>
        <p:nvSpPr>
          <p:cNvPr id="126" name="Text Box 48"/>
          <p:cNvSpPr txBox="1">
            <a:spLocks noChangeArrowheads="1"/>
          </p:cNvSpPr>
          <p:nvPr/>
        </p:nvSpPr>
        <p:spPr bwMode="auto">
          <a:xfrm>
            <a:off x="0" y="6624638"/>
            <a:ext cx="77519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900" dirty="0">
                <a:solidFill>
                  <a:schemeClr val="bg1"/>
                </a:solidFill>
                <a:ea typeface="微軟正黑體" panose="020B0604030504040204" pitchFamily="34" charset="-120"/>
              </a:rPr>
              <a:t>Copyright ITRI </a:t>
            </a:r>
            <a:r>
              <a:rPr lang="zh-TW" altLang="en-US" sz="900" dirty="0">
                <a:solidFill>
                  <a:schemeClr val="bg1"/>
                </a:solidFill>
                <a:ea typeface="微軟正黑體" panose="020B0604030504040204" pitchFamily="34" charset="-120"/>
              </a:rPr>
              <a:t>工業技術研究院 版權所有  </a:t>
            </a:r>
            <a:r>
              <a:rPr lang="en-US" altLang="zh-TW" sz="900" dirty="0">
                <a:solidFill>
                  <a:schemeClr val="bg1"/>
                </a:solidFill>
              </a:rPr>
              <a:t>Source: ITRI/ISTI Research</a:t>
            </a:r>
            <a:r>
              <a:rPr lang="zh-TW" altLang="en-US" sz="900" dirty="0">
                <a:solidFill>
                  <a:schemeClr val="bg1"/>
                </a:solidFill>
              </a:rPr>
              <a:t> </a:t>
            </a:r>
            <a:r>
              <a:rPr lang="en-US" altLang="zh-TW" sz="900" dirty="0">
                <a:solidFill>
                  <a:schemeClr val="bg1"/>
                </a:solidFill>
              </a:rPr>
              <a:t>Contact Author: yiyayang2030@gmail.com</a:t>
            </a:r>
            <a:endParaRPr lang="zh-TW" altLang="en-US" sz="900" dirty="0">
              <a:solidFill>
                <a:schemeClr val="bg1"/>
              </a:solidFill>
            </a:endParaRPr>
          </a:p>
        </p:txBody>
      </p:sp>
    </p:spTree>
    <p:extLst>
      <p:ext uri="{BB962C8B-B14F-4D97-AF65-F5344CB8AC3E}">
        <p14:creationId xmlns:p14="http://schemas.microsoft.com/office/powerpoint/2010/main" val="95979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E0810F75-39FD-4602-97D1-2586EA3534B2}"/>
              </a:ext>
            </a:extLst>
          </p:cNvPr>
          <p:cNvGrpSpPr/>
          <p:nvPr/>
        </p:nvGrpSpPr>
        <p:grpSpPr>
          <a:xfrm>
            <a:off x="67734" y="322104"/>
            <a:ext cx="718572" cy="585596"/>
            <a:chOff x="5324331" y="1449052"/>
            <a:chExt cx="958096" cy="780795"/>
          </a:xfrm>
        </p:grpSpPr>
        <p:sp>
          <p:nvSpPr>
            <p:cNvPr id="40" name="Oval 5">
              <a:extLst>
                <a:ext uri="{FF2B5EF4-FFF2-40B4-BE49-F238E27FC236}">
                  <a16:creationId xmlns:a16="http://schemas.microsoft.com/office/drawing/2014/main" id="{BB95E782-DA53-4FD1-9856-B36C07E69558}"/>
                </a:ext>
              </a:extLst>
            </p:cNvPr>
            <p:cNvSpPr/>
            <p:nvPr/>
          </p:nvSpPr>
          <p:spPr>
            <a:xfrm>
              <a:off x="5412981" y="1449052"/>
              <a:ext cx="780795" cy="780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Calibri" panose="020F0502020204030204" pitchFamily="34" charset="0"/>
                <a:cs typeface="Calibri" panose="020F0502020204030204" pitchFamily="34" charset="0"/>
              </a:endParaRPr>
            </a:p>
          </p:txBody>
        </p:sp>
        <p:sp>
          <p:nvSpPr>
            <p:cNvPr id="41" name="TextBox 6">
              <a:extLst>
                <a:ext uri="{FF2B5EF4-FFF2-40B4-BE49-F238E27FC236}">
                  <a16:creationId xmlns:a16="http://schemas.microsoft.com/office/drawing/2014/main" id="{882708E6-BD0A-4CF5-8A1F-64F8DA8223A6}"/>
                </a:ext>
              </a:extLst>
            </p:cNvPr>
            <p:cNvSpPr txBox="1"/>
            <p:nvPr/>
          </p:nvSpPr>
          <p:spPr>
            <a:xfrm>
              <a:off x="5324331" y="1516285"/>
              <a:ext cx="958096" cy="677108"/>
            </a:xfrm>
            <a:prstGeom prst="rect">
              <a:avLst/>
            </a:prstGeom>
            <a:noFill/>
          </p:spPr>
          <p:txBody>
            <a:bodyPr wrap="square" lIns="81000" rIns="81000" rtlCol="0">
              <a:spAutoFit/>
            </a:bodyPr>
            <a:lstStyle/>
            <a:p>
              <a:pPr algn="ctr"/>
              <a:r>
                <a:rPr lang="en-US" altLang="ko-KR" sz="2700" b="1" dirty="0">
                  <a:solidFill>
                    <a:schemeClr val="bg1"/>
                  </a:solidFill>
                  <a:latin typeface="Calibri" panose="020F0502020204030204" pitchFamily="34" charset="0"/>
                  <a:cs typeface="Calibri" panose="020F0502020204030204" pitchFamily="34" charset="0"/>
                </a:rPr>
                <a:t>0</a:t>
              </a:r>
              <a:r>
                <a:rPr lang="en-US" altLang="zh-TW" sz="2700" b="1" dirty="0">
                  <a:solidFill>
                    <a:schemeClr val="bg1"/>
                  </a:solidFill>
                  <a:latin typeface="Calibri" panose="020F0502020204030204" pitchFamily="34" charset="0"/>
                  <a:cs typeface="Calibri" panose="020F0502020204030204" pitchFamily="34" charset="0"/>
                </a:rPr>
                <a:t>2</a:t>
              </a:r>
              <a:endParaRPr lang="ko-KR" altLang="en-US" sz="2700" b="1" dirty="0">
                <a:solidFill>
                  <a:schemeClr val="bg1"/>
                </a:solidFill>
                <a:latin typeface="Calibri" panose="020F0502020204030204" pitchFamily="34" charset="0"/>
                <a:cs typeface="Calibri" panose="020F0502020204030204" pitchFamily="34" charset="0"/>
              </a:endParaRPr>
            </a:p>
          </p:txBody>
        </p:sp>
      </p:grpSp>
      <p:sp>
        <p:nvSpPr>
          <p:cNvPr id="6" name="TextBox 8">
            <a:extLst>
              <a:ext uri="{FF2B5EF4-FFF2-40B4-BE49-F238E27FC236}">
                <a16:creationId xmlns:a16="http://schemas.microsoft.com/office/drawing/2014/main" id="{17EFC434-388E-4410-B320-1CD67CDA28AA}"/>
              </a:ext>
            </a:extLst>
          </p:cNvPr>
          <p:cNvSpPr txBox="1"/>
          <p:nvPr/>
        </p:nvSpPr>
        <p:spPr>
          <a:xfrm>
            <a:off x="894590" y="324324"/>
            <a:ext cx="7589009" cy="584775"/>
          </a:xfrm>
          <a:prstGeom prst="rect">
            <a:avLst/>
          </a:prstGeom>
          <a:noFill/>
        </p:spPr>
        <p:txBody>
          <a:bodyPr wrap="square" lIns="81000" rIns="81000" rtlCol="0">
            <a:spAutoFit/>
          </a:bodyPr>
          <a:lstStyle/>
          <a:p>
            <a:r>
              <a:rPr lang="en-US" altLang="zh-TW" sz="3200" b="1" kern="100" dirty="0">
                <a:effectLst/>
                <a:latin typeface="Calibri" panose="020F0502020204030204" pitchFamily="34" charset="0"/>
                <a:ea typeface="Microsoft JhengHei" panose="020B0604030504040204" pitchFamily="34" charset="-120"/>
                <a:cs typeface="Calibri" panose="020F0502020204030204" pitchFamily="34" charset="0"/>
              </a:rPr>
              <a:t>Model Establishment </a:t>
            </a:r>
            <a:r>
              <a:rPr lang="en-US" altLang="zh-TW" sz="2400" b="1" kern="100" dirty="0">
                <a:solidFill>
                  <a:schemeClr val="accent5"/>
                </a:solidFill>
                <a:latin typeface="Calibri" panose="020F0502020204030204" pitchFamily="34" charset="0"/>
                <a:ea typeface="Microsoft JhengHei" panose="020B0604030504040204" pitchFamily="34" charset="-120"/>
                <a:cs typeface="Calibri" panose="020F0502020204030204" pitchFamily="34" charset="0"/>
              </a:rPr>
              <a:t>Availability Ratios and Costs</a:t>
            </a:r>
            <a:endParaRPr lang="ko-KR" altLang="en-US" sz="3200" b="1" dirty="0">
              <a:solidFill>
                <a:schemeClr val="accent5"/>
              </a:solidFill>
              <a:latin typeface="Calibri" panose="020F0502020204030204" pitchFamily="34" charset="0"/>
              <a:cs typeface="Calibri" panose="020F0502020204030204" pitchFamily="34" charset="0"/>
            </a:endParaRPr>
          </a:p>
        </p:txBody>
      </p:sp>
      <p:sp>
        <p:nvSpPr>
          <p:cNvPr id="7" name="Text Box 48"/>
          <p:cNvSpPr txBox="1">
            <a:spLocks noChangeArrowheads="1"/>
          </p:cNvSpPr>
          <p:nvPr/>
        </p:nvSpPr>
        <p:spPr bwMode="auto">
          <a:xfrm>
            <a:off x="0" y="6624638"/>
            <a:ext cx="77519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9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Copyright ITRI </a:t>
            </a:r>
            <a:r>
              <a:rPr lang="zh-TW" altLang="en-US" sz="9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工業技術研究院 版權所有  </a:t>
            </a:r>
            <a:r>
              <a:rPr lang="en-US" altLang="zh-TW" sz="900" dirty="0">
                <a:solidFill>
                  <a:schemeClr val="bg1"/>
                </a:solidFill>
                <a:latin typeface="Calibri" panose="020F0502020204030204" pitchFamily="34" charset="0"/>
                <a:cs typeface="Calibri" panose="020F0502020204030204" pitchFamily="34" charset="0"/>
              </a:rPr>
              <a:t>Source: ITRI/ISTI Research</a:t>
            </a:r>
            <a:r>
              <a:rPr lang="zh-TW" altLang="en-US" sz="900" dirty="0">
                <a:solidFill>
                  <a:schemeClr val="bg1"/>
                </a:solidFill>
                <a:latin typeface="Calibri" panose="020F0502020204030204" pitchFamily="34" charset="0"/>
                <a:cs typeface="Calibri" panose="020F0502020204030204" pitchFamily="34" charset="0"/>
              </a:rPr>
              <a:t> </a:t>
            </a:r>
            <a:r>
              <a:rPr lang="en-US" altLang="zh-TW" sz="900" dirty="0">
                <a:solidFill>
                  <a:schemeClr val="bg1"/>
                </a:solidFill>
                <a:latin typeface="Calibri" panose="020F0502020204030204" pitchFamily="34" charset="0"/>
                <a:cs typeface="Calibri" panose="020F0502020204030204" pitchFamily="34" charset="0"/>
              </a:rPr>
              <a:t>Contact Author: yiyayang2030@gmail.com</a:t>
            </a:r>
            <a:endParaRPr lang="zh-TW" altLang="en-US" sz="900" dirty="0">
              <a:solidFill>
                <a:schemeClr val="bg1"/>
              </a:solidFill>
              <a:latin typeface="Calibri" panose="020F0502020204030204" pitchFamily="34" charset="0"/>
              <a:cs typeface="Calibri" panose="020F0502020204030204" pitchFamily="34" charset="0"/>
            </a:endParaRPr>
          </a:p>
        </p:txBody>
      </p:sp>
      <p:pic>
        <p:nvPicPr>
          <p:cNvPr id="8" name="圖片 7"/>
          <p:cNvPicPr/>
          <p:nvPr/>
        </p:nvPicPr>
        <p:blipFill>
          <a:blip r:embed="rId3">
            <a:extLst>
              <a:ext uri="{28A0092B-C50C-407E-A947-70E740481C1C}">
                <a14:useLocalDpi xmlns:a14="http://schemas.microsoft.com/office/drawing/2010/main" val="0"/>
              </a:ext>
            </a:extLst>
          </a:blip>
          <a:srcRect/>
          <a:stretch>
            <a:fillRect/>
          </a:stretch>
        </p:blipFill>
        <p:spPr bwMode="auto">
          <a:xfrm>
            <a:off x="412991" y="981495"/>
            <a:ext cx="5043195" cy="2404482"/>
          </a:xfrm>
          <a:prstGeom prst="rect">
            <a:avLst/>
          </a:prstGeom>
          <a:noFill/>
        </p:spPr>
      </p:pic>
      <p:sp>
        <p:nvSpPr>
          <p:cNvPr id="2" name="矩形 1"/>
          <p:cNvSpPr/>
          <p:nvPr/>
        </p:nvSpPr>
        <p:spPr>
          <a:xfrm>
            <a:off x="201956" y="3358637"/>
            <a:ext cx="5784794" cy="369332"/>
          </a:xfrm>
          <a:prstGeom prst="rect">
            <a:avLst/>
          </a:prstGeom>
        </p:spPr>
        <p:txBody>
          <a:bodyPr wrap="square">
            <a:spAutoFit/>
          </a:bodyPr>
          <a:lstStyle/>
          <a:p>
            <a:r>
              <a:rPr lang="en-US" altLang="zh-TW" dirty="0">
                <a:latin typeface="Calibri" panose="020F0502020204030204" pitchFamily="34" charset="0"/>
                <a:ea typeface="微軟正黑體" panose="020B0604030504040204" pitchFamily="34" charset="-120"/>
                <a:cs typeface="Calibri" panose="020F0502020204030204" pitchFamily="34" charset="0"/>
              </a:rPr>
              <a:t>Fig.6 </a:t>
            </a:r>
            <a:r>
              <a:rPr lang="en-US" altLang="zh-TW" kern="0" dirty="0">
                <a:latin typeface="Calibri" panose="020F0502020204030204" pitchFamily="34" charset="0"/>
                <a:ea typeface="標楷體" panose="03000509000000000000" pitchFamily="65" charset="-120"/>
                <a:cs typeface="Calibri" panose="020F0502020204030204" pitchFamily="34" charset="0"/>
              </a:rPr>
              <a:t>Capacity Factors of Offshore Wind in Different Seasons</a:t>
            </a:r>
            <a:endParaRPr lang="zh-TW" altLang="en-US" dirty="0">
              <a:latin typeface="Calibri" panose="020F0502020204030204" pitchFamily="34" charset="0"/>
              <a:cs typeface="Calibri" panose="020F0502020204030204" pitchFamily="34" charset="0"/>
            </a:endParaRPr>
          </a:p>
        </p:txBody>
      </p:sp>
      <p:pic>
        <p:nvPicPr>
          <p:cNvPr id="10" name="圖片 9"/>
          <p:cNvPicPr/>
          <p:nvPr/>
        </p:nvPicPr>
        <p:blipFill>
          <a:blip r:embed="rId4">
            <a:extLst>
              <a:ext uri="{28A0092B-C50C-407E-A947-70E740481C1C}">
                <a14:useLocalDpi xmlns:a14="http://schemas.microsoft.com/office/drawing/2010/main" val="0"/>
              </a:ext>
            </a:extLst>
          </a:blip>
          <a:srcRect/>
          <a:stretch>
            <a:fillRect/>
          </a:stretch>
        </p:blipFill>
        <p:spPr bwMode="auto">
          <a:xfrm>
            <a:off x="412991" y="3754758"/>
            <a:ext cx="5043194" cy="2555228"/>
          </a:xfrm>
          <a:prstGeom prst="rect">
            <a:avLst/>
          </a:prstGeom>
          <a:noFill/>
        </p:spPr>
      </p:pic>
      <p:sp>
        <p:nvSpPr>
          <p:cNvPr id="3" name="矩形 2"/>
          <p:cNvSpPr/>
          <p:nvPr/>
        </p:nvSpPr>
        <p:spPr>
          <a:xfrm>
            <a:off x="134222" y="6253907"/>
            <a:ext cx="6400800" cy="369332"/>
          </a:xfrm>
          <a:prstGeom prst="rect">
            <a:avLst/>
          </a:prstGeom>
        </p:spPr>
        <p:txBody>
          <a:bodyPr wrap="square">
            <a:spAutoFit/>
          </a:bodyPr>
          <a:lstStyle/>
          <a:p>
            <a:r>
              <a:rPr lang="en-US" altLang="zh-TW" dirty="0">
                <a:latin typeface="Calibri" panose="020F0502020204030204" pitchFamily="34" charset="0"/>
                <a:ea typeface="微軟正黑體" panose="020B0604030504040204" pitchFamily="34" charset="-120"/>
                <a:cs typeface="Calibri" panose="020F0502020204030204" pitchFamily="34" charset="0"/>
              </a:rPr>
              <a:t>Fig.7 </a:t>
            </a:r>
            <a:r>
              <a:rPr lang="en-US" altLang="zh-TW" kern="0" dirty="0">
                <a:latin typeface="Calibri" panose="020F0502020204030204" pitchFamily="34" charset="0"/>
                <a:ea typeface="標楷體" panose="03000509000000000000" pitchFamily="65" charset="-120"/>
                <a:cs typeface="Calibri" panose="020F0502020204030204" pitchFamily="34" charset="0"/>
              </a:rPr>
              <a:t>Capacity Factors of Solar Power in Different Seasons</a:t>
            </a:r>
            <a:endParaRPr lang="zh-TW" altLang="en-US" dirty="0">
              <a:latin typeface="Calibri" panose="020F0502020204030204" pitchFamily="34" charset="0"/>
              <a:cs typeface="Calibri" panose="020F0502020204030204" pitchFamily="34" charset="0"/>
            </a:endParaRPr>
          </a:p>
        </p:txBody>
      </p:sp>
      <p:sp>
        <p:nvSpPr>
          <p:cNvPr id="13" name="文字方塊 12"/>
          <p:cNvSpPr txBox="1"/>
          <p:nvPr/>
        </p:nvSpPr>
        <p:spPr>
          <a:xfrm>
            <a:off x="5986750" y="1007026"/>
            <a:ext cx="2939635" cy="5078313"/>
          </a:xfrm>
          <a:prstGeom prst="rect">
            <a:avLst/>
          </a:prstGeom>
          <a:noFill/>
        </p:spPr>
        <p:txBody>
          <a:bodyPr wrap="square" rtlCol="0">
            <a:spAutoFit/>
          </a:bodyPr>
          <a:lstStyle/>
          <a:p>
            <a:pPr marL="285750"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Traditional Power</a:t>
            </a:r>
          </a:p>
          <a:p>
            <a:pPr marL="800100" lvl="1" indent="-34290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ü"/>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Taipower Co.</a:t>
            </a:r>
          </a:p>
          <a:p>
            <a:pPr marL="800100" lvl="1" indent="-34290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ü"/>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Fuel price prediction</a:t>
            </a:r>
          </a:p>
          <a:p>
            <a:pPr marL="285750"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DRE</a:t>
            </a:r>
          </a:p>
          <a:p>
            <a:pPr marL="800100" lvl="1" indent="-34290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ü"/>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Taipower Co.</a:t>
            </a:r>
          </a:p>
          <a:p>
            <a:pPr marL="285750" indent="-28575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n"/>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VRE</a:t>
            </a:r>
          </a:p>
          <a:p>
            <a:pPr marL="800100" lvl="1" indent="-34290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ü"/>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FIT rates</a:t>
            </a:r>
          </a:p>
          <a:p>
            <a:pPr marL="800100" lvl="1" indent="-342900" eaLnBrk="1" fontAlgn="auto" hangingPunct="1">
              <a:lnSpc>
                <a:spcPct val="150000"/>
              </a:lnSpc>
              <a:spcBef>
                <a:spcPts val="0"/>
              </a:spcBef>
              <a:spcAft>
                <a:spcPts val="0"/>
              </a:spcAft>
              <a:buClr>
                <a:schemeClr val="accent3">
                  <a:lumMod val="60000"/>
                  <a:lumOff val="40000"/>
                </a:schemeClr>
              </a:buClr>
              <a:buSzPct val="80000"/>
              <a:buFont typeface="Wingdings" panose="05000000000000000000" pitchFamily="2" charset="2"/>
              <a:buChar char="ü"/>
            </a:pPr>
            <a:r>
              <a:rPr kumimoji="0" lang="en-US" altLang="zh-TW" sz="2400" dirty="0">
                <a:solidFill>
                  <a:prstClr val="black"/>
                </a:solidFill>
                <a:latin typeface="Calibri" panose="020F0502020204030204" pitchFamily="34" charset="0"/>
                <a:ea typeface="標楷體" panose="03000509000000000000" pitchFamily="65" charset="-120"/>
                <a:cs typeface="Calibri" panose="020F0502020204030204" pitchFamily="34" charset="0"/>
              </a:rPr>
              <a:t>JRC prediction</a:t>
            </a:r>
          </a:p>
        </p:txBody>
      </p:sp>
    </p:spTree>
    <p:extLst>
      <p:ext uri="{BB962C8B-B14F-4D97-AF65-F5344CB8AC3E}">
        <p14:creationId xmlns:p14="http://schemas.microsoft.com/office/powerpoint/2010/main" val="1584372404"/>
      </p:ext>
    </p:extLst>
  </p:cSld>
  <p:clrMapOvr>
    <a:masterClrMapping/>
  </p:clrMapOvr>
</p:sld>
</file>

<file path=ppt/theme/theme1.xml><?xml version="1.0" encoding="utf-8"?>
<a:theme xmlns:a="http://schemas.openxmlformats.org/drawingml/2006/main" name="簡報內頁">
  <a:themeElements>
    <a:clrScheme name="ITRI_V2">
      <a:dk1>
        <a:sysClr val="windowText" lastClr="000000"/>
      </a:dk1>
      <a:lt1>
        <a:srgbClr val="FFFFFF"/>
      </a:lt1>
      <a:dk2>
        <a:srgbClr val="4BACC6"/>
      </a:dk2>
      <a:lt2>
        <a:srgbClr val="EEECE1"/>
      </a:lt2>
      <a:accent1>
        <a:srgbClr val="4F81BD"/>
      </a:accent1>
      <a:accent2>
        <a:srgbClr val="C0504D"/>
      </a:accent2>
      <a:accent3>
        <a:srgbClr val="9BBB59"/>
      </a:accent3>
      <a:accent4>
        <a:srgbClr val="8064A2"/>
      </a:accent4>
      <a:accent5>
        <a:srgbClr val="00B2B3"/>
      </a:accent5>
      <a:accent6>
        <a:srgbClr val="F79646"/>
      </a:accent6>
      <a:hlink>
        <a:srgbClr val="548DD4"/>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簡報內頁">
  <a:themeElements>
    <a:clrScheme name="ITRI_V2">
      <a:dk1>
        <a:sysClr val="windowText" lastClr="000000"/>
      </a:dk1>
      <a:lt1>
        <a:srgbClr val="FFFFFF"/>
      </a:lt1>
      <a:dk2>
        <a:srgbClr val="4BACC6"/>
      </a:dk2>
      <a:lt2>
        <a:srgbClr val="EEECE1"/>
      </a:lt2>
      <a:accent1>
        <a:srgbClr val="4F81BD"/>
      </a:accent1>
      <a:accent2>
        <a:srgbClr val="C0504D"/>
      </a:accent2>
      <a:accent3>
        <a:srgbClr val="9BBB59"/>
      </a:accent3>
      <a:accent4>
        <a:srgbClr val="8064A2"/>
      </a:accent4>
      <a:accent5>
        <a:srgbClr val="00B2B3"/>
      </a:accent5>
      <a:accent6>
        <a:srgbClr val="F79646"/>
      </a:accent6>
      <a:hlink>
        <a:srgbClr val="548DD4"/>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1_簡報範本_限閱版2.1" id="{1CB984F5-101E-4FA1-B211-B3E23ED2BE1F}" vid="{4E2FF689-C96F-4350-A767-1B56242DFCBC}"/>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2745</TotalTime>
  <Words>1668</Words>
  <Application>Microsoft Office PowerPoint</Application>
  <PresentationFormat>如螢幕大小 (4:3)</PresentationFormat>
  <Paragraphs>157</Paragraphs>
  <Slides>16</Slides>
  <Notes>14</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16</vt:i4>
      </vt:variant>
    </vt:vector>
  </HeadingPairs>
  <TitlesOfParts>
    <vt:vector size="25" baseType="lpstr">
      <vt:lpstr>Stencil</vt:lpstr>
      <vt:lpstr>微軟正黑體</vt:lpstr>
      <vt:lpstr>Arial</vt:lpstr>
      <vt:lpstr>Arial</vt:lpstr>
      <vt:lpstr>Calibri</vt:lpstr>
      <vt:lpstr>Times New Roman</vt:lpstr>
      <vt:lpstr>Wingdings</vt:lpstr>
      <vt:lpstr>簡報內頁</vt:lpstr>
      <vt:lpstr>1_簡報內頁</vt:lpstr>
      <vt:lpstr>Assessment of Regional Energy Storage System Deployment for Energy Transition in Taiwan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Yi-Ya Yang yiyayang2030@gmail.com IT IS, IRTI, Taiwan</vt:lpstr>
      <vt:lpstr>PowerPoint 簡報</vt:lpstr>
      <vt:lpstr>PowerPoint 簡報</vt:lpstr>
    </vt:vector>
  </TitlesOfParts>
  <Company>ITRI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工研院產科國際所</dc:title>
  <dc:creator>ITRI;工研院產科國際所ISTI</dc:creator>
  <cp:keywords>2021</cp:keywords>
  <cp:lastModifiedBy>Miriam Yang</cp:lastModifiedBy>
  <cp:revision>218</cp:revision>
  <dcterms:created xsi:type="dcterms:W3CDTF">2008-05-08T04:38:45Z</dcterms:created>
  <dcterms:modified xsi:type="dcterms:W3CDTF">2021-06-06T19:38:14Z</dcterms:modified>
</cp:coreProperties>
</file>