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772" r:id="rId3"/>
    <p:sldId id="799" r:id="rId4"/>
    <p:sldId id="802" r:id="rId5"/>
    <p:sldId id="829" r:id="rId6"/>
    <p:sldId id="779" r:id="rId7"/>
    <p:sldId id="826" r:id="rId8"/>
    <p:sldId id="827" r:id="rId9"/>
    <p:sldId id="774" r:id="rId10"/>
    <p:sldId id="778" r:id="rId11"/>
    <p:sldId id="805" r:id="rId12"/>
    <p:sldId id="828" r:id="rId13"/>
    <p:sldId id="817" r:id="rId14"/>
    <p:sldId id="788" r:id="rId15"/>
    <p:sldId id="811" r:id="rId16"/>
    <p:sldId id="782" r:id="rId17"/>
    <p:sldId id="818" r:id="rId18"/>
    <p:sldId id="831" r:id="rId19"/>
    <p:sldId id="794" r:id="rId20"/>
    <p:sldId id="793" r:id="rId21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3A67A4"/>
    <a:srgbClr val="548235"/>
    <a:srgbClr val="006F4A"/>
    <a:srgbClr val="00A75E"/>
    <a:srgbClr val="FFED4C"/>
    <a:srgbClr val="FC8D59"/>
    <a:srgbClr val="7FC97F"/>
    <a:srgbClr val="00623F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189" autoAdjust="0"/>
  </p:normalViewPr>
  <p:slideViewPr>
    <p:cSldViewPr snapToGrid="0">
      <p:cViewPr varScale="1">
        <p:scale>
          <a:sx n="90" d="100"/>
          <a:sy n="90" d="100"/>
        </p:scale>
        <p:origin x="2196" y="84"/>
      </p:cViewPr>
      <p:guideLst/>
    </p:cSldViewPr>
  </p:slideViewPr>
  <p:notesTextViewPr>
    <p:cViewPr>
      <p:scale>
        <a:sx n="93" d="100"/>
        <a:sy n="9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66632-DA19-4F0B-B469-AE4266490362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E838-040A-42C6-B071-67962F616F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79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01A8F-CDD0-4B11-B68F-6C30D75F294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478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2E838-040A-42C6-B071-67962F616FC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942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2E838-040A-42C6-B071-67962F616FC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129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2E838-040A-42C6-B071-67962F616FC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453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2E838-040A-42C6-B071-67962F616FC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799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01A8F-CDD0-4B11-B68F-6C30D75F294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89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01A8F-CDD0-4B11-B68F-6C30D75F294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95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01A8F-CDD0-4B11-B68F-6C30D75F294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984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01A8F-CDD0-4B11-B68F-6C30D75F294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88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2E838-040A-42C6-B071-67962F616FC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330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01A8F-CDD0-4B11-B68F-6C30D75F294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732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01A8F-CDD0-4B11-B68F-6C30D75F294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675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42E838-040A-42C6-B071-67962F616FC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1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806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01A8F-CDD0-4B11-B68F-6C30D75F2944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57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D322-5EB1-49D1-AE08-CDA7038AD0D5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A2B3-59EE-4171-A4ED-40ADC06F4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97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D322-5EB1-49D1-AE08-CDA7038AD0D5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A2B3-59EE-4171-A4ED-40ADC06F4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78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D322-5EB1-49D1-AE08-CDA7038AD0D5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A2B3-59EE-4171-A4ED-40ADC06F4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38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fld id="{F519917C-0438-4A99-AF7E-7E5C18A26228}" type="datetime1">
              <a:rPr lang="ja-JP" altLang="en-US" smtClean="0"/>
              <a:t>2021/6/1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fld id="{B2FC7749-486C-4475-A9D8-7C9CF5D693E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8454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fld id="{8F9C74E9-3FC5-46BD-9274-8466BDACADEC}" type="datetime1">
              <a:rPr lang="ja-JP" altLang="en-US" smtClean="0"/>
              <a:t>2021/6/1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fld id="{4F553D9A-346F-457F-83B7-B80FA8BC346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1237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fld id="{37926F54-A439-4092-98A7-D4A2D2D6CC26}" type="datetime1">
              <a:rPr lang="ja-JP" altLang="en-US" smtClean="0"/>
              <a:t>2021/6/1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fld id="{47A951B5-3E6B-4B95-9DB0-9E0DB2B790F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9472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fld id="{A8666EB8-AB36-49A7-922C-8F17AA8C1E49}" type="datetime1">
              <a:rPr lang="ja-JP" altLang="en-US" smtClean="0"/>
              <a:t>2021/6/1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fld id="{9CD9DA93-23DE-4E4B-99F2-ED225EDAFBE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2024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fld id="{E1245DC1-AA00-4F0C-9C34-B07BE781F901}" type="datetime1">
              <a:rPr lang="ja-JP" altLang="en-US" smtClean="0"/>
              <a:t>2021/6/1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fld id="{44319559-7EA4-438A-B517-B7CE244078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8903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fld id="{6EC45535-E106-48E3-9E64-B76BB8B30C32}" type="datetime1">
              <a:rPr lang="ja-JP" altLang="en-US" smtClean="0"/>
              <a:t>2021/6/1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fld id="{DF856832-7F06-4F05-9947-57C60C7331E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6925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fld id="{E50E8A4D-B6CE-4744-B5C5-4D9C69DDF61B}" type="datetime1">
              <a:rPr lang="ja-JP" altLang="en-US" smtClean="0"/>
              <a:t>2021/6/1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fld id="{3F5E4FE4-22C1-4E21-BB8D-892764477D8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075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fld id="{EA2EA77D-EE17-4E24-84CA-083D45609FF0}" type="datetime1">
              <a:rPr lang="ja-JP" altLang="en-US" smtClean="0"/>
              <a:t>2021/6/1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fld id="{CBF454E9-35F7-493C-BC65-EDC32D6295B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387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D322-5EB1-49D1-AE08-CDA7038AD0D5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A2B3-59EE-4171-A4ED-40ADC06F4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42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fld id="{6D3E2443-037B-4666-A924-66A6402F3D69}" type="datetime1">
              <a:rPr lang="ja-JP" altLang="en-US" smtClean="0"/>
              <a:t>2021/6/1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fld id="{5E231063-50F0-4217-B8A4-70334F1D4BF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6437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fld id="{2E33B8A0-A718-4F24-AE61-013A5EA9E5D5}" type="datetime1">
              <a:rPr lang="ja-JP" altLang="en-US" smtClean="0"/>
              <a:t>2021/6/1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fld id="{4761E373-FB5D-4A6C-9C34-606FF699951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9105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fld id="{9A52F4B4-2988-487A-BBFB-9B9888AC3C22}" type="datetime1">
              <a:rPr lang="ja-JP" altLang="en-US" smtClean="0"/>
              <a:t>2021/6/1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ＭＳ 明朝" pitchFamily="17" charset="-128"/>
                <a:ea typeface="ＭＳ 明朝" pitchFamily="17" charset="-128"/>
              </a:defRPr>
            </a:lvl1pPr>
          </a:lstStyle>
          <a:p>
            <a:pPr>
              <a:defRPr/>
            </a:pPr>
            <a:fld id="{3E9FB53A-10C0-4576-96BB-683A995DD2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918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D322-5EB1-49D1-AE08-CDA7038AD0D5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A2B3-59EE-4171-A4ED-40ADC06F4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84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D322-5EB1-49D1-AE08-CDA7038AD0D5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A2B3-59EE-4171-A4ED-40ADC06F4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30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D322-5EB1-49D1-AE08-CDA7038AD0D5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A2B3-59EE-4171-A4ED-40ADC06F4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90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D322-5EB1-49D1-AE08-CDA7038AD0D5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A2B3-59EE-4171-A4ED-40ADC06F4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47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D322-5EB1-49D1-AE08-CDA7038AD0D5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A2B3-59EE-4171-A4ED-40ADC06F4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43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D322-5EB1-49D1-AE08-CDA7038AD0D5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A2B3-59EE-4171-A4ED-40ADC06F4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95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D322-5EB1-49D1-AE08-CDA7038AD0D5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A2B3-59EE-4171-A4ED-40ADC06F4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15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BD322-5EB1-49D1-AE08-CDA7038AD0D5}" type="datetimeFigureOut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5A2B3-59EE-4171-A4ED-40ADC06F4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77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1E5479B3-ED21-47A9-AF83-80E6F04BCFE6}" type="datetime1">
              <a:rPr lang="ja-JP" altLang="en-US" smtClean="0"/>
              <a:t>2021/6/1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57F20469-DEC2-42AD-B031-8C32A27762D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088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9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8" Type="http://schemas.openxmlformats.org/officeDocument/2006/relationships/image" Target="../media/image30.png"/><Relationship Id="rId3" Type="http://schemas.openxmlformats.org/officeDocument/2006/relationships/image" Target="../media/image5.png"/><Relationship Id="rId21" Type="http://schemas.openxmlformats.org/officeDocument/2006/relationships/image" Target="../media/image33.png"/><Relationship Id="rId7" Type="http://schemas.openxmlformats.org/officeDocument/2006/relationships/image" Target="../media/image190.png"/><Relationship Id="rId12" Type="http://schemas.openxmlformats.org/officeDocument/2006/relationships/image" Target="../media/image28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2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31.png"/><Relationship Id="rId10" Type="http://schemas.openxmlformats.org/officeDocument/2006/relationships/image" Target="../media/image22.png"/><Relationship Id="rId19" Type="http://schemas.openxmlformats.org/officeDocument/2006/relationships/image" Target="../media/image8.png"/><Relationship Id="rId4" Type="http://schemas.openxmlformats.org/officeDocument/2006/relationships/image" Target="../media/image160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0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">
            <a:extLst>
              <a:ext uri="{FF2B5EF4-FFF2-40B4-BE49-F238E27FC236}">
                <a16:creationId xmlns:a16="http://schemas.microsoft.com/office/drawing/2014/main" id="{98469CB6-41E6-44BD-8AE9-06061BAE4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3" y="1142744"/>
            <a:ext cx="9046213" cy="234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lvl="0" defTabSz="914400" eaLnBrk="1" hangingPunct="1">
              <a:defRPr/>
            </a:pPr>
            <a:r>
              <a:rPr lang="en-US" altLang="ja-JP" sz="4000" dirty="0">
                <a:solidFill>
                  <a:srgbClr val="006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Impact assessment of willingness to pay on the installed and transmission capacities of renewable energy resources in Japan</a:t>
            </a:r>
            <a:endParaRPr kumimoji="1" lang="ja-JP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0062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anose="020B0600070205080204" pitchFamily="50" charset="-128"/>
              <a:cs typeface="Times New Roman" pitchFamily="18" charset="0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8E8D7192-BDF1-4203-BF25-D3B37DB3A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529" y="3690361"/>
            <a:ext cx="6204142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1" sz="2800" b="1" i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0" algn="r" defTabSz="914400" eaLnBrk="1" hangingPunct="1">
              <a:defRPr/>
            </a:pPr>
            <a:r>
              <a:rPr lang="en-US" altLang="zh-CN" sz="2300" u="sng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 GAO</a:t>
            </a:r>
            <a:r>
              <a:rPr lang="en-US" altLang="zh-CN" sz="23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Yuki HIRUTA and Shuichi ASHINA</a:t>
            </a:r>
            <a:endParaRPr kumimoji="1" lang="en-US" altLang="zh-CN" sz="23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anose="020B0600070205080204" pitchFamily="50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ja-JP" sz="16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2E82FEE2-2EF7-4BE9-A24A-BE26332A1505}"/>
              </a:ext>
            </a:extLst>
          </p:cNvPr>
          <p:cNvCxnSpPr/>
          <p:nvPr/>
        </p:nvCxnSpPr>
        <p:spPr bwMode="auto">
          <a:xfrm>
            <a:off x="-4068" y="692696"/>
            <a:ext cx="3639964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6F4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98BE354E-3E94-436D-831A-7D9F733FC795}"/>
              </a:ext>
            </a:extLst>
          </p:cNvPr>
          <p:cNvCxnSpPr/>
          <p:nvPr/>
        </p:nvCxnSpPr>
        <p:spPr bwMode="auto">
          <a:xfrm>
            <a:off x="3661998" y="692696"/>
            <a:ext cx="5473603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A75E">
                <a:alpha val="5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2E79ED40-FF18-4FEB-AD52-D9050BE529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19512" r="3797" b="3500"/>
          <a:stretch/>
        </p:blipFill>
        <p:spPr>
          <a:xfrm>
            <a:off x="323528" y="341107"/>
            <a:ext cx="1078704" cy="624513"/>
          </a:xfrm>
          <a:prstGeom prst="rect">
            <a:avLst/>
          </a:prstGeom>
        </p:spPr>
      </p:pic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FF34C0A-21DB-4E78-8290-2C1C0FC8F516}"/>
              </a:ext>
            </a:extLst>
          </p:cNvPr>
          <p:cNvSpPr/>
          <p:nvPr/>
        </p:nvSpPr>
        <p:spPr>
          <a:xfrm>
            <a:off x="1399526" y="539132"/>
            <a:ext cx="2380386" cy="35158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782AF770-6169-4692-880A-3F7132A12211}"/>
              </a:ext>
            </a:extLst>
          </p:cNvPr>
          <p:cNvCxnSpPr>
            <a:cxnSpLocks/>
          </p:cNvCxnSpPr>
          <p:nvPr/>
        </p:nvCxnSpPr>
        <p:spPr bwMode="auto">
          <a:xfrm flipV="1">
            <a:off x="1043608" y="989616"/>
            <a:ext cx="230677" cy="42316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6F4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3A7E797-5FCC-4461-B612-874EF1011BE6}"/>
              </a:ext>
            </a:extLst>
          </p:cNvPr>
          <p:cNvCxnSpPr>
            <a:cxnSpLocks/>
          </p:cNvCxnSpPr>
          <p:nvPr/>
        </p:nvCxnSpPr>
        <p:spPr bwMode="auto">
          <a:xfrm flipV="1">
            <a:off x="2052750" y="116632"/>
            <a:ext cx="214994" cy="45570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6F4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FD3E8E7-9757-4936-8E11-CE35BE2E1A29}"/>
              </a:ext>
            </a:extLst>
          </p:cNvPr>
          <p:cNvSpPr txBox="1"/>
          <p:nvPr/>
        </p:nvSpPr>
        <p:spPr>
          <a:xfrm>
            <a:off x="1115616" y="53913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de Latin" panose="020A0A07050505020404" pitchFamily="18" charset="0"/>
                <a:ea typeface="ＭＳ Ｐゴシック" panose="020B0600070205080204" pitchFamily="50" charset="-128"/>
                <a:cs typeface="+mn-cs"/>
              </a:rPr>
              <a:t>国立環境研究所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0AF87BF-C193-4039-A9B2-FE751D01DADB}"/>
              </a:ext>
            </a:extLst>
          </p:cNvPr>
          <p:cNvSpPr/>
          <p:nvPr/>
        </p:nvSpPr>
        <p:spPr>
          <a:xfrm>
            <a:off x="1501879" y="401336"/>
            <a:ext cx="1296144" cy="20358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D4B8EFE-7687-4ED2-AB9B-64602B19FB2F}"/>
              </a:ext>
            </a:extLst>
          </p:cNvPr>
          <p:cNvSpPr txBox="1"/>
          <p:nvPr/>
        </p:nvSpPr>
        <p:spPr>
          <a:xfrm>
            <a:off x="1308087" y="356172"/>
            <a:ext cx="1444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de Latin" panose="020A0A07050505020404" pitchFamily="18" charset="0"/>
                <a:ea typeface="ＭＳ Ｐゴシック" panose="020B0600070205080204" pitchFamily="50" charset="-128"/>
                <a:cs typeface="+mn-cs"/>
              </a:rPr>
              <a:t>国立研究開発法人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01B9C2B-5F6E-420D-9DCC-94008B688056}"/>
              </a:ext>
            </a:extLst>
          </p:cNvPr>
          <p:cNvSpPr txBox="1"/>
          <p:nvPr/>
        </p:nvSpPr>
        <p:spPr>
          <a:xfrm>
            <a:off x="4815122" y="356171"/>
            <a:ext cx="4320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1" u="none" strike="noStrike" kern="1200" cap="none" spc="0" normalizeH="0" baseline="0" noProof="0" dirty="0">
                <a:ln w="0"/>
                <a:solidFill>
                  <a:srgbClr val="006F4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NATIONAL INSTITUTE FOR ENVIRONMENTAL STUDIES</a:t>
            </a:r>
            <a:endParaRPr kumimoji="1" lang="ja-JP" altLang="en-US" sz="1200" b="1" i="1" u="none" strike="noStrike" kern="1200" cap="none" spc="0" normalizeH="0" baseline="0" noProof="0" dirty="0">
              <a:ln w="0"/>
              <a:solidFill>
                <a:srgbClr val="006F4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46FD5B4-4F1E-4C01-A066-05DFD43335F2}"/>
              </a:ext>
            </a:extLst>
          </p:cNvPr>
          <p:cNvSpPr/>
          <p:nvPr/>
        </p:nvSpPr>
        <p:spPr>
          <a:xfrm>
            <a:off x="2841529" y="4238165"/>
            <a:ext cx="602428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ja-JP" sz="1600" i="1" kern="0" dirty="0">
                <a:latin typeface="Times New Roman" pitchFamily="18" charset="0"/>
                <a:cs typeface="Times New Roman" pitchFamily="18" charset="0"/>
              </a:rPr>
              <a:t>Center for Social and Environmental Systems Research,</a:t>
            </a:r>
          </a:p>
          <a:p>
            <a:pPr lvl="0"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ja-JP" sz="1600" i="1" kern="0" dirty="0">
                <a:latin typeface="Times New Roman" pitchFamily="18" charset="0"/>
                <a:cs typeface="Times New Roman" pitchFamily="18" charset="0"/>
              </a:rPr>
              <a:t> National Institute for Environmental Studies</a:t>
            </a:r>
            <a:r>
              <a:rPr kumimoji="1" lang="ja-JP" altLang="en-US" sz="1600" i="1" kern="0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kumimoji="1" lang="en-US" altLang="ja-JP" sz="1600" i="1" kern="0" dirty="0">
                <a:latin typeface="Times New Roman" pitchFamily="18" charset="0"/>
                <a:cs typeface="Times New Roman" pitchFamily="18" charset="0"/>
              </a:rPr>
              <a:t>(NIES)</a:t>
            </a:r>
            <a:endParaRPr kumimoji="1" lang="en-US" altLang="zh-CN" sz="1600" i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CA2CF32-483B-4F6F-9297-FBF5AFC04D3B}"/>
              </a:ext>
            </a:extLst>
          </p:cNvPr>
          <p:cNvSpPr/>
          <p:nvPr/>
        </p:nvSpPr>
        <p:spPr>
          <a:xfrm>
            <a:off x="3779913" y="4967557"/>
            <a:ext cx="5062062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zh-CN" sz="2400" i="1" kern="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The 1</a:t>
            </a:r>
            <a:r>
              <a:rPr kumimoji="1" lang="en-US" altLang="zh-CN" sz="2400" i="1" kern="0" baseline="30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st</a:t>
            </a:r>
            <a:r>
              <a:rPr kumimoji="1" lang="en-US" altLang="zh-CN" sz="2400" i="1" kern="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IAEE Online Conference</a:t>
            </a:r>
          </a:p>
          <a:p>
            <a:pPr lvl="0"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zh-CN" kern="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JUNE 7th-9th, 2021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803DC8B-B794-4413-88E5-E8691C974063}"/>
              </a:ext>
            </a:extLst>
          </p:cNvPr>
          <p:cNvSpPr/>
          <p:nvPr/>
        </p:nvSpPr>
        <p:spPr>
          <a:xfrm>
            <a:off x="3189982" y="6003191"/>
            <a:ext cx="5855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" hangingPunct="0">
              <a:spcBef>
                <a:spcPts val="600"/>
              </a:spcBef>
              <a:spcAft>
                <a:spcPts val="0"/>
              </a:spcAft>
            </a:pPr>
            <a:r>
              <a:rPr lang="en-US" altLang="ja-JP" sz="1600" b="1" dirty="0">
                <a:latin typeface="Times New Roman" panose="02020603050405020304" pitchFamily="18" charset="0"/>
                <a:ea typeface="Mincho"/>
              </a:rPr>
              <a:t>ACKNOWLEDGMENT:</a:t>
            </a:r>
            <a:r>
              <a:rPr lang="en-US" altLang="ja-JP" sz="1600" dirty="0">
                <a:latin typeface="Times New Roman" panose="02020603050405020304" pitchFamily="18" charset="0"/>
                <a:ea typeface="Mincho"/>
              </a:rPr>
              <a:t> </a:t>
            </a:r>
            <a:r>
              <a:rPr lang="en-US" altLang="ja-JP" sz="1400" dirty="0">
                <a:latin typeface="Times New Roman" panose="02020603050405020304" pitchFamily="18" charset="0"/>
                <a:ea typeface="Mincho"/>
              </a:rPr>
              <a:t>This research was supported by Environment Research and Technology Development Fund (2-1711) of Environmental Restoration and Conservation Agency and Ministry of the Environment Japan.</a:t>
            </a:r>
            <a:endParaRPr lang="ja-JP" altLang="ja-JP" sz="1400" dirty="0">
              <a:effectLst/>
              <a:latin typeface="Times New Roman" panose="02020603050405020304" pitchFamily="18" charset="0"/>
              <a:ea typeface="Mincho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6D011AB-574C-4E34-BBED-912803F73C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" r="57678" b="4372"/>
          <a:stretch/>
        </p:blipFill>
        <p:spPr>
          <a:xfrm>
            <a:off x="323528" y="3495437"/>
            <a:ext cx="3118825" cy="2753495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738D3C6-8C62-4C71-9E01-6B5C20E06791}"/>
              </a:ext>
            </a:extLst>
          </p:cNvPr>
          <p:cNvCxnSpPr>
            <a:cxnSpLocks/>
            <a:endCxn id="21" idx="3"/>
          </p:cNvCxnSpPr>
          <p:nvPr/>
        </p:nvCxnSpPr>
        <p:spPr>
          <a:xfrm>
            <a:off x="4487159" y="5364589"/>
            <a:ext cx="4354816" cy="0"/>
          </a:xfrm>
          <a:prstGeom prst="line">
            <a:avLst/>
          </a:prstGeom>
          <a:ln w="19050">
            <a:solidFill>
              <a:srgbClr val="00A75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66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75"/>
    </mc:Choice>
    <mc:Fallback xmlns="">
      <p:transition spd="slow" advTm="1047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楕円 4">
            <a:extLst>
              <a:ext uri="{FF2B5EF4-FFF2-40B4-BE49-F238E27FC236}">
                <a16:creationId xmlns:a16="http://schemas.microsoft.com/office/drawing/2014/main" id="{BBA50D7C-8005-4F4D-ABF0-5E2E774477C3}"/>
              </a:ext>
            </a:extLst>
          </p:cNvPr>
          <p:cNvSpPr/>
          <p:nvPr/>
        </p:nvSpPr>
        <p:spPr>
          <a:xfrm>
            <a:off x="994160" y="980728"/>
            <a:ext cx="6984776" cy="45719"/>
          </a:xfrm>
          <a:prstGeom prst="ellipse">
            <a:avLst/>
          </a:prstGeom>
          <a:solidFill>
            <a:srgbClr val="007643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70362D79-0766-412A-8CAB-174FF663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7" y="266372"/>
            <a:ext cx="8688042" cy="714356"/>
          </a:xfr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altLang="ja-JP" sz="36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Methodology _ </a:t>
            </a: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Prediction of total WTP</a:t>
            </a:r>
            <a:endParaRPr lang="ja-JP" altLang="en-US" sz="36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4A3B64E-E4A8-4505-9C3A-AF952ADFAA6F}"/>
              </a:ext>
            </a:extLst>
          </p:cNvPr>
          <p:cNvGrpSpPr/>
          <p:nvPr/>
        </p:nvGrpSpPr>
        <p:grpSpPr>
          <a:xfrm>
            <a:off x="8332638" y="6056307"/>
            <a:ext cx="640595" cy="640595"/>
            <a:chOff x="8126643" y="6086045"/>
            <a:chExt cx="640595" cy="640595"/>
          </a:xfrm>
        </p:grpSpPr>
        <p:pic>
          <p:nvPicPr>
            <p:cNvPr id="12" name="図 11" descr="テキスト が含まれている画像&#10;&#10;高い精度で生成された説明">
              <a:extLst>
                <a:ext uri="{FF2B5EF4-FFF2-40B4-BE49-F238E27FC236}">
                  <a16:creationId xmlns:a16="http://schemas.microsoft.com/office/drawing/2014/main" id="{96EDD505-605A-47FD-AAA0-4C6839EAA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0962">
              <a:off x="8126643" y="6086045"/>
              <a:ext cx="640595" cy="640595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5D556153-3F00-4C80-B084-85A4EAD93F0F}"/>
                </a:ext>
              </a:extLst>
            </p:cNvPr>
            <p:cNvSpPr txBox="1"/>
            <p:nvPr/>
          </p:nvSpPr>
          <p:spPr>
            <a:xfrm>
              <a:off x="8231064" y="6242746"/>
              <a:ext cx="39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itchFamily="17" charset="-128"/>
                  <a:cs typeface="Times New Roman" panose="02020603050405020304" pitchFamily="18" charset="0"/>
                </a:rPr>
                <a:t>7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itchFamily="17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373DCC6-AD6F-4401-A850-399621644D0C}"/>
              </a:ext>
            </a:extLst>
          </p:cNvPr>
          <p:cNvSpPr txBox="1"/>
          <p:nvPr/>
        </p:nvSpPr>
        <p:spPr>
          <a:xfrm>
            <a:off x="3958980" y="2067990"/>
            <a:ext cx="74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WTP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</a:t>
            </a:r>
            <a:endParaRPr kumimoji="1" lang="ja-JP" alt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0CA3EEE9-B32A-48A3-8B31-0AEBA5FE9895}"/>
              </a:ext>
            </a:extLst>
          </p:cNvPr>
          <p:cNvCxnSpPr/>
          <p:nvPr/>
        </p:nvCxnSpPr>
        <p:spPr>
          <a:xfrm>
            <a:off x="4781778" y="3379906"/>
            <a:ext cx="3405931" cy="5872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380B64C5-E182-4121-84CB-0FBBDD6EE8C4}"/>
              </a:ext>
            </a:extLst>
          </p:cNvPr>
          <p:cNvCxnSpPr/>
          <p:nvPr/>
        </p:nvCxnSpPr>
        <p:spPr>
          <a:xfrm flipV="1">
            <a:off x="4766050" y="1288574"/>
            <a:ext cx="0" cy="208977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円弧 60">
            <a:extLst>
              <a:ext uri="{FF2B5EF4-FFF2-40B4-BE49-F238E27FC236}">
                <a16:creationId xmlns:a16="http://schemas.microsoft.com/office/drawing/2014/main" id="{2C1BA8F4-9FC8-4B76-AE63-DE55235423DA}"/>
              </a:ext>
            </a:extLst>
          </p:cNvPr>
          <p:cNvSpPr/>
          <p:nvPr/>
        </p:nvSpPr>
        <p:spPr>
          <a:xfrm rot="10551134">
            <a:off x="5166290" y="-187280"/>
            <a:ext cx="4009939" cy="3129093"/>
          </a:xfrm>
          <a:prstGeom prst="arc">
            <a:avLst>
              <a:gd name="adj1" fmla="val 15996912"/>
              <a:gd name="adj2" fmla="val 2129104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4727223B-1658-4391-B6AC-6DEEEEA7E22A}"/>
              </a:ext>
            </a:extLst>
          </p:cNvPr>
          <p:cNvCxnSpPr>
            <a:cxnSpLocks/>
            <a:endCxn id="72" idx="6"/>
          </p:cNvCxnSpPr>
          <p:nvPr/>
        </p:nvCxnSpPr>
        <p:spPr>
          <a:xfrm>
            <a:off x="4737255" y="2297790"/>
            <a:ext cx="827075" cy="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77E5CCBF-DB3F-4B72-B269-753399C1505C}"/>
              </a:ext>
            </a:extLst>
          </p:cNvPr>
          <p:cNvCxnSpPr>
            <a:cxnSpLocks/>
          </p:cNvCxnSpPr>
          <p:nvPr/>
        </p:nvCxnSpPr>
        <p:spPr>
          <a:xfrm>
            <a:off x="6537969" y="2843537"/>
            <a:ext cx="0" cy="559166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6766F93F-4658-4A78-8FE1-09EF3473A72A}"/>
              </a:ext>
            </a:extLst>
          </p:cNvPr>
          <p:cNvSpPr txBox="1"/>
          <p:nvPr/>
        </p:nvSpPr>
        <p:spPr>
          <a:xfrm>
            <a:off x="3571027" y="1228297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Y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WTP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F53A23E6-666B-449D-B849-8D4CA05043C9}"/>
              </a:ext>
            </a:extLst>
          </p:cNvPr>
          <p:cNvSpPr/>
          <p:nvPr/>
        </p:nvSpPr>
        <p:spPr>
          <a:xfrm>
            <a:off x="5484238" y="2256939"/>
            <a:ext cx="80092" cy="8170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0260ABC7-08D6-4994-8297-1EA924DC8E5D}"/>
              </a:ext>
            </a:extLst>
          </p:cNvPr>
          <p:cNvSpPr txBox="1"/>
          <p:nvPr/>
        </p:nvSpPr>
        <p:spPr>
          <a:xfrm>
            <a:off x="7112023" y="3738542"/>
            <a:ext cx="208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X (Acceptability, %)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50933082-DA84-4075-80DD-A0CB44B1BEA8}"/>
              </a:ext>
            </a:extLst>
          </p:cNvPr>
          <p:cNvCxnSpPr>
            <a:cxnSpLocks/>
            <a:endCxn id="73" idx="2"/>
          </p:cNvCxnSpPr>
          <p:nvPr/>
        </p:nvCxnSpPr>
        <p:spPr>
          <a:xfrm>
            <a:off x="4766050" y="2868973"/>
            <a:ext cx="1725107" cy="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45F9B0CB-7D35-4D48-AEC5-D592B7F44EAF}"/>
              </a:ext>
            </a:extLst>
          </p:cNvPr>
          <p:cNvSpPr/>
          <p:nvPr/>
        </p:nvSpPr>
        <p:spPr>
          <a:xfrm>
            <a:off x="6491157" y="2828122"/>
            <a:ext cx="80092" cy="8170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F3C58616-822A-4499-B915-8DAF118BE555}"/>
              </a:ext>
            </a:extLst>
          </p:cNvPr>
          <p:cNvCxnSpPr/>
          <p:nvPr/>
        </p:nvCxnSpPr>
        <p:spPr>
          <a:xfrm>
            <a:off x="4803563" y="6123621"/>
            <a:ext cx="3405931" cy="5872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E8B6DF9C-CF6C-48A7-8E7E-1D853D386412}"/>
              </a:ext>
            </a:extLst>
          </p:cNvPr>
          <p:cNvCxnSpPr/>
          <p:nvPr/>
        </p:nvCxnSpPr>
        <p:spPr>
          <a:xfrm flipV="1">
            <a:off x="4787835" y="4032289"/>
            <a:ext cx="0" cy="208977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円弧 86">
            <a:extLst>
              <a:ext uri="{FF2B5EF4-FFF2-40B4-BE49-F238E27FC236}">
                <a16:creationId xmlns:a16="http://schemas.microsoft.com/office/drawing/2014/main" id="{45F1D616-77D8-4617-B527-80AB0A21BFD5}"/>
              </a:ext>
            </a:extLst>
          </p:cNvPr>
          <p:cNvSpPr/>
          <p:nvPr/>
        </p:nvSpPr>
        <p:spPr>
          <a:xfrm rot="13342510" flipV="1">
            <a:off x="4642684" y="4649661"/>
            <a:ext cx="3954283" cy="4138119"/>
          </a:xfrm>
          <a:prstGeom prst="arc">
            <a:avLst>
              <a:gd name="adj1" fmla="val 16431156"/>
              <a:gd name="adj2" fmla="val 46261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1851407F-317E-419B-B2E3-8A719DA6D272}"/>
              </a:ext>
            </a:extLst>
          </p:cNvPr>
          <p:cNvCxnSpPr>
            <a:cxnSpLocks/>
            <a:endCxn id="93" idx="6"/>
          </p:cNvCxnSpPr>
          <p:nvPr/>
        </p:nvCxnSpPr>
        <p:spPr>
          <a:xfrm flipV="1">
            <a:off x="4815599" y="5057629"/>
            <a:ext cx="761467" cy="872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8CBB7E09-5BE5-4617-A06D-D368864B18E1}"/>
              </a:ext>
            </a:extLst>
          </p:cNvPr>
          <p:cNvCxnSpPr>
            <a:cxnSpLocks/>
          </p:cNvCxnSpPr>
          <p:nvPr/>
        </p:nvCxnSpPr>
        <p:spPr>
          <a:xfrm>
            <a:off x="5515729" y="2338641"/>
            <a:ext cx="17109" cy="1016385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BA91B0ED-563A-4026-A2E4-59ED5142947F}"/>
              </a:ext>
            </a:extLst>
          </p:cNvPr>
          <p:cNvSpPr txBox="1"/>
          <p:nvPr/>
        </p:nvSpPr>
        <p:spPr>
          <a:xfrm>
            <a:off x="3463119" y="3963081"/>
            <a:ext cx="144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Y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TWTP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4E9D773B-54B6-4F40-952B-045B9FF2F01F}"/>
              </a:ext>
            </a:extLst>
          </p:cNvPr>
          <p:cNvSpPr txBox="1"/>
          <p:nvPr/>
        </p:nvSpPr>
        <p:spPr>
          <a:xfrm>
            <a:off x="6614448" y="6504918"/>
            <a:ext cx="226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X (Acceptability, %)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C6470AF2-C7A1-44C3-82B3-176BD188A231}"/>
              </a:ext>
            </a:extLst>
          </p:cNvPr>
          <p:cNvCxnSpPr>
            <a:cxnSpLocks/>
            <a:endCxn id="94" idx="2"/>
          </p:cNvCxnSpPr>
          <p:nvPr/>
        </p:nvCxnSpPr>
        <p:spPr>
          <a:xfrm>
            <a:off x="4824412" y="4662831"/>
            <a:ext cx="1687594" cy="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1364BA4B-18ED-482C-9205-7EB7AE5A2787}"/>
              </a:ext>
            </a:extLst>
          </p:cNvPr>
          <p:cNvCxnSpPr>
            <a:cxnSpLocks/>
          </p:cNvCxnSpPr>
          <p:nvPr/>
        </p:nvCxnSpPr>
        <p:spPr>
          <a:xfrm>
            <a:off x="7223456" y="3001245"/>
            <a:ext cx="0" cy="376312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A87373A2-1E90-41B2-ABBC-EBB70A3981F7}"/>
              </a:ext>
            </a:extLst>
          </p:cNvPr>
          <p:cNvCxnSpPr>
            <a:cxnSpLocks/>
          </p:cNvCxnSpPr>
          <p:nvPr/>
        </p:nvCxnSpPr>
        <p:spPr>
          <a:xfrm>
            <a:off x="4781778" y="3001245"/>
            <a:ext cx="2350816" cy="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D1C85038-3E2C-4D7A-A37C-3ADDA839C60F}"/>
              </a:ext>
            </a:extLst>
          </p:cNvPr>
          <p:cNvCxnSpPr>
            <a:cxnSpLocks/>
            <a:endCxn id="106" idx="2"/>
          </p:cNvCxnSpPr>
          <p:nvPr/>
        </p:nvCxnSpPr>
        <p:spPr>
          <a:xfrm flipV="1">
            <a:off x="4803563" y="4768711"/>
            <a:ext cx="2403765" cy="3095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6ECC945E-8D4B-4002-96B5-F57D8BAE8B4F}"/>
              </a:ext>
            </a:extLst>
          </p:cNvPr>
          <p:cNvSpPr txBox="1"/>
          <p:nvPr/>
        </p:nvSpPr>
        <p:spPr>
          <a:xfrm>
            <a:off x="5377083" y="6171261"/>
            <a:ext cx="4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</a:t>
            </a:r>
            <a:endParaRPr kumimoji="1" lang="ja-JP" alt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85876D60-FB4D-4C0E-9F15-B60420BAB0F4}"/>
              </a:ext>
            </a:extLst>
          </p:cNvPr>
          <p:cNvSpPr txBox="1"/>
          <p:nvPr/>
        </p:nvSpPr>
        <p:spPr>
          <a:xfrm>
            <a:off x="6338987" y="6171261"/>
            <a:ext cx="4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</a:t>
            </a:r>
            <a:endParaRPr kumimoji="1" lang="ja-JP" alt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1" name="テキスト ボックス 118">
            <a:extLst>
              <a:ext uri="{FF2B5EF4-FFF2-40B4-BE49-F238E27FC236}">
                <a16:creationId xmlns:a16="http://schemas.microsoft.com/office/drawing/2014/main" id="{6ECC945E-8D4B-4002-96B5-F57D8BAE8B4F}"/>
              </a:ext>
            </a:extLst>
          </p:cNvPr>
          <p:cNvSpPr txBox="1"/>
          <p:nvPr/>
        </p:nvSpPr>
        <p:spPr>
          <a:xfrm>
            <a:off x="7078972" y="6171261"/>
            <a:ext cx="4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3</a:t>
            </a:r>
            <a:endParaRPr kumimoji="1" lang="ja-JP" alt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16928CB1-A5EB-4415-9251-5C89324C89EC}"/>
              </a:ext>
            </a:extLst>
          </p:cNvPr>
          <p:cNvSpPr txBox="1"/>
          <p:nvPr/>
        </p:nvSpPr>
        <p:spPr>
          <a:xfrm>
            <a:off x="5532456" y="3382437"/>
            <a:ext cx="4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</a:t>
            </a:r>
            <a:endParaRPr kumimoji="1" lang="ja-JP" alt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74B64FFB-8BE3-4A2A-8325-F79D5186C435}"/>
              </a:ext>
            </a:extLst>
          </p:cNvPr>
          <p:cNvSpPr txBox="1"/>
          <p:nvPr/>
        </p:nvSpPr>
        <p:spPr>
          <a:xfrm>
            <a:off x="6494360" y="3382437"/>
            <a:ext cx="4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</a:t>
            </a:r>
            <a:endParaRPr kumimoji="1" lang="ja-JP" alt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4" name="テキスト ボックス 118">
            <a:extLst>
              <a:ext uri="{FF2B5EF4-FFF2-40B4-BE49-F238E27FC236}">
                <a16:creationId xmlns:a16="http://schemas.microsoft.com/office/drawing/2014/main" id="{EFE4E6B6-0B54-4832-AC89-C5CEF9F3FB7E}"/>
              </a:ext>
            </a:extLst>
          </p:cNvPr>
          <p:cNvSpPr txBox="1"/>
          <p:nvPr/>
        </p:nvSpPr>
        <p:spPr>
          <a:xfrm>
            <a:off x="7234345" y="3382437"/>
            <a:ext cx="4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3</a:t>
            </a:r>
            <a:endParaRPr kumimoji="1" lang="ja-JP" alt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12DBD1BF-195E-4F31-A133-12D3E3B80521}"/>
              </a:ext>
            </a:extLst>
          </p:cNvPr>
          <p:cNvSpPr txBox="1"/>
          <p:nvPr/>
        </p:nvSpPr>
        <p:spPr>
          <a:xfrm>
            <a:off x="3958980" y="2586305"/>
            <a:ext cx="74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WTP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</a:t>
            </a:r>
            <a:endParaRPr kumimoji="1" lang="ja-JP" alt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438547E0-3DA7-472B-87C2-85F358597B7C}"/>
              </a:ext>
            </a:extLst>
          </p:cNvPr>
          <p:cNvSpPr txBox="1"/>
          <p:nvPr/>
        </p:nvSpPr>
        <p:spPr>
          <a:xfrm>
            <a:off x="3958980" y="2889863"/>
            <a:ext cx="74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WTP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3</a:t>
            </a:r>
            <a:endParaRPr kumimoji="1" lang="ja-JP" alt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9" name="楕円 98">
            <a:extLst>
              <a:ext uri="{FF2B5EF4-FFF2-40B4-BE49-F238E27FC236}">
                <a16:creationId xmlns:a16="http://schemas.microsoft.com/office/drawing/2014/main" id="{B01131D7-895E-429D-B74F-FCB8DE8AB3E5}"/>
              </a:ext>
            </a:extLst>
          </p:cNvPr>
          <p:cNvSpPr/>
          <p:nvPr/>
        </p:nvSpPr>
        <p:spPr>
          <a:xfrm>
            <a:off x="7183410" y="2919543"/>
            <a:ext cx="80092" cy="81702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DD9C388C-FAD5-4AEB-919B-7800FA06A1C2}"/>
              </a:ext>
            </a:extLst>
          </p:cNvPr>
          <p:cNvSpPr txBox="1"/>
          <p:nvPr/>
        </p:nvSpPr>
        <p:spPr>
          <a:xfrm>
            <a:off x="3853645" y="4885722"/>
            <a:ext cx="900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TWTP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</a:t>
            </a:r>
            <a:endParaRPr kumimoji="1" lang="ja-JP" alt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88FEC4A6-78D1-460A-874F-4193BD4CD1BE}"/>
              </a:ext>
            </a:extLst>
          </p:cNvPr>
          <p:cNvSpPr txBox="1"/>
          <p:nvPr/>
        </p:nvSpPr>
        <p:spPr>
          <a:xfrm>
            <a:off x="3853645" y="4367487"/>
            <a:ext cx="900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TWTP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</a:t>
            </a:r>
            <a:endParaRPr kumimoji="1" lang="ja-JP" alt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C6DCC046-2FB5-4858-87C3-A6B2E410BCB7}"/>
              </a:ext>
            </a:extLst>
          </p:cNvPr>
          <p:cNvSpPr txBox="1"/>
          <p:nvPr/>
        </p:nvSpPr>
        <p:spPr>
          <a:xfrm>
            <a:off x="3853645" y="4624896"/>
            <a:ext cx="89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TWTP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3</a:t>
            </a:r>
            <a:endParaRPr kumimoji="1" lang="ja-JP" alt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1F1C8C0-3B20-453A-956E-257B690BC4A5}"/>
              </a:ext>
            </a:extLst>
          </p:cNvPr>
          <p:cNvSpPr/>
          <p:nvPr/>
        </p:nvSpPr>
        <p:spPr>
          <a:xfrm>
            <a:off x="398866" y="1093040"/>
            <a:ext cx="2780905" cy="543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Acceptability curve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05227D0A-11F9-49D3-9FFF-E0CDCAE27147}"/>
                  </a:ext>
                </a:extLst>
              </p:cNvPr>
              <p:cNvSpPr/>
              <p:nvPr/>
            </p:nvSpPr>
            <p:spPr>
              <a:xfrm>
                <a:off x="63768" y="1881715"/>
                <a:ext cx="3148298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ja-JP" alt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𝐹</m:t>
                      </m:r>
                      <m:d>
                        <m:d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</m:e>
                      </m:d>
                      <m:r>
                        <a:rPr kumimoji="0" lang="ja-JP" alt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ja-JP" alt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0" lang="ja-JP" alt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ja-JP" alt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kumimoji="0" lang="ja-JP" altLang="en-US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ja-JP" altLang="en-US" sz="1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0" lang="ja-JP" altLang="en-US" sz="1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ja-JP" altLang="en-US" sz="1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kumimoji="0" lang="ja-JP" altLang="en-US" sz="1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0" lang="ja-JP" altLang="en-US" sz="14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ln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kumimoji="0" lang="ja-JP" altLang="en-US" sz="14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kumimoji="0" lang="ja-JP" altLang="en-US" sz="1400" b="0" i="1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cs typeface="+mn-cs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kumimoji="0" lang="ja-JP" altLang="en-US" sz="1400" b="0" i="1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cs typeface="+mn-cs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kumimoji="0" lang="ja-JP" altLang="en-US" sz="1400" b="0" i="1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cs typeface="+mn-cs"/>
                                                        </a:rPr>
                                                        <m:t>𝑡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kumimoji="0" lang="ja-JP" altLang="en-US" sz="14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kumimoji="0" lang="ja-JP" altLang="en-US" sz="1400" b="0" i="1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cs typeface="+mn-cs"/>
                                                    </a:rPr>
                                                    <m:t>𝛼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r>
                                            <a:rPr kumimoji="0" lang="ja-JP" altLang="en-US" sz="14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ja-JP" altLang="en-US" sz="1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r>
                                            <a:rPr kumimoji="0" lang="ja-JP" altLang="en-US" sz="1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𝑏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05227D0A-11F9-49D3-9FFF-E0CDCAE27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8" y="1881715"/>
                <a:ext cx="3148298" cy="576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9EB690E-D62B-48E5-9078-8FBAFF21C0CC}"/>
              </a:ext>
            </a:extLst>
          </p:cNvPr>
          <p:cNvSpPr/>
          <p:nvPr/>
        </p:nvSpPr>
        <p:spPr>
          <a:xfrm>
            <a:off x="981461" y="3292762"/>
            <a:ext cx="1686608" cy="543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Total WTP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E058688-09AE-48CC-9C44-D1358D48EF96}"/>
              </a:ext>
            </a:extLst>
          </p:cNvPr>
          <p:cNvSpPr txBox="1"/>
          <p:nvPr/>
        </p:nvSpPr>
        <p:spPr>
          <a:xfrm>
            <a:off x="817421" y="4135013"/>
            <a:ext cx="248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TWTP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=WTP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×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×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02F9A0B-809D-4E76-974C-BD458A95303A}"/>
              </a:ext>
            </a:extLst>
          </p:cNvPr>
          <p:cNvSpPr txBox="1"/>
          <p:nvPr/>
        </p:nvSpPr>
        <p:spPr>
          <a:xfrm>
            <a:off x="538392" y="5767252"/>
            <a:ext cx="289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N: The number of household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2D8107B-33CA-4427-91AA-DFA6D4B22F64}"/>
              </a:ext>
            </a:extLst>
          </p:cNvPr>
          <p:cNvSpPr txBox="1"/>
          <p:nvPr/>
        </p:nvSpPr>
        <p:spPr>
          <a:xfrm>
            <a:off x="817421" y="4558210"/>
            <a:ext cx="248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TWTP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=WTP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×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×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BAF7B1A-FB99-4AC5-8968-D5C93215747D}"/>
              </a:ext>
            </a:extLst>
          </p:cNvPr>
          <p:cNvSpPr txBox="1"/>
          <p:nvPr/>
        </p:nvSpPr>
        <p:spPr>
          <a:xfrm>
            <a:off x="817421" y="4981406"/>
            <a:ext cx="248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TWTP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3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=WTP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×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×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2FBE3E3C-CF62-4B70-8EE3-944C4BEDA4BC}"/>
              </a:ext>
            </a:extLst>
          </p:cNvPr>
          <p:cNvCxnSpPr>
            <a:cxnSpLocks/>
          </p:cNvCxnSpPr>
          <p:nvPr/>
        </p:nvCxnSpPr>
        <p:spPr>
          <a:xfrm>
            <a:off x="5528192" y="3402703"/>
            <a:ext cx="0" cy="2712478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373FB0D2-9475-4140-B910-58CE60DD5DBC}"/>
              </a:ext>
            </a:extLst>
          </p:cNvPr>
          <p:cNvCxnSpPr>
            <a:cxnSpLocks/>
            <a:endCxn id="120" idx="0"/>
          </p:cNvCxnSpPr>
          <p:nvPr/>
        </p:nvCxnSpPr>
        <p:spPr>
          <a:xfrm>
            <a:off x="6537969" y="3387467"/>
            <a:ext cx="33280" cy="2783794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6AE83C9B-5999-4EAC-8F0C-06813BFDEE62}"/>
              </a:ext>
            </a:extLst>
          </p:cNvPr>
          <p:cNvCxnSpPr>
            <a:cxnSpLocks/>
          </p:cNvCxnSpPr>
          <p:nvPr/>
        </p:nvCxnSpPr>
        <p:spPr>
          <a:xfrm>
            <a:off x="7234332" y="3382437"/>
            <a:ext cx="39293" cy="2788824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楕円 92">
            <a:extLst>
              <a:ext uri="{FF2B5EF4-FFF2-40B4-BE49-F238E27FC236}">
                <a16:creationId xmlns:a16="http://schemas.microsoft.com/office/drawing/2014/main" id="{0E4001DD-4971-47C0-88CA-D2A5C7146085}"/>
              </a:ext>
            </a:extLst>
          </p:cNvPr>
          <p:cNvSpPr/>
          <p:nvPr/>
        </p:nvSpPr>
        <p:spPr>
          <a:xfrm>
            <a:off x="5496974" y="5016778"/>
            <a:ext cx="80092" cy="8170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4" name="楕円 93">
            <a:extLst>
              <a:ext uri="{FF2B5EF4-FFF2-40B4-BE49-F238E27FC236}">
                <a16:creationId xmlns:a16="http://schemas.microsoft.com/office/drawing/2014/main" id="{58BBF5DB-D536-4BE6-8BC5-9CE2BDE6AA89}"/>
              </a:ext>
            </a:extLst>
          </p:cNvPr>
          <p:cNvSpPr/>
          <p:nvPr/>
        </p:nvSpPr>
        <p:spPr>
          <a:xfrm>
            <a:off x="6512006" y="4621980"/>
            <a:ext cx="80092" cy="8170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6" name="楕円 105">
            <a:extLst>
              <a:ext uri="{FF2B5EF4-FFF2-40B4-BE49-F238E27FC236}">
                <a16:creationId xmlns:a16="http://schemas.microsoft.com/office/drawing/2014/main" id="{009425A1-EEB9-4557-9497-C1C233DFDCB3}"/>
              </a:ext>
            </a:extLst>
          </p:cNvPr>
          <p:cNvSpPr/>
          <p:nvPr/>
        </p:nvSpPr>
        <p:spPr>
          <a:xfrm>
            <a:off x="7207328" y="4727860"/>
            <a:ext cx="80092" cy="81702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9BCE3865-C8C9-40F7-B5BA-DC027D277B0C}"/>
              </a:ext>
            </a:extLst>
          </p:cNvPr>
          <p:cNvSpPr/>
          <p:nvPr/>
        </p:nvSpPr>
        <p:spPr>
          <a:xfrm>
            <a:off x="337813" y="4045548"/>
            <a:ext cx="4924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①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FBA5476-9F24-41F0-854E-4197A6199412}"/>
              </a:ext>
            </a:extLst>
          </p:cNvPr>
          <p:cNvSpPr/>
          <p:nvPr/>
        </p:nvSpPr>
        <p:spPr>
          <a:xfrm>
            <a:off x="337813" y="4489919"/>
            <a:ext cx="4924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②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CF9CB6D5-FDF6-4250-9655-E84AFF5F28BB}"/>
              </a:ext>
            </a:extLst>
          </p:cNvPr>
          <p:cNvSpPr/>
          <p:nvPr/>
        </p:nvSpPr>
        <p:spPr>
          <a:xfrm>
            <a:off x="337813" y="4934289"/>
            <a:ext cx="4924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③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909BB194-2017-48FF-9594-BBDDAB8BB57B}"/>
              </a:ext>
            </a:extLst>
          </p:cNvPr>
          <p:cNvSpPr/>
          <p:nvPr/>
        </p:nvSpPr>
        <p:spPr>
          <a:xfrm>
            <a:off x="3081512" y="1911835"/>
            <a:ext cx="5741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(2)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986E13B6-4AFF-411E-8135-39A938F83C33}"/>
              </a:ext>
            </a:extLst>
          </p:cNvPr>
          <p:cNvSpPr/>
          <p:nvPr/>
        </p:nvSpPr>
        <p:spPr>
          <a:xfrm>
            <a:off x="5540252" y="1958327"/>
            <a:ext cx="4924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①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07E911A3-1F5A-4AF9-BF8A-B5C380871724}"/>
              </a:ext>
            </a:extLst>
          </p:cNvPr>
          <p:cNvSpPr/>
          <p:nvPr/>
        </p:nvSpPr>
        <p:spPr>
          <a:xfrm>
            <a:off x="5499983" y="4951792"/>
            <a:ext cx="4924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①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38DB4DCE-27D6-4BAE-8D41-08EC71D84D68}"/>
              </a:ext>
            </a:extLst>
          </p:cNvPr>
          <p:cNvSpPr/>
          <p:nvPr/>
        </p:nvSpPr>
        <p:spPr>
          <a:xfrm>
            <a:off x="6238521" y="2243964"/>
            <a:ext cx="4924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②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D37275D0-9D1C-49F2-8F6C-8CEDAE18718A}"/>
              </a:ext>
            </a:extLst>
          </p:cNvPr>
          <p:cNvSpPr/>
          <p:nvPr/>
        </p:nvSpPr>
        <p:spPr>
          <a:xfrm>
            <a:off x="6465370" y="4694426"/>
            <a:ext cx="4924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②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E1213CC9-6B73-4E94-AE22-412424E6335D}"/>
              </a:ext>
            </a:extLst>
          </p:cNvPr>
          <p:cNvSpPr/>
          <p:nvPr/>
        </p:nvSpPr>
        <p:spPr>
          <a:xfrm>
            <a:off x="6944204" y="2384065"/>
            <a:ext cx="4924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③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BE86C680-5521-4903-A010-765A31235781}"/>
              </a:ext>
            </a:extLst>
          </p:cNvPr>
          <p:cNvSpPr/>
          <p:nvPr/>
        </p:nvSpPr>
        <p:spPr>
          <a:xfrm>
            <a:off x="7328991" y="4397291"/>
            <a:ext cx="4924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③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379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03"/>
    </mc:Choice>
    <mc:Fallback xmlns="">
      <p:transition spd="slow" advTm="64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30" grpId="0"/>
      <p:bldP spid="131" grpId="0"/>
      <p:bldP spid="132" grpId="0"/>
      <p:bldP spid="47" grpId="0"/>
      <p:bldP spid="48" grpId="0"/>
      <p:bldP spid="49" grpId="0"/>
      <p:bldP spid="50" grpId="0"/>
      <p:bldP spid="51" grpId="0"/>
      <p:bldP spid="93" grpId="0" animBg="1"/>
      <p:bldP spid="94" grpId="0" animBg="1"/>
      <p:bldP spid="106" grpId="0" animBg="1"/>
      <p:bldP spid="67" grpId="0"/>
      <p:bldP spid="69" grpId="0"/>
      <p:bldP spid="70" grpId="0"/>
      <p:bldP spid="58" grpId="0"/>
      <p:bldP spid="66" grpId="0"/>
      <p:bldP spid="71" grpId="0"/>
      <p:bldP spid="74" grpId="0"/>
      <p:bldP spid="75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114411" y="198625"/>
            <a:ext cx="6855416" cy="714356"/>
          </a:xfr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Framework</a:t>
            </a:r>
            <a:endParaRPr lang="ja-JP" altLang="en-US" sz="36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56EDFB67-EBC4-49FA-B2B1-978CCA568344}"/>
              </a:ext>
            </a:extLst>
          </p:cNvPr>
          <p:cNvSpPr/>
          <p:nvPr/>
        </p:nvSpPr>
        <p:spPr>
          <a:xfrm>
            <a:off x="994160" y="980728"/>
            <a:ext cx="6984776" cy="45719"/>
          </a:xfrm>
          <a:prstGeom prst="ellipse">
            <a:avLst/>
          </a:prstGeom>
          <a:solidFill>
            <a:srgbClr val="007643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92CAF4B5-461A-4D79-BC68-08ACEBCFCEDC}"/>
              </a:ext>
            </a:extLst>
          </p:cNvPr>
          <p:cNvSpPr/>
          <p:nvPr/>
        </p:nvSpPr>
        <p:spPr>
          <a:xfrm>
            <a:off x="2594610" y="1297926"/>
            <a:ext cx="5418637" cy="1252155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2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6D325FC6-3C1A-4696-A0CF-D2495C519D24}"/>
              </a:ext>
            </a:extLst>
          </p:cNvPr>
          <p:cNvSpPr txBox="1"/>
          <p:nvPr/>
        </p:nvSpPr>
        <p:spPr>
          <a:xfrm>
            <a:off x="5794887" y="1582695"/>
            <a:ext cx="2001338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R="0" lvl="0" algn="l" defTabSz="9142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Build Acceptability Curve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B6E46E4C-F8DA-4593-84CA-1649F7601A05}"/>
              </a:ext>
            </a:extLst>
          </p:cNvPr>
          <p:cNvSpPr txBox="1"/>
          <p:nvPr/>
        </p:nvSpPr>
        <p:spPr>
          <a:xfrm>
            <a:off x="548988" y="1336633"/>
            <a:ext cx="1446149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2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WTP model 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8D742469-FEAD-40D7-9D5C-0882815FA925}"/>
              </a:ext>
            </a:extLst>
          </p:cNvPr>
          <p:cNvSpPr txBox="1"/>
          <p:nvPr/>
        </p:nvSpPr>
        <p:spPr>
          <a:xfrm>
            <a:off x="2943562" y="1575676"/>
            <a:ext cx="1799306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R="0" lvl="0" algn="l" defTabSz="9142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Forecast Median Willing to pay 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262FF2F-0D41-4360-97BA-BF55DF2D84BA}"/>
              </a:ext>
            </a:extLst>
          </p:cNvPr>
          <p:cNvSpPr txBox="1"/>
          <p:nvPr/>
        </p:nvSpPr>
        <p:spPr>
          <a:xfrm>
            <a:off x="548988" y="3094444"/>
            <a:ext cx="1535973" cy="707886"/>
          </a:xfrm>
          <a:prstGeom prst="rect">
            <a:avLst/>
          </a:prstGeom>
          <a:solidFill>
            <a:srgbClr val="548235"/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2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Energy using model 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561293C8-4BCB-4D04-8653-4553DE0150DB}"/>
              </a:ext>
            </a:extLst>
          </p:cNvPr>
          <p:cNvCxnSpPr/>
          <p:nvPr/>
        </p:nvCxnSpPr>
        <p:spPr>
          <a:xfrm>
            <a:off x="5159852" y="1924003"/>
            <a:ext cx="295949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図 98">
            <a:extLst>
              <a:ext uri="{FF2B5EF4-FFF2-40B4-BE49-F238E27FC236}">
                <a16:creationId xmlns:a16="http://schemas.microsoft.com/office/drawing/2014/main" id="{F8BADA26-E434-4613-90E1-1803EA3E7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73" y="4353319"/>
            <a:ext cx="1837027" cy="1826455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EEEC8FD-2972-43DB-BD4D-F77559FA3A82}"/>
              </a:ext>
            </a:extLst>
          </p:cNvPr>
          <p:cNvGrpSpPr/>
          <p:nvPr/>
        </p:nvGrpSpPr>
        <p:grpSpPr>
          <a:xfrm>
            <a:off x="2605039" y="2741851"/>
            <a:ext cx="5498831" cy="3719834"/>
            <a:chOff x="2695683" y="2799001"/>
            <a:chExt cx="5498831" cy="3719834"/>
          </a:xfrm>
        </p:grpSpPr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CDB0B40F-C35E-454B-BADE-18E457491393}"/>
                </a:ext>
              </a:extLst>
            </p:cNvPr>
            <p:cNvSpPr/>
            <p:nvPr/>
          </p:nvSpPr>
          <p:spPr>
            <a:xfrm>
              <a:off x="2695683" y="3066975"/>
              <a:ext cx="5498831" cy="3451860"/>
            </a:xfrm>
            <a:prstGeom prst="rect">
              <a:avLst/>
            </a:prstGeom>
            <a:solidFill>
              <a:srgbClr val="548235"/>
            </a:solidFill>
            <a:ln w="222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2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A0699892-65AA-4158-824D-438CCCE5F458}"/>
                </a:ext>
              </a:extLst>
            </p:cNvPr>
            <p:cNvSpPr/>
            <p:nvPr/>
          </p:nvSpPr>
          <p:spPr>
            <a:xfrm>
              <a:off x="3042880" y="3802330"/>
              <a:ext cx="4781351" cy="2507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CFAAD5A0-A39F-435F-AC52-E10EC116A1DB}"/>
                </a:ext>
              </a:extLst>
            </p:cNvPr>
            <p:cNvSpPr txBox="1"/>
            <p:nvPr/>
          </p:nvSpPr>
          <p:spPr>
            <a:xfrm>
              <a:off x="3042880" y="3162761"/>
              <a:ext cx="4576087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defTabSz="914274">
                <a:defRPr/>
              </a:pPr>
              <a:r>
                <a:rPr lang="en-US" altLang="ja-JP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 function:</a:t>
              </a:r>
              <a:r>
                <a:rPr lang="ja-JP" altLang="en-US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Min (Cost + Max (</a:t>
              </a:r>
              <a:r>
                <a:rPr kumimoji="0" lang="en-US" altLang="ja-JP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RE</a:t>
              </a:r>
              <a:r>
                <a:rPr kumimoji="0" lang="en-US" altLang="ja-JP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cost</a:t>
              </a: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)</a:t>
              </a: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E9DD5463-3031-4613-839B-4D7D75F901B6}"/>
                </a:ext>
              </a:extLst>
            </p:cNvPr>
            <p:cNvSpPr txBox="1"/>
            <p:nvPr/>
          </p:nvSpPr>
          <p:spPr>
            <a:xfrm>
              <a:off x="3194380" y="3610560"/>
              <a:ext cx="1260538" cy="36933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2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Subject to </a:t>
              </a: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:</a:t>
              </a: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090017B1-E145-4A76-BF8A-FA536BBC445A}"/>
                </a:ext>
              </a:extLst>
            </p:cNvPr>
            <p:cNvSpPr txBox="1"/>
            <p:nvPr/>
          </p:nvSpPr>
          <p:spPr>
            <a:xfrm>
              <a:off x="3092152" y="4000420"/>
              <a:ext cx="4625700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2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Renewable energy potential</a:t>
              </a:r>
              <a:endPara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7" name="角丸四角形 54">
              <a:extLst>
                <a:ext uri="{FF2B5EF4-FFF2-40B4-BE49-F238E27FC236}">
                  <a16:creationId xmlns:a16="http://schemas.microsoft.com/office/drawing/2014/main" id="{08548AE3-CC27-4CB8-8B76-6A71E948911B}"/>
                </a:ext>
              </a:extLst>
            </p:cNvPr>
            <p:cNvSpPr/>
            <p:nvPr/>
          </p:nvSpPr>
          <p:spPr>
            <a:xfrm>
              <a:off x="5851270" y="4754045"/>
              <a:ext cx="1792184" cy="1283247"/>
            </a:xfrm>
            <a:prstGeom prst="round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D5373B38-B5F9-4761-92D5-0A1AA82D58FA}"/>
                </a:ext>
              </a:extLst>
            </p:cNvPr>
            <p:cNvSpPr txBox="1"/>
            <p:nvPr/>
          </p:nvSpPr>
          <p:spPr>
            <a:xfrm>
              <a:off x="6100559" y="4513339"/>
              <a:ext cx="1293607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Natural condition</a:t>
              </a:r>
            </a:p>
          </p:txBody>
        </p:sp>
        <p:sp>
          <p:nvSpPr>
            <p:cNvPr id="61" name="角丸四角形 54">
              <a:extLst>
                <a:ext uri="{FF2B5EF4-FFF2-40B4-BE49-F238E27FC236}">
                  <a16:creationId xmlns:a16="http://schemas.microsoft.com/office/drawing/2014/main" id="{22952588-519A-4303-9F3F-D2D03F9E915A}"/>
                </a:ext>
              </a:extLst>
            </p:cNvPr>
            <p:cNvSpPr/>
            <p:nvPr/>
          </p:nvSpPr>
          <p:spPr>
            <a:xfrm>
              <a:off x="3394582" y="4792905"/>
              <a:ext cx="1560634" cy="1279375"/>
            </a:xfrm>
            <a:prstGeom prst="round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D2093F39-2A39-4CDA-A848-08CEFAFC8CB5}"/>
                </a:ext>
              </a:extLst>
            </p:cNvPr>
            <p:cNvSpPr txBox="1"/>
            <p:nvPr/>
          </p:nvSpPr>
          <p:spPr>
            <a:xfrm>
              <a:off x="3585103" y="4513339"/>
              <a:ext cx="1194473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Economic condition</a:t>
              </a:r>
            </a:p>
          </p:txBody>
        </p:sp>
        <p:sp>
          <p:nvSpPr>
            <p:cNvPr id="84" name="乗算記号 83">
              <a:extLst>
                <a:ext uri="{FF2B5EF4-FFF2-40B4-BE49-F238E27FC236}">
                  <a16:creationId xmlns:a16="http://schemas.microsoft.com/office/drawing/2014/main" id="{A7BD15B3-43B9-4A1D-9426-35BBC8EA0404}"/>
                </a:ext>
              </a:extLst>
            </p:cNvPr>
            <p:cNvSpPr/>
            <p:nvPr/>
          </p:nvSpPr>
          <p:spPr>
            <a:xfrm>
              <a:off x="5170047" y="5233845"/>
              <a:ext cx="469910" cy="491353"/>
            </a:xfrm>
            <a:prstGeom prst="mathMultiply">
              <a:avLst>
                <a:gd name="adj1" fmla="val 1712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92" name="直線矢印コネクタ 91">
              <a:extLst>
                <a:ext uri="{FF2B5EF4-FFF2-40B4-BE49-F238E27FC236}">
                  <a16:creationId xmlns:a16="http://schemas.microsoft.com/office/drawing/2014/main" id="{2B4BEB71-A20C-47A1-8BF5-0727AC5773C6}"/>
                </a:ext>
              </a:extLst>
            </p:cNvPr>
            <p:cNvCxnSpPr>
              <a:cxnSpLocks/>
            </p:cNvCxnSpPr>
            <p:nvPr/>
          </p:nvCxnSpPr>
          <p:spPr>
            <a:xfrm>
              <a:off x="6341909" y="5751898"/>
              <a:ext cx="1056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矢印コネクタ 92">
              <a:extLst>
                <a:ext uri="{FF2B5EF4-FFF2-40B4-BE49-F238E27FC236}">
                  <a16:creationId xmlns:a16="http://schemas.microsoft.com/office/drawing/2014/main" id="{1A5552E9-C14D-4783-B92D-8455CB6993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0067" y="5220216"/>
              <a:ext cx="0" cy="5475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3B7C1D26-70CC-45F4-B992-A45414E2AF30}"/>
                </a:ext>
              </a:extLst>
            </p:cNvPr>
            <p:cNvSpPr/>
            <p:nvPr/>
          </p:nvSpPr>
          <p:spPr>
            <a:xfrm>
              <a:off x="6398851" y="5253009"/>
              <a:ext cx="768553" cy="450280"/>
            </a:xfrm>
            <a:custGeom>
              <a:avLst/>
              <a:gdLst>
                <a:gd name="connsiteX0" fmla="*/ 0 w 820755"/>
                <a:gd name="connsiteY0" fmla="*/ 140677 h 424185"/>
                <a:gd name="connsiteX1" fmla="*/ 11723 w 820755"/>
                <a:gd name="connsiteY1" fmla="*/ 222738 h 424185"/>
                <a:gd name="connsiteX2" fmla="*/ 35169 w 820755"/>
                <a:gd name="connsiteY2" fmla="*/ 257908 h 424185"/>
                <a:gd name="connsiteX3" fmla="*/ 58615 w 820755"/>
                <a:gd name="connsiteY3" fmla="*/ 328246 h 424185"/>
                <a:gd name="connsiteX4" fmla="*/ 70338 w 820755"/>
                <a:gd name="connsiteY4" fmla="*/ 363415 h 424185"/>
                <a:gd name="connsiteX5" fmla="*/ 82061 w 820755"/>
                <a:gd name="connsiteY5" fmla="*/ 398585 h 424185"/>
                <a:gd name="connsiteX6" fmla="*/ 105508 w 820755"/>
                <a:gd name="connsiteY6" fmla="*/ 328246 h 424185"/>
                <a:gd name="connsiteX7" fmla="*/ 152400 w 820755"/>
                <a:gd name="connsiteY7" fmla="*/ 257908 h 424185"/>
                <a:gd name="connsiteX8" fmla="*/ 164123 w 820755"/>
                <a:gd name="connsiteY8" fmla="*/ 175846 h 424185"/>
                <a:gd name="connsiteX9" fmla="*/ 175846 w 820755"/>
                <a:gd name="connsiteY9" fmla="*/ 0 h 424185"/>
                <a:gd name="connsiteX10" fmla="*/ 199292 w 820755"/>
                <a:gd name="connsiteY10" fmla="*/ 70338 h 424185"/>
                <a:gd name="connsiteX11" fmla="*/ 211015 w 820755"/>
                <a:gd name="connsiteY11" fmla="*/ 35169 h 424185"/>
                <a:gd name="connsiteX12" fmla="*/ 234461 w 820755"/>
                <a:gd name="connsiteY12" fmla="*/ 70338 h 424185"/>
                <a:gd name="connsiteX13" fmla="*/ 269631 w 820755"/>
                <a:gd name="connsiteY13" fmla="*/ 128954 h 424185"/>
                <a:gd name="connsiteX14" fmla="*/ 281354 w 820755"/>
                <a:gd name="connsiteY14" fmla="*/ 234462 h 424185"/>
                <a:gd name="connsiteX15" fmla="*/ 304800 w 820755"/>
                <a:gd name="connsiteY15" fmla="*/ 339969 h 424185"/>
                <a:gd name="connsiteX16" fmla="*/ 316523 w 820755"/>
                <a:gd name="connsiteY16" fmla="*/ 293077 h 424185"/>
                <a:gd name="connsiteX17" fmla="*/ 328246 w 820755"/>
                <a:gd name="connsiteY17" fmla="*/ 328246 h 424185"/>
                <a:gd name="connsiteX18" fmla="*/ 339969 w 820755"/>
                <a:gd name="connsiteY18" fmla="*/ 293077 h 424185"/>
                <a:gd name="connsiteX19" fmla="*/ 363415 w 820755"/>
                <a:gd name="connsiteY19" fmla="*/ 269631 h 424185"/>
                <a:gd name="connsiteX20" fmla="*/ 375138 w 820755"/>
                <a:gd name="connsiteY20" fmla="*/ 328246 h 424185"/>
                <a:gd name="connsiteX21" fmla="*/ 386861 w 820755"/>
                <a:gd name="connsiteY21" fmla="*/ 363415 h 424185"/>
                <a:gd name="connsiteX22" fmla="*/ 410308 w 820755"/>
                <a:gd name="connsiteY22" fmla="*/ 363415 h 424185"/>
                <a:gd name="connsiteX23" fmla="*/ 433754 w 820755"/>
                <a:gd name="connsiteY23" fmla="*/ 386862 h 424185"/>
                <a:gd name="connsiteX24" fmla="*/ 445477 w 820755"/>
                <a:gd name="connsiteY24" fmla="*/ 422031 h 424185"/>
                <a:gd name="connsiteX25" fmla="*/ 457200 w 820755"/>
                <a:gd name="connsiteY25" fmla="*/ 339969 h 424185"/>
                <a:gd name="connsiteX26" fmla="*/ 480646 w 820755"/>
                <a:gd name="connsiteY26" fmla="*/ 187569 h 424185"/>
                <a:gd name="connsiteX27" fmla="*/ 492369 w 820755"/>
                <a:gd name="connsiteY27" fmla="*/ 293077 h 424185"/>
                <a:gd name="connsiteX28" fmla="*/ 504092 w 820755"/>
                <a:gd name="connsiteY28" fmla="*/ 246185 h 424185"/>
                <a:gd name="connsiteX29" fmla="*/ 539261 w 820755"/>
                <a:gd name="connsiteY29" fmla="*/ 316523 h 424185"/>
                <a:gd name="connsiteX30" fmla="*/ 550984 w 820755"/>
                <a:gd name="connsiteY30" fmla="*/ 246185 h 424185"/>
                <a:gd name="connsiteX31" fmla="*/ 562708 w 820755"/>
                <a:gd name="connsiteY31" fmla="*/ 211015 h 424185"/>
                <a:gd name="connsiteX32" fmla="*/ 586154 w 820755"/>
                <a:gd name="connsiteY32" fmla="*/ 281354 h 424185"/>
                <a:gd name="connsiteX33" fmla="*/ 597877 w 820755"/>
                <a:gd name="connsiteY33" fmla="*/ 316523 h 424185"/>
                <a:gd name="connsiteX34" fmla="*/ 609600 w 820755"/>
                <a:gd name="connsiteY34" fmla="*/ 222738 h 424185"/>
                <a:gd name="connsiteX35" fmla="*/ 621323 w 820755"/>
                <a:gd name="connsiteY35" fmla="*/ 257908 h 424185"/>
                <a:gd name="connsiteX36" fmla="*/ 644769 w 820755"/>
                <a:gd name="connsiteY36" fmla="*/ 0 h 424185"/>
                <a:gd name="connsiteX37" fmla="*/ 668215 w 820755"/>
                <a:gd name="connsiteY37" fmla="*/ 128954 h 424185"/>
                <a:gd name="connsiteX38" fmla="*/ 679938 w 820755"/>
                <a:gd name="connsiteY38" fmla="*/ 175846 h 424185"/>
                <a:gd name="connsiteX39" fmla="*/ 703384 w 820755"/>
                <a:gd name="connsiteY39" fmla="*/ 269631 h 424185"/>
                <a:gd name="connsiteX40" fmla="*/ 715108 w 820755"/>
                <a:gd name="connsiteY40" fmla="*/ 316523 h 424185"/>
                <a:gd name="connsiteX41" fmla="*/ 738554 w 820755"/>
                <a:gd name="connsiteY41" fmla="*/ 386862 h 424185"/>
                <a:gd name="connsiteX42" fmla="*/ 750277 w 820755"/>
                <a:gd name="connsiteY42" fmla="*/ 316523 h 424185"/>
                <a:gd name="connsiteX43" fmla="*/ 773723 w 820755"/>
                <a:gd name="connsiteY43" fmla="*/ 386862 h 424185"/>
                <a:gd name="connsiteX44" fmla="*/ 785446 w 820755"/>
                <a:gd name="connsiteY44" fmla="*/ 339969 h 424185"/>
                <a:gd name="connsiteX45" fmla="*/ 797169 w 820755"/>
                <a:gd name="connsiteY45" fmla="*/ 375138 h 424185"/>
                <a:gd name="connsiteX46" fmla="*/ 808892 w 820755"/>
                <a:gd name="connsiteY46" fmla="*/ 304800 h 424185"/>
                <a:gd name="connsiteX47" fmla="*/ 820615 w 820755"/>
                <a:gd name="connsiteY47" fmla="*/ 398585 h 42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20755" h="424185">
                  <a:moveTo>
                    <a:pt x="0" y="140677"/>
                  </a:moveTo>
                  <a:cubicBezTo>
                    <a:pt x="3908" y="168031"/>
                    <a:pt x="3783" y="196272"/>
                    <a:pt x="11723" y="222738"/>
                  </a:cubicBezTo>
                  <a:cubicBezTo>
                    <a:pt x="15772" y="236233"/>
                    <a:pt x="29447" y="245033"/>
                    <a:pt x="35169" y="257908"/>
                  </a:cubicBezTo>
                  <a:cubicBezTo>
                    <a:pt x="45206" y="280492"/>
                    <a:pt x="50800" y="304800"/>
                    <a:pt x="58615" y="328246"/>
                  </a:cubicBezTo>
                  <a:lnTo>
                    <a:pt x="70338" y="363415"/>
                  </a:lnTo>
                  <a:lnTo>
                    <a:pt x="82061" y="398585"/>
                  </a:lnTo>
                  <a:cubicBezTo>
                    <a:pt x="89877" y="375139"/>
                    <a:pt x="91799" y="348810"/>
                    <a:pt x="105508" y="328246"/>
                  </a:cubicBezTo>
                  <a:lnTo>
                    <a:pt x="152400" y="257908"/>
                  </a:lnTo>
                  <a:cubicBezTo>
                    <a:pt x="156308" y="230554"/>
                    <a:pt x="161621" y="203364"/>
                    <a:pt x="164123" y="175846"/>
                  </a:cubicBezTo>
                  <a:cubicBezTo>
                    <a:pt x="169442" y="117342"/>
                    <a:pt x="157269" y="55731"/>
                    <a:pt x="175846" y="0"/>
                  </a:cubicBezTo>
                  <a:lnTo>
                    <a:pt x="199292" y="70338"/>
                  </a:lnTo>
                  <a:cubicBezTo>
                    <a:pt x="203200" y="58615"/>
                    <a:pt x="198658" y="35169"/>
                    <a:pt x="211015" y="35169"/>
                  </a:cubicBezTo>
                  <a:cubicBezTo>
                    <a:pt x="225104" y="35169"/>
                    <a:pt x="228160" y="57736"/>
                    <a:pt x="234461" y="70338"/>
                  </a:cubicBezTo>
                  <a:cubicBezTo>
                    <a:pt x="264897" y="131211"/>
                    <a:pt x="223835" y="83159"/>
                    <a:pt x="269631" y="128954"/>
                  </a:cubicBezTo>
                  <a:cubicBezTo>
                    <a:pt x="273539" y="164123"/>
                    <a:pt x="276350" y="199432"/>
                    <a:pt x="281354" y="234462"/>
                  </a:cubicBezTo>
                  <a:cubicBezTo>
                    <a:pt x="286315" y="269188"/>
                    <a:pt x="296267" y="305838"/>
                    <a:pt x="304800" y="339969"/>
                  </a:cubicBezTo>
                  <a:cubicBezTo>
                    <a:pt x="308708" y="324338"/>
                    <a:pt x="302112" y="300282"/>
                    <a:pt x="316523" y="293077"/>
                  </a:cubicBezTo>
                  <a:cubicBezTo>
                    <a:pt x="327576" y="287551"/>
                    <a:pt x="315889" y="328246"/>
                    <a:pt x="328246" y="328246"/>
                  </a:cubicBezTo>
                  <a:cubicBezTo>
                    <a:pt x="340603" y="328246"/>
                    <a:pt x="336061" y="304800"/>
                    <a:pt x="339969" y="293077"/>
                  </a:cubicBezTo>
                  <a:cubicBezTo>
                    <a:pt x="369363" y="410655"/>
                    <a:pt x="331478" y="285600"/>
                    <a:pt x="363415" y="269631"/>
                  </a:cubicBezTo>
                  <a:cubicBezTo>
                    <a:pt x="381237" y="260720"/>
                    <a:pt x="370305" y="308916"/>
                    <a:pt x="375138" y="328246"/>
                  </a:cubicBezTo>
                  <a:cubicBezTo>
                    <a:pt x="378135" y="340234"/>
                    <a:pt x="382953" y="351692"/>
                    <a:pt x="386861" y="363415"/>
                  </a:cubicBezTo>
                  <a:cubicBezTo>
                    <a:pt x="408175" y="256844"/>
                    <a:pt x="388992" y="313680"/>
                    <a:pt x="410308" y="363415"/>
                  </a:cubicBezTo>
                  <a:cubicBezTo>
                    <a:pt x="414662" y="373574"/>
                    <a:pt x="425939" y="379046"/>
                    <a:pt x="433754" y="386862"/>
                  </a:cubicBezTo>
                  <a:cubicBezTo>
                    <a:pt x="437662" y="398585"/>
                    <a:pt x="439951" y="433084"/>
                    <a:pt x="445477" y="422031"/>
                  </a:cubicBezTo>
                  <a:cubicBezTo>
                    <a:pt x="457834" y="397316"/>
                    <a:pt x="453548" y="367358"/>
                    <a:pt x="457200" y="339969"/>
                  </a:cubicBezTo>
                  <a:cubicBezTo>
                    <a:pt x="474233" y="212220"/>
                    <a:pt x="460949" y="286055"/>
                    <a:pt x="480646" y="187569"/>
                  </a:cubicBezTo>
                  <a:cubicBezTo>
                    <a:pt x="484554" y="222738"/>
                    <a:pt x="479227" y="260222"/>
                    <a:pt x="492369" y="293077"/>
                  </a:cubicBezTo>
                  <a:cubicBezTo>
                    <a:pt x="498353" y="308036"/>
                    <a:pt x="488807" y="251280"/>
                    <a:pt x="504092" y="246185"/>
                  </a:cubicBezTo>
                  <a:cubicBezTo>
                    <a:pt x="517727" y="241640"/>
                    <a:pt x="537699" y="311837"/>
                    <a:pt x="539261" y="316523"/>
                  </a:cubicBezTo>
                  <a:cubicBezTo>
                    <a:pt x="543169" y="293077"/>
                    <a:pt x="545828" y="269388"/>
                    <a:pt x="550984" y="246185"/>
                  </a:cubicBezTo>
                  <a:cubicBezTo>
                    <a:pt x="553665" y="234122"/>
                    <a:pt x="553970" y="202277"/>
                    <a:pt x="562708" y="211015"/>
                  </a:cubicBezTo>
                  <a:cubicBezTo>
                    <a:pt x="580184" y="228491"/>
                    <a:pt x="578339" y="257908"/>
                    <a:pt x="586154" y="281354"/>
                  </a:cubicBezTo>
                  <a:lnTo>
                    <a:pt x="597877" y="316523"/>
                  </a:lnTo>
                  <a:cubicBezTo>
                    <a:pt x="601785" y="285261"/>
                    <a:pt x="597899" y="251990"/>
                    <a:pt x="609600" y="222738"/>
                  </a:cubicBezTo>
                  <a:cubicBezTo>
                    <a:pt x="614189" y="211264"/>
                    <a:pt x="619396" y="270114"/>
                    <a:pt x="621323" y="257908"/>
                  </a:cubicBezTo>
                  <a:cubicBezTo>
                    <a:pt x="634786" y="172640"/>
                    <a:pt x="644769" y="0"/>
                    <a:pt x="644769" y="0"/>
                  </a:cubicBezTo>
                  <a:cubicBezTo>
                    <a:pt x="669921" y="75456"/>
                    <a:pt x="646122" y="-3604"/>
                    <a:pt x="668215" y="128954"/>
                  </a:cubicBezTo>
                  <a:cubicBezTo>
                    <a:pt x="670864" y="144847"/>
                    <a:pt x="676443" y="160118"/>
                    <a:pt x="679938" y="175846"/>
                  </a:cubicBezTo>
                  <a:cubicBezTo>
                    <a:pt x="715681" y="336693"/>
                    <a:pt x="671966" y="159674"/>
                    <a:pt x="703384" y="269631"/>
                  </a:cubicBezTo>
                  <a:cubicBezTo>
                    <a:pt x="707810" y="285123"/>
                    <a:pt x="710478" y="301091"/>
                    <a:pt x="715108" y="316523"/>
                  </a:cubicBezTo>
                  <a:cubicBezTo>
                    <a:pt x="722210" y="340195"/>
                    <a:pt x="738554" y="386862"/>
                    <a:pt x="738554" y="386862"/>
                  </a:cubicBezTo>
                  <a:cubicBezTo>
                    <a:pt x="742462" y="363416"/>
                    <a:pt x="726507" y="316523"/>
                    <a:pt x="750277" y="316523"/>
                  </a:cubicBezTo>
                  <a:cubicBezTo>
                    <a:pt x="774992" y="316523"/>
                    <a:pt x="773723" y="386862"/>
                    <a:pt x="773723" y="386862"/>
                  </a:cubicBezTo>
                  <a:cubicBezTo>
                    <a:pt x="777631" y="371231"/>
                    <a:pt x="771035" y="347175"/>
                    <a:pt x="785446" y="339969"/>
                  </a:cubicBezTo>
                  <a:cubicBezTo>
                    <a:pt x="796498" y="334442"/>
                    <a:pt x="790314" y="385420"/>
                    <a:pt x="797169" y="375138"/>
                  </a:cubicBezTo>
                  <a:cubicBezTo>
                    <a:pt x="810354" y="355361"/>
                    <a:pt x="804984" y="328246"/>
                    <a:pt x="808892" y="304800"/>
                  </a:cubicBezTo>
                  <a:cubicBezTo>
                    <a:pt x="822914" y="374911"/>
                    <a:pt x="820615" y="343490"/>
                    <a:pt x="820615" y="39858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5" name="図 94" descr="ベクトル グラフィックス が含まれている画像&#10;&#10;高い精度で生成された説明">
              <a:extLst>
                <a:ext uri="{FF2B5EF4-FFF2-40B4-BE49-F238E27FC236}">
                  <a16:creationId xmlns:a16="http://schemas.microsoft.com/office/drawing/2014/main" id="{91C58710-E054-4825-8B44-A7A37405A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27957">
              <a:off x="3646131" y="5279833"/>
              <a:ext cx="776526" cy="820980"/>
            </a:xfrm>
            <a:prstGeom prst="rect">
              <a:avLst/>
            </a:prstGeom>
          </p:spPr>
        </p:pic>
        <p:pic>
          <p:nvPicPr>
            <p:cNvPr id="96" name="図 95" descr="ベクトル グラフィックス が含まれている画像&#10;&#10;非常に高い精度で生成された説明">
              <a:extLst>
                <a:ext uri="{FF2B5EF4-FFF2-40B4-BE49-F238E27FC236}">
                  <a16:creationId xmlns:a16="http://schemas.microsoft.com/office/drawing/2014/main" id="{09884485-D89C-489C-9170-D18DCF148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805" y="5234867"/>
              <a:ext cx="573113" cy="573113"/>
            </a:xfrm>
            <a:prstGeom prst="rect">
              <a:avLst/>
            </a:prstGeom>
          </p:spPr>
        </p:pic>
        <p:sp>
          <p:nvSpPr>
            <p:cNvPr id="5" name="矢印: 下 4">
              <a:extLst>
                <a:ext uri="{FF2B5EF4-FFF2-40B4-BE49-F238E27FC236}">
                  <a16:creationId xmlns:a16="http://schemas.microsoft.com/office/drawing/2014/main" id="{59D3D3B7-62AF-4674-802E-535378B30F7B}"/>
                </a:ext>
              </a:extLst>
            </p:cNvPr>
            <p:cNvSpPr/>
            <p:nvPr/>
          </p:nvSpPr>
          <p:spPr>
            <a:xfrm>
              <a:off x="4847555" y="2799001"/>
              <a:ext cx="1003715" cy="376071"/>
            </a:xfrm>
            <a:prstGeom prst="downArrow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9111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862"/>
    </mc:Choice>
    <mc:Fallback xmlns="">
      <p:transition spd="slow" advTm="18186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楕円 4">
            <a:extLst>
              <a:ext uri="{FF2B5EF4-FFF2-40B4-BE49-F238E27FC236}">
                <a16:creationId xmlns:a16="http://schemas.microsoft.com/office/drawing/2014/main" id="{BBA50D7C-8005-4F4D-ABF0-5E2E774477C3}"/>
              </a:ext>
            </a:extLst>
          </p:cNvPr>
          <p:cNvSpPr/>
          <p:nvPr/>
        </p:nvSpPr>
        <p:spPr>
          <a:xfrm>
            <a:off x="994160" y="980728"/>
            <a:ext cx="6984776" cy="45719"/>
          </a:xfrm>
          <a:prstGeom prst="ellipse">
            <a:avLst/>
          </a:prstGeom>
          <a:solidFill>
            <a:srgbClr val="007643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70362D79-0766-412A-8CAB-174FF663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7" y="266372"/>
            <a:ext cx="8283662" cy="714356"/>
          </a:xfr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altLang="ja-JP" sz="28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Methodology-Energy use (Model Structure)</a:t>
            </a:r>
            <a:endParaRPr lang="ja-JP" altLang="en-US" sz="28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B29C0AA-AAA2-487D-8B75-570950FA5828}"/>
              </a:ext>
            </a:extLst>
          </p:cNvPr>
          <p:cNvGrpSpPr/>
          <p:nvPr/>
        </p:nvGrpSpPr>
        <p:grpSpPr>
          <a:xfrm>
            <a:off x="8332638" y="6030810"/>
            <a:ext cx="640595" cy="640595"/>
            <a:chOff x="8126643" y="6086045"/>
            <a:chExt cx="640595" cy="640595"/>
          </a:xfrm>
        </p:grpSpPr>
        <p:pic>
          <p:nvPicPr>
            <p:cNvPr id="10" name="図 9" descr="テキスト が含まれている画像&#10;&#10;高い精度で生成された説明">
              <a:extLst>
                <a:ext uri="{FF2B5EF4-FFF2-40B4-BE49-F238E27FC236}">
                  <a16:creationId xmlns:a16="http://schemas.microsoft.com/office/drawing/2014/main" id="{3C887F51-8F5E-4E2C-8D9B-DB498C6D7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0962">
              <a:off x="8126643" y="6086045"/>
              <a:ext cx="640595" cy="640595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EC95CC4-61E9-4AE6-84AC-52D2DB17A195}"/>
                </a:ext>
              </a:extLst>
            </p:cNvPr>
            <p:cNvSpPr txBox="1"/>
            <p:nvPr/>
          </p:nvSpPr>
          <p:spPr>
            <a:xfrm>
              <a:off x="8231064" y="6242746"/>
              <a:ext cx="39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itchFamily="17" charset="-128"/>
                  <a:cs typeface="Times New Roman" panose="02020603050405020304" pitchFamily="18" charset="0"/>
                </a:rPr>
                <a:t>6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itchFamily="17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3B6CDE3-5540-4F7D-95FF-0D65E332FB7D}"/>
              </a:ext>
            </a:extLst>
          </p:cNvPr>
          <p:cNvSpPr/>
          <p:nvPr/>
        </p:nvSpPr>
        <p:spPr>
          <a:xfrm>
            <a:off x="590370" y="6104091"/>
            <a:ext cx="6412966" cy="391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ANRE: Agency for Natural Resources and Energy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04CB76A-10D7-4572-B093-0685395B44EB}"/>
              </a:ext>
            </a:extLst>
          </p:cNvPr>
          <p:cNvSpPr/>
          <p:nvPr/>
        </p:nvSpPr>
        <p:spPr>
          <a:xfrm>
            <a:off x="107504" y="2479055"/>
            <a:ext cx="8928992" cy="423681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38100" cap="flat" cmpd="sng" algn="ctr">
            <a:solidFill>
              <a:schemeClr val="accent6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752FBCE-DF45-442F-89AC-13080869D77F}"/>
              </a:ext>
            </a:extLst>
          </p:cNvPr>
          <p:cNvSpPr/>
          <p:nvPr/>
        </p:nvSpPr>
        <p:spPr>
          <a:xfrm>
            <a:off x="1115616" y="1243263"/>
            <a:ext cx="2160240" cy="830997"/>
          </a:xfrm>
          <a:prstGeom prst="rect">
            <a:avLst/>
          </a:prstGeom>
          <a:solidFill>
            <a:srgbClr val="C00000">
              <a:alpha val="70000"/>
            </a:srgbClr>
          </a:solidFill>
          <a:ln w="34925">
            <a:solidFill>
              <a:sysClr val="window" lastClr="FFFFFF">
                <a:lumMod val="65000"/>
              </a:sys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Total cost Minimization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5BF09F9-A8D5-47A7-9492-A661101F5141}"/>
              </a:ext>
            </a:extLst>
          </p:cNvPr>
          <p:cNvSpPr/>
          <p:nvPr/>
        </p:nvSpPr>
        <p:spPr>
          <a:xfrm>
            <a:off x="3395704" y="2855230"/>
            <a:ext cx="2281156" cy="461665"/>
          </a:xfrm>
          <a:prstGeom prst="rect">
            <a:avLst/>
          </a:prstGeom>
          <a:solidFill>
            <a:srgbClr val="1F497D"/>
          </a:solidFill>
          <a:ln w="34925">
            <a:solidFill>
              <a:sysClr val="window" lastClr="FFFFFF">
                <a:lumMod val="65000"/>
              </a:sys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rPr>
              <a:t>Supply O(t)</a:t>
            </a:r>
          </a:p>
        </p:txBody>
      </p:sp>
      <p:cxnSp>
        <p:nvCxnSpPr>
          <p:cNvPr id="18" name="カギ線コネクタ 2">
            <a:extLst>
              <a:ext uri="{FF2B5EF4-FFF2-40B4-BE49-F238E27FC236}">
                <a16:creationId xmlns:a16="http://schemas.microsoft.com/office/drawing/2014/main" id="{66786ADF-F743-464A-BB25-6C4F51E961BA}"/>
              </a:ext>
            </a:extLst>
          </p:cNvPr>
          <p:cNvCxnSpPr>
            <a:cxnSpLocks/>
          </p:cNvCxnSpPr>
          <p:nvPr/>
        </p:nvCxnSpPr>
        <p:spPr>
          <a:xfrm rot="16200000" flipV="1">
            <a:off x="5896190" y="2262782"/>
            <a:ext cx="326825" cy="3061764"/>
          </a:xfrm>
          <a:prstGeom prst="bentConnector2">
            <a:avLst/>
          </a:prstGeom>
          <a:noFill/>
          <a:ln w="381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0" name="カギ線コネクタ 28">
            <a:extLst>
              <a:ext uri="{FF2B5EF4-FFF2-40B4-BE49-F238E27FC236}">
                <a16:creationId xmlns:a16="http://schemas.microsoft.com/office/drawing/2014/main" id="{FF3EBBA2-1F13-4A32-9393-FECB3DA077F2}"/>
              </a:ext>
            </a:extLst>
          </p:cNvPr>
          <p:cNvCxnSpPr>
            <a:cxnSpLocks/>
            <a:stCxn id="17" idx="0"/>
            <a:endCxn id="15" idx="2"/>
          </p:cNvCxnSpPr>
          <p:nvPr/>
        </p:nvCxnSpPr>
        <p:spPr>
          <a:xfrm rot="16200000" flipV="1">
            <a:off x="2975524" y="1294472"/>
            <a:ext cx="780970" cy="2340546"/>
          </a:xfrm>
          <a:prstGeom prst="bentConnector3">
            <a:avLst>
              <a:gd name="adj1" fmla="val 22451"/>
            </a:avLst>
          </a:prstGeom>
          <a:noFill/>
          <a:ln w="381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AA68303-9046-4BAB-BCFE-B676C91B436B}"/>
                  </a:ext>
                </a:extLst>
              </p:cNvPr>
              <p:cNvSpPr txBox="1"/>
              <p:nvPr/>
            </p:nvSpPr>
            <p:spPr>
              <a:xfrm>
                <a:off x="3786880" y="1264005"/>
                <a:ext cx="5141232" cy="614079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1" lang="ja-JP" altLang="en-US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明朝" pitchFamily="17" charset="-128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1" lang="en-US" altLang="ja-JP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明朝" pitchFamily="17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明朝" pitchFamily="17" charset="-128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kumimoji="1" lang="en-US" altLang="ja-JP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明朝" pitchFamily="17" charset="-128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kumimoji="1" lang="en-US" altLang="ja-JP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明朝" pitchFamily="17" charset="-128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kumimoji="1" lang="en-US" altLang="ja-JP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明朝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明朝" pitchFamily="17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明朝" pitchFamily="17" charset="-128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kumimoji="1" lang="en-US" altLang="ja-JP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明朝" pitchFamily="17" charset="-128"/>
                                  <a:cs typeface="Times New Roman" panose="02020603050405020304" pitchFamily="18" charset="0"/>
                                </a:rPr>
                                <m:t>𝑶</m:t>
                              </m:r>
                            </m:sub>
                          </m:sSub>
                          <m:r>
                            <a:rPr kumimoji="1" lang="en-US" altLang="ja-JP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明朝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明朝" pitchFamily="17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明朝" pitchFamily="17" charset="-128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kumimoji="1" lang="en-US" altLang="ja-JP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明朝" pitchFamily="17" charset="-128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</m:sub>
                          </m:sSub>
                          <m:r>
                            <a:rPr kumimoji="1" lang="en-US" altLang="ja-JP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明朝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明朝" pitchFamily="17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明朝" pitchFamily="17" charset="-128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kumimoji="1" lang="en-US" altLang="ja-JP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明朝" pitchFamily="17" charset="-128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kumimoji="1" lang="en-US" altLang="ja-JP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明朝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明朝" pitchFamily="17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明朝" pitchFamily="17" charset="-128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kumimoji="1" lang="en-US" altLang="ja-JP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明朝" pitchFamily="17" charset="-128"/>
                                  <a:cs typeface="Times New Roman" panose="02020603050405020304" pitchFamily="18" charset="0"/>
                                </a:rPr>
                                <m:t>𝑪𝑶</m:t>
                              </m:r>
                              <m:r>
                                <a:rPr kumimoji="1" lang="en-US" altLang="ja-JP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明朝" pitchFamily="17" charset="-128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1" lang="en-US" altLang="ja-JP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明朝" pitchFamily="17" charset="-128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altLang="ja-JP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e>
                      </m:nary>
                      <m:f>
                        <m:fPr>
                          <m:ctrlPr>
                            <a:rPr lang="ja-JP" altLang="ja-JP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4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ja-JP" sz="14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ja-JP" altLang="ja-JP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1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ja-JP" sz="1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1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altLang="ja-JP" sz="1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ja-JP" sz="1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ja-JP" altLang="ja-JP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1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ja-JP" sz="1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1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altLang="ja-JP" sz="1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ja-JP" sz="1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altLang="ja-JP" sz="1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kumimoji="1" lang="en-US" altLang="ja-JP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明朝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1" lang="en-US" altLang="ja-JP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明朝" pitchFamily="17" charset="-128"/>
                          <a:cs typeface="Times New Roman" panose="02020603050405020304" pitchFamily="18" charset="0"/>
                        </a:rPr>
                        <m:t>𝑴𝑨𝑿</m:t>
                      </m:r>
                      <m:r>
                        <a:rPr kumimoji="1" lang="en-US" altLang="ja-JP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明朝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en-US" altLang="ja-JP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明朝" pitchFamily="17" charset="-128"/>
                          <a:cs typeface="Times New Roman" panose="02020603050405020304" pitchFamily="18" charset="0"/>
                        </a:rPr>
                        <m:t>𝑹𝑬</m:t>
                      </m:r>
                      <m:r>
                        <a:rPr kumimoji="1" lang="en-US" altLang="ja-JP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明朝" pitchFamily="17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1" lang="en-US" altLang="ja-JP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明朝" pitchFamily="17" charset="-128"/>
                          <a:cs typeface="Times New Roman" panose="02020603050405020304" pitchFamily="18" charset="0"/>
                        </a:rPr>
                        <m:t>𝒄𝒐𝒔𝒕</m:t>
                      </m:r>
                      <m:r>
                        <a:rPr kumimoji="1" lang="en-US" altLang="ja-JP" sz="1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明朝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400" b="1" dirty="0">
                  <a:solidFill>
                    <a:prstClr val="black"/>
                  </a:solidFill>
                  <a:latin typeface="Arial" panose="020B0604020202020204" pitchFamily="34" charset="0"/>
                  <a:ea typeface="ＭＳ 明朝" pitchFamily="17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AA68303-9046-4BAB-BCFE-B676C91B4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880" y="1264005"/>
                <a:ext cx="5141232" cy="614079"/>
              </a:xfrm>
              <a:prstGeom prst="rect">
                <a:avLst/>
              </a:prstGeom>
              <a:blipFill>
                <a:blip r:embed="rId4"/>
                <a:stretch>
                  <a:fillRect l="-10824" t="-106542" b="-154206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カギ線コネクタ 36">
            <a:extLst>
              <a:ext uri="{FF2B5EF4-FFF2-40B4-BE49-F238E27FC236}">
                <a16:creationId xmlns:a16="http://schemas.microsoft.com/office/drawing/2014/main" id="{7A251938-5836-4190-BC2B-C357A021D251}"/>
              </a:ext>
            </a:extLst>
          </p:cNvPr>
          <p:cNvCxnSpPr>
            <a:cxnSpLocks/>
            <a:endCxn id="101" idx="0"/>
          </p:cNvCxnSpPr>
          <p:nvPr/>
        </p:nvCxnSpPr>
        <p:spPr>
          <a:xfrm rot="10800000" flipV="1">
            <a:off x="1298796" y="2677498"/>
            <a:ext cx="963519" cy="203842"/>
          </a:xfrm>
          <a:prstGeom prst="bentConnector2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3F003BEF-A4E0-447F-BD17-1F369B137B4D}"/>
                  </a:ext>
                </a:extLst>
              </p:cNvPr>
              <p:cNvSpPr/>
              <p:nvPr/>
            </p:nvSpPr>
            <p:spPr>
              <a:xfrm>
                <a:off x="6243907" y="3957496"/>
                <a:ext cx="2694565" cy="733534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34925">
                <a:solidFill>
                  <a:sysClr val="window" lastClr="FFFFFF">
                    <a:lumMod val="65000"/>
                  </a:sysClr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ja-JP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1200" b="1" kern="1200">
                    <a:solidFill>
                      <a:schemeClr val="tx1"/>
                    </a:solidFill>
                    <a:latin typeface="ＭＳ 明朝" pitchFamily="17" charset="-128"/>
                    <a:ea typeface="ＭＳ 明朝" pitchFamily="17" charset="-128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1200" b="1" kern="1200">
                    <a:solidFill>
                      <a:schemeClr val="tx1"/>
                    </a:solidFill>
                    <a:latin typeface="ＭＳ 明朝" pitchFamily="17" charset="-128"/>
                    <a:ea typeface="ＭＳ 明朝" pitchFamily="17" charset="-128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1200" b="1" kern="1200">
                    <a:solidFill>
                      <a:schemeClr val="tx1"/>
                    </a:solidFill>
                    <a:latin typeface="ＭＳ 明朝" pitchFamily="17" charset="-128"/>
                    <a:ea typeface="ＭＳ 明朝" pitchFamily="17" charset="-128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1200" b="1" kern="1200">
                    <a:solidFill>
                      <a:schemeClr val="tx1"/>
                    </a:solidFill>
                    <a:latin typeface="ＭＳ 明朝" pitchFamily="17" charset="-128"/>
                    <a:ea typeface="ＭＳ 明朝" pitchFamily="17" charset="-128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1200" b="1" kern="1200">
                    <a:solidFill>
                      <a:schemeClr val="tx1"/>
                    </a:solidFill>
                    <a:latin typeface="ＭＳ 明朝" pitchFamily="17" charset="-128"/>
                    <a:ea typeface="ＭＳ 明朝" pitchFamily="17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1200" b="1" kern="1200">
                    <a:solidFill>
                      <a:schemeClr val="tx1"/>
                    </a:solidFill>
                    <a:latin typeface="ＭＳ 明朝" pitchFamily="17" charset="-128"/>
                    <a:ea typeface="ＭＳ 明朝" pitchFamily="17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1200" b="1" kern="1200">
                    <a:solidFill>
                      <a:schemeClr val="tx1"/>
                    </a:solidFill>
                    <a:latin typeface="ＭＳ 明朝" pitchFamily="17" charset="-128"/>
                    <a:ea typeface="ＭＳ 明朝" pitchFamily="17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1200" b="1" kern="1200">
                    <a:solidFill>
                      <a:schemeClr val="tx1"/>
                    </a:solidFill>
                    <a:latin typeface="ＭＳ 明朝" pitchFamily="17" charset="-128"/>
                    <a:ea typeface="ＭＳ 明朝" pitchFamily="17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1200" b="1" kern="1200">
                    <a:solidFill>
                      <a:schemeClr val="tx1"/>
                    </a:solidFill>
                    <a:latin typeface="ＭＳ 明朝" pitchFamily="17" charset="-128"/>
                    <a:ea typeface="ＭＳ 明朝" pitchFamily="17" charset="-128"/>
                    <a:cs typeface="+mn-cs"/>
                  </a:defRPr>
                </a:lvl9pPr>
              </a:lstStyle>
              <a:p>
                <a:pPr marL="0" marR="0" lvl="0" indent="0" algn="ctr" defTabSz="914400" rtl="0" eaLnBrk="1" fontAlgn="ctr" latinLnBrk="0" hangingPunct="1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C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apacity</a:t>
                </a:r>
              </a:p>
              <a:p>
                <a:pPr lvl="0" defTabSz="914400" fontAlgn="ctr">
                  <a:lnSpc>
                    <a:spcPts val="25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𝛀</m:t>
                      </m:r>
                      <m:d>
                        <m:dPr>
                          <m:ctrlP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3F003BEF-A4E0-447F-BD17-1F369B137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907" y="3957496"/>
                <a:ext cx="2694565" cy="733534"/>
              </a:xfrm>
              <a:prstGeom prst="rect">
                <a:avLst/>
              </a:prstGeom>
              <a:blipFill>
                <a:blip r:embed="rId5"/>
                <a:stretch>
                  <a:fillRect t="-8661"/>
                </a:stretch>
              </a:blipFill>
              <a:ln w="34925">
                <a:solidFill>
                  <a:sysClr val="window" lastClr="FFFFFF">
                    <a:lumMod val="65000"/>
                  </a:sys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7E05C87-913A-45BA-B6E1-201E05B1A731}"/>
              </a:ext>
            </a:extLst>
          </p:cNvPr>
          <p:cNvSpPr/>
          <p:nvPr/>
        </p:nvSpPr>
        <p:spPr>
          <a:xfrm>
            <a:off x="6242497" y="4801014"/>
            <a:ext cx="2696965" cy="1824568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E257201-5F39-44A3-A8E3-DE40518F81A2}"/>
              </a:ext>
            </a:extLst>
          </p:cNvPr>
          <p:cNvSpPr txBox="1"/>
          <p:nvPr/>
        </p:nvSpPr>
        <p:spPr>
          <a:xfrm>
            <a:off x="6396325" y="5758072"/>
            <a:ext cx="2631263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DMND:</a:t>
            </a:r>
            <a:r>
              <a:rPr kumimoji="1" lang="en-US" altLang="ja-JP" sz="120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Electricity demand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O: Electricity</a:t>
            </a:r>
            <a:r>
              <a:rPr kumimoji="1" lang="en-US" altLang="ja-JP" sz="120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 generation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0" baseline="0" dirty="0">
                <a:solidFill>
                  <a:prstClr val="black"/>
                </a:solidFill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STR:</a:t>
            </a:r>
            <a:r>
              <a:rPr kumimoji="1" lang="en-US" altLang="ja-JP" sz="1200" kern="0" dirty="0">
                <a:solidFill>
                  <a:prstClr val="black"/>
                </a:solidFill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 PH &amp; SB FIX: Nuclear &amp; hydro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TR: Energy transmission </a:t>
            </a:r>
            <a:endParaRPr kumimoji="1" lang="ja-JP" altLang="en-US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明朝" pitchFamily="17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614BCDE-F52A-4E03-AE90-D5AC85FCBC2D}"/>
                  </a:ext>
                </a:extLst>
              </p:cNvPr>
              <p:cNvSpPr txBox="1"/>
              <p:nvPr/>
            </p:nvSpPr>
            <p:spPr>
              <a:xfrm>
                <a:off x="6405046" y="4831732"/>
                <a:ext cx="2653648" cy="91063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𝛀</m:t>
                          </m:r>
                        </m:e>
                        <m:sub>
                          <m:r>
                            <a:rPr kumimoji="1" lang="en-US" altLang="ja-JP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𝑾𝑻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kumimoji="1" lang="en-US" altLang="ja-JP" b="1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kumimoji="1" lang="en-US" altLang="ja-JP" b="1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kumimoji="1" lang="en-US" altLang="ja-JP" b="1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kumimoji="1" lang="en-US" altLang="ja-JP" b="1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kumimoji="1" lang="ja-JP" altLang="en-US" b="1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kumimoji="1" lang="en-US" altLang="ja-JP" b="1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en-US" altLang="ja-JP" b="1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𝑫𝑴𝑵𝑫</m:t>
                      </m:r>
                      <m:r>
                        <a:rPr kumimoji="1" lang="en-US" altLang="ja-JP" b="1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𝑶</m:t>
                          </m:r>
                        </m:e>
                        <m:sub>
                          <m:r>
                            <a:rPr kumimoji="1" lang="en-US" altLang="ja-JP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𝑺𝑻𝑹</m:t>
                          </m:r>
                        </m:sub>
                      </m:sSub>
                      <m:r>
                        <a:rPr kumimoji="1" lang="en-US" altLang="ja-JP" b="1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𝑶</m:t>
                          </m:r>
                        </m:e>
                        <m:sub>
                          <m:r>
                            <a:rPr kumimoji="1" lang="en-US" altLang="ja-JP" b="1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𝑭𝒊𝒙</m:t>
                          </m:r>
                        </m:sub>
                      </m:sSub>
                      <m:r>
                        <a:rPr kumimoji="1" lang="en-US" altLang="ja-JP" b="1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)+</m:t>
                      </m:r>
                      <m:sSub>
                        <m:sSubPr>
                          <m:ctrlPr>
                            <a:rPr kumimoji="1" lang="en-US" altLang="ja-JP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𝑻𝑹</m:t>
                          </m:r>
                        </m:e>
                        <m:sub>
                          <m:r>
                            <a:rPr kumimoji="1" lang="en-US" altLang="ja-JP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𝒊𝒏</m:t>
                          </m:r>
                        </m:sub>
                      </m:sSub>
                      <m:r>
                        <a:rPr kumimoji="1" lang="en-US" altLang="ja-JP" b="1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𝑻𝑹</m:t>
                          </m:r>
                        </m:e>
                        <m:sub>
                          <m:r>
                            <a:rPr kumimoji="1" lang="en-US" altLang="ja-JP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𝒐𝒖𝒕</m:t>
                          </m:r>
                        </m:sub>
                      </m:sSub>
                    </m:oMath>
                  </m:oMathPara>
                </a14:m>
                <a:endParaRPr kumimoji="1" lang="ja-JP" altLang="en-US" b="1" i="1" kern="0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614BCDE-F52A-4E03-AE90-D5AC85FCB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046" y="4831732"/>
                <a:ext cx="2653648" cy="910634"/>
              </a:xfrm>
              <a:prstGeom prst="rect">
                <a:avLst/>
              </a:prstGeom>
              <a:blipFill>
                <a:blip r:embed="rId6"/>
                <a:stretch>
                  <a:fillRect b="-536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0FAC1735-8AFB-4524-9055-C16690739D30}"/>
                  </a:ext>
                </a:extLst>
              </p:cNvPr>
              <p:cNvSpPr txBox="1"/>
              <p:nvPr/>
            </p:nvSpPr>
            <p:spPr>
              <a:xfrm>
                <a:off x="121131" y="2157241"/>
                <a:ext cx="1116123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15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𝑺𝒖𝒃𝒋𝒆𝒄𝒕</m:t>
                      </m:r>
                      <m:r>
                        <a:rPr kumimoji="1" lang="en-US" altLang="ja-JP" sz="15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1" lang="en-US" altLang="ja-JP" sz="15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𝒕𝒐</m:t>
                      </m:r>
                    </m:oMath>
                  </m:oMathPara>
                </a14:m>
                <a:endParaRPr kumimoji="1" lang="ja-JP" altLang="en-US" sz="15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ＭＳ 明朝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0FAC1735-8AFB-4524-9055-C16690739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31" y="2157241"/>
                <a:ext cx="1116123" cy="323165"/>
              </a:xfrm>
              <a:prstGeom prst="rect">
                <a:avLst/>
              </a:prstGeom>
              <a:blipFill>
                <a:blip r:embed="rId7"/>
                <a:stretch>
                  <a:fillRect l="-546" b="-1320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11D31E65-CEEF-4FD8-896B-828A89DC422A}"/>
              </a:ext>
            </a:extLst>
          </p:cNvPr>
          <p:cNvSpPr/>
          <p:nvPr/>
        </p:nvSpPr>
        <p:spPr>
          <a:xfrm>
            <a:off x="3781610" y="1955835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</a:t>
            </a:r>
            <a:r>
              <a:rPr kumimoji="1" lang="en-US" altLang="ja-JP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</a:t>
            </a:r>
            <a:r>
              <a:rPr kumimoji="1" lang="en-US" altLang="ja-JP" sz="1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: capital cost, </a:t>
            </a:r>
            <a:r>
              <a:rPr kumimoji="1" lang="en-US" altLang="ja-JP" sz="14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</a:t>
            </a:r>
            <a:r>
              <a:rPr kumimoji="1" lang="en-US" altLang="ja-JP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o</a:t>
            </a:r>
            <a:r>
              <a:rPr kumimoji="1" lang="en-US" altLang="ja-JP" sz="1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: O&amp;M cost, </a:t>
            </a:r>
            <a:r>
              <a:rPr kumimoji="1" lang="en-US" altLang="ja-JP" sz="1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</a:t>
            </a:r>
            <a:r>
              <a:rPr kumimoji="1" lang="en-US" altLang="ja-JP" sz="14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f</a:t>
            </a:r>
            <a:r>
              <a:rPr kumimoji="1" lang="en-US" altLang="ja-JP" sz="1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: fuel cost, </a:t>
            </a:r>
            <a:r>
              <a:rPr kumimoji="1" lang="en-US" altLang="ja-JP" sz="14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</a:t>
            </a:r>
            <a:r>
              <a:rPr kumimoji="1" lang="en-US" altLang="ja-JP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</a:t>
            </a:r>
            <a:r>
              <a:rPr kumimoji="1" lang="en-US" altLang="ja-JP" sz="1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: transport cost, </a:t>
            </a:r>
            <a:r>
              <a:rPr kumimoji="1" lang="en-US" altLang="ja-JP" sz="14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</a:t>
            </a:r>
            <a:r>
              <a:rPr kumimoji="1" lang="en-US" altLang="ja-JP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CO2</a:t>
            </a:r>
            <a:r>
              <a:rPr kumimoji="1" lang="en-US" altLang="ja-JP" sz="1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: carbon cost, </a:t>
            </a:r>
            <a:r>
              <a:rPr kumimoji="1" lang="en-US" altLang="ja-JP" sz="14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RE</a:t>
            </a:r>
            <a:r>
              <a:rPr kumimoji="1" lang="en-US" altLang="ja-JP" sz="1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cost: cost for RE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BF00247A-E661-4EBE-B82D-B07F37D5EA00}"/>
              </a:ext>
            </a:extLst>
          </p:cNvPr>
          <p:cNvSpPr/>
          <p:nvPr/>
        </p:nvSpPr>
        <p:spPr>
          <a:xfrm>
            <a:off x="756294" y="3354794"/>
            <a:ext cx="10150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Exogenous</a:t>
            </a:r>
            <a:endParaRPr kumimoji="1" lang="en-US" altLang="ja-JP" sz="1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7980C75E-E205-4D08-B0B3-4F52CC662FFB}"/>
                  </a:ext>
                </a:extLst>
              </p:cNvPr>
              <p:cNvSpPr/>
              <p:nvPr/>
            </p:nvSpPr>
            <p:spPr>
              <a:xfrm>
                <a:off x="3001917" y="3946243"/>
                <a:ext cx="3068731" cy="745717"/>
              </a:xfrm>
              <a:prstGeom prst="rect">
                <a:avLst/>
              </a:prstGeom>
              <a:solidFill>
                <a:srgbClr val="9BBB59">
                  <a:lumMod val="75000"/>
                </a:srgbClr>
              </a:solidFill>
              <a:ln w="34925">
                <a:solidFill>
                  <a:sysClr val="window" lastClr="FFFFFF">
                    <a:lumMod val="65000"/>
                  </a:sysClr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ctr" latinLnBrk="0" hangingPunct="1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Potential</a:t>
                </a:r>
              </a:p>
              <a:p>
                <a:pPr marL="0" marR="0" lvl="0" indent="0" algn="ctr" defTabSz="914400" eaLnBrk="1" fontAlgn="ctr" latinLnBrk="0" hangingPunct="1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𝚲</m:t>
                    </m:r>
                    <m:d>
                      <m:dPr>
                        <m:ctrlPr>
                          <a:rPr kumimoji="1" lang="en-US" altLang="ja-JP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endParaRPr kumimoji="1" lang="en-US" altLang="ja-JP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7980C75E-E205-4D08-B0B3-4F52CC662F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917" y="3946243"/>
                <a:ext cx="3068731" cy="745717"/>
              </a:xfrm>
              <a:prstGeom prst="rect">
                <a:avLst/>
              </a:prstGeom>
              <a:blipFill>
                <a:blip r:embed="rId8"/>
                <a:stretch>
                  <a:fillRect t="-8527"/>
                </a:stretch>
              </a:blipFill>
              <a:ln w="34925">
                <a:solidFill>
                  <a:sysClr val="window" lastClr="FFFFFF">
                    <a:lumMod val="65000"/>
                  </a:sys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3B26E28B-E9BD-4087-BA4F-919B5EC8A576}"/>
              </a:ext>
            </a:extLst>
          </p:cNvPr>
          <p:cNvSpPr/>
          <p:nvPr/>
        </p:nvSpPr>
        <p:spPr>
          <a:xfrm>
            <a:off x="350213" y="4789762"/>
            <a:ext cx="2541033" cy="1824568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AE22F22D-D390-4E36-AEA3-873D1FA3CAE4}"/>
                  </a:ext>
                </a:extLst>
              </p:cNvPr>
              <p:cNvSpPr/>
              <p:nvPr/>
            </p:nvSpPr>
            <p:spPr>
              <a:xfrm>
                <a:off x="350213" y="3946243"/>
                <a:ext cx="2514783" cy="733534"/>
              </a:xfrm>
              <a:prstGeom prst="rect">
                <a:avLst/>
              </a:prstGeom>
              <a:solidFill>
                <a:srgbClr val="4BACC6">
                  <a:lumMod val="75000"/>
                </a:srgbClr>
              </a:solidFill>
              <a:ln w="34925">
                <a:solidFill>
                  <a:sysClr val="window" lastClr="FFFFFF">
                    <a:lumMod val="65000"/>
                  </a:sysClr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ja-JP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1200" b="1" kern="1200">
                    <a:solidFill>
                      <a:schemeClr val="tx1"/>
                    </a:solidFill>
                    <a:latin typeface="ＭＳ 明朝" pitchFamily="17" charset="-128"/>
                    <a:ea typeface="ＭＳ 明朝" pitchFamily="17" charset="-128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1200" b="1" kern="1200">
                    <a:solidFill>
                      <a:schemeClr val="tx1"/>
                    </a:solidFill>
                    <a:latin typeface="ＭＳ 明朝" pitchFamily="17" charset="-128"/>
                    <a:ea typeface="ＭＳ 明朝" pitchFamily="17" charset="-128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1200" b="1" kern="1200">
                    <a:solidFill>
                      <a:schemeClr val="tx1"/>
                    </a:solidFill>
                    <a:latin typeface="ＭＳ 明朝" pitchFamily="17" charset="-128"/>
                    <a:ea typeface="ＭＳ 明朝" pitchFamily="17" charset="-128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1200" b="1" kern="1200">
                    <a:solidFill>
                      <a:schemeClr val="tx1"/>
                    </a:solidFill>
                    <a:latin typeface="ＭＳ 明朝" pitchFamily="17" charset="-128"/>
                    <a:ea typeface="ＭＳ 明朝" pitchFamily="17" charset="-128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1200" b="1" kern="1200">
                    <a:solidFill>
                      <a:schemeClr val="tx1"/>
                    </a:solidFill>
                    <a:latin typeface="ＭＳ 明朝" pitchFamily="17" charset="-128"/>
                    <a:ea typeface="ＭＳ 明朝" pitchFamily="17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sz="1200" b="1" kern="1200">
                    <a:solidFill>
                      <a:schemeClr val="tx1"/>
                    </a:solidFill>
                    <a:latin typeface="ＭＳ 明朝" pitchFamily="17" charset="-128"/>
                    <a:ea typeface="ＭＳ 明朝" pitchFamily="17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sz="1200" b="1" kern="1200">
                    <a:solidFill>
                      <a:schemeClr val="tx1"/>
                    </a:solidFill>
                    <a:latin typeface="ＭＳ 明朝" pitchFamily="17" charset="-128"/>
                    <a:ea typeface="ＭＳ 明朝" pitchFamily="17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sz="1200" b="1" kern="1200">
                    <a:solidFill>
                      <a:schemeClr val="tx1"/>
                    </a:solidFill>
                    <a:latin typeface="ＭＳ 明朝" pitchFamily="17" charset="-128"/>
                    <a:ea typeface="ＭＳ 明朝" pitchFamily="17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sz="1200" b="1" kern="1200">
                    <a:solidFill>
                      <a:schemeClr val="tx1"/>
                    </a:solidFill>
                    <a:latin typeface="ＭＳ 明朝" pitchFamily="17" charset="-128"/>
                    <a:ea typeface="ＭＳ 明朝" pitchFamily="17" charset="-128"/>
                    <a:cs typeface="+mn-cs"/>
                  </a:defRPr>
                </a:lvl9pPr>
              </a:lstStyle>
              <a:p>
                <a:pPr marL="0" marR="0" lvl="0" indent="0" algn="ctr" defTabSz="914400" rtl="0" eaLnBrk="1" fontAlgn="ctr" latinLnBrk="0" hangingPunct="1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Cost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ctr" latinLnBrk="0" hangingPunct="1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𝚼</m:t>
                      </m:r>
                      <m:d>
                        <m:dPr>
                          <m:ctrlPr>
                            <a:rPr lang="en-US" altLang="ja-JP" sz="24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AE22F22D-D390-4E36-AEA3-873D1FA3CA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13" y="3946243"/>
                <a:ext cx="2514783" cy="733534"/>
              </a:xfrm>
              <a:prstGeom prst="rect">
                <a:avLst/>
              </a:prstGeom>
              <a:blipFill>
                <a:blip r:embed="rId9"/>
                <a:stretch>
                  <a:fillRect t="-8661"/>
                </a:stretch>
              </a:blipFill>
              <a:ln w="34925">
                <a:solidFill>
                  <a:sysClr val="window" lastClr="FFFFFF">
                    <a:lumMod val="65000"/>
                  </a:sys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D174747-91C5-42E2-9A33-601A39B46C0B}"/>
              </a:ext>
            </a:extLst>
          </p:cNvPr>
          <p:cNvSpPr txBox="1"/>
          <p:nvPr/>
        </p:nvSpPr>
        <p:spPr>
          <a:xfrm>
            <a:off x="436109" y="5698430"/>
            <a:ext cx="2520280" cy="95410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kern="0" dirty="0">
                <a:solidFill>
                  <a:prstClr val="black"/>
                </a:solidFill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TWTP</a:t>
            </a:r>
            <a:r>
              <a:rPr kumimoji="1" lang="en-US" altLang="ja-JP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: Total WTP; </a:t>
            </a:r>
            <a:r>
              <a:rPr kumimoji="1" lang="en-US" altLang="ja-JP" sz="1400" kern="0" dirty="0">
                <a:solidFill>
                  <a:prstClr val="black"/>
                </a:solidFill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X:WTP</a:t>
            </a:r>
            <a:endParaRPr kumimoji="1" lang="en-US" altLang="ja-JP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明朝" pitchFamily="17" charset="-128"/>
              <a:cs typeface="Arial" panose="020B0604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kern="0" dirty="0">
                <a:solidFill>
                  <a:prstClr val="black"/>
                </a:solidFill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F(X):Acceptability function</a:t>
            </a:r>
            <a:endParaRPr kumimoji="1" lang="en-US" altLang="ja-JP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明朝" pitchFamily="17" charset="-128"/>
              <a:cs typeface="Arial" panose="020B060402020202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kern="0" dirty="0">
                <a:solidFill>
                  <a:prstClr val="black"/>
                </a:solidFill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HH: number of household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400" kern="0" dirty="0">
                <a:solidFill>
                  <a:prstClr val="black"/>
                </a:solidFill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TL: transmission lines </a:t>
            </a:r>
            <a:endParaRPr kumimoji="1" lang="ja-JP" altLang="en-US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明朝" pitchFamily="17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98AFAFE8-5FF8-4E03-92DC-92D48978F464}"/>
                  </a:ext>
                </a:extLst>
              </p:cNvPr>
              <p:cNvSpPr txBox="1"/>
              <p:nvPr/>
            </p:nvSpPr>
            <p:spPr>
              <a:xfrm>
                <a:off x="310802" y="5165467"/>
                <a:ext cx="2907009" cy="4001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𝚼</m:t>
                      </m:r>
                      <m:d>
                        <m:dPr>
                          <m:ctrlPr>
                            <a:rPr kumimoji="1" lang="en-US" altLang="ja-JP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kumimoji="1" lang="en-US" altLang="ja-JP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1" lang="en-US" altLang="ja-JP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𝑻𝑳</m:t>
                      </m:r>
                      <m:r>
                        <a:rPr kumimoji="1" lang="en-US" altLang="ja-JP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en-US" altLang="ja-JP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kumimoji="1" lang="en-US" altLang="ja-JP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)&lt;</m:t>
                      </m:r>
                      <m:r>
                        <a:rPr kumimoji="1" lang="en-US" altLang="ja-JP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𝑻𝑾𝑻𝑷</m:t>
                      </m:r>
                    </m:oMath>
                  </m:oMathPara>
                </a14:m>
                <a:endParaRPr kumimoji="1" lang="ja-JP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98AFAFE8-5FF8-4E03-92DC-92D48978F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02" y="5165467"/>
                <a:ext cx="2907009" cy="400110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DE12A0D2-AABD-4246-837C-108BEB5A80F5}"/>
                  </a:ext>
                </a:extLst>
              </p:cNvPr>
              <p:cNvSpPr txBox="1"/>
              <p:nvPr/>
            </p:nvSpPr>
            <p:spPr>
              <a:xfrm>
                <a:off x="436109" y="5481021"/>
                <a:ext cx="2256927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𝑻𝑾𝑻𝑷</m:t>
                      </m:r>
                      <m:r>
                        <a:rPr kumimoji="1" lang="en-US" altLang="ja-JP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1" lang="en-US" altLang="ja-JP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𝑭</m:t>
                      </m:r>
                      <m:r>
                        <a:rPr kumimoji="1" lang="en-US" altLang="ja-JP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en-US" altLang="ja-JP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𝑿</m:t>
                      </m:r>
                      <m:r>
                        <a:rPr kumimoji="1" lang="en-US" altLang="ja-JP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)×</m:t>
                      </m:r>
                      <m:sSub>
                        <m:sSubPr>
                          <m:ctrlPr>
                            <a:rPr kumimoji="1" lang="en-US" altLang="ja-JP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kumimoji="1" lang="en-US" altLang="ja-JP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b>
                      </m:sSub>
                      <m:r>
                        <a:rPr kumimoji="1" lang="en-US" altLang="ja-JP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kumimoji="1" lang="en-US" altLang="ja-JP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𝑯𝑯</m:t>
                      </m:r>
                    </m:oMath>
                  </m:oMathPara>
                </a14:m>
                <a:endParaRPr kumimoji="1" lang="ja-JP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DE12A0D2-AABD-4246-837C-108BEB5A8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09" y="5481021"/>
                <a:ext cx="2256927" cy="307777"/>
              </a:xfrm>
              <a:prstGeom prst="rect">
                <a:avLst/>
              </a:prstGeom>
              <a:blipFill>
                <a:blip r:embed="rId11"/>
                <a:stretch>
                  <a:fillRect b="-784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91089A1E-F21A-46E0-B4F3-C8537ED666EE}"/>
                  </a:ext>
                </a:extLst>
              </p:cNvPr>
              <p:cNvSpPr txBox="1"/>
              <p:nvPr/>
            </p:nvSpPr>
            <p:spPr>
              <a:xfrm>
                <a:off x="324338" y="4798826"/>
                <a:ext cx="2308983" cy="4616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𝚼</m:t>
                      </m:r>
                      <m:d>
                        <m:dPr>
                          <m:ctrlPr>
                            <a:rPr kumimoji="1" lang="en-US" altLang="ja-JP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kumimoji="1" lang="en-US" altLang="ja-JP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kumimoji="1" lang="en-US" altLang="ja-JP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sub>
                      </m:sSub>
                      <m:r>
                        <a:rPr kumimoji="1" lang="en-US" altLang="ja-JP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ja-JP" alt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𝛀</m:t>
                      </m:r>
                      <m:r>
                        <a:rPr kumimoji="1" lang="en-US" altLang="ja-JP" sz="2400" b="1" i="1" ker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(</m:t>
                      </m:r>
                      <m:r>
                        <a:rPr kumimoji="1" lang="en-US" altLang="ja-JP" sz="2400" b="1" i="1" ker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𝒕</m:t>
                      </m:r>
                      <m:r>
                        <a:rPr kumimoji="1" lang="en-US" altLang="ja-JP" sz="2400" b="1" i="1" ker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)</m:t>
                      </m:r>
                    </m:oMath>
                  </m:oMathPara>
                </a14:m>
                <a:endParaRPr kumimoji="1" lang="ja-JP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91089A1E-F21A-46E0-B4F3-C8537ED66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38" y="4798826"/>
                <a:ext cx="2308983" cy="461665"/>
              </a:xfrm>
              <a:prstGeom prst="rect">
                <a:avLst/>
              </a:prstGeom>
              <a:blipFill>
                <a:blip r:embed="rId12"/>
                <a:stretch>
                  <a:fillRect b="-1842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4D5DC356-D0CB-4589-BE2D-254278E02FCE}"/>
              </a:ext>
            </a:extLst>
          </p:cNvPr>
          <p:cNvSpPr/>
          <p:nvPr/>
        </p:nvSpPr>
        <p:spPr>
          <a:xfrm>
            <a:off x="593921" y="2881340"/>
            <a:ext cx="1409747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4925">
            <a:solidFill>
              <a:sysClr val="window" lastClr="FFFFFF">
                <a:lumMod val="65000"/>
              </a:sys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rPr>
              <a:t>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9798E155-FCA9-4093-8749-3A26A12C4E8E}"/>
                  </a:ext>
                </a:extLst>
              </p:cNvPr>
              <p:cNvSpPr txBox="1"/>
              <p:nvPr/>
            </p:nvSpPr>
            <p:spPr>
              <a:xfrm>
                <a:off x="2471476" y="2893129"/>
                <a:ext cx="443119" cy="4616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ＭＳ 明朝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9798E155-FCA9-4093-8749-3A26A12C4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476" y="2893129"/>
                <a:ext cx="443119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7839AB81-54B7-4389-AAD9-1598BF1B0158}"/>
                  </a:ext>
                </a:extLst>
              </p:cNvPr>
              <p:cNvSpPr txBox="1"/>
              <p:nvPr/>
            </p:nvSpPr>
            <p:spPr>
              <a:xfrm>
                <a:off x="5498850" y="3411577"/>
                <a:ext cx="1504486" cy="400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2000" b="1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𝚲</m:t>
                      </m:r>
                      <m:d>
                        <m:dPr>
                          <m:ctrlPr>
                            <a:rPr kumimoji="1" lang="en-US" altLang="ja-JP" sz="20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sz="2000" b="1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kumimoji="1" lang="en-US" altLang="ja-JP" sz="2000" b="1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ja-JP" alt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𝛀</m:t>
                      </m:r>
                      <m:r>
                        <a:rPr kumimoji="1" lang="en-US" altLang="ja-JP" sz="2000" b="1" i="1" ker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(</m:t>
                      </m:r>
                      <m:r>
                        <a:rPr kumimoji="1" lang="en-US" altLang="ja-JP" sz="2000" b="1" i="1" ker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𝒕</m:t>
                      </m:r>
                      <m:r>
                        <a:rPr kumimoji="1" lang="en-US" altLang="ja-JP" sz="2000" b="1" i="1" ker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)</m:t>
                      </m:r>
                    </m:oMath>
                  </m:oMathPara>
                </a14:m>
                <a:endParaRPr kumimoji="1" lang="ja-JP" alt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ＭＳ 明朝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7839AB81-54B7-4389-AAD9-1598BF1B0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850" y="3411577"/>
                <a:ext cx="1504486" cy="400110"/>
              </a:xfrm>
              <a:prstGeom prst="rect">
                <a:avLst/>
              </a:prstGeom>
              <a:blipFill>
                <a:blip r:embed="rId16"/>
                <a:stretch>
                  <a:fillRect r="-2024" b="-1692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D749A21-E6F8-46AB-9E93-94AF9348E413}"/>
              </a:ext>
            </a:extLst>
          </p:cNvPr>
          <p:cNvSpPr txBox="1"/>
          <p:nvPr/>
        </p:nvSpPr>
        <p:spPr>
          <a:xfrm>
            <a:off x="7047612" y="2143218"/>
            <a:ext cx="1890860" cy="30777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b="1" kern="0" dirty="0">
                <a:solidFill>
                  <a:prstClr val="black"/>
                </a:solidFill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(</a:t>
            </a:r>
            <a:r>
              <a:rPr kumimoji="1" lang="en-US" altLang="ja-JP" sz="1400" b="1" kern="0" dirty="0" err="1">
                <a:solidFill>
                  <a:prstClr val="black"/>
                </a:solidFill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Ashina</a:t>
            </a:r>
            <a:r>
              <a:rPr kumimoji="1" lang="en-US" altLang="ja-JP" sz="1400" b="1" kern="0" dirty="0">
                <a:solidFill>
                  <a:prstClr val="black"/>
                </a:solidFill>
                <a:latin typeface="Arial" panose="020B0604020202020204" pitchFamily="34" charset="0"/>
                <a:ea typeface="ＭＳ 明朝" pitchFamily="17" charset="-128"/>
                <a:cs typeface="Arial" panose="020B0604020202020204" pitchFamily="34" charset="0"/>
              </a:rPr>
              <a:t> et al., 2007)</a:t>
            </a:r>
            <a:endParaRPr kumimoji="1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明朝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61" name="カギ線コネクタ 28">
            <a:extLst>
              <a:ext uri="{FF2B5EF4-FFF2-40B4-BE49-F238E27FC236}">
                <a16:creationId xmlns:a16="http://schemas.microsoft.com/office/drawing/2014/main" id="{10947B04-DEFF-46E9-94CF-C2ABCE59EE70}"/>
              </a:ext>
            </a:extLst>
          </p:cNvPr>
          <p:cNvCxnSpPr>
            <a:cxnSpLocks/>
            <a:stCxn id="37" idx="0"/>
            <a:endCxn id="17" idx="2"/>
          </p:cNvCxnSpPr>
          <p:nvPr/>
        </p:nvCxnSpPr>
        <p:spPr>
          <a:xfrm rot="5400000" flipH="1" flipV="1">
            <a:off x="2757269" y="2167231"/>
            <a:ext cx="629348" cy="2928677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EB076E80-7451-408E-9EA3-F1A28E889A17}"/>
              </a:ext>
            </a:extLst>
          </p:cNvPr>
          <p:cNvCxnSpPr>
            <a:cxnSpLocks/>
          </p:cNvCxnSpPr>
          <p:nvPr/>
        </p:nvCxnSpPr>
        <p:spPr>
          <a:xfrm>
            <a:off x="4536281" y="3605928"/>
            <a:ext cx="1" cy="33461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E1A7943-E110-4FD5-8039-FA63A35485EE}"/>
              </a:ext>
            </a:extLst>
          </p:cNvPr>
          <p:cNvGrpSpPr/>
          <p:nvPr/>
        </p:nvGrpSpPr>
        <p:grpSpPr>
          <a:xfrm>
            <a:off x="3018454" y="4792915"/>
            <a:ext cx="3391996" cy="1871433"/>
            <a:chOff x="3018454" y="4792915"/>
            <a:chExt cx="3391996" cy="1871433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34796F34-75D0-4516-BEE3-C25E975113B2}"/>
                </a:ext>
              </a:extLst>
            </p:cNvPr>
            <p:cNvSpPr/>
            <p:nvPr/>
          </p:nvSpPr>
          <p:spPr>
            <a:xfrm>
              <a:off x="3018454" y="4792915"/>
              <a:ext cx="3052194" cy="1824568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CA6E4067-FC81-4EB7-AA8E-0E74C0346324}"/>
                </a:ext>
              </a:extLst>
            </p:cNvPr>
            <p:cNvSpPr txBox="1"/>
            <p:nvPr/>
          </p:nvSpPr>
          <p:spPr>
            <a:xfrm>
              <a:off x="3118646" y="5907738"/>
              <a:ext cx="2616065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ＭＳ 明朝" pitchFamily="17" charset="-128"/>
                  <a:cs typeface="Arial" panose="020B0604020202020204" pitchFamily="34" charset="0"/>
                </a:rPr>
                <a:t>F(X): Acceptability function </a:t>
              </a:r>
              <a:endParaRPr kumimoji="1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itchFamily="17" charset="-128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テキスト ボックス 33">
                  <a:extLst>
                    <a:ext uri="{FF2B5EF4-FFF2-40B4-BE49-F238E27FC236}">
                      <a16:creationId xmlns:a16="http://schemas.microsoft.com/office/drawing/2014/main" id="{BB868F83-18B2-4F3A-A565-5F61E5F43EF1}"/>
                    </a:ext>
                  </a:extLst>
                </p:cNvPr>
                <p:cNvSpPr txBox="1"/>
                <p:nvPr/>
              </p:nvSpPr>
              <p:spPr>
                <a:xfrm>
                  <a:off x="3082829" y="4792916"/>
                  <a:ext cx="2953462" cy="46166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lvl="0"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ja-JP" alt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𝚲</m:t>
                        </m:r>
                        <m:d>
                          <m:dPr>
                            <m:ctrlPr>
                              <a:rPr kumimoji="1" lang="en-US" altLang="ja-JP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kumimoji="1" lang="en-US" altLang="ja-JP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1" lang="en-US" altLang="ja-JP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  <m:r>
                          <a:rPr kumimoji="1" lang="en-US" altLang="ja-JP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1" lang="en-US" altLang="ja-JP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𝑿</m:t>
                        </m:r>
                        <m:r>
                          <a:rPr kumimoji="1" lang="en-US" altLang="ja-JP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)×</m:t>
                        </m:r>
                        <m:sSub>
                          <m:sSubPr>
                            <m:ctrlPr>
                              <a:rPr kumimoji="1"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4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𝑷𝒐𝒕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4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24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d>
                      </m:oMath>
                    </m:oMathPara>
                  </a14:m>
                  <a:endParaRPr kumimoji="1" lang="ja-JP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itchFamily="17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テキスト ボックス 33">
                  <a:extLst>
                    <a:ext uri="{FF2B5EF4-FFF2-40B4-BE49-F238E27FC236}">
                      <a16:creationId xmlns:a16="http://schemas.microsoft.com/office/drawing/2014/main" id="{BB868F83-18B2-4F3A-A565-5F61E5F43E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829" y="4792916"/>
                  <a:ext cx="2953462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1842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821F6AB3-B744-40E8-96BC-41D15B5B2D2B}"/>
                    </a:ext>
                  </a:extLst>
                </p:cNvPr>
                <p:cNvSpPr txBox="1"/>
                <p:nvPr/>
              </p:nvSpPr>
              <p:spPr>
                <a:xfrm>
                  <a:off x="3118646" y="6141128"/>
                  <a:ext cx="3291804" cy="52322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lvl="0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ja-JP" altLang="en-US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altLang="ja-JP" sz="1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𝑷𝒐𝒕</m:t>
                          </m:r>
                        </m:sub>
                      </m:sSub>
                      <m:r>
                        <a:rPr lang="en-US" altLang="ja-JP" sz="1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kumimoji="1" lang="en-US" altLang="ja-JP" sz="14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明朝" pitchFamily="17" charset="-128"/>
                      <a:cs typeface="Arial" panose="020B0604020202020204" pitchFamily="34" charset="0"/>
                    </a:rPr>
                    <a:t>: RE potential, estimated by </a:t>
                  </a:r>
                  <a:r>
                    <a:rPr kumimoji="1" lang="en-US" altLang="ja-JP" sz="1400" kern="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ＭＳ 明朝" pitchFamily="17" charset="-128"/>
                      <a:cs typeface="Arial" panose="020B0604020202020204" pitchFamily="34" charset="0"/>
                    </a:rPr>
                    <a:t>Shiraki</a:t>
                  </a:r>
                  <a:r>
                    <a:rPr kumimoji="1" lang="en-US" altLang="ja-JP" sz="14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明朝" pitchFamily="17" charset="-128"/>
                      <a:cs typeface="Arial" panose="020B0604020202020204" pitchFamily="34" charset="0"/>
                    </a:rPr>
                    <a:t> et al., 2011</a:t>
                  </a:r>
                  <a:endParaRPr kumimoji="1" lang="ja-JP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明朝" pitchFamily="17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821F6AB3-B744-40E8-96BC-41D15B5B2D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646" y="6141128"/>
                  <a:ext cx="3291804" cy="523220"/>
                </a:xfrm>
                <a:prstGeom prst="rect">
                  <a:avLst/>
                </a:prstGeom>
                <a:blipFill>
                  <a:blip r:embed="rId18"/>
                  <a:stretch>
                    <a:fillRect l="-556" t="-1163" b="-11628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D39A590F-3D13-4AE0-B8BE-5BC90D980736}"/>
                </a:ext>
              </a:extLst>
            </p:cNvPr>
            <p:cNvSpPr txBox="1"/>
            <p:nvPr/>
          </p:nvSpPr>
          <p:spPr>
            <a:xfrm>
              <a:off x="3381148" y="5407122"/>
              <a:ext cx="1055642" cy="52322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 b="1" u="sng" kern="0" dirty="0">
                  <a:solidFill>
                    <a:prstClr val="black"/>
                  </a:solidFill>
                  <a:latin typeface="Arial" panose="020B0604020202020204" pitchFamily="34" charset="0"/>
                  <a:ea typeface="ＭＳ 明朝" pitchFamily="17" charset="-128"/>
                  <a:cs typeface="Arial" panose="020B0604020202020204" pitchFamily="34" charset="0"/>
                </a:rPr>
                <a:t>Economic condition</a:t>
              </a:r>
              <a:endParaRPr kumimoji="1" lang="ja-JP" altLang="en-US" sz="1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0C06F789-D8A0-45A7-B497-261ABF66830C}"/>
                </a:ext>
              </a:extLst>
            </p:cNvPr>
            <p:cNvSpPr txBox="1"/>
            <p:nvPr/>
          </p:nvSpPr>
          <p:spPr>
            <a:xfrm>
              <a:off x="4486125" y="5402321"/>
              <a:ext cx="1016125" cy="52322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 b="1" u="sng" kern="0" dirty="0">
                  <a:solidFill>
                    <a:prstClr val="black"/>
                  </a:solidFill>
                  <a:latin typeface="Arial" panose="020B0604020202020204" pitchFamily="34" charset="0"/>
                  <a:ea typeface="ＭＳ 明朝" pitchFamily="17" charset="-128"/>
                  <a:cs typeface="Arial" panose="020B0604020202020204" pitchFamily="34" charset="0"/>
                </a:rPr>
                <a:t>Natural condition</a:t>
              </a:r>
              <a:endParaRPr kumimoji="1" lang="ja-JP" altLang="en-US" sz="1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itchFamily="17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F4DBCD8D-A622-48B2-84BC-F9BB1E514C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6313" y="5209319"/>
              <a:ext cx="7311" cy="24161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0F99A4D-61B0-4B03-BD42-AF90666D4794}"/>
                </a:ext>
              </a:extLst>
            </p:cNvPr>
            <p:cNvCxnSpPr/>
            <p:nvPr/>
          </p:nvCxnSpPr>
          <p:spPr>
            <a:xfrm flipV="1">
              <a:off x="4994187" y="5230320"/>
              <a:ext cx="0" cy="1946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矢印コネクタ 77">
              <a:extLst>
                <a:ext uri="{FF2B5EF4-FFF2-40B4-BE49-F238E27FC236}">
                  <a16:creationId xmlns:a16="http://schemas.microsoft.com/office/drawing/2014/main" id="{B6552461-BCFD-4F22-8037-04B7D3519663}"/>
                </a:ext>
              </a:extLst>
            </p:cNvPr>
            <p:cNvCxnSpPr>
              <a:cxnSpLocks/>
            </p:cNvCxnSpPr>
            <p:nvPr/>
          </p:nvCxnSpPr>
          <p:spPr>
            <a:xfrm>
              <a:off x="5475884" y="5873800"/>
              <a:ext cx="6426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>
              <a:extLst>
                <a:ext uri="{FF2B5EF4-FFF2-40B4-BE49-F238E27FC236}">
                  <a16:creationId xmlns:a16="http://schemas.microsoft.com/office/drawing/2014/main" id="{71B53637-8A4C-4DC0-97DD-E26F1D668E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4090" y="5357985"/>
              <a:ext cx="0" cy="51581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2FD5470A-76CF-4C3E-8B7D-A0043D7C3A79}"/>
                </a:ext>
              </a:extLst>
            </p:cNvPr>
            <p:cNvSpPr/>
            <p:nvPr/>
          </p:nvSpPr>
          <p:spPr>
            <a:xfrm>
              <a:off x="5511977" y="5388507"/>
              <a:ext cx="467308" cy="424185"/>
            </a:xfrm>
            <a:custGeom>
              <a:avLst/>
              <a:gdLst>
                <a:gd name="connsiteX0" fmla="*/ 0 w 820755"/>
                <a:gd name="connsiteY0" fmla="*/ 140677 h 424185"/>
                <a:gd name="connsiteX1" fmla="*/ 11723 w 820755"/>
                <a:gd name="connsiteY1" fmla="*/ 222738 h 424185"/>
                <a:gd name="connsiteX2" fmla="*/ 35169 w 820755"/>
                <a:gd name="connsiteY2" fmla="*/ 257908 h 424185"/>
                <a:gd name="connsiteX3" fmla="*/ 58615 w 820755"/>
                <a:gd name="connsiteY3" fmla="*/ 328246 h 424185"/>
                <a:gd name="connsiteX4" fmla="*/ 70338 w 820755"/>
                <a:gd name="connsiteY4" fmla="*/ 363415 h 424185"/>
                <a:gd name="connsiteX5" fmla="*/ 82061 w 820755"/>
                <a:gd name="connsiteY5" fmla="*/ 398585 h 424185"/>
                <a:gd name="connsiteX6" fmla="*/ 105508 w 820755"/>
                <a:gd name="connsiteY6" fmla="*/ 328246 h 424185"/>
                <a:gd name="connsiteX7" fmla="*/ 152400 w 820755"/>
                <a:gd name="connsiteY7" fmla="*/ 257908 h 424185"/>
                <a:gd name="connsiteX8" fmla="*/ 164123 w 820755"/>
                <a:gd name="connsiteY8" fmla="*/ 175846 h 424185"/>
                <a:gd name="connsiteX9" fmla="*/ 175846 w 820755"/>
                <a:gd name="connsiteY9" fmla="*/ 0 h 424185"/>
                <a:gd name="connsiteX10" fmla="*/ 199292 w 820755"/>
                <a:gd name="connsiteY10" fmla="*/ 70338 h 424185"/>
                <a:gd name="connsiteX11" fmla="*/ 211015 w 820755"/>
                <a:gd name="connsiteY11" fmla="*/ 35169 h 424185"/>
                <a:gd name="connsiteX12" fmla="*/ 234461 w 820755"/>
                <a:gd name="connsiteY12" fmla="*/ 70338 h 424185"/>
                <a:gd name="connsiteX13" fmla="*/ 269631 w 820755"/>
                <a:gd name="connsiteY13" fmla="*/ 128954 h 424185"/>
                <a:gd name="connsiteX14" fmla="*/ 281354 w 820755"/>
                <a:gd name="connsiteY14" fmla="*/ 234462 h 424185"/>
                <a:gd name="connsiteX15" fmla="*/ 304800 w 820755"/>
                <a:gd name="connsiteY15" fmla="*/ 339969 h 424185"/>
                <a:gd name="connsiteX16" fmla="*/ 316523 w 820755"/>
                <a:gd name="connsiteY16" fmla="*/ 293077 h 424185"/>
                <a:gd name="connsiteX17" fmla="*/ 328246 w 820755"/>
                <a:gd name="connsiteY17" fmla="*/ 328246 h 424185"/>
                <a:gd name="connsiteX18" fmla="*/ 339969 w 820755"/>
                <a:gd name="connsiteY18" fmla="*/ 293077 h 424185"/>
                <a:gd name="connsiteX19" fmla="*/ 363415 w 820755"/>
                <a:gd name="connsiteY19" fmla="*/ 269631 h 424185"/>
                <a:gd name="connsiteX20" fmla="*/ 375138 w 820755"/>
                <a:gd name="connsiteY20" fmla="*/ 328246 h 424185"/>
                <a:gd name="connsiteX21" fmla="*/ 386861 w 820755"/>
                <a:gd name="connsiteY21" fmla="*/ 363415 h 424185"/>
                <a:gd name="connsiteX22" fmla="*/ 410308 w 820755"/>
                <a:gd name="connsiteY22" fmla="*/ 363415 h 424185"/>
                <a:gd name="connsiteX23" fmla="*/ 433754 w 820755"/>
                <a:gd name="connsiteY23" fmla="*/ 386862 h 424185"/>
                <a:gd name="connsiteX24" fmla="*/ 445477 w 820755"/>
                <a:gd name="connsiteY24" fmla="*/ 422031 h 424185"/>
                <a:gd name="connsiteX25" fmla="*/ 457200 w 820755"/>
                <a:gd name="connsiteY25" fmla="*/ 339969 h 424185"/>
                <a:gd name="connsiteX26" fmla="*/ 480646 w 820755"/>
                <a:gd name="connsiteY26" fmla="*/ 187569 h 424185"/>
                <a:gd name="connsiteX27" fmla="*/ 492369 w 820755"/>
                <a:gd name="connsiteY27" fmla="*/ 293077 h 424185"/>
                <a:gd name="connsiteX28" fmla="*/ 504092 w 820755"/>
                <a:gd name="connsiteY28" fmla="*/ 246185 h 424185"/>
                <a:gd name="connsiteX29" fmla="*/ 539261 w 820755"/>
                <a:gd name="connsiteY29" fmla="*/ 316523 h 424185"/>
                <a:gd name="connsiteX30" fmla="*/ 550984 w 820755"/>
                <a:gd name="connsiteY30" fmla="*/ 246185 h 424185"/>
                <a:gd name="connsiteX31" fmla="*/ 562708 w 820755"/>
                <a:gd name="connsiteY31" fmla="*/ 211015 h 424185"/>
                <a:gd name="connsiteX32" fmla="*/ 586154 w 820755"/>
                <a:gd name="connsiteY32" fmla="*/ 281354 h 424185"/>
                <a:gd name="connsiteX33" fmla="*/ 597877 w 820755"/>
                <a:gd name="connsiteY33" fmla="*/ 316523 h 424185"/>
                <a:gd name="connsiteX34" fmla="*/ 609600 w 820755"/>
                <a:gd name="connsiteY34" fmla="*/ 222738 h 424185"/>
                <a:gd name="connsiteX35" fmla="*/ 621323 w 820755"/>
                <a:gd name="connsiteY35" fmla="*/ 257908 h 424185"/>
                <a:gd name="connsiteX36" fmla="*/ 644769 w 820755"/>
                <a:gd name="connsiteY36" fmla="*/ 0 h 424185"/>
                <a:gd name="connsiteX37" fmla="*/ 668215 w 820755"/>
                <a:gd name="connsiteY37" fmla="*/ 128954 h 424185"/>
                <a:gd name="connsiteX38" fmla="*/ 679938 w 820755"/>
                <a:gd name="connsiteY38" fmla="*/ 175846 h 424185"/>
                <a:gd name="connsiteX39" fmla="*/ 703384 w 820755"/>
                <a:gd name="connsiteY39" fmla="*/ 269631 h 424185"/>
                <a:gd name="connsiteX40" fmla="*/ 715108 w 820755"/>
                <a:gd name="connsiteY40" fmla="*/ 316523 h 424185"/>
                <a:gd name="connsiteX41" fmla="*/ 738554 w 820755"/>
                <a:gd name="connsiteY41" fmla="*/ 386862 h 424185"/>
                <a:gd name="connsiteX42" fmla="*/ 750277 w 820755"/>
                <a:gd name="connsiteY42" fmla="*/ 316523 h 424185"/>
                <a:gd name="connsiteX43" fmla="*/ 773723 w 820755"/>
                <a:gd name="connsiteY43" fmla="*/ 386862 h 424185"/>
                <a:gd name="connsiteX44" fmla="*/ 785446 w 820755"/>
                <a:gd name="connsiteY44" fmla="*/ 339969 h 424185"/>
                <a:gd name="connsiteX45" fmla="*/ 797169 w 820755"/>
                <a:gd name="connsiteY45" fmla="*/ 375138 h 424185"/>
                <a:gd name="connsiteX46" fmla="*/ 808892 w 820755"/>
                <a:gd name="connsiteY46" fmla="*/ 304800 h 424185"/>
                <a:gd name="connsiteX47" fmla="*/ 820615 w 820755"/>
                <a:gd name="connsiteY47" fmla="*/ 398585 h 42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20755" h="424185">
                  <a:moveTo>
                    <a:pt x="0" y="140677"/>
                  </a:moveTo>
                  <a:cubicBezTo>
                    <a:pt x="3908" y="168031"/>
                    <a:pt x="3783" y="196272"/>
                    <a:pt x="11723" y="222738"/>
                  </a:cubicBezTo>
                  <a:cubicBezTo>
                    <a:pt x="15772" y="236233"/>
                    <a:pt x="29447" y="245033"/>
                    <a:pt x="35169" y="257908"/>
                  </a:cubicBezTo>
                  <a:cubicBezTo>
                    <a:pt x="45206" y="280492"/>
                    <a:pt x="50800" y="304800"/>
                    <a:pt x="58615" y="328246"/>
                  </a:cubicBezTo>
                  <a:lnTo>
                    <a:pt x="70338" y="363415"/>
                  </a:lnTo>
                  <a:lnTo>
                    <a:pt x="82061" y="398585"/>
                  </a:lnTo>
                  <a:cubicBezTo>
                    <a:pt x="89877" y="375139"/>
                    <a:pt x="91799" y="348810"/>
                    <a:pt x="105508" y="328246"/>
                  </a:cubicBezTo>
                  <a:lnTo>
                    <a:pt x="152400" y="257908"/>
                  </a:lnTo>
                  <a:cubicBezTo>
                    <a:pt x="156308" y="230554"/>
                    <a:pt x="161621" y="203364"/>
                    <a:pt x="164123" y="175846"/>
                  </a:cubicBezTo>
                  <a:cubicBezTo>
                    <a:pt x="169442" y="117342"/>
                    <a:pt x="157269" y="55731"/>
                    <a:pt x="175846" y="0"/>
                  </a:cubicBezTo>
                  <a:lnTo>
                    <a:pt x="199292" y="70338"/>
                  </a:lnTo>
                  <a:cubicBezTo>
                    <a:pt x="203200" y="58615"/>
                    <a:pt x="198658" y="35169"/>
                    <a:pt x="211015" y="35169"/>
                  </a:cubicBezTo>
                  <a:cubicBezTo>
                    <a:pt x="225104" y="35169"/>
                    <a:pt x="228160" y="57736"/>
                    <a:pt x="234461" y="70338"/>
                  </a:cubicBezTo>
                  <a:cubicBezTo>
                    <a:pt x="264897" y="131211"/>
                    <a:pt x="223835" y="83159"/>
                    <a:pt x="269631" y="128954"/>
                  </a:cubicBezTo>
                  <a:cubicBezTo>
                    <a:pt x="273539" y="164123"/>
                    <a:pt x="276350" y="199432"/>
                    <a:pt x="281354" y="234462"/>
                  </a:cubicBezTo>
                  <a:cubicBezTo>
                    <a:pt x="286315" y="269188"/>
                    <a:pt x="296267" y="305838"/>
                    <a:pt x="304800" y="339969"/>
                  </a:cubicBezTo>
                  <a:cubicBezTo>
                    <a:pt x="308708" y="324338"/>
                    <a:pt x="302112" y="300282"/>
                    <a:pt x="316523" y="293077"/>
                  </a:cubicBezTo>
                  <a:cubicBezTo>
                    <a:pt x="327576" y="287551"/>
                    <a:pt x="315889" y="328246"/>
                    <a:pt x="328246" y="328246"/>
                  </a:cubicBezTo>
                  <a:cubicBezTo>
                    <a:pt x="340603" y="328246"/>
                    <a:pt x="336061" y="304800"/>
                    <a:pt x="339969" y="293077"/>
                  </a:cubicBezTo>
                  <a:cubicBezTo>
                    <a:pt x="369363" y="410655"/>
                    <a:pt x="331478" y="285600"/>
                    <a:pt x="363415" y="269631"/>
                  </a:cubicBezTo>
                  <a:cubicBezTo>
                    <a:pt x="381237" y="260720"/>
                    <a:pt x="370305" y="308916"/>
                    <a:pt x="375138" y="328246"/>
                  </a:cubicBezTo>
                  <a:cubicBezTo>
                    <a:pt x="378135" y="340234"/>
                    <a:pt x="382953" y="351692"/>
                    <a:pt x="386861" y="363415"/>
                  </a:cubicBezTo>
                  <a:cubicBezTo>
                    <a:pt x="408175" y="256844"/>
                    <a:pt x="388992" y="313680"/>
                    <a:pt x="410308" y="363415"/>
                  </a:cubicBezTo>
                  <a:cubicBezTo>
                    <a:pt x="414662" y="373574"/>
                    <a:pt x="425939" y="379046"/>
                    <a:pt x="433754" y="386862"/>
                  </a:cubicBezTo>
                  <a:cubicBezTo>
                    <a:pt x="437662" y="398585"/>
                    <a:pt x="439951" y="433084"/>
                    <a:pt x="445477" y="422031"/>
                  </a:cubicBezTo>
                  <a:cubicBezTo>
                    <a:pt x="457834" y="397316"/>
                    <a:pt x="453548" y="367358"/>
                    <a:pt x="457200" y="339969"/>
                  </a:cubicBezTo>
                  <a:cubicBezTo>
                    <a:pt x="474233" y="212220"/>
                    <a:pt x="460949" y="286055"/>
                    <a:pt x="480646" y="187569"/>
                  </a:cubicBezTo>
                  <a:cubicBezTo>
                    <a:pt x="484554" y="222738"/>
                    <a:pt x="479227" y="260222"/>
                    <a:pt x="492369" y="293077"/>
                  </a:cubicBezTo>
                  <a:cubicBezTo>
                    <a:pt x="498353" y="308036"/>
                    <a:pt x="488807" y="251280"/>
                    <a:pt x="504092" y="246185"/>
                  </a:cubicBezTo>
                  <a:cubicBezTo>
                    <a:pt x="517727" y="241640"/>
                    <a:pt x="537699" y="311837"/>
                    <a:pt x="539261" y="316523"/>
                  </a:cubicBezTo>
                  <a:cubicBezTo>
                    <a:pt x="543169" y="293077"/>
                    <a:pt x="545828" y="269388"/>
                    <a:pt x="550984" y="246185"/>
                  </a:cubicBezTo>
                  <a:cubicBezTo>
                    <a:pt x="553665" y="234122"/>
                    <a:pt x="553970" y="202277"/>
                    <a:pt x="562708" y="211015"/>
                  </a:cubicBezTo>
                  <a:cubicBezTo>
                    <a:pt x="580184" y="228491"/>
                    <a:pt x="578339" y="257908"/>
                    <a:pt x="586154" y="281354"/>
                  </a:cubicBezTo>
                  <a:lnTo>
                    <a:pt x="597877" y="316523"/>
                  </a:lnTo>
                  <a:cubicBezTo>
                    <a:pt x="601785" y="285261"/>
                    <a:pt x="597899" y="251990"/>
                    <a:pt x="609600" y="222738"/>
                  </a:cubicBezTo>
                  <a:cubicBezTo>
                    <a:pt x="614189" y="211264"/>
                    <a:pt x="619396" y="270114"/>
                    <a:pt x="621323" y="257908"/>
                  </a:cubicBezTo>
                  <a:cubicBezTo>
                    <a:pt x="634786" y="172640"/>
                    <a:pt x="644769" y="0"/>
                    <a:pt x="644769" y="0"/>
                  </a:cubicBezTo>
                  <a:cubicBezTo>
                    <a:pt x="669921" y="75456"/>
                    <a:pt x="646122" y="-3604"/>
                    <a:pt x="668215" y="128954"/>
                  </a:cubicBezTo>
                  <a:cubicBezTo>
                    <a:pt x="670864" y="144847"/>
                    <a:pt x="676443" y="160118"/>
                    <a:pt x="679938" y="175846"/>
                  </a:cubicBezTo>
                  <a:cubicBezTo>
                    <a:pt x="715681" y="336693"/>
                    <a:pt x="671966" y="159674"/>
                    <a:pt x="703384" y="269631"/>
                  </a:cubicBezTo>
                  <a:cubicBezTo>
                    <a:pt x="707810" y="285123"/>
                    <a:pt x="710478" y="301091"/>
                    <a:pt x="715108" y="316523"/>
                  </a:cubicBezTo>
                  <a:cubicBezTo>
                    <a:pt x="722210" y="340195"/>
                    <a:pt x="738554" y="386862"/>
                    <a:pt x="738554" y="386862"/>
                  </a:cubicBezTo>
                  <a:cubicBezTo>
                    <a:pt x="742462" y="363416"/>
                    <a:pt x="726507" y="316523"/>
                    <a:pt x="750277" y="316523"/>
                  </a:cubicBezTo>
                  <a:cubicBezTo>
                    <a:pt x="774992" y="316523"/>
                    <a:pt x="773723" y="386862"/>
                    <a:pt x="773723" y="386862"/>
                  </a:cubicBezTo>
                  <a:cubicBezTo>
                    <a:pt x="777631" y="371231"/>
                    <a:pt x="771035" y="347175"/>
                    <a:pt x="785446" y="339969"/>
                  </a:cubicBezTo>
                  <a:cubicBezTo>
                    <a:pt x="796498" y="334442"/>
                    <a:pt x="790314" y="385420"/>
                    <a:pt x="797169" y="375138"/>
                  </a:cubicBezTo>
                  <a:cubicBezTo>
                    <a:pt x="810354" y="355361"/>
                    <a:pt x="804984" y="328246"/>
                    <a:pt x="808892" y="304800"/>
                  </a:cubicBezTo>
                  <a:cubicBezTo>
                    <a:pt x="822914" y="374911"/>
                    <a:pt x="820615" y="343490"/>
                    <a:pt x="820615" y="39858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0" name="図 89" descr="ベクトル グラフィックス が含まれている画像&#10;&#10;高い精度で生成された説明">
              <a:extLst>
                <a:ext uri="{FF2B5EF4-FFF2-40B4-BE49-F238E27FC236}">
                  <a16:creationId xmlns:a16="http://schemas.microsoft.com/office/drawing/2014/main" id="{F658932A-B615-45FA-B472-7C9971D83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7809">
              <a:off x="3076700" y="5542268"/>
              <a:ext cx="317276" cy="335439"/>
            </a:xfrm>
            <a:prstGeom prst="rect">
              <a:avLst/>
            </a:prstGeom>
          </p:spPr>
        </p:pic>
        <p:pic>
          <p:nvPicPr>
            <p:cNvPr id="91" name="図 90" descr="ベクトル グラフィックス が含まれている画像&#10;&#10;非常に高い精度で生成された説明">
              <a:extLst>
                <a:ext uri="{FF2B5EF4-FFF2-40B4-BE49-F238E27FC236}">
                  <a16:creationId xmlns:a16="http://schemas.microsoft.com/office/drawing/2014/main" id="{55F21B13-B0BE-4FF4-B049-A975780F5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223" y="5460382"/>
              <a:ext cx="301986" cy="301986"/>
            </a:xfrm>
            <a:prstGeom prst="rect">
              <a:avLst/>
            </a:prstGeom>
          </p:spPr>
        </p:pic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68BBA7AF-70A3-4AC1-B5D5-CE8F582EE136}"/>
              </a:ext>
            </a:extLst>
          </p:cNvPr>
          <p:cNvGrpSpPr/>
          <p:nvPr/>
        </p:nvGrpSpPr>
        <p:grpSpPr>
          <a:xfrm>
            <a:off x="7387269" y="2701486"/>
            <a:ext cx="1540843" cy="766723"/>
            <a:chOff x="7288662" y="2656365"/>
            <a:chExt cx="1540843" cy="766723"/>
          </a:xfrm>
        </p:grpSpPr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FCBB0D03-CBFD-4D29-863E-BDD4632920CF}"/>
                </a:ext>
              </a:extLst>
            </p:cNvPr>
            <p:cNvSpPr/>
            <p:nvPr/>
          </p:nvSpPr>
          <p:spPr>
            <a:xfrm>
              <a:off x="7288662" y="2677497"/>
              <a:ext cx="1504486" cy="745591"/>
            </a:xfrm>
            <a:prstGeom prst="rect">
              <a:avLst/>
            </a:prstGeom>
            <a:solidFill>
              <a:srgbClr val="1F497D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40B5550E-DC54-4C1F-9B20-75266D0B00E4}"/>
                </a:ext>
              </a:extLst>
            </p:cNvPr>
            <p:cNvSpPr/>
            <p:nvPr/>
          </p:nvSpPr>
          <p:spPr>
            <a:xfrm>
              <a:off x="7288662" y="2656365"/>
              <a:ext cx="886416" cy="738664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Nuclear</a:t>
              </a:r>
            </a:p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Hydro</a:t>
              </a:r>
            </a:p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Gas</a:t>
              </a:r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1D672598-CCA2-4C14-B3B5-2F070DFCE5F6}"/>
                </a:ext>
              </a:extLst>
            </p:cNvPr>
            <p:cNvSpPr/>
            <p:nvPr/>
          </p:nvSpPr>
          <p:spPr>
            <a:xfrm>
              <a:off x="7947715" y="2656365"/>
              <a:ext cx="881790" cy="738664"/>
            </a:xfrm>
            <a:prstGeom prst="rect">
              <a:avLst/>
            </a:prstGeom>
            <a:noFill/>
            <a:ln w="349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Oil</a:t>
              </a:r>
            </a:p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Coal</a:t>
              </a:r>
            </a:p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…</a:t>
              </a:r>
            </a:p>
          </p:txBody>
        </p:sp>
      </p:grp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C5918AEB-14A6-4992-9B99-8F331EA42555}"/>
              </a:ext>
            </a:extLst>
          </p:cNvPr>
          <p:cNvCxnSpPr>
            <a:cxnSpLocks/>
            <a:stCxn id="62" idx="1"/>
          </p:cNvCxnSpPr>
          <p:nvPr/>
        </p:nvCxnSpPr>
        <p:spPr>
          <a:xfrm flipH="1" flipV="1">
            <a:off x="5676860" y="3086063"/>
            <a:ext cx="1710409" cy="93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30A035D3-CC45-445E-97A3-7D2648759245}"/>
                  </a:ext>
                </a:extLst>
              </p:cNvPr>
              <p:cNvSpPr txBox="1"/>
              <p:nvPr/>
            </p:nvSpPr>
            <p:spPr>
              <a:xfrm>
                <a:off x="5850386" y="2598644"/>
                <a:ext cx="1429157" cy="426976"/>
              </a:xfrm>
              <a:prstGeom prst="rect">
                <a:avLst/>
              </a:prstGeom>
              <a:solidFill>
                <a:srgbClr val="D9D9D9"/>
              </a:solidFill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1050" b="1" i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𝐎</m:t>
                      </m:r>
                      <m:d>
                        <m:dPr>
                          <m:ctrlPr>
                            <a:rPr lang="en-US" altLang="ja-JP" sz="105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1050" b="1" i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𝐭</m:t>
                          </m:r>
                        </m:e>
                      </m:d>
                      <m:r>
                        <a:rPr lang="en-US" altLang="ja-JP" sz="1050" b="1" i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1050" b="1" i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𝐄𝐟𝐟𝐢𝐜𝐢𝐞𝐧𝐜𝐲</m:t>
                      </m:r>
                      <m:r>
                        <a:rPr lang="en-US" altLang="ja-JP" sz="1050" b="1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ja-JP" altLang="en-US" sz="1050" b="1" i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𝛀</m:t>
                      </m:r>
                      <m:d>
                        <m:dPr>
                          <m:ctrlPr>
                            <a:rPr kumimoji="1" lang="en-US" altLang="ja-JP" sz="1050" b="1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050" b="1" i="0" ker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𝐭</m:t>
                          </m:r>
                        </m:e>
                      </m:d>
                    </m:oMath>
                  </m:oMathPara>
                </a14:m>
                <a:endParaRPr kumimoji="1" lang="ja-JP" altLang="en-US" sz="1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ＭＳ 明朝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30A035D3-CC45-445E-97A3-7D2648759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86" y="2598644"/>
                <a:ext cx="1429157" cy="426976"/>
              </a:xfrm>
              <a:prstGeom prst="rect">
                <a:avLst/>
              </a:prstGeom>
              <a:blipFill>
                <a:blip r:embed="rId21"/>
                <a:stretch>
                  <a:fillRect b="-142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7B63284B-EFF1-495F-A827-AA8992A3EDF3}"/>
              </a:ext>
            </a:extLst>
          </p:cNvPr>
          <p:cNvGrpSpPr/>
          <p:nvPr/>
        </p:nvGrpSpPr>
        <p:grpSpPr>
          <a:xfrm>
            <a:off x="8332638" y="6066581"/>
            <a:ext cx="640595" cy="640595"/>
            <a:chOff x="8126643" y="6086045"/>
            <a:chExt cx="640595" cy="640595"/>
          </a:xfrm>
        </p:grpSpPr>
        <p:pic>
          <p:nvPicPr>
            <p:cNvPr id="69" name="図 68" descr="テキスト が含まれている画像&#10;&#10;高い精度で生成された説明">
              <a:extLst>
                <a:ext uri="{FF2B5EF4-FFF2-40B4-BE49-F238E27FC236}">
                  <a16:creationId xmlns:a16="http://schemas.microsoft.com/office/drawing/2014/main" id="{CDBB4EE0-A0C1-4B11-8809-8736A6DF1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0962">
              <a:off x="8126643" y="6086045"/>
              <a:ext cx="640595" cy="640595"/>
            </a:xfrm>
            <a:prstGeom prst="rect">
              <a:avLst/>
            </a:prstGeom>
          </p:spPr>
        </p:pic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0BF076EA-E1E7-4BFD-9BEA-209ABF7F216A}"/>
                </a:ext>
              </a:extLst>
            </p:cNvPr>
            <p:cNvSpPr txBox="1"/>
            <p:nvPr/>
          </p:nvSpPr>
          <p:spPr>
            <a:xfrm>
              <a:off x="8231064" y="6242746"/>
              <a:ext cx="39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itchFamily="17" charset="-128"/>
                  <a:cs typeface="Times New Roman" panose="02020603050405020304" pitchFamily="18" charset="0"/>
                </a:rPr>
                <a:t>8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itchFamily="17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502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39"/>
    </mc:Choice>
    <mc:Fallback xmlns="">
      <p:transition spd="slow" advTm="17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7" grpId="0" animBg="1"/>
      <p:bldP spid="28" grpId="0"/>
      <p:bldP spid="29" grpId="0"/>
      <p:bldP spid="50" grpId="0"/>
      <p:bldP spid="31" grpId="0" animBg="1"/>
      <p:bldP spid="35" grpId="0" animBg="1"/>
      <p:bldP spid="37" grpId="0" animBg="1"/>
      <p:bldP spid="38" grpId="0"/>
      <p:bldP spid="51" grpId="0"/>
      <p:bldP spid="52" grpId="0"/>
      <p:bldP spid="73" grpId="0"/>
      <p:bldP spid="101" grpId="0" animBg="1"/>
      <p:bldP spid="102" grpId="0"/>
      <p:bldP spid="104" grpId="0" animBg="1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楕円 4">
            <a:extLst>
              <a:ext uri="{FF2B5EF4-FFF2-40B4-BE49-F238E27FC236}">
                <a16:creationId xmlns:a16="http://schemas.microsoft.com/office/drawing/2014/main" id="{BBA50D7C-8005-4F4D-ABF0-5E2E774477C3}"/>
              </a:ext>
            </a:extLst>
          </p:cNvPr>
          <p:cNvSpPr/>
          <p:nvPr/>
        </p:nvSpPr>
        <p:spPr>
          <a:xfrm>
            <a:off x="994160" y="980728"/>
            <a:ext cx="6984776" cy="45719"/>
          </a:xfrm>
          <a:prstGeom prst="ellipse">
            <a:avLst/>
          </a:prstGeom>
          <a:solidFill>
            <a:srgbClr val="007643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70362D79-0766-412A-8CAB-174FF663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7" y="266372"/>
            <a:ext cx="8283662" cy="714356"/>
          </a:xfr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altLang="ja-JP" sz="28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Scenario Setting</a:t>
            </a:r>
            <a:endParaRPr lang="ja-JP" altLang="en-US" sz="28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D131660-92C1-4FAE-AFE2-DE2354AF7DE8}"/>
              </a:ext>
            </a:extLst>
          </p:cNvPr>
          <p:cNvSpPr/>
          <p:nvPr/>
        </p:nvSpPr>
        <p:spPr>
          <a:xfrm>
            <a:off x="837239" y="1521577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: Estimation the feasible energy mix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consideration the impact of WTP. </a:t>
            </a:r>
            <a:endParaRPr lang="en-US" altLang="ja-JP" sz="2800" b="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D0E6A7C-C68A-43DB-B99D-802FACD1314D}"/>
              </a:ext>
            </a:extLst>
          </p:cNvPr>
          <p:cNvSpPr/>
          <p:nvPr/>
        </p:nvSpPr>
        <p:spPr>
          <a:xfrm>
            <a:off x="837239" y="2319661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Scenario 1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: Estimation the feasible energy mix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consideration the impact of WTP. WTP is only used for increasing the capacity of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 energy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0B7DFFE-B025-421D-9AE6-3A443F715BFB}"/>
              </a:ext>
            </a:extLst>
          </p:cNvPr>
          <p:cNvSpPr/>
          <p:nvPr/>
        </p:nvSpPr>
        <p:spPr>
          <a:xfrm>
            <a:off x="837239" y="3497182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Scenario 2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: Estimation the feasible energy mix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consideration the impact of WTP. WTP is only used for increasing the capacity of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line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F9A1000-A639-4F8D-91B3-B4C49844F039}"/>
              </a:ext>
            </a:extLst>
          </p:cNvPr>
          <p:cNvGrpSpPr/>
          <p:nvPr/>
        </p:nvGrpSpPr>
        <p:grpSpPr>
          <a:xfrm>
            <a:off x="8332638" y="6056307"/>
            <a:ext cx="640595" cy="640595"/>
            <a:chOff x="8126643" y="6086045"/>
            <a:chExt cx="640595" cy="640595"/>
          </a:xfrm>
        </p:grpSpPr>
        <p:pic>
          <p:nvPicPr>
            <p:cNvPr id="14" name="図 13" descr="テキスト が含まれている画像&#10;&#10;高い精度で生成された説明">
              <a:extLst>
                <a:ext uri="{FF2B5EF4-FFF2-40B4-BE49-F238E27FC236}">
                  <a16:creationId xmlns:a16="http://schemas.microsoft.com/office/drawing/2014/main" id="{F3CB9559-9571-4A91-974E-697E4480D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0962">
              <a:off x="8126643" y="6086045"/>
              <a:ext cx="640595" cy="640595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F0A5228-B06E-4A28-BB00-32DBA849F182}"/>
                </a:ext>
              </a:extLst>
            </p:cNvPr>
            <p:cNvSpPr txBox="1"/>
            <p:nvPr/>
          </p:nvSpPr>
          <p:spPr>
            <a:xfrm>
              <a:off x="8231064" y="6242746"/>
              <a:ext cx="39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ＭＳ 明朝" pitchFamily="17" charset="-128"/>
                  <a:cs typeface="Times New Roman" panose="02020603050405020304" pitchFamily="18" charset="0"/>
                </a:rPr>
                <a:t>9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itchFamily="17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C60ACD3-41D4-43C4-82F5-22ABAAC83075}"/>
              </a:ext>
            </a:extLst>
          </p:cNvPr>
          <p:cNvSpPr/>
          <p:nvPr/>
        </p:nvSpPr>
        <p:spPr>
          <a:xfrm>
            <a:off x="837239" y="4674703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Scenario 3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: Estimation the feasible energy mix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consideration the impact of WTP. WTP is used for increasing both capacity of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 energy and transmission line (50% WTP for each item).</a:t>
            </a:r>
          </a:p>
        </p:txBody>
      </p:sp>
    </p:spTree>
    <p:extLst>
      <p:ext uri="{BB962C8B-B14F-4D97-AF65-F5344CB8AC3E}">
        <p14:creationId xmlns:p14="http://schemas.microsoft.com/office/powerpoint/2010/main" val="4009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50"/>
    </mc:Choice>
    <mc:Fallback xmlns="">
      <p:transition spd="slow" advTm="3755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>
            <a:extLst>
              <a:ext uri="{FF2B5EF4-FFF2-40B4-BE49-F238E27FC236}">
                <a16:creationId xmlns:a16="http://schemas.microsoft.com/office/drawing/2014/main" id="{39A6789D-0240-45AD-A3D1-DCD9DD8FC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74" y="4155581"/>
            <a:ext cx="2770353" cy="198000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ABBA5547-5E4F-4A3F-A8C3-2728980E2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22" y="3988816"/>
            <a:ext cx="3317847" cy="232200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98E71494-A012-41A8-95E8-F1CBD7BEC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19" y="1324381"/>
            <a:ext cx="3317847" cy="2322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CF507A1-2CC3-490B-BB8C-6F094FD22A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" t="14590" r="4117" b="10974"/>
          <a:stretch/>
        </p:blipFill>
        <p:spPr>
          <a:xfrm>
            <a:off x="496964" y="1532936"/>
            <a:ext cx="3376698" cy="2041200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BBA50D7C-8005-4F4D-ABF0-5E2E774477C3}"/>
              </a:ext>
            </a:extLst>
          </p:cNvPr>
          <p:cNvSpPr/>
          <p:nvPr/>
        </p:nvSpPr>
        <p:spPr>
          <a:xfrm>
            <a:off x="994160" y="980728"/>
            <a:ext cx="6984776" cy="45719"/>
          </a:xfrm>
          <a:prstGeom prst="ellipse">
            <a:avLst/>
          </a:prstGeom>
          <a:solidFill>
            <a:srgbClr val="007643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70362D79-0766-412A-8CAB-174FF663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7" y="266372"/>
            <a:ext cx="8283662" cy="714356"/>
          </a:xfr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altLang="ja-JP" sz="36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Result _ </a:t>
            </a:r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Prediction of total WTP</a:t>
            </a:r>
            <a:endParaRPr lang="ja-JP" altLang="en-US" sz="36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3ABC062-630E-4E94-9083-BD44523695DD}"/>
              </a:ext>
            </a:extLst>
          </p:cNvPr>
          <p:cNvSpPr/>
          <p:nvPr/>
        </p:nvSpPr>
        <p:spPr>
          <a:xfrm>
            <a:off x="6900461" y="1324381"/>
            <a:ext cx="22073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For example, in Hokkaido, TWTP curve first increase and then decrease </a:t>
            </a:r>
            <a:endParaRPr lang="en-US" altLang="ja-JP" sz="3200" b="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5D85873-5B38-4BA2-B251-441F88E0C571}"/>
              </a:ext>
            </a:extLst>
          </p:cNvPr>
          <p:cNvSpPr/>
          <p:nvPr/>
        </p:nvSpPr>
        <p:spPr>
          <a:xfrm>
            <a:off x="6955402" y="3819589"/>
            <a:ext cx="2077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TWTP is increased from 491 to 1,388 billion JPY</a:t>
            </a:r>
            <a:endParaRPr lang="en-US" altLang="ja-JP" sz="3200" b="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4A3B64E-E4A8-4505-9C3A-AF952ADFAA6F}"/>
              </a:ext>
            </a:extLst>
          </p:cNvPr>
          <p:cNvGrpSpPr/>
          <p:nvPr/>
        </p:nvGrpSpPr>
        <p:grpSpPr>
          <a:xfrm>
            <a:off x="8332638" y="6056307"/>
            <a:ext cx="640595" cy="640595"/>
            <a:chOff x="8126643" y="6086045"/>
            <a:chExt cx="640595" cy="640595"/>
          </a:xfrm>
        </p:grpSpPr>
        <p:pic>
          <p:nvPicPr>
            <p:cNvPr id="12" name="図 11" descr="テキスト が含まれている画像&#10;&#10;高い精度で生成された説明">
              <a:extLst>
                <a:ext uri="{FF2B5EF4-FFF2-40B4-BE49-F238E27FC236}">
                  <a16:creationId xmlns:a16="http://schemas.microsoft.com/office/drawing/2014/main" id="{96EDD505-605A-47FD-AAA0-4C6839EAA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0962">
              <a:off x="8126643" y="6086045"/>
              <a:ext cx="640595" cy="640595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5D556153-3F00-4C80-B084-85A4EAD93F0F}"/>
                </a:ext>
              </a:extLst>
            </p:cNvPr>
            <p:cNvSpPr txBox="1"/>
            <p:nvPr/>
          </p:nvSpPr>
          <p:spPr>
            <a:xfrm>
              <a:off x="8231064" y="6242746"/>
              <a:ext cx="39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itchFamily="17" charset="-128"/>
                  <a:cs typeface="Times New Roman" panose="02020603050405020304" pitchFamily="18" charset="0"/>
                </a:rPr>
                <a:t>9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itchFamily="17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43EE19F-BD37-47AC-A206-3CFF28125484}"/>
              </a:ext>
            </a:extLst>
          </p:cNvPr>
          <p:cNvSpPr txBox="1"/>
          <p:nvPr/>
        </p:nvSpPr>
        <p:spPr>
          <a:xfrm>
            <a:off x="4363981" y="1163604"/>
            <a:ext cx="204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TWTP in 2015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5C71B62-40C4-4EE7-9BDB-7D123F6326A5}"/>
              </a:ext>
            </a:extLst>
          </p:cNvPr>
          <p:cNvSpPr txBox="1"/>
          <p:nvPr/>
        </p:nvSpPr>
        <p:spPr>
          <a:xfrm>
            <a:off x="1457920" y="3551297"/>
            <a:ext cx="21168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Acceptability rate (%)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4BD4949-D807-487D-8E72-89F99235EC4E}"/>
              </a:ext>
            </a:extLst>
          </p:cNvPr>
          <p:cNvSpPr txBox="1"/>
          <p:nvPr/>
        </p:nvSpPr>
        <p:spPr>
          <a:xfrm rot="16200000">
            <a:off x="-864447" y="2343797"/>
            <a:ext cx="24306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TWTP [ Million JPY / year]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6C1BF22-EF52-4D42-AAED-DD33062595C0}"/>
              </a:ext>
            </a:extLst>
          </p:cNvPr>
          <p:cNvSpPr txBox="1"/>
          <p:nvPr/>
        </p:nvSpPr>
        <p:spPr>
          <a:xfrm>
            <a:off x="3829817" y="1163604"/>
            <a:ext cx="63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E8A2659-568E-4DE2-B1DE-9AF89F0CEAC2}"/>
              </a:ext>
            </a:extLst>
          </p:cNvPr>
          <p:cNvSpPr txBox="1"/>
          <p:nvPr/>
        </p:nvSpPr>
        <p:spPr>
          <a:xfrm>
            <a:off x="949010" y="3834615"/>
            <a:ext cx="303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Ref (TWTP=0)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B3D7C08-03FD-40EF-8AEA-33C83EF0E368}"/>
              </a:ext>
            </a:extLst>
          </p:cNvPr>
          <p:cNvSpPr txBox="1"/>
          <p:nvPr/>
        </p:nvSpPr>
        <p:spPr>
          <a:xfrm>
            <a:off x="606663" y="3834615"/>
            <a:ext cx="57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5270B11-8AC4-4BB0-9A3C-5A783A496155}"/>
              </a:ext>
            </a:extLst>
          </p:cNvPr>
          <p:cNvSpPr txBox="1"/>
          <p:nvPr/>
        </p:nvSpPr>
        <p:spPr>
          <a:xfrm>
            <a:off x="4172166" y="3834615"/>
            <a:ext cx="363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S1,S2, S3 (TWTP in 2050 ) 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381D49F-6E05-4A88-A664-C35235F481B7}"/>
              </a:ext>
            </a:extLst>
          </p:cNvPr>
          <p:cNvSpPr txBox="1"/>
          <p:nvPr/>
        </p:nvSpPr>
        <p:spPr>
          <a:xfrm>
            <a:off x="3829817" y="3834615"/>
            <a:ext cx="476853" cy="340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BA1529F-0A34-4900-AA22-C7E8BC9FF147}"/>
              </a:ext>
            </a:extLst>
          </p:cNvPr>
          <p:cNvSpPr txBox="1"/>
          <p:nvPr/>
        </p:nvSpPr>
        <p:spPr>
          <a:xfrm>
            <a:off x="606662" y="1163604"/>
            <a:ext cx="57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CAD412C-819A-4017-AB34-1828A9FECA17}"/>
              </a:ext>
            </a:extLst>
          </p:cNvPr>
          <p:cNvSpPr txBox="1"/>
          <p:nvPr/>
        </p:nvSpPr>
        <p:spPr>
          <a:xfrm>
            <a:off x="1176809" y="1163604"/>
            <a:ext cx="246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Hokkaido _SSP1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A2681A0-0DDD-4F20-9E6F-90F541C4D967}"/>
              </a:ext>
            </a:extLst>
          </p:cNvPr>
          <p:cNvSpPr/>
          <p:nvPr/>
        </p:nvSpPr>
        <p:spPr>
          <a:xfrm>
            <a:off x="344717" y="6124849"/>
            <a:ext cx="69382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b="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Fig 4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. Prediction of WTP from 2015-2050, (a) under SSP2 in Hokkaido by different acceptability rate, (b)-(d) the value of TWTP for different prefectures in the year 2015 and 2050.</a:t>
            </a:r>
            <a:endParaRPr lang="en-US" altLang="ja-JP" sz="1400" b="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E33422D9-4ED0-43B6-9D8C-2AD86A999C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" t="9989" r="84006" b="33110"/>
          <a:stretch/>
        </p:blipFill>
        <p:spPr>
          <a:xfrm>
            <a:off x="783915" y="4174782"/>
            <a:ext cx="338874" cy="1321222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B252A9E-2B68-4315-9A21-F96EF9559ED8}"/>
              </a:ext>
            </a:extLst>
          </p:cNvPr>
          <p:cNvSpPr txBox="1"/>
          <p:nvPr/>
        </p:nvSpPr>
        <p:spPr>
          <a:xfrm>
            <a:off x="1118088" y="4126344"/>
            <a:ext cx="20968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Unit: Billion JPY/Year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DBABAA0-187D-4C6B-AB47-70563EC0269B}"/>
              </a:ext>
            </a:extLst>
          </p:cNvPr>
          <p:cNvSpPr txBox="1"/>
          <p:nvPr/>
        </p:nvSpPr>
        <p:spPr>
          <a:xfrm>
            <a:off x="1104026" y="4313808"/>
            <a:ext cx="566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DB7A299-5AFA-4CEE-8F3B-22B3A4AFFB7F}"/>
              </a:ext>
            </a:extLst>
          </p:cNvPr>
          <p:cNvSpPr txBox="1"/>
          <p:nvPr/>
        </p:nvSpPr>
        <p:spPr>
          <a:xfrm>
            <a:off x="1104026" y="4510678"/>
            <a:ext cx="566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7" name="テキスト ボックス 44">
            <a:extLst>
              <a:ext uri="{FF2B5EF4-FFF2-40B4-BE49-F238E27FC236}">
                <a16:creationId xmlns:a16="http://schemas.microsoft.com/office/drawing/2014/main" id="{7DBABAA0-187D-4C6B-AB47-70563EC0269B}"/>
              </a:ext>
            </a:extLst>
          </p:cNvPr>
          <p:cNvSpPr txBox="1"/>
          <p:nvPr/>
        </p:nvSpPr>
        <p:spPr>
          <a:xfrm>
            <a:off x="1104026" y="4696104"/>
            <a:ext cx="566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8" name="テキスト ボックス 44">
            <a:extLst>
              <a:ext uri="{FF2B5EF4-FFF2-40B4-BE49-F238E27FC236}">
                <a16:creationId xmlns:a16="http://schemas.microsoft.com/office/drawing/2014/main" id="{7DBABAA0-187D-4C6B-AB47-70563EC0269B}"/>
              </a:ext>
            </a:extLst>
          </p:cNvPr>
          <p:cNvSpPr txBox="1"/>
          <p:nvPr/>
        </p:nvSpPr>
        <p:spPr>
          <a:xfrm>
            <a:off x="1104026" y="4881530"/>
            <a:ext cx="566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9" name="テキスト ボックス 44">
            <a:extLst>
              <a:ext uri="{FF2B5EF4-FFF2-40B4-BE49-F238E27FC236}">
                <a16:creationId xmlns:a16="http://schemas.microsoft.com/office/drawing/2014/main" id="{7DBABAA0-187D-4C6B-AB47-70563EC0269B}"/>
              </a:ext>
            </a:extLst>
          </p:cNvPr>
          <p:cNvSpPr txBox="1"/>
          <p:nvPr/>
        </p:nvSpPr>
        <p:spPr>
          <a:xfrm>
            <a:off x="1104026" y="5066956"/>
            <a:ext cx="566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0" name="テキスト ボックス 44">
            <a:extLst>
              <a:ext uri="{FF2B5EF4-FFF2-40B4-BE49-F238E27FC236}">
                <a16:creationId xmlns:a16="http://schemas.microsoft.com/office/drawing/2014/main" id="{7DBABAA0-187D-4C6B-AB47-70563EC0269B}"/>
              </a:ext>
            </a:extLst>
          </p:cNvPr>
          <p:cNvSpPr txBox="1"/>
          <p:nvPr/>
        </p:nvSpPr>
        <p:spPr>
          <a:xfrm>
            <a:off x="1149288" y="5251818"/>
            <a:ext cx="566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81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03"/>
    </mc:Choice>
    <mc:Fallback xmlns="">
      <p:transition spd="slow" advTm="64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30" grpId="0"/>
      <p:bldP spid="31" grpId="0"/>
      <p:bldP spid="32" grpId="0"/>
      <p:bldP spid="33" grpId="0"/>
      <p:bldP spid="34" grpId="0"/>
      <p:bldP spid="8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C08DA819-E2D5-461A-A596-A1EC61687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7" y="1124860"/>
            <a:ext cx="7267333" cy="5559391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BBA50D7C-8005-4F4D-ABF0-5E2E774477C3}"/>
              </a:ext>
            </a:extLst>
          </p:cNvPr>
          <p:cNvSpPr/>
          <p:nvPr/>
        </p:nvSpPr>
        <p:spPr>
          <a:xfrm>
            <a:off x="994160" y="980728"/>
            <a:ext cx="6984776" cy="45719"/>
          </a:xfrm>
          <a:prstGeom prst="ellipse">
            <a:avLst/>
          </a:prstGeom>
          <a:solidFill>
            <a:srgbClr val="007643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70362D79-0766-412A-8CAB-174FF663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86" y="259128"/>
            <a:ext cx="8767146" cy="714356"/>
          </a:xfr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altLang="ja-JP" sz="27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Result _ Influence of WTP on diffusion of RE in 2050</a:t>
            </a:r>
            <a:endParaRPr lang="ja-JP" altLang="en-US" sz="27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FBB45B9-D21F-4D95-A402-5A7AC56C7A9A}"/>
              </a:ext>
            </a:extLst>
          </p:cNvPr>
          <p:cNvSpPr/>
          <p:nvPr/>
        </p:nvSpPr>
        <p:spPr>
          <a:xfrm>
            <a:off x="297623" y="6500645"/>
            <a:ext cx="83634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b="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Fig 3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. Electricity generation by renewable energy power plants under scenario Ref, 1, 2 and 3 in 2030</a:t>
            </a:r>
            <a:endParaRPr lang="en-US" altLang="ja-JP" sz="1400" b="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0EC524A-8295-44DC-B23F-717B3A3ACFEC}"/>
              </a:ext>
            </a:extLst>
          </p:cNvPr>
          <p:cNvGrpSpPr/>
          <p:nvPr/>
        </p:nvGrpSpPr>
        <p:grpSpPr>
          <a:xfrm>
            <a:off x="8332638" y="6056307"/>
            <a:ext cx="640595" cy="640595"/>
            <a:chOff x="8126643" y="6086045"/>
            <a:chExt cx="640595" cy="640595"/>
          </a:xfrm>
        </p:grpSpPr>
        <p:pic>
          <p:nvPicPr>
            <p:cNvPr id="13" name="図 12" descr="テキスト が含まれている画像&#10;&#10;高い精度で生成された説明">
              <a:extLst>
                <a:ext uri="{FF2B5EF4-FFF2-40B4-BE49-F238E27FC236}">
                  <a16:creationId xmlns:a16="http://schemas.microsoft.com/office/drawing/2014/main" id="{6836A100-44E2-4692-B447-8D4A29F47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0962">
              <a:off x="8126643" y="6086045"/>
              <a:ext cx="640595" cy="640595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B0F1615-20A6-4910-9A2F-72647E5F3311}"/>
                </a:ext>
              </a:extLst>
            </p:cNvPr>
            <p:cNvSpPr txBox="1"/>
            <p:nvPr/>
          </p:nvSpPr>
          <p:spPr>
            <a:xfrm>
              <a:off x="8231064" y="6242746"/>
              <a:ext cx="39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ＭＳ 明朝" pitchFamily="17" charset="-128"/>
                  <a:cs typeface="Times New Roman" panose="02020603050405020304" pitchFamily="18" charset="0"/>
                </a:rPr>
                <a:t>10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itchFamily="17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6875127-7FFB-40AB-B77D-13E281713A3B}"/>
              </a:ext>
            </a:extLst>
          </p:cNvPr>
          <p:cNvSpPr/>
          <p:nvPr/>
        </p:nvSpPr>
        <p:spPr>
          <a:xfrm>
            <a:off x="6950166" y="4510676"/>
            <a:ext cx="20163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R3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is higher than other area, which is contributed by the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income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FB0295C-EA71-4B46-B8E3-5049ECEFB5C2}"/>
              </a:ext>
            </a:extLst>
          </p:cNvPr>
          <p:cNvSpPr/>
          <p:nvPr/>
        </p:nvSpPr>
        <p:spPr>
          <a:xfrm>
            <a:off x="6991367" y="1116326"/>
            <a:ext cx="19751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 S1, the RE capacity is expected to be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15-fold than Ref</a:t>
            </a: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7CE87092-ED4F-4984-9296-D5EC6F83D2E2}"/>
              </a:ext>
            </a:extLst>
          </p:cNvPr>
          <p:cNvSpPr/>
          <p:nvPr/>
        </p:nvSpPr>
        <p:spPr>
          <a:xfrm rot="17940211">
            <a:off x="397802" y="1692404"/>
            <a:ext cx="644813" cy="212787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877A5B2-FD5C-473E-8912-78112308C7E2}"/>
              </a:ext>
            </a:extLst>
          </p:cNvPr>
          <p:cNvSpPr/>
          <p:nvPr/>
        </p:nvSpPr>
        <p:spPr>
          <a:xfrm>
            <a:off x="4457602" y="5394734"/>
            <a:ext cx="1215189" cy="11557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E6A9AA3-05F1-4107-A16F-1DCEA0AA28FC}"/>
              </a:ext>
            </a:extLst>
          </p:cNvPr>
          <p:cNvSpPr/>
          <p:nvPr/>
        </p:nvSpPr>
        <p:spPr>
          <a:xfrm>
            <a:off x="6991367" y="3028564"/>
            <a:ext cx="2016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 S3, RE capacity is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half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of S1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34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63"/>
    </mc:Choice>
    <mc:Fallback xmlns="">
      <p:transition spd="slow" advTm="50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5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6875127-7FFB-40AB-B77D-13E281713A3B}"/>
              </a:ext>
            </a:extLst>
          </p:cNvPr>
          <p:cNvSpPr/>
          <p:nvPr/>
        </p:nvSpPr>
        <p:spPr>
          <a:xfrm>
            <a:off x="6326372" y="3459551"/>
            <a:ext cx="27063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Specific from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Chugoku to Kansai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, suggesting the great potential of increasing renewable transmission capacity in these lines</a:t>
            </a:r>
            <a:endParaRPr lang="en-US" altLang="ja-JP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BA50D7C-8005-4F4D-ABF0-5E2E774477C3}"/>
              </a:ext>
            </a:extLst>
          </p:cNvPr>
          <p:cNvSpPr/>
          <p:nvPr/>
        </p:nvSpPr>
        <p:spPr>
          <a:xfrm>
            <a:off x="994160" y="980728"/>
            <a:ext cx="6984776" cy="45719"/>
          </a:xfrm>
          <a:prstGeom prst="ellipse">
            <a:avLst/>
          </a:prstGeom>
          <a:solidFill>
            <a:srgbClr val="007643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70362D79-0766-412A-8CAB-174FF663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86" y="259128"/>
            <a:ext cx="8767146" cy="714356"/>
          </a:xfr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altLang="ja-JP" sz="27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Result _ Power transmission capacity in 2050</a:t>
            </a:r>
            <a:endParaRPr lang="ja-JP" altLang="en-US" sz="27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0EC524A-8295-44DC-B23F-717B3A3ACFEC}"/>
              </a:ext>
            </a:extLst>
          </p:cNvPr>
          <p:cNvGrpSpPr/>
          <p:nvPr/>
        </p:nvGrpSpPr>
        <p:grpSpPr>
          <a:xfrm>
            <a:off x="8332638" y="6056307"/>
            <a:ext cx="640595" cy="640595"/>
            <a:chOff x="8126643" y="6086045"/>
            <a:chExt cx="640595" cy="640595"/>
          </a:xfrm>
        </p:grpSpPr>
        <p:pic>
          <p:nvPicPr>
            <p:cNvPr id="13" name="図 12" descr="テキスト が含まれている画像&#10;&#10;高い精度で生成された説明">
              <a:extLst>
                <a:ext uri="{FF2B5EF4-FFF2-40B4-BE49-F238E27FC236}">
                  <a16:creationId xmlns:a16="http://schemas.microsoft.com/office/drawing/2014/main" id="{6836A100-44E2-4692-B447-8D4A29F47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0962">
              <a:off x="8126643" y="6086045"/>
              <a:ext cx="640595" cy="640595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B0F1615-20A6-4910-9A2F-72647E5F3311}"/>
                </a:ext>
              </a:extLst>
            </p:cNvPr>
            <p:cNvSpPr txBox="1"/>
            <p:nvPr/>
          </p:nvSpPr>
          <p:spPr>
            <a:xfrm>
              <a:off x="8231064" y="6242746"/>
              <a:ext cx="39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itchFamily="17" charset="-128"/>
                  <a:cs typeface="Times New Roman" panose="02020603050405020304" pitchFamily="18" charset="0"/>
                </a:rPr>
                <a:t>11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itchFamily="17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FB0295C-EA71-4B46-B8E3-5049ECEFB5C2}"/>
              </a:ext>
            </a:extLst>
          </p:cNvPr>
          <p:cNvSpPr/>
          <p:nvPr/>
        </p:nvSpPr>
        <p:spPr>
          <a:xfrm>
            <a:off x="6209415" y="1451372"/>
            <a:ext cx="2934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 S2 and S3,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of RE transmission capacity, is expected to be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3-24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-fold than Ref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E7F7C92-6187-4531-A55D-FB36D7B6A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6" y="1033769"/>
            <a:ext cx="5826748" cy="58242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193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63"/>
    </mc:Choice>
    <mc:Fallback xmlns="">
      <p:transition spd="slow" advTm="50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A637703-4D84-4FE3-BB69-BD3111D5B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7878033" cy="5834050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BBA50D7C-8005-4F4D-ABF0-5E2E774477C3}"/>
              </a:ext>
            </a:extLst>
          </p:cNvPr>
          <p:cNvSpPr/>
          <p:nvPr/>
        </p:nvSpPr>
        <p:spPr>
          <a:xfrm>
            <a:off x="994160" y="980728"/>
            <a:ext cx="6984776" cy="45719"/>
          </a:xfrm>
          <a:prstGeom prst="ellipse">
            <a:avLst/>
          </a:prstGeom>
          <a:solidFill>
            <a:srgbClr val="007643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70362D79-0766-412A-8CAB-174FF663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86" y="259128"/>
            <a:ext cx="8767146" cy="714356"/>
          </a:xfr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altLang="ja-JP" sz="27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Result _ Carbon emission in 2050</a:t>
            </a:r>
            <a:endParaRPr lang="ja-JP" altLang="en-US" sz="27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FBB45B9-D21F-4D95-A402-5A7AC56C7A9A}"/>
              </a:ext>
            </a:extLst>
          </p:cNvPr>
          <p:cNvSpPr/>
          <p:nvPr/>
        </p:nvSpPr>
        <p:spPr>
          <a:xfrm>
            <a:off x="1486404" y="6555602"/>
            <a:ext cx="5185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b="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Fig 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5. Carbon emission under scenario 1 , 2 and 3 in 2050</a:t>
            </a:r>
            <a:endParaRPr lang="en-US" altLang="ja-JP" sz="1400" b="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0EC524A-8295-44DC-B23F-717B3A3ACFEC}"/>
              </a:ext>
            </a:extLst>
          </p:cNvPr>
          <p:cNvGrpSpPr/>
          <p:nvPr/>
        </p:nvGrpSpPr>
        <p:grpSpPr>
          <a:xfrm>
            <a:off x="8332638" y="6056307"/>
            <a:ext cx="640595" cy="640595"/>
            <a:chOff x="8126643" y="6086045"/>
            <a:chExt cx="640595" cy="640595"/>
          </a:xfrm>
        </p:grpSpPr>
        <p:pic>
          <p:nvPicPr>
            <p:cNvPr id="13" name="図 12" descr="テキスト が含まれている画像&#10;&#10;高い精度で生成された説明">
              <a:extLst>
                <a:ext uri="{FF2B5EF4-FFF2-40B4-BE49-F238E27FC236}">
                  <a16:creationId xmlns:a16="http://schemas.microsoft.com/office/drawing/2014/main" id="{6836A100-44E2-4692-B447-8D4A29F47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0962">
              <a:off x="8126643" y="6086045"/>
              <a:ext cx="640595" cy="640595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B0F1615-20A6-4910-9A2F-72647E5F3311}"/>
                </a:ext>
              </a:extLst>
            </p:cNvPr>
            <p:cNvSpPr txBox="1"/>
            <p:nvPr/>
          </p:nvSpPr>
          <p:spPr>
            <a:xfrm>
              <a:off x="8231064" y="6242746"/>
              <a:ext cx="39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itchFamily="17" charset="-128"/>
                  <a:cs typeface="Times New Roman" panose="02020603050405020304" pitchFamily="18" charset="0"/>
                </a:rPr>
                <a:t>12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itchFamily="17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6875127-7FFB-40AB-B77D-13E281713A3B}"/>
              </a:ext>
            </a:extLst>
          </p:cNvPr>
          <p:cNvSpPr/>
          <p:nvPr/>
        </p:nvSpPr>
        <p:spPr>
          <a:xfrm>
            <a:off x="6779863" y="3308363"/>
            <a:ext cx="22972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RE and transmission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, the carbon reduction target is still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to achieve in 2050.</a:t>
            </a:r>
            <a:endParaRPr lang="en-US" altLang="ja-JP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FB0295C-EA71-4B46-B8E3-5049ECEFB5C2}"/>
              </a:ext>
            </a:extLst>
          </p:cNvPr>
          <p:cNvSpPr/>
          <p:nvPr/>
        </p:nvSpPr>
        <p:spPr>
          <a:xfrm>
            <a:off x="6803106" y="1351540"/>
            <a:ext cx="2297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Reduced carbon emission: </a:t>
            </a:r>
          </a:p>
          <a:p>
            <a:pPr algn="just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S3 </a:t>
            </a:r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 </a:t>
            </a:r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＞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E842B59-41AD-4285-BD2B-1D8F86B7AB86}"/>
              </a:ext>
            </a:extLst>
          </p:cNvPr>
          <p:cNvCxnSpPr>
            <a:cxnSpLocks/>
          </p:cNvCxnSpPr>
          <p:nvPr/>
        </p:nvCxnSpPr>
        <p:spPr>
          <a:xfrm>
            <a:off x="4931961" y="5068005"/>
            <a:ext cx="1634456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9AB5938C-909F-4982-A7B2-4DAB67EF498B}"/>
              </a:ext>
            </a:extLst>
          </p:cNvPr>
          <p:cNvCxnSpPr>
            <a:cxnSpLocks/>
          </p:cNvCxnSpPr>
          <p:nvPr/>
        </p:nvCxnSpPr>
        <p:spPr>
          <a:xfrm>
            <a:off x="6085699" y="5068005"/>
            <a:ext cx="0" cy="1298891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254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63"/>
    </mc:Choice>
    <mc:Fallback xmlns="">
      <p:transition spd="slow" advTm="50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楕円 4">
            <a:extLst>
              <a:ext uri="{FF2B5EF4-FFF2-40B4-BE49-F238E27FC236}">
                <a16:creationId xmlns:a16="http://schemas.microsoft.com/office/drawing/2014/main" id="{BBA50D7C-8005-4F4D-ABF0-5E2E774477C3}"/>
              </a:ext>
            </a:extLst>
          </p:cNvPr>
          <p:cNvSpPr/>
          <p:nvPr/>
        </p:nvSpPr>
        <p:spPr>
          <a:xfrm>
            <a:off x="994160" y="980728"/>
            <a:ext cx="6984776" cy="45719"/>
          </a:xfrm>
          <a:prstGeom prst="ellipse">
            <a:avLst/>
          </a:prstGeom>
          <a:solidFill>
            <a:srgbClr val="007643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44A598B-167A-4E47-8B03-942C186DCD78}"/>
              </a:ext>
            </a:extLst>
          </p:cNvPr>
          <p:cNvSpPr/>
          <p:nvPr/>
        </p:nvSpPr>
        <p:spPr>
          <a:xfrm>
            <a:off x="524895" y="2985602"/>
            <a:ext cx="754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Total WTP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from 491 to 1388 billion JPY</a:t>
            </a:r>
            <a:endParaRPr lang="en-US" altLang="ja-JP" sz="4000" b="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997B708-7B97-48F4-B267-826BF1B74350}"/>
              </a:ext>
            </a:extLst>
          </p:cNvPr>
          <p:cNvSpPr/>
          <p:nvPr/>
        </p:nvSpPr>
        <p:spPr>
          <a:xfrm>
            <a:off x="524895" y="5280516"/>
            <a:ext cx="754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Both consider the RE and transmission line can future increase the carbon emission reduction </a:t>
            </a:r>
            <a:endParaRPr lang="en-US" altLang="ja-JP" sz="4000" b="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A8D4B40-0CA0-4658-934B-C9E55784AFFE}"/>
              </a:ext>
            </a:extLst>
          </p:cNvPr>
          <p:cNvSpPr/>
          <p:nvPr/>
        </p:nvSpPr>
        <p:spPr>
          <a:xfrm>
            <a:off x="524895" y="3616164"/>
            <a:ext cx="7540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electricity generation from RE and transmission line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considering the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WTP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is expected to be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15-fold and 24-fold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than the Ref scenario, respectively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BDCBED49-256D-4365-8F0D-C5BA6395D65F}"/>
              </a:ext>
            </a:extLst>
          </p:cNvPr>
          <p:cNvSpPr txBox="1">
            <a:spLocks/>
          </p:cNvSpPr>
          <p:nvPr/>
        </p:nvSpPr>
        <p:spPr>
          <a:xfrm>
            <a:off x="373086" y="411528"/>
            <a:ext cx="8767146" cy="71435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ja-JP" sz="3600" b="1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Conclusion</a:t>
            </a:r>
            <a:endParaRPr lang="ja-JP" altLang="en-US" sz="36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4B3A652-9B85-40B7-9550-896CD09F92E3}"/>
              </a:ext>
            </a:extLst>
          </p:cNvPr>
          <p:cNvSpPr/>
          <p:nvPr/>
        </p:nvSpPr>
        <p:spPr>
          <a:xfrm>
            <a:off x="524895" y="1346651"/>
            <a:ext cx="7540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 typeface="+mj-lt"/>
              <a:buAutoNum type="arabicPeriod"/>
              <a:defRPr/>
            </a:pP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present work, 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WTP</a:t>
            </a: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functions were typically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</a:t>
            </a: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yet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incorporated into </a:t>
            </a: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model for estimation of WTP impacts on energy use and evaluation of optimal energy use pathways.</a:t>
            </a:r>
            <a:endParaRPr kumimoji="0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03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">
            <a:extLst>
              <a:ext uri="{FF2B5EF4-FFF2-40B4-BE49-F238E27FC236}">
                <a16:creationId xmlns:a16="http://schemas.microsoft.com/office/drawing/2014/main" id="{98469CB6-41E6-44BD-8AE9-06061BAE4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526268"/>
            <a:ext cx="7650012" cy="87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lvl="0" defTabSz="914400" eaLnBrk="1" hangingPunct="1">
              <a:defRPr/>
            </a:pPr>
            <a:r>
              <a:rPr lang="en-US" altLang="ja-JP" sz="5400" dirty="0">
                <a:solidFill>
                  <a:srgbClr val="0062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 for your attention !</a:t>
            </a: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2E82FEE2-2EF7-4BE9-A24A-BE26332A1505}"/>
              </a:ext>
            </a:extLst>
          </p:cNvPr>
          <p:cNvCxnSpPr/>
          <p:nvPr/>
        </p:nvCxnSpPr>
        <p:spPr bwMode="auto">
          <a:xfrm>
            <a:off x="-4068" y="692696"/>
            <a:ext cx="3639964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6F4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98BE354E-3E94-436D-831A-7D9F733FC795}"/>
              </a:ext>
            </a:extLst>
          </p:cNvPr>
          <p:cNvCxnSpPr/>
          <p:nvPr/>
        </p:nvCxnSpPr>
        <p:spPr bwMode="auto">
          <a:xfrm>
            <a:off x="3661998" y="692696"/>
            <a:ext cx="5473603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A75E">
                <a:alpha val="5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2E79ED40-FF18-4FEB-AD52-D9050BE529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19512" r="3797" b="3500"/>
          <a:stretch/>
        </p:blipFill>
        <p:spPr>
          <a:xfrm>
            <a:off x="323528" y="341107"/>
            <a:ext cx="1078704" cy="624513"/>
          </a:xfrm>
          <a:prstGeom prst="rect">
            <a:avLst/>
          </a:prstGeom>
        </p:spPr>
      </p:pic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FF34C0A-21DB-4E78-8290-2C1C0FC8F516}"/>
              </a:ext>
            </a:extLst>
          </p:cNvPr>
          <p:cNvSpPr/>
          <p:nvPr/>
        </p:nvSpPr>
        <p:spPr>
          <a:xfrm>
            <a:off x="1399526" y="539132"/>
            <a:ext cx="2380386" cy="35158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782AF770-6169-4692-880A-3F7132A12211}"/>
              </a:ext>
            </a:extLst>
          </p:cNvPr>
          <p:cNvCxnSpPr>
            <a:cxnSpLocks/>
          </p:cNvCxnSpPr>
          <p:nvPr/>
        </p:nvCxnSpPr>
        <p:spPr bwMode="auto">
          <a:xfrm flipV="1">
            <a:off x="1043608" y="989616"/>
            <a:ext cx="230677" cy="42316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6F4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3A7E797-5FCC-4461-B612-874EF1011BE6}"/>
              </a:ext>
            </a:extLst>
          </p:cNvPr>
          <p:cNvCxnSpPr>
            <a:cxnSpLocks/>
          </p:cNvCxnSpPr>
          <p:nvPr/>
        </p:nvCxnSpPr>
        <p:spPr bwMode="auto">
          <a:xfrm flipV="1">
            <a:off x="2052750" y="116632"/>
            <a:ext cx="214994" cy="45570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6F4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FD3E8E7-9757-4936-8E11-CE35BE2E1A29}"/>
              </a:ext>
            </a:extLst>
          </p:cNvPr>
          <p:cNvSpPr txBox="1"/>
          <p:nvPr/>
        </p:nvSpPr>
        <p:spPr>
          <a:xfrm>
            <a:off x="1115616" y="53913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de Latin" panose="020A0A07050505020404" pitchFamily="18" charset="0"/>
                <a:ea typeface="ＭＳ Ｐゴシック" panose="020B0600070205080204" pitchFamily="50" charset="-128"/>
                <a:cs typeface="+mn-cs"/>
              </a:rPr>
              <a:t>国立環境研究所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0AF87BF-C193-4039-A9B2-FE751D01DADB}"/>
              </a:ext>
            </a:extLst>
          </p:cNvPr>
          <p:cNvSpPr/>
          <p:nvPr/>
        </p:nvSpPr>
        <p:spPr>
          <a:xfrm>
            <a:off x="1501879" y="401336"/>
            <a:ext cx="1296144" cy="20358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D4B8EFE-7687-4ED2-AB9B-64602B19FB2F}"/>
              </a:ext>
            </a:extLst>
          </p:cNvPr>
          <p:cNvSpPr txBox="1"/>
          <p:nvPr/>
        </p:nvSpPr>
        <p:spPr>
          <a:xfrm>
            <a:off x="1308087" y="356172"/>
            <a:ext cx="1444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de Latin" panose="020A0A07050505020404" pitchFamily="18" charset="0"/>
                <a:ea typeface="ＭＳ Ｐゴシック" panose="020B0600070205080204" pitchFamily="50" charset="-128"/>
                <a:cs typeface="+mn-cs"/>
              </a:rPr>
              <a:t>国立研究開発法人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01B9C2B-5F6E-420D-9DCC-94008B688056}"/>
              </a:ext>
            </a:extLst>
          </p:cNvPr>
          <p:cNvSpPr txBox="1"/>
          <p:nvPr/>
        </p:nvSpPr>
        <p:spPr>
          <a:xfrm>
            <a:off x="4815122" y="356171"/>
            <a:ext cx="4320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1" u="none" strike="noStrike" kern="1200" cap="none" spc="0" normalizeH="0" baseline="0" noProof="0" dirty="0">
                <a:ln w="0"/>
                <a:solidFill>
                  <a:srgbClr val="006F4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NATIONAL INSTITUTE FOR ENVIRONMENTAL STUDIES</a:t>
            </a:r>
            <a:endParaRPr kumimoji="1" lang="ja-JP" altLang="en-US" sz="1200" b="1" i="1" u="none" strike="noStrike" kern="1200" cap="none" spc="0" normalizeH="0" baseline="0" noProof="0" dirty="0">
              <a:ln w="0"/>
              <a:solidFill>
                <a:srgbClr val="006F4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6" name="図 15" descr="マスク が含まれている画像&#10;&#10;高い精度で生成された説明">
            <a:extLst>
              <a:ext uri="{FF2B5EF4-FFF2-40B4-BE49-F238E27FC236}">
                <a16:creationId xmlns:a16="http://schemas.microsoft.com/office/drawing/2014/main" id="{8811B1E5-4B4F-4AF9-B05D-A7446715D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9" y="3708382"/>
            <a:ext cx="9144000" cy="3032986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2B766495-E49B-404B-8FEE-492C9F0B4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879" y="2857517"/>
            <a:ext cx="6204142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1" sz="2800" b="1" i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0" algn="r" defTabSz="914400" eaLnBrk="1" hangingPunct="1">
              <a:defRPr/>
            </a:pPr>
            <a:r>
              <a:rPr lang="en-US" altLang="zh-CN" sz="2300" u="sng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 GAO</a:t>
            </a:r>
            <a:r>
              <a:rPr lang="en-US" altLang="zh-CN" sz="23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Yuki HIRUTA and Shuichi ASHINA</a:t>
            </a:r>
            <a:endParaRPr kumimoji="1" lang="en-US" altLang="zh-CN" sz="23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ＭＳ Ｐゴシック" panose="020B0600070205080204" pitchFamily="50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ja-JP" sz="16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3BA6762-4B29-4A62-A602-1BFB200F0A99}"/>
              </a:ext>
            </a:extLst>
          </p:cNvPr>
          <p:cNvSpPr/>
          <p:nvPr/>
        </p:nvSpPr>
        <p:spPr>
          <a:xfrm>
            <a:off x="1850332" y="4023550"/>
            <a:ext cx="5855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" hangingPunct="0">
              <a:spcBef>
                <a:spcPts val="600"/>
              </a:spcBef>
              <a:spcAft>
                <a:spcPts val="0"/>
              </a:spcAft>
            </a:pPr>
            <a:r>
              <a:rPr lang="en-US" altLang="ja-JP" sz="1600" b="1" dirty="0">
                <a:latin typeface="Times New Roman" panose="02020603050405020304" pitchFamily="18" charset="0"/>
                <a:ea typeface="Mincho"/>
              </a:rPr>
              <a:t>ACKNOWLEDGMENT:</a:t>
            </a:r>
            <a:r>
              <a:rPr lang="en-US" altLang="ja-JP" sz="1600" dirty="0">
                <a:latin typeface="Times New Roman" panose="02020603050405020304" pitchFamily="18" charset="0"/>
                <a:ea typeface="Mincho"/>
              </a:rPr>
              <a:t> </a:t>
            </a:r>
            <a:r>
              <a:rPr lang="en-US" altLang="ja-JP" sz="1400" dirty="0">
                <a:latin typeface="Times New Roman" panose="02020603050405020304" pitchFamily="18" charset="0"/>
                <a:ea typeface="Mincho"/>
              </a:rPr>
              <a:t>This research was supported by Environment Research and Technology Development Fund (2-1711) of Environmental Restoration and Conservation Agency and Ministry of the Environment Japan.</a:t>
            </a:r>
            <a:endParaRPr lang="ja-JP" altLang="ja-JP" sz="1400" dirty="0">
              <a:effectLst/>
              <a:latin typeface="Times New Roman" panose="02020603050405020304" pitchFamily="18" charset="0"/>
              <a:ea typeface="Mincho"/>
            </a:endParaRPr>
          </a:p>
        </p:txBody>
      </p:sp>
    </p:spTree>
    <p:extLst>
      <p:ext uri="{BB962C8B-B14F-4D97-AF65-F5344CB8AC3E}">
        <p14:creationId xmlns:p14="http://schemas.microsoft.com/office/powerpoint/2010/main" val="26065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84"/>
    </mc:Choice>
    <mc:Fallback xmlns="">
      <p:transition spd="slow" advTm="1568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090759" y="221902"/>
            <a:ext cx="5157206" cy="714356"/>
          </a:xfr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Background</a:t>
            </a:r>
            <a:endParaRPr lang="ja-JP" altLang="en-US" sz="36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1959" y="1233404"/>
            <a:ext cx="3781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Renewable energy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7F0237C-D338-40D3-AAEC-CD4CF0EDF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62" y="2948858"/>
            <a:ext cx="3335282" cy="3249005"/>
          </a:xfrm>
          <a:prstGeom prst="rect">
            <a:avLst/>
          </a:prstGeom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56EDFB67-EBC4-49FA-B2B1-978CCA568344}"/>
              </a:ext>
            </a:extLst>
          </p:cNvPr>
          <p:cNvSpPr/>
          <p:nvPr/>
        </p:nvSpPr>
        <p:spPr>
          <a:xfrm>
            <a:off x="994160" y="980728"/>
            <a:ext cx="6984776" cy="45719"/>
          </a:xfrm>
          <a:prstGeom prst="ellipse">
            <a:avLst/>
          </a:prstGeom>
          <a:solidFill>
            <a:srgbClr val="007643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0C3AAD9-462D-4488-BB29-5484CD8E762A}"/>
              </a:ext>
            </a:extLst>
          </p:cNvPr>
          <p:cNvGrpSpPr/>
          <p:nvPr/>
        </p:nvGrpSpPr>
        <p:grpSpPr>
          <a:xfrm>
            <a:off x="4008079" y="2174480"/>
            <a:ext cx="1882048" cy="859216"/>
            <a:chOff x="4884226" y="1672589"/>
            <a:chExt cx="1495456" cy="859216"/>
          </a:xfrm>
        </p:grpSpPr>
        <p:sp>
          <p:nvSpPr>
            <p:cNvPr id="15" name="角丸四角形 4">
              <a:extLst>
                <a:ext uri="{FF2B5EF4-FFF2-40B4-BE49-F238E27FC236}">
                  <a16:creationId xmlns:a16="http://schemas.microsoft.com/office/drawing/2014/main" id="{C9636883-B4A0-4DE0-84BB-09A3306764D5}"/>
                </a:ext>
              </a:extLst>
            </p:cNvPr>
            <p:cNvSpPr/>
            <p:nvPr/>
          </p:nvSpPr>
          <p:spPr>
            <a:xfrm>
              <a:off x="4909369" y="1691936"/>
              <a:ext cx="1470313" cy="83986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70BE56C1-2B57-44DA-9255-40A8D4C16936}"/>
                </a:ext>
              </a:extLst>
            </p:cNvPr>
            <p:cNvSpPr/>
            <p:nvPr/>
          </p:nvSpPr>
          <p:spPr>
            <a:xfrm>
              <a:off x="4884226" y="1672589"/>
              <a:ext cx="149545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Geographic Information</a:t>
              </a:r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90BFC12-8107-404F-B20D-8BCD0C3490AD}"/>
              </a:ext>
            </a:extLst>
          </p:cNvPr>
          <p:cNvSpPr/>
          <p:nvPr/>
        </p:nvSpPr>
        <p:spPr>
          <a:xfrm>
            <a:off x="4075280" y="1730566"/>
            <a:ext cx="1724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dirty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Wang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2000" b="1" dirty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</a:t>
            </a:r>
            <a:r>
              <a:rPr kumimoji="1" lang="en-US" altLang="ja-JP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2014)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B6C191BC-11B4-44AE-8389-317C104BED18}"/>
              </a:ext>
            </a:extLst>
          </p:cNvPr>
          <p:cNvGrpSpPr/>
          <p:nvPr/>
        </p:nvGrpSpPr>
        <p:grpSpPr>
          <a:xfrm>
            <a:off x="3893708" y="3737573"/>
            <a:ext cx="2081311" cy="943419"/>
            <a:chOff x="4767619" y="1691936"/>
            <a:chExt cx="1653788" cy="943419"/>
          </a:xfrm>
        </p:grpSpPr>
        <p:sp>
          <p:nvSpPr>
            <p:cNvPr id="20" name="角丸四角形 4">
              <a:extLst>
                <a:ext uri="{FF2B5EF4-FFF2-40B4-BE49-F238E27FC236}">
                  <a16:creationId xmlns:a16="http://schemas.microsoft.com/office/drawing/2014/main" id="{D145B7D1-F3A9-4AFE-8CD6-2AC40824668E}"/>
                </a:ext>
              </a:extLst>
            </p:cNvPr>
            <p:cNvSpPr/>
            <p:nvPr/>
          </p:nvSpPr>
          <p:spPr>
            <a:xfrm>
              <a:off x="4859358" y="1691936"/>
              <a:ext cx="1470313" cy="94341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299556AC-9E0A-4B20-A4ED-8D62D76B7010}"/>
                </a:ext>
              </a:extLst>
            </p:cNvPr>
            <p:cNvSpPr/>
            <p:nvPr/>
          </p:nvSpPr>
          <p:spPr>
            <a:xfrm>
              <a:off x="4767619" y="1777752"/>
              <a:ext cx="165378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Weather Conditions</a:t>
              </a:r>
            </a:p>
          </p:txBody>
        </p:sp>
      </p:grp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1CAF4E5-9378-4950-8A78-774FFCC08BB6}"/>
              </a:ext>
            </a:extLst>
          </p:cNvPr>
          <p:cNvSpPr/>
          <p:nvPr/>
        </p:nvSpPr>
        <p:spPr>
          <a:xfrm>
            <a:off x="3787081" y="3322146"/>
            <a:ext cx="2307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Shiraki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2000" b="1" dirty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</a:t>
            </a:r>
            <a:r>
              <a:rPr kumimoji="1" lang="en-US" altLang="ja-JP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2014)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056BABCE-A604-4142-8E40-9C5C565DB53D}"/>
              </a:ext>
            </a:extLst>
          </p:cNvPr>
          <p:cNvGrpSpPr/>
          <p:nvPr/>
        </p:nvGrpSpPr>
        <p:grpSpPr>
          <a:xfrm>
            <a:off x="3893708" y="5182303"/>
            <a:ext cx="2081311" cy="1286146"/>
            <a:chOff x="4767619" y="1691935"/>
            <a:chExt cx="1653788" cy="1286146"/>
          </a:xfrm>
        </p:grpSpPr>
        <p:sp>
          <p:nvSpPr>
            <p:cNvPr id="55" name="角丸四角形 4">
              <a:extLst>
                <a:ext uri="{FF2B5EF4-FFF2-40B4-BE49-F238E27FC236}">
                  <a16:creationId xmlns:a16="http://schemas.microsoft.com/office/drawing/2014/main" id="{7339C877-4964-41DE-BE80-66A950406062}"/>
                </a:ext>
              </a:extLst>
            </p:cNvPr>
            <p:cNvSpPr/>
            <p:nvPr/>
          </p:nvSpPr>
          <p:spPr>
            <a:xfrm>
              <a:off x="4859358" y="1691935"/>
              <a:ext cx="1470313" cy="128614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A1B88CB5-CDA0-484F-89F5-42E88FC912EE}"/>
                </a:ext>
              </a:extLst>
            </p:cNvPr>
            <p:cNvSpPr/>
            <p:nvPr/>
          </p:nvSpPr>
          <p:spPr>
            <a:xfrm>
              <a:off x="4767619" y="1777752"/>
              <a:ext cx="165378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User Preference for RE</a:t>
              </a:r>
            </a:p>
          </p:txBody>
        </p:sp>
      </p:grp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DDC52057-B081-4D7C-AD82-AE5A3C41F31A}"/>
              </a:ext>
            </a:extLst>
          </p:cNvPr>
          <p:cNvCxnSpPr>
            <a:cxnSpLocks/>
          </p:cNvCxnSpPr>
          <p:nvPr/>
        </p:nvCxnSpPr>
        <p:spPr>
          <a:xfrm>
            <a:off x="3492675" y="4238887"/>
            <a:ext cx="500984" cy="6814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4FDE1BF8-EC17-4B82-9717-3FD23C814C36}"/>
              </a:ext>
            </a:extLst>
          </p:cNvPr>
          <p:cNvCxnSpPr>
            <a:cxnSpLocks/>
          </p:cNvCxnSpPr>
          <p:nvPr/>
        </p:nvCxnSpPr>
        <p:spPr>
          <a:xfrm>
            <a:off x="3492675" y="5796730"/>
            <a:ext cx="498420" cy="0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151535C0-3AA7-4D42-9C6A-87E9B1E6BE02}"/>
              </a:ext>
            </a:extLst>
          </p:cNvPr>
          <p:cNvCxnSpPr>
            <a:cxnSpLocks/>
          </p:cNvCxnSpPr>
          <p:nvPr/>
        </p:nvCxnSpPr>
        <p:spPr>
          <a:xfrm>
            <a:off x="3492675" y="2568912"/>
            <a:ext cx="506951" cy="0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4E2DCC08-8B33-48E8-9870-55BD31978C4C}"/>
              </a:ext>
            </a:extLst>
          </p:cNvPr>
          <p:cNvGrpSpPr/>
          <p:nvPr/>
        </p:nvGrpSpPr>
        <p:grpSpPr>
          <a:xfrm>
            <a:off x="8332638" y="6056307"/>
            <a:ext cx="640595" cy="640595"/>
            <a:chOff x="8126643" y="6086045"/>
            <a:chExt cx="640595" cy="640595"/>
          </a:xfrm>
        </p:grpSpPr>
        <p:pic>
          <p:nvPicPr>
            <p:cNvPr id="48" name="図 47" descr="テキスト が含まれている画像&#10;&#10;高い精度で生成された説明">
              <a:extLst>
                <a:ext uri="{FF2B5EF4-FFF2-40B4-BE49-F238E27FC236}">
                  <a16:creationId xmlns:a16="http://schemas.microsoft.com/office/drawing/2014/main" id="{DAD5EA42-DCB3-4AF4-8A36-F73E00E2D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0962">
              <a:off x="8126643" y="6086045"/>
              <a:ext cx="640595" cy="640595"/>
            </a:xfrm>
            <a:prstGeom prst="rect">
              <a:avLst/>
            </a:prstGeom>
          </p:spPr>
        </p:pic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51259DF1-7CE3-4C26-8C27-6B11DF0D41CE}"/>
                </a:ext>
              </a:extLst>
            </p:cNvPr>
            <p:cNvSpPr txBox="1"/>
            <p:nvPr/>
          </p:nvSpPr>
          <p:spPr>
            <a:xfrm>
              <a:off x="8231064" y="6242746"/>
              <a:ext cx="39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itchFamily="17" charset="-128"/>
                  <a:cs typeface="Times New Roman" panose="02020603050405020304" pitchFamily="18" charset="0"/>
                </a:rPr>
                <a:t>1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itchFamily="17" charset="-128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814F90F4-E288-44C3-ADB8-DFBFC12FA026}"/>
              </a:ext>
            </a:extLst>
          </p:cNvPr>
          <p:cNvCxnSpPr>
            <a:cxnSpLocks/>
          </p:cNvCxnSpPr>
          <p:nvPr/>
        </p:nvCxnSpPr>
        <p:spPr>
          <a:xfrm>
            <a:off x="1418731" y="2348384"/>
            <a:ext cx="669885" cy="0"/>
          </a:xfrm>
          <a:prstGeom prst="straightConnector1">
            <a:avLst/>
          </a:prstGeom>
          <a:ln w="57150">
            <a:solidFill>
              <a:srgbClr val="0062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64D560E-731A-482C-8C90-B42052C712CB}"/>
              </a:ext>
            </a:extLst>
          </p:cNvPr>
          <p:cNvSpPr/>
          <p:nvPr/>
        </p:nvSpPr>
        <p:spPr>
          <a:xfrm>
            <a:off x="2002950" y="1939643"/>
            <a:ext cx="1608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22% </a:t>
            </a:r>
            <a:r>
              <a:rPr kumimoji="1" lang="en-US" altLang="ja-JP" sz="2000" b="1" dirty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to 24% 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DB8F178-DD69-4D67-8517-803D2AE6B805}"/>
              </a:ext>
            </a:extLst>
          </p:cNvPr>
          <p:cNvSpPr/>
          <p:nvPr/>
        </p:nvSpPr>
        <p:spPr>
          <a:xfrm>
            <a:off x="2246534" y="2322709"/>
            <a:ext cx="1006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(2030)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D6C6B2A-E2CD-4351-97FD-D79DE055DA01}"/>
              </a:ext>
            </a:extLst>
          </p:cNvPr>
          <p:cNvSpPr/>
          <p:nvPr/>
        </p:nvSpPr>
        <p:spPr>
          <a:xfrm>
            <a:off x="6113658" y="1237984"/>
            <a:ext cx="31274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dirty="0">
                <a:solidFill>
                  <a:srgbClr val="9BBB59">
                    <a:lumMod val="75000"/>
                  </a:srgb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Energy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Use Model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-52935" y="1898688"/>
            <a:ext cx="1676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Fourth Strategic Energy Plan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DDD35253-80EA-4FD1-BE47-F98A6D057D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466" y="2712541"/>
            <a:ext cx="2857277" cy="2840833"/>
          </a:xfrm>
          <a:prstGeom prst="rect">
            <a:avLst/>
          </a:prstGeom>
        </p:spPr>
      </p:pic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A981B982-6CB7-47CE-B598-6E519DA175CF}"/>
              </a:ext>
            </a:extLst>
          </p:cNvPr>
          <p:cNvCxnSpPr>
            <a:cxnSpLocks/>
          </p:cNvCxnSpPr>
          <p:nvPr/>
        </p:nvCxnSpPr>
        <p:spPr>
          <a:xfrm>
            <a:off x="5922393" y="2589978"/>
            <a:ext cx="514781" cy="501583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7F58F22-769E-43BC-98C6-34C7588CD1D5}"/>
              </a:ext>
            </a:extLst>
          </p:cNvPr>
          <p:cNvCxnSpPr>
            <a:cxnSpLocks/>
          </p:cNvCxnSpPr>
          <p:nvPr/>
        </p:nvCxnSpPr>
        <p:spPr>
          <a:xfrm>
            <a:off x="5890127" y="4136107"/>
            <a:ext cx="631939" cy="0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263129EF-1311-4C01-B67E-77A1D036C24F}"/>
              </a:ext>
            </a:extLst>
          </p:cNvPr>
          <p:cNvCxnSpPr>
            <a:cxnSpLocks/>
          </p:cNvCxnSpPr>
          <p:nvPr/>
        </p:nvCxnSpPr>
        <p:spPr>
          <a:xfrm flipV="1">
            <a:off x="5859569" y="5241514"/>
            <a:ext cx="662497" cy="436908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図 48">
            <a:extLst>
              <a:ext uri="{FF2B5EF4-FFF2-40B4-BE49-F238E27FC236}">
                <a16:creationId xmlns:a16="http://schemas.microsoft.com/office/drawing/2014/main" id="{52F5519A-8D6A-42FF-8A02-A43251CF32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18" y="4519239"/>
            <a:ext cx="2568479" cy="22015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885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862"/>
    </mc:Choice>
    <mc:Fallback xmlns="">
      <p:transition spd="slow" advTm="181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090759" y="221902"/>
            <a:ext cx="5157206" cy="714356"/>
          </a:xfr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Background</a:t>
            </a:r>
            <a:endParaRPr lang="ja-JP" altLang="en-US" sz="36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818022" y="1113036"/>
            <a:ext cx="3781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Renewable energy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4593657" y="1817950"/>
            <a:ext cx="2319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Fourth Strategic Energy Plan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7F0237C-D338-40D3-AAEC-CD4CF0EDF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674" y="2492928"/>
            <a:ext cx="4066501" cy="3573641"/>
          </a:xfrm>
          <a:prstGeom prst="rect">
            <a:avLst/>
          </a:prstGeom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56EDFB67-EBC4-49FA-B2B1-978CCA568344}"/>
              </a:ext>
            </a:extLst>
          </p:cNvPr>
          <p:cNvSpPr/>
          <p:nvPr/>
        </p:nvSpPr>
        <p:spPr>
          <a:xfrm>
            <a:off x="994160" y="980728"/>
            <a:ext cx="6984776" cy="45719"/>
          </a:xfrm>
          <a:prstGeom prst="ellipse">
            <a:avLst/>
          </a:prstGeom>
          <a:solidFill>
            <a:srgbClr val="007643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0C3AAD9-462D-4488-BB29-5484CD8E762A}"/>
              </a:ext>
            </a:extLst>
          </p:cNvPr>
          <p:cNvGrpSpPr/>
          <p:nvPr/>
        </p:nvGrpSpPr>
        <p:grpSpPr>
          <a:xfrm>
            <a:off x="2420372" y="2207981"/>
            <a:ext cx="1882048" cy="859216"/>
            <a:chOff x="4884226" y="1672589"/>
            <a:chExt cx="1495456" cy="859216"/>
          </a:xfrm>
        </p:grpSpPr>
        <p:sp>
          <p:nvSpPr>
            <p:cNvPr id="15" name="角丸四角形 4">
              <a:extLst>
                <a:ext uri="{FF2B5EF4-FFF2-40B4-BE49-F238E27FC236}">
                  <a16:creationId xmlns:a16="http://schemas.microsoft.com/office/drawing/2014/main" id="{C9636883-B4A0-4DE0-84BB-09A3306764D5}"/>
                </a:ext>
              </a:extLst>
            </p:cNvPr>
            <p:cNvSpPr/>
            <p:nvPr/>
          </p:nvSpPr>
          <p:spPr>
            <a:xfrm>
              <a:off x="4909369" y="1691936"/>
              <a:ext cx="1470313" cy="83986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70BE56C1-2B57-44DA-9255-40A8D4C16936}"/>
                </a:ext>
              </a:extLst>
            </p:cNvPr>
            <p:cNvSpPr/>
            <p:nvPr/>
          </p:nvSpPr>
          <p:spPr>
            <a:xfrm>
              <a:off x="4884226" y="1672589"/>
              <a:ext cx="149545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Japan, 6.5 USD/month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B6C191BC-11B4-44AE-8389-317C104BED18}"/>
              </a:ext>
            </a:extLst>
          </p:cNvPr>
          <p:cNvGrpSpPr/>
          <p:nvPr/>
        </p:nvGrpSpPr>
        <p:grpSpPr>
          <a:xfrm>
            <a:off x="2342450" y="3676226"/>
            <a:ext cx="2081311" cy="916813"/>
            <a:chOff x="4767619" y="1691936"/>
            <a:chExt cx="1653788" cy="916813"/>
          </a:xfrm>
        </p:grpSpPr>
        <p:sp>
          <p:nvSpPr>
            <p:cNvPr id="20" name="角丸四角形 4">
              <a:extLst>
                <a:ext uri="{FF2B5EF4-FFF2-40B4-BE49-F238E27FC236}">
                  <a16:creationId xmlns:a16="http://schemas.microsoft.com/office/drawing/2014/main" id="{D145B7D1-F3A9-4AFE-8CD6-2AC40824668E}"/>
                </a:ext>
              </a:extLst>
            </p:cNvPr>
            <p:cNvSpPr/>
            <p:nvPr/>
          </p:nvSpPr>
          <p:spPr>
            <a:xfrm>
              <a:off x="4859358" y="1691936"/>
              <a:ext cx="1470313" cy="83986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299556AC-9E0A-4B20-A4ED-8D62D76B7010}"/>
                </a:ext>
              </a:extLst>
            </p:cNvPr>
            <p:cNvSpPr/>
            <p:nvPr/>
          </p:nvSpPr>
          <p:spPr>
            <a:xfrm>
              <a:off x="4767619" y="1777752"/>
              <a:ext cx="165378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China,2.7-3.3 USD/month</a:t>
              </a:r>
            </a:p>
          </p:txBody>
        </p:sp>
      </p:grp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A7F476F-4BDD-4BE4-A0B1-0DD581F8637E}"/>
              </a:ext>
            </a:extLst>
          </p:cNvPr>
          <p:cNvSpPr/>
          <p:nvPr/>
        </p:nvSpPr>
        <p:spPr>
          <a:xfrm>
            <a:off x="569599" y="1113036"/>
            <a:ext cx="3776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Willingness to pay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056BABCE-A604-4142-8E40-9C5C565DB53D}"/>
              </a:ext>
            </a:extLst>
          </p:cNvPr>
          <p:cNvGrpSpPr/>
          <p:nvPr/>
        </p:nvGrpSpPr>
        <p:grpSpPr>
          <a:xfrm>
            <a:off x="2345013" y="5162663"/>
            <a:ext cx="2081311" cy="916813"/>
            <a:chOff x="4767619" y="1691936"/>
            <a:chExt cx="1653788" cy="916813"/>
          </a:xfrm>
        </p:grpSpPr>
        <p:sp>
          <p:nvSpPr>
            <p:cNvPr id="55" name="角丸四角形 4">
              <a:extLst>
                <a:ext uri="{FF2B5EF4-FFF2-40B4-BE49-F238E27FC236}">
                  <a16:creationId xmlns:a16="http://schemas.microsoft.com/office/drawing/2014/main" id="{7339C877-4964-41DE-BE80-66A950406062}"/>
                </a:ext>
              </a:extLst>
            </p:cNvPr>
            <p:cNvSpPr/>
            <p:nvPr/>
          </p:nvSpPr>
          <p:spPr>
            <a:xfrm>
              <a:off x="4859358" y="1691936"/>
              <a:ext cx="1470313" cy="83986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A1B88CB5-CDA0-484F-89F5-42E88FC912EE}"/>
                </a:ext>
              </a:extLst>
            </p:cNvPr>
            <p:cNvSpPr/>
            <p:nvPr/>
          </p:nvSpPr>
          <p:spPr>
            <a:xfrm>
              <a:off x="4767619" y="1777752"/>
              <a:ext cx="165378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Korea,3.2 USD/month</a:t>
              </a:r>
            </a:p>
          </p:txBody>
        </p:sp>
      </p:grp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DDC52057-B081-4D7C-AD82-AE5A3C41F31A}"/>
              </a:ext>
            </a:extLst>
          </p:cNvPr>
          <p:cNvCxnSpPr>
            <a:cxnSpLocks/>
          </p:cNvCxnSpPr>
          <p:nvPr/>
        </p:nvCxnSpPr>
        <p:spPr>
          <a:xfrm>
            <a:off x="2059872" y="4184354"/>
            <a:ext cx="382529" cy="0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 descr="ベクトル グラフィックス が含まれている画像&#10;&#10;高い精度で生成された説明">
            <a:extLst>
              <a:ext uri="{FF2B5EF4-FFF2-40B4-BE49-F238E27FC236}">
                <a16:creationId xmlns:a16="http://schemas.microsoft.com/office/drawing/2014/main" id="{C21550F7-1A96-44BD-AB25-6F93B6230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9">
            <a:off x="27177" y="3139704"/>
            <a:ext cx="1809336" cy="1912912"/>
          </a:xfrm>
          <a:prstGeom prst="rect">
            <a:avLst/>
          </a:prstGeom>
        </p:spPr>
      </p:pic>
      <p:pic>
        <p:nvPicPr>
          <p:cNvPr id="24" name="図 23" descr="ベクトル グラフィックス が含まれている画像&#10;&#10;非常に高い精度で生成された説明">
            <a:extLst>
              <a:ext uri="{FF2B5EF4-FFF2-40B4-BE49-F238E27FC236}">
                <a16:creationId xmlns:a16="http://schemas.microsoft.com/office/drawing/2014/main" id="{EA1A30B7-FB7F-4524-8E04-0D301C5B5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5" y="2715996"/>
            <a:ext cx="1626411" cy="1626411"/>
          </a:xfrm>
          <a:prstGeom prst="rect">
            <a:avLst/>
          </a:prstGeom>
        </p:spPr>
      </p:pic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4FDE1BF8-EC17-4B82-9717-3FD23C814C36}"/>
              </a:ext>
            </a:extLst>
          </p:cNvPr>
          <p:cNvCxnSpPr>
            <a:cxnSpLocks/>
          </p:cNvCxnSpPr>
          <p:nvPr/>
        </p:nvCxnSpPr>
        <p:spPr>
          <a:xfrm>
            <a:off x="2059871" y="5639929"/>
            <a:ext cx="382529" cy="0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151535C0-3AA7-4D42-9C6A-87E9B1E6BE02}"/>
              </a:ext>
            </a:extLst>
          </p:cNvPr>
          <p:cNvCxnSpPr>
            <a:cxnSpLocks/>
          </p:cNvCxnSpPr>
          <p:nvPr/>
        </p:nvCxnSpPr>
        <p:spPr>
          <a:xfrm>
            <a:off x="2069486" y="2640616"/>
            <a:ext cx="382529" cy="0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4E2DCC08-8B33-48E8-9870-55BD31978C4C}"/>
              </a:ext>
            </a:extLst>
          </p:cNvPr>
          <p:cNvGrpSpPr/>
          <p:nvPr/>
        </p:nvGrpSpPr>
        <p:grpSpPr>
          <a:xfrm>
            <a:off x="8332638" y="6056307"/>
            <a:ext cx="640595" cy="640595"/>
            <a:chOff x="8126643" y="6086045"/>
            <a:chExt cx="640595" cy="640595"/>
          </a:xfrm>
        </p:grpSpPr>
        <p:pic>
          <p:nvPicPr>
            <p:cNvPr id="48" name="図 47" descr="テキスト が含まれている画像&#10;&#10;高い精度で生成された説明">
              <a:extLst>
                <a:ext uri="{FF2B5EF4-FFF2-40B4-BE49-F238E27FC236}">
                  <a16:creationId xmlns:a16="http://schemas.microsoft.com/office/drawing/2014/main" id="{DAD5EA42-DCB3-4AF4-8A36-F73E00E2D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0962">
              <a:off x="8126643" y="6086045"/>
              <a:ext cx="640595" cy="640595"/>
            </a:xfrm>
            <a:prstGeom prst="rect">
              <a:avLst/>
            </a:prstGeom>
          </p:spPr>
        </p:pic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51259DF1-7CE3-4C26-8C27-6B11DF0D41CE}"/>
                </a:ext>
              </a:extLst>
            </p:cNvPr>
            <p:cNvSpPr txBox="1"/>
            <p:nvPr/>
          </p:nvSpPr>
          <p:spPr>
            <a:xfrm>
              <a:off x="8231064" y="6242746"/>
              <a:ext cx="39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明朝" pitchFamily="17" charset="-128"/>
                  <a:cs typeface="Times New Roman" panose="02020603050405020304" pitchFamily="18" charset="0"/>
                </a:rPr>
                <a:t>2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itchFamily="17" charset="-128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814F90F4-E288-44C3-ADB8-DFBFC12FA026}"/>
              </a:ext>
            </a:extLst>
          </p:cNvPr>
          <p:cNvCxnSpPr>
            <a:cxnSpLocks/>
          </p:cNvCxnSpPr>
          <p:nvPr/>
        </p:nvCxnSpPr>
        <p:spPr>
          <a:xfrm>
            <a:off x="6876056" y="2171893"/>
            <a:ext cx="669885" cy="0"/>
          </a:xfrm>
          <a:prstGeom prst="straightConnector1">
            <a:avLst/>
          </a:prstGeom>
          <a:ln w="57150">
            <a:solidFill>
              <a:srgbClr val="0062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64D560E-731A-482C-8C90-B42052C712CB}"/>
              </a:ext>
            </a:extLst>
          </p:cNvPr>
          <p:cNvSpPr/>
          <p:nvPr/>
        </p:nvSpPr>
        <p:spPr>
          <a:xfrm>
            <a:off x="7540117" y="1789668"/>
            <a:ext cx="1608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22% </a:t>
            </a:r>
            <a:r>
              <a:rPr kumimoji="1" lang="en-US" altLang="ja-JP" sz="2000" b="1" dirty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to 24% 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DB8F178-DD69-4D67-8517-803D2AE6B805}"/>
              </a:ext>
            </a:extLst>
          </p:cNvPr>
          <p:cNvSpPr/>
          <p:nvPr/>
        </p:nvSpPr>
        <p:spPr>
          <a:xfrm>
            <a:off x="7783701" y="2172734"/>
            <a:ext cx="1006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(2030)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023161E-864B-4E2F-8ADC-9EDB172C1A6C}"/>
              </a:ext>
            </a:extLst>
          </p:cNvPr>
          <p:cNvSpPr/>
          <p:nvPr/>
        </p:nvSpPr>
        <p:spPr>
          <a:xfrm>
            <a:off x="5031241" y="2552465"/>
            <a:ext cx="3789182" cy="3625854"/>
          </a:xfrm>
          <a:prstGeom prst="rect">
            <a:avLst/>
          </a:prstGeom>
          <a:solidFill>
            <a:schemeClr val="bg1">
              <a:lumMod val="85000"/>
              <a:alpha val="37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5" name="Picture 2" descr="「question icon」の画像検索結果">
            <a:extLst>
              <a:ext uri="{FF2B5EF4-FFF2-40B4-BE49-F238E27FC236}">
                <a16:creationId xmlns:a16="http://schemas.microsoft.com/office/drawing/2014/main" id="{A6A3A303-197B-444F-99EE-AC399A2B0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6" r="14648"/>
          <a:stretch/>
        </p:blipFill>
        <p:spPr bwMode="auto">
          <a:xfrm>
            <a:off x="5955605" y="2822226"/>
            <a:ext cx="1688745" cy="328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6A9E26B-50EF-4FEA-9D42-B1FA0089EC89}"/>
              </a:ext>
            </a:extLst>
          </p:cNvPr>
          <p:cNvGrpSpPr/>
          <p:nvPr/>
        </p:nvGrpSpPr>
        <p:grpSpPr>
          <a:xfrm>
            <a:off x="6998525" y="2737433"/>
            <a:ext cx="2116861" cy="2116861"/>
            <a:chOff x="6998525" y="2737433"/>
            <a:chExt cx="2116861" cy="2116861"/>
          </a:xfrm>
        </p:grpSpPr>
        <p:pic>
          <p:nvPicPr>
            <p:cNvPr id="33" name="グラフィックス 32" descr="信号">
              <a:extLst>
                <a:ext uri="{FF2B5EF4-FFF2-40B4-BE49-F238E27FC236}">
                  <a16:creationId xmlns:a16="http://schemas.microsoft.com/office/drawing/2014/main" id="{06101F38-3249-4784-8E12-B9CA69341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98525" y="2737433"/>
              <a:ext cx="2116861" cy="2116861"/>
            </a:xfrm>
            <a:prstGeom prst="rect">
              <a:avLst/>
            </a:prstGeom>
            <a:scene3d>
              <a:camera prst="isometricLeftDown"/>
              <a:lightRig rig="threePt" dir="t"/>
            </a:scene3d>
            <a:sp3d>
              <a:bevelT w="0" h="2880360"/>
            </a:sp3d>
          </p:spPr>
        </p:pic>
        <p:pic>
          <p:nvPicPr>
            <p:cNvPr id="36" name="グラフィックス 35" descr="矢印: 緩い曲線">
              <a:extLst>
                <a:ext uri="{FF2B5EF4-FFF2-40B4-BE49-F238E27FC236}">
                  <a16:creationId xmlns:a16="http://schemas.microsoft.com/office/drawing/2014/main" id="{1FDC93E2-3F34-4A78-A461-190DBF5B9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9326080">
              <a:off x="7274415" y="2772993"/>
              <a:ext cx="1507127" cy="848022"/>
            </a:xfrm>
            <a:prstGeom prst="rect">
              <a:avLst/>
            </a:prstGeom>
          </p:spPr>
        </p:pic>
      </p:grp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11EC4AEB-BCDE-40C8-A46E-5E650DAF29C0}"/>
              </a:ext>
            </a:extLst>
          </p:cNvPr>
          <p:cNvCxnSpPr>
            <a:cxnSpLocks/>
          </p:cNvCxnSpPr>
          <p:nvPr/>
        </p:nvCxnSpPr>
        <p:spPr>
          <a:xfrm>
            <a:off x="4302420" y="2640616"/>
            <a:ext cx="591054" cy="509768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C859105A-D4D9-4AFF-A5DE-CB36CADEB11C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4310874" y="5125124"/>
            <a:ext cx="577254" cy="457474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2870984D-C9BB-435D-9BEC-156DC9027861}"/>
              </a:ext>
            </a:extLst>
          </p:cNvPr>
          <p:cNvCxnSpPr>
            <a:cxnSpLocks/>
          </p:cNvCxnSpPr>
          <p:nvPr/>
        </p:nvCxnSpPr>
        <p:spPr>
          <a:xfrm>
            <a:off x="4338224" y="4084150"/>
            <a:ext cx="575004" cy="0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B0460F4-1DAA-433F-837C-C8C118F65F08}"/>
              </a:ext>
            </a:extLst>
          </p:cNvPr>
          <p:cNvSpPr/>
          <p:nvPr/>
        </p:nvSpPr>
        <p:spPr>
          <a:xfrm>
            <a:off x="2527669" y="1802270"/>
            <a:ext cx="1724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Goto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2000" b="1" dirty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</a:t>
            </a:r>
            <a:r>
              <a:rPr kumimoji="1" lang="en-US" altLang="ja-JP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2010)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85D22E5B-8DD4-46EA-8076-616272D23641}"/>
              </a:ext>
            </a:extLst>
          </p:cNvPr>
          <p:cNvSpPr/>
          <p:nvPr/>
        </p:nvSpPr>
        <p:spPr>
          <a:xfrm>
            <a:off x="2527669" y="3274914"/>
            <a:ext cx="163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Guo </a:t>
            </a:r>
            <a:r>
              <a:rPr kumimoji="1" lang="en-US" altLang="ja-JP" sz="2000" b="1" dirty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</a:t>
            </a:r>
            <a:r>
              <a:rPr kumimoji="1" lang="en-US" altLang="ja-JP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2014)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89DCB679-9B5F-4783-A8FE-784BA99F9D83}"/>
              </a:ext>
            </a:extLst>
          </p:cNvPr>
          <p:cNvSpPr/>
          <p:nvPr/>
        </p:nvSpPr>
        <p:spPr>
          <a:xfrm>
            <a:off x="2527669" y="4762553"/>
            <a:ext cx="163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Lee </a:t>
            </a:r>
            <a:r>
              <a:rPr kumimoji="1" lang="en-US" altLang="ja-JP" sz="2000" b="1" dirty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</a:t>
            </a:r>
            <a:r>
              <a:rPr kumimoji="1" lang="en-US" altLang="ja-JP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2016)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29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9"/>
    </mc:Choice>
    <mc:Fallback xmlns="">
      <p:transition spd="slow" advTm="22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2" grpId="0" animBg="1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C3B9C4F-96FE-4362-BA23-ABE872B3A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83" y="1477723"/>
            <a:ext cx="7903327" cy="5380277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090759" y="221902"/>
            <a:ext cx="5157206" cy="714356"/>
          </a:xfr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Background</a:t>
            </a:r>
            <a:endParaRPr lang="ja-JP" altLang="en-US" sz="36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0" y="2256662"/>
            <a:ext cx="5135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kumimoji="1" lang="en-US" altLang="ja-JP" sz="2800" b="1" dirty="0">
                <a:solidFill>
                  <a:srgbClr val="9BBB59">
                    <a:lumMod val="75000"/>
                  </a:srgb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Transmission capacities 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56EDFB67-EBC4-49FA-B2B1-978CCA568344}"/>
              </a:ext>
            </a:extLst>
          </p:cNvPr>
          <p:cNvSpPr/>
          <p:nvPr/>
        </p:nvSpPr>
        <p:spPr>
          <a:xfrm>
            <a:off x="994160" y="980728"/>
            <a:ext cx="6984776" cy="45719"/>
          </a:xfrm>
          <a:prstGeom prst="ellipse">
            <a:avLst/>
          </a:prstGeom>
          <a:solidFill>
            <a:srgbClr val="007643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A7F476F-4BDD-4BE4-A0B1-0DD581F8637E}"/>
              </a:ext>
            </a:extLst>
          </p:cNvPr>
          <p:cNvSpPr/>
          <p:nvPr/>
        </p:nvSpPr>
        <p:spPr>
          <a:xfrm>
            <a:off x="157020" y="1460457"/>
            <a:ext cx="5361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Renewable energy potential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4E2DCC08-8B33-48E8-9870-55BD31978C4C}"/>
              </a:ext>
            </a:extLst>
          </p:cNvPr>
          <p:cNvGrpSpPr/>
          <p:nvPr/>
        </p:nvGrpSpPr>
        <p:grpSpPr>
          <a:xfrm>
            <a:off x="8332638" y="6056307"/>
            <a:ext cx="640595" cy="640595"/>
            <a:chOff x="8126643" y="6086045"/>
            <a:chExt cx="640595" cy="640595"/>
          </a:xfrm>
        </p:grpSpPr>
        <p:pic>
          <p:nvPicPr>
            <p:cNvPr id="48" name="図 47" descr="テキスト が含まれている画像&#10;&#10;高い精度で生成された説明">
              <a:extLst>
                <a:ext uri="{FF2B5EF4-FFF2-40B4-BE49-F238E27FC236}">
                  <a16:creationId xmlns:a16="http://schemas.microsoft.com/office/drawing/2014/main" id="{DAD5EA42-DCB3-4AF4-8A36-F73E00E2D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0962">
              <a:off x="8126643" y="6086045"/>
              <a:ext cx="640595" cy="640595"/>
            </a:xfrm>
            <a:prstGeom prst="rect">
              <a:avLst/>
            </a:prstGeom>
          </p:spPr>
        </p:pic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51259DF1-7CE3-4C26-8C27-6B11DF0D41CE}"/>
                </a:ext>
              </a:extLst>
            </p:cNvPr>
            <p:cNvSpPr txBox="1"/>
            <p:nvPr/>
          </p:nvSpPr>
          <p:spPr>
            <a:xfrm>
              <a:off x="8231064" y="6242746"/>
              <a:ext cx="39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ＭＳ 明朝" pitchFamily="17" charset="-128"/>
                  <a:cs typeface="Times New Roman" panose="02020603050405020304" pitchFamily="18" charset="0"/>
                </a:rPr>
                <a:t>3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itchFamily="17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AE3314A-EA34-4FC2-84B2-F704AA4617A0}"/>
              </a:ext>
            </a:extLst>
          </p:cNvPr>
          <p:cNvSpPr/>
          <p:nvPr/>
        </p:nvSpPr>
        <p:spPr>
          <a:xfrm>
            <a:off x="5518264" y="1091125"/>
            <a:ext cx="3625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Wakiyama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Kuriyama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(2018)</a:t>
            </a: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3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9"/>
    </mc:Choice>
    <mc:Fallback xmlns="">
      <p:transition spd="slow" advTm="22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楕円 4">
            <a:extLst>
              <a:ext uri="{FF2B5EF4-FFF2-40B4-BE49-F238E27FC236}">
                <a16:creationId xmlns:a16="http://schemas.microsoft.com/office/drawing/2014/main" id="{BBA50D7C-8005-4F4D-ABF0-5E2E774477C3}"/>
              </a:ext>
            </a:extLst>
          </p:cNvPr>
          <p:cNvSpPr/>
          <p:nvPr/>
        </p:nvSpPr>
        <p:spPr>
          <a:xfrm>
            <a:off x="994160" y="980728"/>
            <a:ext cx="6984776" cy="45719"/>
          </a:xfrm>
          <a:prstGeom prst="ellipse">
            <a:avLst/>
          </a:prstGeom>
          <a:solidFill>
            <a:srgbClr val="007643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70362D79-0766-412A-8CAB-174FF663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7" y="266372"/>
            <a:ext cx="8283662" cy="714356"/>
          </a:xfr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ja-JP" sz="36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Objective</a:t>
            </a:r>
            <a:endParaRPr lang="ja-JP" altLang="en-US" sz="36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D131660-92C1-4FAE-AFE2-DE2354AF7DE8}"/>
              </a:ext>
            </a:extLst>
          </p:cNvPr>
          <p:cNvSpPr/>
          <p:nvPr/>
        </p:nvSpPr>
        <p:spPr>
          <a:xfrm>
            <a:off x="655819" y="1433474"/>
            <a:ext cx="78323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80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How well WTP impact on generation and transmission of electricity from renewable energy resources ?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A641E16-E9F1-41A4-9A2A-AC4C821FEA1E}"/>
              </a:ext>
            </a:extLst>
          </p:cNvPr>
          <p:cNvSpPr/>
          <p:nvPr/>
        </p:nvSpPr>
        <p:spPr>
          <a:xfrm>
            <a:off x="570367" y="3790080"/>
            <a:ext cx="7832361" cy="954107"/>
          </a:xfrm>
          <a:prstGeom prst="rect">
            <a:avLst/>
          </a:prstGeom>
          <a:solidFill>
            <a:srgbClr val="C00000">
              <a:alpha val="59000"/>
            </a:srgbClr>
          </a:solidFill>
          <a:ln w="22225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en-US" altLang="zh-CN" sz="2800" b="0" dirty="0">
                <a:solidFill>
                  <a:prstClr val="white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Incorporating WTP into</a:t>
            </a:r>
            <a:r>
              <a:rPr lang="en-US" altLang="ja-JP" sz="2800" b="0" dirty="0">
                <a:solidFill>
                  <a:prstClr val="white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a multi-regional optimal generation planning model</a:t>
            </a:r>
          </a:p>
        </p:txBody>
      </p:sp>
      <p:sp>
        <p:nvSpPr>
          <p:cNvPr id="11" name="下矢印 9">
            <a:extLst>
              <a:ext uri="{FF2B5EF4-FFF2-40B4-BE49-F238E27FC236}">
                <a16:creationId xmlns:a16="http://schemas.microsoft.com/office/drawing/2014/main" id="{B86D7196-F62D-4645-A125-9A76BC44E67C}"/>
              </a:ext>
            </a:extLst>
          </p:cNvPr>
          <p:cNvSpPr/>
          <p:nvPr/>
        </p:nvSpPr>
        <p:spPr>
          <a:xfrm>
            <a:off x="3995935" y="2973214"/>
            <a:ext cx="1152128" cy="504056"/>
          </a:xfrm>
          <a:prstGeom prst="downArrow">
            <a:avLst/>
          </a:prstGeom>
          <a:solidFill>
            <a:schemeClr val="accent2"/>
          </a:solidFill>
          <a:ln w="38100">
            <a:solidFill>
              <a:srgbClr val="005C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2" name="ホームベース 10">
            <a:extLst>
              <a:ext uri="{FF2B5EF4-FFF2-40B4-BE49-F238E27FC236}">
                <a16:creationId xmlns:a16="http://schemas.microsoft.com/office/drawing/2014/main" id="{ED233CC8-D804-4D64-A03F-BB9F1CE47289}"/>
              </a:ext>
            </a:extLst>
          </p:cNvPr>
          <p:cNvSpPr/>
          <p:nvPr/>
        </p:nvSpPr>
        <p:spPr>
          <a:xfrm>
            <a:off x="570367" y="5685521"/>
            <a:ext cx="1601648" cy="584775"/>
          </a:xfrm>
          <a:prstGeom prst="homePlate">
            <a:avLst/>
          </a:prstGeom>
          <a:solidFill>
            <a:schemeClr val="accent6"/>
          </a:solidFill>
          <a:ln w="22225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l" fontAlgn="ctr"/>
            <a:r>
              <a:rPr lang="en-US" altLang="ja-JP" sz="3200" b="0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Japan</a:t>
            </a:r>
          </a:p>
        </p:txBody>
      </p:sp>
      <p:sp>
        <p:nvSpPr>
          <p:cNvPr id="14" name="山形 11">
            <a:extLst>
              <a:ext uri="{FF2B5EF4-FFF2-40B4-BE49-F238E27FC236}">
                <a16:creationId xmlns:a16="http://schemas.microsoft.com/office/drawing/2014/main" id="{ECB16539-8225-496E-B22F-BBDB722CC286}"/>
              </a:ext>
            </a:extLst>
          </p:cNvPr>
          <p:cNvSpPr/>
          <p:nvPr/>
        </p:nvSpPr>
        <p:spPr>
          <a:xfrm>
            <a:off x="5543886" y="5683971"/>
            <a:ext cx="2944294" cy="584775"/>
          </a:xfrm>
          <a:prstGeom prst="chevron">
            <a:avLst/>
          </a:prstGeom>
          <a:solidFill>
            <a:schemeClr val="accent6"/>
          </a:solidFill>
          <a:ln w="22225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fontAlgn="ctr"/>
            <a:r>
              <a:rPr lang="en-US" altLang="ja-JP" sz="3200" b="0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Up to 2050</a:t>
            </a:r>
          </a:p>
        </p:txBody>
      </p:sp>
      <p:sp>
        <p:nvSpPr>
          <p:cNvPr id="15" name="山形 12">
            <a:extLst>
              <a:ext uri="{FF2B5EF4-FFF2-40B4-BE49-F238E27FC236}">
                <a16:creationId xmlns:a16="http://schemas.microsoft.com/office/drawing/2014/main" id="{9F068957-0981-4C01-B94B-9003A4BE5D90}"/>
              </a:ext>
            </a:extLst>
          </p:cNvPr>
          <p:cNvSpPr/>
          <p:nvPr/>
        </p:nvSpPr>
        <p:spPr>
          <a:xfrm>
            <a:off x="2193704" y="5683971"/>
            <a:ext cx="3243041" cy="584775"/>
          </a:xfrm>
          <a:prstGeom prst="chevron">
            <a:avLst/>
          </a:prstGeom>
          <a:solidFill>
            <a:schemeClr val="accent6"/>
          </a:solidFill>
          <a:ln w="22225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ctr"/>
            <a:r>
              <a:rPr lang="en-US" altLang="ja-JP" sz="3200" b="0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10 Regions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3773010-616A-4460-BD60-28BF33A4CB59}"/>
              </a:ext>
            </a:extLst>
          </p:cNvPr>
          <p:cNvGrpSpPr/>
          <p:nvPr/>
        </p:nvGrpSpPr>
        <p:grpSpPr>
          <a:xfrm>
            <a:off x="8332638" y="6056307"/>
            <a:ext cx="640595" cy="640595"/>
            <a:chOff x="8126643" y="6086045"/>
            <a:chExt cx="640595" cy="640595"/>
          </a:xfrm>
        </p:grpSpPr>
        <p:pic>
          <p:nvPicPr>
            <p:cNvPr id="17" name="図 16" descr="テキスト が含まれている画像&#10;&#10;高い精度で生成された説明">
              <a:extLst>
                <a:ext uri="{FF2B5EF4-FFF2-40B4-BE49-F238E27FC236}">
                  <a16:creationId xmlns:a16="http://schemas.microsoft.com/office/drawing/2014/main" id="{020E2DC9-895A-4E2A-986A-48B020968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0962">
              <a:off x="8126643" y="6086045"/>
              <a:ext cx="640595" cy="640595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CD0BAC74-4CBB-4470-B887-8806746934D7}"/>
                </a:ext>
              </a:extLst>
            </p:cNvPr>
            <p:cNvSpPr txBox="1"/>
            <p:nvPr/>
          </p:nvSpPr>
          <p:spPr>
            <a:xfrm>
              <a:off x="8231064" y="6242746"/>
              <a:ext cx="39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ＭＳ 明朝" pitchFamily="17" charset="-128"/>
                  <a:cs typeface="Times New Roman" panose="02020603050405020304" pitchFamily="18" charset="0"/>
                </a:rPr>
                <a:t>4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itchFamily="17" charset="-128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063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52"/>
    </mc:Choice>
    <mc:Fallback xmlns="">
      <p:transition spd="slow" advTm="20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114411" y="198625"/>
            <a:ext cx="6855416" cy="714356"/>
          </a:xfr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Framework</a:t>
            </a:r>
            <a:endParaRPr lang="ja-JP" altLang="en-US" sz="36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56EDFB67-EBC4-49FA-B2B1-978CCA568344}"/>
              </a:ext>
            </a:extLst>
          </p:cNvPr>
          <p:cNvSpPr/>
          <p:nvPr/>
        </p:nvSpPr>
        <p:spPr>
          <a:xfrm>
            <a:off x="994160" y="980728"/>
            <a:ext cx="6984776" cy="45719"/>
          </a:xfrm>
          <a:prstGeom prst="ellipse">
            <a:avLst/>
          </a:prstGeom>
          <a:solidFill>
            <a:srgbClr val="007643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92CAF4B5-461A-4D79-BC68-08ACEBCFCEDC}"/>
              </a:ext>
            </a:extLst>
          </p:cNvPr>
          <p:cNvSpPr/>
          <p:nvPr/>
        </p:nvSpPr>
        <p:spPr>
          <a:xfrm>
            <a:off x="2605039" y="1297926"/>
            <a:ext cx="5498830" cy="1252155"/>
          </a:xfrm>
          <a:prstGeom prst="rect">
            <a:avLst/>
          </a:prstGeom>
          <a:solidFill>
            <a:srgbClr val="3A67A4"/>
          </a:solidFill>
          <a:ln w="2222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2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6D325FC6-3C1A-4696-A0CF-D2495C519D24}"/>
              </a:ext>
            </a:extLst>
          </p:cNvPr>
          <p:cNvSpPr txBox="1"/>
          <p:nvPr/>
        </p:nvSpPr>
        <p:spPr>
          <a:xfrm>
            <a:off x="5794887" y="1582695"/>
            <a:ext cx="2001338" cy="646331"/>
          </a:xfrm>
          <a:prstGeom prst="rect">
            <a:avLst/>
          </a:prstGeom>
          <a:solidFill>
            <a:schemeClr val="bg1"/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R="0" lvl="0" algn="l" defTabSz="9142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Build Acceptability Curve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B6E46E4C-F8DA-4593-84CA-1649F7601A05}"/>
              </a:ext>
            </a:extLst>
          </p:cNvPr>
          <p:cNvSpPr txBox="1"/>
          <p:nvPr/>
        </p:nvSpPr>
        <p:spPr>
          <a:xfrm>
            <a:off x="548988" y="1336633"/>
            <a:ext cx="1446149" cy="400110"/>
          </a:xfrm>
          <a:prstGeom prst="rect">
            <a:avLst/>
          </a:prstGeom>
          <a:solidFill>
            <a:schemeClr val="accent1"/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2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WTP model 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8D742469-FEAD-40D7-9D5C-0882815FA925}"/>
              </a:ext>
            </a:extLst>
          </p:cNvPr>
          <p:cNvSpPr txBox="1"/>
          <p:nvPr/>
        </p:nvSpPr>
        <p:spPr>
          <a:xfrm>
            <a:off x="2943562" y="1575676"/>
            <a:ext cx="1799306" cy="646331"/>
          </a:xfrm>
          <a:prstGeom prst="rect">
            <a:avLst/>
          </a:prstGeom>
          <a:solidFill>
            <a:schemeClr val="bg1"/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R="0" lvl="0" algn="l" defTabSz="9142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Forecast Median Willing to pay 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262FF2F-0D41-4360-97BA-BF55DF2D84BA}"/>
              </a:ext>
            </a:extLst>
          </p:cNvPr>
          <p:cNvSpPr txBox="1"/>
          <p:nvPr/>
        </p:nvSpPr>
        <p:spPr>
          <a:xfrm>
            <a:off x="548988" y="3094444"/>
            <a:ext cx="1535973" cy="707886"/>
          </a:xfrm>
          <a:prstGeom prst="rect">
            <a:avLst/>
          </a:prstGeom>
          <a:solidFill>
            <a:srgbClr val="548235"/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2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Energy using model 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561293C8-4BCB-4D04-8653-4553DE0150DB}"/>
              </a:ext>
            </a:extLst>
          </p:cNvPr>
          <p:cNvCxnSpPr/>
          <p:nvPr/>
        </p:nvCxnSpPr>
        <p:spPr>
          <a:xfrm>
            <a:off x="5159852" y="1924003"/>
            <a:ext cx="295949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図 98">
            <a:extLst>
              <a:ext uri="{FF2B5EF4-FFF2-40B4-BE49-F238E27FC236}">
                <a16:creationId xmlns:a16="http://schemas.microsoft.com/office/drawing/2014/main" id="{F8BADA26-E434-4613-90E1-1803EA3E7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73" y="4353319"/>
            <a:ext cx="1837027" cy="1826455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EEEC8FD-2972-43DB-BD4D-F77559FA3A82}"/>
              </a:ext>
            </a:extLst>
          </p:cNvPr>
          <p:cNvGrpSpPr/>
          <p:nvPr/>
        </p:nvGrpSpPr>
        <p:grpSpPr>
          <a:xfrm>
            <a:off x="2605039" y="2585953"/>
            <a:ext cx="5498831" cy="3875732"/>
            <a:chOff x="2695683" y="2643103"/>
            <a:chExt cx="5498831" cy="3875732"/>
          </a:xfrm>
        </p:grpSpPr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CDB0B40F-C35E-454B-BADE-18E457491393}"/>
                </a:ext>
              </a:extLst>
            </p:cNvPr>
            <p:cNvSpPr/>
            <p:nvPr/>
          </p:nvSpPr>
          <p:spPr>
            <a:xfrm>
              <a:off x="2695683" y="3066975"/>
              <a:ext cx="5498831" cy="3451860"/>
            </a:xfrm>
            <a:prstGeom prst="rect">
              <a:avLst/>
            </a:prstGeom>
            <a:solidFill>
              <a:srgbClr val="548235"/>
            </a:solidFill>
            <a:ln w="222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2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A0699892-65AA-4158-824D-438CCCE5F458}"/>
                </a:ext>
              </a:extLst>
            </p:cNvPr>
            <p:cNvSpPr/>
            <p:nvPr/>
          </p:nvSpPr>
          <p:spPr>
            <a:xfrm>
              <a:off x="3042880" y="3802330"/>
              <a:ext cx="4781351" cy="2507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CFAAD5A0-A39F-435F-AC52-E10EC116A1DB}"/>
                </a:ext>
              </a:extLst>
            </p:cNvPr>
            <p:cNvSpPr txBox="1"/>
            <p:nvPr/>
          </p:nvSpPr>
          <p:spPr>
            <a:xfrm>
              <a:off x="3042880" y="3162761"/>
              <a:ext cx="4576087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defTabSz="914274">
                <a:defRPr/>
              </a:pPr>
              <a:r>
                <a:rPr lang="en-US" altLang="ja-JP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 function:</a:t>
              </a:r>
              <a:r>
                <a:rPr lang="ja-JP" altLang="en-US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Min (Cost + Max (</a:t>
              </a:r>
              <a:r>
                <a:rPr kumimoji="0" lang="en-US" altLang="ja-JP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RE</a:t>
              </a:r>
              <a:r>
                <a:rPr kumimoji="0" lang="en-US" altLang="ja-JP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cost</a:t>
              </a: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))</a:t>
              </a: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E9DD5463-3031-4613-839B-4D7D75F901B6}"/>
                </a:ext>
              </a:extLst>
            </p:cNvPr>
            <p:cNvSpPr txBox="1"/>
            <p:nvPr/>
          </p:nvSpPr>
          <p:spPr>
            <a:xfrm>
              <a:off x="3194380" y="3610560"/>
              <a:ext cx="1260538" cy="36933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2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Subject to </a:t>
              </a: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:</a:t>
              </a: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090017B1-E145-4A76-BF8A-FA536BBC445A}"/>
                </a:ext>
              </a:extLst>
            </p:cNvPr>
            <p:cNvSpPr txBox="1"/>
            <p:nvPr/>
          </p:nvSpPr>
          <p:spPr>
            <a:xfrm>
              <a:off x="3092152" y="4000420"/>
              <a:ext cx="4625700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2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Renewable energy potential</a:t>
              </a:r>
              <a:endPara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7" name="角丸四角形 54">
              <a:extLst>
                <a:ext uri="{FF2B5EF4-FFF2-40B4-BE49-F238E27FC236}">
                  <a16:creationId xmlns:a16="http://schemas.microsoft.com/office/drawing/2014/main" id="{08548AE3-CC27-4CB8-8B76-6A71E948911B}"/>
                </a:ext>
              </a:extLst>
            </p:cNvPr>
            <p:cNvSpPr/>
            <p:nvPr/>
          </p:nvSpPr>
          <p:spPr>
            <a:xfrm>
              <a:off x="5851270" y="4754045"/>
              <a:ext cx="1792184" cy="1283247"/>
            </a:xfrm>
            <a:prstGeom prst="round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D5373B38-B5F9-4761-92D5-0A1AA82D58FA}"/>
                </a:ext>
              </a:extLst>
            </p:cNvPr>
            <p:cNvSpPr txBox="1"/>
            <p:nvPr/>
          </p:nvSpPr>
          <p:spPr>
            <a:xfrm>
              <a:off x="6100559" y="4513339"/>
              <a:ext cx="1293607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Natural condition</a:t>
              </a:r>
            </a:p>
          </p:txBody>
        </p:sp>
        <p:sp>
          <p:nvSpPr>
            <p:cNvPr id="61" name="角丸四角形 54">
              <a:extLst>
                <a:ext uri="{FF2B5EF4-FFF2-40B4-BE49-F238E27FC236}">
                  <a16:creationId xmlns:a16="http://schemas.microsoft.com/office/drawing/2014/main" id="{22952588-519A-4303-9F3F-D2D03F9E915A}"/>
                </a:ext>
              </a:extLst>
            </p:cNvPr>
            <p:cNvSpPr/>
            <p:nvPr/>
          </p:nvSpPr>
          <p:spPr>
            <a:xfrm>
              <a:off x="3394582" y="4792905"/>
              <a:ext cx="1560634" cy="1279375"/>
            </a:xfrm>
            <a:prstGeom prst="round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D2093F39-2A39-4CDA-A848-08CEFAFC8CB5}"/>
                </a:ext>
              </a:extLst>
            </p:cNvPr>
            <p:cNvSpPr txBox="1"/>
            <p:nvPr/>
          </p:nvSpPr>
          <p:spPr>
            <a:xfrm>
              <a:off x="3585103" y="4513339"/>
              <a:ext cx="1194473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Economic condition</a:t>
              </a:r>
            </a:p>
          </p:txBody>
        </p:sp>
        <p:sp>
          <p:nvSpPr>
            <p:cNvPr id="84" name="乗算記号 83">
              <a:extLst>
                <a:ext uri="{FF2B5EF4-FFF2-40B4-BE49-F238E27FC236}">
                  <a16:creationId xmlns:a16="http://schemas.microsoft.com/office/drawing/2014/main" id="{A7BD15B3-43B9-4A1D-9426-35BBC8EA0404}"/>
                </a:ext>
              </a:extLst>
            </p:cNvPr>
            <p:cNvSpPr/>
            <p:nvPr/>
          </p:nvSpPr>
          <p:spPr>
            <a:xfrm>
              <a:off x="5170047" y="5233845"/>
              <a:ext cx="469910" cy="491353"/>
            </a:xfrm>
            <a:prstGeom prst="mathMultiply">
              <a:avLst>
                <a:gd name="adj1" fmla="val 1712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92" name="直線矢印コネクタ 91">
              <a:extLst>
                <a:ext uri="{FF2B5EF4-FFF2-40B4-BE49-F238E27FC236}">
                  <a16:creationId xmlns:a16="http://schemas.microsoft.com/office/drawing/2014/main" id="{2B4BEB71-A20C-47A1-8BF5-0727AC5773C6}"/>
                </a:ext>
              </a:extLst>
            </p:cNvPr>
            <p:cNvCxnSpPr>
              <a:cxnSpLocks/>
            </p:cNvCxnSpPr>
            <p:nvPr/>
          </p:nvCxnSpPr>
          <p:spPr>
            <a:xfrm>
              <a:off x="6341909" y="5751898"/>
              <a:ext cx="1056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矢印コネクタ 92">
              <a:extLst>
                <a:ext uri="{FF2B5EF4-FFF2-40B4-BE49-F238E27FC236}">
                  <a16:creationId xmlns:a16="http://schemas.microsoft.com/office/drawing/2014/main" id="{1A5552E9-C14D-4783-B92D-8455CB6993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0067" y="5220216"/>
              <a:ext cx="0" cy="5475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3B7C1D26-70CC-45F4-B992-A45414E2AF30}"/>
                </a:ext>
              </a:extLst>
            </p:cNvPr>
            <p:cNvSpPr/>
            <p:nvPr/>
          </p:nvSpPr>
          <p:spPr>
            <a:xfrm>
              <a:off x="6398851" y="5253009"/>
              <a:ext cx="768553" cy="450280"/>
            </a:xfrm>
            <a:custGeom>
              <a:avLst/>
              <a:gdLst>
                <a:gd name="connsiteX0" fmla="*/ 0 w 820755"/>
                <a:gd name="connsiteY0" fmla="*/ 140677 h 424185"/>
                <a:gd name="connsiteX1" fmla="*/ 11723 w 820755"/>
                <a:gd name="connsiteY1" fmla="*/ 222738 h 424185"/>
                <a:gd name="connsiteX2" fmla="*/ 35169 w 820755"/>
                <a:gd name="connsiteY2" fmla="*/ 257908 h 424185"/>
                <a:gd name="connsiteX3" fmla="*/ 58615 w 820755"/>
                <a:gd name="connsiteY3" fmla="*/ 328246 h 424185"/>
                <a:gd name="connsiteX4" fmla="*/ 70338 w 820755"/>
                <a:gd name="connsiteY4" fmla="*/ 363415 h 424185"/>
                <a:gd name="connsiteX5" fmla="*/ 82061 w 820755"/>
                <a:gd name="connsiteY5" fmla="*/ 398585 h 424185"/>
                <a:gd name="connsiteX6" fmla="*/ 105508 w 820755"/>
                <a:gd name="connsiteY6" fmla="*/ 328246 h 424185"/>
                <a:gd name="connsiteX7" fmla="*/ 152400 w 820755"/>
                <a:gd name="connsiteY7" fmla="*/ 257908 h 424185"/>
                <a:gd name="connsiteX8" fmla="*/ 164123 w 820755"/>
                <a:gd name="connsiteY8" fmla="*/ 175846 h 424185"/>
                <a:gd name="connsiteX9" fmla="*/ 175846 w 820755"/>
                <a:gd name="connsiteY9" fmla="*/ 0 h 424185"/>
                <a:gd name="connsiteX10" fmla="*/ 199292 w 820755"/>
                <a:gd name="connsiteY10" fmla="*/ 70338 h 424185"/>
                <a:gd name="connsiteX11" fmla="*/ 211015 w 820755"/>
                <a:gd name="connsiteY11" fmla="*/ 35169 h 424185"/>
                <a:gd name="connsiteX12" fmla="*/ 234461 w 820755"/>
                <a:gd name="connsiteY12" fmla="*/ 70338 h 424185"/>
                <a:gd name="connsiteX13" fmla="*/ 269631 w 820755"/>
                <a:gd name="connsiteY13" fmla="*/ 128954 h 424185"/>
                <a:gd name="connsiteX14" fmla="*/ 281354 w 820755"/>
                <a:gd name="connsiteY14" fmla="*/ 234462 h 424185"/>
                <a:gd name="connsiteX15" fmla="*/ 304800 w 820755"/>
                <a:gd name="connsiteY15" fmla="*/ 339969 h 424185"/>
                <a:gd name="connsiteX16" fmla="*/ 316523 w 820755"/>
                <a:gd name="connsiteY16" fmla="*/ 293077 h 424185"/>
                <a:gd name="connsiteX17" fmla="*/ 328246 w 820755"/>
                <a:gd name="connsiteY17" fmla="*/ 328246 h 424185"/>
                <a:gd name="connsiteX18" fmla="*/ 339969 w 820755"/>
                <a:gd name="connsiteY18" fmla="*/ 293077 h 424185"/>
                <a:gd name="connsiteX19" fmla="*/ 363415 w 820755"/>
                <a:gd name="connsiteY19" fmla="*/ 269631 h 424185"/>
                <a:gd name="connsiteX20" fmla="*/ 375138 w 820755"/>
                <a:gd name="connsiteY20" fmla="*/ 328246 h 424185"/>
                <a:gd name="connsiteX21" fmla="*/ 386861 w 820755"/>
                <a:gd name="connsiteY21" fmla="*/ 363415 h 424185"/>
                <a:gd name="connsiteX22" fmla="*/ 410308 w 820755"/>
                <a:gd name="connsiteY22" fmla="*/ 363415 h 424185"/>
                <a:gd name="connsiteX23" fmla="*/ 433754 w 820755"/>
                <a:gd name="connsiteY23" fmla="*/ 386862 h 424185"/>
                <a:gd name="connsiteX24" fmla="*/ 445477 w 820755"/>
                <a:gd name="connsiteY24" fmla="*/ 422031 h 424185"/>
                <a:gd name="connsiteX25" fmla="*/ 457200 w 820755"/>
                <a:gd name="connsiteY25" fmla="*/ 339969 h 424185"/>
                <a:gd name="connsiteX26" fmla="*/ 480646 w 820755"/>
                <a:gd name="connsiteY26" fmla="*/ 187569 h 424185"/>
                <a:gd name="connsiteX27" fmla="*/ 492369 w 820755"/>
                <a:gd name="connsiteY27" fmla="*/ 293077 h 424185"/>
                <a:gd name="connsiteX28" fmla="*/ 504092 w 820755"/>
                <a:gd name="connsiteY28" fmla="*/ 246185 h 424185"/>
                <a:gd name="connsiteX29" fmla="*/ 539261 w 820755"/>
                <a:gd name="connsiteY29" fmla="*/ 316523 h 424185"/>
                <a:gd name="connsiteX30" fmla="*/ 550984 w 820755"/>
                <a:gd name="connsiteY30" fmla="*/ 246185 h 424185"/>
                <a:gd name="connsiteX31" fmla="*/ 562708 w 820755"/>
                <a:gd name="connsiteY31" fmla="*/ 211015 h 424185"/>
                <a:gd name="connsiteX32" fmla="*/ 586154 w 820755"/>
                <a:gd name="connsiteY32" fmla="*/ 281354 h 424185"/>
                <a:gd name="connsiteX33" fmla="*/ 597877 w 820755"/>
                <a:gd name="connsiteY33" fmla="*/ 316523 h 424185"/>
                <a:gd name="connsiteX34" fmla="*/ 609600 w 820755"/>
                <a:gd name="connsiteY34" fmla="*/ 222738 h 424185"/>
                <a:gd name="connsiteX35" fmla="*/ 621323 w 820755"/>
                <a:gd name="connsiteY35" fmla="*/ 257908 h 424185"/>
                <a:gd name="connsiteX36" fmla="*/ 644769 w 820755"/>
                <a:gd name="connsiteY36" fmla="*/ 0 h 424185"/>
                <a:gd name="connsiteX37" fmla="*/ 668215 w 820755"/>
                <a:gd name="connsiteY37" fmla="*/ 128954 h 424185"/>
                <a:gd name="connsiteX38" fmla="*/ 679938 w 820755"/>
                <a:gd name="connsiteY38" fmla="*/ 175846 h 424185"/>
                <a:gd name="connsiteX39" fmla="*/ 703384 w 820755"/>
                <a:gd name="connsiteY39" fmla="*/ 269631 h 424185"/>
                <a:gd name="connsiteX40" fmla="*/ 715108 w 820755"/>
                <a:gd name="connsiteY40" fmla="*/ 316523 h 424185"/>
                <a:gd name="connsiteX41" fmla="*/ 738554 w 820755"/>
                <a:gd name="connsiteY41" fmla="*/ 386862 h 424185"/>
                <a:gd name="connsiteX42" fmla="*/ 750277 w 820755"/>
                <a:gd name="connsiteY42" fmla="*/ 316523 h 424185"/>
                <a:gd name="connsiteX43" fmla="*/ 773723 w 820755"/>
                <a:gd name="connsiteY43" fmla="*/ 386862 h 424185"/>
                <a:gd name="connsiteX44" fmla="*/ 785446 w 820755"/>
                <a:gd name="connsiteY44" fmla="*/ 339969 h 424185"/>
                <a:gd name="connsiteX45" fmla="*/ 797169 w 820755"/>
                <a:gd name="connsiteY45" fmla="*/ 375138 h 424185"/>
                <a:gd name="connsiteX46" fmla="*/ 808892 w 820755"/>
                <a:gd name="connsiteY46" fmla="*/ 304800 h 424185"/>
                <a:gd name="connsiteX47" fmla="*/ 820615 w 820755"/>
                <a:gd name="connsiteY47" fmla="*/ 398585 h 42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20755" h="424185">
                  <a:moveTo>
                    <a:pt x="0" y="140677"/>
                  </a:moveTo>
                  <a:cubicBezTo>
                    <a:pt x="3908" y="168031"/>
                    <a:pt x="3783" y="196272"/>
                    <a:pt x="11723" y="222738"/>
                  </a:cubicBezTo>
                  <a:cubicBezTo>
                    <a:pt x="15772" y="236233"/>
                    <a:pt x="29447" y="245033"/>
                    <a:pt x="35169" y="257908"/>
                  </a:cubicBezTo>
                  <a:cubicBezTo>
                    <a:pt x="45206" y="280492"/>
                    <a:pt x="50800" y="304800"/>
                    <a:pt x="58615" y="328246"/>
                  </a:cubicBezTo>
                  <a:lnTo>
                    <a:pt x="70338" y="363415"/>
                  </a:lnTo>
                  <a:lnTo>
                    <a:pt x="82061" y="398585"/>
                  </a:lnTo>
                  <a:cubicBezTo>
                    <a:pt x="89877" y="375139"/>
                    <a:pt x="91799" y="348810"/>
                    <a:pt x="105508" y="328246"/>
                  </a:cubicBezTo>
                  <a:lnTo>
                    <a:pt x="152400" y="257908"/>
                  </a:lnTo>
                  <a:cubicBezTo>
                    <a:pt x="156308" y="230554"/>
                    <a:pt x="161621" y="203364"/>
                    <a:pt x="164123" y="175846"/>
                  </a:cubicBezTo>
                  <a:cubicBezTo>
                    <a:pt x="169442" y="117342"/>
                    <a:pt x="157269" y="55731"/>
                    <a:pt x="175846" y="0"/>
                  </a:cubicBezTo>
                  <a:lnTo>
                    <a:pt x="199292" y="70338"/>
                  </a:lnTo>
                  <a:cubicBezTo>
                    <a:pt x="203200" y="58615"/>
                    <a:pt x="198658" y="35169"/>
                    <a:pt x="211015" y="35169"/>
                  </a:cubicBezTo>
                  <a:cubicBezTo>
                    <a:pt x="225104" y="35169"/>
                    <a:pt x="228160" y="57736"/>
                    <a:pt x="234461" y="70338"/>
                  </a:cubicBezTo>
                  <a:cubicBezTo>
                    <a:pt x="264897" y="131211"/>
                    <a:pt x="223835" y="83159"/>
                    <a:pt x="269631" y="128954"/>
                  </a:cubicBezTo>
                  <a:cubicBezTo>
                    <a:pt x="273539" y="164123"/>
                    <a:pt x="276350" y="199432"/>
                    <a:pt x="281354" y="234462"/>
                  </a:cubicBezTo>
                  <a:cubicBezTo>
                    <a:pt x="286315" y="269188"/>
                    <a:pt x="296267" y="305838"/>
                    <a:pt x="304800" y="339969"/>
                  </a:cubicBezTo>
                  <a:cubicBezTo>
                    <a:pt x="308708" y="324338"/>
                    <a:pt x="302112" y="300282"/>
                    <a:pt x="316523" y="293077"/>
                  </a:cubicBezTo>
                  <a:cubicBezTo>
                    <a:pt x="327576" y="287551"/>
                    <a:pt x="315889" y="328246"/>
                    <a:pt x="328246" y="328246"/>
                  </a:cubicBezTo>
                  <a:cubicBezTo>
                    <a:pt x="340603" y="328246"/>
                    <a:pt x="336061" y="304800"/>
                    <a:pt x="339969" y="293077"/>
                  </a:cubicBezTo>
                  <a:cubicBezTo>
                    <a:pt x="369363" y="410655"/>
                    <a:pt x="331478" y="285600"/>
                    <a:pt x="363415" y="269631"/>
                  </a:cubicBezTo>
                  <a:cubicBezTo>
                    <a:pt x="381237" y="260720"/>
                    <a:pt x="370305" y="308916"/>
                    <a:pt x="375138" y="328246"/>
                  </a:cubicBezTo>
                  <a:cubicBezTo>
                    <a:pt x="378135" y="340234"/>
                    <a:pt x="382953" y="351692"/>
                    <a:pt x="386861" y="363415"/>
                  </a:cubicBezTo>
                  <a:cubicBezTo>
                    <a:pt x="408175" y="256844"/>
                    <a:pt x="388992" y="313680"/>
                    <a:pt x="410308" y="363415"/>
                  </a:cubicBezTo>
                  <a:cubicBezTo>
                    <a:pt x="414662" y="373574"/>
                    <a:pt x="425939" y="379046"/>
                    <a:pt x="433754" y="386862"/>
                  </a:cubicBezTo>
                  <a:cubicBezTo>
                    <a:pt x="437662" y="398585"/>
                    <a:pt x="439951" y="433084"/>
                    <a:pt x="445477" y="422031"/>
                  </a:cubicBezTo>
                  <a:cubicBezTo>
                    <a:pt x="457834" y="397316"/>
                    <a:pt x="453548" y="367358"/>
                    <a:pt x="457200" y="339969"/>
                  </a:cubicBezTo>
                  <a:cubicBezTo>
                    <a:pt x="474233" y="212220"/>
                    <a:pt x="460949" y="286055"/>
                    <a:pt x="480646" y="187569"/>
                  </a:cubicBezTo>
                  <a:cubicBezTo>
                    <a:pt x="484554" y="222738"/>
                    <a:pt x="479227" y="260222"/>
                    <a:pt x="492369" y="293077"/>
                  </a:cubicBezTo>
                  <a:cubicBezTo>
                    <a:pt x="498353" y="308036"/>
                    <a:pt x="488807" y="251280"/>
                    <a:pt x="504092" y="246185"/>
                  </a:cubicBezTo>
                  <a:cubicBezTo>
                    <a:pt x="517727" y="241640"/>
                    <a:pt x="537699" y="311837"/>
                    <a:pt x="539261" y="316523"/>
                  </a:cubicBezTo>
                  <a:cubicBezTo>
                    <a:pt x="543169" y="293077"/>
                    <a:pt x="545828" y="269388"/>
                    <a:pt x="550984" y="246185"/>
                  </a:cubicBezTo>
                  <a:cubicBezTo>
                    <a:pt x="553665" y="234122"/>
                    <a:pt x="553970" y="202277"/>
                    <a:pt x="562708" y="211015"/>
                  </a:cubicBezTo>
                  <a:cubicBezTo>
                    <a:pt x="580184" y="228491"/>
                    <a:pt x="578339" y="257908"/>
                    <a:pt x="586154" y="281354"/>
                  </a:cubicBezTo>
                  <a:lnTo>
                    <a:pt x="597877" y="316523"/>
                  </a:lnTo>
                  <a:cubicBezTo>
                    <a:pt x="601785" y="285261"/>
                    <a:pt x="597899" y="251990"/>
                    <a:pt x="609600" y="222738"/>
                  </a:cubicBezTo>
                  <a:cubicBezTo>
                    <a:pt x="614189" y="211264"/>
                    <a:pt x="619396" y="270114"/>
                    <a:pt x="621323" y="257908"/>
                  </a:cubicBezTo>
                  <a:cubicBezTo>
                    <a:pt x="634786" y="172640"/>
                    <a:pt x="644769" y="0"/>
                    <a:pt x="644769" y="0"/>
                  </a:cubicBezTo>
                  <a:cubicBezTo>
                    <a:pt x="669921" y="75456"/>
                    <a:pt x="646122" y="-3604"/>
                    <a:pt x="668215" y="128954"/>
                  </a:cubicBezTo>
                  <a:cubicBezTo>
                    <a:pt x="670864" y="144847"/>
                    <a:pt x="676443" y="160118"/>
                    <a:pt x="679938" y="175846"/>
                  </a:cubicBezTo>
                  <a:cubicBezTo>
                    <a:pt x="715681" y="336693"/>
                    <a:pt x="671966" y="159674"/>
                    <a:pt x="703384" y="269631"/>
                  </a:cubicBezTo>
                  <a:cubicBezTo>
                    <a:pt x="707810" y="285123"/>
                    <a:pt x="710478" y="301091"/>
                    <a:pt x="715108" y="316523"/>
                  </a:cubicBezTo>
                  <a:cubicBezTo>
                    <a:pt x="722210" y="340195"/>
                    <a:pt x="738554" y="386862"/>
                    <a:pt x="738554" y="386862"/>
                  </a:cubicBezTo>
                  <a:cubicBezTo>
                    <a:pt x="742462" y="363416"/>
                    <a:pt x="726507" y="316523"/>
                    <a:pt x="750277" y="316523"/>
                  </a:cubicBezTo>
                  <a:cubicBezTo>
                    <a:pt x="774992" y="316523"/>
                    <a:pt x="773723" y="386862"/>
                    <a:pt x="773723" y="386862"/>
                  </a:cubicBezTo>
                  <a:cubicBezTo>
                    <a:pt x="777631" y="371231"/>
                    <a:pt x="771035" y="347175"/>
                    <a:pt x="785446" y="339969"/>
                  </a:cubicBezTo>
                  <a:cubicBezTo>
                    <a:pt x="796498" y="334442"/>
                    <a:pt x="790314" y="385420"/>
                    <a:pt x="797169" y="375138"/>
                  </a:cubicBezTo>
                  <a:cubicBezTo>
                    <a:pt x="810354" y="355361"/>
                    <a:pt x="804984" y="328246"/>
                    <a:pt x="808892" y="304800"/>
                  </a:cubicBezTo>
                  <a:cubicBezTo>
                    <a:pt x="822914" y="374911"/>
                    <a:pt x="820615" y="343490"/>
                    <a:pt x="820615" y="39858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5" name="図 94" descr="ベクトル グラフィックス が含まれている画像&#10;&#10;高い精度で生成された説明">
              <a:extLst>
                <a:ext uri="{FF2B5EF4-FFF2-40B4-BE49-F238E27FC236}">
                  <a16:creationId xmlns:a16="http://schemas.microsoft.com/office/drawing/2014/main" id="{91C58710-E054-4825-8B44-A7A37405A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27957">
              <a:off x="3646131" y="5279833"/>
              <a:ext cx="776526" cy="820980"/>
            </a:xfrm>
            <a:prstGeom prst="rect">
              <a:avLst/>
            </a:prstGeom>
          </p:spPr>
        </p:pic>
        <p:pic>
          <p:nvPicPr>
            <p:cNvPr id="96" name="図 95" descr="ベクトル グラフィックス が含まれている画像&#10;&#10;非常に高い精度で生成された説明">
              <a:extLst>
                <a:ext uri="{FF2B5EF4-FFF2-40B4-BE49-F238E27FC236}">
                  <a16:creationId xmlns:a16="http://schemas.microsoft.com/office/drawing/2014/main" id="{09884485-D89C-489C-9170-D18DCF148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805" y="5234867"/>
              <a:ext cx="573113" cy="573113"/>
            </a:xfrm>
            <a:prstGeom prst="rect">
              <a:avLst/>
            </a:prstGeom>
          </p:spPr>
        </p:pic>
        <p:sp>
          <p:nvSpPr>
            <p:cNvPr id="5" name="矢印: 下 4">
              <a:extLst>
                <a:ext uri="{FF2B5EF4-FFF2-40B4-BE49-F238E27FC236}">
                  <a16:creationId xmlns:a16="http://schemas.microsoft.com/office/drawing/2014/main" id="{59D3D3B7-62AF-4674-802E-535378B30F7B}"/>
                </a:ext>
              </a:extLst>
            </p:cNvPr>
            <p:cNvSpPr/>
            <p:nvPr/>
          </p:nvSpPr>
          <p:spPr>
            <a:xfrm>
              <a:off x="4847555" y="2643103"/>
              <a:ext cx="1003715" cy="376071"/>
            </a:xfrm>
            <a:prstGeom prst="downArrow">
              <a:avLst/>
            </a:prstGeom>
            <a:solidFill>
              <a:schemeClr val="bg1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7525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862"/>
    </mc:Choice>
    <mc:Fallback xmlns="">
      <p:transition spd="slow" advTm="181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114411" y="198625"/>
            <a:ext cx="6855416" cy="714356"/>
          </a:xfr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Framework</a:t>
            </a:r>
            <a:endParaRPr lang="ja-JP" altLang="en-US" sz="36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56EDFB67-EBC4-49FA-B2B1-978CCA568344}"/>
              </a:ext>
            </a:extLst>
          </p:cNvPr>
          <p:cNvSpPr/>
          <p:nvPr/>
        </p:nvSpPr>
        <p:spPr>
          <a:xfrm>
            <a:off x="994160" y="980728"/>
            <a:ext cx="6984776" cy="45719"/>
          </a:xfrm>
          <a:prstGeom prst="ellipse">
            <a:avLst/>
          </a:prstGeom>
          <a:solidFill>
            <a:srgbClr val="007643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92CAF4B5-461A-4D79-BC68-08ACEBCFCEDC}"/>
              </a:ext>
            </a:extLst>
          </p:cNvPr>
          <p:cNvSpPr/>
          <p:nvPr/>
        </p:nvSpPr>
        <p:spPr>
          <a:xfrm>
            <a:off x="2594610" y="1297926"/>
            <a:ext cx="5418637" cy="1252155"/>
          </a:xfrm>
          <a:prstGeom prst="rect">
            <a:avLst/>
          </a:prstGeom>
          <a:solidFill>
            <a:srgbClr val="3A67A4"/>
          </a:solidFill>
          <a:ln w="2222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2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6D325FC6-3C1A-4696-A0CF-D2495C519D24}"/>
              </a:ext>
            </a:extLst>
          </p:cNvPr>
          <p:cNvSpPr txBox="1"/>
          <p:nvPr/>
        </p:nvSpPr>
        <p:spPr>
          <a:xfrm>
            <a:off x="5794887" y="1582695"/>
            <a:ext cx="2001338" cy="646331"/>
          </a:xfrm>
          <a:prstGeom prst="rect">
            <a:avLst/>
          </a:prstGeom>
          <a:solidFill>
            <a:schemeClr val="bg1"/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R="0" lvl="0" algn="l" defTabSz="9142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Build Acceptability </a:t>
            </a:r>
            <a:r>
              <a:rPr lang="en-US" altLang="ja-JP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Curve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B6E46E4C-F8DA-4593-84CA-1649F7601A05}"/>
              </a:ext>
            </a:extLst>
          </p:cNvPr>
          <p:cNvSpPr txBox="1"/>
          <p:nvPr/>
        </p:nvSpPr>
        <p:spPr>
          <a:xfrm>
            <a:off x="548988" y="1336633"/>
            <a:ext cx="1446149" cy="400110"/>
          </a:xfrm>
          <a:prstGeom prst="rect">
            <a:avLst/>
          </a:prstGeom>
          <a:solidFill>
            <a:schemeClr val="accent1"/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2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WTP model 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8D742469-FEAD-40D7-9D5C-0882815FA925}"/>
              </a:ext>
            </a:extLst>
          </p:cNvPr>
          <p:cNvSpPr txBox="1"/>
          <p:nvPr/>
        </p:nvSpPr>
        <p:spPr>
          <a:xfrm>
            <a:off x="2943562" y="1575676"/>
            <a:ext cx="1799306" cy="646331"/>
          </a:xfrm>
          <a:prstGeom prst="rect">
            <a:avLst/>
          </a:prstGeom>
          <a:solidFill>
            <a:schemeClr val="bg1"/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R="0" lvl="0" algn="l" defTabSz="9142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Forecast Median Willing to pay 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262FF2F-0D41-4360-97BA-BF55DF2D84BA}"/>
              </a:ext>
            </a:extLst>
          </p:cNvPr>
          <p:cNvSpPr txBox="1"/>
          <p:nvPr/>
        </p:nvSpPr>
        <p:spPr>
          <a:xfrm>
            <a:off x="548988" y="3094444"/>
            <a:ext cx="1535973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2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Energy using model 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561293C8-4BCB-4D04-8653-4553DE0150DB}"/>
              </a:ext>
            </a:extLst>
          </p:cNvPr>
          <p:cNvCxnSpPr/>
          <p:nvPr/>
        </p:nvCxnSpPr>
        <p:spPr>
          <a:xfrm>
            <a:off x="5159852" y="1924003"/>
            <a:ext cx="295949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図 98">
            <a:extLst>
              <a:ext uri="{FF2B5EF4-FFF2-40B4-BE49-F238E27FC236}">
                <a16:creationId xmlns:a16="http://schemas.microsoft.com/office/drawing/2014/main" id="{F8BADA26-E434-4613-90E1-1803EA3E7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773" y="4353319"/>
            <a:ext cx="1837027" cy="1826455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EEEC8FD-2972-43DB-BD4D-F77559FA3A82}"/>
              </a:ext>
            </a:extLst>
          </p:cNvPr>
          <p:cNvGrpSpPr/>
          <p:nvPr/>
        </p:nvGrpSpPr>
        <p:grpSpPr>
          <a:xfrm>
            <a:off x="2605039" y="2741851"/>
            <a:ext cx="5498831" cy="3719834"/>
            <a:chOff x="2695683" y="2799001"/>
            <a:chExt cx="5498831" cy="3719834"/>
          </a:xfrm>
        </p:grpSpPr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CDB0B40F-C35E-454B-BADE-18E457491393}"/>
                </a:ext>
              </a:extLst>
            </p:cNvPr>
            <p:cNvSpPr/>
            <p:nvPr/>
          </p:nvSpPr>
          <p:spPr>
            <a:xfrm>
              <a:off x="2695683" y="3066975"/>
              <a:ext cx="5498831" cy="34518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2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A0699892-65AA-4158-824D-438CCCE5F458}"/>
                </a:ext>
              </a:extLst>
            </p:cNvPr>
            <p:cNvSpPr/>
            <p:nvPr/>
          </p:nvSpPr>
          <p:spPr>
            <a:xfrm>
              <a:off x="3042880" y="3802330"/>
              <a:ext cx="4781351" cy="25070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CFAAD5A0-A39F-435F-AC52-E10EC116A1DB}"/>
                </a:ext>
              </a:extLst>
            </p:cNvPr>
            <p:cNvSpPr txBox="1"/>
            <p:nvPr/>
          </p:nvSpPr>
          <p:spPr>
            <a:xfrm>
              <a:off x="3042880" y="3162761"/>
              <a:ext cx="4576087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defTabSz="914274">
                <a:defRPr/>
              </a:pPr>
              <a:r>
                <a:rPr lang="en-US" altLang="ja-JP" kern="0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 function:</a:t>
              </a:r>
              <a:r>
                <a:rPr lang="ja-JP" altLang="en-US" kern="0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Min (Cost + Max (</a:t>
              </a:r>
              <a:r>
                <a:rPr kumimoji="0" lang="en-US" altLang="ja-JP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RE</a:t>
              </a:r>
              <a:r>
                <a:rPr kumimoji="0" lang="en-US" altLang="ja-JP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cost</a:t>
              </a: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)</a:t>
              </a: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E9DD5463-3031-4613-839B-4D7D75F901B6}"/>
                </a:ext>
              </a:extLst>
            </p:cNvPr>
            <p:cNvSpPr txBox="1"/>
            <p:nvPr/>
          </p:nvSpPr>
          <p:spPr>
            <a:xfrm>
              <a:off x="3194380" y="3610560"/>
              <a:ext cx="1260538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2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1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Subject to </a:t>
              </a: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:</a:t>
              </a: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090017B1-E145-4A76-BF8A-FA536BBC445A}"/>
                </a:ext>
              </a:extLst>
            </p:cNvPr>
            <p:cNvSpPr txBox="1"/>
            <p:nvPr/>
          </p:nvSpPr>
          <p:spPr>
            <a:xfrm>
              <a:off x="3092152" y="4000420"/>
              <a:ext cx="4625700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2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Renewable energy potential</a:t>
              </a:r>
              <a:endPara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7" name="角丸四角形 54">
              <a:extLst>
                <a:ext uri="{FF2B5EF4-FFF2-40B4-BE49-F238E27FC236}">
                  <a16:creationId xmlns:a16="http://schemas.microsoft.com/office/drawing/2014/main" id="{08548AE3-CC27-4CB8-8B76-6A71E948911B}"/>
                </a:ext>
              </a:extLst>
            </p:cNvPr>
            <p:cNvSpPr/>
            <p:nvPr/>
          </p:nvSpPr>
          <p:spPr>
            <a:xfrm>
              <a:off x="5851270" y="4754045"/>
              <a:ext cx="1792184" cy="128324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D5373B38-B5F9-4761-92D5-0A1AA82D58FA}"/>
                </a:ext>
              </a:extLst>
            </p:cNvPr>
            <p:cNvSpPr txBox="1"/>
            <p:nvPr/>
          </p:nvSpPr>
          <p:spPr>
            <a:xfrm>
              <a:off x="6100559" y="4513339"/>
              <a:ext cx="1293607" cy="6463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Natural condition</a:t>
              </a:r>
            </a:p>
          </p:txBody>
        </p:sp>
        <p:sp>
          <p:nvSpPr>
            <p:cNvPr id="61" name="角丸四角形 54">
              <a:extLst>
                <a:ext uri="{FF2B5EF4-FFF2-40B4-BE49-F238E27FC236}">
                  <a16:creationId xmlns:a16="http://schemas.microsoft.com/office/drawing/2014/main" id="{22952588-519A-4303-9F3F-D2D03F9E915A}"/>
                </a:ext>
              </a:extLst>
            </p:cNvPr>
            <p:cNvSpPr/>
            <p:nvPr/>
          </p:nvSpPr>
          <p:spPr>
            <a:xfrm>
              <a:off x="3394582" y="4792905"/>
              <a:ext cx="1560634" cy="127937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D2093F39-2A39-4CDA-A848-08CEFAFC8CB5}"/>
                </a:ext>
              </a:extLst>
            </p:cNvPr>
            <p:cNvSpPr txBox="1"/>
            <p:nvPr/>
          </p:nvSpPr>
          <p:spPr>
            <a:xfrm>
              <a:off x="3585103" y="4513339"/>
              <a:ext cx="1194473" cy="6463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2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Economic condition</a:t>
              </a:r>
            </a:p>
          </p:txBody>
        </p:sp>
        <p:sp>
          <p:nvSpPr>
            <p:cNvPr id="84" name="乗算記号 83">
              <a:extLst>
                <a:ext uri="{FF2B5EF4-FFF2-40B4-BE49-F238E27FC236}">
                  <a16:creationId xmlns:a16="http://schemas.microsoft.com/office/drawing/2014/main" id="{A7BD15B3-43B9-4A1D-9426-35BBC8EA0404}"/>
                </a:ext>
              </a:extLst>
            </p:cNvPr>
            <p:cNvSpPr/>
            <p:nvPr/>
          </p:nvSpPr>
          <p:spPr>
            <a:xfrm>
              <a:off x="5170047" y="5233845"/>
              <a:ext cx="469910" cy="491353"/>
            </a:xfrm>
            <a:prstGeom prst="mathMultiply">
              <a:avLst>
                <a:gd name="adj1" fmla="val 17120"/>
              </a:avLst>
            </a:prstGeom>
            <a:solidFill>
              <a:schemeClr val="bg1">
                <a:lumMod val="7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92" name="直線矢印コネクタ 91">
              <a:extLst>
                <a:ext uri="{FF2B5EF4-FFF2-40B4-BE49-F238E27FC236}">
                  <a16:creationId xmlns:a16="http://schemas.microsoft.com/office/drawing/2014/main" id="{2B4BEB71-A20C-47A1-8BF5-0727AC5773C6}"/>
                </a:ext>
              </a:extLst>
            </p:cNvPr>
            <p:cNvCxnSpPr>
              <a:cxnSpLocks/>
            </p:cNvCxnSpPr>
            <p:nvPr/>
          </p:nvCxnSpPr>
          <p:spPr>
            <a:xfrm>
              <a:off x="6341909" y="5751898"/>
              <a:ext cx="1056850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矢印コネクタ 92">
              <a:extLst>
                <a:ext uri="{FF2B5EF4-FFF2-40B4-BE49-F238E27FC236}">
                  <a16:creationId xmlns:a16="http://schemas.microsoft.com/office/drawing/2014/main" id="{1A5552E9-C14D-4783-B92D-8455CB6993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40067" y="5220216"/>
              <a:ext cx="0" cy="54754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3B7C1D26-70CC-45F4-B992-A45414E2AF30}"/>
                </a:ext>
              </a:extLst>
            </p:cNvPr>
            <p:cNvSpPr/>
            <p:nvPr/>
          </p:nvSpPr>
          <p:spPr>
            <a:xfrm>
              <a:off x="6398851" y="5253009"/>
              <a:ext cx="768553" cy="450280"/>
            </a:xfrm>
            <a:custGeom>
              <a:avLst/>
              <a:gdLst>
                <a:gd name="connsiteX0" fmla="*/ 0 w 820755"/>
                <a:gd name="connsiteY0" fmla="*/ 140677 h 424185"/>
                <a:gd name="connsiteX1" fmla="*/ 11723 w 820755"/>
                <a:gd name="connsiteY1" fmla="*/ 222738 h 424185"/>
                <a:gd name="connsiteX2" fmla="*/ 35169 w 820755"/>
                <a:gd name="connsiteY2" fmla="*/ 257908 h 424185"/>
                <a:gd name="connsiteX3" fmla="*/ 58615 w 820755"/>
                <a:gd name="connsiteY3" fmla="*/ 328246 h 424185"/>
                <a:gd name="connsiteX4" fmla="*/ 70338 w 820755"/>
                <a:gd name="connsiteY4" fmla="*/ 363415 h 424185"/>
                <a:gd name="connsiteX5" fmla="*/ 82061 w 820755"/>
                <a:gd name="connsiteY5" fmla="*/ 398585 h 424185"/>
                <a:gd name="connsiteX6" fmla="*/ 105508 w 820755"/>
                <a:gd name="connsiteY6" fmla="*/ 328246 h 424185"/>
                <a:gd name="connsiteX7" fmla="*/ 152400 w 820755"/>
                <a:gd name="connsiteY7" fmla="*/ 257908 h 424185"/>
                <a:gd name="connsiteX8" fmla="*/ 164123 w 820755"/>
                <a:gd name="connsiteY8" fmla="*/ 175846 h 424185"/>
                <a:gd name="connsiteX9" fmla="*/ 175846 w 820755"/>
                <a:gd name="connsiteY9" fmla="*/ 0 h 424185"/>
                <a:gd name="connsiteX10" fmla="*/ 199292 w 820755"/>
                <a:gd name="connsiteY10" fmla="*/ 70338 h 424185"/>
                <a:gd name="connsiteX11" fmla="*/ 211015 w 820755"/>
                <a:gd name="connsiteY11" fmla="*/ 35169 h 424185"/>
                <a:gd name="connsiteX12" fmla="*/ 234461 w 820755"/>
                <a:gd name="connsiteY12" fmla="*/ 70338 h 424185"/>
                <a:gd name="connsiteX13" fmla="*/ 269631 w 820755"/>
                <a:gd name="connsiteY13" fmla="*/ 128954 h 424185"/>
                <a:gd name="connsiteX14" fmla="*/ 281354 w 820755"/>
                <a:gd name="connsiteY14" fmla="*/ 234462 h 424185"/>
                <a:gd name="connsiteX15" fmla="*/ 304800 w 820755"/>
                <a:gd name="connsiteY15" fmla="*/ 339969 h 424185"/>
                <a:gd name="connsiteX16" fmla="*/ 316523 w 820755"/>
                <a:gd name="connsiteY16" fmla="*/ 293077 h 424185"/>
                <a:gd name="connsiteX17" fmla="*/ 328246 w 820755"/>
                <a:gd name="connsiteY17" fmla="*/ 328246 h 424185"/>
                <a:gd name="connsiteX18" fmla="*/ 339969 w 820755"/>
                <a:gd name="connsiteY18" fmla="*/ 293077 h 424185"/>
                <a:gd name="connsiteX19" fmla="*/ 363415 w 820755"/>
                <a:gd name="connsiteY19" fmla="*/ 269631 h 424185"/>
                <a:gd name="connsiteX20" fmla="*/ 375138 w 820755"/>
                <a:gd name="connsiteY20" fmla="*/ 328246 h 424185"/>
                <a:gd name="connsiteX21" fmla="*/ 386861 w 820755"/>
                <a:gd name="connsiteY21" fmla="*/ 363415 h 424185"/>
                <a:gd name="connsiteX22" fmla="*/ 410308 w 820755"/>
                <a:gd name="connsiteY22" fmla="*/ 363415 h 424185"/>
                <a:gd name="connsiteX23" fmla="*/ 433754 w 820755"/>
                <a:gd name="connsiteY23" fmla="*/ 386862 h 424185"/>
                <a:gd name="connsiteX24" fmla="*/ 445477 w 820755"/>
                <a:gd name="connsiteY24" fmla="*/ 422031 h 424185"/>
                <a:gd name="connsiteX25" fmla="*/ 457200 w 820755"/>
                <a:gd name="connsiteY25" fmla="*/ 339969 h 424185"/>
                <a:gd name="connsiteX26" fmla="*/ 480646 w 820755"/>
                <a:gd name="connsiteY26" fmla="*/ 187569 h 424185"/>
                <a:gd name="connsiteX27" fmla="*/ 492369 w 820755"/>
                <a:gd name="connsiteY27" fmla="*/ 293077 h 424185"/>
                <a:gd name="connsiteX28" fmla="*/ 504092 w 820755"/>
                <a:gd name="connsiteY28" fmla="*/ 246185 h 424185"/>
                <a:gd name="connsiteX29" fmla="*/ 539261 w 820755"/>
                <a:gd name="connsiteY29" fmla="*/ 316523 h 424185"/>
                <a:gd name="connsiteX30" fmla="*/ 550984 w 820755"/>
                <a:gd name="connsiteY30" fmla="*/ 246185 h 424185"/>
                <a:gd name="connsiteX31" fmla="*/ 562708 w 820755"/>
                <a:gd name="connsiteY31" fmla="*/ 211015 h 424185"/>
                <a:gd name="connsiteX32" fmla="*/ 586154 w 820755"/>
                <a:gd name="connsiteY32" fmla="*/ 281354 h 424185"/>
                <a:gd name="connsiteX33" fmla="*/ 597877 w 820755"/>
                <a:gd name="connsiteY33" fmla="*/ 316523 h 424185"/>
                <a:gd name="connsiteX34" fmla="*/ 609600 w 820755"/>
                <a:gd name="connsiteY34" fmla="*/ 222738 h 424185"/>
                <a:gd name="connsiteX35" fmla="*/ 621323 w 820755"/>
                <a:gd name="connsiteY35" fmla="*/ 257908 h 424185"/>
                <a:gd name="connsiteX36" fmla="*/ 644769 w 820755"/>
                <a:gd name="connsiteY36" fmla="*/ 0 h 424185"/>
                <a:gd name="connsiteX37" fmla="*/ 668215 w 820755"/>
                <a:gd name="connsiteY37" fmla="*/ 128954 h 424185"/>
                <a:gd name="connsiteX38" fmla="*/ 679938 w 820755"/>
                <a:gd name="connsiteY38" fmla="*/ 175846 h 424185"/>
                <a:gd name="connsiteX39" fmla="*/ 703384 w 820755"/>
                <a:gd name="connsiteY39" fmla="*/ 269631 h 424185"/>
                <a:gd name="connsiteX40" fmla="*/ 715108 w 820755"/>
                <a:gd name="connsiteY40" fmla="*/ 316523 h 424185"/>
                <a:gd name="connsiteX41" fmla="*/ 738554 w 820755"/>
                <a:gd name="connsiteY41" fmla="*/ 386862 h 424185"/>
                <a:gd name="connsiteX42" fmla="*/ 750277 w 820755"/>
                <a:gd name="connsiteY42" fmla="*/ 316523 h 424185"/>
                <a:gd name="connsiteX43" fmla="*/ 773723 w 820755"/>
                <a:gd name="connsiteY43" fmla="*/ 386862 h 424185"/>
                <a:gd name="connsiteX44" fmla="*/ 785446 w 820755"/>
                <a:gd name="connsiteY44" fmla="*/ 339969 h 424185"/>
                <a:gd name="connsiteX45" fmla="*/ 797169 w 820755"/>
                <a:gd name="connsiteY45" fmla="*/ 375138 h 424185"/>
                <a:gd name="connsiteX46" fmla="*/ 808892 w 820755"/>
                <a:gd name="connsiteY46" fmla="*/ 304800 h 424185"/>
                <a:gd name="connsiteX47" fmla="*/ 820615 w 820755"/>
                <a:gd name="connsiteY47" fmla="*/ 398585 h 424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20755" h="424185">
                  <a:moveTo>
                    <a:pt x="0" y="140677"/>
                  </a:moveTo>
                  <a:cubicBezTo>
                    <a:pt x="3908" y="168031"/>
                    <a:pt x="3783" y="196272"/>
                    <a:pt x="11723" y="222738"/>
                  </a:cubicBezTo>
                  <a:cubicBezTo>
                    <a:pt x="15772" y="236233"/>
                    <a:pt x="29447" y="245033"/>
                    <a:pt x="35169" y="257908"/>
                  </a:cubicBezTo>
                  <a:cubicBezTo>
                    <a:pt x="45206" y="280492"/>
                    <a:pt x="50800" y="304800"/>
                    <a:pt x="58615" y="328246"/>
                  </a:cubicBezTo>
                  <a:lnTo>
                    <a:pt x="70338" y="363415"/>
                  </a:lnTo>
                  <a:lnTo>
                    <a:pt x="82061" y="398585"/>
                  </a:lnTo>
                  <a:cubicBezTo>
                    <a:pt x="89877" y="375139"/>
                    <a:pt x="91799" y="348810"/>
                    <a:pt x="105508" y="328246"/>
                  </a:cubicBezTo>
                  <a:lnTo>
                    <a:pt x="152400" y="257908"/>
                  </a:lnTo>
                  <a:cubicBezTo>
                    <a:pt x="156308" y="230554"/>
                    <a:pt x="161621" y="203364"/>
                    <a:pt x="164123" y="175846"/>
                  </a:cubicBezTo>
                  <a:cubicBezTo>
                    <a:pt x="169442" y="117342"/>
                    <a:pt x="157269" y="55731"/>
                    <a:pt x="175846" y="0"/>
                  </a:cubicBezTo>
                  <a:lnTo>
                    <a:pt x="199292" y="70338"/>
                  </a:lnTo>
                  <a:cubicBezTo>
                    <a:pt x="203200" y="58615"/>
                    <a:pt x="198658" y="35169"/>
                    <a:pt x="211015" y="35169"/>
                  </a:cubicBezTo>
                  <a:cubicBezTo>
                    <a:pt x="225104" y="35169"/>
                    <a:pt x="228160" y="57736"/>
                    <a:pt x="234461" y="70338"/>
                  </a:cubicBezTo>
                  <a:cubicBezTo>
                    <a:pt x="264897" y="131211"/>
                    <a:pt x="223835" y="83159"/>
                    <a:pt x="269631" y="128954"/>
                  </a:cubicBezTo>
                  <a:cubicBezTo>
                    <a:pt x="273539" y="164123"/>
                    <a:pt x="276350" y="199432"/>
                    <a:pt x="281354" y="234462"/>
                  </a:cubicBezTo>
                  <a:cubicBezTo>
                    <a:pt x="286315" y="269188"/>
                    <a:pt x="296267" y="305838"/>
                    <a:pt x="304800" y="339969"/>
                  </a:cubicBezTo>
                  <a:cubicBezTo>
                    <a:pt x="308708" y="324338"/>
                    <a:pt x="302112" y="300282"/>
                    <a:pt x="316523" y="293077"/>
                  </a:cubicBezTo>
                  <a:cubicBezTo>
                    <a:pt x="327576" y="287551"/>
                    <a:pt x="315889" y="328246"/>
                    <a:pt x="328246" y="328246"/>
                  </a:cubicBezTo>
                  <a:cubicBezTo>
                    <a:pt x="340603" y="328246"/>
                    <a:pt x="336061" y="304800"/>
                    <a:pt x="339969" y="293077"/>
                  </a:cubicBezTo>
                  <a:cubicBezTo>
                    <a:pt x="369363" y="410655"/>
                    <a:pt x="331478" y="285600"/>
                    <a:pt x="363415" y="269631"/>
                  </a:cubicBezTo>
                  <a:cubicBezTo>
                    <a:pt x="381237" y="260720"/>
                    <a:pt x="370305" y="308916"/>
                    <a:pt x="375138" y="328246"/>
                  </a:cubicBezTo>
                  <a:cubicBezTo>
                    <a:pt x="378135" y="340234"/>
                    <a:pt x="382953" y="351692"/>
                    <a:pt x="386861" y="363415"/>
                  </a:cubicBezTo>
                  <a:cubicBezTo>
                    <a:pt x="408175" y="256844"/>
                    <a:pt x="388992" y="313680"/>
                    <a:pt x="410308" y="363415"/>
                  </a:cubicBezTo>
                  <a:cubicBezTo>
                    <a:pt x="414662" y="373574"/>
                    <a:pt x="425939" y="379046"/>
                    <a:pt x="433754" y="386862"/>
                  </a:cubicBezTo>
                  <a:cubicBezTo>
                    <a:pt x="437662" y="398585"/>
                    <a:pt x="439951" y="433084"/>
                    <a:pt x="445477" y="422031"/>
                  </a:cubicBezTo>
                  <a:cubicBezTo>
                    <a:pt x="457834" y="397316"/>
                    <a:pt x="453548" y="367358"/>
                    <a:pt x="457200" y="339969"/>
                  </a:cubicBezTo>
                  <a:cubicBezTo>
                    <a:pt x="474233" y="212220"/>
                    <a:pt x="460949" y="286055"/>
                    <a:pt x="480646" y="187569"/>
                  </a:cubicBezTo>
                  <a:cubicBezTo>
                    <a:pt x="484554" y="222738"/>
                    <a:pt x="479227" y="260222"/>
                    <a:pt x="492369" y="293077"/>
                  </a:cubicBezTo>
                  <a:cubicBezTo>
                    <a:pt x="498353" y="308036"/>
                    <a:pt x="488807" y="251280"/>
                    <a:pt x="504092" y="246185"/>
                  </a:cubicBezTo>
                  <a:cubicBezTo>
                    <a:pt x="517727" y="241640"/>
                    <a:pt x="537699" y="311837"/>
                    <a:pt x="539261" y="316523"/>
                  </a:cubicBezTo>
                  <a:cubicBezTo>
                    <a:pt x="543169" y="293077"/>
                    <a:pt x="545828" y="269388"/>
                    <a:pt x="550984" y="246185"/>
                  </a:cubicBezTo>
                  <a:cubicBezTo>
                    <a:pt x="553665" y="234122"/>
                    <a:pt x="553970" y="202277"/>
                    <a:pt x="562708" y="211015"/>
                  </a:cubicBezTo>
                  <a:cubicBezTo>
                    <a:pt x="580184" y="228491"/>
                    <a:pt x="578339" y="257908"/>
                    <a:pt x="586154" y="281354"/>
                  </a:cubicBezTo>
                  <a:lnTo>
                    <a:pt x="597877" y="316523"/>
                  </a:lnTo>
                  <a:cubicBezTo>
                    <a:pt x="601785" y="285261"/>
                    <a:pt x="597899" y="251990"/>
                    <a:pt x="609600" y="222738"/>
                  </a:cubicBezTo>
                  <a:cubicBezTo>
                    <a:pt x="614189" y="211264"/>
                    <a:pt x="619396" y="270114"/>
                    <a:pt x="621323" y="257908"/>
                  </a:cubicBezTo>
                  <a:cubicBezTo>
                    <a:pt x="634786" y="172640"/>
                    <a:pt x="644769" y="0"/>
                    <a:pt x="644769" y="0"/>
                  </a:cubicBezTo>
                  <a:cubicBezTo>
                    <a:pt x="669921" y="75456"/>
                    <a:pt x="646122" y="-3604"/>
                    <a:pt x="668215" y="128954"/>
                  </a:cubicBezTo>
                  <a:cubicBezTo>
                    <a:pt x="670864" y="144847"/>
                    <a:pt x="676443" y="160118"/>
                    <a:pt x="679938" y="175846"/>
                  </a:cubicBezTo>
                  <a:cubicBezTo>
                    <a:pt x="715681" y="336693"/>
                    <a:pt x="671966" y="159674"/>
                    <a:pt x="703384" y="269631"/>
                  </a:cubicBezTo>
                  <a:cubicBezTo>
                    <a:pt x="707810" y="285123"/>
                    <a:pt x="710478" y="301091"/>
                    <a:pt x="715108" y="316523"/>
                  </a:cubicBezTo>
                  <a:cubicBezTo>
                    <a:pt x="722210" y="340195"/>
                    <a:pt x="738554" y="386862"/>
                    <a:pt x="738554" y="386862"/>
                  </a:cubicBezTo>
                  <a:cubicBezTo>
                    <a:pt x="742462" y="363416"/>
                    <a:pt x="726507" y="316523"/>
                    <a:pt x="750277" y="316523"/>
                  </a:cubicBezTo>
                  <a:cubicBezTo>
                    <a:pt x="774992" y="316523"/>
                    <a:pt x="773723" y="386862"/>
                    <a:pt x="773723" y="386862"/>
                  </a:cubicBezTo>
                  <a:cubicBezTo>
                    <a:pt x="777631" y="371231"/>
                    <a:pt x="771035" y="347175"/>
                    <a:pt x="785446" y="339969"/>
                  </a:cubicBezTo>
                  <a:cubicBezTo>
                    <a:pt x="796498" y="334442"/>
                    <a:pt x="790314" y="385420"/>
                    <a:pt x="797169" y="375138"/>
                  </a:cubicBezTo>
                  <a:cubicBezTo>
                    <a:pt x="810354" y="355361"/>
                    <a:pt x="804984" y="328246"/>
                    <a:pt x="808892" y="304800"/>
                  </a:cubicBezTo>
                  <a:cubicBezTo>
                    <a:pt x="822914" y="374911"/>
                    <a:pt x="820615" y="343490"/>
                    <a:pt x="820615" y="398585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5" name="図 94" descr="ベクトル グラフィックス が含まれている画像&#10;&#10;高い精度で生成された説明">
              <a:extLst>
                <a:ext uri="{FF2B5EF4-FFF2-40B4-BE49-F238E27FC236}">
                  <a16:creationId xmlns:a16="http://schemas.microsoft.com/office/drawing/2014/main" id="{91C58710-E054-4825-8B44-A7A37405A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27957">
              <a:off x="3646131" y="5279833"/>
              <a:ext cx="776526" cy="820980"/>
            </a:xfrm>
            <a:prstGeom prst="rect">
              <a:avLst/>
            </a:prstGeom>
          </p:spPr>
        </p:pic>
        <p:pic>
          <p:nvPicPr>
            <p:cNvPr id="96" name="図 95" descr="ベクトル グラフィックス が含まれている画像&#10;&#10;非常に高い精度で生成された説明">
              <a:extLst>
                <a:ext uri="{FF2B5EF4-FFF2-40B4-BE49-F238E27FC236}">
                  <a16:creationId xmlns:a16="http://schemas.microsoft.com/office/drawing/2014/main" id="{09884485-D89C-489C-9170-D18DCF148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805" y="5234867"/>
              <a:ext cx="573113" cy="573113"/>
            </a:xfrm>
            <a:prstGeom prst="rect">
              <a:avLst/>
            </a:prstGeom>
          </p:spPr>
        </p:pic>
        <p:sp>
          <p:nvSpPr>
            <p:cNvPr id="5" name="矢印: 下 4">
              <a:extLst>
                <a:ext uri="{FF2B5EF4-FFF2-40B4-BE49-F238E27FC236}">
                  <a16:creationId xmlns:a16="http://schemas.microsoft.com/office/drawing/2014/main" id="{59D3D3B7-62AF-4674-802E-535378B30F7B}"/>
                </a:ext>
              </a:extLst>
            </p:cNvPr>
            <p:cNvSpPr/>
            <p:nvPr/>
          </p:nvSpPr>
          <p:spPr>
            <a:xfrm>
              <a:off x="4847555" y="2799001"/>
              <a:ext cx="1003715" cy="376071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916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862"/>
    </mc:Choice>
    <mc:Fallback xmlns="">
      <p:transition spd="slow" advTm="18186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楕円 4">
            <a:extLst>
              <a:ext uri="{FF2B5EF4-FFF2-40B4-BE49-F238E27FC236}">
                <a16:creationId xmlns:a16="http://schemas.microsoft.com/office/drawing/2014/main" id="{BBA50D7C-8005-4F4D-ABF0-5E2E774477C3}"/>
              </a:ext>
            </a:extLst>
          </p:cNvPr>
          <p:cNvSpPr/>
          <p:nvPr/>
        </p:nvSpPr>
        <p:spPr>
          <a:xfrm>
            <a:off x="994160" y="980728"/>
            <a:ext cx="6984776" cy="45719"/>
          </a:xfrm>
          <a:prstGeom prst="ellipse">
            <a:avLst/>
          </a:prstGeom>
          <a:solidFill>
            <a:srgbClr val="007643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70362D79-0766-412A-8CAB-174FF663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196" y="266372"/>
            <a:ext cx="6613643" cy="714356"/>
          </a:xfr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ja-JP" sz="36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Methodology _ WTP function</a:t>
            </a:r>
            <a:endParaRPr lang="ja-JP" altLang="en-US" sz="36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0E4ACF9-216C-4600-B3AD-A66E68BBC1FF}"/>
                  </a:ext>
                </a:extLst>
              </p:cNvPr>
              <p:cNvSpPr txBox="1"/>
              <p:nvPr/>
            </p:nvSpPr>
            <p:spPr>
              <a:xfrm>
                <a:off x="1288349" y="4371439"/>
                <a:ext cx="6559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WTP</a:t>
                </a:r>
                <a:r>
                  <a:rPr lang="en-US" altLang="ja-JP" sz="2400" b="1" baseline="-25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</a:t>
                </a:r>
                <a14:m>
                  <m:oMath xmlns:m="http://schemas.openxmlformats.org/officeDocument/2006/math">
                    <m:r>
                      <a:rPr lang="en-US" altLang="ja-JP" sz="2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altLang="ja-JP" sz="24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en-US" altLang="ja-JP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altLang="ja-JP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𝑮𝒆𝒏𝒅𝒆𝒓</m:t>
                    </m:r>
                    <m:r>
                      <a:rPr lang="en-US" altLang="ja-JP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altLang="ja-JP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𝑰𝒏𝒄𝒐𝒎𝒆</m:t>
                    </m:r>
                    <m:r>
                      <a:rPr lang="en-US" altLang="ja-JP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ja-JP" alt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𝜺</m:t>
                    </m:r>
                  </m:oMath>
                </a14:m>
                <a:endParaRPr lang="en-US" altLang="ja-JP" sz="24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0E4ACF9-216C-4600-B3AD-A66E68BBC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349" y="4371439"/>
                <a:ext cx="6559375" cy="461665"/>
              </a:xfrm>
              <a:prstGeom prst="rect">
                <a:avLst/>
              </a:prstGeom>
              <a:blipFill>
                <a:blip r:embed="rId2"/>
                <a:stretch>
                  <a:fillRect l="-1394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角丸四角形 12">
            <a:extLst>
              <a:ext uri="{FF2B5EF4-FFF2-40B4-BE49-F238E27FC236}">
                <a16:creationId xmlns:a16="http://schemas.microsoft.com/office/drawing/2014/main" id="{872B00F6-DFF5-426D-9437-8AFD2D2CC374}"/>
              </a:ext>
            </a:extLst>
          </p:cNvPr>
          <p:cNvSpPr/>
          <p:nvPr/>
        </p:nvSpPr>
        <p:spPr>
          <a:xfrm>
            <a:off x="395536" y="3855300"/>
            <a:ext cx="8352928" cy="1193495"/>
          </a:xfrm>
          <a:prstGeom prst="roundRect">
            <a:avLst/>
          </a:prstGeom>
          <a:ln w="38100">
            <a:solidFill>
              <a:srgbClr val="006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EBF5CBB-3ABD-4E4B-AF69-E26D4832D7BB}"/>
              </a:ext>
            </a:extLst>
          </p:cNvPr>
          <p:cNvSpPr/>
          <p:nvPr/>
        </p:nvSpPr>
        <p:spPr>
          <a:xfrm>
            <a:off x="699264" y="3723723"/>
            <a:ext cx="750205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altLang="ja-JP" sz="2400" dirty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Using </a:t>
            </a:r>
            <a:r>
              <a:rPr lang="en-US" altLang="ja-JP" sz="2400" b="1" dirty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meta-regression analysis </a:t>
            </a:r>
            <a:r>
              <a:rPr lang="en-US" altLang="ja-JP" sz="2400" dirty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to forecast the WTP</a:t>
            </a:r>
          </a:p>
        </p:txBody>
      </p:sp>
      <p:pic>
        <p:nvPicPr>
          <p:cNvPr id="11" name="Picture 8" descr="「money icon」の画像検索結果">
            <a:extLst>
              <a:ext uri="{FF2B5EF4-FFF2-40B4-BE49-F238E27FC236}">
                <a16:creationId xmlns:a16="http://schemas.microsoft.com/office/drawing/2014/main" id="{0D7E493E-4A75-4C0F-958E-25FD0E5C2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1" y="5785056"/>
            <a:ext cx="733002" cy="73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40DF747-A7DA-4A9E-916A-40C78B2A98BD}"/>
              </a:ext>
            </a:extLst>
          </p:cNvPr>
          <p:cNvSpPr/>
          <p:nvPr/>
        </p:nvSpPr>
        <p:spPr>
          <a:xfrm>
            <a:off x="1152423" y="5351139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Gender: </a:t>
            </a:r>
            <a:endParaRPr lang="ja-JP" altLang="en-US" sz="20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E837617-3203-4D1D-A771-C1022F3D15B1}"/>
              </a:ext>
            </a:extLst>
          </p:cNvPr>
          <p:cNvSpPr/>
          <p:nvPr/>
        </p:nvSpPr>
        <p:spPr>
          <a:xfrm>
            <a:off x="2619793" y="5213352"/>
            <a:ext cx="6685828" cy="535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ja-JP" sz="20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Percentage of female share within total population 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0074683-794B-4DD8-9B9C-2FBE2C9E31B4}"/>
              </a:ext>
            </a:extLst>
          </p:cNvPr>
          <p:cNvSpPr/>
          <p:nvPr/>
        </p:nvSpPr>
        <p:spPr>
          <a:xfrm>
            <a:off x="1142990" y="5968222"/>
            <a:ext cx="1165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Income: </a:t>
            </a:r>
            <a:endParaRPr lang="ja-JP" altLang="en-US" sz="20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1E0E32C-F25D-4EDF-B6F3-66AFB9714CFA}"/>
              </a:ext>
            </a:extLst>
          </p:cNvPr>
          <p:cNvSpPr/>
          <p:nvPr/>
        </p:nvSpPr>
        <p:spPr>
          <a:xfrm>
            <a:off x="2605782" y="5946871"/>
            <a:ext cx="4902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Annual average household income (JPY)</a:t>
            </a:r>
            <a:endParaRPr lang="ja-JP" altLang="en-US" sz="2000" dirty="0"/>
          </a:p>
        </p:txBody>
      </p:sp>
      <p:pic>
        <p:nvPicPr>
          <p:cNvPr id="21" name="図 20" descr="枝付き燭台 が含まれている画像&#10;&#10;高い精度で生成された説明">
            <a:extLst>
              <a:ext uri="{FF2B5EF4-FFF2-40B4-BE49-F238E27FC236}">
                <a16:creationId xmlns:a16="http://schemas.microsoft.com/office/drawing/2014/main" id="{D3EF98EE-4545-4B20-9E8E-758188FF5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53" y="5280251"/>
            <a:ext cx="582531" cy="582531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4774C84-5C5B-405A-932A-4AFD65FF19CC}"/>
              </a:ext>
            </a:extLst>
          </p:cNvPr>
          <p:cNvSpPr/>
          <p:nvPr/>
        </p:nvSpPr>
        <p:spPr>
          <a:xfrm>
            <a:off x="7978936" y="1711030"/>
            <a:ext cx="6383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CB9B877B-E446-47AD-9980-C203C6FCD2A5}"/>
              </a:ext>
            </a:extLst>
          </p:cNvPr>
          <p:cNvGrpSpPr/>
          <p:nvPr/>
        </p:nvGrpSpPr>
        <p:grpSpPr>
          <a:xfrm>
            <a:off x="8332638" y="6056307"/>
            <a:ext cx="640595" cy="640595"/>
            <a:chOff x="8126643" y="6086045"/>
            <a:chExt cx="640595" cy="640595"/>
          </a:xfrm>
        </p:grpSpPr>
        <p:pic>
          <p:nvPicPr>
            <p:cNvPr id="23" name="図 22" descr="テキスト が含まれている画像&#10;&#10;高い精度で生成された説明">
              <a:extLst>
                <a:ext uri="{FF2B5EF4-FFF2-40B4-BE49-F238E27FC236}">
                  <a16:creationId xmlns:a16="http://schemas.microsoft.com/office/drawing/2014/main" id="{3DFED558-4BB6-4CE5-A0E2-78CC8BCFF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0962">
              <a:off x="8126643" y="6086045"/>
              <a:ext cx="640595" cy="640595"/>
            </a:xfrm>
            <a:prstGeom prst="rect">
              <a:avLst/>
            </a:prstGeom>
          </p:spPr>
        </p:pic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AC81E5DC-0598-4230-823A-157C948EB3C2}"/>
                </a:ext>
              </a:extLst>
            </p:cNvPr>
            <p:cNvSpPr txBox="1"/>
            <p:nvPr/>
          </p:nvSpPr>
          <p:spPr>
            <a:xfrm>
              <a:off x="8231064" y="6242746"/>
              <a:ext cx="39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ＭＳ 明朝" pitchFamily="17" charset="-128"/>
                  <a:cs typeface="Times New Roman" panose="02020603050405020304" pitchFamily="18" charset="0"/>
                </a:rPr>
                <a:t>5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itchFamily="17" charset="-128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2" name="表 31">
            <a:extLst>
              <a:ext uri="{FF2B5EF4-FFF2-40B4-BE49-F238E27FC236}">
                <a16:creationId xmlns:a16="http://schemas.microsoft.com/office/drawing/2014/main" id="{EC600E85-E6A8-4B6E-8800-43E58ADBA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910986"/>
              </p:ext>
            </p:extLst>
          </p:nvPr>
        </p:nvGraphicFramePr>
        <p:xfrm>
          <a:off x="395536" y="1614466"/>
          <a:ext cx="8360401" cy="18897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69932">
                  <a:extLst>
                    <a:ext uri="{9D8B030D-6E8A-4147-A177-3AD203B41FA5}">
                      <a16:colId xmlns:a16="http://schemas.microsoft.com/office/drawing/2014/main" val="2077138742"/>
                    </a:ext>
                  </a:extLst>
                </a:gridCol>
                <a:gridCol w="774551">
                  <a:extLst>
                    <a:ext uri="{9D8B030D-6E8A-4147-A177-3AD203B41FA5}">
                      <a16:colId xmlns:a16="http://schemas.microsoft.com/office/drawing/2014/main" val="2030384667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2855174709"/>
                    </a:ext>
                  </a:extLst>
                </a:gridCol>
                <a:gridCol w="2259106">
                  <a:extLst>
                    <a:ext uri="{9D8B030D-6E8A-4147-A177-3AD203B41FA5}">
                      <a16:colId xmlns:a16="http://schemas.microsoft.com/office/drawing/2014/main" val="3088758355"/>
                    </a:ext>
                  </a:extLst>
                </a:gridCol>
                <a:gridCol w="2473471">
                  <a:extLst>
                    <a:ext uri="{9D8B030D-6E8A-4147-A177-3AD203B41FA5}">
                      <a16:colId xmlns:a16="http://schemas.microsoft.com/office/drawing/2014/main" val="1861541314"/>
                    </a:ext>
                  </a:extLst>
                </a:gridCol>
              </a:tblGrid>
              <a:tr h="385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</a:t>
                      </a:r>
                      <a:endParaRPr lang="ja-JP" sz="1600" b="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6645" marR="5664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 Year </a:t>
                      </a:r>
                      <a:endParaRPr lang="ja-JP" sz="1600" b="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6645" marR="56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 Area</a:t>
                      </a:r>
                      <a:endParaRPr lang="ja-JP" sz="1600" b="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6645" marR="56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WTP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b="0" kern="100" dirty="0"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JPY/(household·month)</a:t>
                      </a:r>
                      <a:endParaRPr lang="ja-JP" sz="1600" b="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6645" marR="56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 analyzed</a:t>
                      </a:r>
                      <a:endParaRPr lang="ja-JP" sz="1600" b="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6645" marR="56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419866"/>
                  </a:ext>
                </a:extLst>
              </a:tr>
              <a:tr h="3495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Nomura and Akai (2004)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6645" marR="5664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lang="ja-JP" sz="1400" b="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6645" marR="56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</a:t>
                      </a:r>
                      <a:endParaRPr lang="ja-JP" sz="1400" b="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6645" marR="56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1956</a:t>
                      </a:r>
                      <a:endParaRPr lang="ja-JP" sz="1400" b="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6645" marR="56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WTP for promoting renewable</a:t>
                      </a:r>
                      <a:endParaRPr lang="ja-JP" sz="1400" b="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6645" marR="56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245212"/>
                  </a:ext>
                </a:extLst>
              </a:tr>
              <a:tr h="3494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Baba and </a:t>
                      </a:r>
                      <a:r>
                        <a:rPr lang="en-US" sz="1600" b="0" kern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Tagashira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(2002)</a:t>
                      </a:r>
                      <a:endParaRPr lang="ja-JP" sz="14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6645" marR="5664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</a:t>
                      </a:r>
                      <a:endParaRPr lang="ja-JP" sz="1400" b="0" kern="10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6645" marR="56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Kagoshima</a:t>
                      </a:r>
                      <a:endParaRPr lang="ja-JP" sz="1400" b="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6645" marR="56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  <a:endParaRPr lang="ja-JP" sz="1400" b="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6645" marR="56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WTP for promoting green electricity</a:t>
                      </a:r>
                      <a:endParaRPr lang="ja-JP" sz="1400" b="0" kern="100" dirty="0"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6645" marR="566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141101"/>
                  </a:ext>
                </a:extLst>
              </a:tr>
              <a:tr h="34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…</a:t>
                      </a:r>
                      <a:endParaRPr lang="ja-JP" sz="28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6645" marR="5664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…</a:t>
                      </a:r>
                      <a:endParaRPr lang="ja-JP" altLang="ja-JP" sz="28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6645" marR="56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…</a:t>
                      </a:r>
                      <a:endParaRPr lang="ja-JP" altLang="ja-JP" sz="28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6645" marR="56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…</a:t>
                      </a:r>
                      <a:endParaRPr lang="ja-JP" altLang="ja-JP" sz="28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6645" marR="56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…</a:t>
                      </a:r>
                      <a:endParaRPr lang="ja-JP" altLang="ja-JP" sz="28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6645" marR="56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21608"/>
                  </a:ext>
                </a:extLst>
              </a:tr>
            </a:tbl>
          </a:graphicData>
        </a:graphic>
      </p:graphicFrame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83C88DF-65A4-4DCD-90DE-F64288C749F1}"/>
              </a:ext>
            </a:extLst>
          </p:cNvPr>
          <p:cNvSpPr/>
          <p:nvPr/>
        </p:nvSpPr>
        <p:spPr>
          <a:xfrm>
            <a:off x="282653" y="1228373"/>
            <a:ext cx="6266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Data for Developed Statistic Models </a:t>
            </a:r>
            <a:r>
              <a:rPr lang="ja-JP" altLang="en-US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（</a:t>
            </a:r>
            <a:r>
              <a:rPr lang="en-US" altLang="ja-JP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17 observation</a:t>
            </a:r>
            <a:r>
              <a:rPr lang="ja-JP" altLang="en-US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）</a:t>
            </a:r>
            <a:endParaRPr lang="ja-JP" altLang="en-US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3F1CBFA-7902-4365-BE9C-EA383A77B573}"/>
              </a:ext>
            </a:extLst>
          </p:cNvPr>
          <p:cNvSpPr/>
          <p:nvPr/>
        </p:nvSpPr>
        <p:spPr>
          <a:xfrm>
            <a:off x="4053332" y="2128965"/>
            <a:ext cx="2218376" cy="13575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9">
            <a:extLst>
              <a:ext uri="{FF2B5EF4-FFF2-40B4-BE49-F238E27FC236}">
                <a16:creationId xmlns:a16="http://schemas.microsoft.com/office/drawing/2014/main" id="{1897DC16-AF3B-47E0-8026-43879B9BD963}"/>
              </a:ext>
            </a:extLst>
          </p:cNvPr>
          <p:cNvSpPr/>
          <p:nvPr/>
        </p:nvSpPr>
        <p:spPr>
          <a:xfrm>
            <a:off x="3991972" y="3327746"/>
            <a:ext cx="1152128" cy="504056"/>
          </a:xfrm>
          <a:prstGeom prst="downArrow">
            <a:avLst/>
          </a:prstGeom>
          <a:solidFill>
            <a:schemeClr val="accent2"/>
          </a:solidFill>
          <a:ln w="38100">
            <a:solidFill>
              <a:srgbClr val="005C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4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8"/>
    </mc:Choice>
    <mc:Fallback xmlns="">
      <p:transition spd="slow" advTm="25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4" grpId="0"/>
      <p:bldP spid="15" grpId="0"/>
      <p:bldP spid="16" grpId="0"/>
      <p:bldP spid="17" grpId="0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楕円 4">
            <a:extLst>
              <a:ext uri="{FF2B5EF4-FFF2-40B4-BE49-F238E27FC236}">
                <a16:creationId xmlns:a16="http://schemas.microsoft.com/office/drawing/2014/main" id="{BBA50D7C-8005-4F4D-ABF0-5E2E774477C3}"/>
              </a:ext>
            </a:extLst>
          </p:cNvPr>
          <p:cNvSpPr/>
          <p:nvPr/>
        </p:nvSpPr>
        <p:spPr>
          <a:xfrm>
            <a:off x="994160" y="980728"/>
            <a:ext cx="6984776" cy="45719"/>
          </a:xfrm>
          <a:prstGeom prst="ellipse">
            <a:avLst/>
          </a:prstGeom>
          <a:solidFill>
            <a:srgbClr val="007643"/>
          </a:solidFill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70362D79-0766-412A-8CAB-174FF663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0" y="251678"/>
            <a:ext cx="7836403" cy="714356"/>
          </a:xfr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ja-JP" sz="36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Methodology _ Acceptability curve</a:t>
            </a:r>
            <a:endParaRPr lang="ja-JP" altLang="en-US" sz="36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D131660-92C1-4FAE-AFE2-DE2354AF7DE8}"/>
              </a:ext>
            </a:extLst>
          </p:cNvPr>
          <p:cNvSpPr/>
          <p:nvPr/>
        </p:nvSpPr>
        <p:spPr>
          <a:xfrm>
            <a:off x="401009" y="1318118"/>
            <a:ext cx="5020836" cy="543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① </a:t>
            </a: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Baseline (Weibull distribution)</a:t>
            </a:r>
            <a:endParaRPr lang="en-US" altLang="ja-JP" sz="2400" b="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円弧 22">
            <a:extLst>
              <a:ext uri="{FF2B5EF4-FFF2-40B4-BE49-F238E27FC236}">
                <a16:creationId xmlns:a16="http://schemas.microsoft.com/office/drawing/2014/main" id="{02C563DC-A802-4CA6-9D5D-2D3B72215667}"/>
              </a:ext>
            </a:extLst>
          </p:cNvPr>
          <p:cNvSpPr/>
          <p:nvPr/>
        </p:nvSpPr>
        <p:spPr>
          <a:xfrm rot="10800000">
            <a:off x="5520231" y="1403020"/>
            <a:ext cx="4009939" cy="3129093"/>
          </a:xfrm>
          <a:prstGeom prst="arc">
            <a:avLst>
              <a:gd name="adj1" fmla="val 15996912"/>
              <a:gd name="adj2" fmla="val 2138591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8A73B5B3-1B82-4B12-8982-94EF4AB49808}"/>
              </a:ext>
            </a:extLst>
          </p:cNvPr>
          <p:cNvCxnSpPr/>
          <p:nvPr/>
        </p:nvCxnSpPr>
        <p:spPr>
          <a:xfrm>
            <a:off x="5352455" y="4768978"/>
            <a:ext cx="3405931" cy="5872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95184DEB-3FAB-442B-8831-FB37AEA66810}"/>
              </a:ext>
            </a:extLst>
          </p:cNvPr>
          <p:cNvCxnSpPr/>
          <p:nvPr/>
        </p:nvCxnSpPr>
        <p:spPr>
          <a:xfrm flipV="1">
            <a:off x="5360844" y="2201947"/>
            <a:ext cx="0" cy="257542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弧 26">
            <a:extLst>
              <a:ext uri="{FF2B5EF4-FFF2-40B4-BE49-F238E27FC236}">
                <a16:creationId xmlns:a16="http://schemas.microsoft.com/office/drawing/2014/main" id="{54C8895E-DB69-4DF6-9C2C-BA498C354C2B}"/>
              </a:ext>
            </a:extLst>
          </p:cNvPr>
          <p:cNvSpPr/>
          <p:nvPr/>
        </p:nvSpPr>
        <p:spPr>
          <a:xfrm rot="10800000">
            <a:off x="5520232" y="1404992"/>
            <a:ext cx="4009939" cy="3129093"/>
          </a:xfrm>
          <a:prstGeom prst="arc">
            <a:avLst>
              <a:gd name="adj1" fmla="val 15996912"/>
              <a:gd name="adj2" fmla="val 2138591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4CCF3F9-DE67-474E-9A1E-5E2C8B1F8244}"/>
              </a:ext>
            </a:extLst>
          </p:cNvPr>
          <p:cNvCxnSpPr>
            <a:cxnSpLocks/>
            <a:stCxn id="39" idx="6"/>
          </p:cNvCxnSpPr>
          <p:nvPr/>
        </p:nvCxnSpPr>
        <p:spPr>
          <a:xfrm flipV="1">
            <a:off x="5727467" y="3594519"/>
            <a:ext cx="1158258" cy="10276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9AC41CAE-2E23-4FE2-9C49-4B8FF0477E8F}"/>
              </a:ext>
            </a:extLst>
          </p:cNvPr>
          <p:cNvCxnSpPr>
            <a:cxnSpLocks/>
          </p:cNvCxnSpPr>
          <p:nvPr/>
        </p:nvCxnSpPr>
        <p:spPr>
          <a:xfrm>
            <a:off x="5681024" y="3644052"/>
            <a:ext cx="0" cy="1152293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164B2CE-BC9D-47C7-A93D-EBDF313981E2}"/>
              </a:ext>
            </a:extLst>
          </p:cNvPr>
          <p:cNvCxnSpPr>
            <a:cxnSpLocks/>
          </p:cNvCxnSpPr>
          <p:nvPr/>
        </p:nvCxnSpPr>
        <p:spPr>
          <a:xfrm>
            <a:off x="6879252" y="3625074"/>
            <a:ext cx="0" cy="1152293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BDF2E8B-293B-4AFD-8636-DFBC214048AC}"/>
              </a:ext>
            </a:extLst>
          </p:cNvPr>
          <p:cNvSpPr txBox="1"/>
          <p:nvPr/>
        </p:nvSpPr>
        <p:spPr>
          <a:xfrm>
            <a:off x="7642650" y="4864269"/>
            <a:ext cx="133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WTP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1E9E123-1F85-44B8-B077-BA55233163B7}"/>
              </a:ext>
            </a:extLst>
          </p:cNvPr>
          <p:cNvSpPr txBox="1"/>
          <p:nvPr/>
        </p:nvSpPr>
        <p:spPr>
          <a:xfrm>
            <a:off x="4718850" y="2124402"/>
            <a:ext cx="73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Y(%)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94D7D30-42F8-47FD-BEE3-6EF9FE3E1595}"/>
              </a:ext>
            </a:extLst>
          </p:cNvPr>
          <p:cNvSpPr txBox="1"/>
          <p:nvPr/>
        </p:nvSpPr>
        <p:spPr>
          <a:xfrm>
            <a:off x="4745297" y="3409853"/>
            <a:ext cx="63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1"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kumimoji="1" lang="ja-JP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2E1A71E-06B4-4BC1-ABD7-935D27F262B1}"/>
              </a:ext>
            </a:extLst>
          </p:cNvPr>
          <p:cNvSpPr txBox="1"/>
          <p:nvPr/>
        </p:nvSpPr>
        <p:spPr>
          <a:xfrm>
            <a:off x="5483357" y="4845877"/>
            <a:ext cx="62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endParaRPr kumimoji="1" lang="ja-JP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752D736-5F33-4B29-B398-02F632C8D2BF}"/>
              </a:ext>
            </a:extLst>
          </p:cNvPr>
          <p:cNvSpPr txBox="1"/>
          <p:nvPr/>
        </p:nvSpPr>
        <p:spPr>
          <a:xfrm>
            <a:off x="6583731" y="4864269"/>
            <a:ext cx="95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en-US" altLang="ja-JP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endParaRPr kumimoji="1" lang="ja-JP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BBE5C69-1C92-4000-9D8D-052B6A1CD7A0}"/>
              </a:ext>
            </a:extLst>
          </p:cNvPr>
          <p:cNvSpPr txBox="1"/>
          <p:nvPr/>
        </p:nvSpPr>
        <p:spPr>
          <a:xfrm>
            <a:off x="6881960" y="3184336"/>
            <a:ext cx="177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,Y</a:t>
            </a:r>
            <a:r>
              <a:rPr kumimoji="1"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9FD513E-436E-4182-A02B-E971F7F507D3}"/>
              </a:ext>
            </a:extLst>
          </p:cNvPr>
          <p:cNvSpPr txBox="1"/>
          <p:nvPr/>
        </p:nvSpPr>
        <p:spPr>
          <a:xfrm>
            <a:off x="5535959" y="3204135"/>
            <a:ext cx="1280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kumimoji="1" lang="en-US" altLang="ja-JP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,Y</a:t>
            </a:r>
            <a:r>
              <a:rPr kumimoji="1" lang="en-US" altLang="ja-JP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654EDA57-6277-4813-B1CD-ABA2FD1F7DE2}"/>
              </a:ext>
            </a:extLst>
          </p:cNvPr>
          <p:cNvSpPr/>
          <p:nvPr/>
        </p:nvSpPr>
        <p:spPr>
          <a:xfrm>
            <a:off x="5647375" y="3563944"/>
            <a:ext cx="80092" cy="8170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0317CB49-DA6E-461D-AD79-1F03EE97A9A5}"/>
              </a:ext>
            </a:extLst>
          </p:cNvPr>
          <p:cNvSpPr/>
          <p:nvPr/>
        </p:nvSpPr>
        <p:spPr>
          <a:xfrm>
            <a:off x="6834054" y="3553668"/>
            <a:ext cx="80092" cy="8170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C373C435-7AAF-4D7D-AB7C-4F9427AE4E0D}"/>
              </a:ext>
            </a:extLst>
          </p:cNvPr>
          <p:cNvCxnSpPr/>
          <p:nvPr/>
        </p:nvCxnSpPr>
        <p:spPr>
          <a:xfrm>
            <a:off x="6094881" y="3779185"/>
            <a:ext cx="633369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B3B7A9F-0C44-4A10-B6AA-C51539CC3691}"/>
              </a:ext>
            </a:extLst>
          </p:cNvPr>
          <p:cNvSpPr txBox="1"/>
          <p:nvPr/>
        </p:nvSpPr>
        <p:spPr>
          <a:xfrm>
            <a:off x="5421846" y="2604479"/>
            <a:ext cx="93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C0F2756-89CC-4550-B9CF-E920350977D0}"/>
              </a:ext>
            </a:extLst>
          </p:cNvPr>
          <p:cNvSpPr txBox="1"/>
          <p:nvPr/>
        </p:nvSpPr>
        <p:spPr>
          <a:xfrm>
            <a:off x="6360530" y="2371785"/>
            <a:ext cx="89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F(X)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A2F433D2-ECD2-48F0-BEF8-AC7BD808AF14}"/>
              </a:ext>
            </a:extLst>
          </p:cNvPr>
          <p:cNvSpPr/>
          <p:nvPr/>
        </p:nvSpPr>
        <p:spPr>
          <a:xfrm>
            <a:off x="7766054" y="4189123"/>
            <a:ext cx="543521" cy="547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ja-JP" altLang="en-US" sz="2400" b="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①</a:t>
            </a:r>
            <a:endParaRPr lang="en-US" altLang="ja-JP" sz="2400" b="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0D5679E-265B-4042-B5FB-C9B516AE7650}"/>
              </a:ext>
            </a:extLst>
          </p:cNvPr>
          <p:cNvSpPr/>
          <p:nvPr/>
        </p:nvSpPr>
        <p:spPr>
          <a:xfrm>
            <a:off x="8717319" y="3722564"/>
            <a:ext cx="543521" cy="547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ja-JP" altLang="en-US" sz="2400" b="0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②</a:t>
            </a:r>
            <a:endParaRPr lang="en-US" altLang="ja-JP" sz="2400" b="0" dirty="0"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EE136F73-9DDE-4ABA-B6EA-E5FF6F6B172E}"/>
                  </a:ext>
                </a:extLst>
              </p:cNvPr>
              <p:cNvSpPr/>
              <p:nvPr/>
            </p:nvSpPr>
            <p:spPr>
              <a:xfrm>
                <a:off x="586464" y="1972513"/>
                <a:ext cx="3712363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ja-JP" altLang="en-US" i="0">
                              <a:latin typeface="Cambria Math" panose="02040503050406030204" pitchFamily="18" charset="0"/>
                            </a:rPr>
                            <m:t>base</m:t>
                          </m:r>
                        </m:sub>
                      </m:sSub>
                      <m:d>
                        <m:d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ja-JP" altLang="en-US" i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ja-JP" altLang="en-US" i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ja-JP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ja-JP" altLang="en-US" i="0">
                                              <a:latin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  <m:r>
                                            <a:rPr lang="ja-JP" alt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ja-JP" altLang="en-US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ja-JP" alt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r>
                                            <a:rPr lang="ja-JP" alt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ja-JP" alt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EE136F73-9DDE-4ABA-B6EA-E5FF6F6B17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64" y="1972513"/>
                <a:ext cx="3712363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7AA0F09-7B8A-4112-BD61-67892C98BE8F}"/>
              </a:ext>
            </a:extLst>
          </p:cNvPr>
          <p:cNvSpPr/>
          <p:nvPr/>
        </p:nvSpPr>
        <p:spPr>
          <a:xfrm>
            <a:off x="565537" y="2799453"/>
            <a:ext cx="4008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Where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</a:t>
            </a:r>
            <a:r>
              <a:rPr lang="en-US" altLang="ja-JP" sz="1400" baseline="-25000" dirty="0" err="1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base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(X) is the base acceptability function, X is WTP in JPY/(household·month). a and b are assumed to 6.505 and 1.065 respectively.</a:t>
            </a:r>
            <a:endParaRPr lang="en-US" altLang="ja-JP" sz="1400" b="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46540F4D-CA0D-4EE4-BF06-5B9C3106BF74}"/>
              </a:ext>
            </a:extLst>
          </p:cNvPr>
          <p:cNvSpPr/>
          <p:nvPr/>
        </p:nvSpPr>
        <p:spPr>
          <a:xfrm>
            <a:off x="407240" y="3649186"/>
            <a:ext cx="4773240" cy="543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ja-JP" altLang="en-US" sz="2400" b="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② </a:t>
            </a:r>
            <a:r>
              <a:rPr lang="en-US" altLang="ja-JP" sz="2400" b="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Shift in acceptability curve</a:t>
            </a:r>
            <a:r>
              <a:rPr lang="ja-JP" altLang="en-US" sz="2400" b="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</a:t>
            </a:r>
            <a:endParaRPr lang="en-US" altLang="ja-JP" sz="2400" b="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20415C13-DD5F-464B-8B5E-0FC6AD347351}"/>
                  </a:ext>
                </a:extLst>
              </p:cNvPr>
              <p:cNvSpPr/>
              <p:nvPr/>
            </p:nvSpPr>
            <p:spPr>
              <a:xfrm>
                <a:off x="586464" y="4348970"/>
                <a:ext cx="399808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ja-JP" altLang="en-US" i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ja-JP" altLang="en-US" i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ja-JP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ja-JP" alt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ja-JP" altLang="en-US" i="0">
                                                  <a:latin typeface="Cambria Math" panose="02040503050406030204" pitchFamily="18" charset="0"/>
                                                </a:rPr>
                                                <m:t>ln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ja-JP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ja-JP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ja-JP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ja-JP" alt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ja-JP" altLang="en-US" i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ja-JP" alt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  <m:r>
                                            <a:rPr lang="ja-JP" altLang="en-US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ja-JP" altLang="en-US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r>
                                            <a:rPr lang="ja-JP" alt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20415C13-DD5F-464B-8B5E-0FC6AD347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64" y="4348970"/>
                <a:ext cx="3998082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EC296C58-B5D9-4021-A4B2-2B7E95969A47}"/>
                  </a:ext>
                </a:extLst>
              </p:cNvPr>
              <p:cNvSpPr/>
              <p:nvPr/>
            </p:nvSpPr>
            <p:spPr>
              <a:xfrm>
                <a:off x="586464" y="4910810"/>
                <a:ext cx="21003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α</m:t>
                    </m:r>
                    <m:r>
                      <a:rPr lang="en-US" altLang="ja-JP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ja-JP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,50%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ja-JP" altLang="ja-JP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base</m:t>
                        </m:r>
                      </m:sub>
                    </m:sSub>
                  </m:oMath>
                </a14:m>
                <a:r>
                  <a:rPr lang="en-US" altLang="ja-JP" sz="2400" dirty="0">
                    <a:effectLst/>
                    <a:latin typeface="Times New Roman" panose="02020603050405020304" pitchFamily="18" charset="0"/>
                    <a:ea typeface="Mincho"/>
                  </a:rPr>
                  <a:t> 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EC296C58-B5D9-4021-A4B2-2B7E95969A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64" y="4910810"/>
                <a:ext cx="210038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E42E3541-1F85-40D4-A129-CC3F5B575ABA}"/>
                  </a:ext>
                </a:extLst>
              </p:cNvPr>
              <p:cNvSpPr/>
              <p:nvPr/>
            </p:nvSpPr>
            <p:spPr>
              <a:xfrm>
                <a:off x="586464" y="5392309"/>
                <a:ext cx="35534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ja-JP" altLang="en-US" i="0">
                              <a:latin typeface="Cambria Math" panose="02040503050406030204" pitchFamily="18" charset="0"/>
                            </a:rPr>
                            <m:t>base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ja-JP" altLang="en-US" i="0">
                          <a:latin typeface="Cambria Math" panose="02040503050406030204" pitchFamily="18" charset="0"/>
                        </a:rPr>
                        <m:t>ex</m:t>
                      </m:r>
                      <m:func>
                        <m:func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ja-JP" altLang="en-US" i="0">
                              <a:latin typeface="Cambria Math" panose="02040503050406030204" pitchFamily="18" charset="0"/>
                            </a:rPr>
                            <m:t>p</m:t>
                          </m:r>
                        </m:fName>
                        <m:e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ja-JP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ja-JP" altLang="en-US" i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ja-JP" altLang="en-US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ja-JP" altLang="en-US" i="0">
                                          <a:latin typeface="Cambria Math" panose="02040503050406030204" pitchFamily="18" charset="0"/>
                                        </a:rPr>
                                        <m:t>50%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E42E3541-1F85-40D4-A129-CC3F5B575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64" y="5392309"/>
                <a:ext cx="355340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329ECA4A-58E7-484C-B68A-7F415019AB53}"/>
              </a:ext>
            </a:extLst>
          </p:cNvPr>
          <p:cNvSpPr/>
          <p:nvPr/>
        </p:nvSpPr>
        <p:spPr>
          <a:xfrm>
            <a:off x="5483357" y="5547365"/>
            <a:ext cx="3565164" cy="547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ja-JP" b="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Fig 1. Shift in acceptability curve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8A6400A4-8EAE-4576-95AD-1238696E261C}"/>
              </a:ext>
            </a:extLst>
          </p:cNvPr>
          <p:cNvSpPr/>
          <p:nvPr/>
        </p:nvSpPr>
        <p:spPr>
          <a:xfrm>
            <a:off x="664733" y="6090297"/>
            <a:ext cx="4008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Where, </a:t>
            </a:r>
            <a:r>
              <a:rPr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F(X)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is the acceptability function, Y</a:t>
            </a:r>
            <a:r>
              <a:rPr lang="en-US" altLang="ja-JP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is acceptability rates in 50%, </a:t>
            </a:r>
            <a:r>
              <a:rPr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is WTP in JPY/(household·month), t is the year</a:t>
            </a:r>
            <a:endParaRPr lang="en-US" altLang="ja-JP" sz="1100" b="0" dirty="0">
              <a:solidFill>
                <a:prstClr val="black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29F3DC2-C2A3-4624-93BA-B31CB14B593B}"/>
              </a:ext>
            </a:extLst>
          </p:cNvPr>
          <p:cNvSpPr/>
          <p:nvPr/>
        </p:nvSpPr>
        <p:spPr>
          <a:xfrm>
            <a:off x="4203888" y="2087385"/>
            <a:ext cx="6383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68D14F61-0849-4063-B8EA-7102EA182A19}"/>
              </a:ext>
            </a:extLst>
          </p:cNvPr>
          <p:cNvSpPr/>
          <p:nvPr/>
        </p:nvSpPr>
        <p:spPr>
          <a:xfrm>
            <a:off x="4402382" y="4407379"/>
            <a:ext cx="6383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26073B08-61DE-4D9C-BD1A-B7C045E35FE2}"/>
              </a:ext>
            </a:extLst>
          </p:cNvPr>
          <p:cNvGrpSpPr/>
          <p:nvPr/>
        </p:nvGrpSpPr>
        <p:grpSpPr>
          <a:xfrm>
            <a:off x="8332638" y="6066581"/>
            <a:ext cx="640595" cy="640595"/>
            <a:chOff x="8126643" y="6086045"/>
            <a:chExt cx="640595" cy="640595"/>
          </a:xfrm>
        </p:grpSpPr>
        <p:pic>
          <p:nvPicPr>
            <p:cNvPr id="55" name="図 54" descr="テキスト が含まれている画像&#10;&#10;高い精度で生成された説明">
              <a:extLst>
                <a:ext uri="{FF2B5EF4-FFF2-40B4-BE49-F238E27FC236}">
                  <a16:creationId xmlns:a16="http://schemas.microsoft.com/office/drawing/2014/main" id="{01653AB6-2E2D-410D-B065-DF0F35F86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0962">
              <a:off x="8126643" y="6086045"/>
              <a:ext cx="640595" cy="640595"/>
            </a:xfrm>
            <a:prstGeom prst="rect">
              <a:avLst/>
            </a:prstGeom>
          </p:spPr>
        </p:pic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2A3D2AF5-1E89-47AB-B542-75D4ED682C2B}"/>
                </a:ext>
              </a:extLst>
            </p:cNvPr>
            <p:cNvSpPr txBox="1"/>
            <p:nvPr/>
          </p:nvSpPr>
          <p:spPr>
            <a:xfrm>
              <a:off x="8231064" y="6242746"/>
              <a:ext cx="397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ＭＳ 明朝" pitchFamily="17" charset="-128"/>
                  <a:cs typeface="Times New Roman" panose="02020603050405020304" pitchFamily="18" charset="0"/>
                </a:rPr>
                <a:t>6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ＭＳ 明朝" pitchFamily="17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B6AAD65-C355-4B4C-86CE-A6F1845EDE75}"/>
              </a:ext>
            </a:extLst>
          </p:cNvPr>
          <p:cNvSpPr txBox="1"/>
          <p:nvPr/>
        </p:nvSpPr>
        <p:spPr>
          <a:xfrm>
            <a:off x="5180480" y="1776092"/>
            <a:ext cx="168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Y: Acceptability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BFFB58B8-FA0F-4A75-AF29-5CAE33C6EEFC}"/>
                  </a:ext>
                </a:extLst>
              </p:cNvPr>
              <p:cNvSpPr/>
              <p:nvPr/>
            </p:nvSpPr>
            <p:spPr>
              <a:xfrm>
                <a:off x="586464" y="5727091"/>
                <a:ext cx="18877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med</m:t>
                          </m:r>
                        </m:sub>
                      </m:sSub>
                      <m:r>
                        <a:rPr lang="ja-JP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𝑊𝑇𝑃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𝑚𝑒𝑑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BFFB58B8-FA0F-4A75-AF29-5CAE33C6E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64" y="5727091"/>
                <a:ext cx="188776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58DEC935-1580-4D26-B64E-4FF966ECD215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5352455" y="3604795"/>
            <a:ext cx="294920" cy="1754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717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36"/>
    </mc:Choice>
    <mc:Fallback xmlns="">
      <p:transition spd="slow" advTm="78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11302 -0.0328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5" grpId="0"/>
      <p:bldP spid="36" grpId="0"/>
      <p:bldP spid="40" grpId="0" animBg="1"/>
      <p:bldP spid="43" grpId="0"/>
      <p:bldP spid="45" grpId="0"/>
      <p:bldP spid="47" grpId="0"/>
      <p:bldP spid="48" grpId="0"/>
      <p:bldP spid="49" grpId="0"/>
      <p:bldP spid="51" grpId="0"/>
      <p:bldP spid="53" grpId="0"/>
      <p:bldP spid="50" grpId="0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1.9|1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|1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|1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1.9|1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1.9|1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9|9.5|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5|5.1|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1.9|1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5|5.1|9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|12.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blipFill rotWithShape="0">
          <a:blip xmlns:r="http://schemas.openxmlformats.org/officeDocument/2006/relationships" r:embed="rId1" cstate="print"/>
          <a:stretch>
            <a:fillRect l="-697" t="-1316" b="-9211"/>
          </a:stretch>
        </a:blipFill>
      </a:spPr>
      <a:bodyPr/>
      <a:lstStyle>
        <a:defPPr>
          <a:defRPr dirty="0" smtClean="0">
            <a:noFill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28220</TotalTime>
  <Words>1442</Words>
  <Application>Microsoft Office PowerPoint</Application>
  <PresentationFormat>画面に合わせる (4:3)</PresentationFormat>
  <Paragraphs>284</Paragraphs>
  <Slides>19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19</vt:i4>
      </vt:variant>
    </vt:vector>
  </HeadingPairs>
  <TitlesOfParts>
    <vt:vector size="31" baseType="lpstr">
      <vt:lpstr>Arial Unicode MS</vt:lpstr>
      <vt:lpstr>ＭＳ 明朝</vt:lpstr>
      <vt:lpstr>游ゴシック</vt:lpstr>
      <vt:lpstr>Arial</vt:lpstr>
      <vt:lpstr>Calibri</vt:lpstr>
      <vt:lpstr>Calibri Light</vt:lpstr>
      <vt:lpstr>Cambria Math</vt:lpstr>
      <vt:lpstr>Times New Roman</vt:lpstr>
      <vt:lpstr>Wide Latin</vt:lpstr>
      <vt:lpstr>Wingdings</vt:lpstr>
      <vt:lpstr>Office テーマ</vt:lpstr>
      <vt:lpstr>1_Office テーマ</vt:lpstr>
      <vt:lpstr>PowerPoint プレゼンテーション</vt:lpstr>
      <vt:lpstr>Background</vt:lpstr>
      <vt:lpstr>Background</vt:lpstr>
      <vt:lpstr>Background</vt:lpstr>
      <vt:lpstr>Objective</vt:lpstr>
      <vt:lpstr>Framework</vt:lpstr>
      <vt:lpstr>Framework</vt:lpstr>
      <vt:lpstr>Methodology _ WTP function</vt:lpstr>
      <vt:lpstr>Methodology _ Acceptability curve</vt:lpstr>
      <vt:lpstr>Methodology _ Prediction of total WTP</vt:lpstr>
      <vt:lpstr>Framework</vt:lpstr>
      <vt:lpstr>Methodology-Energy use (Model Structure)</vt:lpstr>
      <vt:lpstr>Scenario Setting</vt:lpstr>
      <vt:lpstr>Result _ Prediction of total WTP</vt:lpstr>
      <vt:lpstr>Result _ Influence of WTP on diffusion of RE in 2050</vt:lpstr>
      <vt:lpstr>Result _ Power transmission capacity in 2050</vt:lpstr>
      <vt:lpstr>Result _ Carbon emission in 2050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gaolu</dc:creator>
  <cp:lastModifiedBy>GAO Lu</cp:lastModifiedBy>
  <cp:revision>328</cp:revision>
  <cp:lastPrinted>2019-05-23T07:44:07Z</cp:lastPrinted>
  <dcterms:created xsi:type="dcterms:W3CDTF">2018-09-19T02:42:42Z</dcterms:created>
  <dcterms:modified xsi:type="dcterms:W3CDTF">2021-06-01T07:49:59Z</dcterms:modified>
</cp:coreProperties>
</file>