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57" r:id="rId3"/>
    <p:sldId id="258" r:id="rId4"/>
    <p:sldId id="261" r:id="rId5"/>
    <p:sldId id="260" r:id="rId6"/>
    <p:sldId id="259" r:id="rId7"/>
    <p:sldId id="262" r:id="rId8"/>
    <p:sldId id="263" r:id="rId9"/>
    <p:sldId id="264" r:id="rId10"/>
    <p:sldId id="265" r:id="rId11"/>
    <p:sldId id="267" r:id="rId12"/>
    <p:sldId id="268" r:id="rId13"/>
    <p:sldId id="269"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96"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C47236-9F50-4DC2-8F00-C686C74FF865}" type="datetimeFigureOut">
              <a:rPr lang="en-US" smtClean="0"/>
              <a:t>5/31/2021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7A3FA0-0767-43F7-ADA0-4B2DDE919D8D}" type="slidenum">
              <a:rPr lang="en-US" smtClean="0"/>
              <a:t>‹#›</a:t>
            </a:fld>
            <a:endParaRPr lang="en-US"/>
          </a:p>
        </p:txBody>
      </p:sp>
    </p:spTree>
    <p:extLst>
      <p:ext uri="{BB962C8B-B14F-4D97-AF65-F5344CB8AC3E}">
        <p14:creationId xmlns:p14="http://schemas.microsoft.com/office/powerpoint/2010/main" val="15428275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07A3FA0-0767-43F7-ADA0-4B2DDE919D8D}" type="slidenum">
              <a:rPr lang="en-US" smtClean="0"/>
              <a:t>1</a:t>
            </a:fld>
            <a:endParaRPr lang="en-US"/>
          </a:p>
        </p:txBody>
      </p:sp>
    </p:spTree>
    <p:extLst>
      <p:ext uri="{BB962C8B-B14F-4D97-AF65-F5344CB8AC3E}">
        <p14:creationId xmlns:p14="http://schemas.microsoft.com/office/powerpoint/2010/main" val="33566143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07A3FA0-0767-43F7-ADA0-4B2DDE919D8D}" type="slidenum">
              <a:rPr lang="en-US" smtClean="0"/>
              <a:t>2</a:t>
            </a:fld>
            <a:endParaRPr lang="en-US"/>
          </a:p>
        </p:txBody>
      </p:sp>
    </p:spTree>
    <p:extLst>
      <p:ext uri="{BB962C8B-B14F-4D97-AF65-F5344CB8AC3E}">
        <p14:creationId xmlns:p14="http://schemas.microsoft.com/office/powerpoint/2010/main" val="38803173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07A3FA0-0767-43F7-ADA0-4B2DDE919D8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371208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07A3FA0-0767-43F7-ADA0-4B2DDE919D8D}" type="slidenum">
              <a:rPr lang="en-US" smtClean="0"/>
              <a:t>6</a:t>
            </a:fld>
            <a:endParaRPr lang="en-US"/>
          </a:p>
        </p:txBody>
      </p:sp>
    </p:spTree>
    <p:extLst>
      <p:ext uri="{BB962C8B-B14F-4D97-AF65-F5344CB8AC3E}">
        <p14:creationId xmlns:p14="http://schemas.microsoft.com/office/powerpoint/2010/main" val="1486016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07A3FA0-0767-43F7-ADA0-4B2DDE919D8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017316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07A3FA0-0767-43F7-ADA0-4B2DDE919D8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422555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6DCF80A-2AC2-49E9-A580-146E75E6596F}" type="datetimeFigureOut">
              <a:rPr lang="en-US" smtClean="0"/>
              <a:t>5/31/2021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78B1A0-17C7-4152-9270-25ADCC48C00D}" type="slidenum">
              <a:rPr lang="en-US" smtClean="0"/>
              <a:t>‹#›</a:t>
            </a:fld>
            <a:endParaRPr lang="en-US"/>
          </a:p>
        </p:txBody>
      </p:sp>
    </p:spTree>
    <p:extLst>
      <p:ext uri="{BB962C8B-B14F-4D97-AF65-F5344CB8AC3E}">
        <p14:creationId xmlns:p14="http://schemas.microsoft.com/office/powerpoint/2010/main" val="4762560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DCF80A-2AC2-49E9-A580-146E75E6596F}" type="datetimeFigureOut">
              <a:rPr lang="en-US" smtClean="0"/>
              <a:t>5/31/2021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78B1A0-17C7-4152-9270-25ADCC48C00D}" type="slidenum">
              <a:rPr lang="en-US" smtClean="0"/>
              <a:t>‹#›</a:t>
            </a:fld>
            <a:endParaRPr lang="en-US"/>
          </a:p>
        </p:txBody>
      </p:sp>
    </p:spTree>
    <p:extLst>
      <p:ext uri="{BB962C8B-B14F-4D97-AF65-F5344CB8AC3E}">
        <p14:creationId xmlns:p14="http://schemas.microsoft.com/office/powerpoint/2010/main" val="32356626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DCF80A-2AC2-49E9-A580-146E75E6596F}" type="datetimeFigureOut">
              <a:rPr lang="en-US" smtClean="0"/>
              <a:t>5/31/2021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78B1A0-17C7-4152-9270-25ADCC48C00D}"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1017887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DCF80A-2AC2-49E9-A580-146E75E6596F}" type="datetimeFigureOut">
              <a:rPr lang="en-US" smtClean="0"/>
              <a:t>5/31/2021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78B1A0-17C7-4152-9270-25ADCC48C00D}" type="slidenum">
              <a:rPr lang="en-US" smtClean="0"/>
              <a:t>‹#›</a:t>
            </a:fld>
            <a:endParaRPr lang="en-US"/>
          </a:p>
        </p:txBody>
      </p:sp>
    </p:spTree>
    <p:extLst>
      <p:ext uri="{BB962C8B-B14F-4D97-AF65-F5344CB8AC3E}">
        <p14:creationId xmlns:p14="http://schemas.microsoft.com/office/powerpoint/2010/main" val="32588459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DCF80A-2AC2-49E9-A580-146E75E6596F}" type="datetimeFigureOut">
              <a:rPr lang="en-US" smtClean="0"/>
              <a:t>5/31/2021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78B1A0-17C7-4152-9270-25ADCC48C00D}"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888710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DCF80A-2AC2-49E9-A580-146E75E6596F}" type="datetimeFigureOut">
              <a:rPr lang="en-US" smtClean="0"/>
              <a:t>5/31/2021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78B1A0-17C7-4152-9270-25ADCC48C00D}" type="slidenum">
              <a:rPr lang="en-US" smtClean="0"/>
              <a:t>‹#›</a:t>
            </a:fld>
            <a:endParaRPr lang="en-US"/>
          </a:p>
        </p:txBody>
      </p:sp>
    </p:spTree>
    <p:extLst>
      <p:ext uri="{BB962C8B-B14F-4D97-AF65-F5344CB8AC3E}">
        <p14:creationId xmlns:p14="http://schemas.microsoft.com/office/powerpoint/2010/main" val="18998768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DCF80A-2AC2-49E9-A580-146E75E6596F}" type="datetimeFigureOut">
              <a:rPr lang="en-US" smtClean="0"/>
              <a:t>5/31/2021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78B1A0-17C7-4152-9270-25ADCC48C00D}" type="slidenum">
              <a:rPr lang="en-US" smtClean="0"/>
              <a:t>‹#›</a:t>
            </a:fld>
            <a:endParaRPr lang="en-US"/>
          </a:p>
        </p:txBody>
      </p:sp>
    </p:spTree>
    <p:extLst>
      <p:ext uri="{BB962C8B-B14F-4D97-AF65-F5344CB8AC3E}">
        <p14:creationId xmlns:p14="http://schemas.microsoft.com/office/powerpoint/2010/main" val="12401454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DCF80A-2AC2-49E9-A580-146E75E6596F}" type="datetimeFigureOut">
              <a:rPr lang="en-US" smtClean="0"/>
              <a:t>5/31/2021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78B1A0-17C7-4152-9270-25ADCC48C00D}" type="slidenum">
              <a:rPr lang="en-US" smtClean="0"/>
              <a:t>‹#›</a:t>
            </a:fld>
            <a:endParaRPr lang="en-US"/>
          </a:p>
        </p:txBody>
      </p:sp>
    </p:spTree>
    <p:extLst>
      <p:ext uri="{BB962C8B-B14F-4D97-AF65-F5344CB8AC3E}">
        <p14:creationId xmlns:p14="http://schemas.microsoft.com/office/powerpoint/2010/main" val="1610818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DCF80A-2AC2-49E9-A580-146E75E6596F}" type="datetimeFigureOut">
              <a:rPr lang="en-US" smtClean="0"/>
              <a:t>5/31/2021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78B1A0-17C7-4152-9270-25ADCC48C00D}" type="slidenum">
              <a:rPr lang="en-US" smtClean="0"/>
              <a:t>‹#›</a:t>
            </a:fld>
            <a:endParaRPr lang="en-US"/>
          </a:p>
        </p:txBody>
      </p:sp>
    </p:spTree>
    <p:extLst>
      <p:ext uri="{BB962C8B-B14F-4D97-AF65-F5344CB8AC3E}">
        <p14:creationId xmlns:p14="http://schemas.microsoft.com/office/powerpoint/2010/main" val="3480558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DCF80A-2AC2-49E9-A580-146E75E6596F}" type="datetimeFigureOut">
              <a:rPr lang="en-US" smtClean="0"/>
              <a:t>5/31/2021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78B1A0-17C7-4152-9270-25ADCC48C00D}" type="slidenum">
              <a:rPr lang="en-US" smtClean="0"/>
              <a:t>‹#›</a:t>
            </a:fld>
            <a:endParaRPr lang="en-US"/>
          </a:p>
        </p:txBody>
      </p:sp>
    </p:spTree>
    <p:extLst>
      <p:ext uri="{BB962C8B-B14F-4D97-AF65-F5344CB8AC3E}">
        <p14:creationId xmlns:p14="http://schemas.microsoft.com/office/powerpoint/2010/main" val="4048273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6DCF80A-2AC2-49E9-A580-146E75E6596F}" type="datetimeFigureOut">
              <a:rPr lang="en-US" smtClean="0"/>
              <a:t>5/31/2021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78B1A0-17C7-4152-9270-25ADCC48C00D}" type="slidenum">
              <a:rPr lang="en-US" smtClean="0"/>
              <a:t>‹#›</a:t>
            </a:fld>
            <a:endParaRPr lang="en-US"/>
          </a:p>
        </p:txBody>
      </p:sp>
    </p:spTree>
    <p:extLst>
      <p:ext uri="{BB962C8B-B14F-4D97-AF65-F5344CB8AC3E}">
        <p14:creationId xmlns:p14="http://schemas.microsoft.com/office/powerpoint/2010/main" val="40040708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6DCF80A-2AC2-49E9-A580-146E75E6596F}" type="datetimeFigureOut">
              <a:rPr lang="en-US" smtClean="0"/>
              <a:t>5/31/2021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78B1A0-17C7-4152-9270-25ADCC48C00D}" type="slidenum">
              <a:rPr lang="en-US" smtClean="0"/>
              <a:t>‹#›</a:t>
            </a:fld>
            <a:endParaRPr lang="en-US"/>
          </a:p>
        </p:txBody>
      </p:sp>
    </p:spTree>
    <p:extLst>
      <p:ext uri="{BB962C8B-B14F-4D97-AF65-F5344CB8AC3E}">
        <p14:creationId xmlns:p14="http://schemas.microsoft.com/office/powerpoint/2010/main" val="2499606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6DCF80A-2AC2-49E9-A580-146E75E6596F}" type="datetimeFigureOut">
              <a:rPr lang="en-US" smtClean="0"/>
              <a:t>5/31/2021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78B1A0-17C7-4152-9270-25ADCC48C00D}" type="slidenum">
              <a:rPr lang="en-US" smtClean="0"/>
              <a:t>‹#›</a:t>
            </a:fld>
            <a:endParaRPr lang="en-US"/>
          </a:p>
        </p:txBody>
      </p:sp>
    </p:spTree>
    <p:extLst>
      <p:ext uri="{BB962C8B-B14F-4D97-AF65-F5344CB8AC3E}">
        <p14:creationId xmlns:p14="http://schemas.microsoft.com/office/powerpoint/2010/main" val="42935071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DCF80A-2AC2-49E9-A580-146E75E6596F}" type="datetimeFigureOut">
              <a:rPr lang="en-US" smtClean="0"/>
              <a:t>5/31/2021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78B1A0-17C7-4152-9270-25ADCC48C00D}" type="slidenum">
              <a:rPr lang="en-US" smtClean="0"/>
              <a:t>‹#›</a:t>
            </a:fld>
            <a:endParaRPr lang="en-US"/>
          </a:p>
        </p:txBody>
      </p:sp>
    </p:spTree>
    <p:extLst>
      <p:ext uri="{BB962C8B-B14F-4D97-AF65-F5344CB8AC3E}">
        <p14:creationId xmlns:p14="http://schemas.microsoft.com/office/powerpoint/2010/main" val="1994126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6DCF80A-2AC2-49E9-A580-146E75E6596F}" type="datetimeFigureOut">
              <a:rPr lang="en-US" smtClean="0"/>
              <a:t>5/31/2021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78B1A0-17C7-4152-9270-25ADCC48C00D}" type="slidenum">
              <a:rPr lang="en-US" smtClean="0"/>
              <a:t>‹#›</a:t>
            </a:fld>
            <a:endParaRPr lang="en-US"/>
          </a:p>
        </p:txBody>
      </p:sp>
    </p:spTree>
    <p:extLst>
      <p:ext uri="{BB962C8B-B14F-4D97-AF65-F5344CB8AC3E}">
        <p14:creationId xmlns:p14="http://schemas.microsoft.com/office/powerpoint/2010/main" val="800227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6DCF80A-2AC2-49E9-A580-146E75E6596F}" type="datetimeFigureOut">
              <a:rPr lang="en-US" smtClean="0"/>
              <a:t>5/31/2021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78B1A0-17C7-4152-9270-25ADCC48C00D}" type="slidenum">
              <a:rPr lang="en-US" smtClean="0"/>
              <a:t>‹#›</a:t>
            </a:fld>
            <a:endParaRPr lang="en-US"/>
          </a:p>
        </p:txBody>
      </p:sp>
    </p:spTree>
    <p:extLst>
      <p:ext uri="{BB962C8B-B14F-4D97-AF65-F5344CB8AC3E}">
        <p14:creationId xmlns:p14="http://schemas.microsoft.com/office/powerpoint/2010/main" val="3555720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6DCF80A-2AC2-49E9-A580-146E75E6596F}" type="datetimeFigureOut">
              <a:rPr lang="en-US" smtClean="0"/>
              <a:t>5/31/2021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E78B1A0-17C7-4152-9270-25ADCC48C00D}" type="slidenum">
              <a:rPr lang="en-US" smtClean="0"/>
              <a:t>‹#›</a:t>
            </a:fld>
            <a:endParaRPr lang="en-US"/>
          </a:p>
        </p:txBody>
      </p:sp>
    </p:spTree>
    <p:extLst>
      <p:ext uri="{BB962C8B-B14F-4D97-AF65-F5344CB8AC3E}">
        <p14:creationId xmlns:p14="http://schemas.microsoft.com/office/powerpoint/2010/main" val="7480828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0ADFFC45-3DC9-4433-926F-043E879D9D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9">
            <a:extLst>
              <a:ext uri="{FF2B5EF4-FFF2-40B4-BE49-F238E27FC236}">
                <a16:creationId xmlns:a16="http://schemas.microsoft.com/office/drawing/2014/main" id="{B5F26A87-0610-435F-AA13-BD658385C9D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67230" y="-8468"/>
            <a:ext cx="4763558" cy="6866467"/>
            <a:chOff x="67175" y="-8467"/>
            <a:chExt cx="4763558" cy="6866467"/>
          </a:xfrm>
        </p:grpSpPr>
        <p:cxnSp>
          <p:nvCxnSpPr>
            <p:cNvPr id="7" name="Straight Connector 10">
              <a:extLst>
                <a:ext uri="{FF2B5EF4-FFF2-40B4-BE49-F238E27FC236}">
                  <a16:creationId xmlns:a16="http://schemas.microsoft.com/office/drawing/2014/main" id="{E6321436-5AAD-4FB6-BB0D-316D4540E82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1448300"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11">
              <a:extLst>
                <a:ext uri="{FF2B5EF4-FFF2-40B4-BE49-F238E27FC236}">
                  <a16:creationId xmlns:a16="http://schemas.microsoft.com/office/drawing/2014/main" id="{94B0BD33-3D46-4F43-947A-825DFEF6106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67175"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8" name="Rectangle 23">
              <a:extLst>
                <a:ext uri="{FF2B5EF4-FFF2-40B4-BE49-F238E27FC236}">
                  <a16:creationId xmlns:a16="http://schemas.microsoft.com/office/drawing/2014/main" id="{92E26C27-E1F5-47DC-9F83-469D196C55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58764"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5">
              <a:extLst>
                <a:ext uri="{FF2B5EF4-FFF2-40B4-BE49-F238E27FC236}">
                  <a16:creationId xmlns:a16="http://schemas.microsoft.com/office/drawing/2014/main" id="{95F944E7-2B4E-4AE2-B4DB-846FF8AE0B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80730"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14">
              <a:extLst>
                <a:ext uri="{FF2B5EF4-FFF2-40B4-BE49-F238E27FC236}">
                  <a16:creationId xmlns:a16="http://schemas.microsoft.com/office/drawing/2014/main" id="{FF14952D-390F-46CC-B302-73DDD9C416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9621"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7">
              <a:extLst>
                <a:ext uri="{FF2B5EF4-FFF2-40B4-BE49-F238E27FC236}">
                  <a16:creationId xmlns:a16="http://schemas.microsoft.com/office/drawing/2014/main" id="{867CDE55-B22A-40D0-882A-9452919EEC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11788"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16">
              <a:extLst>
                <a:ext uri="{FF2B5EF4-FFF2-40B4-BE49-F238E27FC236}">
                  <a16:creationId xmlns:a16="http://schemas.microsoft.com/office/drawing/2014/main" id="{8C409231-C942-4808-B529-DAC32A7DB0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448954"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7FB9A7C5-3109-48B3-99BC-75EBF5F5FA7F}"/>
              </a:ext>
            </a:extLst>
          </p:cNvPr>
          <p:cNvSpPr>
            <a:spLocks noGrp="1"/>
          </p:cNvSpPr>
          <p:nvPr>
            <p:ph type="ctrTitle"/>
          </p:nvPr>
        </p:nvSpPr>
        <p:spPr>
          <a:xfrm>
            <a:off x="677335" y="1282701"/>
            <a:ext cx="5096060" cy="4307148"/>
          </a:xfrm>
        </p:spPr>
        <p:txBody>
          <a:bodyPr anchor="ctr">
            <a:normAutofit/>
          </a:bodyPr>
          <a:lstStyle/>
          <a:p>
            <a:r>
              <a:rPr lang="en-US" b="1"/>
              <a:t>Retail Choice and Consumer Behavior</a:t>
            </a:r>
            <a:endParaRPr lang="en-US" dirty="0"/>
          </a:p>
        </p:txBody>
      </p:sp>
      <p:sp>
        <p:nvSpPr>
          <p:cNvPr id="24" name="Freeform: Shape 18">
            <a:extLst>
              <a:ext uri="{FF2B5EF4-FFF2-40B4-BE49-F238E27FC236}">
                <a16:creationId xmlns:a16="http://schemas.microsoft.com/office/drawing/2014/main" id="{69370F01-B8C9-4CE4-824C-92B2792E6E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36497" y="-8468"/>
            <a:ext cx="5074930" cy="6866468"/>
          </a:xfrm>
          <a:custGeom>
            <a:avLst/>
            <a:gdLst>
              <a:gd name="connsiteX0" fmla="*/ 0 w 5074930"/>
              <a:gd name="connsiteY0" fmla="*/ 0 h 6858000"/>
              <a:gd name="connsiteX1" fmla="*/ 1249825 w 5074930"/>
              <a:gd name="connsiteY1" fmla="*/ 0 h 6858000"/>
              <a:gd name="connsiteX2" fmla="*/ 1249825 w 5074930"/>
              <a:gd name="connsiteY2" fmla="*/ 8457 h 6858000"/>
              <a:gd name="connsiteX3" fmla="*/ 5074930 w 5074930"/>
              <a:gd name="connsiteY3" fmla="*/ 8457 h 6858000"/>
              <a:gd name="connsiteX4" fmla="*/ 5074930 w 5074930"/>
              <a:gd name="connsiteY4" fmla="*/ 6858000 h 6858000"/>
              <a:gd name="connsiteX5" fmla="*/ 1249825 w 5074930"/>
              <a:gd name="connsiteY5" fmla="*/ 6858000 h 6858000"/>
              <a:gd name="connsiteX6" fmla="*/ 1109383 w 5074930"/>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74930" h="6858000">
                <a:moveTo>
                  <a:pt x="0" y="0"/>
                </a:moveTo>
                <a:lnTo>
                  <a:pt x="1249825" y="0"/>
                </a:lnTo>
                <a:lnTo>
                  <a:pt x="1249825" y="8457"/>
                </a:lnTo>
                <a:lnTo>
                  <a:pt x="5074930" y="8457"/>
                </a:lnTo>
                <a:lnTo>
                  <a:pt x="5074930" y="6858000"/>
                </a:lnTo>
                <a:lnTo>
                  <a:pt x="1249825" y="6858000"/>
                </a:lnTo>
                <a:lnTo>
                  <a:pt x="1109383" y="685800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Subtitle 2">
            <a:extLst>
              <a:ext uri="{FF2B5EF4-FFF2-40B4-BE49-F238E27FC236}">
                <a16:creationId xmlns:a16="http://schemas.microsoft.com/office/drawing/2014/main" id="{FD73DB5C-683C-4538-8778-95987416BB5B}"/>
              </a:ext>
            </a:extLst>
          </p:cNvPr>
          <p:cNvSpPr>
            <a:spLocks noGrp="1"/>
          </p:cNvSpPr>
          <p:nvPr>
            <p:ph type="subTitle" idx="1"/>
          </p:nvPr>
        </p:nvSpPr>
        <p:spPr>
          <a:xfrm>
            <a:off x="7451074" y="2510119"/>
            <a:ext cx="3972614" cy="1829292"/>
          </a:xfrm>
        </p:spPr>
        <p:txBody>
          <a:bodyPr anchor="ctr">
            <a:normAutofit/>
          </a:bodyPr>
          <a:lstStyle/>
          <a:p>
            <a:pPr algn="l"/>
            <a:r>
              <a:rPr lang="en-US" dirty="0">
                <a:solidFill>
                  <a:srgbClr val="FFFFFF"/>
                </a:solidFill>
              </a:rPr>
              <a:t>Derya Eryilmaz, CRA International </a:t>
            </a:r>
          </a:p>
          <a:p>
            <a:pPr algn="l"/>
            <a:r>
              <a:rPr lang="en-US" dirty="0">
                <a:solidFill>
                  <a:srgbClr val="FFFFFF"/>
                </a:solidFill>
              </a:rPr>
              <a:t>Margarita Patria, CRA International </a:t>
            </a:r>
          </a:p>
        </p:txBody>
      </p:sp>
    </p:spTree>
    <p:extLst>
      <p:ext uri="{BB962C8B-B14F-4D97-AF65-F5344CB8AC3E}">
        <p14:creationId xmlns:p14="http://schemas.microsoft.com/office/powerpoint/2010/main" val="12835626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62423CA5-E2E1-4789-B759-9906C1C940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
            <a:ext cx="4660126"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5" name="Isosceles Triangle 14">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4660127" y="-3"/>
            <a:ext cx="1056745" cy="6858001"/>
          </a:xfrm>
          <a:prstGeom prst="triangle">
            <a:avLst>
              <a:gd name="adj" fmla="val 100000"/>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670D23A8-21E0-4D6D-BCA0-26BD485FF800}"/>
              </a:ext>
            </a:extLst>
          </p:cNvPr>
          <p:cNvSpPr>
            <a:spLocks noGrp="1"/>
          </p:cNvSpPr>
          <p:nvPr>
            <p:ph type="title"/>
          </p:nvPr>
        </p:nvSpPr>
        <p:spPr>
          <a:xfrm>
            <a:off x="673754" y="643467"/>
            <a:ext cx="4203045" cy="1375608"/>
          </a:xfrm>
        </p:spPr>
        <p:txBody>
          <a:bodyPr vert="horz" lIns="91440" tIns="45720" rIns="91440" bIns="45720" rtlCol="0" anchor="ctr">
            <a:normAutofit/>
          </a:bodyPr>
          <a:lstStyle/>
          <a:p>
            <a:r>
              <a:rPr lang="en-US">
                <a:solidFill>
                  <a:schemeClr val="bg1"/>
                </a:solidFill>
              </a:rPr>
              <a:t>Classic Bass Model </a:t>
            </a:r>
          </a:p>
        </p:txBody>
      </p:sp>
      <mc:AlternateContent xmlns:mc="http://schemas.openxmlformats.org/markup-compatibility/2006">
        <mc:Choice xmlns:a14="http://schemas.microsoft.com/office/drawing/2010/main" Requires="a14">
          <p:sp>
            <p:nvSpPr>
              <p:cNvPr id="6" name="Rectangle 5">
                <a:extLst>
                  <a:ext uri="{FF2B5EF4-FFF2-40B4-BE49-F238E27FC236}">
                    <a16:creationId xmlns:a16="http://schemas.microsoft.com/office/drawing/2014/main" id="{841D4154-CEDF-4C81-AACB-75F63D15409D}"/>
                  </a:ext>
                </a:extLst>
              </p:cNvPr>
              <p:cNvSpPr/>
              <p:nvPr/>
            </p:nvSpPr>
            <p:spPr>
              <a:xfrm>
                <a:off x="673754" y="2160590"/>
                <a:ext cx="4365501" cy="3440110"/>
              </a:xfrm>
              <a:prstGeom prst="rect">
                <a:avLst/>
              </a:prstGeom>
            </p:spPr>
            <p:txBody>
              <a:bodyPr vert="horz" lIns="91440" tIns="45720" rIns="91440" bIns="45720" rtlCol="0">
                <a:normAutofit lnSpcReduction="10000"/>
              </a:bodyPr>
              <a:lstStyle/>
              <a:p>
                <a:pPr>
                  <a:lnSpc>
                    <a:spcPct val="90000"/>
                  </a:lnSpc>
                  <a:spcBef>
                    <a:spcPts val="1000"/>
                  </a:spcBef>
                  <a:buClr>
                    <a:schemeClr val="accent1"/>
                  </a:buClr>
                  <a:buSzPct val="80000"/>
                  <a:buFont typeface="Wingdings 3" charset="2"/>
                  <a:buChar char=""/>
                </a:pPr>
                <a:r>
                  <a:rPr lang="en-US" sz="1400" dirty="0">
                    <a:solidFill>
                      <a:schemeClr val="bg1"/>
                    </a:solidFill>
                  </a:rPr>
                  <a:t>Classic Bass (1969) diffusion model is expressed as the following: </a:t>
                </a:r>
              </a:p>
              <a:p>
                <a:pPr>
                  <a:lnSpc>
                    <a:spcPct val="90000"/>
                  </a:lnSpc>
                  <a:spcBef>
                    <a:spcPts val="1000"/>
                  </a:spcBef>
                  <a:buClr>
                    <a:schemeClr val="accent1"/>
                  </a:buClr>
                  <a:buSzPct val="80000"/>
                  <a:buFont typeface="Wingdings 3" charset="2"/>
                  <a:buChar char=""/>
                </a:pPr>
                <a14:m>
                  <m:oMath xmlns:m="http://schemas.openxmlformats.org/officeDocument/2006/math">
                    <m:r>
                      <a:rPr lang="en-US" sz="1400" i="1">
                        <a:solidFill>
                          <a:schemeClr val="bg1"/>
                        </a:solidFill>
                        <a:latin typeface="Cambria Math" panose="02040503050406030204" pitchFamily="18" charset="0"/>
                      </a:rPr>
                      <m:t>𝑛</m:t>
                    </m:r>
                    <m:d>
                      <m:dPr>
                        <m:ctrlPr>
                          <a:rPr lang="en-US" sz="1400" i="1">
                            <a:solidFill>
                              <a:schemeClr val="bg1"/>
                            </a:solidFill>
                            <a:latin typeface="Cambria Math" panose="02040503050406030204" pitchFamily="18" charset="0"/>
                          </a:rPr>
                        </m:ctrlPr>
                      </m:dPr>
                      <m:e>
                        <m:r>
                          <a:rPr lang="en-US" sz="1400" i="1">
                            <a:solidFill>
                              <a:schemeClr val="bg1"/>
                            </a:solidFill>
                            <a:latin typeface="Cambria Math" panose="02040503050406030204" pitchFamily="18" charset="0"/>
                          </a:rPr>
                          <m:t>𝑡</m:t>
                        </m:r>
                      </m:e>
                    </m:d>
                    <m:r>
                      <a:rPr lang="en-US" sz="1400" i="1">
                        <a:solidFill>
                          <a:schemeClr val="bg1"/>
                        </a:solidFill>
                        <a:latin typeface="Cambria Math" panose="02040503050406030204" pitchFamily="18" charset="0"/>
                      </a:rPr>
                      <m:t>=</m:t>
                    </m:r>
                    <m:f>
                      <m:fPr>
                        <m:ctrlPr>
                          <a:rPr lang="en-US" sz="1400" i="1">
                            <a:solidFill>
                              <a:schemeClr val="bg1"/>
                            </a:solidFill>
                            <a:latin typeface="Cambria Math" panose="02040503050406030204" pitchFamily="18" charset="0"/>
                          </a:rPr>
                        </m:ctrlPr>
                      </m:fPr>
                      <m:num>
                        <m:r>
                          <a:rPr lang="en-US" sz="1400" i="1">
                            <a:solidFill>
                              <a:schemeClr val="bg1"/>
                            </a:solidFill>
                            <a:latin typeface="Cambria Math" panose="02040503050406030204" pitchFamily="18" charset="0"/>
                          </a:rPr>
                          <m:t>𝑑𝑁</m:t>
                        </m:r>
                        <m:r>
                          <a:rPr lang="en-US" sz="1400" i="1">
                            <a:solidFill>
                              <a:schemeClr val="bg1"/>
                            </a:solidFill>
                            <a:latin typeface="Cambria Math" panose="02040503050406030204" pitchFamily="18" charset="0"/>
                          </a:rPr>
                          <m:t>(</m:t>
                        </m:r>
                        <m:r>
                          <a:rPr lang="en-US" sz="1400" i="1">
                            <a:solidFill>
                              <a:schemeClr val="bg1"/>
                            </a:solidFill>
                            <a:latin typeface="Cambria Math" panose="02040503050406030204" pitchFamily="18" charset="0"/>
                          </a:rPr>
                          <m:t>𝑡</m:t>
                        </m:r>
                        <m:r>
                          <a:rPr lang="en-US" sz="1400" i="1">
                            <a:solidFill>
                              <a:schemeClr val="bg1"/>
                            </a:solidFill>
                            <a:latin typeface="Cambria Math" panose="02040503050406030204" pitchFamily="18" charset="0"/>
                          </a:rPr>
                          <m:t>)</m:t>
                        </m:r>
                      </m:num>
                      <m:den>
                        <m:r>
                          <a:rPr lang="en-US" sz="1400" i="1">
                            <a:solidFill>
                              <a:schemeClr val="bg1"/>
                            </a:solidFill>
                            <a:latin typeface="Cambria Math" panose="02040503050406030204" pitchFamily="18" charset="0"/>
                          </a:rPr>
                          <m:t>𝑑𝑡</m:t>
                        </m:r>
                      </m:den>
                    </m:f>
                    <m:r>
                      <a:rPr lang="en-US" sz="1400" i="1">
                        <a:solidFill>
                          <a:schemeClr val="bg1"/>
                        </a:solidFill>
                        <a:latin typeface="Cambria Math" panose="02040503050406030204" pitchFamily="18" charset="0"/>
                      </a:rPr>
                      <m:t>= </m:t>
                    </m:r>
                    <m:r>
                      <a:rPr lang="en-US" sz="1400" i="1">
                        <a:solidFill>
                          <a:schemeClr val="bg1"/>
                        </a:solidFill>
                        <a:latin typeface="Cambria Math" panose="02040503050406030204" pitchFamily="18" charset="0"/>
                      </a:rPr>
                      <m:t>𝑙</m:t>
                    </m:r>
                    <m:r>
                      <a:rPr lang="en-US" sz="1400" i="1">
                        <a:solidFill>
                          <a:schemeClr val="bg1"/>
                        </a:solidFill>
                        <a:latin typeface="Cambria Math" panose="02040503050406030204" pitchFamily="18" charset="0"/>
                      </a:rPr>
                      <m:t>[</m:t>
                    </m:r>
                    <m:r>
                      <a:rPr lang="en-US" sz="1400" i="1">
                        <a:solidFill>
                          <a:schemeClr val="bg1"/>
                        </a:solidFill>
                        <a:latin typeface="Cambria Math" panose="02040503050406030204" pitchFamily="18" charset="0"/>
                      </a:rPr>
                      <m:t>𝑀</m:t>
                    </m:r>
                    <m:r>
                      <a:rPr lang="en-US" sz="1400" i="1">
                        <a:solidFill>
                          <a:schemeClr val="bg1"/>
                        </a:solidFill>
                        <a:latin typeface="Cambria Math" panose="02040503050406030204" pitchFamily="18" charset="0"/>
                      </a:rPr>
                      <m:t>−</m:t>
                    </m:r>
                    <m:r>
                      <a:rPr lang="en-US" sz="1400" i="1">
                        <a:solidFill>
                          <a:schemeClr val="bg1"/>
                        </a:solidFill>
                        <a:latin typeface="Cambria Math" panose="02040503050406030204" pitchFamily="18" charset="0"/>
                      </a:rPr>
                      <m:t>𝑁</m:t>
                    </m:r>
                    <m:d>
                      <m:dPr>
                        <m:ctrlPr>
                          <a:rPr lang="en-US" sz="1400" i="1">
                            <a:solidFill>
                              <a:schemeClr val="bg1"/>
                            </a:solidFill>
                            <a:latin typeface="Cambria Math" panose="02040503050406030204" pitchFamily="18" charset="0"/>
                          </a:rPr>
                        </m:ctrlPr>
                      </m:dPr>
                      <m:e>
                        <m:r>
                          <a:rPr lang="en-US" sz="1400" i="1">
                            <a:solidFill>
                              <a:schemeClr val="bg1"/>
                            </a:solidFill>
                            <a:latin typeface="Cambria Math" panose="02040503050406030204" pitchFamily="18" charset="0"/>
                          </a:rPr>
                          <m:t>𝑡</m:t>
                        </m:r>
                      </m:e>
                    </m:d>
                    <m:r>
                      <a:rPr lang="en-US" sz="1400" i="1">
                        <a:solidFill>
                          <a:schemeClr val="bg1"/>
                        </a:solidFill>
                        <a:latin typeface="Cambria Math" panose="02040503050406030204" pitchFamily="18" charset="0"/>
                      </a:rPr>
                      <m:t>]+</m:t>
                    </m:r>
                    <m:r>
                      <a:rPr lang="en-US" sz="1400" b="0" i="1" smtClean="0">
                        <a:solidFill>
                          <a:schemeClr val="bg1"/>
                        </a:solidFill>
                        <a:latin typeface="Cambria Math" panose="02040503050406030204" pitchFamily="18" charset="0"/>
                      </a:rPr>
                      <m:t>𝑞</m:t>
                    </m:r>
                    <m:f>
                      <m:fPr>
                        <m:ctrlPr>
                          <a:rPr lang="en-US" sz="1400" i="1">
                            <a:solidFill>
                              <a:schemeClr val="bg1"/>
                            </a:solidFill>
                            <a:latin typeface="Cambria Math" panose="02040503050406030204" pitchFamily="18" charset="0"/>
                          </a:rPr>
                        </m:ctrlPr>
                      </m:fPr>
                      <m:num>
                        <m:r>
                          <a:rPr lang="en-US" sz="1400" b="0" i="1" smtClean="0">
                            <a:solidFill>
                              <a:schemeClr val="bg1"/>
                            </a:solidFill>
                            <a:latin typeface="Cambria Math" panose="02040503050406030204" pitchFamily="18" charset="0"/>
                          </a:rPr>
                          <m:t>𝑁</m:t>
                        </m:r>
                        <m:r>
                          <a:rPr lang="en-US" sz="1400" b="0" i="1" smtClean="0">
                            <a:solidFill>
                              <a:schemeClr val="bg1"/>
                            </a:solidFill>
                            <a:latin typeface="Cambria Math" panose="02040503050406030204" pitchFamily="18" charset="0"/>
                          </a:rPr>
                          <m:t>(</m:t>
                        </m:r>
                        <m:r>
                          <a:rPr lang="en-US" sz="1400" b="0" i="1" smtClean="0">
                            <a:solidFill>
                              <a:schemeClr val="bg1"/>
                            </a:solidFill>
                            <a:latin typeface="Cambria Math" panose="02040503050406030204" pitchFamily="18" charset="0"/>
                          </a:rPr>
                          <m:t>𝑡</m:t>
                        </m:r>
                        <m:r>
                          <a:rPr lang="en-US" sz="1400" b="0" i="1" smtClean="0">
                            <a:solidFill>
                              <a:schemeClr val="bg1"/>
                            </a:solidFill>
                            <a:latin typeface="Cambria Math" panose="02040503050406030204" pitchFamily="18" charset="0"/>
                          </a:rPr>
                          <m:t>)</m:t>
                        </m:r>
                      </m:num>
                      <m:den>
                        <m:r>
                          <a:rPr lang="en-US" sz="1400" i="1">
                            <a:solidFill>
                              <a:schemeClr val="bg1"/>
                            </a:solidFill>
                            <a:latin typeface="Cambria Math" panose="02040503050406030204" pitchFamily="18" charset="0"/>
                          </a:rPr>
                          <m:t>𝑀</m:t>
                        </m:r>
                      </m:den>
                    </m:f>
                    <m:r>
                      <a:rPr lang="en-US" sz="1400" i="1">
                        <a:solidFill>
                          <a:schemeClr val="bg1"/>
                        </a:solidFill>
                        <a:latin typeface="Cambria Math" panose="02040503050406030204" pitchFamily="18" charset="0"/>
                      </a:rPr>
                      <m:t>[</m:t>
                    </m:r>
                    <m:r>
                      <a:rPr lang="en-US" sz="1400" i="1">
                        <a:solidFill>
                          <a:schemeClr val="bg1"/>
                        </a:solidFill>
                        <a:latin typeface="Cambria Math" panose="02040503050406030204" pitchFamily="18" charset="0"/>
                      </a:rPr>
                      <m:t>𝑀</m:t>
                    </m:r>
                    <m:r>
                      <a:rPr lang="en-US" sz="1400" i="1">
                        <a:solidFill>
                          <a:schemeClr val="bg1"/>
                        </a:solidFill>
                        <a:latin typeface="Cambria Math" panose="02040503050406030204" pitchFamily="18" charset="0"/>
                      </a:rPr>
                      <m:t>−</m:t>
                    </m:r>
                    <m:r>
                      <a:rPr lang="en-US" sz="1400" i="1">
                        <a:solidFill>
                          <a:schemeClr val="bg1"/>
                        </a:solidFill>
                        <a:latin typeface="Cambria Math" panose="02040503050406030204" pitchFamily="18" charset="0"/>
                      </a:rPr>
                      <m:t>𝑁</m:t>
                    </m:r>
                    <m:d>
                      <m:dPr>
                        <m:ctrlPr>
                          <a:rPr lang="en-US" sz="1400" i="1">
                            <a:solidFill>
                              <a:schemeClr val="bg1"/>
                            </a:solidFill>
                            <a:latin typeface="Cambria Math" panose="02040503050406030204" pitchFamily="18" charset="0"/>
                          </a:rPr>
                        </m:ctrlPr>
                      </m:dPr>
                      <m:e>
                        <m:r>
                          <a:rPr lang="en-US" sz="1400" i="1">
                            <a:solidFill>
                              <a:schemeClr val="bg1"/>
                            </a:solidFill>
                            <a:latin typeface="Cambria Math" panose="02040503050406030204" pitchFamily="18" charset="0"/>
                          </a:rPr>
                          <m:t>𝑡</m:t>
                        </m:r>
                      </m:e>
                    </m:d>
                    <m:r>
                      <a:rPr lang="en-US" sz="1400" i="1">
                        <a:solidFill>
                          <a:schemeClr val="bg1"/>
                        </a:solidFill>
                        <a:latin typeface="Cambria Math" panose="02040503050406030204" pitchFamily="18" charset="0"/>
                      </a:rPr>
                      <m:t>]</m:t>
                    </m:r>
                  </m:oMath>
                </a14:m>
                <a:r>
                  <a:rPr lang="en-US" sz="1400" i="1" dirty="0">
                    <a:solidFill>
                      <a:schemeClr val="bg1"/>
                    </a:solidFill>
                  </a:rPr>
                  <a:t>				          </a:t>
                </a:r>
              </a:p>
              <a:p>
                <a:pPr>
                  <a:lnSpc>
                    <a:spcPct val="90000"/>
                  </a:lnSpc>
                  <a:spcBef>
                    <a:spcPts val="1000"/>
                  </a:spcBef>
                  <a:buClr>
                    <a:schemeClr val="accent1"/>
                  </a:buClr>
                  <a:buSzPct val="80000"/>
                  <a:buFont typeface="Wingdings 3" charset="2"/>
                  <a:buChar char=""/>
                </a:pPr>
                <a:r>
                  <a:rPr lang="en-US" sz="1400" dirty="0">
                    <a:solidFill>
                      <a:schemeClr val="bg1"/>
                    </a:solidFill>
                  </a:rPr>
                  <a:t>Where </a:t>
                </a:r>
              </a:p>
              <a:p>
                <a:pPr>
                  <a:lnSpc>
                    <a:spcPct val="90000"/>
                  </a:lnSpc>
                  <a:spcBef>
                    <a:spcPts val="1000"/>
                  </a:spcBef>
                  <a:buClr>
                    <a:schemeClr val="accent1"/>
                  </a:buClr>
                  <a:buSzPct val="80000"/>
                  <a:buFont typeface="Wingdings 3" charset="2"/>
                  <a:buChar char=""/>
                </a:pPr>
                <a:r>
                  <a:rPr lang="en-US" sz="1400" i="1" dirty="0">
                    <a:solidFill>
                      <a:schemeClr val="bg1"/>
                    </a:solidFill>
                  </a:rPr>
                  <a:t>n(t)</a:t>
                </a:r>
                <a:r>
                  <a:rPr lang="en-US" sz="1400" dirty="0">
                    <a:solidFill>
                      <a:schemeClr val="bg1"/>
                    </a:solidFill>
                  </a:rPr>
                  <a:t> : the rate of adopters at time </a:t>
                </a:r>
                <a:r>
                  <a:rPr lang="en-US" sz="1400" i="1" dirty="0">
                    <a:solidFill>
                      <a:schemeClr val="bg1"/>
                    </a:solidFill>
                  </a:rPr>
                  <a:t>t</a:t>
                </a:r>
                <a:endParaRPr lang="en-US" sz="1400" dirty="0">
                  <a:solidFill>
                    <a:schemeClr val="bg1"/>
                  </a:solidFill>
                </a:endParaRPr>
              </a:p>
              <a:p>
                <a:pPr>
                  <a:lnSpc>
                    <a:spcPct val="90000"/>
                  </a:lnSpc>
                  <a:spcBef>
                    <a:spcPts val="1000"/>
                  </a:spcBef>
                  <a:buClr>
                    <a:schemeClr val="accent1"/>
                  </a:buClr>
                  <a:buSzPct val="80000"/>
                  <a:buFont typeface="Wingdings 3" charset="2"/>
                  <a:buChar char=""/>
                </a:pPr>
                <a:r>
                  <a:rPr lang="en-US" sz="1400" i="1" dirty="0">
                    <a:solidFill>
                      <a:schemeClr val="bg1"/>
                    </a:solidFill>
                  </a:rPr>
                  <a:t>N(t)</a:t>
                </a:r>
                <a:r>
                  <a:rPr lang="en-US" sz="1400" dirty="0">
                    <a:solidFill>
                      <a:schemeClr val="bg1"/>
                    </a:solidFill>
                  </a:rPr>
                  <a:t> : the cumulative number of adopters</a:t>
                </a:r>
              </a:p>
              <a:p>
                <a:pPr>
                  <a:lnSpc>
                    <a:spcPct val="90000"/>
                  </a:lnSpc>
                  <a:spcBef>
                    <a:spcPts val="1000"/>
                  </a:spcBef>
                  <a:buClr>
                    <a:schemeClr val="accent1"/>
                  </a:buClr>
                  <a:buSzPct val="80000"/>
                  <a:buFont typeface="Wingdings 3" charset="2"/>
                  <a:buChar char=""/>
                </a:pPr>
                <a:r>
                  <a:rPr lang="en-US" sz="1400" dirty="0">
                    <a:solidFill>
                      <a:schemeClr val="bg1"/>
                    </a:solidFill>
                  </a:rPr>
                  <a:t>M : ultimate number of adopters</a:t>
                </a:r>
              </a:p>
              <a:p>
                <a:pPr>
                  <a:lnSpc>
                    <a:spcPct val="90000"/>
                  </a:lnSpc>
                  <a:spcBef>
                    <a:spcPts val="1000"/>
                  </a:spcBef>
                  <a:buClr>
                    <a:schemeClr val="accent1"/>
                  </a:buClr>
                  <a:buSzPct val="80000"/>
                  <a:buFont typeface="Wingdings 3" charset="2"/>
                  <a:buChar char=""/>
                </a:pPr>
                <a14:m>
                  <m:oMath xmlns:m="http://schemas.openxmlformats.org/officeDocument/2006/math">
                    <m:r>
                      <a:rPr lang="en-US" sz="1400" i="1">
                        <a:solidFill>
                          <a:schemeClr val="bg1"/>
                        </a:solidFill>
                        <a:latin typeface="Cambria Math" panose="02040503050406030204" pitchFamily="18" charset="0"/>
                      </a:rPr>
                      <m:t>𝑙</m:t>
                    </m:r>
                  </m:oMath>
                </a14:m>
                <a:r>
                  <a:rPr lang="en-US" sz="1400" i="1" dirty="0">
                    <a:solidFill>
                      <a:schemeClr val="bg1"/>
                    </a:solidFill>
                  </a:rPr>
                  <a:t> </a:t>
                </a:r>
                <a:r>
                  <a:rPr lang="en-US" sz="1400" dirty="0">
                    <a:solidFill>
                      <a:schemeClr val="bg1"/>
                    </a:solidFill>
                  </a:rPr>
                  <a:t>: adoptive influence that is independent of prior adoptions (innovator rate) </a:t>
                </a:r>
              </a:p>
              <a:p>
                <a:pPr>
                  <a:lnSpc>
                    <a:spcPct val="90000"/>
                  </a:lnSpc>
                  <a:spcBef>
                    <a:spcPts val="1000"/>
                  </a:spcBef>
                  <a:buClr>
                    <a:schemeClr val="accent1"/>
                  </a:buClr>
                  <a:buSzPct val="80000"/>
                  <a:buFont typeface="Wingdings 3" charset="2"/>
                  <a:buChar char=""/>
                </a:pPr>
                <a:r>
                  <a:rPr lang="en-US" sz="1400" i="1" dirty="0">
                    <a:solidFill>
                      <a:schemeClr val="bg1"/>
                    </a:solidFill>
                  </a:rPr>
                  <a:t>q </a:t>
                </a:r>
                <a:r>
                  <a:rPr lang="en-US" sz="1400" dirty="0">
                    <a:solidFill>
                      <a:schemeClr val="bg1"/>
                    </a:solidFill>
                  </a:rPr>
                  <a:t>: adoptive influence that depends on imitation</a:t>
                </a:r>
              </a:p>
              <a:p>
                <a:pPr>
                  <a:lnSpc>
                    <a:spcPct val="90000"/>
                  </a:lnSpc>
                  <a:spcBef>
                    <a:spcPts val="1000"/>
                  </a:spcBef>
                  <a:buClr>
                    <a:schemeClr val="accent1"/>
                  </a:buClr>
                  <a:buSzPct val="80000"/>
                </a:pPr>
                <a:r>
                  <a:rPr lang="en-US" sz="1400" dirty="0">
                    <a:solidFill>
                      <a:schemeClr val="bg1"/>
                    </a:solidFill>
                  </a:rPr>
                  <a:t>   ( imitator rate) </a:t>
                </a:r>
              </a:p>
            </p:txBody>
          </p:sp>
        </mc:Choice>
        <mc:Fallback>
          <p:sp>
            <p:nvSpPr>
              <p:cNvPr id="6" name="Rectangle 5">
                <a:extLst>
                  <a:ext uri="{FF2B5EF4-FFF2-40B4-BE49-F238E27FC236}">
                    <a16:creationId xmlns:a16="http://schemas.microsoft.com/office/drawing/2014/main" id="{841D4154-CEDF-4C81-AACB-75F63D15409D}"/>
                  </a:ext>
                </a:extLst>
              </p:cNvPr>
              <p:cNvSpPr>
                <a:spLocks noRot="1" noChangeAspect="1" noMove="1" noResize="1" noEditPoints="1" noAdjustHandles="1" noChangeArrowheads="1" noChangeShapeType="1" noTextEdit="1"/>
              </p:cNvSpPr>
              <p:nvPr/>
            </p:nvSpPr>
            <p:spPr>
              <a:xfrm>
                <a:off x="673754" y="2160590"/>
                <a:ext cx="4365501" cy="3440110"/>
              </a:xfrm>
              <a:prstGeom prst="rect">
                <a:avLst/>
              </a:prstGeom>
              <a:blipFill>
                <a:blip r:embed="rId2"/>
                <a:stretch>
                  <a:fillRect l="-419" t="-1593" r="-698"/>
                </a:stretch>
              </a:blipFill>
            </p:spPr>
            <p:txBody>
              <a:bodyPr/>
              <a:lstStyle/>
              <a:p>
                <a:r>
                  <a:rPr lang="en-US">
                    <a:noFill/>
                  </a:rPr>
                  <a:t> </a:t>
                </a:r>
              </a:p>
            </p:txBody>
          </p:sp>
        </mc:Fallback>
      </mc:AlternateContent>
      <p:pic>
        <p:nvPicPr>
          <p:cNvPr id="5" name="Content Placeholder 4">
            <a:extLst>
              <a:ext uri="{FF2B5EF4-FFF2-40B4-BE49-F238E27FC236}">
                <a16:creationId xmlns:a16="http://schemas.microsoft.com/office/drawing/2014/main" id="{F2C9744F-BCB1-4049-A7CA-E8EA40B4C5A5}"/>
              </a:ext>
            </a:extLst>
          </p:cNvPr>
          <p:cNvPicPr>
            <a:picLocks noGrp="1" noChangeAspect="1"/>
          </p:cNvPicPr>
          <p:nvPr>
            <p:ph idx="1"/>
          </p:nvPr>
        </p:nvPicPr>
        <p:blipFill>
          <a:blip r:embed="rId3"/>
          <a:stretch>
            <a:fillRect/>
          </a:stretch>
        </p:blipFill>
        <p:spPr>
          <a:xfrm>
            <a:off x="6096001" y="1984306"/>
            <a:ext cx="5143500" cy="2876872"/>
          </a:xfrm>
          <a:prstGeom prst="rect">
            <a:avLst/>
          </a:prstGeom>
        </p:spPr>
      </p:pic>
      <p:sp>
        <p:nvSpPr>
          <p:cNvPr id="17" name="Isosceles Triangle 16">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55696"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41103180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62423CA5-E2E1-4789-B759-9906C1C940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
            <a:ext cx="4660126"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6" name="Isosceles Triangle 25">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4660127" y="-3"/>
            <a:ext cx="1056745" cy="6858001"/>
          </a:xfrm>
          <a:prstGeom prst="triangle">
            <a:avLst>
              <a:gd name="adj" fmla="val 100000"/>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670D23A8-21E0-4D6D-BCA0-26BD485FF800}"/>
              </a:ext>
            </a:extLst>
          </p:cNvPr>
          <p:cNvSpPr>
            <a:spLocks noGrp="1"/>
          </p:cNvSpPr>
          <p:nvPr>
            <p:ph type="title"/>
          </p:nvPr>
        </p:nvSpPr>
        <p:spPr>
          <a:xfrm>
            <a:off x="673754" y="643467"/>
            <a:ext cx="4203045" cy="1375608"/>
          </a:xfrm>
        </p:spPr>
        <p:txBody>
          <a:bodyPr vert="horz" lIns="91440" tIns="45720" rIns="91440" bIns="45720" rtlCol="0" anchor="ctr">
            <a:normAutofit/>
          </a:bodyPr>
          <a:lstStyle/>
          <a:p>
            <a:r>
              <a:rPr lang="en-US" dirty="0">
                <a:solidFill>
                  <a:schemeClr val="bg1"/>
                </a:solidFill>
              </a:rPr>
              <a:t>Bass Model with Switching  </a:t>
            </a:r>
          </a:p>
        </p:txBody>
      </p:sp>
      <mc:AlternateContent xmlns:mc="http://schemas.openxmlformats.org/markup-compatibility/2006">
        <mc:Choice xmlns:a14="http://schemas.microsoft.com/office/drawing/2010/main" Requires="a14">
          <p:sp>
            <p:nvSpPr>
              <p:cNvPr id="4" name="Content Placeholder 3">
                <a:extLst>
                  <a:ext uri="{FF2B5EF4-FFF2-40B4-BE49-F238E27FC236}">
                    <a16:creationId xmlns:a16="http://schemas.microsoft.com/office/drawing/2014/main" id="{C45D2B21-D68C-4A21-BF55-2C0A74F1C98D}"/>
                  </a:ext>
                </a:extLst>
              </p:cNvPr>
              <p:cNvSpPr>
                <a:spLocks noGrp="1"/>
              </p:cNvSpPr>
              <p:nvPr>
                <p:ph idx="1"/>
              </p:nvPr>
            </p:nvSpPr>
            <p:spPr>
              <a:xfrm>
                <a:off x="673754" y="2160590"/>
                <a:ext cx="3973943" cy="3440110"/>
              </a:xfrm>
            </p:spPr>
            <p:txBody>
              <a:bodyPr vert="horz" lIns="91440" tIns="45720" rIns="91440" bIns="45720" rtlCol="0">
                <a:normAutofit/>
              </a:bodyPr>
              <a:lstStyle/>
              <a:p>
                <a:pPr marL="0" marR="0" lvl="0" indent="0" fontAlgn="auto">
                  <a:lnSpc>
                    <a:spcPct val="90000"/>
                  </a:lnSpc>
                  <a:tabLst/>
                  <a:defRPr/>
                </a:pPr>
                <a:r>
                  <a:rPr kumimoji="0" lang="en-US" b="0" i="0" u="none" strike="noStrike" cap="none" spc="0" normalizeH="0" baseline="0" noProof="0" dirty="0">
                    <a:ln>
                      <a:noFill/>
                    </a:ln>
                    <a:solidFill>
                      <a:schemeClr val="bg1"/>
                    </a:solidFill>
                    <a:effectLst/>
                    <a:uLnTx/>
                    <a:uFillTx/>
                  </a:rPr>
                  <a:t>Allow for consumers that adopted “new technology” (switched to retail provider) an option to switch back</a:t>
                </a:r>
              </a:p>
              <a:p>
                <a:pPr marL="0" marR="0" lvl="0" indent="0" fontAlgn="auto">
                  <a:lnSpc>
                    <a:spcPct val="90000"/>
                  </a:lnSpc>
                  <a:tabLst/>
                  <a:defRPr/>
                </a:pPr>
                <a14:m>
                  <m:oMath xmlns:m="http://schemas.openxmlformats.org/officeDocument/2006/math">
                    <m:r>
                      <a:rPr kumimoji="0" lang="en-US" b="0" i="1" u="none" strike="noStrike" cap="none" spc="0" normalizeH="0" baseline="0" noProof="0">
                        <a:ln>
                          <a:noFill/>
                        </a:ln>
                        <a:solidFill>
                          <a:schemeClr val="bg1"/>
                        </a:solidFill>
                        <a:effectLst/>
                        <a:uLnTx/>
                        <a:uFillTx/>
                        <a:latin typeface="Cambria Math" panose="02040503050406030204" pitchFamily="18" charset="0"/>
                      </a:rPr>
                      <m:t>𝑛</m:t>
                    </m:r>
                    <m:d>
                      <m:dPr>
                        <m:ctrlPr>
                          <a:rPr kumimoji="0" lang="en-US" b="0" i="1" u="none" strike="noStrike" cap="none" spc="0" normalizeH="0" baseline="0" noProof="0">
                            <a:ln>
                              <a:noFill/>
                            </a:ln>
                            <a:solidFill>
                              <a:schemeClr val="bg1"/>
                            </a:solidFill>
                            <a:effectLst/>
                            <a:uLnTx/>
                            <a:uFillTx/>
                            <a:latin typeface="Cambria Math" panose="02040503050406030204" pitchFamily="18" charset="0"/>
                          </a:rPr>
                        </m:ctrlPr>
                      </m:dPr>
                      <m:e>
                        <m:r>
                          <a:rPr kumimoji="0" lang="en-US" b="0" i="1" u="none" strike="noStrike" cap="none" spc="0" normalizeH="0" baseline="0" noProof="0">
                            <a:ln>
                              <a:noFill/>
                            </a:ln>
                            <a:solidFill>
                              <a:schemeClr val="bg1"/>
                            </a:solidFill>
                            <a:effectLst/>
                            <a:uLnTx/>
                            <a:uFillTx/>
                            <a:latin typeface="Cambria Math" panose="02040503050406030204" pitchFamily="18" charset="0"/>
                          </a:rPr>
                          <m:t>𝑡</m:t>
                        </m:r>
                      </m:e>
                    </m:d>
                    <m:r>
                      <a:rPr kumimoji="0" lang="en-US" b="0" i="1" u="none" strike="noStrike" cap="none" spc="0" normalizeH="0" baseline="0" noProof="0">
                        <a:ln>
                          <a:noFill/>
                        </a:ln>
                        <a:solidFill>
                          <a:schemeClr val="bg1"/>
                        </a:solidFill>
                        <a:effectLst/>
                        <a:uLnTx/>
                        <a:uFillTx/>
                        <a:latin typeface="Cambria Math" panose="02040503050406030204" pitchFamily="18" charset="0"/>
                      </a:rPr>
                      <m:t>=</m:t>
                    </m:r>
                    <m:f>
                      <m:fPr>
                        <m:ctrlPr>
                          <a:rPr kumimoji="0" lang="en-US" b="0" i="1" u="none" strike="noStrike" cap="none" spc="0" normalizeH="0" baseline="0" noProof="0">
                            <a:ln>
                              <a:noFill/>
                            </a:ln>
                            <a:solidFill>
                              <a:schemeClr val="bg1"/>
                            </a:solidFill>
                            <a:effectLst/>
                            <a:uLnTx/>
                            <a:uFillTx/>
                            <a:latin typeface="Cambria Math" panose="02040503050406030204" pitchFamily="18" charset="0"/>
                          </a:rPr>
                        </m:ctrlPr>
                      </m:fPr>
                      <m:num>
                        <m:r>
                          <a:rPr kumimoji="0" lang="en-US" b="0" i="1" u="none" strike="noStrike" cap="none" spc="0" normalizeH="0" baseline="0" noProof="0">
                            <a:ln>
                              <a:noFill/>
                            </a:ln>
                            <a:solidFill>
                              <a:schemeClr val="bg1"/>
                            </a:solidFill>
                            <a:effectLst/>
                            <a:uLnTx/>
                            <a:uFillTx/>
                            <a:latin typeface="Cambria Math" panose="02040503050406030204" pitchFamily="18" charset="0"/>
                          </a:rPr>
                          <m:t>𝑑𝑁</m:t>
                        </m:r>
                        <m:r>
                          <a:rPr kumimoji="0" lang="en-US" b="0" i="1" u="none" strike="noStrike" cap="none" spc="0" normalizeH="0" baseline="0" noProof="0">
                            <a:ln>
                              <a:noFill/>
                            </a:ln>
                            <a:solidFill>
                              <a:schemeClr val="bg1"/>
                            </a:solidFill>
                            <a:effectLst/>
                            <a:uLnTx/>
                            <a:uFillTx/>
                            <a:latin typeface="Cambria Math" panose="02040503050406030204" pitchFamily="18" charset="0"/>
                          </a:rPr>
                          <m:t>(</m:t>
                        </m:r>
                        <m:r>
                          <a:rPr kumimoji="0" lang="en-US" b="0" i="1" u="none" strike="noStrike" cap="none" spc="0" normalizeH="0" baseline="0" noProof="0">
                            <a:ln>
                              <a:noFill/>
                            </a:ln>
                            <a:solidFill>
                              <a:schemeClr val="bg1"/>
                            </a:solidFill>
                            <a:effectLst/>
                            <a:uLnTx/>
                            <a:uFillTx/>
                            <a:latin typeface="Cambria Math" panose="02040503050406030204" pitchFamily="18" charset="0"/>
                          </a:rPr>
                          <m:t>𝑡</m:t>
                        </m:r>
                        <m:r>
                          <a:rPr kumimoji="0" lang="en-US" b="0" i="1" u="none" strike="noStrike" cap="none" spc="0" normalizeH="0" baseline="0" noProof="0">
                            <a:ln>
                              <a:noFill/>
                            </a:ln>
                            <a:solidFill>
                              <a:schemeClr val="bg1"/>
                            </a:solidFill>
                            <a:effectLst/>
                            <a:uLnTx/>
                            <a:uFillTx/>
                            <a:latin typeface="Cambria Math" panose="02040503050406030204" pitchFamily="18" charset="0"/>
                          </a:rPr>
                          <m:t>)</m:t>
                        </m:r>
                      </m:num>
                      <m:den>
                        <m:r>
                          <a:rPr kumimoji="0" lang="en-US" b="0" i="1" u="none" strike="noStrike" cap="none" spc="0" normalizeH="0" baseline="0" noProof="0">
                            <a:ln>
                              <a:noFill/>
                            </a:ln>
                            <a:solidFill>
                              <a:schemeClr val="bg1"/>
                            </a:solidFill>
                            <a:effectLst/>
                            <a:uLnTx/>
                            <a:uFillTx/>
                            <a:latin typeface="Cambria Math" panose="02040503050406030204" pitchFamily="18" charset="0"/>
                          </a:rPr>
                          <m:t>𝑑𝑡</m:t>
                        </m:r>
                      </m:den>
                    </m:f>
                    <m:r>
                      <a:rPr kumimoji="0" lang="en-US" b="0" i="1" u="none" strike="noStrike" cap="none" spc="0" normalizeH="0" baseline="0" noProof="0">
                        <a:ln>
                          <a:noFill/>
                        </a:ln>
                        <a:solidFill>
                          <a:schemeClr val="bg1"/>
                        </a:solidFill>
                        <a:effectLst/>
                        <a:uLnTx/>
                        <a:uFillTx/>
                        <a:latin typeface="Cambria Math" panose="02040503050406030204" pitchFamily="18" charset="0"/>
                      </a:rPr>
                      <m:t>= </m:t>
                    </m:r>
                  </m:oMath>
                </a14:m>
                <a:endParaRPr kumimoji="0" lang="en-US" b="0" i="1" u="none" strike="noStrike" cap="none" spc="0" normalizeH="0" baseline="0" noProof="0" dirty="0">
                  <a:ln>
                    <a:noFill/>
                  </a:ln>
                  <a:solidFill>
                    <a:schemeClr val="bg1"/>
                  </a:solidFill>
                  <a:effectLst/>
                  <a:uLnTx/>
                  <a:uFillTx/>
                  <a:latin typeface="Cambria Math" panose="02040503050406030204" pitchFamily="18" charset="0"/>
                </a:endParaRPr>
              </a:p>
              <a:p>
                <a:pPr marL="0" marR="0" lvl="0" indent="0" fontAlgn="auto">
                  <a:lnSpc>
                    <a:spcPct val="90000"/>
                  </a:lnSpc>
                  <a:buNone/>
                  <a:tabLst/>
                  <a:defRPr/>
                </a:pPr>
                <a:r>
                  <a:rPr kumimoji="0" lang="en-US" b="0" u="none" strike="noStrike" cap="none" spc="0" normalizeH="0" baseline="0" noProof="0" dirty="0">
                    <a:ln>
                      <a:noFill/>
                    </a:ln>
                    <a:solidFill>
                      <a:schemeClr val="bg1"/>
                    </a:solidFill>
                    <a:effectLst/>
                    <a:uLnTx/>
                    <a:uFillTx/>
                  </a:rPr>
                  <a:t>= </a:t>
                </a:r>
                <a14:m>
                  <m:oMath xmlns:m="http://schemas.openxmlformats.org/officeDocument/2006/math">
                    <m:r>
                      <a:rPr kumimoji="0" lang="en-US" b="0" i="1" u="none" strike="noStrike" cap="none" spc="0" normalizeH="0" baseline="0" noProof="0">
                        <a:ln>
                          <a:noFill/>
                        </a:ln>
                        <a:solidFill>
                          <a:schemeClr val="bg1"/>
                        </a:solidFill>
                        <a:effectLst/>
                        <a:uLnTx/>
                        <a:uFillTx/>
                        <a:latin typeface="Cambria Math" panose="02040503050406030204" pitchFamily="18" charset="0"/>
                      </a:rPr>
                      <m:t>𝑙</m:t>
                    </m:r>
                    <m:d>
                      <m:dPr>
                        <m:ctrlPr>
                          <a:rPr kumimoji="0" lang="en-US" b="0" i="1" u="none" strike="noStrike" cap="none" spc="0" normalizeH="0" baseline="0" noProof="0" smtClean="0">
                            <a:ln>
                              <a:noFill/>
                            </a:ln>
                            <a:solidFill>
                              <a:schemeClr val="bg1"/>
                            </a:solidFill>
                            <a:effectLst/>
                            <a:uLnTx/>
                            <a:uFillTx/>
                            <a:latin typeface="Cambria Math" panose="02040503050406030204" pitchFamily="18" charset="0"/>
                          </a:rPr>
                        </m:ctrlPr>
                      </m:dPr>
                      <m:e>
                        <m:r>
                          <a:rPr kumimoji="0" lang="en-US" b="0" i="1" u="none" strike="noStrike" cap="none" spc="0" normalizeH="0" baseline="0" noProof="0" smtClean="0">
                            <a:ln>
                              <a:noFill/>
                            </a:ln>
                            <a:solidFill>
                              <a:schemeClr val="bg1"/>
                            </a:solidFill>
                            <a:effectLst/>
                            <a:uLnTx/>
                            <a:uFillTx/>
                            <a:latin typeface="Cambria Math" panose="02040503050406030204" pitchFamily="18" charset="0"/>
                          </a:rPr>
                          <m:t>𝑝𝑟𝑖𝑐𝑒𝑠</m:t>
                        </m:r>
                      </m:e>
                    </m:d>
                    <m:d>
                      <m:dPr>
                        <m:begChr m:val="["/>
                        <m:endChr m:val="]"/>
                        <m:ctrlPr>
                          <a:rPr kumimoji="0" lang="en-US" b="0" i="1" u="none" strike="noStrike" cap="none" spc="0" normalizeH="0" baseline="0" noProof="0">
                            <a:ln>
                              <a:noFill/>
                            </a:ln>
                            <a:solidFill>
                              <a:schemeClr val="bg1"/>
                            </a:solidFill>
                            <a:effectLst/>
                            <a:uLnTx/>
                            <a:uFillTx/>
                            <a:latin typeface="Cambria Math" panose="02040503050406030204" pitchFamily="18" charset="0"/>
                          </a:rPr>
                        </m:ctrlPr>
                      </m:dPr>
                      <m:e>
                        <m:r>
                          <a:rPr kumimoji="0" lang="en-US" b="0" i="1" u="none" strike="noStrike" cap="none" spc="0" normalizeH="0" baseline="0" noProof="0">
                            <a:ln>
                              <a:noFill/>
                            </a:ln>
                            <a:solidFill>
                              <a:schemeClr val="bg1"/>
                            </a:solidFill>
                            <a:effectLst/>
                            <a:uLnTx/>
                            <a:uFillTx/>
                            <a:latin typeface="Cambria Math" panose="02040503050406030204" pitchFamily="18" charset="0"/>
                          </a:rPr>
                          <m:t>𝑀</m:t>
                        </m:r>
                        <m:r>
                          <a:rPr kumimoji="0" lang="en-US" b="0" i="1" u="none" strike="noStrike" cap="none" spc="0" normalizeH="0" baseline="0" noProof="0">
                            <a:ln>
                              <a:noFill/>
                            </a:ln>
                            <a:solidFill>
                              <a:schemeClr val="bg1"/>
                            </a:solidFill>
                            <a:effectLst/>
                            <a:uLnTx/>
                            <a:uFillTx/>
                            <a:latin typeface="Cambria Math" panose="02040503050406030204" pitchFamily="18" charset="0"/>
                          </a:rPr>
                          <m:t>−</m:t>
                        </m:r>
                        <m:r>
                          <a:rPr kumimoji="0" lang="en-US" b="0" i="1" u="none" strike="noStrike" cap="none" spc="0" normalizeH="0" baseline="0" noProof="0">
                            <a:ln>
                              <a:noFill/>
                            </a:ln>
                            <a:solidFill>
                              <a:schemeClr val="bg1"/>
                            </a:solidFill>
                            <a:effectLst/>
                            <a:uLnTx/>
                            <a:uFillTx/>
                            <a:latin typeface="Cambria Math" panose="02040503050406030204" pitchFamily="18" charset="0"/>
                          </a:rPr>
                          <m:t>𝑁</m:t>
                        </m:r>
                        <m:d>
                          <m:dPr>
                            <m:ctrlPr>
                              <a:rPr kumimoji="0" lang="en-US" b="0" i="1" u="none" strike="noStrike" cap="none" spc="0" normalizeH="0" baseline="0" noProof="0">
                                <a:ln>
                                  <a:noFill/>
                                </a:ln>
                                <a:solidFill>
                                  <a:schemeClr val="bg1"/>
                                </a:solidFill>
                                <a:effectLst/>
                                <a:uLnTx/>
                                <a:uFillTx/>
                                <a:latin typeface="Cambria Math" panose="02040503050406030204" pitchFamily="18" charset="0"/>
                              </a:rPr>
                            </m:ctrlPr>
                          </m:dPr>
                          <m:e>
                            <m:r>
                              <a:rPr kumimoji="0" lang="en-US" b="0" i="1" u="none" strike="noStrike" cap="none" spc="0" normalizeH="0" baseline="0" noProof="0">
                                <a:ln>
                                  <a:noFill/>
                                </a:ln>
                                <a:solidFill>
                                  <a:schemeClr val="bg1"/>
                                </a:solidFill>
                                <a:effectLst/>
                                <a:uLnTx/>
                                <a:uFillTx/>
                                <a:latin typeface="Cambria Math" panose="02040503050406030204" pitchFamily="18" charset="0"/>
                              </a:rPr>
                              <m:t>𝑡</m:t>
                            </m:r>
                          </m:e>
                        </m:d>
                      </m:e>
                    </m:d>
                    <m:r>
                      <a:rPr kumimoji="0" lang="en-US" b="0" i="1" u="none" strike="noStrike" cap="none" spc="0" normalizeH="0" baseline="0" noProof="0" smtClean="0">
                        <a:ln>
                          <a:noFill/>
                        </a:ln>
                        <a:solidFill>
                          <a:schemeClr val="bg1"/>
                        </a:solidFill>
                        <a:effectLst/>
                        <a:uLnTx/>
                        <a:uFillTx/>
                        <a:latin typeface="Cambria Math" panose="02040503050406030204" pitchFamily="18" charset="0"/>
                      </a:rPr>
                      <m:t>+</m:t>
                    </m:r>
                  </m:oMath>
                </a14:m>
                <a:endParaRPr kumimoji="0" lang="en-US" b="0" i="1" u="none" strike="noStrike" cap="none" spc="0" normalizeH="0" baseline="0" noProof="0" dirty="0">
                  <a:ln>
                    <a:noFill/>
                  </a:ln>
                  <a:solidFill>
                    <a:schemeClr val="bg1"/>
                  </a:solidFill>
                  <a:effectLst/>
                  <a:uLnTx/>
                  <a:uFillTx/>
                  <a:latin typeface="Cambria Math" panose="02040503050406030204" pitchFamily="18" charset="0"/>
                </a:endParaRPr>
              </a:p>
              <a:p>
                <a:pPr marL="0" marR="0" lvl="0" indent="0" fontAlgn="auto">
                  <a:lnSpc>
                    <a:spcPct val="90000"/>
                  </a:lnSpc>
                  <a:buNone/>
                  <a:tabLst/>
                  <a:defRPr/>
                </a:pPr>
                <a14:m>
                  <m:oMath xmlns:m="http://schemas.openxmlformats.org/officeDocument/2006/math">
                    <m:r>
                      <a:rPr kumimoji="0" lang="en-US" b="0" i="1" u="none" strike="noStrike" cap="none" spc="0" normalizeH="0" baseline="0" noProof="0" smtClean="0">
                        <a:ln>
                          <a:noFill/>
                        </a:ln>
                        <a:solidFill>
                          <a:schemeClr val="bg1"/>
                        </a:solidFill>
                        <a:effectLst/>
                        <a:uLnTx/>
                        <a:uFillTx/>
                        <a:latin typeface="Cambria Math" panose="02040503050406030204" pitchFamily="18" charset="0"/>
                      </a:rPr>
                      <m:t>+</m:t>
                    </m:r>
                    <m:r>
                      <a:rPr kumimoji="0" lang="en-US" b="0" i="1" u="none" strike="noStrike" cap="none" spc="0" normalizeH="0" baseline="0" noProof="0" smtClean="0">
                        <a:ln>
                          <a:noFill/>
                        </a:ln>
                        <a:solidFill>
                          <a:schemeClr val="bg1"/>
                        </a:solidFill>
                        <a:effectLst/>
                        <a:uLnTx/>
                        <a:uFillTx/>
                        <a:latin typeface="Cambria Math" panose="02040503050406030204" pitchFamily="18" charset="0"/>
                      </a:rPr>
                      <m:t>𝑞</m:t>
                    </m:r>
                    <m:d>
                      <m:dPr>
                        <m:ctrlPr>
                          <a:rPr kumimoji="0" lang="en-US" b="0" i="1" u="none" strike="noStrike" cap="none" spc="0" normalizeH="0" baseline="0" noProof="0" smtClean="0">
                            <a:ln>
                              <a:noFill/>
                            </a:ln>
                            <a:solidFill>
                              <a:schemeClr val="bg1"/>
                            </a:solidFill>
                            <a:effectLst/>
                            <a:uLnTx/>
                            <a:uFillTx/>
                            <a:latin typeface="Cambria Math" panose="02040503050406030204" pitchFamily="18" charset="0"/>
                          </a:rPr>
                        </m:ctrlPr>
                      </m:dPr>
                      <m:e>
                        <m:r>
                          <a:rPr kumimoji="0" lang="en-US" b="0" i="1" u="none" strike="noStrike" cap="none" spc="0" normalizeH="0" baseline="0" noProof="0" smtClean="0">
                            <a:ln>
                              <a:noFill/>
                            </a:ln>
                            <a:solidFill>
                              <a:schemeClr val="bg1"/>
                            </a:solidFill>
                            <a:effectLst/>
                            <a:uLnTx/>
                            <a:uFillTx/>
                            <a:latin typeface="Cambria Math" panose="02040503050406030204" pitchFamily="18" charset="0"/>
                          </a:rPr>
                          <m:t>𝑝𝑟𝑖𝑐𝑒𝑠</m:t>
                        </m:r>
                      </m:e>
                    </m:d>
                    <m:f>
                      <m:fPr>
                        <m:ctrlPr>
                          <a:rPr kumimoji="0" lang="en-US" b="0" i="1" u="none" strike="noStrike" cap="none" spc="0" normalizeH="0" baseline="0" noProof="0">
                            <a:ln>
                              <a:noFill/>
                            </a:ln>
                            <a:solidFill>
                              <a:schemeClr val="bg1"/>
                            </a:solidFill>
                            <a:effectLst/>
                            <a:uLnTx/>
                            <a:uFillTx/>
                            <a:latin typeface="Cambria Math" panose="02040503050406030204" pitchFamily="18" charset="0"/>
                          </a:rPr>
                        </m:ctrlPr>
                      </m:fPr>
                      <m:num>
                        <m:r>
                          <a:rPr kumimoji="0" lang="en-US" b="0" i="1" u="none" strike="noStrike" cap="none" spc="0" normalizeH="0" baseline="0" noProof="0" smtClean="0">
                            <a:ln>
                              <a:noFill/>
                            </a:ln>
                            <a:solidFill>
                              <a:schemeClr val="bg1"/>
                            </a:solidFill>
                            <a:effectLst/>
                            <a:uLnTx/>
                            <a:uFillTx/>
                            <a:latin typeface="Cambria Math" panose="02040503050406030204" pitchFamily="18" charset="0"/>
                          </a:rPr>
                          <m:t>𝑁</m:t>
                        </m:r>
                        <m:d>
                          <m:dPr>
                            <m:ctrlPr>
                              <a:rPr kumimoji="0" lang="en-US" b="0" i="1" u="none" strike="noStrike" cap="none" spc="0" normalizeH="0" baseline="0" noProof="0" smtClean="0">
                                <a:ln>
                                  <a:noFill/>
                                </a:ln>
                                <a:solidFill>
                                  <a:schemeClr val="bg1"/>
                                </a:solidFill>
                                <a:effectLst/>
                                <a:uLnTx/>
                                <a:uFillTx/>
                                <a:latin typeface="Cambria Math" panose="02040503050406030204" pitchFamily="18" charset="0"/>
                              </a:rPr>
                            </m:ctrlPr>
                          </m:dPr>
                          <m:e>
                            <m:r>
                              <a:rPr kumimoji="0" lang="en-US" b="0" i="1" u="none" strike="noStrike" cap="none" spc="0" normalizeH="0" baseline="0" noProof="0" smtClean="0">
                                <a:ln>
                                  <a:noFill/>
                                </a:ln>
                                <a:solidFill>
                                  <a:schemeClr val="bg1"/>
                                </a:solidFill>
                                <a:effectLst/>
                                <a:uLnTx/>
                                <a:uFillTx/>
                                <a:latin typeface="Cambria Math" panose="02040503050406030204" pitchFamily="18" charset="0"/>
                              </a:rPr>
                              <m:t>𝑡</m:t>
                            </m:r>
                          </m:e>
                        </m:d>
                      </m:num>
                      <m:den>
                        <m:r>
                          <a:rPr kumimoji="0" lang="en-US" b="0" i="1" u="none" strike="noStrike" cap="none" spc="0" normalizeH="0" baseline="0" noProof="0">
                            <a:ln>
                              <a:noFill/>
                            </a:ln>
                            <a:solidFill>
                              <a:schemeClr val="bg1"/>
                            </a:solidFill>
                            <a:effectLst/>
                            <a:uLnTx/>
                            <a:uFillTx/>
                            <a:latin typeface="Cambria Math" panose="02040503050406030204" pitchFamily="18" charset="0"/>
                          </a:rPr>
                          <m:t>𝑀</m:t>
                        </m:r>
                      </m:den>
                    </m:f>
                    <m:d>
                      <m:dPr>
                        <m:begChr m:val="["/>
                        <m:endChr m:val="]"/>
                        <m:ctrlPr>
                          <a:rPr kumimoji="0" lang="en-US" b="0" i="1" u="none" strike="noStrike" cap="none" spc="0" normalizeH="0" baseline="0" noProof="0">
                            <a:ln>
                              <a:noFill/>
                            </a:ln>
                            <a:solidFill>
                              <a:schemeClr val="bg1"/>
                            </a:solidFill>
                            <a:effectLst/>
                            <a:uLnTx/>
                            <a:uFillTx/>
                            <a:latin typeface="Cambria Math" panose="02040503050406030204" pitchFamily="18" charset="0"/>
                          </a:rPr>
                        </m:ctrlPr>
                      </m:dPr>
                      <m:e>
                        <m:r>
                          <a:rPr kumimoji="0" lang="en-US" b="0" i="1" u="none" strike="noStrike" cap="none" spc="0" normalizeH="0" baseline="0" noProof="0">
                            <a:ln>
                              <a:noFill/>
                            </a:ln>
                            <a:solidFill>
                              <a:schemeClr val="bg1"/>
                            </a:solidFill>
                            <a:effectLst/>
                            <a:uLnTx/>
                            <a:uFillTx/>
                            <a:latin typeface="Cambria Math" panose="02040503050406030204" pitchFamily="18" charset="0"/>
                          </a:rPr>
                          <m:t>𝑀</m:t>
                        </m:r>
                        <m:r>
                          <a:rPr kumimoji="0" lang="en-US" b="0" i="1" u="none" strike="noStrike" cap="none" spc="0" normalizeH="0" baseline="0" noProof="0">
                            <a:ln>
                              <a:noFill/>
                            </a:ln>
                            <a:solidFill>
                              <a:schemeClr val="bg1"/>
                            </a:solidFill>
                            <a:effectLst/>
                            <a:uLnTx/>
                            <a:uFillTx/>
                            <a:latin typeface="Cambria Math" panose="02040503050406030204" pitchFamily="18" charset="0"/>
                          </a:rPr>
                          <m:t>−</m:t>
                        </m:r>
                        <m:r>
                          <a:rPr kumimoji="0" lang="en-US" b="0" i="1" u="none" strike="noStrike" cap="none" spc="0" normalizeH="0" baseline="0" noProof="0">
                            <a:ln>
                              <a:noFill/>
                            </a:ln>
                            <a:solidFill>
                              <a:schemeClr val="bg1"/>
                            </a:solidFill>
                            <a:effectLst/>
                            <a:uLnTx/>
                            <a:uFillTx/>
                            <a:latin typeface="Cambria Math" panose="02040503050406030204" pitchFamily="18" charset="0"/>
                          </a:rPr>
                          <m:t>𝑁</m:t>
                        </m:r>
                        <m:d>
                          <m:dPr>
                            <m:ctrlPr>
                              <a:rPr kumimoji="0" lang="en-US" b="0" i="1" u="none" strike="noStrike" cap="none" spc="0" normalizeH="0" baseline="0" noProof="0">
                                <a:ln>
                                  <a:noFill/>
                                </a:ln>
                                <a:solidFill>
                                  <a:schemeClr val="bg1"/>
                                </a:solidFill>
                                <a:effectLst/>
                                <a:uLnTx/>
                                <a:uFillTx/>
                                <a:latin typeface="Cambria Math" panose="02040503050406030204" pitchFamily="18" charset="0"/>
                              </a:rPr>
                            </m:ctrlPr>
                          </m:dPr>
                          <m:e>
                            <m:r>
                              <a:rPr kumimoji="0" lang="en-US" b="0" i="1" u="none" strike="noStrike" cap="none" spc="0" normalizeH="0" baseline="0" noProof="0">
                                <a:ln>
                                  <a:noFill/>
                                </a:ln>
                                <a:solidFill>
                                  <a:schemeClr val="bg1"/>
                                </a:solidFill>
                                <a:effectLst/>
                                <a:uLnTx/>
                                <a:uFillTx/>
                                <a:latin typeface="Cambria Math" panose="02040503050406030204" pitchFamily="18" charset="0"/>
                              </a:rPr>
                              <m:t>𝑡</m:t>
                            </m:r>
                          </m:e>
                        </m:d>
                      </m:e>
                    </m:d>
                    <m:r>
                      <a:rPr kumimoji="0" lang="en-US" b="0" i="1" u="none" strike="noStrike" cap="none" spc="0" normalizeH="0" baseline="0" noProof="0" smtClean="0">
                        <a:ln>
                          <a:noFill/>
                        </a:ln>
                        <a:solidFill>
                          <a:schemeClr val="bg1"/>
                        </a:solidFill>
                        <a:effectLst/>
                        <a:uLnTx/>
                        <a:uFillTx/>
                        <a:latin typeface="Cambria Math" panose="02040503050406030204" pitchFamily="18" charset="0"/>
                      </a:rPr>
                      <m:t>++</m:t>
                    </m:r>
                    <m:r>
                      <a:rPr kumimoji="0" lang="en-US" b="0" i="1" u="none" strike="noStrike" cap="none" spc="0" normalizeH="0" baseline="0" noProof="0" smtClean="0">
                        <a:ln>
                          <a:noFill/>
                        </a:ln>
                        <a:solidFill>
                          <a:schemeClr val="bg1"/>
                        </a:solidFill>
                        <a:effectLst/>
                        <a:uLnTx/>
                        <a:uFillTx/>
                        <a:latin typeface="Cambria Math" panose="02040503050406030204" pitchFamily="18" charset="0"/>
                      </a:rPr>
                      <m:t>𝑘</m:t>
                    </m:r>
                    <m:d>
                      <m:dPr>
                        <m:ctrlPr>
                          <a:rPr kumimoji="0" lang="en-US" b="0" i="1" u="none" strike="noStrike" cap="none" spc="0" normalizeH="0" baseline="0" noProof="0" smtClean="0">
                            <a:ln>
                              <a:noFill/>
                            </a:ln>
                            <a:solidFill>
                              <a:schemeClr val="bg1"/>
                            </a:solidFill>
                            <a:effectLst/>
                            <a:uLnTx/>
                            <a:uFillTx/>
                            <a:latin typeface="Cambria Math" panose="02040503050406030204" pitchFamily="18" charset="0"/>
                          </a:rPr>
                        </m:ctrlPr>
                      </m:dPr>
                      <m:e>
                        <m:r>
                          <a:rPr kumimoji="0" lang="en-US" b="0" i="1" u="none" strike="noStrike" cap="none" spc="0" normalizeH="0" baseline="0" noProof="0" smtClean="0">
                            <a:ln>
                              <a:noFill/>
                            </a:ln>
                            <a:solidFill>
                              <a:schemeClr val="bg1"/>
                            </a:solidFill>
                            <a:effectLst/>
                            <a:uLnTx/>
                            <a:uFillTx/>
                            <a:latin typeface="Cambria Math" panose="02040503050406030204" pitchFamily="18" charset="0"/>
                          </a:rPr>
                          <m:t>𝑝𝑟𝑖𝑐𝑒𝑠</m:t>
                        </m:r>
                      </m:e>
                    </m:d>
                    <m:r>
                      <a:rPr kumimoji="0" lang="en-US" b="0" i="1" u="none" strike="noStrike" cap="none" spc="0" normalizeH="0" baseline="0" noProof="0" smtClean="0">
                        <a:ln>
                          <a:noFill/>
                        </a:ln>
                        <a:solidFill>
                          <a:schemeClr val="bg1"/>
                        </a:solidFill>
                        <a:effectLst/>
                        <a:uLnTx/>
                        <a:uFillTx/>
                        <a:latin typeface="Cambria Math" panose="02040503050406030204" pitchFamily="18" charset="0"/>
                      </a:rPr>
                      <m:t>𝑁</m:t>
                    </m:r>
                    <m:r>
                      <a:rPr kumimoji="0" lang="en-US" b="0" i="1" u="none" strike="noStrike" cap="none" spc="0" normalizeH="0" baseline="0" noProof="0" smtClean="0">
                        <a:ln>
                          <a:noFill/>
                        </a:ln>
                        <a:solidFill>
                          <a:schemeClr val="bg1"/>
                        </a:solidFill>
                        <a:effectLst/>
                        <a:uLnTx/>
                        <a:uFillTx/>
                        <a:latin typeface="Cambria Math" panose="02040503050406030204" pitchFamily="18" charset="0"/>
                      </a:rPr>
                      <m:t>(</m:t>
                    </m:r>
                    <m:r>
                      <a:rPr kumimoji="0" lang="en-US" b="0" i="1" u="none" strike="noStrike" cap="none" spc="0" normalizeH="0" baseline="0" noProof="0" smtClean="0">
                        <a:ln>
                          <a:noFill/>
                        </a:ln>
                        <a:solidFill>
                          <a:schemeClr val="bg1"/>
                        </a:solidFill>
                        <a:effectLst/>
                        <a:uLnTx/>
                        <a:uFillTx/>
                        <a:latin typeface="Cambria Math" panose="02040503050406030204" pitchFamily="18" charset="0"/>
                      </a:rPr>
                      <m:t>𝑡</m:t>
                    </m:r>
                    <m:r>
                      <a:rPr kumimoji="0" lang="en-US" b="0" i="1" u="none" strike="noStrike" cap="none" spc="0" normalizeH="0" baseline="0" noProof="0" smtClean="0">
                        <a:ln>
                          <a:noFill/>
                        </a:ln>
                        <a:solidFill>
                          <a:schemeClr val="bg1"/>
                        </a:solidFill>
                        <a:effectLst/>
                        <a:uLnTx/>
                        <a:uFillTx/>
                        <a:latin typeface="Cambria Math" panose="02040503050406030204" pitchFamily="18" charset="0"/>
                      </a:rPr>
                      <m:t>)</m:t>
                    </m:r>
                  </m:oMath>
                </a14:m>
                <a:r>
                  <a:rPr kumimoji="0" lang="en-US" b="0" i="1" u="none" strike="noStrike" cap="none" spc="0" normalizeH="0" baseline="0" noProof="0" dirty="0">
                    <a:ln>
                      <a:noFill/>
                    </a:ln>
                    <a:solidFill>
                      <a:schemeClr val="bg1"/>
                    </a:solidFill>
                    <a:effectLst/>
                    <a:uLnTx/>
                    <a:uFillTx/>
                  </a:rPr>
                  <a:t> </a:t>
                </a:r>
                <a:r>
                  <a:rPr kumimoji="0" lang="en-US" sz="2600" b="0" i="1" u="none" strike="noStrike" cap="none" spc="0" normalizeH="0" baseline="0" noProof="0" dirty="0">
                    <a:ln>
                      <a:noFill/>
                    </a:ln>
                    <a:solidFill>
                      <a:schemeClr val="bg1"/>
                    </a:solidFill>
                    <a:effectLst/>
                    <a:uLnTx/>
                    <a:uFillTx/>
                  </a:rPr>
                  <a:t>	</a:t>
                </a:r>
                <a:r>
                  <a:rPr kumimoji="0" lang="en-US" sz="1300" b="0" i="1" u="none" strike="noStrike" cap="none" spc="0" normalizeH="0" baseline="0" noProof="0" dirty="0">
                    <a:ln>
                      <a:noFill/>
                    </a:ln>
                    <a:solidFill>
                      <a:schemeClr val="bg1"/>
                    </a:solidFill>
                    <a:effectLst/>
                    <a:uLnTx/>
                    <a:uFillTx/>
                  </a:rPr>
                  <a:t>		          </a:t>
                </a:r>
                <a:endParaRPr kumimoji="0" lang="en-US" sz="1300" b="0" i="0" u="none" strike="noStrike" cap="none" spc="0" normalizeH="0" baseline="0" noProof="0" dirty="0">
                  <a:ln>
                    <a:noFill/>
                  </a:ln>
                  <a:solidFill>
                    <a:schemeClr val="bg1"/>
                  </a:solidFill>
                  <a:effectLst/>
                  <a:uLnTx/>
                  <a:uFillTx/>
                </a:endParaRPr>
              </a:p>
            </p:txBody>
          </p:sp>
        </mc:Choice>
        <mc:Fallback>
          <p:sp>
            <p:nvSpPr>
              <p:cNvPr id="4" name="Content Placeholder 3">
                <a:extLst>
                  <a:ext uri="{FF2B5EF4-FFF2-40B4-BE49-F238E27FC236}">
                    <a16:creationId xmlns:a16="http://schemas.microsoft.com/office/drawing/2014/main" id="{C45D2B21-D68C-4A21-BF55-2C0A74F1C98D}"/>
                  </a:ext>
                </a:extLst>
              </p:cNvPr>
              <p:cNvSpPr>
                <a:spLocks noGrp="1" noRot="1" noChangeAspect="1" noMove="1" noResize="1" noEditPoints="1" noAdjustHandles="1" noChangeArrowheads="1" noChangeShapeType="1" noTextEdit="1"/>
              </p:cNvSpPr>
              <p:nvPr>
                <p:ph idx="1"/>
              </p:nvPr>
            </p:nvSpPr>
            <p:spPr>
              <a:xfrm>
                <a:off x="673754" y="2160590"/>
                <a:ext cx="3973943" cy="3440110"/>
              </a:xfrm>
              <a:blipFill>
                <a:blip r:embed="rId2"/>
                <a:stretch>
                  <a:fillRect l="-1382" t="-1770"/>
                </a:stretch>
              </a:blipFill>
            </p:spPr>
            <p:txBody>
              <a:bodyPr/>
              <a:lstStyle/>
              <a:p>
                <a:r>
                  <a:rPr lang="en-US">
                    <a:noFill/>
                  </a:rPr>
                  <a:t> </a:t>
                </a:r>
              </a:p>
            </p:txBody>
          </p:sp>
        </mc:Fallback>
      </mc:AlternateContent>
      <p:pic>
        <p:nvPicPr>
          <p:cNvPr id="12" name="Picture 11">
            <a:extLst>
              <a:ext uri="{FF2B5EF4-FFF2-40B4-BE49-F238E27FC236}">
                <a16:creationId xmlns:a16="http://schemas.microsoft.com/office/drawing/2014/main" id="{C16AE765-61B2-4289-A390-CE1C1FC03B7B}"/>
              </a:ext>
            </a:extLst>
          </p:cNvPr>
          <p:cNvPicPr>
            <a:picLocks noChangeAspect="1"/>
          </p:cNvPicPr>
          <p:nvPr/>
        </p:nvPicPr>
        <p:blipFill>
          <a:blip r:embed="rId3"/>
          <a:stretch>
            <a:fillRect/>
          </a:stretch>
        </p:blipFill>
        <p:spPr>
          <a:xfrm>
            <a:off x="6096001" y="1789263"/>
            <a:ext cx="5143500" cy="3266958"/>
          </a:xfrm>
          <a:prstGeom prst="rect">
            <a:avLst/>
          </a:prstGeom>
        </p:spPr>
      </p:pic>
      <p:sp>
        <p:nvSpPr>
          <p:cNvPr id="28" name="Isosceles Triangle 27">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55696"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20522279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9F1411-E39D-46B1-983E-473C49F213F1}"/>
              </a:ext>
            </a:extLst>
          </p:cNvPr>
          <p:cNvSpPr>
            <a:spLocks noGrp="1"/>
          </p:cNvSpPr>
          <p:nvPr>
            <p:ph type="title"/>
          </p:nvPr>
        </p:nvSpPr>
        <p:spPr>
          <a:xfrm>
            <a:off x="677334" y="609600"/>
            <a:ext cx="8596668" cy="824089"/>
          </a:xfrm>
        </p:spPr>
        <p:txBody>
          <a:bodyPr/>
          <a:lstStyle/>
          <a:p>
            <a:r>
              <a:rPr lang="en-US" dirty="0"/>
              <a:t>Can this be estimated? </a:t>
            </a:r>
          </a:p>
        </p:txBody>
      </p:sp>
      <p:sp>
        <p:nvSpPr>
          <p:cNvPr id="3" name="Content Placeholder 2">
            <a:extLst>
              <a:ext uri="{FF2B5EF4-FFF2-40B4-BE49-F238E27FC236}">
                <a16:creationId xmlns:a16="http://schemas.microsoft.com/office/drawing/2014/main" id="{01D04D9D-AEE7-4576-9370-190E3D17A26B}"/>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949794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8" name="Rectangle 37">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62423CA5-E2E1-4789-B759-9906C1C940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
            <a:ext cx="4660126"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2" name="Isosceles Triangle 41">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4660127" y="-3"/>
            <a:ext cx="1056745" cy="6858001"/>
          </a:xfrm>
          <a:prstGeom prst="triangle">
            <a:avLst>
              <a:gd name="adj" fmla="val 100000"/>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669B6D21-03CA-4DFB-8BA8-4253527EFF0A}"/>
              </a:ext>
            </a:extLst>
          </p:cNvPr>
          <p:cNvSpPr>
            <a:spLocks noGrp="1"/>
          </p:cNvSpPr>
          <p:nvPr>
            <p:ph type="title"/>
          </p:nvPr>
        </p:nvSpPr>
        <p:spPr>
          <a:xfrm>
            <a:off x="673754" y="643467"/>
            <a:ext cx="4203045" cy="1375608"/>
          </a:xfrm>
        </p:spPr>
        <p:txBody>
          <a:bodyPr vert="horz" lIns="91440" tIns="45720" rIns="91440" bIns="45720" rtlCol="0" anchor="ctr">
            <a:normAutofit/>
          </a:bodyPr>
          <a:lstStyle/>
          <a:p>
            <a:r>
              <a:rPr lang="en-US">
                <a:solidFill>
                  <a:schemeClr val="bg1"/>
                </a:solidFill>
              </a:rPr>
              <a:t>Did consumer behavior change? </a:t>
            </a:r>
          </a:p>
        </p:txBody>
      </p:sp>
      <mc:AlternateContent xmlns:mc="http://schemas.openxmlformats.org/markup-compatibility/2006">
        <mc:Choice xmlns:a14="http://schemas.microsoft.com/office/drawing/2010/main" Requires="a14">
          <p:sp>
            <p:nvSpPr>
              <p:cNvPr id="7" name="Rectangle 6">
                <a:extLst>
                  <a:ext uri="{FF2B5EF4-FFF2-40B4-BE49-F238E27FC236}">
                    <a16:creationId xmlns:a16="http://schemas.microsoft.com/office/drawing/2014/main" id="{A00A43BB-4CA8-4628-B697-DFC95D4EABDB}"/>
                  </a:ext>
                </a:extLst>
              </p:cNvPr>
              <p:cNvSpPr/>
              <p:nvPr/>
            </p:nvSpPr>
            <p:spPr>
              <a:xfrm>
                <a:off x="673754" y="2160590"/>
                <a:ext cx="3973943" cy="3440110"/>
              </a:xfrm>
              <a:prstGeom prst="rect">
                <a:avLst/>
              </a:prstGeom>
            </p:spPr>
            <p:txBody>
              <a:bodyPr vert="horz" wrap="square" lIns="91440" tIns="45720" rIns="91440" bIns="45720" rtlCol="0">
                <a:normAutofit/>
              </a:bodyPr>
              <a:lstStyle/>
              <a:p>
                <a:pPr>
                  <a:spcBef>
                    <a:spcPts val="1000"/>
                  </a:spcBef>
                  <a:buClr>
                    <a:schemeClr val="accent1"/>
                  </a:buClr>
                  <a:buSzPct val="80000"/>
                  <a:buFont typeface="Wingdings 3" charset="2"/>
                  <a:buChar char=""/>
                </a:pPr>
                <a:r>
                  <a:rPr lang="en-US">
                    <a:solidFill>
                      <a:schemeClr val="bg1"/>
                    </a:solidFill>
                  </a:rPr>
                  <a:t>The demand equation has the following functional form: </a:t>
                </a:r>
              </a:p>
              <a:p>
                <a:pPr>
                  <a:spcBef>
                    <a:spcPts val="1000"/>
                  </a:spcBef>
                  <a:buClr>
                    <a:schemeClr val="accent1"/>
                  </a:buClr>
                  <a:buSzPct val="80000"/>
                  <a:buFont typeface="Wingdings 3" charset="2"/>
                  <a:buChar char=""/>
                </a:pPr>
                <a14:m>
                  <m:oMath xmlns:m="http://schemas.openxmlformats.org/officeDocument/2006/math">
                    <m:sSub>
                      <m:sSubPr>
                        <m:ctrlPr>
                          <a:rPr lang="en-US" i="1">
                            <a:solidFill>
                              <a:schemeClr val="bg1"/>
                            </a:solidFill>
                            <a:effectLst/>
                            <a:latin typeface="Cambria Math" panose="02040503050406030204" pitchFamily="18" charset="0"/>
                          </a:rPr>
                        </m:ctrlPr>
                      </m:sSubPr>
                      <m:e>
                        <m:r>
                          <a:rPr lang="en-US" i="1">
                            <a:solidFill>
                              <a:schemeClr val="bg1"/>
                            </a:solidFill>
                            <a:latin typeface="Cambria Math" panose="02040503050406030204" pitchFamily="18" charset="0"/>
                          </a:rPr>
                          <m:t>𝑙𝑛𝐷</m:t>
                        </m:r>
                      </m:e>
                      <m:sub>
                        <m:r>
                          <a:rPr lang="en-US" i="1">
                            <a:solidFill>
                              <a:schemeClr val="bg1"/>
                            </a:solidFill>
                            <a:latin typeface="Cambria Math" panose="02040503050406030204" pitchFamily="18" charset="0"/>
                          </a:rPr>
                          <m:t>𝑖</m:t>
                        </m:r>
                        <m:r>
                          <a:rPr lang="en-US" i="1">
                            <a:solidFill>
                              <a:schemeClr val="bg1"/>
                            </a:solidFill>
                            <a:latin typeface="Cambria Math" panose="02040503050406030204" pitchFamily="18" charset="0"/>
                          </a:rPr>
                          <m:t>,</m:t>
                        </m:r>
                        <m:r>
                          <a:rPr lang="en-US" i="1">
                            <a:solidFill>
                              <a:schemeClr val="bg1"/>
                            </a:solidFill>
                            <a:latin typeface="Cambria Math" panose="02040503050406030204" pitchFamily="18" charset="0"/>
                          </a:rPr>
                          <m:t>𝑡</m:t>
                        </m:r>
                      </m:sub>
                    </m:sSub>
                    <m:r>
                      <a:rPr lang="en-US" i="1">
                        <a:solidFill>
                          <a:schemeClr val="bg1"/>
                        </a:solidFill>
                        <a:latin typeface="Cambria Math" panose="02040503050406030204" pitchFamily="18" charset="0"/>
                      </a:rPr>
                      <m:t>=</m:t>
                    </m:r>
                  </m:oMath>
                </a14:m>
                <a:r>
                  <a:rPr lang="en-US" i="1">
                    <a:solidFill>
                      <a:schemeClr val="bg1"/>
                    </a:solidFill>
                  </a:rPr>
                  <a:t> </a:t>
                </a:r>
                <a14:m>
                  <m:oMath xmlns:m="http://schemas.openxmlformats.org/officeDocument/2006/math">
                    <m:sSub>
                      <m:sSubPr>
                        <m:ctrlPr>
                          <a:rPr lang="en-US" i="1">
                            <a:solidFill>
                              <a:schemeClr val="bg1"/>
                            </a:solidFill>
                            <a:effectLst/>
                            <a:latin typeface="Cambria Math" panose="02040503050406030204" pitchFamily="18" charset="0"/>
                          </a:rPr>
                        </m:ctrlPr>
                      </m:sSubPr>
                      <m:e>
                        <m:r>
                          <a:rPr lang="en-US" i="1">
                            <a:solidFill>
                              <a:schemeClr val="bg1"/>
                            </a:solidFill>
                            <a:latin typeface="Cambria Math" panose="02040503050406030204" pitchFamily="18" charset="0"/>
                          </a:rPr>
                          <m:t>𝛽</m:t>
                        </m:r>
                      </m:e>
                      <m:sub>
                        <m:r>
                          <a:rPr lang="en-US" i="1">
                            <a:solidFill>
                              <a:schemeClr val="bg1"/>
                            </a:solidFill>
                            <a:latin typeface="Cambria Math" panose="02040503050406030204" pitchFamily="18" charset="0"/>
                          </a:rPr>
                          <m:t>0</m:t>
                        </m:r>
                      </m:sub>
                    </m:sSub>
                    <m:r>
                      <a:rPr lang="en-US" i="1">
                        <a:solidFill>
                          <a:schemeClr val="bg1"/>
                        </a:solidFill>
                        <a:latin typeface="Cambria Math" panose="02040503050406030204" pitchFamily="18" charset="0"/>
                      </a:rPr>
                      <m:t>+</m:t>
                    </m:r>
                    <m:sSub>
                      <m:sSubPr>
                        <m:ctrlPr>
                          <a:rPr lang="en-US" i="1">
                            <a:solidFill>
                              <a:schemeClr val="bg1"/>
                            </a:solidFill>
                            <a:effectLst/>
                            <a:latin typeface="Cambria Math" panose="02040503050406030204" pitchFamily="18" charset="0"/>
                          </a:rPr>
                        </m:ctrlPr>
                      </m:sSubPr>
                      <m:e>
                        <m:sSub>
                          <m:sSubPr>
                            <m:ctrlPr>
                              <a:rPr lang="en-US" i="1">
                                <a:solidFill>
                                  <a:schemeClr val="bg1"/>
                                </a:solidFill>
                                <a:effectLst/>
                                <a:latin typeface="Cambria Math" panose="02040503050406030204" pitchFamily="18" charset="0"/>
                              </a:rPr>
                            </m:ctrlPr>
                          </m:sSubPr>
                          <m:e>
                            <m:r>
                              <a:rPr lang="en-US" i="1">
                                <a:solidFill>
                                  <a:schemeClr val="bg1"/>
                                </a:solidFill>
                                <a:latin typeface="Cambria Math" panose="02040503050406030204" pitchFamily="18" charset="0"/>
                              </a:rPr>
                              <m:t>𝛽</m:t>
                            </m:r>
                          </m:e>
                          <m:sub>
                            <m:r>
                              <a:rPr lang="en-US" i="1">
                                <a:solidFill>
                                  <a:schemeClr val="bg1"/>
                                </a:solidFill>
                                <a:latin typeface="Cambria Math" panose="02040503050406030204" pitchFamily="18" charset="0"/>
                              </a:rPr>
                              <m:t>1</m:t>
                            </m:r>
                          </m:sub>
                        </m:sSub>
                        <m:r>
                          <a:rPr lang="en-US" i="1">
                            <a:solidFill>
                              <a:schemeClr val="bg1"/>
                            </a:solidFill>
                            <a:latin typeface="Cambria Math" panose="02040503050406030204" pitchFamily="18" charset="0"/>
                          </a:rPr>
                          <m:t>𝑙𝑛𝐷</m:t>
                        </m:r>
                      </m:e>
                      <m:sub>
                        <m:r>
                          <a:rPr lang="en-US" i="1">
                            <a:solidFill>
                              <a:schemeClr val="bg1"/>
                            </a:solidFill>
                            <a:latin typeface="Cambria Math" panose="02040503050406030204" pitchFamily="18" charset="0"/>
                          </a:rPr>
                          <m:t>𝑖</m:t>
                        </m:r>
                        <m:r>
                          <a:rPr lang="en-US" i="1">
                            <a:solidFill>
                              <a:schemeClr val="bg1"/>
                            </a:solidFill>
                            <a:latin typeface="Cambria Math" panose="02040503050406030204" pitchFamily="18" charset="0"/>
                          </a:rPr>
                          <m:t>,</m:t>
                        </m:r>
                        <m:r>
                          <a:rPr lang="en-US" i="1">
                            <a:solidFill>
                              <a:schemeClr val="bg1"/>
                            </a:solidFill>
                            <a:latin typeface="Cambria Math" panose="02040503050406030204" pitchFamily="18" charset="0"/>
                          </a:rPr>
                          <m:t>𝑡</m:t>
                        </m:r>
                        <m:r>
                          <a:rPr lang="en-US" i="1">
                            <a:solidFill>
                              <a:schemeClr val="bg1"/>
                            </a:solidFill>
                            <a:latin typeface="Cambria Math" panose="02040503050406030204" pitchFamily="18" charset="0"/>
                          </a:rPr>
                          <m:t>−1</m:t>
                        </m:r>
                      </m:sub>
                    </m:sSub>
                    <m:r>
                      <a:rPr lang="en-US" i="1">
                        <a:solidFill>
                          <a:schemeClr val="bg1"/>
                        </a:solidFill>
                        <a:latin typeface="Cambria Math" panose="02040503050406030204" pitchFamily="18" charset="0"/>
                      </a:rPr>
                      <m:t>+ </m:t>
                    </m:r>
                    <m:sSub>
                      <m:sSubPr>
                        <m:ctrlPr>
                          <a:rPr lang="en-US" i="1">
                            <a:solidFill>
                              <a:schemeClr val="bg1"/>
                            </a:solidFill>
                            <a:effectLst/>
                            <a:latin typeface="Cambria Math" panose="02040503050406030204" pitchFamily="18" charset="0"/>
                          </a:rPr>
                        </m:ctrlPr>
                      </m:sSubPr>
                      <m:e>
                        <m:r>
                          <a:rPr lang="en-US" i="1">
                            <a:solidFill>
                              <a:schemeClr val="bg1"/>
                            </a:solidFill>
                            <a:latin typeface="Cambria Math" panose="02040503050406030204" pitchFamily="18" charset="0"/>
                          </a:rPr>
                          <m:t>𝛽</m:t>
                        </m:r>
                      </m:e>
                      <m:sub>
                        <m:r>
                          <a:rPr lang="en-US" i="1">
                            <a:solidFill>
                              <a:schemeClr val="bg1"/>
                            </a:solidFill>
                            <a:latin typeface="Cambria Math" panose="02040503050406030204" pitchFamily="18" charset="0"/>
                          </a:rPr>
                          <m:t>2</m:t>
                        </m:r>
                      </m:sub>
                    </m:sSub>
                    <m:r>
                      <a:rPr lang="en-US" i="1">
                        <a:solidFill>
                          <a:schemeClr val="bg1"/>
                        </a:solidFill>
                        <a:latin typeface="Cambria Math" panose="02040503050406030204" pitchFamily="18" charset="0"/>
                      </a:rPr>
                      <m:t>𝑙𝑛</m:t>
                    </m:r>
                    <m:sSubSup>
                      <m:sSubSupPr>
                        <m:ctrlPr>
                          <a:rPr lang="en-US" i="1">
                            <a:solidFill>
                              <a:schemeClr val="bg1"/>
                            </a:solidFill>
                            <a:effectLst/>
                            <a:latin typeface="Cambria Math" panose="02040503050406030204" pitchFamily="18" charset="0"/>
                          </a:rPr>
                        </m:ctrlPr>
                      </m:sSubSupPr>
                      <m:e>
                        <m:r>
                          <a:rPr lang="en-US" i="1">
                            <a:solidFill>
                              <a:schemeClr val="bg1"/>
                            </a:solidFill>
                            <a:latin typeface="Cambria Math" panose="02040503050406030204" pitchFamily="18" charset="0"/>
                          </a:rPr>
                          <m:t>𝑃</m:t>
                        </m:r>
                      </m:e>
                      <m:sub>
                        <m:r>
                          <a:rPr lang="en-US" i="1">
                            <a:solidFill>
                              <a:schemeClr val="bg1"/>
                            </a:solidFill>
                            <a:latin typeface="Cambria Math" panose="02040503050406030204" pitchFamily="18" charset="0"/>
                          </a:rPr>
                          <m:t>𝑖</m:t>
                        </m:r>
                        <m:r>
                          <a:rPr lang="en-US" i="1">
                            <a:solidFill>
                              <a:schemeClr val="bg1"/>
                            </a:solidFill>
                            <a:latin typeface="Cambria Math" panose="02040503050406030204" pitchFamily="18" charset="0"/>
                          </a:rPr>
                          <m:t>,</m:t>
                        </m:r>
                        <m:r>
                          <a:rPr lang="en-US" i="1">
                            <a:solidFill>
                              <a:schemeClr val="bg1"/>
                            </a:solidFill>
                            <a:latin typeface="Cambria Math" panose="02040503050406030204" pitchFamily="18" charset="0"/>
                          </a:rPr>
                          <m:t>𝑡</m:t>
                        </m:r>
                      </m:sub>
                      <m:sup>
                        <m:r>
                          <a:rPr lang="en-US" i="1">
                            <a:solidFill>
                              <a:schemeClr val="bg1"/>
                            </a:solidFill>
                            <a:latin typeface="Cambria Math" panose="02040503050406030204" pitchFamily="18" charset="0"/>
                          </a:rPr>
                          <m:t>𝑒</m:t>
                        </m:r>
                      </m:sup>
                    </m:sSubSup>
                    <m:r>
                      <a:rPr lang="en-US" i="1">
                        <a:solidFill>
                          <a:schemeClr val="bg1"/>
                        </a:solidFill>
                        <a:latin typeface="Cambria Math" panose="02040503050406030204" pitchFamily="18" charset="0"/>
                      </a:rPr>
                      <m:t>+</m:t>
                    </m:r>
                    <m:sSub>
                      <m:sSubPr>
                        <m:ctrlPr>
                          <a:rPr lang="en-US" i="1">
                            <a:solidFill>
                              <a:schemeClr val="bg1"/>
                            </a:solidFill>
                            <a:effectLst/>
                            <a:latin typeface="Cambria Math" panose="02040503050406030204" pitchFamily="18" charset="0"/>
                          </a:rPr>
                        </m:ctrlPr>
                      </m:sSubPr>
                      <m:e>
                        <m:r>
                          <a:rPr lang="en-US" i="1">
                            <a:solidFill>
                              <a:schemeClr val="bg1"/>
                            </a:solidFill>
                            <a:latin typeface="Cambria Math" panose="02040503050406030204" pitchFamily="18" charset="0"/>
                          </a:rPr>
                          <m:t>𝛽</m:t>
                        </m:r>
                      </m:e>
                      <m:sub>
                        <m:r>
                          <a:rPr lang="en-US" i="1">
                            <a:solidFill>
                              <a:schemeClr val="bg1"/>
                            </a:solidFill>
                            <a:latin typeface="Cambria Math" panose="02040503050406030204" pitchFamily="18" charset="0"/>
                          </a:rPr>
                          <m:t>3</m:t>
                        </m:r>
                      </m:sub>
                    </m:sSub>
                    <m:r>
                      <a:rPr lang="en-US" i="1">
                        <a:solidFill>
                          <a:schemeClr val="bg1"/>
                        </a:solidFill>
                        <a:latin typeface="Cambria Math" panose="02040503050406030204" pitchFamily="18" charset="0"/>
                      </a:rPr>
                      <m:t>𝑙𝑛</m:t>
                    </m:r>
                    <m:sSubSup>
                      <m:sSubSupPr>
                        <m:ctrlPr>
                          <a:rPr lang="en-US" i="1">
                            <a:solidFill>
                              <a:schemeClr val="bg1"/>
                            </a:solidFill>
                            <a:effectLst/>
                            <a:latin typeface="Cambria Math" panose="02040503050406030204" pitchFamily="18" charset="0"/>
                          </a:rPr>
                        </m:ctrlPr>
                      </m:sSubSupPr>
                      <m:e>
                        <m:r>
                          <a:rPr lang="en-US" i="1">
                            <a:solidFill>
                              <a:schemeClr val="bg1"/>
                            </a:solidFill>
                            <a:latin typeface="Cambria Math" panose="02040503050406030204" pitchFamily="18" charset="0"/>
                          </a:rPr>
                          <m:t>𝑃</m:t>
                        </m:r>
                      </m:e>
                      <m:sub>
                        <m:r>
                          <a:rPr lang="en-US" i="1">
                            <a:solidFill>
                              <a:schemeClr val="bg1"/>
                            </a:solidFill>
                            <a:latin typeface="Cambria Math" panose="02040503050406030204" pitchFamily="18" charset="0"/>
                          </a:rPr>
                          <m:t>𝑖</m:t>
                        </m:r>
                        <m:r>
                          <a:rPr lang="en-US" i="1">
                            <a:solidFill>
                              <a:schemeClr val="bg1"/>
                            </a:solidFill>
                            <a:latin typeface="Cambria Math" panose="02040503050406030204" pitchFamily="18" charset="0"/>
                          </a:rPr>
                          <m:t>,</m:t>
                        </m:r>
                        <m:r>
                          <a:rPr lang="en-US" i="1">
                            <a:solidFill>
                              <a:schemeClr val="bg1"/>
                            </a:solidFill>
                            <a:latin typeface="Cambria Math" panose="02040503050406030204" pitchFamily="18" charset="0"/>
                          </a:rPr>
                          <m:t>𝑡</m:t>
                        </m:r>
                      </m:sub>
                      <m:sup>
                        <m:r>
                          <a:rPr lang="en-US" i="1">
                            <a:solidFill>
                              <a:schemeClr val="bg1"/>
                            </a:solidFill>
                            <a:latin typeface="Cambria Math" panose="02040503050406030204" pitchFamily="18" charset="0"/>
                          </a:rPr>
                          <m:t>𝑒</m:t>
                        </m:r>
                      </m:sup>
                    </m:sSubSup>
                    <m:r>
                      <a:rPr lang="en-US" i="1">
                        <a:solidFill>
                          <a:schemeClr val="bg1"/>
                        </a:solidFill>
                        <a:latin typeface="Cambria Math" panose="02040503050406030204" pitchFamily="18" charset="0"/>
                      </a:rPr>
                      <m:t>∗</m:t>
                    </m:r>
                    <m:r>
                      <a:rPr lang="en-US" i="1">
                        <a:solidFill>
                          <a:schemeClr val="bg1"/>
                        </a:solidFill>
                        <a:latin typeface="Cambria Math" panose="02040503050406030204" pitchFamily="18" charset="0"/>
                      </a:rPr>
                      <m:t>𝑃𝑜𝑠</m:t>
                    </m:r>
                    <m:sSub>
                      <m:sSubPr>
                        <m:ctrlPr>
                          <a:rPr lang="en-US" i="1">
                            <a:solidFill>
                              <a:schemeClr val="bg1"/>
                            </a:solidFill>
                            <a:effectLst/>
                            <a:latin typeface="Cambria Math" panose="02040503050406030204" pitchFamily="18" charset="0"/>
                          </a:rPr>
                        </m:ctrlPr>
                      </m:sSubPr>
                      <m:e>
                        <m:r>
                          <a:rPr lang="en-US" i="1">
                            <a:solidFill>
                              <a:schemeClr val="bg1"/>
                            </a:solidFill>
                            <a:latin typeface="Cambria Math" panose="02040503050406030204" pitchFamily="18" charset="0"/>
                          </a:rPr>
                          <m:t>𝑡</m:t>
                        </m:r>
                      </m:e>
                      <m:sub>
                        <m:r>
                          <a:rPr lang="en-US" i="1">
                            <a:solidFill>
                              <a:schemeClr val="bg1"/>
                            </a:solidFill>
                            <a:latin typeface="Cambria Math" panose="02040503050406030204" pitchFamily="18" charset="0"/>
                          </a:rPr>
                          <m:t>𝑖</m:t>
                        </m:r>
                        <m:r>
                          <a:rPr lang="en-US" i="1">
                            <a:solidFill>
                              <a:schemeClr val="bg1"/>
                            </a:solidFill>
                            <a:latin typeface="Cambria Math" panose="02040503050406030204" pitchFamily="18" charset="0"/>
                          </a:rPr>
                          <m:t>,</m:t>
                        </m:r>
                        <m:r>
                          <a:rPr lang="en-US" i="1">
                            <a:solidFill>
                              <a:schemeClr val="bg1"/>
                            </a:solidFill>
                            <a:latin typeface="Cambria Math" panose="02040503050406030204" pitchFamily="18" charset="0"/>
                          </a:rPr>
                          <m:t>𝑡</m:t>
                        </m:r>
                      </m:sub>
                    </m:sSub>
                    <m:r>
                      <a:rPr lang="en-US" i="1">
                        <a:solidFill>
                          <a:schemeClr val="bg1"/>
                        </a:solidFill>
                        <a:latin typeface="Cambria Math" panose="02040503050406030204" pitchFamily="18" charset="0"/>
                      </a:rPr>
                      <m:t>+</m:t>
                    </m:r>
                    <m:sSub>
                      <m:sSubPr>
                        <m:ctrlPr>
                          <a:rPr lang="en-US" i="1">
                            <a:solidFill>
                              <a:schemeClr val="bg1"/>
                            </a:solidFill>
                            <a:effectLst/>
                            <a:latin typeface="Cambria Math" panose="02040503050406030204" pitchFamily="18" charset="0"/>
                          </a:rPr>
                        </m:ctrlPr>
                      </m:sSubPr>
                      <m:e>
                        <m:r>
                          <a:rPr lang="en-US" i="1">
                            <a:solidFill>
                              <a:schemeClr val="bg1"/>
                            </a:solidFill>
                            <a:latin typeface="Cambria Math" panose="02040503050406030204" pitchFamily="18" charset="0"/>
                          </a:rPr>
                          <m:t>𝛽</m:t>
                        </m:r>
                      </m:e>
                      <m:sub>
                        <m:r>
                          <a:rPr lang="en-US" i="1">
                            <a:solidFill>
                              <a:schemeClr val="bg1"/>
                            </a:solidFill>
                            <a:latin typeface="Cambria Math" panose="02040503050406030204" pitchFamily="18" charset="0"/>
                          </a:rPr>
                          <m:t>4</m:t>
                        </m:r>
                      </m:sub>
                    </m:sSub>
                    <m:r>
                      <a:rPr lang="en-US" i="1">
                        <a:solidFill>
                          <a:schemeClr val="bg1"/>
                        </a:solidFill>
                        <a:latin typeface="Cambria Math" panose="02040503050406030204" pitchFamily="18" charset="0"/>
                      </a:rPr>
                      <m:t>𝑙𝑛</m:t>
                    </m:r>
                    <m:sSub>
                      <m:sSubPr>
                        <m:ctrlPr>
                          <a:rPr lang="en-US" i="1">
                            <a:solidFill>
                              <a:schemeClr val="bg1"/>
                            </a:solidFill>
                            <a:effectLst/>
                            <a:latin typeface="Cambria Math" panose="02040503050406030204" pitchFamily="18" charset="0"/>
                          </a:rPr>
                        </m:ctrlPr>
                      </m:sSubPr>
                      <m:e>
                        <m:r>
                          <a:rPr lang="en-US" i="1">
                            <a:solidFill>
                              <a:schemeClr val="bg1"/>
                            </a:solidFill>
                            <a:latin typeface="Cambria Math" panose="02040503050406030204" pitchFamily="18" charset="0"/>
                          </a:rPr>
                          <m:t>𝑊</m:t>
                        </m:r>
                      </m:e>
                      <m:sub>
                        <m:r>
                          <a:rPr lang="en-US" i="1">
                            <a:solidFill>
                              <a:schemeClr val="bg1"/>
                            </a:solidFill>
                            <a:latin typeface="Cambria Math" panose="02040503050406030204" pitchFamily="18" charset="0"/>
                          </a:rPr>
                          <m:t>𝑖</m:t>
                        </m:r>
                        <m:r>
                          <a:rPr lang="en-US" i="1">
                            <a:solidFill>
                              <a:schemeClr val="bg1"/>
                            </a:solidFill>
                            <a:latin typeface="Cambria Math" panose="02040503050406030204" pitchFamily="18" charset="0"/>
                          </a:rPr>
                          <m:t>,</m:t>
                        </m:r>
                        <m:r>
                          <a:rPr lang="en-US" i="1">
                            <a:solidFill>
                              <a:schemeClr val="bg1"/>
                            </a:solidFill>
                            <a:latin typeface="Cambria Math" panose="02040503050406030204" pitchFamily="18" charset="0"/>
                          </a:rPr>
                          <m:t>𝑡</m:t>
                        </m:r>
                      </m:sub>
                    </m:sSub>
                    <m:r>
                      <a:rPr lang="en-US" i="1">
                        <a:solidFill>
                          <a:schemeClr val="bg1"/>
                        </a:solidFill>
                        <a:latin typeface="Cambria Math" panose="02040503050406030204" pitchFamily="18" charset="0"/>
                      </a:rPr>
                      <m:t>+</m:t>
                    </m:r>
                    <m:sSub>
                      <m:sSubPr>
                        <m:ctrlPr>
                          <a:rPr lang="en-US" i="1">
                            <a:solidFill>
                              <a:schemeClr val="bg1"/>
                            </a:solidFill>
                            <a:effectLst/>
                            <a:latin typeface="Cambria Math" panose="02040503050406030204" pitchFamily="18" charset="0"/>
                          </a:rPr>
                        </m:ctrlPr>
                      </m:sSubPr>
                      <m:e>
                        <m:r>
                          <a:rPr lang="en-US" i="1">
                            <a:solidFill>
                              <a:schemeClr val="bg1"/>
                            </a:solidFill>
                            <a:latin typeface="Cambria Math" panose="02040503050406030204" pitchFamily="18" charset="0"/>
                          </a:rPr>
                          <m:t>𝜗</m:t>
                        </m:r>
                      </m:e>
                      <m:sub>
                        <m:r>
                          <a:rPr lang="en-US" i="1">
                            <a:solidFill>
                              <a:schemeClr val="bg1"/>
                            </a:solidFill>
                            <a:latin typeface="Cambria Math" panose="02040503050406030204" pitchFamily="18" charset="0"/>
                          </a:rPr>
                          <m:t>𝑖</m:t>
                        </m:r>
                        <m:r>
                          <a:rPr lang="en-US" i="1">
                            <a:solidFill>
                              <a:schemeClr val="bg1"/>
                            </a:solidFill>
                            <a:latin typeface="Cambria Math" panose="02040503050406030204" pitchFamily="18" charset="0"/>
                          </a:rPr>
                          <m:t>,</m:t>
                        </m:r>
                        <m:r>
                          <a:rPr lang="en-US" i="1">
                            <a:solidFill>
                              <a:schemeClr val="bg1"/>
                            </a:solidFill>
                            <a:latin typeface="Cambria Math" panose="02040503050406030204" pitchFamily="18" charset="0"/>
                          </a:rPr>
                          <m:t>𝑡</m:t>
                        </m:r>
                      </m:sub>
                    </m:sSub>
                    <m:r>
                      <a:rPr lang="en-US" i="1">
                        <a:solidFill>
                          <a:schemeClr val="bg1"/>
                        </a:solidFill>
                        <a:latin typeface="Cambria Math" panose="02040503050406030204" pitchFamily="18" charset="0"/>
                      </a:rPr>
                      <m:t>+</m:t>
                    </m:r>
                    <m:sSub>
                      <m:sSubPr>
                        <m:ctrlPr>
                          <a:rPr lang="en-US" i="1">
                            <a:solidFill>
                              <a:schemeClr val="bg1"/>
                            </a:solidFill>
                            <a:effectLst/>
                            <a:latin typeface="Cambria Math" panose="02040503050406030204" pitchFamily="18" charset="0"/>
                          </a:rPr>
                        </m:ctrlPr>
                      </m:sSubPr>
                      <m:e>
                        <m:r>
                          <a:rPr lang="en-US" i="1">
                            <a:solidFill>
                              <a:schemeClr val="bg1"/>
                            </a:solidFill>
                            <a:latin typeface="Cambria Math" panose="02040503050406030204" pitchFamily="18" charset="0"/>
                          </a:rPr>
                          <m:t>𝜀</m:t>
                        </m:r>
                      </m:e>
                      <m:sub>
                        <m:r>
                          <a:rPr lang="en-US" i="1">
                            <a:solidFill>
                              <a:schemeClr val="bg1"/>
                            </a:solidFill>
                            <a:latin typeface="Cambria Math" panose="02040503050406030204" pitchFamily="18" charset="0"/>
                          </a:rPr>
                          <m:t>𝑗</m:t>
                        </m:r>
                        <m:r>
                          <a:rPr lang="en-US" i="1">
                            <a:solidFill>
                              <a:schemeClr val="bg1"/>
                            </a:solidFill>
                            <a:latin typeface="Cambria Math" panose="02040503050406030204" pitchFamily="18" charset="0"/>
                          </a:rPr>
                          <m:t>,</m:t>
                        </m:r>
                        <m:r>
                          <a:rPr lang="en-US" i="1">
                            <a:solidFill>
                              <a:schemeClr val="bg1"/>
                            </a:solidFill>
                            <a:latin typeface="Cambria Math" panose="02040503050406030204" pitchFamily="18" charset="0"/>
                          </a:rPr>
                          <m:t>𝑖</m:t>
                        </m:r>
                        <m:r>
                          <a:rPr lang="en-US" i="1">
                            <a:solidFill>
                              <a:schemeClr val="bg1"/>
                            </a:solidFill>
                            <a:latin typeface="Cambria Math" panose="02040503050406030204" pitchFamily="18" charset="0"/>
                          </a:rPr>
                          <m:t>,</m:t>
                        </m:r>
                        <m:r>
                          <a:rPr lang="en-US" i="1">
                            <a:solidFill>
                              <a:schemeClr val="bg1"/>
                            </a:solidFill>
                            <a:latin typeface="Cambria Math" panose="02040503050406030204" pitchFamily="18" charset="0"/>
                          </a:rPr>
                          <m:t>𝑡</m:t>
                        </m:r>
                      </m:sub>
                    </m:sSub>
                  </m:oMath>
                </a14:m>
                <a:endParaRPr lang="en-US">
                  <a:solidFill>
                    <a:schemeClr val="bg1"/>
                  </a:solidFill>
                </a:endParaRPr>
              </a:p>
            </p:txBody>
          </p:sp>
        </mc:Choice>
        <mc:Fallback>
          <p:sp>
            <p:nvSpPr>
              <p:cNvPr id="7" name="Rectangle 6">
                <a:extLst>
                  <a:ext uri="{FF2B5EF4-FFF2-40B4-BE49-F238E27FC236}">
                    <a16:creationId xmlns:a16="http://schemas.microsoft.com/office/drawing/2014/main" id="{A00A43BB-4CA8-4628-B697-DFC95D4EABDB}"/>
                  </a:ext>
                </a:extLst>
              </p:cNvPr>
              <p:cNvSpPr>
                <a:spLocks noRot="1" noChangeAspect="1" noMove="1" noResize="1" noEditPoints="1" noAdjustHandles="1" noChangeArrowheads="1" noChangeShapeType="1" noTextEdit="1"/>
              </p:cNvSpPr>
              <p:nvPr/>
            </p:nvSpPr>
            <p:spPr>
              <a:xfrm>
                <a:off x="673754" y="2160590"/>
                <a:ext cx="3973943" cy="3440110"/>
              </a:xfrm>
              <a:prstGeom prst="rect">
                <a:avLst/>
              </a:prstGeom>
              <a:blipFill>
                <a:blip r:embed="rId2"/>
                <a:stretch>
                  <a:fillRect l="-1382" t="-1062"/>
                </a:stretch>
              </a:blipFill>
            </p:spPr>
            <p:txBody>
              <a:bodyPr/>
              <a:lstStyle/>
              <a:p>
                <a:r>
                  <a:rPr lang="en-US">
                    <a:noFill/>
                  </a:rPr>
                  <a:t> </a:t>
                </a:r>
              </a:p>
            </p:txBody>
          </p:sp>
        </mc:Fallback>
      </mc:AlternateContent>
      <p:pic>
        <p:nvPicPr>
          <p:cNvPr id="33" name="Content Placeholder 3">
            <a:extLst>
              <a:ext uri="{FF2B5EF4-FFF2-40B4-BE49-F238E27FC236}">
                <a16:creationId xmlns:a16="http://schemas.microsoft.com/office/drawing/2014/main" id="{31170863-C997-4225-B300-BB0688A05F70}"/>
              </a:ext>
            </a:extLst>
          </p:cNvPr>
          <p:cNvPicPr>
            <a:picLocks noGrp="1"/>
          </p:cNvPicPr>
          <p:nvPr>
            <p:ph idx="1"/>
          </p:nvPr>
        </p:nvPicPr>
        <p:blipFill>
          <a:blip r:embed="rId3">
            <a:extLst>
              <a:ext uri="{28A0092B-C50C-407E-A947-70E740481C1C}">
                <a14:useLocalDpi xmlns:a14="http://schemas.microsoft.com/office/drawing/2010/main" val="0"/>
              </a:ext>
            </a:extLst>
          </a:blip>
          <a:stretch>
            <a:fillRect/>
          </a:stretch>
        </p:blipFill>
        <p:spPr bwMode="auto">
          <a:xfrm>
            <a:off x="6164534" y="290578"/>
            <a:ext cx="5143500" cy="3741896"/>
          </a:xfrm>
          <a:prstGeom prst="rect">
            <a:avLst/>
          </a:prstGeom>
          <a:noFill/>
        </p:spPr>
      </p:pic>
      <p:sp>
        <p:nvSpPr>
          <p:cNvPr id="44" name="Isosceles Triangle 43">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55696"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mc:AlternateContent xmlns:mc="http://schemas.openxmlformats.org/markup-compatibility/2006">
        <mc:Choice xmlns:a14="http://schemas.microsoft.com/office/drawing/2010/main" Requires="a14">
          <p:graphicFrame>
            <p:nvGraphicFramePr>
              <p:cNvPr id="9" name="Table 8">
                <a:extLst>
                  <a:ext uri="{FF2B5EF4-FFF2-40B4-BE49-F238E27FC236}">
                    <a16:creationId xmlns:a16="http://schemas.microsoft.com/office/drawing/2014/main" id="{41100C32-46E8-4338-B735-A0E5EA973ABE}"/>
                  </a:ext>
                </a:extLst>
              </p:cNvPr>
              <p:cNvGraphicFramePr>
                <a:graphicFrameLocks noGrp="1"/>
              </p:cNvGraphicFramePr>
              <p:nvPr>
                <p:extLst>
                  <p:ext uri="{D42A27DB-BD31-4B8C-83A1-F6EECF244321}">
                    <p14:modId xmlns:p14="http://schemas.microsoft.com/office/powerpoint/2010/main" val="3818465353"/>
                  </p:ext>
                </p:extLst>
              </p:nvPr>
            </p:nvGraphicFramePr>
            <p:xfrm>
              <a:off x="2110058" y="4427645"/>
              <a:ext cx="6733000" cy="1786888"/>
            </p:xfrm>
            <a:graphic>
              <a:graphicData uri="http://schemas.openxmlformats.org/drawingml/2006/table">
                <a:tbl>
                  <a:tblPr firstRow="1" firstCol="1" bandRow="1">
                    <a:tableStyleId>{5C22544A-7EE6-4342-B048-85BDC9FD1C3A}</a:tableStyleId>
                  </a:tblPr>
                  <a:tblGrid>
                    <a:gridCol w="2672127">
                      <a:extLst>
                        <a:ext uri="{9D8B030D-6E8A-4147-A177-3AD203B41FA5}">
                          <a16:colId xmlns:a16="http://schemas.microsoft.com/office/drawing/2014/main" val="3639563881"/>
                        </a:ext>
                      </a:extLst>
                    </a:gridCol>
                    <a:gridCol w="1883367">
                      <a:extLst>
                        <a:ext uri="{9D8B030D-6E8A-4147-A177-3AD203B41FA5}">
                          <a16:colId xmlns:a16="http://schemas.microsoft.com/office/drawing/2014/main" val="983501631"/>
                        </a:ext>
                      </a:extLst>
                    </a:gridCol>
                    <a:gridCol w="2177506">
                      <a:extLst>
                        <a:ext uri="{9D8B030D-6E8A-4147-A177-3AD203B41FA5}">
                          <a16:colId xmlns:a16="http://schemas.microsoft.com/office/drawing/2014/main" val="3618843663"/>
                        </a:ext>
                      </a:extLst>
                    </a:gridCol>
                  </a:tblGrid>
                  <a:tr h="443219">
                    <a:tc>
                      <a:txBody>
                        <a:bodyPr/>
                        <a:lstStyle/>
                        <a:p>
                          <a:pPr marL="0" marR="0" algn="ctr">
                            <a:lnSpc>
                              <a:spcPct val="107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Industrial Penelec</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Industrial</a:t>
                          </a:r>
                          <a:endParaRPr lang="en-US" sz="1100">
                            <a:effectLst/>
                          </a:endParaRPr>
                        </a:p>
                        <a:p>
                          <a:pPr marL="0" marR="0" algn="ctr">
                            <a:lnSpc>
                              <a:spcPct val="107000"/>
                            </a:lnSpc>
                            <a:spcBef>
                              <a:spcPts val="0"/>
                            </a:spcBef>
                            <a:spcAft>
                              <a:spcPts val="0"/>
                            </a:spcAft>
                          </a:pPr>
                          <a:r>
                            <a:rPr lang="en-US" sz="1200">
                              <a:effectLst/>
                            </a:rPr>
                            <a:t>Meted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592906634"/>
                      </a:ext>
                    </a:extLst>
                  </a:tr>
                  <a:tr h="443219">
                    <a:tc>
                      <a:txBody>
                        <a:bodyPr/>
                        <a:lstStyle/>
                        <a:p>
                          <a:pPr marL="0" marR="0" algn="ctr">
                            <a:lnSpc>
                              <a:spcPct val="107000"/>
                            </a:lnSpc>
                            <a:spcBef>
                              <a:spcPts val="0"/>
                            </a:spcBef>
                            <a:spcAft>
                              <a:spcPts val="0"/>
                            </a:spcAft>
                          </a:pPr>
                          <a:r>
                            <a:rPr lang="en-US" sz="1200">
                              <a:effectLst/>
                            </a:rPr>
                            <a:t>Electricity Price (</a:t>
                          </a:r>
                          <a14:m>
                            <m:oMath xmlns:m="http://schemas.openxmlformats.org/officeDocument/2006/math">
                              <m:sSub>
                                <m:sSubPr>
                                  <m:ctrlPr>
                                    <a:rPr lang="en-US" sz="1100">
                                      <a:effectLst/>
                                    </a:rPr>
                                  </m:ctrlPr>
                                </m:sSubPr>
                                <m:e>
                                  <m:r>
                                    <a:rPr lang="en-US" sz="1100">
                                      <a:effectLst/>
                                    </a:rPr>
                                    <m:t>𝛃</m:t>
                                  </m:r>
                                </m:e>
                                <m:sub>
                                  <m:r>
                                    <a:rPr lang="en-US" sz="1100">
                                      <a:effectLst/>
                                    </a:rPr>
                                    <m:t>𝟐</m:t>
                                  </m:r>
                                </m:sub>
                              </m:sSub>
                            </m:oMath>
                          </a14:m>
                          <a:r>
                            <a:rPr lang="en-US" sz="1100">
                              <a:effectLst/>
                            </a:rPr>
                            <a: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dirty="0">
                              <a:effectLst/>
                            </a:rPr>
                            <a:t>-0.0031**</a:t>
                          </a:r>
                          <a:endParaRPr lang="en-US" sz="1100" dirty="0">
                            <a:effectLst/>
                          </a:endParaRPr>
                        </a:p>
                        <a:p>
                          <a:pPr marL="0" marR="0" algn="ctr">
                            <a:lnSpc>
                              <a:spcPct val="107000"/>
                            </a:lnSpc>
                            <a:spcBef>
                              <a:spcPts val="0"/>
                            </a:spcBef>
                            <a:spcAft>
                              <a:spcPts val="0"/>
                            </a:spcAft>
                          </a:pPr>
                          <a:r>
                            <a:rPr lang="en-US" sz="1200" dirty="0">
                              <a:effectLst/>
                            </a:rPr>
                            <a:t>(3.06)</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-0.002***</a:t>
                          </a:r>
                          <a:endParaRPr lang="en-US" sz="1100">
                            <a:effectLst/>
                          </a:endParaRPr>
                        </a:p>
                        <a:p>
                          <a:pPr marL="0" marR="0" algn="ctr">
                            <a:lnSpc>
                              <a:spcPct val="107000"/>
                            </a:lnSpc>
                            <a:spcBef>
                              <a:spcPts val="0"/>
                            </a:spcBef>
                            <a:spcAft>
                              <a:spcPts val="0"/>
                            </a:spcAft>
                          </a:pPr>
                          <a:r>
                            <a:rPr lang="en-US" sz="1200">
                              <a:effectLst/>
                            </a:rPr>
                            <a:t>(3.90)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277273445"/>
                      </a:ext>
                    </a:extLst>
                  </a:tr>
                  <a:tr h="443219">
                    <a:tc>
                      <a:txBody>
                        <a:bodyPr/>
                        <a:lstStyle/>
                        <a:p>
                          <a:pPr marL="0" marR="0" algn="ctr">
                            <a:lnSpc>
                              <a:spcPct val="107000"/>
                            </a:lnSpc>
                            <a:spcBef>
                              <a:spcPts val="0"/>
                            </a:spcBef>
                            <a:spcAft>
                              <a:spcPts val="0"/>
                            </a:spcAft>
                          </a:pPr>
                          <a:r>
                            <a:rPr lang="en-US" sz="1200">
                              <a:effectLst/>
                            </a:rPr>
                            <a:t>Price * Post Retail Reform</a:t>
                          </a:r>
                          <a:endParaRPr lang="en-US" sz="1100">
                            <a:effectLst/>
                          </a:endParaRPr>
                        </a:p>
                        <a:p>
                          <a:pPr marL="0" marR="0" algn="ctr">
                            <a:lnSpc>
                              <a:spcPct val="107000"/>
                            </a:lnSpc>
                            <a:spcBef>
                              <a:spcPts val="0"/>
                            </a:spcBef>
                            <a:spcAft>
                              <a:spcPts val="0"/>
                            </a:spcAft>
                          </a:pPr>
                          <a:r>
                            <a:rPr lang="en-US" sz="1100">
                              <a:effectLst/>
                            </a:rPr>
                            <a:t>(</a:t>
                          </a:r>
                          <a14:m>
                            <m:oMath xmlns:m="http://schemas.openxmlformats.org/officeDocument/2006/math">
                              <m:sSub>
                                <m:sSubPr>
                                  <m:ctrlPr>
                                    <a:rPr lang="en-US" sz="1100">
                                      <a:effectLst/>
                                    </a:rPr>
                                  </m:ctrlPr>
                                </m:sSubPr>
                                <m:e>
                                  <m:r>
                                    <a:rPr lang="en-US" sz="1100">
                                      <a:effectLst/>
                                    </a:rPr>
                                    <m:t>𝛃</m:t>
                                  </m:r>
                                </m:e>
                                <m:sub>
                                  <m:r>
                                    <a:rPr lang="en-US" sz="1100">
                                      <a:effectLst/>
                                    </a:rPr>
                                    <m:t>𝟑</m:t>
                                  </m:r>
                                </m:sub>
                              </m:sSub>
                            </m:oMath>
                          </a14:m>
                          <a:r>
                            <a:rPr lang="en-US" sz="1100">
                              <a:effectLst/>
                            </a:rPr>
                            <a: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-0.0001</a:t>
                          </a:r>
                          <a:endParaRPr lang="en-US" sz="1100">
                            <a:effectLst/>
                          </a:endParaRPr>
                        </a:p>
                        <a:p>
                          <a:pPr marL="0" marR="0" algn="ctr">
                            <a:lnSpc>
                              <a:spcPct val="107000"/>
                            </a:lnSpc>
                            <a:spcBef>
                              <a:spcPts val="0"/>
                            </a:spcBef>
                            <a:spcAft>
                              <a:spcPts val="0"/>
                            </a:spcAft>
                          </a:pPr>
                          <a:r>
                            <a:rPr lang="en-US" sz="1200">
                              <a:effectLst/>
                            </a:rPr>
                            <a:t>(1.09)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-0.003***</a:t>
                          </a:r>
                          <a:endParaRPr lang="en-US" sz="1100">
                            <a:effectLst/>
                          </a:endParaRPr>
                        </a:p>
                        <a:p>
                          <a:pPr marL="0" marR="0" algn="ctr">
                            <a:lnSpc>
                              <a:spcPct val="107000"/>
                            </a:lnSpc>
                            <a:spcBef>
                              <a:spcPts val="0"/>
                            </a:spcBef>
                            <a:spcAft>
                              <a:spcPts val="0"/>
                            </a:spcAft>
                          </a:pPr>
                          <a:r>
                            <a:rPr lang="en-US" sz="1200">
                              <a:effectLst/>
                            </a:rPr>
                            <a:t>(19.10)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004861978"/>
                      </a:ext>
                    </a:extLst>
                  </a:tr>
                  <a:tr h="457231">
                    <a:tc>
                      <a:txBody>
                        <a:bodyPr/>
                        <a:lstStyle/>
                        <a:p>
                          <a:pPr marL="0" marR="0" algn="ctr">
                            <a:lnSpc>
                              <a:spcPct val="107000"/>
                            </a:lnSpc>
                            <a:spcBef>
                              <a:spcPts val="0"/>
                            </a:spcBef>
                            <a:spcAft>
                              <a:spcPts val="0"/>
                            </a:spcAft>
                          </a:pPr>
                          <a14:m>
                            <m:oMath xmlns:m="http://schemas.openxmlformats.org/officeDocument/2006/math">
                              <m:sSub>
                                <m:sSubPr>
                                  <m:ctrlPr>
                                    <a:rPr lang="en-US" sz="1100">
                                      <a:effectLst/>
                                    </a:rPr>
                                  </m:ctrlPr>
                                </m:sSubPr>
                                <m:e>
                                  <m:r>
                                    <a:rPr lang="en-US" sz="1100">
                                      <a:effectLst/>
                                    </a:rPr>
                                    <m:t>𝛃</m:t>
                                  </m:r>
                                </m:e>
                                <m:sub>
                                  <m:r>
                                    <a:rPr lang="en-US" sz="1100">
                                      <a:effectLst/>
                                    </a:rPr>
                                    <m:t>𝟐</m:t>
                                  </m:r>
                                </m:sub>
                              </m:sSub>
                              <m:r>
                                <a:rPr lang="en-US" sz="1100">
                                  <a:effectLst/>
                                </a:rPr>
                                <m:t>+</m:t>
                              </m:r>
                              <m:sSub>
                                <m:sSubPr>
                                  <m:ctrlPr>
                                    <a:rPr lang="en-US" sz="1100">
                                      <a:effectLst/>
                                    </a:rPr>
                                  </m:ctrlPr>
                                </m:sSubPr>
                                <m:e>
                                  <m:r>
                                    <a:rPr lang="en-US" sz="1100">
                                      <a:effectLst/>
                                    </a:rPr>
                                    <m:t>𝛃</m:t>
                                  </m:r>
                                </m:e>
                                <m:sub>
                                  <m:r>
                                    <a:rPr lang="en-US" sz="1100">
                                      <a:effectLst/>
                                    </a:rPr>
                                    <m:t>𝟑</m:t>
                                  </m:r>
                                </m:sub>
                              </m:sSub>
                            </m:oMath>
                          </a14:m>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-0.0032**</a:t>
                          </a:r>
                          <a:endParaRPr lang="en-US" sz="1100">
                            <a:effectLst/>
                          </a:endParaRPr>
                        </a:p>
                        <a:p>
                          <a:pPr marL="0" marR="0" algn="ctr">
                            <a:lnSpc>
                              <a:spcPct val="107000"/>
                            </a:lnSpc>
                            <a:spcBef>
                              <a:spcPts val="0"/>
                            </a:spcBef>
                            <a:spcAft>
                              <a:spcPts val="0"/>
                            </a:spcAft>
                          </a:pPr>
                          <a:r>
                            <a:rPr lang="en-US" sz="1200">
                              <a:effectLst/>
                            </a:rPr>
                            <a:t>(2.99)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dirty="0">
                              <a:effectLst/>
                            </a:rPr>
                            <a:t>-.0054***</a:t>
                          </a:r>
                          <a:endParaRPr lang="en-US" sz="1100" dirty="0">
                            <a:effectLst/>
                          </a:endParaRPr>
                        </a:p>
                        <a:p>
                          <a:pPr marL="0" marR="0" algn="ctr">
                            <a:lnSpc>
                              <a:spcPct val="107000"/>
                            </a:lnSpc>
                            <a:spcBef>
                              <a:spcPts val="0"/>
                            </a:spcBef>
                            <a:spcAft>
                              <a:spcPts val="0"/>
                            </a:spcAft>
                          </a:pPr>
                          <a:r>
                            <a:rPr lang="en-US" sz="1200" dirty="0">
                              <a:effectLst/>
                            </a:rPr>
                            <a:t>(7.92)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189031821"/>
                      </a:ext>
                    </a:extLst>
                  </a:tr>
                </a:tbl>
              </a:graphicData>
            </a:graphic>
          </p:graphicFrame>
        </mc:Choice>
        <mc:Fallback>
          <p:graphicFrame>
            <p:nvGraphicFramePr>
              <p:cNvPr id="9" name="Table 8">
                <a:extLst>
                  <a:ext uri="{FF2B5EF4-FFF2-40B4-BE49-F238E27FC236}">
                    <a16:creationId xmlns:a16="http://schemas.microsoft.com/office/drawing/2014/main" id="{41100C32-46E8-4338-B735-A0E5EA973ABE}"/>
                  </a:ext>
                </a:extLst>
              </p:cNvPr>
              <p:cNvGraphicFramePr>
                <a:graphicFrameLocks noGrp="1"/>
              </p:cNvGraphicFramePr>
              <p:nvPr>
                <p:extLst>
                  <p:ext uri="{D42A27DB-BD31-4B8C-83A1-F6EECF244321}">
                    <p14:modId xmlns:p14="http://schemas.microsoft.com/office/powerpoint/2010/main" val="3818465353"/>
                  </p:ext>
                </p:extLst>
              </p:nvPr>
            </p:nvGraphicFramePr>
            <p:xfrm>
              <a:off x="2110058" y="4427645"/>
              <a:ext cx="6733000" cy="1786888"/>
            </p:xfrm>
            <a:graphic>
              <a:graphicData uri="http://schemas.openxmlformats.org/drawingml/2006/table">
                <a:tbl>
                  <a:tblPr firstRow="1" firstCol="1" bandRow="1">
                    <a:tableStyleId>{5C22544A-7EE6-4342-B048-85BDC9FD1C3A}</a:tableStyleId>
                  </a:tblPr>
                  <a:tblGrid>
                    <a:gridCol w="2672127">
                      <a:extLst>
                        <a:ext uri="{9D8B030D-6E8A-4147-A177-3AD203B41FA5}">
                          <a16:colId xmlns:a16="http://schemas.microsoft.com/office/drawing/2014/main" val="3639563881"/>
                        </a:ext>
                      </a:extLst>
                    </a:gridCol>
                    <a:gridCol w="1883367">
                      <a:extLst>
                        <a:ext uri="{9D8B030D-6E8A-4147-A177-3AD203B41FA5}">
                          <a16:colId xmlns:a16="http://schemas.microsoft.com/office/drawing/2014/main" val="983501631"/>
                        </a:ext>
                      </a:extLst>
                    </a:gridCol>
                    <a:gridCol w="2177506">
                      <a:extLst>
                        <a:ext uri="{9D8B030D-6E8A-4147-A177-3AD203B41FA5}">
                          <a16:colId xmlns:a16="http://schemas.microsoft.com/office/drawing/2014/main" val="3618843663"/>
                        </a:ext>
                      </a:extLst>
                    </a:gridCol>
                  </a:tblGrid>
                  <a:tr h="443219">
                    <a:tc>
                      <a:txBody>
                        <a:bodyPr/>
                        <a:lstStyle/>
                        <a:p>
                          <a:pPr marL="0" marR="0" algn="ctr">
                            <a:lnSpc>
                              <a:spcPct val="107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Industrial Penelec</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Industrial</a:t>
                          </a:r>
                          <a:endParaRPr lang="en-US" sz="1100">
                            <a:effectLst/>
                          </a:endParaRPr>
                        </a:p>
                        <a:p>
                          <a:pPr marL="0" marR="0" algn="ctr">
                            <a:lnSpc>
                              <a:spcPct val="107000"/>
                            </a:lnSpc>
                            <a:spcBef>
                              <a:spcPts val="0"/>
                            </a:spcBef>
                            <a:spcAft>
                              <a:spcPts val="0"/>
                            </a:spcAft>
                          </a:pPr>
                          <a:r>
                            <a:rPr lang="en-US" sz="1200">
                              <a:effectLst/>
                            </a:rPr>
                            <a:t>Meted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592906634"/>
                      </a:ext>
                    </a:extLst>
                  </a:tr>
                  <a:tr h="443219">
                    <a:tc>
                      <a:txBody>
                        <a:bodyPr/>
                        <a:lstStyle/>
                        <a:p>
                          <a:endParaRPr lang="en-US"/>
                        </a:p>
                      </a:txBody>
                      <a:tcPr marL="68580" marR="68580" marT="0" marB="0" anchor="ctr">
                        <a:blipFill>
                          <a:blip r:embed="rId4"/>
                          <a:stretch>
                            <a:fillRect l="-228" t="-104110" r="-152620" b="-213699"/>
                          </a:stretch>
                        </a:blipFill>
                      </a:tcPr>
                    </a:tc>
                    <a:tc>
                      <a:txBody>
                        <a:bodyPr/>
                        <a:lstStyle/>
                        <a:p>
                          <a:pPr marL="0" marR="0" algn="ctr">
                            <a:lnSpc>
                              <a:spcPct val="107000"/>
                            </a:lnSpc>
                            <a:spcBef>
                              <a:spcPts val="0"/>
                            </a:spcBef>
                            <a:spcAft>
                              <a:spcPts val="0"/>
                            </a:spcAft>
                          </a:pPr>
                          <a:r>
                            <a:rPr lang="en-US" sz="1200" dirty="0">
                              <a:effectLst/>
                            </a:rPr>
                            <a:t>-0.0031**</a:t>
                          </a:r>
                          <a:endParaRPr lang="en-US" sz="1100" dirty="0">
                            <a:effectLst/>
                          </a:endParaRPr>
                        </a:p>
                        <a:p>
                          <a:pPr marL="0" marR="0" algn="ctr">
                            <a:lnSpc>
                              <a:spcPct val="107000"/>
                            </a:lnSpc>
                            <a:spcBef>
                              <a:spcPts val="0"/>
                            </a:spcBef>
                            <a:spcAft>
                              <a:spcPts val="0"/>
                            </a:spcAft>
                          </a:pPr>
                          <a:r>
                            <a:rPr lang="en-US" sz="1200" dirty="0">
                              <a:effectLst/>
                            </a:rPr>
                            <a:t>(3.06)</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-0.002***</a:t>
                          </a:r>
                          <a:endParaRPr lang="en-US" sz="1100">
                            <a:effectLst/>
                          </a:endParaRPr>
                        </a:p>
                        <a:p>
                          <a:pPr marL="0" marR="0" algn="ctr">
                            <a:lnSpc>
                              <a:spcPct val="107000"/>
                            </a:lnSpc>
                            <a:spcBef>
                              <a:spcPts val="0"/>
                            </a:spcBef>
                            <a:spcAft>
                              <a:spcPts val="0"/>
                            </a:spcAft>
                          </a:pPr>
                          <a:r>
                            <a:rPr lang="en-US" sz="1200">
                              <a:effectLst/>
                            </a:rPr>
                            <a:t>(3.90)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277273445"/>
                      </a:ext>
                    </a:extLst>
                  </a:tr>
                  <a:tr h="443219">
                    <a:tc>
                      <a:txBody>
                        <a:bodyPr/>
                        <a:lstStyle/>
                        <a:p>
                          <a:endParaRPr lang="en-US"/>
                        </a:p>
                      </a:txBody>
                      <a:tcPr marL="68580" marR="68580" marT="0" marB="0" anchor="ctr">
                        <a:blipFill>
                          <a:blip r:embed="rId4"/>
                          <a:stretch>
                            <a:fillRect l="-228" t="-204110" r="-152620" b="-113699"/>
                          </a:stretch>
                        </a:blipFill>
                      </a:tcPr>
                    </a:tc>
                    <a:tc>
                      <a:txBody>
                        <a:bodyPr/>
                        <a:lstStyle/>
                        <a:p>
                          <a:pPr marL="0" marR="0" algn="ctr">
                            <a:lnSpc>
                              <a:spcPct val="107000"/>
                            </a:lnSpc>
                            <a:spcBef>
                              <a:spcPts val="0"/>
                            </a:spcBef>
                            <a:spcAft>
                              <a:spcPts val="0"/>
                            </a:spcAft>
                          </a:pPr>
                          <a:r>
                            <a:rPr lang="en-US" sz="1200">
                              <a:effectLst/>
                            </a:rPr>
                            <a:t>-0.0001</a:t>
                          </a:r>
                          <a:endParaRPr lang="en-US" sz="1100">
                            <a:effectLst/>
                          </a:endParaRPr>
                        </a:p>
                        <a:p>
                          <a:pPr marL="0" marR="0" algn="ctr">
                            <a:lnSpc>
                              <a:spcPct val="107000"/>
                            </a:lnSpc>
                            <a:spcBef>
                              <a:spcPts val="0"/>
                            </a:spcBef>
                            <a:spcAft>
                              <a:spcPts val="0"/>
                            </a:spcAft>
                          </a:pPr>
                          <a:r>
                            <a:rPr lang="en-US" sz="1200">
                              <a:effectLst/>
                            </a:rPr>
                            <a:t>(1.09)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-0.003***</a:t>
                          </a:r>
                          <a:endParaRPr lang="en-US" sz="1100">
                            <a:effectLst/>
                          </a:endParaRPr>
                        </a:p>
                        <a:p>
                          <a:pPr marL="0" marR="0" algn="ctr">
                            <a:lnSpc>
                              <a:spcPct val="107000"/>
                            </a:lnSpc>
                            <a:spcBef>
                              <a:spcPts val="0"/>
                            </a:spcBef>
                            <a:spcAft>
                              <a:spcPts val="0"/>
                            </a:spcAft>
                          </a:pPr>
                          <a:r>
                            <a:rPr lang="en-US" sz="1200">
                              <a:effectLst/>
                            </a:rPr>
                            <a:t>(19.10)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004861978"/>
                      </a:ext>
                    </a:extLst>
                  </a:tr>
                  <a:tr h="457231">
                    <a:tc>
                      <a:txBody>
                        <a:bodyPr/>
                        <a:lstStyle/>
                        <a:p>
                          <a:endParaRPr lang="en-US"/>
                        </a:p>
                      </a:txBody>
                      <a:tcPr marL="68580" marR="68580" marT="0" marB="0" anchor="ctr">
                        <a:blipFill>
                          <a:blip r:embed="rId4"/>
                          <a:stretch>
                            <a:fillRect l="-228" t="-296000" r="-152620" b="-10667"/>
                          </a:stretch>
                        </a:blipFill>
                      </a:tcPr>
                    </a:tc>
                    <a:tc>
                      <a:txBody>
                        <a:bodyPr/>
                        <a:lstStyle/>
                        <a:p>
                          <a:pPr marL="0" marR="0" algn="ctr">
                            <a:lnSpc>
                              <a:spcPct val="107000"/>
                            </a:lnSpc>
                            <a:spcBef>
                              <a:spcPts val="0"/>
                            </a:spcBef>
                            <a:spcAft>
                              <a:spcPts val="0"/>
                            </a:spcAft>
                          </a:pPr>
                          <a:r>
                            <a:rPr lang="en-US" sz="1200">
                              <a:effectLst/>
                            </a:rPr>
                            <a:t>-0.0032**</a:t>
                          </a:r>
                          <a:endParaRPr lang="en-US" sz="1100">
                            <a:effectLst/>
                          </a:endParaRPr>
                        </a:p>
                        <a:p>
                          <a:pPr marL="0" marR="0" algn="ctr">
                            <a:lnSpc>
                              <a:spcPct val="107000"/>
                            </a:lnSpc>
                            <a:spcBef>
                              <a:spcPts val="0"/>
                            </a:spcBef>
                            <a:spcAft>
                              <a:spcPts val="0"/>
                            </a:spcAft>
                          </a:pPr>
                          <a:r>
                            <a:rPr lang="en-US" sz="1200">
                              <a:effectLst/>
                            </a:rPr>
                            <a:t>(2.99)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dirty="0">
                              <a:effectLst/>
                            </a:rPr>
                            <a:t>-.0054***</a:t>
                          </a:r>
                          <a:endParaRPr lang="en-US" sz="1100" dirty="0">
                            <a:effectLst/>
                          </a:endParaRPr>
                        </a:p>
                        <a:p>
                          <a:pPr marL="0" marR="0" algn="ctr">
                            <a:lnSpc>
                              <a:spcPct val="107000"/>
                            </a:lnSpc>
                            <a:spcBef>
                              <a:spcPts val="0"/>
                            </a:spcBef>
                            <a:spcAft>
                              <a:spcPts val="0"/>
                            </a:spcAft>
                          </a:pPr>
                          <a:r>
                            <a:rPr lang="en-US" sz="1200" dirty="0">
                              <a:effectLst/>
                            </a:rPr>
                            <a:t>(7.92)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189031821"/>
                      </a:ext>
                    </a:extLst>
                  </a:tr>
                </a:tbl>
              </a:graphicData>
            </a:graphic>
          </p:graphicFrame>
        </mc:Fallback>
      </mc:AlternateContent>
    </p:spTree>
    <p:extLst>
      <p:ext uri="{BB962C8B-B14F-4D97-AF65-F5344CB8AC3E}">
        <p14:creationId xmlns:p14="http://schemas.microsoft.com/office/powerpoint/2010/main" val="1223949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517EAB9-4650-4CBA-B2CF-5DB8C291CC92}"/>
              </a:ext>
            </a:extLst>
          </p:cNvPr>
          <p:cNvSpPr>
            <a:spLocks noGrp="1"/>
          </p:cNvSpPr>
          <p:nvPr>
            <p:ph type="title"/>
          </p:nvPr>
        </p:nvSpPr>
        <p:spPr>
          <a:xfrm>
            <a:off x="1240904" y="419895"/>
            <a:ext cx="8596668" cy="1320800"/>
          </a:xfrm>
        </p:spPr>
        <p:txBody>
          <a:bodyPr>
            <a:normAutofit/>
          </a:bodyPr>
          <a:lstStyle/>
          <a:p>
            <a:r>
              <a:rPr lang="en-US" dirty="0"/>
              <a:t>Motivation for this study  </a:t>
            </a:r>
          </a:p>
        </p:txBody>
      </p:sp>
      <p:sp>
        <p:nvSpPr>
          <p:cNvPr id="10" name="Isosceles Triangle 9">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F532F1FF-EEA3-4F82-A609-A4F72605F2F2}"/>
              </a:ext>
            </a:extLst>
          </p:cNvPr>
          <p:cNvSpPr>
            <a:spLocks noGrp="1"/>
          </p:cNvSpPr>
          <p:nvPr>
            <p:ph idx="1"/>
          </p:nvPr>
        </p:nvSpPr>
        <p:spPr>
          <a:xfrm>
            <a:off x="1090433" y="1481559"/>
            <a:ext cx="9593000" cy="4956546"/>
          </a:xfrm>
        </p:spPr>
        <p:txBody>
          <a:bodyPr>
            <a:normAutofit/>
          </a:bodyPr>
          <a:lstStyle/>
          <a:p>
            <a:r>
              <a:rPr lang="en-US" dirty="0"/>
              <a:t>In most electricity market structures electricity is delivered to consumers by their local utility. Retail choice option is added in some jurisdictions (for example, in Pennsylvania USA) to increase competition: retail choice option enables energy customers to choose their retail supplier over the local incumbent utility.</a:t>
            </a:r>
          </a:p>
          <a:p>
            <a:r>
              <a:rPr lang="en-US" dirty="0"/>
              <a:t>Option to switch to another provider creates “load uncertainty” for the utilities and for the retail suppliers. This load uncertainty results in risk premiums that are often passed to the consumers. There is a need for better understanding of the switching behavior.</a:t>
            </a:r>
          </a:p>
          <a:p>
            <a:r>
              <a:rPr lang="en-US" dirty="0">
                <a:solidFill>
                  <a:srgbClr val="0070C0"/>
                </a:solidFill>
              </a:rPr>
              <a:t>First research question: How do we explain switching behavior? </a:t>
            </a:r>
          </a:p>
          <a:p>
            <a:r>
              <a:rPr lang="en-US" dirty="0"/>
              <a:t>It was envisioned that retail choice would benefit consumers. There are multiple studies that look at retail choice impact on prices. We are looking at another benefit of retail choice increased price elasticity. </a:t>
            </a:r>
          </a:p>
          <a:p>
            <a:r>
              <a:rPr lang="en-US" dirty="0">
                <a:solidFill>
                  <a:srgbClr val="0070C0"/>
                </a:solidFill>
              </a:rPr>
              <a:t>Second research question: did introduction of retail choice option have an impact on consumer behavior? </a:t>
            </a:r>
          </a:p>
          <a:p>
            <a:endParaRPr lang="en-US" dirty="0"/>
          </a:p>
        </p:txBody>
      </p:sp>
      <p:sp>
        <p:nvSpPr>
          <p:cNvPr id="12" name="Isosceles Triangle 11">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8704270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DBCC6A-8D83-4BE8-B428-C6DB2A8D3645}"/>
              </a:ext>
            </a:extLst>
          </p:cNvPr>
          <p:cNvSpPr>
            <a:spLocks noGrp="1"/>
          </p:cNvSpPr>
          <p:nvPr>
            <p:ph type="title"/>
          </p:nvPr>
        </p:nvSpPr>
        <p:spPr>
          <a:xfrm>
            <a:off x="587023" y="462844"/>
            <a:ext cx="8596668" cy="790222"/>
          </a:xfrm>
        </p:spPr>
        <p:txBody>
          <a:bodyPr/>
          <a:lstStyle/>
          <a:p>
            <a:r>
              <a:rPr lang="en-US" dirty="0"/>
              <a:t>Data </a:t>
            </a:r>
          </a:p>
        </p:txBody>
      </p:sp>
      <p:sp>
        <p:nvSpPr>
          <p:cNvPr id="3" name="Content Placeholder 2">
            <a:extLst>
              <a:ext uri="{FF2B5EF4-FFF2-40B4-BE49-F238E27FC236}">
                <a16:creationId xmlns:a16="http://schemas.microsoft.com/office/drawing/2014/main" id="{88DE014B-AB6A-40F8-8CE2-22D0697A9017}"/>
              </a:ext>
            </a:extLst>
          </p:cNvPr>
          <p:cNvSpPr>
            <a:spLocks noGrp="1"/>
          </p:cNvSpPr>
          <p:nvPr>
            <p:ph idx="1"/>
          </p:nvPr>
        </p:nvSpPr>
        <p:spPr>
          <a:xfrm>
            <a:off x="485423" y="1332089"/>
            <a:ext cx="8596668" cy="4573807"/>
          </a:xfrm>
        </p:spPr>
        <p:txBody>
          <a:bodyPr/>
          <a:lstStyle/>
          <a:p>
            <a:r>
              <a:rPr lang="en-US" dirty="0"/>
              <a:t>Our dataset includes Residential, Commercial and Industrial aggregate load for two Pennsylvania utilities: </a:t>
            </a:r>
          </a:p>
          <a:p>
            <a:pPr lvl="1"/>
            <a:r>
              <a:rPr lang="en-US" dirty="0"/>
              <a:t>Metropolitan Edison Company (“Meted”) [ focus of this presentation ]</a:t>
            </a:r>
          </a:p>
          <a:p>
            <a:pPr lvl="1"/>
            <a:r>
              <a:rPr lang="en-US" dirty="0"/>
              <a:t>Pennsylvania Electric Company (“Penelec”)</a:t>
            </a:r>
          </a:p>
          <a:p>
            <a:pPr marL="457200" lvl="1" indent="0">
              <a:buNone/>
            </a:pPr>
            <a:r>
              <a:rPr lang="en-US" dirty="0"/>
              <a:t>from 2008 until the first half of 2019 ( We are updating this study to include more data).</a:t>
            </a:r>
          </a:p>
          <a:p>
            <a:pPr marL="342900" lvl="1" indent="-342900"/>
            <a:r>
              <a:rPr lang="en-US" sz="1800" dirty="0"/>
              <a:t>The load is aggregated into two groups </a:t>
            </a:r>
          </a:p>
          <a:p>
            <a:pPr marL="742950" lvl="2" indent="-342900"/>
            <a:r>
              <a:rPr lang="en-US" sz="1600" dirty="0"/>
              <a:t>“Served by utility” (non-shopping) and </a:t>
            </a:r>
          </a:p>
          <a:p>
            <a:pPr marL="742950" lvl="2" indent="-342900"/>
            <a:r>
              <a:rPr lang="en-US" sz="1600" dirty="0"/>
              <a:t>“Served by a retail choice provider” (shopping) </a:t>
            </a:r>
          </a:p>
          <a:p>
            <a:r>
              <a:rPr lang="en-US" dirty="0"/>
              <a:t>The load data is hourly</a:t>
            </a:r>
          </a:p>
          <a:p>
            <a:r>
              <a:rPr lang="en-US" dirty="0"/>
              <a:t>We also have customer counts on the utility's territories. The number of shopping and non-shopping customers by customer class, updated quarterly.</a:t>
            </a:r>
          </a:p>
          <a:p>
            <a:endParaRPr lang="en-US" dirty="0"/>
          </a:p>
          <a:p>
            <a:endParaRPr lang="en-US" dirty="0"/>
          </a:p>
          <a:p>
            <a:endParaRPr lang="en-US" dirty="0"/>
          </a:p>
        </p:txBody>
      </p:sp>
    </p:spTree>
    <p:extLst>
      <p:ext uri="{BB962C8B-B14F-4D97-AF65-F5344CB8AC3E}">
        <p14:creationId xmlns:p14="http://schemas.microsoft.com/office/powerpoint/2010/main" val="23116418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B77E1-5559-4CA2-A739-9BECE5E2EA9A}"/>
              </a:ext>
            </a:extLst>
          </p:cNvPr>
          <p:cNvSpPr>
            <a:spLocks noGrp="1"/>
          </p:cNvSpPr>
          <p:nvPr>
            <p:ph type="title"/>
          </p:nvPr>
        </p:nvSpPr>
        <p:spPr>
          <a:xfrm>
            <a:off x="677334" y="609600"/>
            <a:ext cx="8596668" cy="711200"/>
          </a:xfrm>
        </p:spPr>
        <p:txBody>
          <a:bodyPr>
            <a:normAutofit fontScale="90000"/>
          </a:bodyPr>
          <a:lstStyle/>
          <a:p>
            <a:r>
              <a:rPr lang="en-US" b="1" dirty="0"/>
              <a:t>Customer Class</a:t>
            </a:r>
            <a:br>
              <a:rPr lang="en-US" b="1" dirty="0"/>
            </a:br>
            <a:endParaRPr lang="en-US" dirty="0"/>
          </a:p>
        </p:txBody>
      </p:sp>
      <p:sp>
        <p:nvSpPr>
          <p:cNvPr id="3" name="Content Placeholder 2">
            <a:extLst>
              <a:ext uri="{FF2B5EF4-FFF2-40B4-BE49-F238E27FC236}">
                <a16:creationId xmlns:a16="http://schemas.microsoft.com/office/drawing/2014/main" id="{F6A42043-1BE7-4FA5-BA80-B2682C42D839}"/>
              </a:ext>
            </a:extLst>
          </p:cNvPr>
          <p:cNvSpPr>
            <a:spLocks noGrp="1"/>
          </p:cNvSpPr>
          <p:nvPr>
            <p:ph idx="1"/>
          </p:nvPr>
        </p:nvSpPr>
        <p:spPr>
          <a:xfrm>
            <a:off x="677334" y="1444979"/>
            <a:ext cx="8596668" cy="4596384"/>
          </a:xfrm>
        </p:spPr>
        <p:txBody>
          <a:bodyPr>
            <a:normAutofit/>
          </a:bodyPr>
          <a:lstStyle/>
          <a:p>
            <a:r>
              <a:rPr lang="en-US" dirty="0"/>
              <a:t>In Meted and Penelec territories, as in most of the US, energy load is divided into three customer classes:</a:t>
            </a:r>
          </a:p>
          <a:p>
            <a:pPr lvl="1"/>
            <a:r>
              <a:rPr lang="en-US" dirty="0"/>
              <a:t> Residential</a:t>
            </a:r>
          </a:p>
          <a:p>
            <a:pPr lvl="1"/>
            <a:r>
              <a:rPr lang="en-US" dirty="0"/>
              <a:t>Commercial </a:t>
            </a:r>
          </a:p>
          <a:p>
            <a:pPr lvl="1"/>
            <a:r>
              <a:rPr lang="en-US" dirty="0"/>
              <a:t>Industrial</a:t>
            </a:r>
          </a:p>
          <a:p>
            <a:pPr lvl="1"/>
            <a:endParaRPr lang="en-US" dirty="0"/>
          </a:p>
          <a:p>
            <a:pPr marL="342900" lvl="1" indent="-342900"/>
            <a:r>
              <a:rPr lang="en-US" sz="1800" dirty="0"/>
              <a:t>The customer class for each consumer or business entity is determined largely by the size of their load. The rates offered to Residential and Commercial class customers by the utilities and retail choice providers are mostly Fixed Cost (FC) rates, and Industrial customers are offered Hourly Pricing (HP) Service. </a:t>
            </a:r>
          </a:p>
          <a:p>
            <a:endParaRPr lang="en-US" dirty="0"/>
          </a:p>
        </p:txBody>
      </p:sp>
    </p:spTree>
    <p:extLst>
      <p:ext uri="{BB962C8B-B14F-4D97-AF65-F5344CB8AC3E}">
        <p14:creationId xmlns:p14="http://schemas.microsoft.com/office/powerpoint/2010/main" val="32377373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2" name="Title 1">
            <a:extLst>
              <a:ext uri="{FF2B5EF4-FFF2-40B4-BE49-F238E27FC236}">
                <a16:creationId xmlns:a16="http://schemas.microsoft.com/office/drawing/2014/main" id="{D517EAB9-4650-4CBA-B2CF-5DB8C291CC92}"/>
              </a:ext>
            </a:extLst>
          </p:cNvPr>
          <p:cNvSpPr>
            <a:spLocks noGrp="1"/>
          </p:cNvSpPr>
          <p:nvPr>
            <p:ph type="title"/>
          </p:nvPr>
        </p:nvSpPr>
        <p:spPr>
          <a:xfrm>
            <a:off x="1240904" y="419895"/>
            <a:ext cx="8596668" cy="1320800"/>
          </a:xfrm>
        </p:spPr>
        <p:txBody>
          <a:bodyPr>
            <a:normAutofit/>
          </a:bodyPr>
          <a:lstStyle/>
          <a:p>
            <a:r>
              <a:rPr lang="en-US" dirty="0"/>
              <a:t>Regulatory Environment </a:t>
            </a:r>
          </a:p>
        </p:txBody>
      </p:sp>
      <p:sp>
        <p:nvSpPr>
          <p:cNvPr id="10" name="Isosceles Triangle 9">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F532F1FF-EEA3-4F82-A609-A4F72605F2F2}"/>
              </a:ext>
            </a:extLst>
          </p:cNvPr>
          <p:cNvSpPr>
            <a:spLocks noGrp="1"/>
          </p:cNvSpPr>
          <p:nvPr>
            <p:ph idx="1"/>
          </p:nvPr>
        </p:nvSpPr>
        <p:spPr>
          <a:xfrm>
            <a:off x="1075134" y="1244493"/>
            <a:ext cx="9593000" cy="4956546"/>
          </a:xfrm>
        </p:spPr>
        <p:txBody>
          <a:bodyPr>
            <a:normAutofit/>
          </a:bodyPr>
          <a:lstStyle/>
          <a:p>
            <a:r>
              <a:rPr lang="en-US" dirty="0"/>
              <a:t>Retail choice for electricity became available in Pennsylvania after passage of the Electricity Generation Customer Choice and Competition Act of 1996. However, more than a decade elapsed before customers widely switched to a retail provider. </a:t>
            </a:r>
          </a:p>
          <a:p>
            <a:r>
              <a:rPr lang="en-US" dirty="0"/>
              <a:t>In December of 2008, the Pennsylvania Public Utility Commission (“PA PUC” or “Commission”) approved a final rulemaking order which “adopted reporting requirements regarding electric generation market activity to prevent anticompetitive or discriminatory conduct and the unlawful exercise of market power.” Since then, all retail choice suppliers are required to file an annual activity sales report with the PA PUC. </a:t>
            </a:r>
          </a:p>
          <a:p>
            <a:r>
              <a:rPr lang="en-US" dirty="0"/>
              <a:t>The first annual “Retail Electricity Choice Activity Report” was issued by the Commission in 2010. 2010 marks a boom in switching activity from utilities to retail choice providers in all customer classes.</a:t>
            </a:r>
          </a:p>
          <a:p>
            <a:r>
              <a:rPr lang="en-US" dirty="0"/>
              <a:t>However, some customers have since switched back to the local utility from their retail provider. For example, extreme cold weather in January of 2014 led to a spike in energy prices and triggered a noticeable switch back to traditional utilities in multiple states, and switching has been seen in Pennsylvania as well.</a:t>
            </a:r>
          </a:p>
          <a:p>
            <a:endParaRPr lang="en-US" dirty="0"/>
          </a:p>
        </p:txBody>
      </p:sp>
      <p:sp>
        <p:nvSpPr>
          <p:cNvPr id="12" name="Isosceles Triangle 11">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9784969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DF980D-0FFD-4D9A-BBB3-3E5F2B77764B}"/>
              </a:ext>
            </a:extLst>
          </p:cNvPr>
          <p:cNvSpPr>
            <a:spLocks noGrp="1"/>
          </p:cNvSpPr>
          <p:nvPr>
            <p:ph type="title"/>
          </p:nvPr>
        </p:nvSpPr>
        <p:spPr>
          <a:xfrm>
            <a:off x="677334" y="327378"/>
            <a:ext cx="8596668" cy="688622"/>
          </a:xfrm>
        </p:spPr>
        <p:txBody>
          <a:bodyPr/>
          <a:lstStyle/>
          <a:p>
            <a:r>
              <a:rPr lang="en-US" dirty="0"/>
              <a:t>Switching pattern</a:t>
            </a:r>
          </a:p>
        </p:txBody>
      </p:sp>
      <p:pic>
        <p:nvPicPr>
          <p:cNvPr id="4" name="Content Placeholder 3">
            <a:extLst>
              <a:ext uri="{FF2B5EF4-FFF2-40B4-BE49-F238E27FC236}">
                <a16:creationId xmlns:a16="http://schemas.microsoft.com/office/drawing/2014/main" id="{D56851D4-EAF0-4BE2-A65F-378BC933104A}"/>
              </a:ext>
            </a:extLst>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157550" y="1134318"/>
            <a:ext cx="8935574" cy="5396303"/>
          </a:xfrm>
          <a:prstGeom prst="rect">
            <a:avLst/>
          </a:prstGeom>
          <a:noFill/>
          <a:ln>
            <a:noFill/>
          </a:ln>
        </p:spPr>
      </p:pic>
    </p:spTree>
    <p:extLst>
      <p:ext uri="{BB962C8B-B14F-4D97-AF65-F5344CB8AC3E}">
        <p14:creationId xmlns:p14="http://schemas.microsoft.com/office/powerpoint/2010/main" val="15044329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2" name="Title 1">
            <a:extLst>
              <a:ext uri="{FF2B5EF4-FFF2-40B4-BE49-F238E27FC236}">
                <a16:creationId xmlns:a16="http://schemas.microsoft.com/office/drawing/2014/main" id="{D517EAB9-4650-4CBA-B2CF-5DB8C291CC92}"/>
              </a:ext>
            </a:extLst>
          </p:cNvPr>
          <p:cNvSpPr>
            <a:spLocks noGrp="1"/>
          </p:cNvSpPr>
          <p:nvPr>
            <p:ph type="title"/>
          </p:nvPr>
        </p:nvSpPr>
        <p:spPr>
          <a:xfrm>
            <a:off x="1177322" y="134598"/>
            <a:ext cx="8596668" cy="1320800"/>
          </a:xfrm>
        </p:spPr>
        <p:txBody>
          <a:bodyPr>
            <a:normAutofit/>
          </a:bodyPr>
          <a:lstStyle/>
          <a:p>
            <a:r>
              <a:rPr lang="en-US" dirty="0"/>
              <a:t>Switching pattern</a:t>
            </a:r>
          </a:p>
        </p:txBody>
      </p:sp>
      <p:sp>
        <p:nvSpPr>
          <p:cNvPr id="10" name="Isosceles Triangle 9">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Isosceles Triangle 11">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9" name="Picture 8">
            <a:extLst>
              <a:ext uri="{FF2B5EF4-FFF2-40B4-BE49-F238E27FC236}">
                <a16:creationId xmlns:a16="http://schemas.microsoft.com/office/drawing/2014/main" id="{7680F263-2626-4731-B3CD-E57A484B6BC9}"/>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400912" y="993422"/>
            <a:ext cx="8149488" cy="5666154"/>
          </a:xfrm>
          <a:prstGeom prst="rect">
            <a:avLst/>
          </a:prstGeom>
          <a:noFill/>
          <a:ln>
            <a:noFill/>
          </a:ln>
        </p:spPr>
      </p:pic>
    </p:spTree>
    <p:extLst>
      <p:ext uri="{BB962C8B-B14F-4D97-AF65-F5344CB8AC3E}">
        <p14:creationId xmlns:p14="http://schemas.microsoft.com/office/powerpoint/2010/main" val="30671335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2" name="Title 1">
            <a:extLst>
              <a:ext uri="{FF2B5EF4-FFF2-40B4-BE49-F238E27FC236}">
                <a16:creationId xmlns:a16="http://schemas.microsoft.com/office/drawing/2014/main" id="{D517EAB9-4650-4CBA-B2CF-5DB8C291CC92}"/>
              </a:ext>
            </a:extLst>
          </p:cNvPr>
          <p:cNvSpPr>
            <a:spLocks noGrp="1"/>
          </p:cNvSpPr>
          <p:nvPr>
            <p:ph type="title"/>
          </p:nvPr>
        </p:nvSpPr>
        <p:spPr>
          <a:xfrm>
            <a:off x="1207037" y="123148"/>
            <a:ext cx="8596668" cy="1320800"/>
          </a:xfrm>
        </p:spPr>
        <p:txBody>
          <a:bodyPr>
            <a:normAutofit/>
          </a:bodyPr>
          <a:lstStyle/>
          <a:p>
            <a:r>
              <a:rPr lang="en-US" dirty="0"/>
              <a:t>Switching pattern</a:t>
            </a:r>
          </a:p>
        </p:txBody>
      </p:sp>
      <p:sp>
        <p:nvSpPr>
          <p:cNvPr id="10" name="Isosceles Triangle 9">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Isosceles Triangle 11">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7" name="Picture 6">
            <a:extLst>
              <a:ext uri="{FF2B5EF4-FFF2-40B4-BE49-F238E27FC236}">
                <a16:creationId xmlns:a16="http://schemas.microsoft.com/office/drawing/2014/main" id="{E65B1940-6EF3-401E-B56B-7318358E6B8C}"/>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322212" y="987697"/>
            <a:ext cx="9098844" cy="5666154"/>
          </a:xfrm>
          <a:prstGeom prst="rect">
            <a:avLst/>
          </a:prstGeom>
          <a:noFill/>
          <a:ln>
            <a:noFill/>
          </a:ln>
        </p:spPr>
      </p:pic>
    </p:spTree>
    <p:extLst>
      <p:ext uri="{BB962C8B-B14F-4D97-AF65-F5344CB8AC3E}">
        <p14:creationId xmlns:p14="http://schemas.microsoft.com/office/powerpoint/2010/main" val="15815495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59C268-A455-48EF-A81E-09995D19CE35}"/>
              </a:ext>
            </a:extLst>
          </p:cNvPr>
          <p:cNvSpPr>
            <a:spLocks noGrp="1"/>
          </p:cNvSpPr>
          <p:nvPr>
            <p:ph type="title"/>
          </p:nvPr>
        </p:nvSpPr>
        <p:spPr/>
        <p:txBody>
          <a:bodyPr/>
          <a:lstStyle/>
          <a:p>
            <a:r>
              <a:rPr lang="en-US" dirty="0"/>
              <a:t>Customer size </a:t>
            </a:r>
          </a:p>
        </p:txBody>
      </p:sp>
      <p:sp>
        <p:nvSpPr>
          <p:cNvPr id="3" name="Content Placeholder 2">
            <a:extLst>
              <a:ext uri="{FF2B5EF4-FFF2-40B4-BE49-F238E27FC236}">
                <a16:creationId xmlns:a16="http://schemas.microsoft.com/office/drawing/2014/main" id="{96F5DE57-0A7D-412D-B43C-3D058CDC24C6}"/>
              </a:ext>
            </a:extLst>
          </p:cNvPr>
          <p:cNvSpPr>
            <a:spLocks noGrp="1"/>
          </p:cNvSpPr>
          <p:nvPr>
            <p:ph idx="1"/>
          </p:nvPr>
        </p:nvSpPr>
        <p:spPr>
          <a:xfrm>
            <a:off x="677334" y="1488613"/>
            <a:ext cx="8596668" cy="4471920"/>
          </a:xfrm>
        </p:spPr>
        <p:txBody>
          <a:bodyPr/>
          <a:lstStyle/>
          <a:p>
            <a:r>
              <a:rPr lang="en-US" dirty="0"/>
              <a:t>Include table here </a:t>
            </a:r>
          </a:p>
        </p:txBody>
      </p:sp>
    </p:spTree>
    <p:extLst>
      <p:ext uri="{BB962C8B-B14F-4D97-AF65-F5344CB8AC3E}">
        <p14:creationId xmlns:p14="http://schemas.microsoft.com/office/powerpoint/2010/main" val="416740135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840</Words>
  <Application>Microsoft Office PowerPoint</Application>
  <PresentationFormat>Widescreen</PresentationFormat>
  <Paragraphs>82</Paragraphs>
  <Slides>13</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Cambria Math</vt:lpstr>
      <vt:lpstr>Trebuchet MS</vt:lpstr>
      <vt:lpstr>Wingdings 3</vt:lpstr>
      <vt:lpstr>Facet</vt:lpstr>
      <vt:lpstr>Retail Choice and Consumer Behavior</vt:lpstr>
      <vt:lpstr>Motivation for this study  </vt:lpstr>
      <vt:lpstr>Data </vt:lpstr>
      <vt:lpstr>Customer Class </vt:lpstr>
      <vt:lpstr>Regulatory Environment </vt:lpstr>
      <vt:lpstr>Switching pattern</vt:lpstr>
      <vt:lpstr>Switching pattern</vt:lpstr>
      <vt:lpstr>Switching pattern</vt:lpstr>
      <vt:lpstr>Customer size </vt:lpstr>
      <vt:lpstr>Classic Bass Model </vt:lpstr>
      <vt:lpstr>Bass Model with Switching  </vt:lpstr>
      <vt:lpstr>Can this be estimated? </vt:lpstr>
      <vt:lpstr>Did consumer behavior change?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Retail Choice and Consumer Behavior</dc:title>
  <dc:creator>Patria, Margarita</dc:creator>
  <cp:lastModifiedBy>Patria, Margarita</cp:lastModifiedBy>
  <cp:revision>2</cp:revision>
  <dcterms:created xsi:type="dcterms:W3CDTF">2021-06-01T02:51:01Z</dcterms:created>
  <dcterms:modified xsi:type="dcterms:W3CDTF">2021-06-01T02:58:02Z</dcterms:modified>
</cp:coreProperties>
</file>