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45" r:id="rId2"/>
    <p:sldId id="690" r:id="rId3"/>
    <p:sldId id="715" r:id="rId4"/>
    <p:sldId id="698" r:id="rId5"/>
    <p:sldId id="751" r:id="rId6"/>
    <p:sldId id="731" r:id="rId7"/>
    <p:sldId id="719" r:id="rId8"/>
    <p:sldId id="696" r:id="rId9"/>
    <p:sldId id="704" r:id="rId10"/>
    <p:sldId id="722" r:id="rId11"/>
    <p:sldId id="752" r:id="rId12"/>
    <p:sldId id="734" r:id="rId13"/>
  </p:sldIdLst>
  <p:sldSz cx="9144000" cy="6858000" type="screen4x3"/>
  <p:notesSz cx="7010400" cy="9296400"/>
  <p:defaultTextStyle>
    <a:defPPr>
      <a:defRPr lang="fr-F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édéric Ghersi" initials="FG" lastIdx="1" clrIdx="0"/>
  <p:cmAuthor id="1" name="FRANCK_LECOCQ" initials="FrLcq" lastIdx="1" clrIdx="1"/>
  <p:cmAuthor id="2" name="Philippe" initials="P" lastIdx="27" clrIdx="2"/>
  <p:cmAuthor id="3" name="behrang.shirizade@gmail.com" initials="b" lastIdx="7" clrIdx="3"/>
  <p:cmAuthor id="4" name="Behrang SHIRIZADEH" initials="BS"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B4F"/>
    <a:srgbClr val="438787"/>
    <a:srgbClr val="144144"/>
    <a:srgbClr val="11383B"/>
    <a:srgbClr val="1C7864"/>
    <a:srgbClr val="1C622E"/>
    <a:srgbClr val="2A6A4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77916" autoAdjust="0"/>
  </p:normalViewPr>
  <p:slideViewPr>
    <p:cSldViewPr>
      <p:cViewPr varScale="1">
        <p:scale>
          <a:sx n="110" d="100"/>
          <a:sy n="110" d="100"/>
        </p:scale>
        <p:origin x="1398" y="102"/>
      </p:cViewPr>
      <p:guideLst>
        <p:guide orient="horz" pos="2160"/>
        <p:guide pos="2880"/>
      </p:guideLst>
    </p:cSldViewPr>
  </p:slideViewPr>
  <p:outlineViewPr>
    <p:cViewPr>
      <p:scale>
        <a:sx n="25" d="100"/>
        <a:sy n="25" d="100"/>
      </p:scale>
      <p:origin x="0" y="-9115"/>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59" d="100"/>
          <a:sy n="59" d="100"/>
        </p:scale>
        <p:origin x="-2765" y="-8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2" y="1"/>
            <a:ext cx="3037840" cy="464375"/>
          </a:xfrm>
          <a:prstGeom prst="rect">
            <a:avLst/>
          </a:prstGeom>
          <a:noFill/>
          <a:ln w="9525">
            <a:noFill/>
            <a:miter lim="800000"/>
            <a:headEnd/>
            <a:tailEnd/>
          </a:ln>
          <a:effectLst/>
        </p:spPr>
        <p:txBody>
          <a:bodyPr vert="horz" wrap="square" lIns="91822" tIns="45911" rIns="91822" bIns="45911" numCol="1" anchor="t" anchorCtr="0" compatLnSpc="1">
            <a:prstTxWarp prst="textNoShape">
              <a:avLst/>
            </a:prstTxWarp>
          </a:bodyPr>
          <a:lstStyle>
            <a:lvl1pPr defTabSz="917815">
              <a:defRPr sz="1100"/>
            </a:lvl1pPr>
          </a:lstStyle>
          <a:p>
            <a:endParaRPr lang="fr-FR"/>
          </a:p>
        </p:txBody>
      </p:sp>
      <p:sp>
        <p:nvSpPr>
          <p:cNvPr id="28675" name="Rectangle 3"/>
          <p:cNvSpPr>
            <a:spLocks noGrp="1" noChangeArrowheads="1"/>
          </p:cNvSpPr>
          <p:nvPr>
            <p:ph type="dt" sz="quarter" idx="1"/>
          </p:nvPr>
        </p:nvSpPr>
        <p:spPr bwMode="auto">
          <a:xfrm>
            <a:off x="3972562" y="1"/>
            <a:ext cx="3037840" cy="464375"/>
          </a:xfrm>
          <a:prstGeom prst="rect">
            <a:avLst/>
          </a:prstGeom>
          <a:noFill/>
          <a:ln w="9525">
            <a:noFill/>
            <a:miter lim="800000"/>
            <a:headEnd/>
            <a:tailEnd/>
          </a:ln>
          <a:effectLst/>
        </p:spPr>
        <p:txBody>
          <a:bodyPr vert="horz" wrap="square" lIns="91822" tIns="45911" rIns="91822" bIns="45911" numCol="1" anchor="t" anchorCtr="0" compatLnSpc="1">
            <a:prstTxWarp prst="textNoShape">
              <a:avLst/>
            </a:prstTxWarp>
          </a:bodyPr>
          <a:lstStyle>
            <a:lvl1pPr algn="r" defTabSz="917815">
              <a:defRPr sz="1100"/>
            </a:lvl1pPr>
          </a:lstStyle>
          <a:p>
            <a:endParaRPr lang="fr-FR"/>
          </a:p>
        </p:txBody>
      </p:sp>
      <p:sp>
        <p:nvSpPr>
          <p:cNvPr id="28676" name="Rectangle 4"/>
          <p:cNvSpPr>
            <a:spLocks noGrp="1" noChangeArrowheads="1"/>
          </p:cNvSpPr>
          <p:nvPr>
            <p:ph type="ftr" sz="quarter" idx="2"/>
          </p:nvPr>
        </p:nvSpPr>
        <p:spPr bwMode="auto">
          <a:xfrm>
            <a:off x="2" y="8832028"/>
            <a:ext cx="3037840" cy="464374"/>
          </a:xfrm>
          <a:prstGeom prst="rect">
            <a:avLst/>
          </a:prstGeom>
          <a:noFill/>
          <a:ln w="9525">
            <a:noFill/>
            <a:miter lim="800000"/>
            <a:headEnd/>
            <a:tailEnd/>
          </a:ln>
          <a:effectLst/>
        </p:spPr>
        <p:txBody>
          <a:bodyPr vert="horz" wrap="square" lIns="91822" tIns="45911" rIns="91822" bIns="45911" numCol="1" anchor="b" anchorCtr="0" compatLnSpc="1">
            <a:prstTxWarp prst="textNoShape">
              <a:avLst/>
            </a:prstTxWarp>
          </a:bodyPr>
          <a:lstStyle>
            <a:lvl1pPr defTabSz="917815">
              <a:defRPr sz="1100"/>
            </a:lvl1pPr>
          </a:lstStyle>
          <a:p>
            <a:endParaRPr lang="fr-FR"/>
          </a:p>
        </p:txBody>
      </p:sp>
      <p:sp>
        <p:nvSpPr>
          <p:cNvPr id="28677" name="Rectangle 5"/>
          <p:cNvSpPr>
            <a:spLocks noGrp="1" noChangeArrowheads="1"/>
          </p:cNvSpPr>
          <p:nvPr>
            <p:ph type="sldNum" sz="quarter" idx="3"/>
          </p:nvPr>
        </p:nvSpPr>
        <p:spPr bwMode="auto">
          <a:xfrm>
            <a:off x="3972562" y="8832028"/>
            <a:ext cx="3037840" cy="464374"/>
          </a:xfrm>
          <a:prstGeom prst="rect">
            <a:avLst/>
          </a:prstGeom>
          <a:noFill/>
          <a:ln w="9525">
            <a:noFill/>
            <a:miter lim="800000"/>
            <a:headEnd/>
            <a:tailEnd/>
          </a:ln>
          <a:effectLst/>
        </p:spPr>
        <p:txBody>
          <a:bodyPr vert="horz" wrap="square" lIns="91822" tIns="45911" rIns="91822" bIns="45911" numCol="1" anchor="b" anchorCtr="0" compatLnSpc="1">
            <a:prstTxWarp prst="textNoShape">
              <a:avLst/>
            </a:prstTxWarp>
          </a:bodyPr>
          <a:lstStyle>
            <a:lvl1pPr algn="r" defTabSz="917815">
              <a:defRPr sz="1100"/>
            </a:lvl1pPr>
          </a:lstStyle>
          <a:p>
            <a:fld id="{9683C216-6D82-47B7-B33E-E742DE6B0341}" type="slidenum">
              <a:rPr lang="fr-FR"/>
              <a:pPr/>
              <a:t>‹#›</a:t>
            </a:fld>
            <a:endParaRPr lang="fr-FR"/>
          </a:p>
        </p:txBody>
      </p:sp>
    </p:spTree>
    <p:extLst>
      <p:ext uri="{BB962C8B-B14F-4D97-AF65-F5344CB8AC3E}">
        <p14:creationId xmlns:p14="http://schemas.microsoft.com/office/powerpoint/2010/main" val="399763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1" y="2"/>
            <a:ext cx="3024858" cy="442120"/>
          </a:xfrm>
          <a:prstGeom prst="rect">
            <a:avLst/>
          </a:prstGeom>
          <a:noFill/>
          <a:ln w="9525">
            <a:noFill/>
            <a:miter lim="800000"/>
            <a:headEnd/>
            <a:tailEnd/>
          </a:ln>
          <a:effectLst/>
        </p:spPr>
        <p:txBody>
          <a:bodyPr vert="horz" wrap="square" lIns="89001" tIns="44500" rIns="89001" bIns="44500" numCol="1" anchor="t" anchorCtr="0" compatLnSpc="1">
            <a:prstTxWarp prst="textNoShape">
              <a:avLst/>
            </a:prstTxWarp>
          </a:bodyPr>
          <a:lstStyle>
            <a:lvl1pPr>
              <a:defRPr sz="1100"/>
            </a:lvl1pPr>
          </a:lstStyle>
          <a:p>
            <a:endParaRPr lang="fr-FR"/>
          </a:p>
        </p:txBody>
      </p:sp>
      <p:sp>
        <p:nvSpPr>
          <p:cNvPr id="71683" name="Rectangle 3"/>
          <p:cNvSpPr>
            <a:spLocks noGrp="1" noChangeArrowheads="1"/>
          </p:cNvSpPr>
          <p:nvPr>
            <p:ph type="dt" idx="1"/>
          </p:nvPr>
        </p:nvSpPr>
        <p:spPr bwMode="auto">
          <a:xfrm>
            <a:off x="3954711" y="2"/>
            <a:ext cx="3024858" cy="442120"/>
          </a:xfrm>
          <a:prstGeom prst="rect">
            <a:avLst/>
          </a:prstGeom>
          <a:noFill/>
          <a:ln w="9525">
            <a:noFill/>
            <a:miter lim="800000"/>
            <a:headEnd/>
            <a:tailEnd/>
          </a:ln>
          <a:effectLst/>
        </p:spPr>
        <p:txBody>
          <a:bodyPr vert="horz" wrap="square" lIns="89001" tIns="44500" rIns="89001" bIns="44500" numCol="1" anchor="t" anchorCtr="0" compatLnSpc="1">
            <a:prstTxWarp prst="textNoShape">
              <a:avLst/>
            </a:prstTxWarp>
          </a:bodyPr>
          <a:lstStyle>
            <a:lvl1pPr algn="r">
              <a:defRPr sz="1100"/>
            </a:lvl1pPr>
          </a:lstStyle>
          <a:p>
            <a:endParaRPr lang="fr-FR"/>
          </a:p>
        </p:txBody>
      </p:sp>
      <p:sp>
        <p:nvSpPr>
          <p:cNvPr id="71684" name="Rectangle 4"/>
          <p:cNvSpPr>
            <a:spLocks noGrp="1" noRot="1" noChangeAspect="1" noChangeArrowheads="1" noTextEdit="1"/>
          </p:cNvSpPr>
          <p:nvPr>
            <p:ph type="sldImg" idx="2"/>
          </p:nvPr>
        </p:nvSpPr>
        <p:spPr bwMode="auto">
          <a:xfrm>
            <a:off x="1135063" y="663575"/>
            <a:ext cx="4713287" cy="3535363"/>
          </a:xfrm>
          <a:prstGeom prst="rect">
            <a:avLst/>
          </a:prstGeom>
          <a:noFill/>
          <a:ln w="9525">
            <a:solidFill>
              <a:srgbClr val="000000"/>
            </a:solidFill>
            <a:miter lim="800000"/>
            <a:headEnd/>
            <a:tailEnd/>
          </a:ln>
          <a:effectLst/>
        </p:spPr>
      </p:sp>
      <p:sp>
        <p:nvSpPr>
          <p:cNvPr id="71685" name="Rectangle 5"/>
          <p:cNvSpPr>
            <a:spLocks noGrp="1" noChangeArrowheads="1"/>
          </p:cNvSpPr>
          <p:nvPr>
            <p:ph type="body" sz="quarter" idx="3"/>
          </p:nvPr>
        </p:nvSpPr>
        <p:spPr bwMode="auto">
          <a:xfrm>
            <a:off x="929855" y="4416756"/>
            <a:ext cx="5119863" cy="4197177"/>
          </a:xfrm>
          <a:prstGeom prst="rect">
            <a:avLst/>
          </a:prstGeom>
          <a:noFill/>
          <a:ln w="9525">
            <a:noFill/>
            <a:miter lim="800000"/>
            <a:headEnd/>
            <a:tailEnd/>
          </a:ln>
          <a:effectLst/>
        </p:spPr>
        <p:txBody>
          <a:bodyPr vert="horz" wrap="square" lIns="89001" tIns="44500" rIns="89001" bIns="4450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1686" name="Rectangle 6"/>
          <p:cNvSpPr>
            <a:spLocks noGrp="1" noChangeArrowheads="1"/>
          </p:cNvSpPr>
          <p:nvPr>
            <p:ph type="ftr" sz="quarter" idx="4"/>
          </p:nvPr>
        </p:nvSpPr>
        <p:spPr bwMode="auto">
          <a:xfrm>
            <a:off x="1" y="8834993"/>
            <a:ext cx="3024858" cy="442120"/>
          </a:xfrm>
          <a:prstGeom prst="rect">
            <a:avLst/>
          </a:prstGeom>
          <a:noFill/>
          <a:ln w="9525">
            <a:noFill/>
            <a:miter lim="800000"/>
            <a:headEnd/>
            <a:tailEnd/>
          </a:ln>
          <a:effectLst/>
        </p:spPr>
        <p:txBody>
          <a:bodyPr vert="horz" wrap="square" lIns="89001" tIns="44500" rIns="89001" bIns="44500" numCol="1" anchor="b" anchorCtr="0" compatLnSpc="1">
            <a:prstTxWarp prst="textNoShape">
              <a:avLst/>
            </a:prstTxWarp>
          </a:bodyPr>
          <a:lstStyle>
            <a:lvl1pPr>
              <a:defRPr sz="1100"/>
            </a:lvl1pPr>
          </a:lstStyle>
          <a:p>
            <a:endParaRPr lang="fr-FR"/>
          </a:p>
        </p:txBody>
      </p:sp>
      <p:sp>
        <p:nvSpPr>
          <p:cNvPr id="71687" name="Rectangle 7"/>
          <p:cNvSpPr>
            <a:spLocks noGrp="1" noChangeArrowheads="1"/>
          </p:cNvSpPr>
          <p:nvPr>
            <p:ph type="sldNum" sz="quarter" idx="5"/>
          </p:nvPr>
        </p:nvSpPr>
        <p:spPr bwMode="auto">
          <a:xfrm>
            <a:off x="3954711" y="8834993"/>
            <a:ext cx="3024858" cy="442120"/>
          </a:xfrm>
          <a:prstGeom prst="rect">
            <a:avLst/>
          </a:prstGeom>
          <a:noFill/>
          <a:ln w="9525">
            <a:noFill/>
            <a:miter lim="800000"/>
            <a:headEnd/>
            <a:tailEnd/>
          </a:ln>
          <a:effectLst/>
        </p:spPr>
        <p:txBody>
          <a:bodyPr vert="horz" wrap="square" lIns="89001" tIns="44500" rIns="89001" bIns="44500" numCol="1" anchor="b" anchorCtr="0" compatLnSpc="1">
            <a:prstTxWarp prst="textNoShape">
              <a:avLst/>
            </a:prstTxWarp>
          </a:bodyPr>
          <a:lstStyle>
            <a:lvl1pPr algn="r">
              <a:defRPr sz="1100"/>
            </a:lvl1pPr>
          </a:lstStyle>
          <a:p>
            <a:fld id="{27385CAB-B0E2-4640-9FDE-34F393DBCB79}" type="slidenum">
              <a:rPr lang="fr-FR"/>
              <a:pPr/>
              <a:t>‹#›</a:t>
            </a:fld>
            <a:endParaRPr lang="fr-FR"/>
          </a:p>
        </p:txBody>
      </p:sp>
    </p:spTree>
    <p:extLst>
      <p:ext uri="{BB962C8B-B14F-4D97-AF65-F5344CB8AC3E}">
        <p14:creationId xmlns:p14="http://schemas.microsoft.com/office/powerpoint/2010/main" val="26234536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9A2D6C-8052-419C-A957-710BB4CF86A5}" type="slidenum">
              <a:rPr lang="fr-FR"/>
              <a:pPr/>
              <a:t>1</a:t>
            </a:fld>
            <a:endParaRPr lang="fr-FR" dirty="0"/>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fr-FR" dirty="0" err="1"/>
              <a:t>Greetings</a:t>
            </a:r>
            <a:r>
              <a:rPr lang="fr-FR" dirty="0"/>
              <a:t>, </a:t>
            </a:r>
            <a:r>
              <a:rPr lang="fr-FR" dirty="0" err="1"/>
              <a:t>I’m</a:t>
            </a:r>
            <a:r>
              <a:rPr lang="fr-FR" dirty="0"/>
              <a:t> Behrang </a:t>
            </a:r>
            <a:r>
              <a:rPr lang="fr-FR" dirty="0" err="1"/>
              <a:t>Shirizadeh</a:t>
            </a:r>
            <a:r>
              <a:rPr lang="fr-FR" dirty="0"/>
              <a:t>, a PhD candidate at CIRED and TOTAL in Paris area France. In </a:t>
            </a:r>
            <a:r>
              <a:rPr lang="fr-FR" dirty="0" err="1"/>
              <a:t>this</a:t>
            </a:r>
            <a:r>
              <a:rPr lang="fr-FR" dirty="0"/>
              <a:t> </a:t>
            </a:r>
            <a:r>
              <a:rPr lang="fr-FR" dirty="0" err="1"/>
              <a:t>video</a:t>
            </a:r>
            <a:r>
              <a:rPr lang="fr-FR" dirty="0"/>
              <a:t> I </a:t>
            </a:r>
            <a:r>
              <a:rPr lang="fr-FR" dirty="0" err="1"/>
              <a:t>will</a:t>
            </a:r>
            <a:r>
              <a:rPr lang="fr-FR" dirty="0"/>
              <a:t> </a:t>
            </a:r>
            <a:r>
              <a:rPr lang="fr-FR" dirty="0" err="1"/>
              <a:t>present</a:t>
            </a:r>
            <a:r>
              <a:rPr lang="fr-FR" dirty="0"/>
              <a:t> a </a:t>
            </a:r>
            <a:r>
              <a:rPr lang="fr-FR" dirty="0" err="1"/>
              <a:t>freshly</a:t>
            </a:r>
            <a:r>
              <a:rPr lang="fr-FR" dirty="0"/>
              <a:t> </a:t>
            </a:r>
            <a:r>
              <a:rPr lang="fr-FR" dirty="0" err="1"/>
              <a:t>treated</a:t>
            </a:r>
            <a:r>
              <a:rPr lang="fr-FR" dirty="0"/>
              <a:t> </a:t>
            </a:r>
            <a:r>
              <a:rPr lang="fr-FR" dirty="0" err="1"/>
              <a:t>research</a:t>
            </a:r>
            <a:r>
              <a:rPr lang="fr-FR" dirty="0"/>
              <a:t> question of </a:t>
            </a:r>
            <a:r>
              <a:rPr lang="fr-FR" dirty="0" err="1"/>
              <a:t>my</a:t>
            </a:r>
            <a:r>
              <a:rPr lang="fr-FR" dirty="0"/>
              <a:t> </a:t>
            </a:r>
            <a:r>
              <a:rPr lang="fr-FR" dirty="0" err="1"/>
              <a:t>thesis</a:t>
            </a:r>
            <a:r>
              <a:rPr lang="fr-FR" dirty="0"/>
              <a:t>, </a:t>
            </a:r>
            <a:r>
              <a:rPr lang="fr-FR" dirty="0" err="1"/>
              <a:t>entitled</a:t>
            </a:r>
            <a:r>
              <a:rPr lang="fr-FR" dirty="0"/>
              <a:t>: </a:t>
            </a:r>
            <a:r>
              <a:rPr lang="fr-FR" dirty="0" err="1"/>
              <a:t>Solving</a:t>
            </a:r>
            <a:r>
              <a:rPr lang="fr-FR" dirty="0"/>
              <a:t> the </a:t>
            </a:r>
            <a:r>
              <a:rPr lang="fr-FR" dirty="0" err="1"/>
              <a:t>riddle</a:t>
            </a:r>
            <a:r>
              <a:rPr lang="fr-FR" dirty="0"/>
              <a:t> of Energy transition: </a:t>
            </a:r>
            <a:r>
              <a:rPr lang="fr-FR" dirty="0" err="1"/>
              <a:t>Renewable</a:t>
            </a:r>
            <a:r>
              <a:rPr lang="fr-FR" dirty="0"/>
              <a:t> </a:t>
            </a:r>
            <a:r>
              <a:rPr lang="fr-FR" dirty="0" err="1"/>
              <a:t>gas</a:t>
            </a:r>
            <a:r>
              <a:rPr lang="fr-FR" dirty="0"/>
              <a:t> for transport and </a:t>
            </a:r>
            <a:r>
              <a:rPr lang="fr-FR" dirty="0" err="1"/>
              <a:t>renewable</a:t>
            </a:r>
            <a:r>
              <a:rPr lang="fr-FR" dirty="0"/>
              <a:t> </a:t>
            </a:r>
            <a:r>
              <a:rPr lang="fr-FR" dirty="0" err="1"/>
              <a:t>electricity</a:t>
            </a:r>
            <a:r>
              <a:rPr lang="fr-FR" dirty="0"/>
              <a:t> for </a:t>
            </a:r>
            <a:r>
              <a:rPr lang="fr-FR" dirty="0" err="1"/>
              <a:t>heating</a:t>
            </a:r>
            <a:r>
              <a:rPr lang="fr-FR" dirty="0"/>
              <a:t>.</a:t>
            </a:r>
          </a:p>
        </p:txBody>
      </p:sp>
    </p:spTree>
    <p:extLst>
      <p:ext uri="{BB962C8B-B14F-4D97-AF65-F5344CB8AC3E}">
        <p14:creationId xmlns:p14="http://schemas.microsoft.com/office/powerpoint/2010/main" val="3728232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To conclude, I extracted the most important messages of this study:</a:t>
            </a:r>
            <a:br>
              <a:rPr lang="fr-FR"/>
            </a:br>
            <a:r>
              <a:rPr lang="fr-FR"/>
              <a:t>1. </a:t>
            </a:r>
            <a:endParaRPr lang="fr-FR" dirty="0"/>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10</a:t>
            </a:fld>
            <a:endParaRPr lang="fr-FR"/>
          </a:p>
        </p:txBody>
      </p:sp>
    </p:spTree>
    <p:extLst>
      <p:ext uri="{BB962C8B-B14F-4D97-AF65-F5344CB8AC3E}">
        <p14:creationId xmlns:p14="http://schemas.microsoft.com/office/powerpoint/2010/main" val="3790120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To conclude, I extracted the most important messages of this study:</a:t>
            </a:r>
            <a:br>
              <a:rPr lang="fr-FR"/>
            </a:br>
            <a:r>
              <a:rPr lang="fr-FR"/>
              <a:t>1. </a:t>
            </a:r>
            <a:endParaRPr lang="fr-FR" dirty="0"/>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11</a:t>
            </a:fld>
            <a:endParaRPr lang="fr-FR"/>
          </a:p>
        </p:txBody>
      </p:sp>
    </p:spTree>
    <p:extLst>
      <p:ext uri="{BB962C8B-B14F-4D97-AF65-F5344CB8AC3E}">
        <p14:creationId xmlns:p14="http://schemas.microsoft.com/office/powerpoint/2010/main" val="425955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Thank you so much for taking the time to watch this presentation. Do not hesitate to make remarks or ask clarification questions in the comments section below or directly by sending me an email.</a:t>
            </a:r>
            <a:endParaRPr lang="fr-FR" dirty="0"/>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12</a:t>
            </a:fld>
            <a:endParaRPr lang="fr-FR"/>
          </a:p>
        </p:txBody>
      </p:sp>
    </p:spTree>
    <p:extLst>
      <p:ext uri="{BB962C8B-B14F-4D97-AF65-F5344CB8AC3E}">
        <p14:creationId xmlns:p14="http://schemas.microsoft.com/office/powerpoint/2010/main" val="703083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a:t>1. -</a:t>
            </a:r>
          </a:p>
          <a:p>
            <a:pPr marL="0" indent="0">
              <a:buNone/>
            </a:pPr>
            <a:r>
              <a:rPr lang="fr-FR"/>
              <a:t>2. Accordig to Paris agreement All the participating parties must reduce their anthropogenic GHG emissions and reach to a net balance between their emissions and their GHG removals. </a:t>
            </a:r>
          </a:p>
          <a:p>
            <a:pPr marL="0" indent="0">
              <a:buNone/>
            </a:pPr>
            <a:r>
              <a:rPr lang="fr-FR"/>
              <a:t>3. European union as well adopted the European climate law, which has set the target of climate neutrality of member states by 2050.</a:t>
            </a:r>
          </a:p>
          <a:p>
            <a:r>
              <a:rPr lang="fr-FR"/>
              <a:t>4. Since it is relatively easier to decarbonize the power sector, there has been an abundance of studies on decarbonization of power sectos. </a:t>
            </a:r>
          </a:p>
          <a:p>
            <a:r>
              <a:rPr lang="fr-FR"/>
              <a:t>5. But reaching GHG neutrality in power sector will not be enough to limit the global warming to 2°C, and a rapid CO2 reduction in all sectors is essential. This calls for sector-coupling and reaching climate neutrality in all energy sectors.</a:t>
            </a:r>
          </a:p>
          <a:p>
            <a:r>
              <a:rPr lang="fr-FR"/>
              <a:t>6. Sector-coupling, you may have heard a lot recently, is basically endogenous optimization among energy sectors, carriers and storage options leaving the end-use demands to choose endogenously among different energy carriers and vector change options.</a:t>
            </a:r>
          </a:p>
          <a:p>
            <a:r>
              <a:rPr lang="fr-FR"/>
              <a:t>7. There have been several studies on sector-coupling recently, Such as the sector-coupling studies by Brown, Victoria and Zhu. While they all highlited the importance of sector-coupling and its high potential in reaching climate goals in more cost-optimal ways than only considering a single sector, they suffer from limited coverage of energy sectors, several exogeneities in the end-use demand satisfaction and absence of some emerging low-carbon options such as carbon capture and storage, negative emission technologies and renewable gas.</a:t>
            </a:r>
          </a:p>
          <a:p>
            <a:r>
              <a:rPr lang="fr-FR"/>
              <a:t>8. So to this end, I identified 2 main research questions;</a:t>
            </a:r>
          </a:p>
          <a:p>
            <a:r>
              <a:rPr lang="fr-FR"/>
              <a:t>9. first, what is the impact of a social cost of carbon in reaching climate goals, and if this social cost of carbon is robust to uncertainties or not (Just in paranthesis, social cost of carbon is basically not only a carbon tax on emissions, but also a remuneration for the negative emission providers). </a:t>
            </a:r>
          </a:p>
          <a:p>
            <a:r>
              <a:rPr lang="fr-FR"/>
              <a:t>10. And second, what is the relative role of different low-carbon technologies in an integrated energy system? Basically which ones to prioritize. </a:t>
            </a:r>
            <a:endParaRPr lang="fr-FR" dirty="0"/>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2</a:t>
            </a:fld>
            <a:endParaRPr lang="fr-FR"/>
          </a:p>
        </p:txBody>
      </p:sp>
    </p:spTree>
    <p:extLst>
      <p:ext uri="{BB962C8B-B14F-4D97-AF65-F5344CB8AC3E}">
        <p14:creationId xmlns:p14="http://schemas.microsoft.com/office/powerpoint/2010/main" val="4187049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 So I </a:t>
            </a:r>
            <a:r>
              <a:rPr lang="fr-FR" dirty="0" err="1"/>
              <a:t>developped</a:t>
            </a:r>
            <a:r>
              <a:rPr lang="fr-FR" dirty="0"/>
              <a:t> an </a:t>
            </a:r>
            <a:r>
              <a:rPr lang="fr-FR" dirty="0" err="1"/>
              <a:t>integrated</a:t>
            </a:r>
            <a:r>
              <a:rPr lang="fr-FR" dirty="0"/>
              <a:t> </a:t>
            </a:r>
            <a:r>
              <a:rPr lang="fr-FR" dirty="0" err="1"/>
              <a:t>optimization</a:t>
            </a:r>
            <a:r>
              <a:rPr lang="fr-FR" dirty="0"/>
              <a:t> of dispatch and </a:t>
            </a:r>
            <a:r>
              <a:rPr lang="fr-FR" dirty="0" err="1"/>
              <a:t>investment</a:t>
            </a:r>
            <a:r>
              <a:rPr lang="fr-FR" dirty="0"/>
              <a:t> model, </a:t>
            </a:r>
            <a:r>
              <a:rPr lang="fr-FR" dirty="0" err="1"/>
              <a:t>called</a:t>
            </a:r>
            <a:r>
              <a:rPr lang="fr-FR" dirty="0"/>
              <a:t> </a:t>
            </a:r>
            <a:r>
              <a:rPr lang="fr-FR" dirty="0" err="1"/>
              <a:t>EOLES_mv</a:t>
            </a:r>
            <a:r>
              <a:rPr lang="fr-FR" dirty="0"/>
              <a:t> (EOLES stands for </a:t>
            </a:r>
            <a:r>
              <a:rPr lang="fr-FR" dirty="0" err="1"/>
              <a:t>energy</a:t>
            </a:r>
            <a:r>
              <a:rPr lang="fr-FR" dirty="0"/>
              <a:t> </a:t>
            </a:r>
            <a:r>
              <a:rPr lang="fr-FR" dirty="0" err="1"/>
              <a:t>optimization</a:t>
            </a:r>
            <a:r>
              <a:rPr lang="fr-FR" dirty="0"/>
              <a:t> for </a:t>
            </a:r>
            <a:r>
              <a:rPr lang="fr-FR" dirty="0" err="1"/>
              <a:t>low</a:t>
            </a:r>
            <a:r>
              <a:rPr lang="fr-FR" dirty="0"/>
              <a:t> </a:t>
            </a:r>
            <a:r>
              <a:rPr lang="fr-FR" dirty="0" err="1"/>
              <a:t>emission</a:t>
            </a:r>
            <a:r>
              <a:rPr lang="fr-FR" dirty="0"/>
              <a:t> </a:t>
            </a:r>
            <a:r>
              <a:rPr lang="fr-FR" dirty="0" err="1"/>
              <a:t>systems</a:t>
            </a:r>
            <a:r>
              <a:rPr lang="fr-FR" dirty="0"/>
              <a:t>, and mv stands for </a:t>
            </a:r>
            <a:r>
              <a:rPr lang="fr-FR" dirty="0" err="1"/>
              <a:t>multivector</a:t>
            </a:r>
            <a:r>
              <a:rPr lang="fr-FR" dirty="0"/>
              <a:t>). </a:t>
            </a:r>
            <a:r>
              <a:rPr lang="fr-FR" dirty="0" err="1"/>
              <a:t>Basically</a:t>
            </a:r>
            <a:r>
              <a:rPr lang="fr-FR" dirty="0"/>
              <a:t>, a </a:t>
            </a:r>
            <a:r>
              <a:rPr lang="fr-FR" dirty="0" err="1"/>
              <a:t>greenfield</a:t>
            </a:r>
            <a:r>
              <a:rPr lang="fr-FR" dirty="0"/>
              <a:t> model </a:t>
            </a:r>
            <a:r>
              <a:rPr lang="fr-FR" dirty="0" err="1"/>
              <a:t>optimizing</a:t>
            </a:r>
            <a:r>
              <a:rPr lang="fr-FR" dirty="0"/>
              <a:t> </a:t>
            </a:r>
            <a:r>
              <a:rPr lang="fr-FR" dirty="0" err="1"/>
              <a:t>simultaneously</a:t>
            </a:r>
            <a:r>
              <a:rPr lang="fr-FR" dirty="0"/>
              <a:t> the </a:t>
            </a:r>
            <a:r>
              <a:rPr lang="fr-FR" dirty="0" err="1"/>
              <a:t>investment</a:t>
            </a:r>
            <a:r>
              <a:rPr lang="fr-FR" dirty="0"/>
              <a:t> and the </a:t>
            </a:r>
            <a:r>
              <a:rPr lang="fr-FR" dirty="0" err="1"/>
              <a:t>operation</a:t>
            </a:r>
            <a:r>
              <a:rPr lang="fr-FR" dirty="0"/>
              <a:t> of </a:t>
            </a:r>
            <a:r>
              <a:rPr lang="fr-FR" dirty="0" err="1"/>
              <a:t>energy</a:t>
            </a:r>
            <a:r>
              <a:rPr lang="fr-FR" dirty="0"/>
              <a:t> system </a:t>
            </a:r>
            <a:r>
              <a:rPr lang="fr-FR" dirty="0" err="1"/>
              <a:t>taking</a:t>
            </a:r>
            <a:r>
              <a:rPr lang="fr-FR" dirty="0"/>
              <a:t> </a:t>
            </a:r>
            <a:r>
              <a:rPr lang="fr-FR" dirty="0" err="1"/>
              <a:t>into</a:t>
            </a:r>
            <a:r>
              <a:rPr lang="fr-FR" dirty="0"/>
              <a:t> </a:t>
            </a:r>
            <a:r>
              <a:rPr lang="fr-FR" dirty="0" err="1"/>
              <a:t>account</a:t>
            </a:r>
            <a:r>
              <a:rPr lang="fr-FR" dirty="0"/>
              <a:t> the </a:t>
            </a:r>
            <a:r>
              <a:rPr lang="fr-FR" dirty="0" err="1"/>
              <a:t>fixed</a:t>
            </a:r>
            <a:r>
              <a:rPr lang="fr-FR" dirty="0"/>
              <a:t> and variable </a:t>
            </a:r>
            <a:r>
              <a:rPr lang="fr-FR" dirty="0" err="1"/>
              <a:t>costs</a:t>
            </a:r>
            <a:r>
              <a:rPr lang="fr-FR" dirty="0"/>
              <a:t> and the social </a:t>
            </a:r>
            <a:r>
              <a:rPr lang="fr-FR" dirty="0" err="1"/>
              <a:t>cost</a:t>
            </a:r>
            <a:r>
              <a:rPr lang="fr-FR" dirty="0"/>
              <a:t> of </a:t>
            </a:r>
            <a:r>
              <a:rPr lang="fr-FR" dirty="0" err="1"/>
              <a:t>carbon</a:t>
            </a:r>
            <a:r>
              <a:rPr lang="fr-FR" dirty="0"/>
              <a:t>. A model </a:t>
            </a:r>
            <a:r>
              <a:rPr lang="fr-FR" dirty="0" err="1"/>
              <a:t>with</a:t>
            </a:r>
            <a:r>
              <a:rPr lang="fr-FR" dirty="0"/>
              <a:t> </a:t>
            </a:r>
            <a:r>
              <a:rPr lang="fr-FR" dirty="0" err="1"/>
              <a:t>hourly</a:t>
            </a:r>
            <a:r>
              <a:rPr lang="fr-FR" dirty="0"/>
              <a:t> temporal </a:t>
            </a:r>
            <a:r>
              <a:rPr lang="fr-FR" dirty="0" err="1"/>
              <a:t>resolution</a:t>
            </a:r>
            <a:r>
              <a:rPr lang="fr-FR" dirty="0"/>
              <a:t> for a full year.</a:t>
            </a:r>
          </a:p>
          <a:p>
            <a:r>
              <a:rPr lang="fr-FR" dirty="0"/>
              <a:t>2. This model </a:t>
            </a:r>
            <a:r>
              <a:rPr lang="fr-FR" dirty="0" err="1"/>
              <a:t>includes</a:t>
            </a:r>
            <a:r>
              <a:rPr lang="fr-FR" dirty="0"/>
              <a:t> 4 </a:t>
            </a:r>
            <a:r>
              <a:rPr lang="fr-FR" dirty="0" err="1"/>
              <a:t>energy</a:t>
            </a:r>
            <a:r>
              <a:rPr lang="fr-FR" dirty="0"/>
              <a:t> carriers: </a:t>
            </a:r>
            <a:r>
              <a:rPr lang="fr-FR" dirty="0" err="1"/>
              <a:t>electricity</a:t>
            </a:r>
            <a:r>
              <a:rPr lang="fr-FR" dirty="0"/>
              <a:t>, </a:t>
            </a:r>
            <a:r>
              <a:rPr lang="fr-FR" dirty="0" err="1"/>
              <a:t>gas</a:t>
            </a:r>
            <a:r>
              <a:rPr lang="fr-FR" dirty="0"/>
              <a:t>, </a:t>
            </a:r>
            <a:r>
              <a:rPr lang="fr-FR" dirty="0" err="1"/>
              <a:t>heat</a:t>
            </a:r>
            <a:r>
              <a:rPr lang="fr-FR" dirty="0"/>
              <a:t> and </a:t>
            </a:r>
            <a:r>
              <a:rPr lang="fr-FR" dirty="0" err="1"/>
              <a:t>hydrogen</a:t>
            </a:r>
            <a:r>
              <a:rPr lang="fr-FR" dirty="0"/>
              <a:t> </a:t>
            </a:r>
            <a:r>
              <a:rPr lang="fr-FR" dirty="0" err="1"/>
              <a:t>within</a:t>
            </a:r>
            <a:r>
              <a:rPr lang="fr-FR" dirty="0"/>
              <a:t> </a:t>
            </a:r>
            <a:r>
              <a:rPr lang="fr-FR" dirty="0" err="1"/>
              <a:t>their</a:t>
            </a:r>
            <a:r>
              <a:rPr lang="fr-FR" dirty="0"/>
              <a:t> networks, </a:t>
            </a:r>
            <a:r>
              <a:rPr lang="fr-FR" dirty="0" err="1"/>
              <a:t>where</a:t>
            </a:r>
            <a:r>
              <a:rPr lang="fr-FR" dirty="0"/>
              <a:t> </a:t>
            </a:r>
            <a:r>
              <a:rPr lang="fr-FR" dirty="0" err="1"/>
              <a:t>heat</a:t>
            </a:r>
            <a:r>
              <a:rPr lang="fr-FR" dirty="0"/>
              <a:t> can </a:t>
            </a:r>
            <a:r>
              <a:rPr lang="fr-FR" dirty="0" err="1"/>
              <a:t>be</a:t>
            </a:r>
            <a:r>
              <a:rPr lang="fr-FR" dirty="0"/>
              <a:t> </a:t>
            </a:r>
            <a:r>
              <a:rPr lang="fr-FR" dirty="0" err="1"/>
              <a:t>either</a:t>
            </a:r>
            <a:r>
              <a:rPr lang="fr-FR" dirty="0"/>
              <a:t> sent to </a:t>
            </a:r>
            <a:r>
              <a:rPr lang="fr-FR" dirty="0" err="1"/>
              <a:t>heat</a:t>
            </a:r>
            <a:r>
              <a:rPr lang="fr-FR" dirty="0"/>
              <a:t> network or </a:t>
            </a:r>
            <a:r>
              <a:rPr lang="fr-FR" dirty="0" err="1"/>
              <a:t>produced</a:t>
            </a:r>
            <a:r>
              <a:rPr lang="fr-FR" dirty="0"/>
              <a:t> and </a:t>
            </a:r>
            <a:r>
              <a:rPr lang="fr-FR" dirty="0" err="1"/>
              <a:t>consumed</a:t>
            </a:r>
            <a:r>
              <a:rPr lang="fr-FR" dirty="0"/>
              <a:t> </a:t>
            </a:r>
            <a:r>
              <a:rPr lang="fr-FR" dirty="0" err="1"/>
              <a:t>locally</a:t>
            </a:r>
            <a:r>
              <a:rPr lang="fr-FR" dirty="0"/>
              <a:t>, and </a:t>
            </a:r>
            <a:r>
              <a:rPr lang="fr-FR" dirty="0" err="1"/>
              <a:t>hydrogen</a:t>
            </a:r>
            <a:r>
              <a:rPr lang="fr-FR" dirty="0"/>
              <a:t> can </a:t>
            </a:r>
            <a:r>
              <a:rPr lang="fr-FR" dirty="0" err="1"/>
              <a:t>be</a:t>
            </a:r>
            <a:r>
              <a:rPr lang="fr-FR" dirty="0"/>
              <a:t> </a:t>
            </a:r>
            <a:r>
              <a:rPr lang="fr-FR" dirty="0" err="1"/>
              <a:t>either</a:t>
            </a:r>
            <a:r>
              <a:rPr lang="fr-FR" dirty="0"/>
              <a:t> sent to the </a:t>
            </a:r>
            <a:r>
              <a:rPr lang="fr-FR" dirty="0" err="1"/>
              <a:t>gas</a:t>
            </a:r>
            <a:r>
              <a:rPr lang="fr-FR" dirty="0"/>
              <a:t> network </a:t>
            </a:r>
            <a:r>
              <a:rPr lang="fr-FR" dirty="0" err="1"/>
              <a:t>with</a:t>
            </a:r>
            <a:r>
              <a:rPr lang="fr-FR" dirty="0"/>
              <a:t> a relative </a:t>
            </a:r>
            <a:r>
              <a:rPr lang="fr-FR" dirty="0" err="1"/>
              <a:t>share</a:t>
            </a:r>
            <a:r>
              <a:rPr lang="fr-FR" dirty="0"/>
              <a:t> </a:t>
            </a:r>
            <a:r>
              <a:rPr lang="fr-FR" dirty="0" err="1"/>
              <a:t>limit</a:t>
            </a:r>
            <a:r>
              <a:rPr lang="fr-FR" dirty="0"/>
              <a:t> or </a:t>
            </a:r>
            <a:r>
              <a:rPr lang="fr-FR" dirty="0" err="1"/>
              <a:t>consumed</a:t>
            </a:r>
            <a:r>
              <a:rPr lang="fr-FR" dirty="0"/>
              <a:t> </a:t>
            </a:r>
            <a:r>
              <a:rPr lang="fr-FR" dirty="0" err="1"/>
              <a:t>directly</a:t>
            </a:r>
            <a:r>
              <a:rPr lang="fr-FR" dirty="0"/>
              <a:t> </a:t>
            </a:r>
          </a:p>
          <a:p>
            <a:r>
              <a:rPr lang="fr-FR" dirty="0"/>
              <a:t>3. and </a:t>
            </a:r>
            <a:r>
              <a:rPr lang="fr-FR" dirty="0" err="1"/>
              <a:t>it</a:t>
            </a:r>
            <a:r>
              <a:rPr lang="fr-FR" dirty="0"/>
              <a:t> </a:t>
            </a:r>
            <a:r>
              <a:rPr lang="fr-FR" dirty="0" err="1"/>
              <a:t>covers</a:t>
            </a:r>
            <a:r>
              <a:rPr lang="fr-FR" dirty="0"/>
              <a:t> all the major </a:t>
            </a:r>
            <a:r>
              <a:rPr lang="fr-FR" dirty="0" err="1"/>
              <a:t>energy</a:t>
            </a:r>
            <a:r>
              <a:rPr lang="fr-FR" dirty="0"/>
              <a:t> </a:t>
            </a:r>
            <a:r>
              <a:rPr lang="fr-FR" dirty="0" err="1"/>
              <a:t>sectors</a:t>
            </a:r>
            <a:r>
              <a:rPr lang="fr-FR" dirty="0"/>
              <a:t> and </a:t>
            </a:r>
          </a:p>
          <a:p>
            <a:r>
              <a:rPr lang="fr-FR" dirty="0"/>
              <a:t>4. </a:t>
            </a:r>
            <a:r>
              <a:rPr lang="fr-FR" dirty="0" err="1"/>
              <a:t>their</a:t>
            </a:r>
            <a:r>
              <a:rPr lang="fr-FR" dirty="0"/>
              <a:t> end-use </a:t>
            </a:r>
            <a:r>
              <a:rPr lang="fr-FR" dirty="0" err="1"/>
              <a:t>demands</a:t>
            </a:r>
            <a:r>
              <a:rPr lang="fr-FR" dirty="0"/>
              <a:t>; </a:t>
            </a:r>
            <a:r>
              <a:rPr lang="fr-FR" dirty="0" err="1"/>
              <a:t>mobility</a:t>
            </a:r>
            <a:r>
              <a:rPr lang="fr-FR" dirty="0"/>
              <a:t>, </a:t>
            </a:r>
            <a:r>
              <a:rPr lang="fr-FR" dirty="0" err="1"/>
              <a:t>heating</a:t>
            </a:r>
            <a:r>
              <a:rPr lang="fr-FR" dirty="0"/>
              <a:t>, </a:t>
            </a:r>
            <a:r>
              <a:rPr lang="fr-FR" dirty="0" err="1"/>
              <a:t>electricity</a:t>
            </a:r>
            <a:r>
              <a:rPr lang="fr-FR" dirty="0"/>
              <a:t> and </a:t>
            </a:r>
            <a:r>
              <a:rPr lang="fr-FR" dirty="0" err="1"/>
              <a:t>hydrogen</a:t>
            </a:r>
            <a:r>
              <a:rPr lang="fr-FR" dirty="0"/>
              <a:t> for the </a:t>
            </a:r>
            <a:r>
              <a:rPr lang="fr-FR" dirty="0" err="1"/>
              <a:t>industry</a:t>
            </a:r>
            <a:r>
              <a:rPr lang="fr-FR" dirty="0"/>
              <a:t> as an alternative for </a:t>
            </a:r>
            <a:r>
              <a:rPr lang="fr-FR" dirty="0" err="1"/>
              <a:t>coal</a:t>
            </a:r>
            <a:r>
              <a:rPr lang="fr-FR" dirty="0"/>
              <a:t>.</a:t>
            </a:r>
          </a:p>
          <a:p>
            <a:r>
              <a:rPr lang="fr-FR" dirty="0"/>
              <a:t>5. </a:t>
            </a:r>
            <a:r>
              <a:rPr lang="fr-FR" dirty="0" err="1"/>
              <a:t>Basically</a:t>
            </a:r>
            <a:r>
              <a:rPr lang="fr-FR" dirty="0"/>
              <a:t> the </a:t>
            </a:r>
            <a:r>
              <a:rPr lang="fr-FR" dirty="0" err="1"/>
              <a:t>optimized</a:t>
            </a:r>
            <a:r>
              <a:rPr lang="fr-FR" dirty="0"/>
              <a:t> </a:t>
            </a:r>
            <a:r>
              <a:rPr lang="fr-FR" dirty="0" err="1"/>
              <a:t>cost</a:t>
            </a:r>
            <a:r>
              <a:rPr lang="fr-FR" dirty="0"/>
              <a:t> </a:t>
            </a:r>
            <a:r>
              <a:rPr lang="fr-FR" dirty="0" err="1"/>
              <a:t>function</a:t>
            </a:r>
            <a:r>
              <a:rPr lang="fr-FR" dirty="0"/>
              <a:t> </a:t>
            </a:r>
            <a:r>
              <a:rPr lang="fr-FR" dirty="0" err="1"/>
              <a:t>includes</a:t>
            </a:r>
            <a:r>
              <a:rPr lang="fr-FR" dirty="0"/>
              <a:t> </a:t>
            </a:r>
            <a:r>
              <a:rPr lang="fr-FR" dirty="0" err="1"/>
              <a:t>fixed</a:t>
            </a:r>
            <a:r>
              <a:rPr lang="fr-FR" dirty="0"/>
              <a:t> </a:t>
            </a:r>
            <a:r>
              <a:rPr lang="fr-FR" dirty="0" err="1"/>
              <a:t>costs</a:t>
            </a:r>
            <a:r>
              <a:rPr lang="fr-FR" dirty="0"/>
              <a:t> for </a:t>
            </a:r>
            <a:r>
              <a:rPr lang="fr-FR" dirty="0" err="1"/>
              <a:t>installed</a:t>
            </a:r>
            <a:r>
              <a:rPr lang="fr-FR" dirty="0"/>
              <a:t> </a:t>
            </a:r>
            <a:r>
              <a:rPr lang="fr-FR" dirty="0" err="1"/>
              <a:t>capacities</a:t>
            </a:r>
            <a:r>
              <a:rPr lang="fr-FR" dirty="0"/>
              <a:t>, variable </a:t>
            </a:r>
            <a:r>
              <a:rPr lang="fr-FR" dirty="0" err="1"/>
              <a:t>costs</a:t>
            </a:r>
            <a:r>
              <a:rPr lang="fr-FR" dirty="0"/>
              <a:t> for the </a:t>
            </a:r>
            <a:r>
              <a:rPr lang="fr-FR" dirty="0" err="1"/>
              <a:t>operation</a:t>
            </a:r>
            <a:r>
              <a:rPr lang="fr-FR" dirty="0"/>
              <a:t> and social </a:t>
            </a:r>
            <a:r>
              <a:rPr lang="fr-FR" dirty="0" err="1"/>
              <a:t>cost</a:t>
            </a:r>
            <a:r>
              <a:rPr lang="fr-FR" dirty="0"/>
              <a:t> of </a:t>
            </a:r>
            <a:r>
              <a:rPr lang="fr-FR" dirty="0" err="1"/>
              <a:t>carbon</a:t>
            </a:r>
            <a:r>
              <a:rPr lang="fr-FR" dirty="0"/>
              <a:t> for positive or </a:t>
            </a:r>
            <a:r>
              <a:rPr lang="fr-FR" dirty="0" err="1"/>
              <a:t>negative</a:t>
            </a:r>
            <a:r>
              <a:rPr lang="fr-FR" dirty="0"/>
              <a:t> </a:t>
            </a:r>
            <a:r>
              <a:rPr lang="fr-FR" dirty="0" err="1"/>
              <a:t>emissions</a:t>
            </a:r>
            <a:r>
              <a:rPr lang="fr-FR" dirty="0"/>
              <a:t>. And </a:t>
            </a:r>
            <a:r>
              <a:rPr lang="fr-FR" dirty="0" err="1"/>
              <a:t>there</a:t>
            </a:r>
            <a:r>
              <a:rPr lang="fr-FR" dirty="0"/>
              <a:t> are </a:t>
            </a:r>
            <a:r>
              <a:rPr lang="fr-FR" dirty="0" err="1"/>
              <a:t>hourly</a:t>
            </a:r>
            <a:r>
              <a:rPr lang="fr-FR" dirty="0"/>
              <a:t> </a:t>
            </a:r>
            <a:r>
              <a:rPr lang="fr-FR" dirty="0" err="1"/>
              <a:t>supply-demand</a:t>
            </a:r>
            <a:r>
              <a:rPr lang="fr-FR" dirty="0"/>
              <a:t> </a:t>
            </a:r>
            <a:r>
              <a:rPr lang="fr-FR" dirty="0" err="1"/>
              <a:t>adequacy</a:t>
            </a:r>
            <a:r>
              <a:rPr lang="fr-FR" dirty="0"/>
              <a:t> </a:t>
            </a:r>
            <a:r>
              <a:rPr lang="fr-FR" dirty="0" err="1"/>
              <a:t>equations</a:t>
            </a:r>
            <a:r>
              <a:rPr lang="fr-FR" dirty="0"/>
              <a:t> for </a:t>
            </a:r>
            <a:r>
              <a:rPr lang="fr-FR" dirty="0" err="1"/>
              <a:t>each</a:t>
            </a:r>
            <a:r>
              <a:rPr lang="fr-FR" dirty="0"/>
              <a:t> end-use and </a:t>
            </a:r>
            <a:r>
              <a:rPr lang="fr-FR" dirty="0" err="1"/>
              <a:t>tens</a:t>
            </a:r>
            <a:r>
              <a:rPr lang="fr-FR" dirty="0"/>
              <a:t> of </a:t>
            </a:r>
            <a:r>
              <a:rPr lang="fr-FR" dirty="0" err="1"/>
              <a:t>technical</a:t>
            </a:r>
            <a:r>
              <a:rPr lang="fr-FR" dirty="0"/>
              <a:t>, </a:t>
            </a:r>
            <a:r>
              <a:rPr lang="fr-FR" dirty="0" err="1"/>
              <a:t>resource</a:t>
            </a:r>
            <a:r>
              <a:rPr lang="fr-FR" dirty="0"/>
              <a:t> </a:t>
            </a:r>
            <a:r>
              <a:rPr lang="fr-FR" dirty="0" err="1"/>
              <a:t>availability</a:t>
            </a:r>
            <a:r>
              <a:rPr lang="fr-FR" dirty="0"/>
              <a:t> and </a:t>
            </a:r>
            <a:r>
              <a:rPr lang="fr-FR" dirty="0" err="1"/>
              <a:t>operational</a:t>
            </a:r>
            <a:r>
              <a:rPr lang="fr-FR" dirty="0"/>
              <a:t> </a:t>
            </a:r>
            <a:r>
              <a:rPr lang="fr-FR" dirty="0" err="1"/>
              <a:t>constraints</a:t>
            </a:r>
            <a:r>
              <a:rPr lang="fr-FR" dirty="0"/>
              <a:t> </a:t>
            </a:r>
            <a:r>
              <a:rPr lang="fr-FR" dirty="0" err="1"/>
              <a:t>that</a:t>
            </a:r>
            <a:r>
              <a:rPr lang="fr-FR" dirty="0"/>
              <a:t> </a:t>
            </a:r>
            <a:r>
              <a:rPr lang="fr-FR" dirty="0" err="1"/>
              <a:t>I’m</a:t>
            </a:r>
            <a:r>
              <a:rPr lang="fr-FR" dirty="0"/>
              <a:t> not </a:t>
            </a:r>
            <a:r>
              <a:rPr lang="fr-FR" dirty="0" err="1"/>
              <a:t>going</a:t>
            </a:r>
            <a:r>
              <a:rPr lang="fr-FR" dirty="0"/>
              <a:t> to mention </a:t>
            </a:r>
            <a:r>
              <a:rPr lang="fr-FR" dirty="0" err="1"/>
              <a:t>here</a:t>
            </a:r>
            <a:r>
              <a:rPr lang="fr-FR" dirty="0"/>
              <a:t>. You can </a:t>
            </a:r>
            <a:r>
              <a:rPr lang="fr-FR" dirty="0" err="1"/>
              <a:t>find</a:t>
            </a:r>
            <a:r>
              <a:rPr lang="fr-FR" dirty="0"/>
              <a:t> the </a:t>
            </a:r>
            <a:r>
              <a:rPr lang="fr-FR" dirty="0" err="1"/>
              <a:t>complete</a:t>
            </a:r>
            <a:r>
              <a:rPr lang="fr-FR" dirty="0"/>
              <a:t> model formulation in the </a:t>
            </a:r>
            <a:r>
              <a:rPr lang="fr-FR" dirty="0" err="1"/>
              <a:t>paper</a:t>
            </a:r>
            <a:r>
              <a:rPr lang="fr-FR" dirty="0"/>
              <a:t>.</a:t>
            </a:r>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3</a:t>
            </a:fld>
            <a:endParaRPr lang="fr-FR"/>
          </a:p>
        </p:txBody>
      </p:sp>
    </p:spTree>
    <p:extLst>
      <p:ext uri="{BB962C8B-B14F-4D97-AF65-F5344CB8AC3E}">
        <p14:creationId xmlns:p14="http://schemas.microsoft.com/office/powerpoint/2010/main" val="1377117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dirty="0"/>
              <a:t>1. So I </a:t>
            </a:r>
            <a:r>
              <a:rPr lang="fr-FR" dirty="0" err="1"/>
              <a:t>applied</a:t>
            </a:r>
            <a:r>
              <a:rPr lang="fr-FR" dirty="0"/>
              <a:t> </a:t>
            </a:r>
            <a:r>
              <a:rPr lang="fr-FR" dirty="0" err="1"/>
              <a:t>this</a:t>
            </a:r>
            <a:r>
              <a:rPr lang="fr-FR" dirty="0"/>
              <a:t> model to continental France, </a:t>
            </a:r>
          </a:p>
          <a:p>
            <a:pPr marL="0" indent="0">
              <a:buNone/>
            </a:pPr>
            <a:r>
              <a:rPr lang="fr-FR" dirty="0"/>
              <a:t>2. for the year 2050, </a:t>
            </a:r>
            <a:r>
              <a:rPr lang="fr-FR" dirty="0" err="1"/>
              <a:t>so</a:t>
            </a:r>
            <a:r>
              <a:rPr lang="fr-FR" dirty="0"/>
              <a:t> all input data are </a:t>
            </a:r>
            <a:r>
              <a:rPr lang="fr-FR" dirty="0" err="1"/>
              <a:t>forecasts</a:t>
            </a:r>
            <a:r>
              <a:rPr lang="fr-FR" dirty="0"/>
              <a:t> for 2050 </a:t>
            </a:r>
            <a:r>
              <a:rPr lang="fr-FR" dirty="0" err="1"/>
              <a:t>except</a:t>
            </a:r>
            <a:r>
              <a:rPr lang="fr-FR" dirty="0"/>
              <a:t> the variable </a:t>
            </a:r>
            <a:r>
              <a:rPr lang="fr-FR" dirty="0" err="1"/>
              <a:t>renewable</a:t>
            </a:r>
            <a:r>
              <a:rPr lang="fr-FR" dirty="0"/>
              <a:t> </a:t>
            </a:r>
            <a:r>
              <a:rPr lang="fr-FR" dirty="0" err="1"/>
              <a:t>energies</a:t>
            </a:r>
            <a:r>
              <a:rPr lang="fr-FR" dirty="0"/>
              <a:t>’ </a:t>
            </a:r>
            <a:r>
              <a:rPr lang="fr-FR" dirty="0" err="1"/>
              <a:t>hourly</a:t>
            </a:r>
            <a:r>
              <a:rPr lang="fr-FR" dirty="0"/>
              <a:t> power production profiles, </a:t>
            </a:r>
          </a:p>
          <a:p>
            <a:pPr marL="0" indent="0">
              <a:buNone/>
            </a:pPr>
            <a:r>
              <a:rPr lang="fr-FR" dirty="0"/>
              <a:t>3. </a:t>
            </a:r>
            <a:r>
              <a:rPr lang="fr-FR" dirty="0" err="1"/>
              <a:t>Which</a:t>
            </a:r>
            <a:r>
              <a:rPr lang="fr-FR" dirty="0"/>
              <a:t> come </a:t>
            </a:r>
            <a:r>
              <a:rPr lang="fr-FR" dirty="0" err="1"/>
              <a:t>from</a:t>
            </a:r>
            <a:r>
              <a:rPr lang="fr-FR" dirty="0"/>
              <a:t> </a:t>
            </a:r>
            <a:r>
              <a:rPr lang="fr-FR" dirty="0" err="1"/>
              <a:t>historical</a:t>
            </a:r>
            <a:r>
              <a:rPr lang="fr-FR" dirty="0"/>
              <a:t> </a:t>
            </a:r>
            <a:r>
              <a:rPr lang="fr-FR" dirty="0" err="1"/>
              <a:t>weather</a:t>
            </a:r>
            <a:r>
              <a:rPr lang="fr-FR" dirty="0"/>
              <a:t> data. In a </a:t>
            </a:r>
            <a:r>
              <a:rPr lang="fr-FR" dirty="0" err="1"/>
              <a:t>previous</a:t>
            </a:r>
            <a:r>
              <a:rPr lang="fr-FR" dirty="0"/>
              <a:t> </a:t>
            </a:r>
            <a:r>
              <a:rPr lang="fr-FR" dirty="0" err="1"/>
              <a:t>work</a:t>
            </a:r>
            <a:r>
              <a:rPr lang="fr-FR" dirty="0"/>
              <a:t> </a:t>
            </a:r>
            <a:r>
              <a:rPr lang="fr-FR" dirty="0" err="1"/>
              <a:t>we</a:t>
            </a:r>
            <a:r>
              <a:rPr lang="fr-FR" dirty="0"/>
              <a:t> </a:t>
            </a:r>
            <a:r>
              <a:rPr lang="fr-FR" dirty="0" err="1"/>
              <a:t>studied</a:t>
            </a:r>
            <a:r>
              <a:rPr lang="fr-FR" dirty="0"/>
              <a:t> 19 </a:t>
            </a:r>
            <a:r>
              <a:rPr lang="fr-FR" dirty="0" err="1"/>
              <a:t>weather</a:t>
            </a:r>
            <a:r>
              <a:rPr lang="fr-FR" dirty="0"/>
              <a:t> </a:t>
            </a:r>
            <a:r>
              <a:rPr lang="fr-FR" dirty="0" err="1"/>
              <a:t>years</a:t>
            </a:r>
            <a:r>
              <a:rPr lang="fr-FR" dirty="0"/>
              <a:t> </a:t>
            </a:r>
            <a:r>
              <a:rPr lang="fr-FR" dirty="0" err="1"/>
              <a:t>from</a:t>
            </a:r>
            <a:r>
              <a:rPr lang="fr-FR" dirty="0"/>
              <a:t> 2000 to 2018 and </a:t>
            </a:r>
            <a:r>
              <a:rPr lang="fr-FR" dirty="0" err="1"/>
              <a:t>we</a:t>
            </a:r>
            <a:r>
              <a:rPr lang="fr-FR" dirty="0"/>
              <a:t> chose 2006 as a </a:t>
            </a:r>
            <a:r>
              <a:rPr lang="fr-FR" dirty="0" err="1"/>
              <a:t>representative</a:t>
            </a:r>
            <a:r>
              <a:rPr lang="fr-FR" dirty="0"/>
              <a:t> </a:t>
            </a:r>
            <a:r>
              <a:rPr lang="fr-FR" dirty="0" err="1"/>
              <a:t>weather</a:t>
            </a:r>
            <a:r>
              <a:rPr lang="fr-FR" dirty="0"/>
              <a:t> year for </a:t>
            </a:r>
            <a:r>
              <a:rPr lang="fr-FR" dirty="0" err="1"/>
              <a:t>this</a:t>
            </a:r>
            <a:r>
              <a:rPr lang="fr-FR" dirty="0"/>
              <a:t> </a:t>
            </a:r>
            <a:r>
              <a:rPr lang="fr-FR" dirty="0" err="1"/>
              <a:t>period</a:t>
            </a:r>
            <a:r>
              <a:rPr lang="fr-FR" dirty="0"/>
              <a:t>, </a:t>
            </a:r>
            <a:r>
              <a:rPr lang="fr-FR" dirty="0" err="1"/>
              <a:t>so</a:t>
            </a:r>
            <a:r>
              <a:rPr lang="fr-FR" dirty="0"/>
              <a:t> </a:t>
            </a:r>
            <a:r>
              <a:rPr lang="fr-FR" dirty="0" err="1"/>
              <a:t>we</a:t>
            </a:r>
            <a:r>
              <a:rPr lang="fr-FR" dirty="0"/>
              <a:t> use 2006 </a:t>
            </a:r>
            <a:r>
              <a:rPr lang="fr-FR" dirty="0" err="1"/>
              <a:t>weather</a:t>
            </a:r>
            <a:r>
              <a:rPr lang="fr-FR" dirty="0"/>
              <a:t> data for variable </a:t>
            </a:r>
            <a:r>
              <a:rPr lang="fr-FR" dirty="0" err="1"/>
              <a:t>renewables</a:t>
            </a:r>
            <a:r>
              <a:rPr lang="fr-FR" dirty="0"/>
              <a:t> </a:t>
            </a:r>
            <a:r>
              <a:rPr lang="fr-FR" dirty="0" err="1"/>
              <a:t>energies</a:t>
            </a:r>
            <a:r>
              <a:rPr lang="fr-FR" dirty="0"/>
              <a:t>’ </a:t>
            </a:r>
            <a:r>
              <a:rPr lang="fr-FR" dirty="0" err="1"/>
              <a:t>hourly</a:t>
            </a:r>
            <a:r>
              <a:rPr lang="fr-FR" dirty="0"/>
              <a:t> profiles.</a:t>
            </a:r>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4</a:t>
            </a:fld>
            <a:endParaRPr lang="fr-FR"/>
          </a:p>
        </p:txBody>
      </p:sp>
    </p:spTree>
    <p:extLst>
      <p:ext uri="{BB962C8B-B14F-4D97-AF65-F5344CB8AC3E}">
        <p14:creationId xmlns:p14="http://schemas.microsoft.com/office/powerpoint/2010/main" val="317789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a:t>In the following, I will present the results;</a:t>
            </a:r>
            <a:endParaRPr lang="fr-FR" dirty="0"/>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5</a:t>
            </a:fld>
            <a:endParaRPr lang="fr-FR"/>
          </a:p>
        </p:txBody>
      </p:sp>
    </p:spTree>
    <p:extLst>
      <p:ext uri="{BB962C8B-B14F-4D97-AF65-F5344CB8AC3E}">
        <p14:creationId xmlns:p14="http://schemas.microsoft.com/office/powerpoint/2010/main" val="263716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dirty="0"/>
              <a:t>1. This graph shows the </a:t>
            </a:r>
            <a:r>
              <a:rPr lang="fr-FR" dirty="0" err="1"/>
              <a:t>primary</a:t>
            </a:r>
            <a:r>
              <a:rPr lang="fr-FR" dirty="0"/>
              <a:t> </a:t>
            </a:r>
            <a:r>
              <a:rPr lang="fr-FR" dirty="0" err="1"/>
              <a:t>energy</a:t>
            </a:r>
            <a:r>
              <a:rPr lang="fr-FR" dirty="0"/>
              <a:t> production, </a:t>
            </a:r>
            <a:r>
              <a:rPr lang="fr-FR" dirty="0" err="1"/>
              <a:t>where</a:t>
            </a:r>
            <a:r>
              <a:rPr lang="fr-FR" dirty="0"/>
              <a:t> </a:t>
            </a:r>
            <a:r>
              <a:rPr lang="fr-FR" dirty="0" err="1"/>
              <a:t>dark</a:t>
            </a:r>
            <a:r>
              <a:rPr lang="fr-FR" dirty="0"/>
              <a:t> </a:t>
            </a:r>
            <a:r>
              <a:rPr lang="fr-FR" dirty="0" err="1"/>
              <a:t>blue</a:t>
            </a:r>
            <a:r>
              <a:rPr lang="fr-FR" dirty="0"/>
              <a:t> </a:t>
            </a:r>
            <a:r>
              <a:rPr lang="fr-FR" dirty="0" err="1"/>
              <a:t>is</a:t>
            </a:r>
            <a:r>
              <a:rPr lang="fr-FR" dirty="0"/>
              <a:t> offshore </a:t>
            </a:r>
            <a:r>
              <a:rPr lang="fr-FR" dirty="0" err="1"/>
              <a:t>wind</a:t>
            </a:r>
            <a:r>
              <a:rPr lang="fr-FR" dirty="0"/>
              <a:t> power, </a:t>
            </a:r>
            <a:r>
              <a:rPr lang="fr-FR" dirty="0" err="1"/>
              <a:t>steel</a:t>
            </a:r>
            <a:r>
              <a:rPr lang="fr-FR" dirty="0"/>
              <a:t> </a:t>
            </a:r>
            <a:r>
              <a:rPr lang="fr-FR" dirty="0" err="1"/>
              <a:t>blue</a:t>
            </a:r>
            <a:r>
              <a:rPr lang="fr-FR" dirty="0"/>
              <a:t> </a:t>
            </a:r>
            <a:r>
              <a:rPr lang="fr-FR" dirty="0" err="1"/>
              <a:t>is</a:t>
            </a:r>
            <a:r>
              <a:rPr lang="fr-FR" dirty="0"/>
              <a:t> onshore </a:t>
            </a:r>
            <a:r>
              <a:rPr lang="fr-FR" dirty="0" err="1"/>
              <a:t>wind</a:t>
            </a:r>
            <a:r>
              <a:rPr lang="fr-FR" dirty="0"/>
              <a:t> power, </a:t>
            </a:r>
            <a:r>
              <a:rPr lang="fr-FR" dirty="0" err="1"/>
              <a:t>yellow</a:t>
            </a:r>
            <a:r>
              <a:rPr lang="fr-FR" dirty="0"/>
              <a:t> </a:t>
            </a:r>
            <a:r>
              <a:rPr lang="fr-FR" dirty="0" err="1"/>
              <a:t>is</a:t>
            </a:r>
            <a:r>
              <a:rPr lang="fr-FR" dirty="0"/>
              <a:t> </a:t>
            </a:r>
            <a:r>
              <a:rPr lang="fr-FR" dirty="0" err="1"/>
              <a:t>solar</a:t>
            </a:r>
            <a:r>
              <a:rPr lang="fr-FR" dirty="0"/>
              <a:t> PV, </a:t>
            </a:r>
            <a:r>
              <a:rPr lang="fr-FR" dirty="0" err="1"/>
              <a:t>skyblue</a:t>
            </a:r>
            <a:r>
              <a:rPr lang="fr-FR" dirty="0"/>
              <a:t> </a:t>
            </a:r>
            <a:r>
              <a:rPr lang="fr-FR" dirty="0" err="1"/>
              <a:t>is</a:t>
            </a:r>
            <a:r>
              <a:rPr lang="fr-FR" dirty="0"/>
              <a:t> </a:t>
            </a:r>
            <a:r>
              <a:rPr lang="fr-FR" dirty="0" err="1"/>
              <a:t>hydro-electricity</a:t>
            </a:r>
            <a:r>
              <a:rPr lang="fr-FR" dirty="0"/>
              <a:t> </a:t>
            </a:r>
            <a:r>
              <a:rPr lang="fr-FR" dirty="0" err="1"/>
              <a:t>from</a:t>
            </a:r>
            <a:r>
              <a:rPr lang="fr-FR" dirty="0"/>
              <a:t> </a:t>
            </a:r>
            <a:r>
              <a:rPr lang="fr-FR" dirty="0" err="1"/>
              <a:t>dams</a:t>
            </a:r>
            <a:r>
              <a:rPr lang="fr-FR" dirty="0"/>
              <a:t> and run-of-river, </a:t>
            </a:r>
            <a:r>
              <a:rPr lang="fr-FR" dirty="0" err="1"/>
              <a:t>pink</a:t>
            </a:r>
            <a:r>
              <a:rPr lang="fr-FR" dirty="0"/>
              <a:t> </a:t>
            </a:r>
            <a:r>
              <a:rPr lang="fr-FR" dirty="0" err="1"/>
              <a:t>is</a:t>
            </a:r>
            <a:r>
              <a:rPr lang="fr-FR" dirty="0"/>
              <a:t> the </a:t>
            </a:r>
            <a:r>
              <a:rPr lang="fr-FR" dirty="0" err="1"/>
              <a:t>nuclear</a:t>
            </a:r>
            <a:r>
              <a:rPr lang="fr-FR" dirty="0"/>
              <a:t> power, </a:t>
            </a:r>
            <a:r>
              <a:rPr lang="fr-FR" dirty="0" err="1"/>
              <a:t>dark</a:t>
            </a:r>
            <a:r>
              <a:rPr lang="fr-FR" dirty="0"/>
              <a:t> </a:t>
            </a:r>
            <a:r>
              <a:rPr lang="fr-FR" dirty="0" err="1"/>
              <a:t>scarlett</a:t>
            </a:r>
            <a:r>
              <a:rPr lang="fr-FR" dirty="0"/>
              <a:t> </a:t>
            </a:r>
            <a:r>
              <a:rPr lang="fr-FR" dirty="0" err="1"/>
              <a:t>is</a:t>
            </a:r>
            <a:r>
              <a:rPr lang="fr-FR" dirty="0"/>
              <a:t> the </a:t>
            </a:r>
            <a:r>
              <a:rPr lang="fr-FR" dirty="0" err="1"/>
              <a:t>natural</a:t>
            </a:r>
            <a:r>
              <a:rPr lang="fr-FR" dirty="0"/>
              <a:t> </a:t>
            </a:r>
            <a:r>
              <a:rPr lang="fr-FR" dirty="0" err="1"/>
              <a:t>gas</a:t>
            </a:r>
            <a:r>
              <a:rPr lang="fr-FR" dirty="0"/>
              <a:t> and </a:t>
            </a:r>
            <a:r>
              <a:rPr lang="fr-FR" dirty="0" err="1"/>
              <a:t>dark</a:t>
            </a:r>
            <a:r>
              <a:rPr lang="fr-FR" dirty="0"/>
              <a:t> green and light green are </a:t>
            </a:r>
            <a:r>
              <a:rPr lang="fr-FR" dirty="0" err="1"/>
              <a:t>renewable</a:t>
            </a:r>
            <a:r>
              <a:rPr lang="fr-FR" dirty="0"/>
              <a:t> </a:t>
            </a:r>
            <a:r>
              <a:rPr lang="fr-FR" dirty="0" err="1"/>
              <a:t>gas</a:t>
            </a:r>
            <a:r>
              <a:rPr lang="fr-FR" dirty="0"/>
              <a:t> </a:t>
            </a:r>
            <a:r>
              <a:rPr lang="fr-FR" dirty="0" err="1"/>
              <a:t>from</a:t>
            </a:r>
            <a:r>
              <a:rPr lang="fr-FR" dirty="0"/>
              <a:t> </a:t>
            </a:r>
            <a:r>
              <a:rPr lang="fr-FR" dirty="0" err="1"/>
              <a:t>methanization</a:t>
            </a:r>
            <a:r>
              <a:rPr lang="fr-FR" dirty="0"/>
              <a:t> and </a:t>
            </a:r>
            <a:r>
              <a:rPr lang="fr-FR" dirty="0" err="1"/>
              <a:t>pyrogaseification</a:t>
            </a:r>
            <a:r>
              <a:rPr lang="fr-FR" dirty="0"/>
              <a:t> of </a:t>
            </a:r>
            <a:r>
              <a:rPr lang="fr-FR" dirty="0" err="1"/>
              <a:t>biomass</a:t>
            </a:r>
            <a:r>
              <a:rPr lang="fr-FR" dirty="0"/>
              <a:t> </a:t>
            </a:r>
            <a:r>
              <a:rPr lang="fr-FR" dirty="0" err="1"/>
              <a:t>respectively</a:t>
            </a:r>
            <a:r>
              <a:rPr lang="fr-FR" dirty="0"/>
              <a:t>.</a:t>
            </a:r>
          </a:p>
          <a:p>
            <a:pPr marL="0" indent="0">
              <a:buNone/>
            </a:pPr>
            <a:r>
              <a:rPr lang="fr-FR" dirty="0"/>
              <a:t>2. The horizontal axis </a:t>
            </a:r>
            <a:r>
              <a:rPr lang="fr-FR" dirty="0" err="1"/>
              <a:t>is</a:t>
            </a:r>
            <a:r>
              <a:rPr lang="fr-FR" dirty="0"/>
              <a:t> the social </a:t>
            </a:r>
            <a:r>
              <a:rPr lang="fr-FR" dirty="0" err="1"/>
              <a:t>cost</a:t>
            </a:r>
            <a:r>
              <a:rPr lang="fr-FR" dirty="0"/>
              <a:t> of </a:t>
            </a:r>
            <a:r>
              <a:rPr lang="fr-FR" dirty="0" err="1"/>
              <a:t>carbon</a:t>
            </a:r>
            <a:r>
              <a:rPr lang="fr-FR" dirty="0"/>
              <a:t> scenario </a:t>
            </a:r>
            <a:r>
              <a:rPr lang="fr-FR" dirty="0" err="1"/>
              <a:t>from</a:t>
            </a:r>
            <a:r>
              <a:rPr lang="fr-FR" dirty="0"/>
              <a:t> 0 to 500€/tCO2, and the vertical axis </a:t>
            </a:r>
            <a:r>
              <a:rPr lang="fr-FR" dirty="0" err="1"/>
              <a:t>is</a:t>
            </a:r>
            <a:r>
              <a:rPr lang="fr-FR" dirty="0"/>
              <a:t> the </a:t>
            </a:r>
            <a:r>
              <a:rPr lang="fr-FR" dirty="0" err="1"/>
              <a:t>annual</a:t>
            </a:r>
            <a:r>
              <a:rPr lang="fr-FR" dirty="0"/>
              <a:t> </a:t>
            </a:r>
            <a:r>
              <a:rPr lang="fr-FR" dirty="0" err="1"/>
              <a:t>energy</a:t>
            </a:r>
            <a:r>
              <a:rPr lang="fr-FR" dirty="0"/>
              <a:t> production </a:t>
            </a:r>
            <a:r>
              <a:rPr lang="fr-FR" dirty="0" err="1"/>
              <a:t>from</a:t>
            </a:r>
            <a:r>
              <a:rPr lang="fr-FR" dirty="0"/>
              <a:t> </a:t>
            </a:r>
            <a:r>
              <a:rPr lang="fr-FR" dirty="0" err="1"/>
              <a:t>each</a:t>
            </a:r>
            <a:r>
              <a:rPr lang="fr-FR" dirty="0"/>
              <a:t> </a:t>
            </a:r>
            <a:r>
              <a:rPr lang="fr-FR" dirty="0" err="1"/>
              <a:t>primary</a:t>
            </a:r>
            <a:r>
              <a:rPr lang="fr-FR" dirty="0"/>
              <a:t> </a:t>
            </a:r>
            <a:r>
              <a:rPr lang="fr-FR" dirty="0" err="1"/>
              <a:t>energy</a:t>
            </a:r>
            <a:r>
              <a:rPr lang="fr-FR" dirty="0"/>
              <a:t> </a:t>
            </a:r>
            <a:r>
              <a:rPr lang="fr-FR" dirty="0" err="1"/>
              <a:t>supply</a:t>
            </a:r>
            <a:r>
              <a:rPr lang="fr-FR" dirty="0"/>
              <a:t> in TWh. </a:t>
            </a:r>
            <a:r>
              <a:rPr lang="fr-FR" dirty="0" err="1"/>
              <a:t>We</a:t>
            </a:r>
            <a:r>
              <a:rPr lang="fr-FR" dirty="0"/>
              <a:t> can observe </a:t>
            </a:r>
            <a:r>
              <a:rPr lang="fr-FR" dirty="0" err="1"/>
              <a:t>that</a:t>
            </a:r>
            <a:r>
              <a:rPr lang="fr-FR" dirty="0"/>
              <a:t> </a:t>
            </a:r>
            <a:r>
              <a:rPr lang="fr-FR" dirty="0" err="1"/>
              <a:t>wihout</a:t>
            </a:r>
            <a:r>
              <a:rPr lang="fr-FR" dirty="0"/>
              <a:t> a social </a:t>
            </a:r>
            <a:r>
              <a:rPr lang="fr-FR" dirty="0" err="1"/>
              <a:t>cost</a:t>
            </a:r>
            <a:r>
              <a:rPr lang="fr-FR" dirty="0"/>
              <a:t> of </a:t>
            </a:r>
            <a:r>
              <a:rPr lang="fr-FR" dirty="0" err="1"/>
              <a:t>carbon</a:t>
            </a:r>
            <a:r>
              <a:rPr lang="fr-FR" dirty="0"/>
              <a:t>, </a:t>
            </a:r>
            <a:r>
              <a:rPr lang="fr-FR" dirty="0" err="1"/>
              <a:t>nearly</a:t>
            </a:r>
            <a:r>
              <a:rPr lang="fr-FR" dirty="0"/>
              <a:t> 75% of the </a:t>
            </a:r>
            <a:r>
              <a:rPr lang="fr-FR" dirty="0" err="1"/>
              <a:t>primary</a:t>
            </a:r>
            <a:r>
              <a:rPr lang="fr-FR" dirty="0"/>
              <a:t> </a:t>
            </a:r>
            <a:r>
              <a:rPr lang="fr-FR" dirty="0" err="1"/>
              <a:t>energy</a:t>
            </a:r>
            <a:r>
              <a:rPr lang="fr-FR" dirty="0"/>
              <a:t> </a:t>
            </a:r>
            <a:r>
              <a:rPr lang="fr-FR" dirty="0" err="1"/>
              <a:t>supply</a:t>
            </a:r>
            <a:r>
              <a:rPr lang="fr-FR" dirty="0"/>
              <a:t> </a:t>
            </a:r>
            <a:r>
              <a:rPr lang="fr-FR" dirty="0" err="1"/>
              <a:t>comes</a:t>
            </a:r>
            <a:r>
              <a:rPr lang="fr-FR" dirty="0"/>
              <a:t> </a:t>
            </a:r>
            <a:r>
              <a:rPr lang="fr-FR" dirty="0" err="1"/>
              <a:t>from</a:t>
            </a:r>
            <a:r>
              <a:rPr lang="fr-FR" dirty="0"/>
              <a:t> </a:t>
            </a:r>
            <a:r>
              <a:rPr lang="fr-FR" dirty="0" err="1"/>
              <a:t>fossil</a:t>
            </a:r>
            <a:r>
              <a:rPr lang="fr-FR" dirty="0"/>
              <a:t> </a:t>
            </a:r>
            <a:r>
              <a:rPr lang="fr-FR" dirty="0" err="1"/>
              <a:t>gas</a:t>
            </a:r>
            <a:r>
              <a:rPr lang="fr-FR" dirty="0"/>
              <a:t> (</a:t>
            </a:r>
            <a:r>
              <a:rPr lang="fr-FR" dirty="0" err="1"/>
              <a:t>which</a:t>
            </a:r>
            <a:r>
              <a:rPr lang="fr-FR" dirty="0"/>
              <a:t> can </a:t>
            </a:r>
            <a:r>
              <a:rPr lang="fr-FR" dirty="0" err="1"/>
              <a:t>be</a:t>
            </a:r>
            <a:r>
              <a:rPr lang="fr-FR" dirty="0"/>
              <a:t> a </a:t>
            </a:r>
            <a:r>
              <a:rPr lang="fr-FR" dirty="0" err="1"/>
              <a:t>representative</a:t>
            </a:r>
            <a:r>
              <a:rPr lang="fr-FR" dirty="0"/>
              <a:t> of all </a:t>
            </a:r>
            <a:r>
              <a:rPr lang="fr-FR" dirty="0" err="1"/>
              <a:t>fossil</a:t>
            </a:r>
            <a:r>
              <a:rPr lang="fr-FR" dirty="0"/>
              <a:t> sources), </a:t>
            </a:r>
          </a:p>
          <a:p>
            <a:pPr marL="0" indent="0">
              <a:buNone/>
            </a:pPr>
            <a:r>
              <a:rPr lang="fr-FR" dirty="0"/>
              <a:t>3. But </a:t>
            </a:r>
            <a:r>
              <a:rPr lang="fr-FR" dirty="0" err="1"/>
              <a:t>increasing</a:t>
            </a:r>
            <a:r>
              <a:rPr lang="fr-FR" dirty="0"/>
              <a:t> </a:t>
            </a:r>
            <a:r>
              <a:rPr lang="fr-FR" dirty="0" err="1"/>
              <a:t>this</a:t>
            </a:r>
            <a:r>
              <a:rPr lang="fr-FR" dirty="0"/>
              <a:t> social </a:t>
            </a:r>
            <a:r>
              <a:rPr lang="fr-FR" dirty="0" err="1"/>
              <a:t>cost</a:t>
            </a:r>
            <a:r>
              <a:rPr lang="fr-FR" dirty="0"/>
              <a:t> of </a:t>
            </a:r>
            <a:r>
              <a:rPr lang="fr-FR" dirty="0" err="1"/>
              <a:t>carbon</a:t>
            </a:r>
            <a:r>
              <a:rPr lang="fr-FR" dirty="0"/>
              <a:t> leads to </a:t>
            </a:r>
            <a:r>
              <a:rPr lang="fr-FR" dirty="0" err="1"/>
              <a:t>fossil</a:t>
            </a:r>
            <a:r>
              <a:rPr lang="fr-FR" dirty="0"/>
              <a:t> </a:t>
            </a:r>
            <a:r>
              <a:rPr lang="fr-FR" dirty="0" err="1"/>
              <a:t>gas</a:t>
            </a:r>
            <a:r>
              <a:rPr lang="fr-FR" dirty="0"/>
              <a:t> phase-out for 200€/tCO2. </a:t>
            </a:r>
          </a:p>
          <a:p>
            <a:pPr marL="0" indent="0">
              <a:buNone/>
            </a:pPr>
            <a:r>
              <a:rPr lang="fr-FR" dirty="0"/>
              <a:t>4. </a:t>
            </a:r>
            <a:r>
              <a:rPr lang="fr-FR" dirty="0" err="1"/>
              <a:t>Nuclear</a:t>
            </a:r>
            <a:r>
              <a:rPr lang="fr-FR" dirty="0"/>
              <a:t> power, </a:t>
            </a:r>
            <a:r>
              <a:rPr lang="fr-FR" dirty="0" err="1"/>
              <a:t>appearing</a:t>
            </a:r>
            <a:r>
              <a:rPr lang="fr-FR" dirty="0"/>
              <a:t> in the existence of a social </a:t>
            </a:r>
            <a:r>
              <a:rPr lang="fr-FR" dirty="0" err="1"/>
              <a:t>cost</a:t>
            </a:r>
            <a:r>
              <a:rPr lang="fr-FR" dirty="0"/>
              <a:t> of </a:t>
            </a:r>
            <a:r>
              <a:rPr lang="fr-FR" dirty="0" err="1"/>
              <a:t>carbon</a:t>
            </a:r>
            <a:r>
              <a:rPr lang="fr-FR" dirty="0"/>
              <a:t>, has a </a:t>
            </a:r>
            <a:r>
              <a:rPr lang="fr-FR" dirty="0" err="1"/>
              <a:t>share</a:t>
            </a:r>
            <a:r>
              <a:rPr lang="fr-FR" dirty="0"/>
              <a:t> of </a:t>
            </a:r>
            <a:r>
              <a:rPr lang="fr-FR" dirty="0" err="1"/>
              <a:t>less</a:t>
            </a:r>
            <a:r>
              <a:rPr lang="fr-FR" dirty="0"/>
              <a:t> </a:t>
            </a:r>
            <a:r>
              <a:rPr lang="fr-FR" dirty="0" err="1"/>
              <a:t>than</a:t>
            </a:r>
            <a:r>
              <a:rPr lang="fr-FR" dirty="0"/>
              <a:t> 20% </a:t>
            </a:r>
            <a:r>
              <a:rPr lang="fr-FR" dirty="0" err="1"/>
              <a:t>generally</a:t>
            </a:r>
            <a:r>
              <a:rPr lang="fr-FR" dirty="0"/>
              <a:t>.</a:t>
            </a:r>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6</a:t>
            </a:fld>
            <a:endParaRPr lang="fr-FR"/>
          </a:p>
        </p:txBody>
      </p:sp>
    </p:spTree>
    <p:extLst>
      <p:ext uri="{BB962C8B-B14F-4D97-AF65-F5344CB8AC3E}">
        <p14:creationId xmlns:p14="http://schemas.microsoft.com/office/powerpoint/2010/main" val="2709395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a:t>1. These 4 graphes show the energy mix for each end-use, the one at the top left is the electricity, the one at the top right is the gas, the one at the bottom left is the heat and the one at the bottom right is the transport. For the two upper graphs, since gas and electricity have production and vector change from themselves to other end-use demands, the profiles have a positive side for the production and a negative side which is basically vector-change from. There are a lot to say for each of these graphs for example we can see the share of nuclear power in electricity, not a lot, or the appearance of different renewable gas options in the supply side, but I will limit my analysis to the findings that are controversial and differ from the existing literature. </a:t>
            </a:r>
          </a:p>
          <a:p>
            <a:pPr marL="0" indent="0">
              <a:buNone/>
            </a:pPr>
            <a:r>
              <a:rPr lang="fr-FR"/>
              <a:t>2. If we look at the graph of transport demand (bottom right), the reddish colors are representing gas-fuelled internal combustion engines, while the green-blueish ones are the electric vehicles for different transport demand cathegories. We can see that the transport sector is highly dominated by gas-fuelled ICE vehicles, and the share of electric vehicles is quite small, whatever the social cost of carbon. </a:t>
            </a:r>
          </a:p>
          <a:p>
            <a:pPr marL="0" indent="0">
              <a:buNone/>
            </a:pPr>
            <a:r>
              <a:rPr lang="fr-FR"/>
              <a:t>3. For the graph at the bottom left side, which represents heat sector, the dark green represents individual gas boilers, and red and orange colors are centralized and individual electric heat pumps, and the phosphoreous green is the resistive heating. We can see that while for a low social cost of carbon, half of the heat demand is satisfied by gas boilers, once a carbon tax is introduced, its share decreases rapidly and the heat sector becomes fully electrified from a social cost of carbon of 200€/tCO2 on.</a:t>
            </a:r>
            <a:endParaRPr lang="fr-FR" dirty="0"/>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7</a:t>
            </a:fld>
            <a:endParaRPr lang="fr-FR"/>
          </a:p>
        </p:txBody>
      </p:sp>
    </p:spTree>
    <p:extLst>
      <p:ext uri="{BB962C8B-B14F-4D97-AF65-F5344CB8AC3E}">
        <p14:creationId xmlns:p14="http://schemas.microsoft.com/office/powerpoint/2010/main" val="568680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dirty="0"/>
              <a:t>1. If </a:t>
            </a:r>
            <a:r>
              <a:rPr lang="fr-FR" dirty="0" err="1"/>
              <a:t>we</a:t>
            </a:r>
            <a:r>
              <a:rPr lang="fr-FR" dirty="0"/>
              <a:t> </a:t>
            </a:r>
            <a:r>
              <a:rPr lang="fr-FR" dirty="0" err="1"/>
              <a:t>take</a:t>
            </a:r>
            <a:r>
              <a:rPr lang="fr-FR" dirty="0"/>
              <a:t> a look at the </a:t>
            </a:r>
            <a:r>
              <a:rPr lang="fr-FR" dirty="0" err="1"/>
              <a:t>emissions</a:t>
            </a:r>
            <a:r>
              <a:rPr lang="fr-FR" dirty="0"/>
              <a:t>, </a:t>
            </a:r>
            <a:r>
              <a:rPr lang="fr-FR" dirty="0" err="1"/>
              <a:t>this</a:t>
            </a:r>
            <a:r>
              <a:rPr lang="fr-FR" dirty="0"/>
              <a:t> graph shows the </a:t>
            </a:r>
            <a:r>
              <a:rPr lang="fr-FR" dirty="0" err="1"/>
              <a:t>annual</a:t>
            </a:r>
            <a:r>
              <a:rPr lang="fr-FR" dirty="0"/>
              <a:t> CO2 </a:t>
            </a:r>
            <a:r>
              <a:rPr lang="fr-FR" dirty="0" err="1"/>
              <a:t>emissions</a:t>
            </a:r>
            <a:r>
              <a:rPr lang="fr-FR" dirty="0"/>
              <a:t> of the </a:t>
            </a:r>
            <a:r>
              <a:rPr lang="fr-FR" dirty="0" err="1"/>
              <a:t>energy</a:t>
            </a:r>
            <a:r>
              <a:rPr lang="fr-FR" dirty="0"/>
              <a:t> </a:t>
            </a:r>
            <a:r>
              <a:rPr lang="fr-FR" dirty="0" err="1"/>
              <a:t>sector</a:t>
            </a:r>
            <a:r>
              <a:rPr lang="fr-FR" dirty="0"/>
              <a:t> in MtCO2/year as a </a:t>
            </a:r>
            <a:r>
              <a:rPr lang="fr-FR" dirty="0" err="1"/>
              <a:t>function</a:t>
            </a:r>
            <a:r>
              <a:rPr lang="fr-FR" dirty="0"/>
              <a:t> of social </a:t>
            </a:r>
            <a:r>
              <a:rPr lang="fr-FR" dirty="0" err="1"/>
              <a:t>cost</a:t>
            </a:r>
            <a:r>
              <a:rPr lang="fr-FR" dirty="0"/>
              <a:t> of </a:t>
            </a:r>
            <a:r>
              <a:rPr lang="fr-FR" dirty="0" err="1"/>
              <a:t>carbon</a:t>
            </a:r>
            <a:r>
              <a:rPr lang="fr-FR" dirty="0"/>
              <a:t> in €/tCO2. 2. </a:t>
            </a:r>
            <a:r>
              <a:rPr lang="fr-FR" dirty="0" err="1"/>
              <a:t>We</a:t>
            </a:r>
            <a:r>
              <a:rPr lang="fr-FR" dirty="0"/>
              <a:t> can </a:t>
            </a:r>
            <a:r>
              <a:rPr lang="fr-FR" dirty="0" err="1"/>
              <a:t>see</a:t>
            </a:r>
            <a:r>
              <a:rPr lang="fr-FR" dirty="0"/>
              <a:t> </a:t>
            </a:r>
            <a:r>
              <a:rPr lang="fr-FR" dirty="0" err="1"/>
              <a:t>than</a:t>
            </a:r>
            <a:r>
              <a:rPr lang="fr-FR" dirty="0"/>
              <a:t> the </a:t>
            </a:r>
            <a:r>
              <a:rPr lang="fr-FR" dirty="0" err="1"/>
              <a:t>energy</a:t>
            </a:r>
            <a:r>
              <a:rPr lang="fr-FR" dirty="0"/>
              <a:t> system </a:t>
            </a:r>
            <a:r>
              <a:rPr lang="fr-FR" dirty="0" err="1"/>
              <a:t>becomes</a:t>
            </a:r>
            <a:r>
              <a:rPr lang="fr-FR" dirty="0"/>
              <a:t> </a:t>
            </a:r>
            <a:r>
              <a:rPr lang="fr-FR" dirty="0" err="1"/>
              <a:t>carbon</a:t>
            </a:r>
            <a:r>
              <a:rPr lang="fr-FR" dirty="0"/>
              <a:t>-neutral for a social </a:t>
            </a:r>
            <a:r>
              <a:rPr lang="fr-FR" dirty="0" err="1"/>
              <a:t>cost</a:t>
            </a:r>
            <a:r>
              <a:rPr lang="fr-FR" dirty="0"/>
              <a:t> of </a:t>
            </a:r>
            <a:r>
              <a:rPr lang="fr-FR" dirty="0" err="1"/>
              <a:t>carbon</a:t>
            </a:r>
            <a:r>
              <a:rPr lang="fr-FR" dirty="0"/>
              <a:t> of 200€/tCO2, and </a:t>
            </a:r>
            <a:r>
              <a:rPr lang="fr-FR" dirty="0" err="1"/>
              <a:t>it</a:t>
            </a:r>
            <a:r>
              <a:rPr lang="fr-FR" dirty="0"/>
              <a:t> </a:t>
            </a:r>
            <a:r>
              <a:rPr lang="fr-FR" dirty="0" err="1"/>
              <a:t>becomes</a:t>
            </a:r>
            <a:r>
              <a:rPr lang="fr-FR" dirty="0"/>
              <a:t> </a:t>
            </a:r>
            <a:r>
              <a:rPr lang="fr-FR" dirty="0" err="1"/>
              <a:t>negative</a:t>
            </a:r>
            <a:r>
              <a:rPr lang="fr-FR" dirty="0"/>
              <a:t> </a:t>
            </a:r>
            <a:r>
              <a:rPr lang="fr-FR" dirty="0" err="1"/>
              <a:t>emitting</a:t>
            </a:r>
            <a:r>
              <a:rPr lang="fr-FR" dirty="0"/>
              <a:t> for </a:t>
            </a:r>
            <a:r>
              <a:rPr lang="fr-FR" dirty="0" err="1"/>
              <a:t>higher</a:t>
            </a:r>
            <a:r>
              <a:rPr lang="fr-FR" dirty="0"/>
              <a:t> social </a:t>
            </a:r>
            <a:r>
              <a:rPr lang="fr-FR" dirty="0" err="1"/>
              <a:t>cost</a:t>
            </a:r>
            <a:r>
              <a:rPr lang="fr-FR" dirty="0"/>
              <a:t> of </a:t>
            </a:r>
            <a:r>
              <a:rPr lang="fr-FR" dirty="0" err="1"/>
              <a:t>carbon</a:t>
            </a:r>
            <a:r>
              <a:rPr lang="fr-FR" dirty="0"/>
              <a:t> values.</a:t>
            </a:r>
          </a:p>
          <a:p>
            <a:pPr marL="0" indent="0">
              <a:buNone/>
            </a:pPr>
            <a:r>
              <a:rPr lang="fr-FR" dirty="0"/>
              <a:t>3. And </a:t>
            </a:r>
            <a:r>
              <a:rPr lang="fr-FR" dirty="0" err="1"/>
              <a:t>these</a:t>
            </a:r>
            <a:r>
              <a:rPr lang="fr-FR" dirty="0"/>
              <a:t> </a:t>
            </a:r>
            <a:r>
              <a:rPr lang="fr-FR" dirty="0" err="1"/>
              <a:t>negative</a:t>
            </a:r>
            <a:r>
              <a:rPr lang="fr-FR" dirty="0"/>
              <a:t> </a:t>
            </a:r>
            <a:r>
              <a:rPr lang="fr-FR" dirty="0" err="1"/>
              <a:t>emissions</a:t>
            </a:r>
            <a:r>
              <a:rPr lang="fr-FR" dirty="0"/>
              <a:t> can go up to 21MtCO2/year.</a:t>
            </a:r>
            <a:br>
              <a:rPr lang="fr-FR" dirty="0"/>
            </a:br>
            <a:r>
              <a:rPr lang="fr-FR" dirty="0"/>
              <a:t>4. This second graphs shows the </a:t>
            </a:r>
            <a:r>
              <a:rPr lang="fr-FR" dirty="0" err="1"/>
              <a:t>cost</a:t>
            </a:r>
            <a:r>
              <a:rPr lang="fr-FR" dirty="0"/>
              <a:t> in </a:t>
            </a:r>
            <a:r>
              <a:rPr lang="fr-FR" dirty="0" err="1"/>
              <a:t>bn</a:t>
            </a:r>
            <a:r>
              <a:rPr lang="fr-FR" dirty="0"/>
              <a:t>€/year for </a:t>
            </a:r>
            <a:r>
              <a:rPr lang="fr-FR" dirty="0" err="1"/>
              <a:t>different</a:t>
            </a:r>
            <a:r>
              <a:rPr lang="fr-FR" dirty="0"/>
              <a:t> social </a:t>
            </a:r>
            <a:r>
              <a:rPr lang="fr-FR" dirty="0" err="1"/>
              <a:t>cost</a:t>
            </a:r>
            <a:r>
              <a:rPr lang="fr-FR" dirty="0"/>
              <a:t> of </a:t>
            </a:r>
            <a:r>
              <a:rPr lang="fr-FR" dirty="0" err="1"/>
              <a:t>carbon</a:t>
            </a:r>
            <a:r>
              <a:rPr lang="fr-FR" dirty="0"/>
              <a:t> values. </a:t>
            </a:r>
            <a:r>
              <a:rPr lang="fr-FR" dirty="0" err="1"/>
              <a:t>Let’s</a:t>
            </a:r>
            <a:r>
              <a:rPr lang="fr-FR" dirty="0"/>
              <a:t> first </a:t>
            </a:r>
            <a:r>
              <a:rPr lang="fr-FR" dirty="0" err="1"/>
              <a:t>clarify</a:t>
            </a:r>
            <a:r>
              <a:rPr lang="fr-FR" dirty="0"/>
              <a:t> one </a:t>
            </a:r>
            <a:r>
              <a:rPr lang="fr-FR" dirty="0" err="1"/>
              <a:t>thins</a:t>
            </a:r>
            <a:r>
              <a:rPr lang="fr-FR" dirty="0"/>
              <a:t>, </a:t>
            </a:r>
            <a:r>
              <a:rPr lang="fr-FR" dirty="0" err="1"/>
              <a:t>we</a:t>
            </a:r>
            <a:r>
              <a:rPr lang="fr-FR" dirty="0"/>
              <a:t> </a:t>
            </a:r>
            <a:r>
              <a:rPr lang="fr-FR" dirty="0" err="1"/>
              <a:t>define</a:t>
            </a:r>
            <a:r>
              <a:rPr lang="fr-FR" dirty="0"/>
              <a:t> </a:t>
            </a:r>
            <a:r>
              <a:rPr lang="fr-FR" dirty="0" err="1"/>
              <a:t>two</a:t>
            </a:r>
            <a:r>
              <a:rPr lang="fr-FR" dirty="0"/>
              <a:t> </a:t>
            </a:r>
            <a:r>
              <a:rPr lang="fr-FR" dirty="0" err="1"/>
              <a:t>costs</a:t>
            </a:r>
            <a:r>
              <a:rPr lang="fr-FR" dirty="0"/>
              <a:t>: social </a:t>
            </a:r>
            <a:r>
              <a:rPr lang="fr-FR" dirty="0" err="1"/>
              <a:t>cost</a:t>
            </a:r>
            <a:r>
              <a:rPr lang="fr-FR" dirty="0"/>
              <a:t> and </a:t>
            </a:r>
            <a:r>
              <a:rPr lang="fr-FR" dirty="0" err="1"/>
              <a:t>technical</a:t>
            </a:r>
            <a:r>
              <a:rPr lang="fr-FR" dirty="0"/>
              <a:t> </a:t>
            </a:r>
            <a:r>
              <a:rPr lang="fr-FR" dirty="0" err="1"/>
              <a:t>cost</a:t>
            </a:r>
            <a:r>
              <a:rPr lang="fr-FR" dirty="0"/>
              <a:t>. Social </a:t>
            </a:r>
            <a:r>
              <a:rPr lang="fr-FR" dirty="0" err="1"/>
              <a:t>cost</a:t>
            </a:r>
            <a:r>
              <a:rPr lang="fr-FR" dirty="0"/>
              <a:t> </a:t>
            </a:r>
            <a:r>
              <a:rPr lang="fr-FR" dirty="0" err="1"/>
              <a:t>includes</a:t>
            </a:r>
            <a:r>
              <a:rPr lang="fr-FR" dirty="0"/>
              <a:t> the social </a:t>
            </a:r>
            <a:r>
              <a:rPr lang="fr-FR" dirty="0" err="1"/>
              <a:t>cost</a:t>
            </a:r>
            <a:r>
              <a:rPr lang="fr-FR" dirty="0"/>
              <a:t> of </a:t>
            </a:r>
            <a:r>
              <a:rPr lang="fr-FR" dirty="0" err="1"/>
              <a:t>carbon</a:t>
            </a:r>
            <a:r>
              <a:rPr lang="fr-FR" dirty="0"/>
              <a:t>, </a:t>
            </a:r>
            <a:r>
              <a:rPr lang="fr-FR" dirty="0" err="1"/>
              <a:t>which</a:t>
            </a:r>
            <a:r>
              <a:rPr lang="fr-FR" dirty="0"/>
              <a:t> </a:t>
            </a:r>
            <a:r>
              <a:rPr lang="fr-FR" dirty="0" err="1"/>
              <a:t>is</a:t>
            </a:r>
            <a:r>
              <a:rPr lang="fr-FR" dirty="0"/>
              <a:t> the </a:t>
            </a:r>
            <a:r>
              <a:rPr lang="fr-FR" dirty="0" err="1"/>
              <a:t>optimized</a:t>
            </a:r>
            <a:r>
              <a:rPr lang="fr-FR" dirty="0"/>
              <a:t> one, </a:t>
            </a:r>
            <a:r>
              <a:rPr lang="fr-FR" dirty="0" err="1"/>
              <a:t>while</a:t>
            </a:r>
            <a:r>
              <a:rPr lang="fr-FR" dirty="0"/>
              <a:t> </a:t>
            </a:r>
            <a:r>
              <a:rPr lang="fr-FR" dirty="0" err="1"/>
              <a:t>technical</a:t>
            </a:r>
            <a:r>
              <a:rPr lang="fr-FR" dirty="0"/>
              <a:t> </a:t>
            </a:r>
            <a:r>
              <a:rPr lang="fr-FR" dirty="0" err="1"/>
              <a:t>cost</a:t>
            </a:r>
            <a:r>
              <a:rPr lang="fr-FR" dirty="0"/>
              <a:t> </a:t>
            </a:r>
            <a:r>
              <a:rPr lang="fr-FR" dirty="0" err="1"/>
              <a:t>accounts</a:t>
            </a:r>
            <a:r>
              <a:rPr lang="fr-FR" dirty="0"/>
              <a:t> for </a:t>
            </a:r>
            <a:r>
              <a:rPr lang="fr-FR" dirty="0" err="1"/>
              <a:t>only</a:t>
            </a:r>
            <a:r>
              <a:rPr lang="fr-FR" dirty="0"/>
              <a:t> </a:t>
            </a:r>
            <a:r>
              <a:rPr lang="fr-FR" dirty="0" err="1"/>
              <a:t>physical</a:t>
            </a:r>
            <a:r>
              <a:rPr lang="fr-FR" dirty="0"/>
              <a:t> </a:t>
            </a:r>
            <a:r>
              <a:rPr lang="fr-FR" dirty="0" err="1"/>
              <a:t>energy</a:t>
            </a:r>
            <a:r>
              <a:rPr lang="fr-FR" dirty="0"/>
              <a:t> system and mitigation options </a:t>
            </a:r>
            <a:r>
              <a:rPr lang="fr-FR" dirty="0" err="1"/>
              <a:t>with</a:t>
            </a:r>
            <a:r>
              <a:rPr lang="fr-FR" dirty="0"/>
              <a:t> no SCC </a:t>
            </a:r>
            <a:r>
              <a:rPr lang="fr-FR" dirty="0" err="1"/>
              <a:t>included</a:t>
            </a:r>
            <a:r>
              <a:rPr lang="fr-FR" dirty="0"/>
              <a:t>. In a </a:t>
            </a:r>
            <a:r>
              <a:rPr lang="fr-FR" dirty="0" err="1"/>
              <a:t>decentralized</a:t>
            </a:r>
            <a:r>
              <a:rPr lang="fr-FR" dirty="0"/>
              <a:t> </a:t>
            </a:r>
            <a:r>
              <a:rPr lang="fr-FR" dirty="0" err="1"/>
              <a:t>equilibrium</a:t>
            </a:r>
            <a:r>
              <a:rPr lang="fr-FR" dirty="0"/>
              <a:t>, the </a:t>
            </a:r>
            <a:r>
              <a:rPr lang="fr-FR" dirty="0" err="1"/>
              <a:t>difference</a:t>
            </a:r>
            <a:r>
              <a:rPr lang="fr-FR" dirty="0"/>
              <a:t> </a:t>
            </a:r>
            <a:r>
              <a:rPr lang="fr-FR" dirty="0" err="1"/>
              <a:t>accounts</a:t>
            </a:r>
            <a:r>
              <a:rPr lang="fr-FR" dirty="0"/>
              <a:t> for the </a:t>
            </a:r>
            <a:r>
              <a:rPr lang="fr-FR" dirty="0" err="1"/>
              <a:t>emissions</a:t>
            </a:r>
            <a:r>
              <a:rPr lang="fr-FR" dirty="0"/>
              <a:t>, for instance in a </a:t>
            </a:r>
            <a:r>
              <a:rPr lang="fr-FR" dirty="0" err="1"/>
              <a:t>negative</a:t>
            </a:r>
            <a:r>
              <a:rPr lang="fr-FR" dirty="0"/>
              <a:t> </a:t>
            </a:r>
            <a:r>
              <a:rPr lang="fr-FR" dirty="0" err="1"/>
              <a:t>carbon-emitting</a:t>
            </a:r>
            <a:r>
              <a:rPr lang="fr-FR" dirty="0"/>
              <a:t> </a:t>
            </a:r>
            <a:r>
              <a:rPr lang="fr-FR" dirty="0" err="1"/>
              <a:t>energy</a:t>
            </a:r>
            <a:r>
              <a:rPr lang="fr-FR" dirty="0"/>
              <a:t> system, social </a:t>
            </a:r>
            <a:r>
              <a:rPr lang="fr-FR" dirty="0" err="1"/>
              <a:t>cost</a:t>
            </a:r>
            <a:r>
              <a:rPr lang="fr-FR" dirty="0"/>
              <a:t> </a:t>
            </a:r>
            <a:r>
              <a:rPr lang="fr-FR" dirty="0" err="1"/>
              <a:t>is</a:t>
            </a:r>
            <a:r>
              <a:rPr lang="fr-FR" dirty="0"/>
              <a:t> </a:t>
            </a:r>
            <a:r>
              <a:rPr lang="fr-FR" dirty="0" err="1"/>
              <a:t>lower</a:t>
            </a:r>
            <a:r>
              <a:rPr lang="fr-FR" dirty="0"/>
              <a:t> </a:t>
            </a:r>
            <a:r>
              <a:rPr lang="fr-FR" dirty="0" err="1"/>
              <a:t>than</a:t>
            </a:r>
            <a:r>
              <a:rPr lang="fr-FR" dirty="0"/>
              <a:t> the </a:t>
            </a:r>
            <a:r>
              <a:rPr lang="fr-FR" dirty="0" err="1"/>
              <a:t>technical</a:t>
            </a:r>
            <a:r>
              <a:rPr lang="fr-FR" dirty="0"/>
              <a:t> </a:t>
            </a:r>
            <a:r>
              <a:rPr lang="fr-FR" dirty="0" err="1"/>
              <a:t>cost</a:t>
            </a:r>
            <a:r>
              <a:rPr lang="fr-FR" dirty="0"/>
              <a:t>, and vice versa. 5. As </a:t>
            </a:r>
            <a:r>
              <a:rPr lang="fr-FR" dirty="0" err="1"/>
              <a:t>we</a:t>
            </a:r>
            <a:r>
              <a:rPr lang="fr-FR" dirty="0"/>
              <a:t> can </a:t>
            </a:r>
            <a:r>
              <a:rPr lang="fr-FR" dirty="0" err="1"/>
              <a:t>see</a:t>
            </a:r>
            <a:r>
              <a:rPr lang="fr-FR" dirty="0"/>
              <a:t> the divergence </a:t>
            </a:r>
            <a:r>
              <a:rPr lang="fr-FR" dirty="0" err="1"/>
              <a:t>between</a:t>
            </a:r>
            <a:r>
              <a:rPr lang="fr-FR" dirty="0"/>
              <a:t> </a:t>
            </a:r>
            <a:r>
              <a:rPr lang="fr-FR" dirty="0" err="1"/>
              <a:t>these</a:t>
            </a:r>
            <a:r>
              <a:rPr lang="fr-FR" dirty="0"/>
              <a:t> </a:t>
            </a:r>
            <a:r>
              <a:rPr lang="fr-FR" dirty="0" err="1"/>
              <a:t>two</a:t>
            </a:r>
            <a:r>
              <a:rPr lang="fr-FR" dirty="0"/>
              <a:t> </a:t>
            </a:r>
            <a:r>
              <a:rPr lang="fr-FR" dirty="0" err="1"/>
              <a:t>costs</a:t>
            </a:r>
            <a:r>
              <a:rPr lang="fr-FR" dirty="0"/>
              <a:t> </a:t>
            </a:r>
            <a:r>
              <a:rPr lang="fr-FR" dirty="0" err="1"/>
              <a:t>is</a:t>
            </a:r>
            <a:r>
              <a:rPr lang="fr-FR" dirty="0"/>
              <a:t> not </a:t>
            </a:r>
            <a:r>
              <a:rPr lang="fr-FR" dirty="0" err="1"/>
              <a:t>significant</a:t>
            </a:r>
            <a:r>
              <a:rPr lang="fr-FR" dirty="0"/>
              <a:t> for </a:t>
            </a:r>
            <a:r>
              <a:rPr lang="fr-FR" dirty="0" err="1"/>
              <a:t>low</a:t>
            </a:r>
            <a:r>
              <a:rPr lang="fr-FR" dirty="0"/>
              <a:t> social </a:t>
            </a:r>
            <a:r>
              <a:rPr lang="fr-FR" dirty="0" err="1"/>
              <a:t>cost</a:t>
            </a:r>
            <a:r>
              <a:rPr lang="fr-FR" dirty="0"/>
              <a:t> of </a:t>
            </a:r>
            <a:r>
              <a:rPr lang="fr-FR" dirty="0" err="1"/>
              <a:t>carbon</a:t>
            </a:r>
            <a:r>
              <a:rPr lang="fr-FR" dirty="0"/>
              <a:t> values, 6, but once </a:t>
            </a:r>
            <a:r>
              <a:rPr lang="fr-FR" dirty="0" err="1"/>
              <a:t>it</a:t>
            </a:r>
            <a:r>
              <a:rPr lang="fr-FR" dirty="0"/>
              <a:t> </a:t>
            </a:r>
            <a:r>
              <a:rPr lang="fr-FR" dirty="0" err="1"/>
              <a:t>reaches</a:t>
            </a:r>
            <a:r>
              <a:rPr lang="fr-FR" dirty="0"/>
              <a:t> 400€/tCO2 of social </a:t>
            </a:r>
            <a:r>
              <a:rPr lang="fr-FR" dirty="0" err="1"/>
              <a:t>cost</a:t>
            </a:r>
            <a:r>
              <a:rPr lang="fr-FR" dirty="0"/>
              <a:t> of </a:t>
            </a:r>
            <a:r>
              <a:rPr lang="fr-FR" dirty="0" err="1"/>
              <a:t>carbon</a:t>
            </a:r>
            <a:r>
              <a:rPr lang="fr-FR" dirty="0"/>
              <a:t>, </a:t>
            </a:r>
            <a:r>
              <a:rPr lang="fr-FR" dirty="0" err="1"/>
              <a:t>it</a:t>
            </a:r>
            <a:r>
              <a:rPr lang="fr-FR" dirty="0"/>
              <a:t> </a:t>
            </a:r>
            <a:r>
              <a:rPr lang="fr-FR" dirty="0" err="1"/>
              <a:t>goes</a:t>
            </a:r>
            <a:r>
              <a:rPr lang="fr-FR" dirty="0"/>
              <a:t> up to 10.5bn€/year, </a:t>
            </a:r>
            <a:r>
              <a:rPr lang="fr-FR" dirty="0" err="1"/>
              <a:t>which</a:t>
            </a:r>
            <a:r>
              <a:rPr lang="fr-FR" dirty="0"/>
              <a:t> </a:t>
            </a:r>
            <a:r>
              <a:rPr lang="fr-FR" dirty="0" err="1"/>
              <a:t>is</a:t>
            </a:r>
            <a:r>
              <a:rPr lang="fr-FR" dirty="0"/>
              <a:t> 16% of the </a:t>
            </a:r>
            <a:r>
              <a:rPr lang="fr-FR" dirty="0" err="1"/>
              <a:t>technical</a:t>
            </a:r>
            <a:r>
              <a:rPr lang="fr-FR" dirty="0"/>
              <a:t> </a:t>
            </a:r>
            <a:r>
              <a:rPr lang="fr-FR" dirty="0" err="1"/>
              <a:t>cost</a:t>
            </a:r>
            <a:r>
              <a:rPr lang="fr-FR" dirty="0"/>
              <a:t>; an important value.</a:t>
            </a:r>
          </a:p>
          <a:p>
            <a:pPr marL="0" indent="0">
              <a:buNone/>
            </a:pPr>
            <a:r>
              <a:rPr lang="fr-FR" dirty="0"/>
              <a:t>7. This last graph shows the </a:t>
            </a:r>
            <a:r>
              <a:rPr lang="fr-FR" dirty="0" err="1"/>
              <a:t>levelized</a:t>
            </a:r>
            <a:r>
              <a:rPr lang="fr-FR" dirty="0"/>
              <a:t> </a:t>
            </a:r>
            <a:r>
              <a:rPr lang="fr-FR" dirty="0" err="1"/>
              <a:t>cost</a:t>
            </a:r>
            <a:r>
              <a:rPr lang="fr-FR" dirty="0"/>
              <a:t> of </a:t>
            </a:r>
            <a:r>
              <a:rPr lang="fr-FR" dirty="0" err="1"/>
              <a:t>each</a:t>
            </a:r>
            <a:r>
              <a:rPr lang="fr-FR" dirty="0"/>
              <a:t> </a:t>
            </a:r>
            <a:r>
              <a:rPr lang="fr-FR" dirty="0" err="1"/>
              <a:t>energy</a:t>
            </a:r>
            <a:r>
              <a:rPr lang="fr-FR" dirty="0"/>
              <a:t> carrier </a:t>
            </a:r>
            <a:r>
              <a:rPr lang="fr-FR" dirty="0" err="1"/>
              <a:t>that</a:t>
            </a:r>
            <a:r>
              <a:rPr lang="fr-FR" dirty="0"/>
              <a:t> has a network, the </a:t>
            </a:r>
            <a:r>
              <a:rPr lang="fr-FR" dirty="0" err="1"/>
              <a:t>red</a:t>
            </a:r>
            <a:r>
              <a:rPr lang="fr-FR" dirty="0"/>
              <a:t> line </a:t>
            </a:r>
            <a:r>
              <a:rPr lang="fr-FR" dirty="0" err="1"/>
              <a:t>represents</a:t>
            </a:r>
            <a:r>
              <a:rPr lang="fr-FR" dirty="0"/>
              <a:t> </a:t>
            </a:r>
            <a:r>
              <a:rPr lang="fr-FR" dirty="0" err="1"/>
              <a:t>levelized</a:t>
            </a:r>
            <a:r>
              <a:rPr lang="fr-FR" dirty="0"/>
              <a:t> </a:t>
            </a:r>
            <a:r>
              <a:rPr lang="fr-FR" dirty="0" err="1"/>
              <a:t>cost</a:t>
            </a:r>
            <a:r>
              <a:rPr lang="fr-FR" dirty="0"/>
              <a:t> of </a:t>
            </a:r>
            <a:r>
              <a:rPr lang="fr-FR" dirty="0" err="1"/>
              <a:t>heat</a:t>
            </a:r>
            <a:r>
              <a:rPr lang="fr-FR" dirty="0"/>
              <a:t>, the </a:t>
            </a:r>
            <a:r>
              <a:rPr lang="fr-FR" dirty="0" err="1"/>
              <a:t>yellow</a:t>
            </a:r>
            <a:r>
              <a:rPr lang="fr-FR" dirty="0"/>
              <a:t> line </a:t>
            </a:r>
            <a:r>
              <a:rPr lang="fr-FR" dirty="0" err="1"/>
              <a:t>is</a:t>
            </a:r>
            <a:r>
              <a:rPr lang="fr-FR" dirty="0"/>
              <a:t> </a:t>
            </a:r>
            <a:r>
              <a:rPr lang="fr-FR" dirty="0" err="1"/>
              <a:t>electricity</a:t>
            </a:r>
            <a:r>
              <a:rPr lang="fr-FR" dirty="0"/>
              <a:t> and the </a:t>
            </a:r>
            <a:r>
              <a:rPr lang="fr-FR" dirty="0" err="1"/>
              <a:t>brown</a:t>
            </a:r>
            <a:r>
              <a:rPr lang="fr-FR" dirty="0"/>
              <a:t> line </a:t>
            </a:r>
            <a:r>
              <a:rPr lang="fr-FR" dirty="0" err="1"/>
              <a:t>is</a:t>
            </a:r>
            <a:r>
              <a:rPr lang="fr-FR" dirty="0"/>
              <a:t> </a:t>
            </a:r>
            <a:r>
              <a:rPr lang="fr-FR" dirty="0" err="1"/>
              <a:t>gas</a:t>
            </a:r>
            <a:r>
              <a:rPr lang="fr-FR" dirty="0"/>
              <a:t>. </a:t>
            </a:r>
            <a:r>
              <a:rPr lang="fr-FR" dirty="0" err="1"/>
              <a:t>Since</a:t>
            </a:r>
            <a:r>
              <a:rPr lang="fr-FR" dirty="0"/>
              <a:t> for </a:t>
            </a:r>
            <a:r>
              <a:rPr lang="fr-FR" dirty="0" err="1"/>
              <a:t>zero</a:t>
            </a:r>
            <a:r>
              <a:rPr lang="fr-FR" dirty="0"/>
              <a:t> SCC </a:t>
            </a:r>
            <a:r>
              <a:rPr lang="fr-FR" dirty="0" err="1"/>
              <a:t>there</a:t>
            </a:r>
            <a:r>
              <a:rPr lang="fr-FR" dirty="0"/>
              <a:t> </a:t>
            </a:r>
            <a:r>
              <a:rPr lang="fr-FR" dirty="0" err="1"/>
              <a:t>is</a:t>
            </a:r>
            <a:r>
              <a:rPr lang="fr-FR" dirty="0"/>
              <a:t> no </a:t>
            </a:r>
            <a:r>
              <a:rPr lang="fr-FR" dirty="0" err="1"/>
              <a:t>carbon</a:t>
            </a:r>
            <a:r>
              <a:rPr lang="fr-FR" dirty="0"/>
              <a:t> </a:t>
            </a:r>
            <a:r>
              <a:rPr lang="fr-FR" dirty="0" err="1"/>
              <a:t>tax</a:t>
            </a:r>
            <a:r>
              <a:rPr lang="fr-FR" dirty="0"/>
              <a:t>, </a:t>
            </a:r>
            <a:r>
              <a:rPr lang="fr-FR" dirty="0" err="1"/>
              <a:t>levelized</a:t>
            </a:r>
            <a:r>
              <a:rPr lang="fr-FR" dirty="0"/>
              <a:t> </a:t>
            </a:r>
            <a:r>
              <a:rPr lang="fr-FR" dirty="0" err="1"/>
              <a:t>cost</a:t>
            </a:r>
            <a:r>
              <a:rPr lang="fr-FR" dirty="0"/>
              <a:t> of </a:t>
            </a:r>
            <a:r>
              <a:rPr lang="fr-FR" dirty="0" err="1"/>
              <a:t>gas</a:t>
            </a:r>
            <a:r>
              <a:rPr lang="fr-FR" dirty="0"/>
              <a:t> </a:t>
            </a:r>
            <a:r>
              <a:rPr lang="fr-FR" dirty="0" err="1"/>
              <a:t>is</a:t>
            </a:r>
            <a:r>
              <a:rPr lang="fr-FR" dirty="0"/>
              <a:t> the marginal </a:t>
            </a:r>
            <a:r>
              <a:rPr lang="fr-FR" dirty="0" err="1"/>
              <a:t>cost</a:t>
            </a:r>
            <a:r>
              <a:rPr lang="fr-FR" dirty="0"/>
              <a:t> of </a:t>
            </a:r>
            <a:r>
              <a:rPr lang="fr-FR" dirty="0" err="1"/>
              <a:t>fossil</a:t>
            </a:r>
            <a:r>
              <a:rPr lang="fr-FR" dirty="0"/>
              <a:t> </a:t>
            </a:r>
            <a:r>
              <a:rPr lang="fr-FR" dirty="0" err="1"/>
              <a:t>gas</a:t>
            </a:r>
            <a:r>
              <a:rPr lang="fr-FR" dirty="0"/>
              <a:t> but as the social </a:t>
            </a:r>
            <a:r>
              <a:rPr lang="fr-FR" dirty="0" err="1"/>
              <a:t>cost</a:t>
            </a:r>
            <a:r>
              <a:rPr lang="fr-FR" dirty="0"/>
              <a:t> of </a:t>
            </a:r>
            <a:r>
              <a:rPr lang="fr-FR" dirty="0" err="1"/>
              <a:t>carbon</a:t>
            </a:r>
            <a:r>
              <a:rPr lang="fr-FR" dirty="0"/>
              <a:t> </a:t>
            </a:r>
            <a:r>
              <a:rPr lang="fr-FR" dirty="0" err="1"/>
              <a:t>increases</a:t>
            </a:r>
            <a:r>
              <a:rPr lang="fr-FR" dirty="0"/>
              <a:t>, </a:t>
            </a:r>
            <a:r>
              <a:rPr lang="fr-FR" dirty="0" err="1"/>
              <a:t>it</a:t>
            </a:r>
            <a:r>
              <a:rPr lang="fr-FR" dirty="0"/>
              <a:t> </a:t>
            </a:r>
            <a:r>
              <a:rPr lang="fr-FR" dirty="0" err="1"/>
              <a:t>becomes</a:t>
            </a:r>
            <a:r>
              <a:rPr lang="fr-FR" dirty="0"/>
              <a:t> more </a:t>
            </a:r>
            <a:r>
              <a:rPr lang="fr-FR" dirty="0" err="1"/>
              <a:t>expensive</a:t>
            </a:r>
            <a:r>
              <a:rPr lang="fr-FR" dirty="0"/>
              <a:t> by inclusion of the </a:t>
            </a:r>
            <a:r>
              <a:rPr lang="fr-FR" dirty="0" err="1"/>
              <a:t>cost</a:t>
            </a:r>
            <a:r>
              <a:rPr lang="fr-FR" dirty="0"/>
              <a:t> of </a:t>
            </a:r>
            <a:r>
              <a:rPr lang="fr-FR" dirty="0" err="1"/>
              <a:t>emission</a:t>
            </a:r>
            <a:r>
              <a:rPr lang="fr-FR" dirty="0"/>
              <a:t> and </a:t>
            </a:r>
            <a:r>
              <a:rPr lang="fr-FR" dirty="0" err="1"/>
              <a:t>then</a:t>
            </a:r>
            <a:r>
              <a:rPr lang="fr-FR" dirty="0"/>
              <a:t> by replacement of </a:t>
            </a:r>
            <a:r>
              <a:rPr lang="fr-FR" dirty="0" err="1"/>
              <a:t>fossil</a:t>
            </a:r>
            <a:r>
              <a:rPr lang="fr-FR" dirty="0"/>
              <a:t> </a:t>
            </a:r>
            <a:r>
              <a:rPr lang="fr-FR" dirty="0" err="1"/>
              <a:t>gas</a:t>
            </a:r>
            <a:r>
              <a:rPr lang="fr-FR" dirty="0"/>
              <a:t> by </a:t>
            </a:r>
            <a:r>
              <a:rPr lang="fr-FR" dirty="0" err="1"/>
              <a:t>expensive</a:t>
            </a:r>
            <a:r>
              <a:rPr lang="fr-FR" dirty="0"/>
              <a:t> </a:t>
            </a:r>
            <a:r>
              <a:rPr lang="fr-FR" dirty="0" err="1"/>
              <a:t>renewable</a:t>
            </a:r>
            <a:r>
              <a:rPr lang="fr-FR" dirty="0"/>
              <a:t> </a:t>
            </a:r>
            <a:r>
              <a:rPr lang="fr-FR" dirty="0" err="1"/>
              <a:t>gas</a:t>
            </a:r>
            <a:r>
              <a:rPr lang="fr-FR" dirty="0"/>
              <a:t> options one by one. </a:t>
            </a:r>
            <a:r>
              <a:rPr lang="fr-FR" dirty="0" err="1"/>
              <a:t>Althoughlevelized</a:t>
            </a:r>
            <a:r>
              <a:rPr lang="fr-FR" dirty="0"/>
              <a:t> </a:t>
            </a:r>
            <a:r>
              <a:rPr lang="fr-FR" dirty="0" err="1"/>
              <a:t>cost</a:t>
            </a:r>
            <a:r>
              <a:rPr lang="fr-FR" dirty="0"/>
              <a:t> of </a:t>
            </a:r>
            <a:r>
              <a:rPr lang="fr-FR" dirty="0" err="1"/>
              <a:t>electricity</a:t>
            </a:r>
            <a:r>
              <a:rPr lang="fr-FR" dirty="0"/>
              <a:t> </a:t>
            </a:r>
            <a:r>
              <a:rPr lang="fr-FR" dirty="0" err="1"/>
              <a:t>stays</a:t>
            </a:r>
            <a:r>
              <a:rPr lang="fr-FR" dirty="0"/>
              <a:t> </a:t>
            </a:r>
            <a:r>
              <a:rPr lang="fr-FR" dirty="0" err="1"/>
              <a:t>relatively</a:t>
            </a:r>
            <a:r>
              <a:rPr lang="fr-FR" dirty="0"/>
              <a:t> constant, the </a:t>
            </a:r>
            <a:r>
              <a:rPr lang="fr-FR" dirty="0" err="1"/>
              <a:t>heat</a:t>
            </a:r>
            <a:r>
              <a:rPr lang="fr-FR" dirty="0"/>
              <a:t> </a:t>
            </a:r>
            <a:r>
              <a:rPr lang="fr-FR" dirty="0" err="1"/>
              <a:t>which</a:t>
            </a:r>
            <a:r>
              <a:rPr lang="fr-FR" dirty="0"/>
              <a:t> </a:t>
            </a:r>
            <a:r>
              <a:rPr lang="fr-FR" dirty="0" err="1"/>
              <a:t>is</a:t>
            </a:r>
            <a:r>
              <a:rPr lang="fr-FR" dirty="0"/>
              <a:t> </a:t>
            </a:r>
            <a:r>
              <a:rPr lang="fr-FR" dirty="0" err="1"/>
              <a:t>produced</a:t>
            </a:r>
            <a:r>
              <a:rPr lang="fr-FR" dirty="0"/>
              <a:t> </a:t>
            </a:r>
            <a:r>
              <a:rPr lang="fr-FR" dirty="0" err="1"/>
              <a:t>partially</a:t>
            </a:r>
            <a:r>
              <a:rPr lang="fr-FR" dirty="0"/>
              <a:t> </a:t>
            </a:r>
            <a:r>
              <a:rPr lang="fr-FR" dirty="0" err="1"/>
              <a:t>from</a:t>
            </a:r>
            <a:r>
              <a:rPr lang="fr-FR" dirty="0"/>
              <a:t> </a:t>
            </a:r>
            <a:r>
              <a:rPr lang="fr-FR" dirty="0" err="1"/>
              <a:t>gas</a:t>
            </a:r>
            <a:r>
              <a:rPr lang="fr-FR" dirty="0"/>
              <a:t> for </a:t>
            </a:r>
            <a:r>
              <a:rPr lang="fr-FR" dirty="0" err="1"/>
              <a:t>low</a:t>
            </a:r>
            <a:r>
              <a:rPr lang="fr-FR" dirty="0"/>
              <a:t> SCC values, </a:t>
            </a:r>
            <a:r>
              <a:rPr lang="fr-FR" dirty="0" err="1"/>
              <a:t>becomes</a:t>
            </a:r>
            <a:r>
              <a:rPr lang="fr-FR" dirty="0"/>
              <a:t> more </a:t>
            </a:r>
            <a:r>
              <a:rPr lang="fr-FR" dirty="0" err="1"/>
              <a:t>expensive</a:t>
            </a:r>
            <a:r>
              <a:rPr lang="fr-FR" dirty="0"/>
              <a:t>, but once the SCC </a:t>
            </a:r>
            <a:r>
              <a:rPr lang="fr-FR" dirty="0" err="1"/>
              <a:t>is</a:t>
            </a:r>
            <a:r>
              <a:rPr lang="fr-FR" dirty="0"/>
              <a:t> 200€/tCO2 and more, </a:t>
            </a:r>
            <a:r>
              <a:rPr lang="fr-FR" dirty="0" err="1"/>
              <a:t>it</a:t>
            </a:r>
            <a:r>
              <a:rPr lang="fr-FR" dirty="0"/>
              <a:t> </a:t>
            </a:r>
            <a:r>
              <a:rPr lang="fr-FR" dirty="0" err="1"/>
              <a:t>remains</a:t>
            </a:r>
            <a:r>
              <a:rPr lang="fr-FR" dirty="0"/>
              <a:t> </a:t>
            </a:r>
            <a:r>
              <a:rPr lang="fr-FR" dirty="0" err="1"/>
              <a:t>relatively</a:t>
            </a:r>
            <a:r>
              <a:rPr lang="fr-FR" dirty="0"/>
              <a:t> constant </a:t>
            </a:r>
            <a:r>
              <a:rPr lang="fr-FR" dirty="0" err="1"/>
              <a:t>since</a:t>
            </a:r>
            <a:r>
              <a:rPr lang="fr-FR" dirty="0"/>
              <a:t> </a:t>
            </a:r>
            <a:r>
              <a:rPr lang="fr-FR" dirty="0" err="1"/>
              <a:t>it</a:t>
            </a:r>
            <a:r>
              <a:rPr lang="fr-FR" dirty="0"/>
              <a:t> </a:t>
            </a:r>
            <a:r>
              <a:rPr lang="fr-FR" dirty="0" err="1"/>
              <a:t>is</a:t>
            </a:r>
            <a:r>
              <a:rPr lang="fr-FR" dirty="0"/>
              <a:t> </a:t>
            </a:r>
            <a:r>
              <a:rPr lang="fr-FR" dirty="0" err="1"/>
              <a:t>fully</a:t>
            </a:r>
            <a:r>
              <a:rPr lang="fr-FR" dirty="0"/>
              <a:t> </a:t>
            </a:r>
            <a:r>
              <a:rPr lang="fr-FR" dirty="0" err="1"/>
              <a:t>electrified</a:t>
            </a:r>
            <a:r>
              <a:rPr lang="fr-FR" dirty="0"/>
              <a:t>, and </a:t>
            </a:r>
            <a:r>
              <a:rPr lang="fr-FR" dirty="0" err="1"/>
              <a:t>electricity</a:t>
            </a:r>
            <a:r>
              <a:rPr lang="fr-FR" dirty="0"/>
              <a:t> </a:t>
            </a:r>
            <a:r>
              <a:rPr lang="fr-FR" dirty="0" err="1"/>
              <a:t>remains</a:t>
            </a:r>
            <a:r>
              <a:rPr lang="fr-FR" dirty="0"/>
              <a:t> constant.</a:t>
            </a:r>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8</a:t>
            </a:fld>
            <a:endParaRPr lang="fr-FR"/>
          </a:p>
        </p:txBody>
      </p:sp>
    </p:spTree>
    <p:extLst>
      <p:ext uri="{BB962C8B-B14F-4D97-AF65-F5344CB8AC3E}">
        <p14:creationId xmlns:p14="http://schemas.microsoft.com/office/powerpoint/2010/main" val="1648380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To study the relative importance of each option, we built 4 alternative availability scenarios: in each scenario one of the four main low-carbon options is excluded. </a:t>
            </a:r>
            <a:br>
              <a:rPr lang="fr-FR"/>
            </a:br>
            <a:r>
              <a:rPr lang="fr-FR"/>
              <a:t>1. This graph represents the annual cost of the energy system, red line is the scenario with all technologies available, light brown line is the scenario where CCS is not available, green is the scenario without nuclear power, blue without renewable gas and purple without variable renewable electricity. </a:t>
            </a:r>
          </a:p>
          <a:p>
            <a:r>
              <a:rPr lang="fr-FR"/>
              <a:t>2. As we can observe, for low social cost of carbon, exclusion of VRE technologies leads to higher costs, and for high SCC values, the same stands for renewable gas. </a:t>
            </a:r>
          </a:p>
          <a:p>
            <a:r>
              <a:rPr lang="fr-FR"/>
              <a:t>3. This graph shows the emissions, we can see that without renewable gas even for a SCC of 500€/tCO2 the system does not reach to carbon neutrality. </a:t>
            </a:r>
          </a:p>
          <a:p>
            <a:r>
              <a:rPr lang="fr-FR"/>
              <a:t>4. But in case it is availale, carbon neutrality can be achieved with for the SCC of 200€/tCO2 for all the availability scenarios.</a:t>
            </a:r>
          </a:p>
          <a:p>
            <a:r>
              <a:rPr lang="fr-FR"/>
              <a:t>5. While we saw that both renewable gas and electricity supply technologies are important from both cost optimality and emission reduction perspectives, nuclear power doesn’t play an important role and its exclusion leads to nearly the same cost and emissions as the scenario with all the technologies available.</a:t>
            </a:r>
            <a:endParaRPr lang="fr-FR" dirty="0"/>
          </a:p>
        </p:txBody>
      </p:sp>
      <p:sp>
        <p:nvSpPr>
          <p:cNvPr id="4" name="Espace réservé du numéro de diapositive 3"/>
          <p:cNvSpPr>
            <a:spLocks noGrp="1"/>
          </p:cNvSpPr>
          <p:nvPr>
            <p:ph type="sldNum" sz="quarter" idx="5"/>
          </p:nvPr>
        </p:nvSpPr>
        <p:spPr/>
        <p:txBody>
          <a:bodyPr/>
          <a:lstStyle/>
          <a:p>
            <a:fld id="{27385CAB-B0E2-4640-9FDE-34F393DBCB79}" type="slidenum">
              <a:rPr lang="fr-FR" smtClean="0"/>
              <a:pPr/>
              <a:t>9</a:t>
            </a:fld>
            <a:endParaRPr lang="fr-FR"/>
          </a:p>
        </p:txBody>
      </p:sp>
    </p:spTree>
    <p:extLst>
      <p:ext uri="{BB962C8B-B14F-4D97-AF65-F5344CB8AC3E}">
        <p14:creationId xmlns:p14="http://schemas.microsoft.com/office/powerpoint/2010/main" val="2820876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aseline="0">
                <a:solidFill>
                  <a:srgbClr val="418787"/>
                </a:solidFill>
              </a:defRPr>
            </a:lvl1pPr>
          </a:lstStyle>
          <a:p>
            <a:r>
              <a:rPr lang="fr-FR" dirty="0"/>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baseline="0">
                <a:solidFill>
                  <a:srgbClr val="418787"/>
                </a:solidFill>
                <a:latin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a:t>Cliquez pour modifier le style des sous-titres du masque</a:t>
            </a:r>
          </a:p>
        </p:txBody>
      </p:sp>
      <p:sp>
        <p:nvSpPr>
          <p:cNvPr id="4" name="Espace réservé de la date 3"/>
          <p:cNvSpPr>
            <a:spLocks noGrp="1"/>
          </p:cNvSpPr>
          <p:nvPr>
            <p:ph type="dt" sz="half" idx="10"/>
          </p:nvPr>
        </p:nvSpPr>
        <p:spPr/>
        <p:txBody>
          <a:bodyPr/>
          <a:lstStyle>
            <a:lvl1pPr>
              <a:defRPr>
                <a:solidFill>
                  <a:srgbClr val="2A6A4F"/>
                </a:solidFill>
                <a:latin typeface="+mn-lt"/>
              </a:defRPr>
            </a:lvl1pPr>
          </a:lstStyle>
          <a:p>
            <a:r>
              <a:rPr lang="fr-FR" dirty="0"/>
              <a:t>28 janvier 2014</a:t>
            </a: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2A6A4F"/>
                </a:solidFill>
              </a:defRPr>
            </a:lvl1pPr>
          </a:lstStyle>
          <a:p>
            <a:fld id="{59A5C13C-37B4-4912-8D14-F8702CE78F24}" type="slidenum">
              <a:rPr lang="fr-FR" smtClean="0"/>
              <a:pPr/>
              <a:t>‹#›</a:t>
            </a:fld>
            <a:endParaRPr lang="fr-FR" dirty="0"/>
          </a:p>
        </p:txBody>
      </p:sp>
      <p:pic>
        <p:nvPicPr>
          <p:cNvPr id="7" name="Picture 3"/>
          <p:cNvPicPr>
            <a:picLocks noChangeAspect="1" noChangeArrowheads="1"/>
          </p:cNvPicPr>
          <p:nvPr userDrawn="1"/>
        </p:nvPicPr>
        <p:blipFill>
          <a:blip r:embed="rId2"/>
          <a:srcRect/>
          <a:stretch>
            <a:fillRect/>
          </a:stretch>
        </p:blipFill>
        <p:spPr bwMode="auto">
          <a:xfrm>
            <a:off x="304800" y="228600"/>
            <a:ext cx="1398588" cy="19812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t>CIRED - 2 mai 2012</a:t>
            </a: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9AB840B0-A2C4-4D88-BE56-A8656FD549AB}"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t>CIRED - 2 mai 2012</a:t>
            </a: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914FD4E7-BB72-4A2D-8E74-F4E1FED6DC4D}"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olo e contenuto">
    <p:bg>
      <p:bgPr>
        <a:solidFill>
          <a:schemeClr val="bg1"/>
        </a:solidFill>
        <a:effectLst/>
      </p:bgPr>
    </p:bg>
    <p:spTree>
      <p:nvGrpSpPr>
        <p:cNvPr id="1" name=""/>
        <p:cNvGrpSpPr/>
        <p:nvPr/>
      </p:nvGrpSpPr>
      <p:grpSpPr>
        <a:xfrm>
          <a:off x="0" y="0"/>
          <a:ext cx="0" cy="0"/>
          <a:chOff x="0" y="0"/>
          <a:chExt cx="0" cy="0"/>
        </a:xfrm>
      </p:grpSpPr>
      <p:sp>
        <p:nvSpPr>
          <p:cNvPr id="9" name="Titolo 1"/>
          <p:cNvSpPr>
            <a:spLocks noGrp="1"/>
          </p:cNvSpPr>
          <p:nvPr>
            <p:ph type="title"/>
          </p:nvPr>
        </p:nvSpPr>
        <p:spPr>
          <a:xfrm>
            <a:off x="381000" y="228600"/>
            <a:ext cx="8412480" cy="762000"/>
          </a:xfrm>
          <a:prstGeom prst="rect">
            <a:avLst/>
          </a:prstGeom>
        </p:spPr>
        <p:txBody>
          <a:bodyPr/>
          <a:lstStyle>
            <a:lvl1pPr algn="l">
              <a:defRPr sz="2700">
                <a:solidFill>
                  <a:schemeClr val="bg1"/>
                </a:solidFill>
              </a:defRPr>
            </a:lvl1pPr>
          </a:lstStyle>
          <a:p>
            <a:r>
              <a:rPr lang="it-IT" dirty="0"/>
              <a:t>Fare clic per modificare lo stile del titolo</a:t>
            </a:r>
            <a:endParaRPr lang="en-US" dirty="0"/>
          </a:p>
        </p:txBody>
      </p:sp>
      <p:sp>
        <p:nvSpPr>
          <p:cNvPr id="15" name="Segnaposto contenuto 2"/>
          <p:cNvSpPr>
            <a:spLocks noGrp="1"/>
          </p:cNvSpPr>
          <p:nvPr>
            <p:ph idx="1"/>
          </p:nvPr>
        </p:nvSpPr>
        <p:spPr>
          <a:xfrm>
            <a:off x="457200" y="1295400"/>
            <a:ext cx="8229600" cy="4830763"/>
          </a:xfrm>
          <a:prstGeom prst="rect">
            <a:avLst/>
          </a:prstGeom>
        </p:spPr>
        <p:txBody>
          <a:bodyPr/>
          <a:lstStyle>
            <a:lvl1pPr>
              <a:lnSpc>
                <a:spcPct val="150000"/>
              </a:lnSpc>
              <a:buClr>
                <a:schemeClr val="tx2">
                  <a:lumMod val="75000"/>
                </a:schemeClr>
              </a:buClr>
              <a:buFont typeface="Wingdings 3" pitchFamily="18" charset="2"/>
              <a:buChar char=""/>
              <a:defRPr sz="2200" b="0">
                <a:latin typeface="dcss10" pitchFamily="34" charset="0"/>
                <a:cs typeface="Lucida Sans Unicode" pitchFamily="34" charset="0"/>
              </a:defRPr>
            </a:lvl1pPr>
            <a:lvl2pPr>
              <a:lnSpc>
                <a:spcPct val="150000"/>
              </a:lnSpc>
              <a:buClr>
                <a:schemeClr val="tx2">
                  <a:lumMod val="75000"/>
                </a:schemeClr>
              </a:buClr>
              <a:buFont typeface="Wingdings" pitchFamily="2" charset="2"/>
              <a:buChar char="q"/>
              <a:defRPr sz="2000" b="0">
                <a:latin typeface="dcss10" pitchFamily="34" charset="0"/>
                <a:cs typeface="Lucida Sans Unicode" pitchFamily="34" charset="0"/>
              </a:defRPr>
            </a:lvl2pPr>
            <a:lvl3pPr>
              <a:lnSpc>
                <a:spcPct val="150000"/>
              </a:lnSpc>
              <a:buClr>
                <a:schemeClr val="tx2">
                  <a:lumMod val="75000"/>
                </a:schemeClr>
              </a:buClr>
              <a:buFont typeface="Wingdings" pitchFamily="2" charset="2"/>
              <a:buChar char="à"/>
              <a:defRPr sz="1800" b="0">
                <a:latin typeface="dcss10" pitchFamily="34" charset="0"/>
                <a:cs typeface="Lucida Sans Unicode" pitchFamily="34" charset="0"/>
              </a:defRPr>
            </a:lvl3pPr>
            <a:lvl4pPr>
              <a:lnSpc>
                <a:spcPct val="150000"/>
              </a:lnSpc>
              <a:buClr>
                <a:schemeClr val="tx2">
                  <a:lumMod val="75000"/>
                </a:schemeClr>
              </a:buClr>
              <a:buFont typeface="Wingdings 2" pitchFamily="18" charset="2"/>
              <a:buChar char=""/>
              <a:defRPr sz="1600" b="0">
                <a:latin typeface="dcss10" pitchFamily="34" charset="0"/>
                <a:cs typeface="Lucida Sans Unicode" pitchFamily="34" charset="0"/>
              </a:defRPr>
            </a:lvl4pPr>
            <a:lvl5pPr>
              <a:lnSpc>
                <a:spcPct val="150000"/>
              </a:lnSpc>
              <a:buClr>
                <a:schemeClr val="tx2">
                  <a:lumMod val="75000"/>
                </a:schemeClr>
              </a:buClr>
              <a:buFont typeface="Wingdings" pitchFamily="2" charset="2"/>
              <a:buChar char=""/>
              <a:defRPr sz="1600" b="0">
                <a:latin typeface="dcss10" pitchFamily="34" charset="0"/>
                <a:cs typeface="Lucida Sans Unicode"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p:spPr>
        <p:txBody>
          <a:bodyPr/>
          <a:lstStyle/>
          <a:p>
            <a:endParaRPr lang="fr-FR"/>
          </a:p>
        </p:txBody>
      </p:sp>
      <p:sp>
        <p:nvSpPr>
          <p:cNvPr id="4" name="Espace réservé de la date 3"/>
          <p:cNvSpPr>
            <a:spLocks noGrp="1"/>
          </p:cNvSpPr>
          <p:nvPr>
            <p:ph type="dt" sz="half" idx="10"/>
          </p:nvPr>
        </p:nvSpPr>
        <p:spPr>
          <a:xfrm>
            <a:off x="457200" y="6245225"/>
            <a:ext cx="2133600" cy="476250"/>
          </a:xfrm>
        </p:spPr>
        <p:txBody>
          <a:bodyPr/>
          <a:lstStyle>
            <a:lvl1pPr>
              <a:defRPr/>
            </a:lvl1pPr>
          </a:lstStyle>
          <a:p>
            <a:r>
              <a:rPr lang="fr-FR"/>
              <a:t>CIRED - 2 mai 2012</a:t>
            </a:r>
          </a:p>
        </p:txBody>
      </p:sp>
      <p:sp>
        <p:nvSpPr>
          <p:cNvPr id="5" name="Espace réservé du pied de page 4"/>
          <p:cNvSpPr>
            <a:spLocks noGrp="1"/>
          </p:cNvSpPr>
          <p:nvPr>
            <p:ph type="ftr" sz="quarter" idx="11"/>
          </p:nvPr>
        </p:nvSpPr>
        <p:spPr>
          <a:xfrm>
            <a:off x="3124200" y="6245225"/>
            <a:ext cx="2895600" cy="476250"/>
          </a:xfrm>
        </p:spPr>
        <p:txBody>
          <a:bodyPr/>
          <a:lstStyle>
            <a:lvl1pPr>
              <a:defRPr/>
            </a:lvl1pPr>
          </a:lstStyle>
          <a:p>
            <a:endParaRPr lang="fr-FR"/>
          </a:p>
        </p:txBody>
      </p:sp>
      <p:sp>
        <p:nvSpPr>
          <p:cNvPr id="6" name="Espace réservé du numéro de diapositive 5"/>
          <p:cNvSpPr>
            <a:spLocks noGrp="1"/>
          </p:cNvSpPr>
          <p:nvPr>
            <p:ph type="sldNum" sz="quarter" idx="12"/>
          </p:nvPr>
        </p:nvSpPr>
        <p:spPr>
          <a:xfrm>
            <a:off x="6553200" y="6245225"/>
            <a:ext cx="2133600" cy="476250"/>
          </a:xfrm>
        </p:spPr>
        <p:txBody>
          <a:bodyPr/>
          <a:lstStyle>
            <a:lvl1pPr>
              <a:defRPr/>
            </a:lvl1pPr>
          </a:lstStyle>
          <a:p>
            <a:fld id="{4CB32C87-29A6-4C02-923B-78959BD0D63F}" type="slidenum">
              <a:rPr lang="fr-F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456481" y="273629"/>
            <a:ext cx="8228160" cy="1143480"/>
          </a:xfrm>
        </p:spPr>
        <p:txBody>
          <a:bodyPr/>
          <a:lstStyle/>
          <a:p>
            <a:r>
              <a:rPr lang="fr-FR"/>
              <a:t>Modifiez le style du titre</a:t>
            </a:r>
          </a:p>
        </p:txBody>
      </p:sp>
    </p:spTree>
    <p:extLst>
      <p:ext uri="{BB962C8B-B14F-4D97-AF65-F5344CB8AC3E}">
        <p14:creationId xmlns:p14="http://schemas.microsoft.com/office/powerpoint/2010/main" val="4048905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 with Title">
    <p:spTree>
      <p:nvGrpSpPr>
        <p:cNvPr id="1" name=""/>
        <p:cNvGrpSpPr/>
        <p:nvPr/>
      </p:nvGrpSpPr>
      <p:grpSpPr>
        <a:xfrm>
          <a:off x="0" y="0"/>
          <a:ext cx="0" cy="0"/>
          <a:chOff x="0" y="0"/>
          <a:chExt cx="0" cy="0"/>
        </a:xfrm>
      </p:grpSpPr>
      <p:sp>
        <p:nvSpPr>
          <p:cNvPr id="11" name="Title 10"/>
          <p:cNvSpPr>
            <a:spLocks noGrp="1"/>
          </p:cNvSpPr>
          <p:nvPr>
            <p:ph type="title"/>
          </p:nvPr>
        </p:nvSpPr>
        <p:spPr>
          <a:xfrm>
            <a:off x="250826" y="260238"/>
            <a:ext cx="8642351" cy="792000"/>
          </a:xfrm>
          <a:prstGeom prst="rect">
            <a:avLst/>
          </a:prstGeom>
        </p:spPr>
        <p:txBody>
          <a:bodyPr lIns="0" tIns="36000" rIns="0" bIns="36000"/>
          <a:lstStyle>
            <a:lvl1pPr algn="l">
              <a:defRPr sz="2400" b="1" baseline="0">
                <a:solidFill>
                  <a:schemeClr val="tx1"/>
                </a:solidFill>
              </a:defRPr>
            </a:lvl1pPr>
          </a:lstStyle>
          <a:p>
            <a:r>
              <a:rPr lang="en-US"/>
              <a:t>Click to edit Master title style</a:t>
            </a:r>
            <a:endParaRPr lang="en-GB"/>
          </a:p>
        </p:txBody>
      </p:sp>
      <p:sp>
        <p:nvSpPr>
          <p:cNvPr id="3" name="Espace réservé du numéro de diapositive 5"/>
          <p:cNvSpPr>
            <a:spLocks noGrp="1"/>
          </p:cNvSpPr>
          <p:nvPr>
            <p:ph type="sldNum" sz="quarter" idx="12"/>
          </p:nvPr>
        </p:nvSpPr>
        <p:spPr>
          <a:xfrm>
            <a:off x="7162800" y="6553200"/>
            <a:ext cx="1905000" cy="228600"/>
          </a:xfrm>
        </p:spPr>
        <p:txBody>
          <a:bodyPr/>
          <a:lstStyle>
            <a:lvl1pPr>
              <a:defRPr>
                <a:solidFill>
                  <a:srgbClr val="2A6A4F"/>
                </a:solidFill>
              </a:defRPr>
            </a:lvl1pPr>
          </a:lstStyle>
          <a:p>
            <a:fld id="{59A5C13C-37B4-4912-8D14-F8702CE78F24}" type="slidenum">
              <a:rPr lang="fr-FR" smtClean="0"/>
              <a:pPr/>
              <a:t>‹#›</a:t>
            </a:fld>
            <a:endParaRPr lang="fr-FR" dirty="0"/>
          </a:p>
        </p:txBody>
      </p:sp>
    </p:spTree>
    <p:extLst>
      <p:ext uri="{BB962C8B-B14F-4D97-AF65-F5344CB8AC3E}">
        <p14:creationId xmlns:p14="http://schemas.microsoft.com/office/powerpoint/2010/main" val="444947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 with Title and Bullet Text">
    <p:spTree>
      <p:nvGrpSpPr>
        <p:cNvPr id="1" name=""/>
        <p:cNvGrpSpPr/>
        <p:nvPr/>
      </p:nvGrpSpPr>
      <p:grpSpPr>
        <a:xfrm>
          <a:off x="0" y="0"/>
          <a:ext cx="0" cy="0"/>
          <a:chOff x="0" y="0"/>
          <a:chExt cx="0" cy="0"/>
        </a:xfrm>
      </p:grpSpPr>
      <p:sp>
        <p:nvSpPr>
          <p:cNvPr id="3" name="Title 10"/>
          <p:cNvSpPr>
            <a:spLocks noGrp="1"/>
          </p:cNvSpPr>
          <p:nvPr>
            <p:ph type="title"/>
          </p:nvPr>
        </p:nvSpPr>
        <p:spPr>
          <a:xfrm>
            <a:off x="250826" y="260238"/>
            <a:ext cx="8642351" cy="792000"/>
          </a:xfrm>
          <a:prstGeom prst="rect">
            <a:avLst/>
          </a:prstGeom>
        </p:spPr>
        <p:txBody>
          <a:bodyPr lIns="0" tIns="36000" rIns="0" bIns="36000"/>
          <a:lstStyle>
            <a:lvl1pPr algn="l">
              <a:defRPr sz="2400" b="1" baseline="0">
                <a:solidFill>
                  <a:schemeClr val="tx1"/>
                </a:solidFill>
              </a:defRPr>
            </a:lvl1pPr>
          </a:lstStyle>
          <a:p>
            <a:r>
              <a:rPr lang="en-US" dirty="0"/>
              <a:t>Click to edit Master title style</a:t>
            </a:r>
            <a:endParaRPr lang="en-GB" dirty="0"/>
          </a:p>
        </p:txBody>
      </p:sp>
      <p:sp>
        <p:nvSpPr>
          <p:cNvPr id="5" name="Text Placeholder 4"/>
          <p:cNvSpPr>
            <a:spLocks noGrp="1"/>
          </p:cNvSpPr>
          <p:nvPr>
            <p:ph type="body" sz="quarter" idx="10"/>
          </p:nvPr>
        </p:nvSpPr>
        <p:spPr>
          <a:xfrm>
            <a:off x="250826" y="1341439"/>
            <a:ext cx="8642351" cy="4535486"/>
          </a:xfrm>
          <a:prstGeom prst="rect">
            <a:avLst/>
          </a:prstGeom>
        </p:spPr>
        <p:txBody>
          <a:bodyPr lIns="18000" tIns="36000" rIns="18000" bIns="36000"/>
          <a:lstStyle>
            <a:lvl1pPr marL="270000" indent="-270000">
              <a:lnSpc>
                <a:spcPct val="100000"/>
              </a:lnSpc>
              <a:spcBef>
                <a:spcPts val="300"/>
              </a:spcBef>
              <a:spcAft>
                <a:spcPts val="1200"/>
              </a:spcAft>
              <a:buClr>
                <a:srgbClr val="5492CD"/>
              </a:buClr>
              <a:buSzPct val="125000"/>
              <a:buFont typeface="Arial" panose="020B0604020202020204" pitchFamily="34" charset="0"/>
              <a:buChar char="•"/>
              <a:defRPr sz="2400" b="0" baseline="0">
                <a:solidFill>
                  <a:schemeClr val="tx1"/>
                </a:solidFill>
              </a:defRPr>
            </a:lvl1pPr>
            <a:lvl2pPr marL="540000" indent="-270000">
              <a:spcBef>
                <a:spcPts val="0"/>
              </a:spcBef>
              <a:spcAft>
                <a:spcPts val="900"/>
              </a:spcAft>
              <a:buClr>
                <a:srgbClr val="5492CD"/>
              </a:buClr>
              <a:buSzPct val="100000"/>
              <a:buFont typeface="Arial" panose="020B0604020202020204" pitchFamily="34" charset="0"/>
              <a:buChar char="•"/>
              <a:defRPr sz="2000">
                <a:solidFill>
                  <a:schemeClr val="tx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Espace réservé du numéro de diapositive 5"/>
          <p:cNvSpPr>
            <a:spLocks noGrp="1"/>
          </p:cNvSpPr>
          <p:nvPr>
            <p:ph type="sldNum" sz="quarter" idx="12"/>
          </p:nvPr>
        </p:nvSpPr>
        <p:spPr>
          <a:xfrm>
            <a:off x="7162800" y="6553200"/>
            <a:ext cx="1905000" cy="228600"/>
          </a:xfrm>
        </p:spPr>
        <p:txBody>
          <a:bodyPr/>
          <a:lstStyle>
            <a:lvl1pPr>
              <a:defRPr>
                <a:solidFill>
                  <a:srgbClr val="2A6A4F"/>
                </a:solidFill>
              </a:defRPr>
            </a:lvl1pPr>
          </a:lstStyle>
          <a:p>
            <a:fld id="{59A5C13C-37B4-4912-8D14-F8702CE78F24}" type="slidenum">
              <a:rPr lang="fr-FR" smtClean="0"/>
              <a:pPr/>
              <a:t>‹#›</a:t>
            </a:fld>
            <a:endParaRPr lang="fr-FR" dirty="0"/>
          </a:p>
        </p:txBody>
      </p:sp>
    </p:spTree>
    <p:extLst>
      <p:ext uri="{BB962C8B-B14F-4D97-AF65-F5344CB8AC3E}">
        <p14:creationId xmlns:p14="http://schemas.microsoft.com/office/powerpoint/2010/main" val="172054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85800" y="228600"/>
            <a:ext cx="7772400" cy="952500"/>
          </a:xfrm>
        </p:spPr>
        <p:txBody>
          <a:bodyPr/>
          <a:lstStyle>
            <a:lvl1pPr>
              <a:defRPr sz="3200">
                <a:solidFill>
                  <a:srgbClr val="438787"/>
                </a:solidFill>
                <a:latin typeface="+mn-lt"/>
              </a:defRPr>
            </a:lvl1pPr>
          </a:lstStyle>
          <a:p>
            <a:r>
              <a:rPr lang="fr-FR" dirty="0"/>
              <a:t>Cliquez pour modifier le style du titre</a:t>
            </a:r>
          </a:p>
        </p:txBody>
      </p:sp>
      <p:sp>
        <p:nvSpPr>
          <p:cNvPr id="3" name="Espace réservé du contenu 2"/>
          <p:cNvSpPr>
            <a:spLocks noGrp="1"/>
          </p:cNvSpPr>
          <p:nvPr>
            <p:ph idx="1"/>
          </p:nvPr>
        </p:nvSpPr>
        <p:spPr>
          <a:xfrm>
            <a:off x="685800" y="1600200"/>
            <a:ext cx="7772400" cy="4648200"/>
          </a:xfrm>
        </p:spPr>
        <p:txBody>
          <a:bodyPr>
            <a:normAutofit/>
          </a:bodyPr>
          <a:lstStyle>
            <a:lvl1pPr marL="342900" indent="-342900">
              <a:spcBef>
                <a:spcPts val="1200"/>
              </a:spcBef>
              <a:buFont typeface="Wingdings" pitchFamily="2" charset="2"/>
              <a:buChar char="§"/>
              <a:defRPr sz="2800">
                <a:solidFill>
                  <a:srgbClr val="438787"/>
                </a:solidFill>
              </a:defRPr>
            </a:lvl1pPr>
          </a:lstStyle>
          <a:p>
            <a:pPr lvl="0"/>
            <a:r>
              <a:rPr lang="fr-FR" noProof="0" dirty="0"/>
              <a:t>Cliquez pour modifier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7" name="Line 3"/>
          <p:cNvSpPr>
            <a:spLocks noChangeShapeType="1"/>
          </p:cNvSpPr>
          <p:nvPr userDrawn="1"/>
        </p:nvSpPr>
        <p:spPr bwMode="auto">
          <a:xfrm>
            <a:off x="685800" y="1181100"/>
            <a:ext cx="7772400" cy="0"/>
          </a:xfrm>
          <a:prstGeom prst="line">
            <a:avLst/>
          </a:prstGeom>
          <a:noFill/>
          <a:ln w="38100">
            <a:solidFill>
              <a:srgbClr val="438787"/>
            </a:solidFill>
            <a:round/>
            <a:headEnd/>
            <a:tailEnd/>
          </a:ln>
        </p:spPr>
        <p:txBody>
          <a:bodyPr/>
          <a:lstStyle/>
          <a:p>
            <a:endParaRPr lang="fr-FR"/>
          </a:p>
        </p:txBody>
      </p:sp>
      <p:sp>
        <p:nvSpPr>
          <p:cNvPr id="8" name="Espace réservé de la date 3"/>
          <p:cNvSpPr>
            <a:spLocks noGrp="1"/>
          </p:cNvSpPr>
          <p:nvPr>
            <p:ph type="dt" sz="half" idx="10"/>
          </p:nvPr>
        </p:nvSpPr>
        <p:spPr>
          <a:xfrm>
            <a:off x="76200" y="6553200"/>
            <a:ext cx="1905000" cy="228600"/>
          </a:xfrm>
        </p:spPr>
        <p:txBody>
          <a:bodyPr/>
          <a:lstStyle>
            <a:lvl1pPr>
              <a:defRPr>
                <a:solidFill>
                  <a:srgbClr val="2A6A4F"/>
                </a:solidFill>
                <a:latin typeface="+mn-lt"/>
              </a:defRPr>
            </a:lvl1pPr>
          </a:lstStyle>
          <a:p>
            <a:r>
              <a:rPr lang="fr-FR" dirty="0"/>
              <a:t>28 janvier 2014</a:t>
            </a:r>
          </a:p>
        </p:txBody>
      </p:sp>
      <p:sp>
        <p:nvSpPr>
          <p:cNvPr id="9" name="Espace réservé du numéro de diapositive 5"/>
          <p:cNvSpPr>
            <a:spLocks noGrp="1"/>
          </p:cNvSpPr>
          <p:nvPr>
            <p:ph type="sldNum" sz="quarter" idx="12"/>
          </p:nvPr>
        </p:nvSpPr>
        <p:spPr>
          <a:xfrm>
            <a:off x="7162800" y="6553200"/>
            <a:ext cx="1905000" cy="228600"/>
          </a:xfrm>
        </p:spPr>
        <p:txBody>
          <a:bodyPr/>
          <a:lstStyle>
            <a:lvl1pPr>
              <a:defRPr>
                <a:solidFill>
                  <a:srgbClr val="2A6A4F"/>
                </a:solidFill>
              </a:defRPr>
            </a:lvl1pPr>
          </a:lstStyle>
          <a:p>
            <a:fld id="{59A5C13C-37B4-4912-8D14-F8702CE78F24}"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3200" b="1" cap="all">
                <a:solidFill>
                  <a:srgbClr val="438787"/>
                </a:solidFill>
                <a:latin typeface="Arial" pitchFamily="34" charset="0"/>
                <a:cs typeface="Arial" pitchFamily="34" charset="0"/>
              </a:defRPr>
            </a:lvl1pPr>
          </a:lstStyle>
          <a:p>
            <a:r>
              <a:rPr lang="fr-FR" dirty="0"/>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7" name="Espace réservé de la date 3"/>
          <p:cNvSpPr>
            <a:spLocks noGrp="1"/>
          </p:cNvSpPr>
          <p:nvPr>
            <p:ph type="dt" sz="half" idx="10"/>
          </p:nvPr>
        </p:nvSpPr>
        <p:spPr>
          <a:xfrm>
            <a:off x="76200" y="6553200"/>
            <a:ext cx="1905000" cy="228600"/>
          </a:xfrm>
        </p:spPr>
        <p:txBody>
          <a:bodyPr/>
          <a:lstStyle>
            <a:lvl1pPr>
              <a:defRPr>
                <a:solidFill>
                  <a:srgbClr val="2A6A4F"/>
                </a:solidFill>
                <a:latin typeface="+mn-lt"/>
              </a:defRPr>
            </a:lvl1pPr>
          </a:lstStyle>
          <a:p>
            <a:r>
              <a:rPr lang="fr-FR" dirty="0"/>
              <a:t>28 janvier 2014</a:t>
            </a:r>
          </a:p>
        </p:txBody>
      </p:sp>
      <p:sp>
        <p:nvSpPr>
          <p:cNvPr id="8" name="Espace réservé du numéro de diapositive 5"/>
          <p:cNvSpPr>
            <a:spLocks noGrp="1"/>
          </p:cNvSpPr>
          <p:nvPr>
            <p:ph type="sldNum" sz="quarter" idx="12"/>
          </p:nvPr>
        </p:nvSpPr>
        <p:spPr>
          <a:xfrm>
            <a:off x="7162800" y="6553200"/>
            <a:ext cx="1905000" cy="228600"/>
          </a:xfrm>
        </p:spPr>
        <p:txBody>
          <a:bodyPr/>
          <a:lstStyle>
            <a:lvl1pPr>
              <a:defRPr>
                <a:solidFill>
                  <a:srgbClr val="2A6A4F"/>
                </a:solidFill>
              </a:defRPr>
            </a:lvl1pPr>
          </a:lstStyle>
          <a:p>
            <a:fld id="{59A5C13C-37B4-4912-8D14-F8702CE78F24}" type="slidenum">
              <a:rPr lang="fr-FR" smtClean="0"/>
              <a:pPr/>
              <a:t>‹#›</a:t>
            </a:fld>
            <a:endParaRPr lang="fr-FR" dirty="0"/>
          </a:p>
        </p:txBody>
      </p:sp>
      <p:pic>
        <p:nvPicPr>
          <p:cNvPr id="9" name="Picture 3"/>
          <p:cNvPicPr>
            <a:picLocks noChangeAspect="1" noChangeArrowheads="1"/>
          </p:cNvPicPr>
          <p:nvPr userDrawn="1"/>
        </p:nvPicPr>
        <p:blipFill>
          <a:blip r:embed="rId2"/>
          <a:srcRect/>
          <a:stretch>
            <a:fillRect/>
          </a:stretch>
        </p:blipFill>
        <p:spPr bwMode="auto">
          <a:xfrm>
            <a:off x="304800" y="228600"/>
            <a:ext cx="1398588" cy="19812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r>
              <a:rPr lang="fr-FR" dirty="0"/>
              <a:t>28 janvier 2014</a:t>
            </a: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F9DB6EEB-24BE-4191-9202-280C3B191043}"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r>
              <a:rPr lang="fr-FR" dirty="0"/>
              <a:t> </a:t>
            </a: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48F4D51-9017-4259-B74D-17AA92584088}"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r>
              <a:rPr lang="fr-FR"/>
              <a:t>CIRED - 2 mai 2012</a:t>
            </a: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944BB6E0-675A-4D48-BDEC-83F4675429CB}"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a:t>CIRED - 2 mai 2012</a:t>
            </a: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9C2C631A-56F6-4377-B72F-034A7E85AB4F}"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a:t>CIRED - 2 mai 2012</a:t>
            </a: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CAB8BD0C-8D28-4D27-81F9-43C65A25EA8C}"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a:t>CIRED - 2 mai 2012</a:t>
            </a: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71E8273-BFBA-4893-A8F0-89922DCA7EA2}"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28" name="Rectangle 4"/>
          <p:cNvSpPr>
            <a:spLocks noGrp="1" noChangeArrowheads="1"/>
          </p:cNvSpPr>
          <p:nvPr>
            <p:ph type="dt" sz="half" idx="2"/>
          </p:nvPr>
        </p:nvSpPr>
        <p:spPr bwMode="auto">
          <a:xfrm>
            <a:off x="76200" y="65532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fr-FR" dirty="0"/>
              <a:t>28 janvier 2014</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7162800" y="65532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lvl1pPr>
          </a:lstStyle>
          <a:p>
            <a:fld id="{16660A8F-98D9-4058-AEF2-2E633DB9D005}"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65" r:id="rId15"/>
    <p:sldLayoutId id="2147483666" r:id="rId16"/>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hyperlink" Target="mailto:shirizadeh@centre-cired.f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econpapers.repec.org/paper/faewpaper/2020.19.ht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notesSlide" Target="../notesSlides/notesSlide3.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07504" y="2348880"/>
            <a:ext cx="9036496" cy="2592288"/>
          </a:xfrm>
        </p:spPr>
        <p:txBody>
          <a:bodyPr/>
          <a:lstStyle/>
          <a:p>
            <a:r>
              <a:rPr lang="en-US" sz="4000" dirty="0">
                <a:latin typeface="Calibri" panose="020F0502020204030204" pitchFamily="34" charset="0"/>
                <a:cs typeface="Calibri" panose="020F0502020204030204" pitchFamily="34" charset="0"/>
              </a:rPr>
              <a:t>Relative role of electricity and gas in a carbon-neutral future: insights from an energy system optimization model</a:t>
            </a:r>
            <a:endParaRPr lang="fr-FR" sz="4000" noProof="0" dirty="0">
              <a:latin typeface="Calibri" panose="020F0502020204030204" pitchFamily="34" charset="0"/>
              <a:cs typeface="Calibri" panose="020F0502020204030204" pitchFamily="34" charset="0"/>
            </a:endParaRPr>
          </a:p>
        </p:txBody>
      </p:sp>
      <p:sp>
        <p:nvSpPr>
          <p:cNvPr id="5" name="Sous-titre 4"/>
          <p:cNvSpPr>
            <a:spLocks noGrp="1"/>
          </p:cNvSpPr>
          <p:nvPr>
            <p:ph type="subTitle" idx="1"/>
          </p:nvPr>
        </p:nvSpPr>
        <p:spPr>
          <a:xfrm>
            <a:off x="1691680" y="4869160"/>
            <a:ext cx="5760640" cy="792088"/>
          </a:xfrm>
        </p:spPr>
        <p:txBody>
          <a:bodyPr/>
          <a:lstStyle/>
          <a:p>
            <a:r>
              <a:rPr lang="en-GB" sz="2000" b="1" i="1" dirty="0"/>
              <a:t>Reaching carbon neutrality in France by 2050</a:t>
            </a:r>
          </a:p>
          <a:p>
            <a:endParaRPr lang="en-GB" sz="2000" dirty="0"/>
          </a:p>
          <a:p>
            <a:r>
              <a:rPr lang="en-GB" sz="2000" dirty="0"/>
              <a:t>Behrang Shirizadeh (CIRED – Deloitte)</a:t>
            </a:r>
          </a:p>
        </p:txBody>
      </p:sp>
      <p:sp>
        <p:nvSpPr>
          <p:cNvPr id="3" name="ZoneTexte 2"/>
          <p:cNvSpPr txBox="1"/>
          <p:nvPr/>
        </p:nvSpPr>
        <p:spPr>
          <a:xfrm>
            <a:off x="7809584" y="6655192"/>
            <a:ext cx="1213794" cy="246221"/>
          </a:xfrm>
          <a:prstGeom prst="rect">
            <a:avLst/>
          </a:prstGeom>
          <a:noFill/>
        </p:spPr>
        <p:txBody>
          <a:bodyPr wrap="none" rtlCol="0">
            <a:spAutoFit/>
          </a:bodyPr>
          <a:lstStyle/>
          <a:p>
            <a:r>
              <a:rPr lang="fr-FR" sz="1000" dirty="0">
                <a:solidFill>
                  <a:schemeClr val="bg1"/>
                </a:solidFill>
              </a:rPr>
              <a:t>Photo : Mairie Paris</a:t>
            </a:r>
          </a:p>
        </p:txBody>
      </p:sp>
      <p:pic>
        <p:nvPicPr>
          <p:cNvPr id="9" name="Picture 2">
            <a:extLst>
              <a:ext uri="{FF2B5EF4-FFF2-40B4-BE49-F238E27FC236}">
                <a16:creationId xmlns:a16="http://schemas.microsoft.com/office/drawing/2014/main" id="{282D645B-DDD8-4D65-9725-71C30B93468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513134"/>
            <a:ext cx="2342037" cy="43913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1DD8A87-1F49-4B21-9F05-37C273A3CB1E}"/>
              </a:ext>
            </a:extLst>
          </p:cNvPr>
          <p:cNvPicPr>
            <a:picLocks noChangeAspect="1"/>
          </p:cNvPicPr>
          <p:nvPr/>
        </p:nvPicPr>
        <p:blipFill>
          <a:blip r:embed="rId4"/>
          <a:stretch>
            <a:fillRect/>
          </a:stretch>
        </p:blipFill>
        <p:spPr>
          <a:xfrm>
            <a:off x="6329406" y="873356"/>
            <a:ext cx="5011346" cy="438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a:t>
            </a:r>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10</a:t>
            </a:fld>
            <a:endParaRPr lang="fr-FR" dirty="0"/>
          </a:p>
        </p:txBody>
      </p:sp>
      <p:sp>
        <p:nvSpPr>
          <p:cNvPr id="7" name="Espace réservé du contenu 3">
            <a:extLst>
              <a:ext uri="{FF2B5EF4-FFF2-40B4-BE49-F238E27FC236}">
                <a16:creationId xmlns:a16="http://schemas.microsoft.com/office/drawing/2014/main" id="{258A7EE4-17A9-4A02-9933-4D1A62418026}"/>
              </a:ext>
            </a:extLst>
          </p:cNvPr>
          <p:cNvSpPr txBox="1">
            <a:spLocks/>
          </p:cNvSpPr>
          <p:nvPr/>
        </p:nvSpPr>
        <p:spPr bwMode="auto">
          <a:xfrm>
            <a:off x="511274" y="1340768"/>
            <a:ext cx="8237190" cy="52124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fontAlgn="base">
              <a:spcBef>
                <a:spcPts val="1200"/>
              </a:spcBef>
              <a:spcAft>
                <a:spcPct val="0"/>
              </a:spcAft>
              <a:buFont typeface="Wingdings" pitchFamily="2" charset="2"/>
              <a:buChar char="§"/>
              <a:defRPr sz="2800">
                <a:solidFill>
                  <a:srgbClr val="438787"/>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kern="0" dirty="0"/>
              <a:t>A carbon-neutral or negative emission energy system can be reached with a SCC of €200/tCO</a:t>
            </a:r>
            <a:r>
              <a:rPr lang="en-US" kern="0" baseline="-25000" dirty="0"/>
              <a:t>2</a:t>
            </a:r>
            <a:r>
              <a:rPr lang="en-US" kern="0" dirty="0"/>
              <a:t> (Robustness: 300€/tCO2).</a:t>
            </a:r>
          </a:p>
          <a:p>
            <a:r>
              <a:rPr lang="en-US" dirty="0"/>
              <a:t>Energy supply is highly electrified, but </a:t>
            </a:r>
            <a:r>
              <a:rPr lang="en-US" b="1" dirty="0"/>
              <a:t>renewable gas provides at least 20% of the primary energy in a carbon-neutral energy system</a:t>
            </a:r>
            <a:r>
              <a:rPr lang="en-US" dirty="0"/>
              <a:t>.</a:t>
            </a:r>
            <a:endParaRPr lang="en-US" b="1" kern="0" dirty="0"/>
          </a:p>
          <a:p>
            <a:r>
              <a:rPr lang="en-US" b="1" kern="0" dirty="0"/>
              <a:t>Without renewable gas even a SCC of 500€/tCO</a:t>
            </a:r>
            <a:r>
              <a:rPr lang="en-US" b="1" kern="0" baseline="-25000" dirty="0"/>
              <a:t>2</a:t>
            </a:r>
            <a:r>
              <a:rPr lang="en-US" b="1" kern="0" dirty="0"/>
              <a:t> wouldn’t lead to carbon neutrality.</a:t>
            </a:r>
          </a:p>
          <a:p>
            <a:r>
              <a:rPr lang="en-US" b="1" kern="0" dirty="0"/>
              <a:t>Renewables become the main source of the primary energy supply in a carbon-neutral energy system (&gt;90%). </a:t>
            </a:r>
          </a:p>
          <a:p>
            <a:r>
              <a:rPr lang="en-US" b="1" kern="0" dirty="0"/>
              <a:t>A very big proportion of transport demand is satisfied by electric vehicles, and ICE vehicles are used only for heavy transport and buses.</a:t>
            </a:r>
          </a:p>
          <a:p>
            <a:r>
              <a:rPr lang="en-US" kern="0" dirty="0"/>
              <a:t>In a carbon-neutral energy system, heating is highly electrified.</a:t>
            </a:r>
          </a:p>
          <a:p>
            <a:r>
              <a:rPr lang="en-US" b="1" kern="0" dirty="0"/>
              <a:t>If we are to prioritize some technologies for investment, renewable gas and electricity technologies are the most important ones, while nuclear power does not play an important role in reaching climate goals in cost optimal ways.</a:t>
            </a:r>
          </a:p>
        </p:txBody>
      </p:sp>
    </p:spTree>
    <p:custDataLst>
      <p:tags r:id="rId1"/>
    </p:custDataLst>
    <p:extLst>
      <p:ext uri="{BB962C8B-B14F-4D97-AF65-F5344CB8AC3E}">
        <p14:creationId xmlns:p14="http://schemas.microsoft.com/office/powerpoint/2010/main" val="58029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Limits &amp; Future </a:t>
            </a:r>
            <a:r>
              <a:rPr lang="fr-FR" dirty="0" err="1"/>
              <a:t>Research</a:t>
            </a:r>
            <a:endParaRPr lang="fr-FR" dirty="0"/>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11</a:t>
            </a:fld>
            <a:endParaRPr lang="fr-FR" dirty="0"/>
          </a:p>
        </p:txBody>
      </p:sp>
      <p:sp>
        <p:nvSpPr>
          <p:cNvPr id="7" name="Espace réservé du contenu 3">
            <a:extLst>
              <a:ext uri="{FF2B5EF4-FFF2-40B4-BE49-F238E27FC236}">
                <a16:creationId xmlns:a16="http://schemas.microsoft.com/office/drawing/2014/main" id="{258A7EE4-17A9-4A02-9933-4D1A62418026}"/>
              </a:ext>
            </a:extLst>
          </p:cNvPr>
          <p:cNvSpPr txBox="1">
            <a:spLocks/>
          </p:cNvSpPr>
          <p:nvPr/>
        </p:nvSpPr>
        <p:spPr bwMode="auto">
          <a:xfrm>
            <a:off x="511274" y="1340768"/>
            <a:ext cx="8237190" cy="52124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a:bodyPr>
          <a:lstStyle>
            <a:lvl1pPr marL="342900" indent="-342900" algn="l" rtl="0" fontAlgn="base">
              <a:spcBef>
                <a:spcPts val="1200"/>
              </a:spcBef>
              <a:spcAft>
                <a:spcPct val="0"/>
              </a:spcAft>
              <a:buFont typeface="Wingdings" pitchFamily="2" charset="2"/>
              <a:buChar char="§"/>
              <a:defRPr sz="2800">
                <a:solidFill>
                  <a:srgbClr val="438787"/>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509778" indent="-400050" algn="just" defTabSz="914400">
              <a:buFont typeface="+mj-lt"/>
              <a:buAutoNum type="romanUcPeriod"/>
            </a:pPr>
            <a:r>
              <a:rPr lang="fr-FR" b="1" dirty="0"/>
              <a:t>No spatial </a:t>
            </a:r>
            <a:r>
              <a:rPr lang="fr-FR" b="1" dirty="0" err="1"/>
              <a:t>optimization</a:t>
            </a:r>
            <a:r>
              <a:rPr lang="fr-FR" b="1" dirty="0"/>
              <a:t>, France </a:t>
            </a:r>
            <a:r>
              <a:rPr lang="fr-FR" b="1" dirty="0" err="1"/>
              <a:t>is</a:t>
            </a:r>
            <a:r>
              <a:rPr lang="fr-FR" b="1" dirty="0"/>
              <a:t> </a:t>
            </a:r>
            <a:r>
              <a:rPr lang="fr-FR" b="1" dirty="0" err="1"/>
              <a:t>considered</a:t>
            </a:r>
            <a:r>
              <a:rPr lang="fr-FR" b="1" dirty="0"/>
              <a:t> as a single </a:t>
            </a:r>
            <a:r>
              <a:rPr lang="fr-FR" b="1" dirty="0" err="1"/>
              <a:t>node</a:t>
            </a:r>
            <a:r>
              <a:rPr lang="fr-FR" b="1" dirty="0"/>
              <a:t> </a:t>
            </a:r>
            <a:r>
              <a:rPr lang="fr-FR" b="1" dirty="0" err="1"/>
              <a:t>with</a:t>
            </a:r>
            <a:r>
              <a:rPr lang="fr-FR" b="1" dirty="0"/>
              <a:t> </a:t>
            </a:r>
            <a:r>
              <a:rPr lang="fr-FR" b="1" dirty="0" err="1"/>
              <a:t>copper</a:t>
            </a:r>
            <a:r>
              <a:rPr lang="fr-FR" b="1" dirty="0"/>
              <a:t> plate </a:t>
            </a:r>
            <a:r>
              <a:rPr lang="fr-FR" b="1" dirty="0" err="1"/>
              <a:t>assumption</a:t>
            </a:r>
            <a:r>
              <a:rPr lang="fr-FR" b="1" dirty="0"/>
              <a:t>.</a:t>
            </a:r>
          </a:p>
          <a:p>
            <a:pPr marL="509778" indent="-400050" algn="just" defTabSz="914400">
              <a:buFont typeface="+mj-lt"/>
              <a:buAutoNum type="romanUcPeriod"/>
            </a:pPr>
            <a:endParaRPr lang="fr-FR" b="1" dirty="0"/>
          </a:p>
          <a:p>
            <a:pPr marL="509778" indent="-400050" algn="just" defTabSz="914400">
              <a:buFont typeface="+mj-lt"/>
              <a:buAutoNum type="romanUcPeriod"/>
            </a:pPr>
            <a:r>
              <a:rPr lang="fr-FR" b="1" dirty="0"/>
              <a:t>Greenfield </a:t>
            </a:r>
            <a:r>
              <a:rPr lang="fr-FR" b="1" dirty="0" err="1"/>
              <a:t>optimization</a:t>
            </a:r>
            <a:r>
              <a:rPr lang="fr-FR" b="1" dirty="0"/>
              <a:t> </a:t>
            </a:r>
            <a:r>
              <a:rPr lang="fr-FR" b="1" dirty="0" err="1"/>
              <a:t>considering</a:t>
            </a:r>
            <a:r>
              <a:rPr lang="fr-FR" b="1" dirty="0"/>
              <a:t> an end-point and not a </a:t>
            </a:r>
            <a:r>
              <a:rPr lang="fr-FR" b="1" dirty="0" err="1"/>
              <a:t>dynamic</a:t>
            </a:r>
            <a:r>
              <a:rPr lang="fr-FR" b="1" dirty="0"/>
              <a:t> </a:t>
            </a:r>
            <a:r>
              <a:rPr lang="fr-FR" b="1" dirty="0" err="1"/>
              <a:t>trajectory</a:t>
            </a:r>
            <a:r>
              <a:rPr lang="fr-FR" b="1" dirty="0"/>
              <a:t>.</a:t>
            </a:r>
          </a:p>
          <a:p>
            <a:pPr marL="509778" indent="-400050" algn="just" defTabSz="914400">
              <a:buFont typeface="+mj-lt"/>
              <a:buAutoNum type="romanUcPeriod"/>
            </a:pPr>
            <a:endParaRPr lang="fr-FR" b="1" dirty="0"/>
          </a:p>
          <a:p>
            <a:pPr marL="509778" indent="-400050" defTabSz="914400">
              <a:buFont typeface="+mj-lt"/>
              <a:buAutoNum type="romanUcPeriod"/>
            </a:pPr>
            <a:r>
              <a:rPr lang="fr-FR" b="1" dirty="0"/>
              <a:t> </a:t>
            </a:r>
            <a:r>
              <a:rPr lang="fr-FR" b="1" dirty="0" err="1"/>
              <a:t>Inelastic</a:t>
            </a:r>
            <a:r>
              <a:rPr lang="fr-FR" b="1" dirty="0"/>
              <a:t> </a:t>
            </a:r>
            <a:r>
              <a:rPr lang="fr-FR" b="1" dirty="0" err="1"/>
              <a:t>energy</a:t>
            </a:r>
            <a:r>
              <a:rPr lang="fr-FR" b="1" dirty="0"/>
              <a:t> </a:t>
            </a:r>
            <a:r>
              <a:rPr lang="fr-FR" b="1" dirty="0" err="1"/>
              <a:t>demand</a:t>
            </a:r>
            <a:r>
              <a:rPr lang="fr-FR" b="1" dirty="0"/>
              <a:t>.</a:t>
            </a:r>
          </a:p>
          <a:p>
            <a:pPr marL="509778" indent="-400050" defTabSz="914400">
              <a:buFont typeface="+mj-lt"/>
              <a:buAutoNum type="romanUcPeriod"/>
            </a:pPr>
            <a:endParaRPr lang="fr-FR" b="1" dirty="0"/>
          </a:p>
          <a:p>
            <a:pPr marL="509778" indent="-400050" defTabSz="914400">
              <a:buFont typeface="+mj-lt"/>
              <a:buAutoNum type="romanUcPeriod"/>
            </a:pPr>
            <a:r>
              <a:rPr lang="fr-FR" b="1" dirty="0"/>
              <a:t>Limited </a:t>
            </a:r>
            <a:r>
              <a:rPr lang="fr-FR" b="1" dirty="0" err="1"/>
              <a:t>representation</a:t>
            </a:r>
            <a:r>
              <a:rPr lang="fr-FR" b="1" dirty="0"/>
              <a:t> of transport </a:t>
            </a:r>
            <a:r>
              <a:rPr lang="fr-FR" b="1" dirty="0" err="1"/>
              <a:t>sector</a:t>
            </a:r>
            <a:r>
              <a:rPr lang="fr-FR" b="1" dirty="0"/>
              <a:t> and </a:t>
            </a:r>
            <a:r>
              <a:rPr lang="fr-FR" b="1" dirty="0" err="1"/>
              <a:t>industrial</a:t>
            </a:r>
            <a:r>
              <a:rPr lang="fr-FR" b="1" dirty="0"/>
              <a:t> </a:t>
            </a:r>
            <a:r>
              <a:rPr lang="fr-FR" b="1" dirty="0" err="1"/>
              <a:t>processes</a:t>
            </a:r>
            <a:r>
              <a:rPr lang="fr-FR" b="1" dirty="0"/>
              <a:t>.</a:t>
            </a:r>
          </a:p>
        </p:txBody>
      </p:sp>
    </p:spTree>
    <p:custDataLst>
      <p:tags r:id="rId1"/>
    </p:custDataLst>
    <p:extLst>
      <p:ext uri="{BB962C8B-B14F-4D97-AF65-F5344CB8AC3E}">
        <p14:creationId xmlns:p14="http://schemas.microsoft.com/office/powerpoint/2010/main" val="282221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59A5C13C-37B4-4912-8D14-F8702CE78F24}" type="slidenum">
              <a:rPr lang="fr-FR" smtClean="0"/>
              <a:pPr/>
              <a:t>12</a:t>
            </a:fld>
            <a:endParaRPr lang="fr-FR" dirty="0"/>
          </a:p>
        </p:txBody>
      </p:sp>
      <p:sp>
        <p:nvSpPr>
          <p:cNvPr id="7" name="Rectangle 6"/>
          <p:cNvSpPr/>
          <p:nvPr/>
        </p:nvSpPr>
        <p:spPr>
          <a:xfrm>
            <a:off x="3275856" y="2420888"/>
            <a:ext cx="2502024" cy="1015663"/>
          </a:xfrm>
          <a:prstGeom prst="rect">
            <a:avLst/>
          </a:prstGeom>
        </p:spPr>
        <p:txBody>
          <a:bodyPr wrap="square">
            <a:spAutoFit/>
          </a:bodyPr>
          <a:lstStyle/>
          <a:p>
            <a:r>
              <a:rPr lang="fr-FR" sz="6000" b="1" kern="0" dirty="0">
                <a:solidFill>
                  <a:srgbClr val="438787"/>
                </a:solidFill>
                <a:latin typeface="+mn-lt"/>
              </a:rPr>
              <a:t>Merci!</a:t>
            </a:r>
            <a:endParaRPr lang="en-US" dirty="0">
              <a:solidFill>
                <a:srgbClr val="438787"/>
              </a:solidFill>
              <a:latin typeface="+mn-lt"/>
            </a:endParaRPr>
          </a:p>
        </p:txBody>
      </p:sp>
      <p:sp>
        <p:nvSpPr>
          <p:cNvPr id="8" name="Sous-titre 6"/>
          <p:cNvSpPr txBox="1">
            <a:spLocks/>
          </p:cNvSpPr>
          <p:nvPr/>
        </p:nvSpPr>
        <p:spPr bwMode="auto">
          <a:xfrm>
            <a:off x="1997714" y="3618550"/>
            <a:ext cx="5328592" cy="7197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ts val="1200"/>
              </a:spcBef>
              <a:spcAft>
                <a:spcPct val="0"/>
              </a:spcAft>
              <a:buFont typeface="Wingdings" pitchFamily="2" charset="2"/>
              <a:buChar char="§"/>
              <a:defRPr sz="2800">
                <a:solidFill>
                  <a:srgbClr val="438787"/>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lgn="ctr">
              <a:buNone/>
            </a:pPr>
            <a:r>
              <a:rPr lang="fr-FR" b="1" kern="0" dirty="0">
                <a:hlinkClick r:id="rId3">
                  <a:extLst>
                    <a:ext uri="{A12FA001-AC4F-418D-AE19-62706E023703}">
                      <ahyp:hlinkClr xmlns:ahyp="http://schemas.microsoft.com/office/drawing/2018/hyperlinkcolor" val="tx"/>
                    </a:ext>
                  </a:extLst>
                </a:hlinkClick>
              </a:rPr>
              <a:t>shirizadeh@centre-cired.fr</a:t>
            </a:r>
            <a:endParaRPr lang="fr-FR" b="1" kern="0" dirty="0"/>
          </a:p>
          <a:p>
            <a:pPr marL="0" indent="0" algn="ctr">
              <a:buNone/>
            </a:pPr>
            <a:endParaRPr lang="fr-FR" b="1" kern="0" dirty="0"/>
          </a:p>
          <a:p>
            <a:pPr marL="0" indent="0" algn="ctr">
              <a:buNone/>
            </a:pPr>
            <a:endParaRPr lang="fr-FR" b="1" kern="0" dirty="0">
              <a:solidFill>
                <a:srgbClr val="11383B"/>
              </a:solidFill>
            </a:endParaRPr>
          </a:p>
        </p:txBody>
      </p:sp>
      <p:sp>
        <p:nvSpPr>
          <p:cNvPr id="3" name="Rectangle 2"/>
          <p:cNvSpPr/>
          <p:nvPr/>
        </p:nvSpPr>
        <p:spPr>
          <a:xfrm>
            <a:off x="1547664" y="5476700"/>
            <a:ext cx="6228692" cy="369332"/>
          </a:xfrm>
          <a:prstGeom prst="rect">
            <a:avLst/>
          </a:prstGeom>
        </p:spPr>
        <p:txBody>
          <a:bodyPr wrap="square">
            <a:spAutoFit/>
          </a:bodyPr>
          <a:lstStyle/>
          <a:p>
            <a:r>
              <a:rPr lang="en-US" sz="1800" dirty="0">
                <a:latin typeface="+mn-lt"/>
                <a:hlinkClick r:id="rId4"/>
              </a:rPr>
              <a:t>https://econpapers.repec.org/paper/faewpaper/2020.19.htm</a:t>
            </a:r>
            <a:r>
              <a:rPr lang="en-US" sz="1800" dirty="0">
                <a:latin typeface="+mn-lt"/>
              </a:rPr>
              <a:t> </a:t>
            </a:r>
          </a:p>
        </p:txBody>
      </p:sp>
      <p:sp>
        <p:nvSpPr>
          <p:cNvPr id="6" name="Rectangle 5"/>
          <p:cNvSpPr/>
          <p:nvPr/>
        </p:nvSpPr>
        <p:spPr>
          <a:xfrm>
            <a:off x="1527916" y="4661451"/>
            <a:ext cx="7128792" cy="923330"/>
          </a:xfrm>
          <a:prstGeom prst="rect">
            <a:avLst/>
          </a:prstGeom>
        </p:spPr>
        <p:txBody>
          <a:bodyPr wrap="square">
            <a:spAutoFit/>
          </a:bodyPr>
          <a:lstStyle/>
          <a:p>
            <a:r>
              <a:rPr lang="en-US" sz="1800" dirty="0">
                <a:solidFill>
                  <a:srgbClr val="174B4F"/>
                </a:solidFill>
                <a:latin typeface="+mn-lt"/>
              </a:rPr>
              <a:t>This paper is a revised version of a paper available in IEEE proceedings, FAERE and SSRN working paper series. </a:t>
            </a:r>
          </a:p>
          <a:p>
            <a:r>
              <a:rPr lang="en-US" sz="1800" dirty="0" err="1">
                <a:solidFill>
                  <a:srgbClr val="174B4F"/>
                </a:solidFill>
                <a:latin typeface="+mn-lt"/>
              </a:rPr>
              <a:t>EconPapers</a:t>
            </a:r>
            <a:r>
              <a:rPr lang="en-US" sz="1800" dirty="0">
                <a:solidFill>
                  <a:srgbClr val="174B4F"/>
                </a:solidFill>
                <a:latin typeface="+mn-lt"/>
              </a:rPr>
              <a:t> link of the paper:</a:t>
            </a:r>
          </a:p>
        </p:txBody>
      </p:sp>
      <p:pic>
        <p:nvPicPr>
          <p:cNvPr id="10" name="Picture 2">
            <a:extLst>
              <a:ext uri="{FF2B5EF4-FFF2-40B4-BE49-F238E27FC236}">
                <a16:creationId xmlns:a16="http://schemas.microsoft.com/office/drawing/2014/main" id="{AFE82CDC-B688-4F81-89D6-2ACC6611C8B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5337" y="572836"/>
            <a:ext cx="2342037" cy="4391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82D7B5C2-585F-472D-9EFB-AFC1CD028838}"/>
              </a:ext>
            </a:extLst>
          </p:cNvPr>
          <p:cNvPicPr>
            <a:picLocks noChangeAspect="1"/>
          </p:cNvPicPr>
          <p:nvPr/>
        </p:nvPicPr>
        <p:blipFill>
          <a:blip r:embed="rId6"/>
          <a:stretch>
            <a:fillRect/>
          </a:stretch>
        </p:blipFill>
        <p:spPr>
          <a:xfrm>
            <a:off x="6473422" y="908720"/>
            <a:ext cx="5011346" cy="438950"/>
          </a:xfrm>
          <a:prstGeom prst="rect">
            <a:avLst/>
          </a:prstGeom>
        </p:spPr>
      </p:pic>
    </p:spTree>
    <p:extLst>
      <p:ext uri="{BB962C8B-B14F-4D97-AF65-F5344CB8AC3E}">
        <p14:creationId xmlns:p14="http://schemas.microsoft.com/office/powerpoint/2010/main" val="340479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17394"/>
            <a:ext cx="7772400" cy="952500"/>
          </a:xfrm>
        </p:spPr>
        <p:txBody>
          <a:bodyPr/>
          <a:lstStyle/>
          <a:p>
            <a:r>
              <a:rPr lang="fr-FR" sz="3600" b="1" noProof="0" dirty="0"/>
              <a:t>Introduction</a:t>
            </a:r>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2</a:t>
            </a:fld>
            <a:endParaRPr lang="fr-FR" dirty="0"/>
          </a:p>
        </p:txBody>
      </p:sp>
      <p:sp>
        <p:nvSpPr>
          <p:cNvPr id="7" name="Espace réservé du contenu 2">
            <a:extLst>
              <a:ext uri="{FF2B5EF4-FFF2-40B4-BE49-F238E27FC236}">
                <a16:creationId xmlns:a16="http://schemas.microsoft.com/office/drawing/2014/main" id="{F7A0A43F-A681-4C37-9B2B-CB4177306A21}"/>
              </a:ext>
            </a:extLst>
          </p:cNvPr>
          <p:cNvSpPr txBox="1">
            <a:spLocks/>
          </p:cNvSpPr>
          <p:nvPr/>
        </p:nvSpPr>
        <p:spPr bwMode="auto">
          <a:xfrm>
            <a:off x="539552" y="1196752"/>
            <a:ext cx="8136904" cy="56612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fontAlgn="base">
              <a:spcBef>
                <a:spcPts val="1200"/>
              </a:spcBef>
              <a:spcAft>
                <a:spcPct val="0"/>
              </a:spcAft>
              <a:buFont typeface="Wingdings" pitchFamily="2" charset="2"/>
              <a:buChar char="§"/>
              <a:defRPr sz="2800">
                <a:solidFill>
                  <a:srgbClr val="438787"/>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fr-FR" kern="0" dirty="0"/>
              <a:t>Motivation</a:t>
            </a:r>
          </a:p>
          <a:p>
            <a:pPr>
              <a:buFont typeface="Arial" panose="020B0604020202020204" pitchFamily="34" charset="0"/>
              <a:buChar char="•"/>
            </a:pPr>
            <a:r>
              <a:rPr lang="en-US" sz="2000" kern="0" dirty="0">
                <a:solidFill>
                  <a:schemeClr val="tx1"/>
                </a:solidFill>
              </a:rPr>
              <a:t>European Climate law: Climate-neutrality by 2050 (European Commission, 2019).</a:t>
            </a:r>
          </a:p>
          <a:p>
            <a:pPr>
              <a:buFont typeface="Arial" panose="020B0604020202020204" pitchFamily="34" charset="0"/>
              <a:buChar char="•"/>
            </a:pPr>
            <a:r>
              <a:rPr lang="en-US" sz="2000" kern="0" dirty="0">
                <a:solidFill>
                  <a:schemeClr val="tx1"/>
                </a:solidFill>
              </a:rPr>
              <a:t>French Energy-Climate law: Zero GHG emissions by 2050 (DGEC, 2019)</a:t>
            </a:r>
          </a:p>
          <a:p>
            <a:pPr>
              <a:buFont typeface="Arial" panose="020B0604020202020204" pitchFamily="34" charset="0"/>
              <a:buChar char="•"/>
            </a:pPr>
            <a:r>
              <a:rPr lang="en-US" sz="2000" kern="0" dirty="0">
                <a:solidFill>
                  <a:schemeClr val="tx1"/>
                </a:solidFill>
              </a:rPr>
              <a:t>French primary energy mix as of 2018 (CGDD, 2019): </a:t>
            </a:r>
            <a:br>
              <a:rPr lang="en-US" sz="2000" kern="0" dirty="0">
                <a:solidFill>
                  <a:schemeClr val="tx1"/>
                </a:solidFill>
              </a:rPr>
            </a:br>
            <a:r>
              <a:rPr lang="en-US" sz="2000" kern="0" dirty="0">
                <a:solidFill>
                  <a:schemeClr val="tx1"/>
                </a:solidFill>
              </a:rPr>
              <a:t>41% nuclear energy, 11.5% renewables (4.3% biomass, 1.3% bio-fuels, biogas &lt;0.5%). </a:t>
            </a:r>
          </a:p>
          <a:p>
            <a:pPr>
              <a:buFont typeface="Arial" panose="020B0604020202020204" pitchFamily="34" charset="0"/>
              <a:buChar char="•"/>
            </a:pPr>
            <a:r>
              <a:rPr lang="en-US" sz="2000" kern="0" dirty="0">
                <a:solidFill>
                  <a:schemeClr val="tx1"/>
                </a:solidFill>
              </a:rPr>
              <a:t>The role of renewable gas in different future French energy scenarios for 2050:</a:t>
            </a:r>
          </a:p>
          <a:p>
            <a:pPr marL="0" indent="0">
              <a:buNone/>
            </a:pPr>
            <a:r>
              <a:rPr lang="en-US" sz="2000" kern="0" dirty="0">
                <a:solidFill>
                  <a:schemeClr val="tx1"/>
                </a:solidFill>
              </a:rPr>
              <a:t>	</a:t>
            </a:r>
            <a:r>
              <a:rPr lang="en-US" sz="2000" b="1" i="1" kern="0" dirty="0">
                <a:solidFill>
                  <a:schemeClr val="tx1"/>
                </a:solidFill>
              </a:rPr>
              <a:t>SNBC2: ~20%          </a:t>
            </a:r>
            <a:r>
              <a:rPr lang="en-US" sz="2000" b="1" i="1" kern="0" dirty="0" err="1">
                <a:solidFill>
                  <a:schemeClr val="tx1"/>
                </a:solidFill>
              </a:rPr>
              <a:t>NégaWatt</a:t>
            </a:r>
            <a:r>
              <a:rPr lang="en-US" sz="2000" b="1" i="1" kern="0" dirty="0">
                <a:solidFill>
                  <a:schemeClr val="tx1"/>
                </a:solidFill>
              </a:rPr>
              <a:t>: ~20%          ADEME Visions: ~16%</a:t>
            </a:r>
          </a:p>
          <a:p>
            <a:pPr>
              <a:buFont typeface="Arial" panose="020B0604020202020204" pitchFamily="34" charset="0"/>
              <a:buChar char="•"/>
            </a:pPr>
            <a:r>
              <a:rPr lang="fr-FR" sz="2000" kern="0" dirty="0">
                <a:solidFill>
                  <a:schemeClr val="tx1"/>
                </a:solidFill>
              </a:rPr>
              <a:t> National scenarios: top-down allocation of </a:t>
            </a:r>
            <a:r>
              <a:rPr lang="fr-FR" sz="2000" kern="0" dirty="0" err="1">
                <a:solidFill>
                  <a:schemeClr val="tx1"/>
                </a:solidFill>
              </a:rPr>
              <a:t>energy</a:t>
            </a:r>
            <a:r>
              <a:rPr lang="fr-FR" sz="2000" kern="0" dirty="0">
                <a:solidFill>
                  <a:schemeClr val="tx1"/>
                </a:solidFill>
              </a:rPr>
              <a:t> sources and carriers =&gt; no </a:t>
            </a:r>
            <a:r>
              <a:rPr lang="fr-FR" sz="2000" kern="0" dirty="0" err="1">
                <a:solidFill>
                  <a:schemeClr val="tx1"/>
                </a:solidFill>
              </a:rPr>
              <a:t>optimization</a:t>
            </a:r>
            <a:r>
              <a:rPr lang="fr-FR" sz="2000" kern="0" dirty="0">
                <a:solidFill>
                  <a:schemeClr val="tx1"/>
                </a:solidFill>
              </a:rPr>
              <a:t> </a:t>
            </a:r>
          </a:p>
          <a:p>
            <a:pPr>
              <a:buFont typeface="Arial" panose="020B0604020202020204" pitchFamily="34" charset="0"/>
              <a:buChar char="•"/>
            </a:pPr>
            <a:r>
              <a:rPr lang="fr-FR" sz="2000" kern="0" dirty="0">
                <a:solidFill>
                  <a:schemeClr val="tx1"/>
                </a:solidFill>
              </a:rPr>
              <a:t>A </a:t>
            </a:r>
            <a:r>
              <a:rPr lang="fr-FR" sz="2000" kern="0" dirty="0" err="1">
                <a:solidFill>
                  <a:schemeClr val="tx1"/>
                </a:solidFill>
              </a:rPr>
              <a:t>rigorous</a:t>
            </a:r>
            <a:r>
              <a:rPr lang="fr-FR" sz="2000" kern="0" dirty="0">
                <a:solidFill>
                  <a:schemeClr val="tx1"/>
                </a:solidFill>
              </a:rPr>
              <a:t> </a:t>
            </a:r>
            <a:r>
              <a:rPr lang="fr-FR" sz="2000" kern="0" dirty="0" err="1">
                <a:solidFill>
                  <a:schemeClr val="tx1"/>
                </a:solidFill>
              </a:rPr>
              <a:t>energy</a:t>
            </a:r>
            <a:r>
              <a:rPr lang="fr-FR" sz="2000" kern="0" dirty="0">
                <a:solidFill>
                  <a:schemeClr val="tx1"/>
                </a:solidFill>
              </a:rPr>
              <a:t> </a:t>
            </a:r>
            <a:r>
              <a:rPr lang="fr-FR" sz="2000" kern="0" dirty="0" err="1">
                <a:solidFill>
                  <a:schemeClr val="tx1"/>
                </a:solidFill>
              </a:rPr>
              <a:t>policy</a:t>
            </a:r>
            <a:r>
              <a:rPr lang="fr-FR" sz="2000" kern="0" dirty="0">
                <a:solidFill>
                  <a:schemeClr val="tx1"/>
                </a:solidFill>
              </a:rPr>
              <a:t> must </a:t>
            </a:r>
            <a:r>
              <a:rPr lang="fr-FR" sz="2000" kern="0" dirty="0" err="1">
                <a:solidFill>
                  <a:schemeClr val="tx1"/>
                </a:solidFill>
              </a:rPr>
              <a:t>be</a:t>
            </a:r>
            <a:r>
              <a:rPr lang="fr-FR" sz="2000" kern="0" dirty="0">
                <a:solidFill>
                  <a:schemeClr val="tx1"/>
                </a:solidFill>
              </a:rPr>
              <a:t> </a:t>
            </a:r>
            <a:r>
              <a:rPr lang="fr-FR" sz="2000" kern="0" dirty="0" err="1">
                <a:solidFill>
                  <a:schemeClr val="tx1"/>
                </a:solidFill>
              </a:rPr>
              <a:t>based</a:t>
            </a:r>
            <a:r>
              <a:rPr lang="fr-FR" sz="2000" kern="0" dirty="0">
                <a:solidFill>
                  <a:schemeClr val="tx1"/>
                </a:solidFill>
              </a:rPr>
              <a:t> on « </a:t>
            </a:r>
            <a:r>
              <a:rPr lang="fr-FR" sz="2000" kern="0" dirty="0" err="1">
                <a:solidFill>
                  <a:schemeClr val="tx1"/>
                </a:solidFill>
              </a:rPr>
              <a:t>Optimization</a:t>
            </a:r>
            <a:r>
              <a:rPr lang="fr-FR" sz="2000" kern="0" dirty="0">
                <a:solidFill>
                  <a:schemeClr val="tx1"/>
                </a:solidFill>
              </a:rPr>
              <a:t> » </a:t>
            </a:r>
            <a:r>
              <a:rPr lang="fr-FR" sz="2000" kern="0" dirty="0" err="1">
                <a:solidFill>
                  <a:schemeClr val="tx1"/>
                </a:solidFill>
              </a:rPr>
              <a:t>that</a:t>
            </a:r>
            <a:r>
              <a:rPr lang="fr-FR" sz="2000" kern="0" dirty="0">
                <a:solidFill>
                  <a:schemeClr val="tx1"/>
                </a:solidFill>
              </a:rPr>
              <a:t>:</a:t>
            </a:r>
            <a:br>
              <a:rPr lang="fr-FR" sz="2000" kern="0" dirty="0">
                <a:solidFill>
                  <a:schemeClr val="tx1"/>
                </a:solidFill>
              </a:rPr>
            </a:br>
            <a:r>
              <a:rPr lang="fr-FR" sz="2000" b="1" kern="0" dirty="0">
                <a:solidFill>
                  <a:schemeClr val="tx1"/>
                </a:solidFill>
              </a:rPr>
              <a:t>(1) </a:t>
            </a:r>
            <a:r>
              <a:rPr lang="fr-FR" sz="2000" kern="0" dirty="0" err="1">
                <a:solidFill>
                  <a:schemeClr val="tx1"/>
                </a:solidFill>
              </a:rPr>
              <a:t>Include</a:t>
            </a:r>
            <a:r>
              <a:rPr lang="fr-FR" sz="2000" kern="0" dirty="0">
                <a:solidFill>
                  <a:schemeClr val="tx1"/>
                </a:solidFill>
              </a:rPr>
              <a:t> the main </a:t>
            </a:r>
            <a:r>
              <a:rPr lang="fr-FR" sz="2000" kern="0" dirty="0" err="1">
                <a:solidFill>
                  <a:schemeClr val="tx1"/>
                </a:solidFill>
              </a:rPr>
              <a:t>energy</a:t>
            </a:r>
            <a:r>
              <a:rPr lang="fr-FR" sz="2000" kern="0" dirty="0">
                <a:solidFill>
                  <a:schemeClr val="tx1"/>
                </a:solidFill>
              </a:rPr>
              <a:t> </a:t>
            </a:r>
            <a:r>
              <a:rPr lang="fr-FR" sz="2000" kern="0" dirty="0" err="1">
                <a:solidFill>
                  <a:schemeClr val="tx1"/>
                </a:solidFill>
              </a:rPr>
              <a:t>sectors</a:t>
            </a:r>
            <a:r>
              <a:rPr lang="fr-FR" sz="2000" kern="0" dirty="0">
                <a:solidFill>
                  <a:schemeClr val="tx1"/>
                </a:solidFill>
              </a:rPr>
              <a:t>, </a:t>
            </a:r>
            <a:r>
              <a:rPr lang="fr-FR" sz="2000" b="1" kern="0" dirty="0">
                <a:solidFill>
                  <a:schemeClr val="tx1"/>
                </a:solidFill>
              </a:rPr>
              <a:t>(2) </a:t>
            </a:r>
            <a:r>
              <a:rPr lang="fr-FR" sz="2000" kern="0" dirty="0" err="1">
                <a:solidFill>
                  <a:schemeClr val="tx1"/>
                </a:solidFill>
              </a:rPr>
              <a:t>is</a:t>
            </a:r>
            <a:r>
              <a:rPr lang="fr-FR" sz="2000" kern="0" dirty="0">
                <a:solidFill>
                  <a:schemeClr val="tx1"/>
                </a:solidFill>
              </a:rPr>
              <a:t> </a:t>
            </a:r>
            <a:r>
              <a:rPr lang="fr-FR" sz="2000" kern="0" dirty="0" err="1">
                <a:solidFill>
                  <a:schemeClr val="tx1"/>
                </a:solidFill>
              </a:rPr>
              <a:t>based</a:t>
            </a:r>
            <a:r>
              <a:rPr lang="fr-FR" sz="2000" kern="0" dirty="0">
                <a:solidFill>
                  <a:schemeClr val="tx1"/>
                </a:solidFill>
              </a:rPr>
              <a:t> on </a:t>
            </a:r>
            <a:r>
              <a:rPr lang="fr-FR" sz="2000" kern="0" dirty="0" err="1">
                <a:solidFill>
                  <a:schemeClr val="tx1"/>
                </a:solidFill>
              </a:rPr>
              <a:t>endogenous</a:t>
            </a:r>
            <a:r>
              <a:rPr lang="fr-FR" sz="2000" kern="0" dirty="0">
                <a:solidFill>
                  <a:schemeClr val="tx1"/>
                </a:solidFill>
              </a:rPr>
              <a:t> carrier and </a:t>
            </a:r>
            <a:r>
              <a:rPr lang="fr-FR" sz="2000" kern="0" dirty="0" err="1">
                <a:solidFill>
                  <a:schemeClr val="tx1"/>
                </a:solidFill>
              </a:rPr>
              <a:t>technology</a:t>
            </a:r>
            <a:r>
              <a:rPr lang="fr-FR" sz="2000" kern="0" dirty="0">
                <a:solidFill>
                  <a:schemeClr val="tx1"/>
                </a:solidFill>
              </a:rPr>
              <a:t> </a:t>
            </a:r>
            <a:r>
              <a:rPr lang="fr-FR" sz="2000" kern="0" dirty="0" err="1">
                <a:solidFill>
                  <a:schemeClr val="tx1"/>
                </a:solidFill>
              </a:rPr>
              <a:t>choice</a:t>
            </a:r>
            <a:r>
              <a:rPr lang="fr-FR" sz="2000" kern="0" dirty="0">
                <a:solidFill>
                  <a:schemeClr val="tx1"/>
                </a:solidFill>
              </a:rPr>
              <a:t>, </a:t>
            </a:r>
            <a:r>
              <a:rPr lang="fr-FR" sz="2000" b="1" kern="0" dirty="0">
                <a:solidFill>
                  <a:schemeClr val="tx1"/>
                </a:solidFill>
              </a:rPr>
              <a:t>(3)</a:t>
            </a:r>
            <a:r>
              <a:rPr lang="fr-FR" sz="2000" kern="0" dirty="0">
                <a:solidFill>
                  <a:schemeClr val="tx1"/>
                </a:solidFill>
              </a:rPr>
              <a:t> </a:t>
            </a:r>
            <a:r>
              <a:rPr lang="fr-FR" sz="2000" kern="0" dirty="0" err="1">
                <a:solidFill>
                  <a:schemeClr val="tx1"/>
                </a:solidFill>
              </a:rPr>
              <a:t>includes</a:t>
            </a:r>
            <a:r>
              <a:rPr lang="fr-FR" sz="2000" kern="0" dirty="0">
                <a:solidFill>
                  <a:schemeClr val="tx1"/>
                </a:solidFill>
              </a:rPr>
              <a:t> the main </a:t>
            </a:r>
            <a:r>
              <a:rPr lang="fr-FR" sz="2000" kern="0" dirty="0" err="1">
                <a:solidFill>
                  <a:schemeClr val="tx1"/>
                </a:solidFill>
              </a:rPr>
              <a:t>low-carbon</a:t>
            </a:r>
            <a:r>
              <a:rPr lang="fr-FR" sz="2000" kern="0" dirty="0">
                <a:solidFill>
                  <a:schemeClr val="tx1"/>
                </a:solidFill>
              </a:rPr>
              <a:t> options, </a:t>
            </a:r>
            <a:r>
              <a:rPr lang="fr-FR" sz="2000" b="1" kern="0" dirty="0">
                <a:solidFill>
                  <a:schemeClr val="tx1"/>
                </a:solidFill>
              </a:rPr>
              <a:t>(4)</a:t>
            </a:r>
            <a:r>
              <a:rPr lang="fr-FR" sz="2000" kern="0" dirty="0">
                <a:solidFill>
                  <a:schemeClr val="tx1"/>
                </a:solidFill>
              </a:rPr>
              <a:t> has a high temporal </a:t>
            </a:r>
            <a:r>
              <a:rPr lang="fr-FR" sz="2000" kern="0" dirty="0" err="1">
                <a:solidFill>
                  <a:schemeClr val="tx1"/>
                </a:solidFill>
              </a:rPr>
              <a:t>resolution</a:t>
            </a:r>
            <a:r>
              <a:rPr lang="fr-FR" sz="2000" kern="0" dirty="0">
                <a:solidFill>
                  <a:schemeClr val="tx1"/>
                </a:solidFill>
              </a:rPr>
              <a:t> and </a:t>
            </a:r>
            <a:r>
              <a:rPr lang="fr-FR" sz="2000" b="1" kern="0" dirty="0">
                <a:solidFill>
                  <a:schemeClr val="tx1"/>
                </a:solidFill>
              </a:rPr>
              <a:t>(5)</a:t>
            </a:r>
            <a:r>
              <a:rPr lang="fr-FR" sz="2000" kern="0" dirty="0">
                <a:solidFill>
                  <a:schemeClr val="tx1"/>
                </a:solidFill>
              </a:rPr>
              <a:t> </a:t>
            </a:r>
            <a:r>
              <a:rPr lang="fr-FR" sz="2000" kern="0" dirty="0" err="1">
                <a:solidFill>
                  <a:schemeClr val="tx1"/>
                </a:solidFill>
              </a:rPr>
              <a:t>internalizes</a:t>
            </a:r>
            <a:r>
              <a:rPr lang="fr-FR" sz="2000" kern="0" dirty="0">
                <a:solidFill>
                  <a:schemeClr val="tx1"/>
                </a:solidFill>
              </a:rPr>
              <a:t> </a:t>
            </a:r>
            <a:r>
              <a:rPr lang="fr-FR" sz="2000" kern="0" dirty="0" err="1">
                <a:solidFill>
                  <a:schemeClr val="tx1"/>
                </a:solidFill>
              </a:rPr>
              <a:t>both</a:t>
            </a:r>
            <a:r>
              <a:rPr lang="fr-FR" sz="2000" kern="0" dirty="0">
                <a:solidFill>
                  <a:schemeClr val="tx1"/>
                </a:solidFill>
              </a:rPr>
              <a:t> positive and </a:t>
            </a:r>
            <a:r>
              <a:rPr lang="fr-FR" sz="2000" kern="0" dirty="0" err="1">
                <a:solidFill>
                  <a:schemeClr val="tx1"/>
                </a:solidFill>
              </a:rPr>
              <a:t>negative</a:t>
            </a:r>
            <a:r>
              <a:rPr lang="fr-FR" sz="2000" kern="0" dirty="0">
                <a:solidFill>
                  <a:schemeClr val="tx1"/>
                </a:solidFill>
              </a:rPr>
              <a:t> </a:t>
            </a:r>
            <a:r>
              <a:rPr lang="fr-FR" sz="2000" kern="0" dirty="0" err="1">
                <a:solidFill>
                  <a:schemeClr val="tx1"/>
                </a:solidFill>
              </a:rPr>
              <a:t>emissions</a:t>
            </a:r>
            <a:r>
              <a:rPr lang="fr-FR" sz="2000" kern="0" dirty="0">
                <a:solidFill>
                  <a:schemeClr val="tx1"/>
                </a:solidFill>
              </a:rPr>
              <a:t>.</a:t>
            </a:r>
          </a:p>
          <a:p>
            <a:pPr>
              <a:buFont typeface="Arial" panose="020B0604020202020204" pitchFamily="34" charset="0"/>
              <a:buChar char="•"/>
            </a:pPr>
            <a:r>
              <a:rPr lang="fr-FR" sz="2000" kern="0" dirty="0" err="1">
                <a:solidFill>
                  <a:schemeClr val="tx1"/>
                </a:solidFill>
              </a:rPr>
              <a:t>Existing</a:t>
            </a:r>
            <a:r>
              <a:rPr lang="fr-FR" sz="2000" kern="0" dirty="0">
                <a:solidFill>
                  <a:schemeClr val="tx1"/>
                </a:solidFill>
              </a:rPr>
              <a:t> </a:t>
            </a:r>
            <a:r>
              <a:rPr lang="fr-FR" sz="2000" kern="0" dirty="0" err="1">
                <a:solidFill>
                  <a:schemeClr val="tx1"/>
                </a:solidFill>
              </a:rPr>
              <a:t>optimization</a:t>
            </a:r>
            <a:r>
              <a:rPr lang="fr-FR" sz="2000" kern="0" dirty="0">
                <a:solidFill>
                  <a:schemeClr val="tx1"/>
                </a:solidFill>
              </a:rPr>
              <a:t> </a:t>
            </a:r>
            <a:r>
              <a:rPr lang="fr-FR" sz="2000" kern="0" dirty="0" err="1">
                <a:solidFill>
                  <a:schemeClr val="tx1"/>
                </a:solidFill>
              </a:rPr>
              <a:t>literature</a:t>
            </a:r>
            <a:r>
              <a:rPr lang="fr-FR" sz="2000" kern="0" dirty="0">
                <a:solidFill>
                  <a:schemeClr val="tx1"/>
                </a:solidFill>
              </a:rPr>
              <a:t>: </a:t>
            </a:r>
            <a:r>
              <a:rPr lang="fr-FR" sz="2000" kern="0" dirty="0" err="1">
                <a:solidFill>
                  <a:schemeClr val="tx1"/>
                </a:solidFill>
              </a:rPr>
              <a:t>Mainly</a:t>
            </a:r>
            <a:r>
              <a:rPr lang="fr-FR" sz="2000" kern="0" dirty="0">
                <a:solidFill>
                  <a:schemeClr val="tx1"/>
                </a:solidFill>
              </a:rPr>
              <a:t> </a:t>
            </a:r>
            <a:r>
              <a:rPr lang="fr-FR" sz="2000" kern="0" dirty="0" err="1">
                <a:solidFill>
                  <a:schemeClr val="tx1"/>
                </a:solidFill>
              </a:rPr>
              <a:t>electricity</a:t>
            </a:r>
            <a:r>
              <a:rPr lang="fr-FR" sz="2000" kern="0" dirty="0">
                <a:solidFill>
                  <a:schemeClr val="tx1"/>
                </a:solidFill>
              </a:rPr>
              <a:t> </a:t>
            </a:r>
            <a:r>
              <a:rPr lang="fr-FR" sz="2000" kern="0" dirty="0" err="1">
                <a:solidFill>
                  <a:schemeClr val="tx1"/>
                </a:solidFill>
              </a:rPr>
              <a:t>sector</a:t>
            </a:r>
            <a:r>
              <a:rPr lang="fr-FR" sz="2000" kern="0" dirty="0">
                <a:solidFill>
                  <a:schemeClr val="tx1"/>
                </a:solidFill>
              </a:rPr>
              <a:t> (</a:t>
            </a:r>
            <a:r>
              <a:rPr lang="fr-FR" sz="2000" kern="0" dirty="0" err="1">
                <a:solidFill>
                  <a:schemeClr val="tx1"/>
                </a:solidFill>
              </a:rPr>
              <a:t>Zeyringer</a:t>
            </a:r>
            <a:r>
              <a:rPr lang="fr-FR" sz="2000" kern="0" dirty="0">
                <a:solidFill>
                  <a:schemeClr val="tx1"/>
                </a:solidFill>
              </a:rPr>
              <a:t> et al, 2018, </a:t>
            </a:r>
            <a:r>
              <a:rPr lang="fr-FR" sz="2000" kern="0" dirty="0" err="1">
                <a:solidFill>
                  <a:schemeClr val="tx1"/>
                </a:solidFill>
              </a:rPr>
              <a:t>Schlachtberger</a:t>
            </a:r>
            <a:r>
              <a:rPr lang="fr-FR" sz="2000" kern="0" dirty="0">
                <a:solidFill>
                  <a:schemeClr val="tx1"/>
                </a:solidFill>
              </a:rPr>
              <a:t> et al, 2018 and etc.)</a:t>
            </a:r>
          </a:p>
          <a:p>
            <a:pPr>
              <a:buFont typeface="Arial" panose="020B0604020202020204" pitchFamily="34" charset="0"/>
              <a:buChar char="•"/>
            </a:pPr>
            <a:r>
              <a:rPr lang="fr-FR" sz="2000" kern="0" dirty="0" err="1">
                <a:solidFill>
                  <a:schemeClr val="tx1"/>
                </a:solidFill>
              </a:rPr>
              <a:t>Sector-coupling</a:t>
            </a:r>
            <a:r>
              <a:rPr lang="fr-FR" sz="2000" kern="0" dirty="0">
                <a:solidFill>
                  <a:schemeClr val="tx1"/>
                </a:solidFill>
              </a:rPr>
              <a:t> </a:t>
            </a:r>
            <a:r>
              <a:rPr lang="fr-FR" sz="2000" kern="0" dirty="0" err="1">
                <a:solidFill>
                  <a:schemeClr val="tx1"/>
                </a:solidFill>
              </a:rPr>
              <a:t>literature</a:t>
            </a:r>
            <a:r>
              <a:rPr lang="fr-FR" sz="2000" kern="0" dirty="0">
                <a:solidFill>
                  <a:schemeClr val="tx1"/>
                </a:solidFill>
              </a:rPr>
              <a:t>: </a:t>
            </a:r>
            <a:r>
              <a:rPr lang="fr-FR" sz="2000" b="1" i="1" kern="0" dirty="0" err="1">
                <a:solidFill>
                  <a:schemeClr val="tx1"/>
                </a:solidFill>
              </a:rPr>
              <a:t>lack</a:t>
            </a:r>
            <a:r>
              <a:rPr lang="fr-FR" sz="2000" b="1" i="1" kern="0" dirty="0">
                <a:solidFill>
                  <a:schemeClr val="tx1"/>
                </a:solidFill>
              </a:rPr>
              <a:t> of temporal </a:t>
            </a:r>
            <a:r>
              <a:rPr lang="fr-FR" sz="2000" b="1" i="1" kern="0" dirty="0" err="1">
                <a:solidFill>
                  <a:schemeClr val="tx1"/>
                </a:solidFill>
              </a:rPr>
              <a:t>precision</a:t>
            </a:r>
            <a:r>
              <a:rPr lang="fr-FR" sz="2000" b="1" i="1" kern="0" dirty="0">
                <a:solidFill>
                  <a:schemeClr val="tx1"/>
                </a:solidFill>
              </a:rPr>
              <a:t> </a:t>
            </a:r>
            <a:r>
              <a:rPr lang="fr-FR" sz="2000" kern="0" dirty="0">
                <a:solidFill>
                  <a:schemeClr val="tx1"/>
                </a:solidFill>
              </a:rPr>
              <a:t>(</a:t>
            </a:r>
            <a:r>
              <a:rPr lang="fr-FR" sz="2000" kern="0" dirty="0" err="1">
                <a:solidFill>
                  <a:schemeClr val="tx1"/>
                </a:solidFill>
              </a:rPr>
              <a:t>Doudard</a:t>
            </a:r>
            <a:r>
              <a:rPr lang="fr-FR" sz="2000" kern="0" dirty="0">
                <a:solidFill>
                  <a:schemeClr val="tx1"/>
                </a:solidFill>
              </a:rPr>
              <a:t>, 2018) or </a:t>
            </a:r>
            <a:r>
              <a:rPr lang="fr-FR" sz="2000" b="1" i="1" kern="0" dirty="0" err="1">
                <a:solidFill>
                  <a:schemeClr val="tx1"/>
                </a:solidFill>
              </a:rPr>
              <a:t>lack</a:t>
            </a:r>
            <a:r>
              <a:rPr lang="fr-FR" sz="2000" b="1" i="1" kern="0" dirty="0">
                <a:solidFill>
                  <a:schemeClr val="tx1"/>
                </a:solidFill>
              </a:rPr>
              <a:t> of </a:t>
            </a:r>
            <a:r>
              <a:rPr lang="fr-FR" sz="2000" b="1" i="1" kern="0" dirty="0" err="1">
                <a:solidFill>
                  <a:schemeClr val="tx1"/>
                </a:solidFill>
              </a:rPr>
              <a:t>endogeneity</a:t>
            </a:r>
            <a:r>
              <a:rPr lang="fr-FR" sz="2000" b="1" i="1" kern="0" dirty="0">
                <a:solidFill>
                  <a:schemeClr val="tx1"/>
                </a:solidFill>
              </a:rPr>
              <a:t> and </a:t>
            </a:r>
            <a:r>
              <a:rPr lang="fr-FR" sz="2000" b="1" i="1" kern="0" dirty="0" err="1">
                <a:solidFill>
                  <a:schemeClr val="tx1"/>
                </a:solidFill>
              </a:rPr>
              <a:t>limited</a:t>
            </a:r>
            <a:r>
              <a:rPr lang="fr-FR" sz="2000" b="1" i="1" kern="0" dirty="0">
                <a:solidFill>
                  <a:schemeClr val="tx1"/>
                </a:solidFill>
              </a:rPr>
              <a:t> </a:t>
            </a:r>
            <a:r>
              <a:rPr lang="fr-FR" sz="2000" b="1" i="1" kern="0" dirty="0" err="1">
                <a:solidFill>
                  <a:schemeClr val="tx1"/>
                </a:solidFill>
              </a:rPr>
              <a:t>representation</a:t>
            </a:r>
            <a:r>
              <a:rPr lang="fr-FR" sz="2000" b="1" i="1" kern="0" dirty="0">
                <a:solidFill>
                  <a:schemeClr val="tx1"/>
                </a:solidFill>
              </a:rPr>
              <a:t> of </a:t>
            </a:r>
            <a:r>
              <a:rPr lang="fr-FR" sz="2000" b="1" i="1" kern="0" dirty="0" err="1">
                <a:solidFill>
                  <a:schemeClr val="tx1"/>
                </a:solidFill>
              </a:rPr>
              <a:t>low-carbon</a:t>
            </a:r>
            <a:r>
              <a:rPr lang="fr-FR" sz="2000" b="1" i="1" kern="0" dirty="0">
                <a:solidFill>
                  <a:schemeClr val="tx1"/>
                </a:solidFill>
              </a:rPr>
              <a:t> options </a:t>
            </a:r>
            <a:r>
              <a:rPr lang="fr-FR" sz="2000" kern="0" dirty="0">
                <a:solidFill>
                  <a:schemeClr val="tx1"/>
                </a:solidFill>
              </a:rPr>
              <a:t>(Brown et al, 2018, </a:t>
            </a:r>
            <a:r>
              <a:rPr lang="fr-FR" sz="2000" kern="0" dirty="0" err="1">
                <a:solidFill>
                  <a:schemeClr val="tx1"/>
                </a:solidFill>
              </a:rPr>
              <a:t>Bloess</a:t>
            </a:r>
            <a:r>
              <a:rPr lang="fr-FR" sz="2000" kern="0" dirty="0">
                <a:solidFill>
                  <a:schemeClr val="tx1"/>
                </a:solidFill>
              </a:rPr>
              <a:t> et al, 2018, Victoria et al, 2019 and etc. ), and in none, </a:t>
            </a:r>
            <a:r>
              <a:rPr lang="fr-FR" sz="2000" b="1" i="1" kern="0" dirty="0" err="1">
                <a:solidFill>
                  <a:schemeClr val="tx1"/>
                </a:solidFill>
              </a:rPr>
              <a:t>emissions</a:t>
            </a:r>
            <a:r>
              <a:rPr lang="fr-FR" sz="2000" b="1" i="1" kern="0" dirty="0">
                <a:solidFill>
                  <a:schemeClr val="tx1"/>
                </a:solidFill>
              </a:rPr>
              <a:t> are </a:t>
            </a:r>
            <a:r>
              <a:rPr lang="fr-FR" sz="2000" b="1" i="1" kern="0" dirty="0" err="1">
                <a:solidFill>
                  <a:schemeClr val="tx1"/>
                </a:solidFill>
              </a:rPr>
              <a:t>completely</a:t>
            </a:r>
            <a:r>
              <a:rPr lang="fr-FR" sz="2000" b="1" i="1" kern="0" dirty="0">
                <a:solidFill>
                  <a:schemeClr val="tx1"/>
                </a:solidFill>
              </a:rPr>
              <a:t> </a:t>
            </a:r>
            <a:r>
              <a:rPr lang="fr-FR" sz="2000" b="1" i="1" kern="0" dirty="0" err="1">
                <a:solidFill>
                  <a:schemeClr val="tx1"/>
                </a:solidFill>
              </a:rPr>
              <a:t>internalized</a:t>
            </a:r>
            <a:r>
              <a:rPr lang="fr-FR" sz="2000" kern="0" dirty="0">
                <a:solidFill>
                  <a:schemeClr val="tx1"/>
                </a:solidFill>
              </a:rPr>
              <a:t>.</a:t>
            </a:r>
          </a:p>
          <a:p>
            <a:r>
              <a:rPr lang="fr-FR" kern="0" dirty="0"/>
              <a:t>Questions adressed</a:t>
            </a:r>
          </a:p>
          <a:p>
            <a:pPr>
              <a:buFont typeface="Arial" panose="020B0604020202020204" pitchFamily="34" charset="0"/>
              <a:buChar char="•"/>
            </a:pPr>
            <a:r>
              <a:rPr lang="en-US" sz="2000" kern="0" dirty="0">
                <a:solidFill>
                  <a:srgbClr val="000000"/>
                </a:solidFill>
              </a:rPr>
              <a:t>Relative role of </a:t>
            </a:r>
            <a:r>
              <a:rPr lang="en-US" sz="2000" b="1" kern="0" dirty="0">
                <a:solidFill>
                  <a:srgbClr val="000000"/>
                </a:solidFill>
              </a:rPr>
              <a:t>1)</a:t>
            </a:r>
            <a:r>
              <a:rPr lang="en-US" sz="2000" kern="0" dirty="0">
                <a:solidFill>
                  <a:srgbClr val="000000"/>
                </a:solidFill>
              </a:rPr>
              <a:t> different energy carriers (electricity and gas) and </a:t>
            </a:r>
            <a:r>
              <a:rPr lang="en-US" sz="2000" b="1" kern="0" dirty="0">
                <a:solidFill>
                  <a:srgbClr val="000000"/>
                </a:solidFill>
              </a:rPr>
              <a:t>2)</a:t>
            </a:r>
            <a:r>
              <a:rPr lang="en-US" sz="2000" kern="0" dirty="0">
                <a:solidFill>
                  <a:srgbClr val="000000"/>
                </a:solidFill>
              </a:rPr>
              <a:t> low-carbon energy supply technologies (renewables, nuclear power and carbon capture and storage)?</a:t>
            </a:r>
          </a:p>
          <a:p>
            <a:pPr>
              <a:buFont typeface="Arial" panose="020B0604020202020204" pitchFamily="34" charset="0"/>
              <a:buChar char="•"/>
            </a:pPr>
            <a:r>
              <a:rPr lang="en-US" sz="2000" b="1" kern="0" dirty="0">
                <a:solidFill>
                  <a:srgbClr val="000000"/>
                </a:solidFill>
              </a:rPr>
              <a:t>3) </a:t>
            </a:r>
            <a:r>
              <a:rPr lang="en-US" sz="2000" kern="0" dirty="0">
                <a:solidFill>
                  <a:srgbClr val="000000"/>
                </a:solidFill>
              </a:rPr>
              <a:t>Importance of Social Cost of Carbon (SCC)? </a:t>
            </a:r>
          </a:p>
        </p:txBody>
      </p:sp>
    </p:spTree>
    <p:custDataLst>
      <p:tags r:id="rId1"/>
    </p:custDataLst>
    <p:extLst>
      <p:ext uri="{BB962C8B-B14F-4D97-AF65-F5344CB8AC3E}">
        <p14:creationId xmlns:p14="http://schemas.microsoft.com/office/powerpoint/2010/main" val="140378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9810" y="322544"/>
            <a:ext cx="7772400" cy="952500"/>
          </a:xfrm>
        </p:spPr>
        <p:txBody>
          <a:bodyPr/>
          <a:lstStyle/>
          <a:p>
            <a:r>
              <a:rPr lang="fr-FR" sz="3600" b="1" noProof="0" dirty="0" err="1"/>
              <a:t>EOLES_mv</a:t>
            </a:r>
            <a:endParaRPr lang="fr-FR" sz="3600" b="1" noProof="0" dirty="0"/>
          </a:p>
        </p:txBody>
      </p:sp>
      <p:sp>
        <p:nvSpPr>
          <p:cNvPr id="38" name="Espace réservé du numéro de diapositive 4">
            <a:extLst>
              <a:ext uri="{FF2B5EF4-FFF2-40B4-BE49-F238E27FC236}">
                <a16:creationId xmlns:a16="http://schemas.microsoft.com/office/drawing/2014/main" id="{530F2FAE-1210-46D0-83C4-73A9C0E32E6C}"/>
              </a:ext>
            </a:extLst>
          </p:cNvPr>
          <p:cNvSpPr txBox="1">
            <a:spLocks/>
          </p:cNvSpPr>
          <p:nvPr/>
        </p:nvSpPr>
        <p:spPr bwMode="auto">
          <a:xfrm>
            <a:off x="6993655" y="6520259"/>
            <a:ext cx="20574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FR"/>
            </a:defPPr>
            <a:lvl1pPr algn="r" rtl="0" fontAlgn="base">
              <a:spcBef>
                <a:spcPct val="0"/>
              </a:spcBef>
              <a:spcAft>
                <a:spcPct val="0"/>
              </a:spcAft>
              <a:defRPr sz="1100" kern="1200">
                <a:solidFill>
                  <a:srgbClr val="2A6A4F"/>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09875F5A-3730-4901-A755-73F4AD8E38A4}" type="slidenum">
              <a:rPr lang="en-US" smtClean="0"/>
              <a:pPr/>
              <a:t>3</a:t>
            </a:fld>
            <a:endParaRPr lang="en-US"/>
          </a:p>
        </p:txBody>
      </p:sp>
      <p:sp>
        <p:nvSpPr>
          <p:cNvPr id="39" name="Content Placeholder 3">
            <a:extLst>
              <a:ext uri="{FF2B5EF4-FFF2-40B4-BE49-F238E27FC236}">
                <a16:creationId xmlns:a16="http://schemas.microsoft.com/office/drawing/2014/main" id="{419689C0-58AA-48C4-B4EE-943031B9B2C4}"/>
              </a:ext>
            </a:extLst>
          </p:cNvPr>
          <p:cNvSpPr txBox="1">
            <a:spLocks/>
          </p:cNvSpPr>
          <p:nvPr/>
        </p:nvSpPr>
        <p:spPr>
          <a:xfrm>
            <a:off x="1328615" y="5132873"/>
            <a:ext cx="7305675" cy="1457764"/>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0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19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18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18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285750" indent="-285750" algn="just" fontAlgn="base">
              <a:spcBef>
                <a:spcPct val="0"/>
              </a:spcBef>
              <a:spcAft>
                <a:spcPct val="0"/>
              </a:spcAft>
              <a:buClrTx/>
              <a:buFont typeface="Wingdings" panose="05000000000000000000" pitchFamily="2" charset="2"/>
              <a:buChar char="q"/>
            </a:pPr>
            <a:r>
              <a:rPr lang="en-US" sz="1800" dirty="0">
                <a:ea typeface="Calibri" panose="020F0502020204030204" pitchFamily="34" charset="0"/>
                <a:cs typeface="Times New Roman" panose="02020603050405020304" pitchFamily="18" charset="0"/>
              </a:rPr>
              <a:t>4 energy vectors; </a:t>
            </a:r>
            <a:r>
              <a:rPr lang="en-US" sz="1800" b="1" dirty="0">
                <a:ea typeface="Calibri" panose="020F0502020204030204" pitchFamily="34" charset="0"/>
                <a:cs typeface="Times New Roman" panose="02020603050405020304" pitchFamily="18" charset="0"/>
              </a:rPr>
              <a:t>electricity</a:t>
            </a:r>
            <a:r>
              <a:rPr lang="en-US" sz="1800" dirty="0">
                <a:ea typeface="Calibri" panose="020F0502020204030204" pitchFamily="34" charset="0"/>
                <a:cs typeface="Times New Roman" panose="02020603050405020304" pitchFamily="18" charset="0"/>
              </a:rPr>
              <a:t>, </a:t>
            </a:r>
            <a:r>
              <a:rPr lang="en-US" sz="1800" b="1" dirty="0">
                <a:ea typeface="Calibri" panose="020F0502020204030204" pitchFamily="34" charset="0"/>
                <a:cs typeface="Times New Roman" panose="02020603050405020304" pitchFamily="18" charset="0"/>
              </a:rPr>
              <a:t>gas</a:t>
            </a:r>
            <a:r>
              <a:rPr lang="en-US" sz="1800" dirty="0">
                <a:ea typeface="Calibri" panose="020F0502020204030204" pitchFamily="34" charset="0"/>
                <a:cs typeface="Times New Roman" panose="02020603050405020304" pitchFamily="18" charset="0"/>
              </a:rPr>
              <a:t>, </a:t>
            </a:r>
            <a:r>
              <a:rPr lang="en-US" sz="1800" b="1" dirty="0">
                <a:ea typeface="Calibri" panose="020F0502020204030204" pitchFamily="34" charset="0"/>
                <a:cs typeface="Times New Roman" panose="02020603050405020304" pitchFamily="18" charset="0"/>
              </a:rPr>
              <a:t>heat</a:t>
            </a:r>
            <a:r>
              <a:rPr lang="en-US" sz="1800" dirty="0">
                <a:ea typeface="Calibri" panose="020F0502020204030204" pitchFamily="34" charset="0"/>
                <a:cs typeface="Times New Roman" panose="02020603050405020304" pitchFamily="18" charset="0"/>
              </a:rPr>
              <a:t> and </a:t>
            </a:r>
            <a:r>
              <a:rPr lang="en-US" sz="1800" b="1" i="1" dirty="0">
                <a:ea typeface="Calibri" panose="020F0502020204030204" pitchFamily="34" charset="0"/>
                <a:cs typeface="Times New Roman" panose="02020603050405020304" pitchFamily="18" charset="0"/>
              </a:rPr>
              <a:t>hydrogen</a:t>
            </a:r>
            <a:r>
              <a:rPr lang="en-US" sz="1800" dirty="0">
                <a:ea typeface="Calibri" panose="020F0502020204030204" pitchFamily="34" charset="0"/>
                <a:cs typeface="Times New Roman" panose="02020603050405020304" pitchFamily="18" charset="0"/>
              </a:rPr>
              <a:t>.</a:t>
            </a:r>
          </a:p>
          <a:p>
            <a:pPr marL="285750" indent="-285750" algn="just" fontAlgn="base">
              <a:spcBef>
                <a:spcPct val="0"/>
              </a:spcBef>
              <a:spcAft>
                <a:spcPct val="0"/>
              </a:spcAft>
              <a:buClrTx/>
              <a:buFont typeface="Wingdings" panose="05000000000000000000" pitchFamily="2" charset="2"/>
              <a:buChar char="q"/>
            </a:pPr>
            <a:r>
              <a:rPr lang="en-US" sz="1800" dirty="0">
                <a:ea typeface="Calibri" panose="020F0502020204030204" pitchFamily="34" charset="0"/>
                <a:cs typeface="Times New Roman" panose="02020603050405020304" pitchFamily="18" charset="0"/>
              </a:rPr>
              <a:t>All energy sectors: </a:t>
            </a:r>
          </a:p>
          <a:p>
            <a:pPr marL="0" indent="0" algn="ctr" fontAlgn="base">
              <a:spcBef>
                <a:spcPct val="0"/>
              </a:spcBef>
              <a:spcAft>
                <a:spcPct val="0"/>
              </a:spcAft>
              <a:buClrTx/>
              <a:buNone/>
            </a:pPr>
            <a:r>
              <a:rPr lang="en-US" sz="1800" b="1" dirty="0">
                <a:ea typeface="Calibri" panose="020F0502020204030204" pitchFamily="34" charset="0"/>
                <a:cs typeface="Times New Roman" panose="02020603050405020304" pitchFamily="18" charset="0"/>
              </a:rPr>
              <a:t>Buildings</a:t>
            </a:r>
            <a:r>
              <a:rPr lang="en-US" sz="1800" dirty="0">
                <a:ea typeface="Calibri" panose="020F0502020204030204" pitchFamily="34" charset="0"/>
                <a:cs typeface="Times New Roman" panose="02020603050405020304" pitchFamily="18" charset="0"/>
              </a:rPr>
              <a:t>, </a:t>
            </a:r>
            <a:r>
              <a:rPr lang="en-US" sz="1800" b="1" dirty="0">
                <a:ea typeface="Calibri" panose="020F0502020204030204" pitchFamily="34" charset="0"/>
                <a:cs typeface="Times New Roman" panose="02020603050405020304" pitchFamily="18" charset="0"/>
              </a:rPr>
              <a:t>Agriculture</a:t>
            </a:r>
            <a:r>
              <a:rPr lang="en-US" sz="1800" dirty="0">
                <a:ea typeface="Calibri" panose="020F0502020204030204" pitchFamily="34" charset="0"/>
                <a:cs typeface="Times New Roman" panose="02020603050405020304" pitchFamily="18" charset="0"/>
              </a:rPr>
              <a:t>, </a:t>
            </a:r>
            <a:r>
              <a:rPr lang="en-US" sz="1800" b="1" dirty="0">
                <a:ea typeface="Calibri" panose="020F0502020204030204" pitchFamily="34" charset="0"/>
                <a:cs typeface="Times New Roman" panose="02020603050405020304" pitchFamily="18" charset="0"/>
              </a:rPr>
              <a:t>Industry</a:t>
            </a:r>
            <a:r>
              <a:rPr lang="en-US" sz="1800" dirty="0">
                <a:ea typeface="Calibri" panose="020F0502020204030204" pitchFamily="34" charset="0"/>
                <a:cs typeface="Times New Roman" panose="02020603050405020304" pitchFamily="18" charset="0"/>
              </a:rPr>
              <a:t> and </a:t>
            </a:r>
            <a:r>
              <a:rPr lang="en-US" sz="1800" b="1" dirty="0">
                <a:ea typeface="Calibri" panose="020F0502020204030204" pitchFamily="34" charset="0"/>
                <a:cs typeface="Times New Roman" panose="02020603050405020304" pitchFamily="18" charset="0"/>
              </a:rPr>
              <a:t>Transport</a:t>
            </a:r>
            <a:r>
              <a:rPr lang="en-US" sz="1800" dirty="0">
                <a:ea typeface="Calibri" panose="020F0502020204030204" pitchFamily="34" charset="0"/>
                <a:cs typeface="Times New Roman" panose="02020603050405020304" pitchFamily="18" charset="0"/>
              </a:rPr>
              <a:t>.</a:t>
            </a:r>
          </a:p>
          <a:p>
            <a:pPr marL="285750" indent="-285750" algn="just" fontAlgn="base">
              <a:spcBef>
                <a:spcPct val="0"/>
              </a:spcBef>
              <a:spcAft>
                <a:spcPct val="0"/>
              </a:spcAft>
              <a:buClrTx/>
              <a:buFont typeface="Wingdings" panose="05000000000000000000" pitchFamily="2" charset="2"/>
              <a:buChar char="q"/>
            </a:pPr>
            <a:r>
              <a:rPr lang="en-US" sz="1800" dirty="0">
                <a:ea typeface="Calibri" panose="020F0502020204030204" pitchFamily="34" charset="0"/>
                <a:cs typeface="Times New Roman" panose="02020603050405020304" pitchFamily="18" charset="0"/>
              </a:rPr>
              <a:t>End-uses:</a:t>
            </a:r>
          </a:p>
          <a:p>
            <a:pPr marL="0" indent="0" algn="ctr" fontAlgn="base">
              <a:spcBef>
                <a:spcPct val="0"/>
              </a:spcBef>
              <a:spcAft>
                <a:spcPct val="0"/>
              </a:spcAft>
              <a:buClrTx/>
              <a:buNone/>
            </a:pPr>
            <a:r>
              <a:rPr lang="en-US" sz="1800" b="1" dirty="0">
                <a:ea typeface="Calibri" panose="020F0502020204030204" pitchFamily="34" charset="0"/>
                <a:cs typeface="Times New Roman" panose="02020603050405020304" pitchFamily="18" charset="0"/>
              </a:rPr>
              <a:t>Mobility</a:t>
            </a:r>
            <a:r>
              <a:rPr lang="en-US" sz="1800" dirty="0">
                <a:ea typeface="Calibri" panose="020F0502020204030204" pitchFamily="34" charset="0"/>
                <a:cs typeface="Times New Roman" panose="02020603050405020304" pitchFamily="18" charset="0"/>
              </a:rPr>
              <a:t>, </a:t>
            </a:r>
            <a:r>
              <a:rPr lang="en-US" sz="1800" b="1" dirty="0">
                <a:ea typeface="Calibri" panose="020F0502020204030204" pitchFamily="34" charset="0"/>
                <a:cs typeface="Times New Roman" panose="02020603050405020304" pitchFamily="18" charset="0"/>
              </a:rPr>
              <a:t>Heating</a:t>
            </a:r>
            <a:r>
              <a:rPr lang="en-US" sz="1800" dirty="0">
                <a:ea typeface="Calibri" panose="020F0502020204030204" pitchFamily="34" charset="0"/>
                <a:cs typeface="Times New Roman" panose="02020603050405020304" pitchFamily="18" charset="0"/>
              </a:rPr>
              <a:t>, </a:t>
            </a:r>
            <a:r>
              <a:rPr lang="en-US" sz="1800" b="1" dirty="0">
                <a:ea typeface="Calibri" panose="020F0502020204030204" pitchFamily="34" charset="0"/>
                <a:cs typeface="Times New Roman" panose="02020603050405020304" pitchFamily="18" charset="0"/>
              </a:rPr>
              <a:t>Electricity</a:t>
            </a:r>
            <a:r>
              <a:rPr lang="en-US" sz="1800" dirty="0">
                <a:ea typeface="Calibri" panose="020F0502020204030204" pitchFamily="34" charset="0"/>
                <a:cs typeface="Times New Roman" panose="02020603050405020304" pitchFamily="18" charset="0"/>
              </a:rPr>
              <a:t> and </a:t>
            </a:r>
            <a:r>
              <a:rPr lang="en-US" sz="1800" b="1" dirty="0">
                <a:ea typeface="Calibri" panose="020F0502020204030204" pitchFamily="34" charset="0"/>
                <a:cs typeface="Times New Roman" panose="02020603050405020304" pitchFamily="18" charset="0"/>
              </a:rPr>
              <a:t>Hydrogen</a:t>
            </a:r>
            <a:r>
              <a:rPr lang="en-US" sz="1800" dirty="0">
                <a:ea typeface="Calibri" panose="020F0502020204030204" pitchFamily="34" charset="0"/>
                <a:cs typeface="Times New Roman" panose="02020603050405020304" pitchFamily="18" charset="0"/>
              </a:rPr>
              <a:t> for industry.</a:t>
            </a:r>
            <a:endParaRPr lang="fr-FR" sz="1800" dirty="0"/>
          </a:p>
          <a:p>
            <a:pPr algn="just"/>
            <a:endParaRPr lang="fr-FR" sz="1800" dirty="0"/>
          </a:p>
          <a:p>
            <a:pPr algn="just"/>
            <a:endParaRPr lang="fr-FR" sz="1800" dirty="0"/>
          </a:p>
          <a:p>
            <a:pPr marL="109728" indent="0" algn="just">
              <a:buNone/>
            </a:pPr>
            <a:endParaRPr lang="fr-FR" sz="1800" dirty="0"/>
          </a:p>
          <a:p>
            <a:pPr marL="109728" indent="0" algn="just">
              <a:buNone/>
            </a:pPr>
            <a:endParaRPr lang="fr-FR" sz="1800" dirty="0"/>
          </a:p>
          <a:p>
            <a:pPr algn="just"/>
            <a:endParaRPr lang="fr-FR" sz="1800" dirty="0"/>
          </a:p>
        </p:txBody>
      </p:sp>
      <p:pic>
        <p:nvPicPr>
          <p:cNvPr id="41" name="Picture 40">
            <a:extLst>
              <a:ext uri="{FF2B5EF4-FFF2-40B4-BE49-F238E27FC236}">
                <a16:creationId xmlns:a16="http://schemas.microsoft.com/office/drawing/2014/main" id="{36BC13AB-C861-40DC-9211-EE6C634FE4B9}"/>
              </a:ext>
            </a:extLst>
          </p:cNvPr>
          <p:cNvPicPr/>
          <p:nvPr/>
        </p:nvPicPr>
        <p:blipFill>
          <a:blip r:embed="rId4">
            <a:extLst>
              <a:ext uri="{28A0092B-C50C-407E-A947-70E740481C1C}">
                <a14:useLocalDpi xmlns:a14="http://schemas.microsoft.com/office/drawing/2010/main" val="0"/>
              </a:ext>
            </a:extLst>
          </a:blip>
          <a:stretch>
            <a:fillRect/>
          </a:stretch>
        </p:blipFill>
        <p:spPr>
          <a:xfrm>
            <a:off x="2969251" y="1205453"/>
            <a:ext cx="4024404" cy="1163519"/>
          </a:xfrm>
          <a:prstGeom prst="rect">
            <a:avLst/>
          </a:prstGeom>
        </p:spPr>
      </p:pic>
      <p:pic>
        <p:nvPicPr>
          <p:cNvPr id="42" name="Picture 41">
            <a:extLst>
              <a:ext uri="{FF2B5EF4-FFF2-40B4-BE49-F238E27FC236}">
                <a16:creationId xmlns:a16="http://schemas.microsoft.com/office/drawing/2014/main" id="{52363293-422A-4B56-AFF7-DD81CFBF041A}"/>
              </a:ext>
            </a:extLst>
          </p:cNvPr>
          <p:cNvPicPr>
            <a:picLocks noChangeAspect="1"/>
          </p:cNvPicPr>
          <p:nvPr/>
        </p:nvPicPr>
        <p:blipFill>
          <a:blip r:embed="rId5"/>
          <a:stretch>
            <a:fillRect/>
          </a:stretch>
        </p:blipFill>
        <p:spPr>
          <a:xfrm>
            <a:off x="2335932" y="1205453"/>
            <a:ext cx="6505575" cy="2752725"/>
          </a:xfrm>
          <a:prstGeom prst="rect">
            <a:avLst/>
          </a:prstGeom>
        </p:spPr>
      </p:pic>
      <p:pic>
        <p:nvPicPr>
          <p:cNvPr id="43" name="Picture 42">
            <a:extLst>
              <a:ext uri="{FF2B5EF4-FFF2-40B4-BE49-F238E27FC236}">
                <a16:creationId xmlns:a16="http://schemas.microsoft.com/office/drawing/2014/main" id="{82D2B9AE-2C26-49A9-BBB6-0C1D0C8B07A3}"/>
              </a:ext>
            </a:extLst>
          </p:cNvPr>
          <p:cNvPicPr>
            <a:picLocks noChangeAspect="1"/>
          </p:cNvPicPr>
          <p:nvPr/>
        </p:nvPicPr>
        <p:blipFill>
          <a:blip r:embed="rId6"/>
          <a:stretch>
            <a:fillRect/>
          </a:stretch>
        </p:blipFill>
        <p:spPr>
          <a:xfrm>
            <a:off x="2335932" y="1256440"/>
            <a:ext cx="6705600" cy="2743200"/>
          </a:xfrm>
          <a:prstGeom prst="rect">
            <a:avLst/>
          </a:prstGeom>
        </p:spPr>
      </p:pic>
      <p:pic>
        <p:nvPicPr>
          <p:cNvPr id="44" name="Picture 43">
            <a:extLst>
              <a:ext uri="{FF2B5EF4-FFF2-40B4-BE49-F238E27FC236}">
                <a16:creationId xmlns:a16="http://schemas.microsoft.com/office/drawing/2014/main" id="{F6ECCF68-38D1-4B44-B566-7D875739B018}"/>
              </a:ext>
            </a:extLst>
          </p:cNvPr>
          <p:cNvPicPr>
            <a:picLocks noChangeAspect="1"/>
          </p:cNvPicPr>
          <p:nvPr/>
        </p:nvPicPr>
        <p:blipFill>
          <a:blip r:embed="rId7"/>
          <a:stretch>
            <a:fillRect/>
          </a:stretch>
        </p:blipFill>
        <p:spPr>
          <a:xfrm>
            <a:off x="2451176" y="1256440"/>
            <a:ext cx="6572250" cy="2781300"/>
          </a:xfrm>
          <a:prstGeom prst="rect">
            <a:avLst/>
          </a:prstGeom>
        </p:spPr>
      </p:pic>
      <p:pic>
        <p:nvPicPr>
          <p:cNvPr id="45" name="Picture 44">
            <a:extLst>
              <a:ext uri="{FF2B5EF4-FFF2-40B4-BE49-F238E27FC236}">
                <a16:creationId xmlns:a16="http://schemas.microsoft.com/office/drawing/2014/main" id="{50CB8CDC-DF58-40DE-83F9-5CF5645B20CA}"/>
              </a:ext>
            </a:extLst>
          </p:cNvPr>
          <p:cNvPicPr>
            <a:picLocks noChangeAspect="1"/>
          </p:cNvPicPr>
          <p:nvPr/>
        </p:nvPicPr>
        <p:blipFill>
          <a:blip r:embed="rId8"/>
          <a:stretch>
            <a:fillRect/>
          </a:stretch>
        </p:blipFill>
        <p:spPr>
          <a:xfrm>
            <a:off x="2498801" y="1266013"/>
            <a:ext cx="6457950" cy="3857625"/>
          </a:xfrm>
          <a:prstGeom prst="rect">
            <a:avLst/>
          </a:prstGeom>
        </p:spPr>
      </p:pic>
      <p:pic>
        <p:nvPicPr>
          <p:cNvPr id="46" name="Picture 45">
            <a:extLst>
              <a:ext uri="{FF2B5EF4-FFF2-40B4-BE49-F238E27FC236}">
                <a16:creationId xmlns:a16="http://schemas.microsoft.com/office/drawing/2014/main" id="{565708EB-6030-4499-BA72-605424D3A302}"/>
              </a:ext>
            </a:extLst>
          </p:cNvPr>
          <p:cNvPicPr>
            <a:picLocks noChangeAspect="1"/>
          </p:cNvPicPr>
          <p:nvPr/>
        </p:nvPicPr>
        <p:blipFill>
          <a:blip r:embed="rId9"/>
          <a:stretch>
            <a:fillRect/>
          </a:stretch>
        </p:blipFill>
        <p:spPr>
          <a:xfrm>
            <a:off x="2459285" y="1280300"/>
            <a:ext cx="6391275" cy="3829050"/>
          </a:xfrm>
          <a:prstGeom prst="rect">
            <a:avLst/>
          </a:prstGeom>
        </p:spPr>
      </p:pic>
      <p:pic>
        <p:nvPicPr>
          <p:cNvPr id="47" name="Picture 46">
            <a:extLst>
              <a:ext uri="{FF2B5EF4-FFF2-40B4-BE49-F238E27FC236}">
                <a16:creationId xmlns:a16="http://schemas.microsoft.com/office/drawing/2014/main" id="{7141AE5B-0C8F-4F99-A737-C5BB77B9D1F5}"/>
              </a:ext>
            </a:extLst>
          </p:cNvPr>
          <p:cNvPicPr>
            <a:picLocks noChangeAspect="1"/>
          </p:cNvPicPr>
          <p:nvPr/>
        </p:nvPicPr>
        <p:blipFill>
          <a:blip r:embed="rId10"/>
          <a:stretch>
            <a:fillRect/>
          </a:stretch>
        </p:blipFill>
        <p:spPr>
          <a:xfrm>
            <a:off x="2432126" y="1271861"/>
            <a:ext cx="6477000" cy="3819525"/>
          </a:xfrm>
          <a:prstGeom prst="rect">
            <a:avLst/>
          </a:prstGeom>
        </p:spPr>
      </p:pic>
      <p:pic>
        <p:nvPicPr>
          <p:cNvPr id="48" name="Picture 47">
            <a:extLst>
              <a:ext uri="{FF2B5EF4-FFF2-40B4-BE49-F238E27FC236}">
                <a16:creationId xmlns:a16="http://schemas.microsoft.com/office/drawing/2014/main" id="{6A36529C-40A7-4BCB-BD68-6733220BFD3C}"/>
              </a:ext>
            </a:extLst>
          </p:cNvPr>
          <p:cNvPicPr>
            <a:picLocks noChangeAspect="1"/>
          </p:cNvPicPr>
          <p:nvPr/>
        </p:nvPicPr>
        <p:blipFill>
          <a:blip r:embed="rId11"/>
          <a:stretch>
            <a:fillRect/>
          </a:stretch>
        </p:blipFill>
        <p:spPr>
          <a:xfrm>
            <a:off x="2426420" y="1253897"/>
            <a:ext cx="6515100" cy="3743325"/>
          </a:xfrm>
          <a:prstGeom prst="rect">
            <a:avLst/>
          </a:prstGeom>
        </p:spPr>
      </p:pic>
      <p:pic>
        <p:nvPicPr>
          <p:cNvPr id="49" name="Picture 48">
            <a:extLst>
              <a:ext uri="{FF2B5EF4-FFF2-40B4-BE49-F238E27FC236}">
                <a16:creationId xmlns:a16="http://schemas.microsoft.com/office/drawing/2014/main" id="{CE1C489B-9CEA-410D-8AF1-E30354CAB68B}"/>
              </a:ext>
            </a:extLst>
          </p:cNvPr>
          <p:cNvPicPr>
            <a:picLocks noChangeAspect="1"/>
          </p:cNvPicPr>
          <p:nvPr/>
        </p:nvPicPr>
        <p:blipFill>
          <a:blip r:embed="rId12"/>
          <a:stretch>
            <a:fillRect/>
          </a:stretch>
        </p:blipFill>
        <p:spPr>
          <a:xfrm>
            <a:off x="2426420" y="1300537"/>
            <a:ext cx="6705600" cy="3845981"/>
          </a:xfrm>
          <a:prstGeom prst="rect">
            <a:avLst/>
          </a:prstGeom>
        </p:spPr>
      </p:pic>
      <p:pic>
        <p:nvPicPr>
          <p:cNvPr id="50" name="Picture 49">
            <a:extLst>
              <a:ext uri="{FF2B5EF4-FFF2-40B4-BE49-F238E27FC236}">
                <a16:creationId xmlns:a16="http://schemas.microsoft.com/office/drawing/2014/main" id="{61E2F81C-B520-4E84-99D6-CD0BB79F51E1}"/>
              </a:ext>
            </a:extLst>
          </p:cNvPr>
          <p:cNvPicPr>
            <a:picLocks noChangeAspect="1"/>
          </p:cNvPicPr>
          <p:nvPr/>
        </p:nvPicPr>
        <p:blipFill>
          <a:blip r:embed="rId13"/>
          <a:stretch>
            <a:fillRect/>
          </a:stretch>
        </p:blipFill>
        <p:spPr>
          <a:xfrm>
            <a:off x="-11980" y="1275248"/>
            <a:ext cx="9155980" cy="3843338"/>
          </a:xfrm>
          <a:prstGeom prst="rect">
            <a:avLst/>
          </a:prstGeom>
        </p:spPr>
      </p:pic>
    </p:spTree>
    <p:custDataLst>
      <p:tags r:id="rId1"/>
    </p:custDataLst>
    <p:extLst>
      <p:ext uri="{BB962C8B-B14F-4D97-AF65-F5344CB8AC3E}">
        <p14:creationId xmlns:p14="http://schemas.microsoft.com/office/powerpoint/2010/main" val="277588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9">
                                            <p:txEl>
                                              <p:pRg st="1" end="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9">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5819" y="2747962"/>
            <a:ext cx="7772400" cy="1362075"/>
          </a:xfrm>
        </p:spPr>
        <p:txBody>
          <a:bodyPr/>
          <a:lstStyle/>
          <a:p>
            <a:r>
              <a:rPr lang="fr-FR" dirty="0"/>
              <a:t>Application </a:t>
            </a:r>
            <a:endParaRPr lang="fr-FR" sz="2400" b="0" cap="none" dirty="0"/>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4</a:t>
            </a:fld>
            <a:endParaRPr lang="fr-FR" dirty="0"/>
          </a:p>
        </p:txBody>
      </p:sp>
      <p:sp>
        <p:nvSpPr>
          <p:cNvPr id="7" name="Rectangle 6">
            <a:extLst>
              <a:ext uri="{FF2B5EF4-FFF2-40B4-BE49-F238E27FC236}">
                <a16:creationId xmlns:a16="http://schemas.microsoft.com/office/drawing/2014/main" id="{E027169E-5345-4508-99F4-063F29687136}"/>
              </a:ext>
            </a:extLst>
          </p:cNvPr>
          <p:cNvSpPr/>
          <p:nvPr/>
        </p:nvSpPr>
        <p:spPr>
          <a:xfrm>
            <a:off x="652537" y="3419099"/>
            <a:ext cx="8149553" cy="1477328"/>
          </a:xfrm>
          <a:prstGeom prst="rect">
            <a:avLst/>
          </a:prstGeom>
        </p:spPr>
        <p:txBody>
          <a:bodyPr wrap="square">
            <a:spAutoFit/>
          </a:bodyPr>
          <a:lstStyle/>
          <a:p>
            <a:pPr marL="285750" indent="-285750">
              <a:buFont typeface="Wingdings" panose="05000000000000000000" pitchFamily="2" charset="2"/>
              <a:buChar char="Ø"/>
            </a:pPr>
            <a:r>
              <a:rPr lang="en-US" sz="1800" dirty="0">
                <a:solidFill>
                  <a:srgbClr val="438787"/>
                </a:solidFill>
                <a:latin typeface="Arial"/>
                <a:ea typeface="Calibri" panose="020F0502020204030204" pitchFamily="34" charset="0"/>
                <a:cs typeface="Times New Roman" panose="02020603050405020304" pitchFamily="18" charset="0"/>
              </a:rPr>
              <a:t>Applied to continental France.</a:t>
            </a:r>
          </a:p>
          <a:p>
            <a:pPr marL="285750" indent="-285750">
              <a:buFont typeface="Wingdings" panose="05000000000000000000" pitchFamily="2" charset="2"/>
              <a:buChar char="Ø"/>
            </a:pPr>
            <a:r>
              <a:rPr lang="en-US" sz="1800" dirty="0">
                <a:solidFill>
                  <a:srgbClr val="438787"/>
                </a:solidFill>
                <a:latin typeface="Arial"/>
                <a:ea typeface="Calibri" panose="020F0502020204030204" pitchFamily="34" charset="0"/>
                <a:cs typeface="Times New Roman" panose="02020603050405020304" pitchFamily="18" charset="0"/>
              </a:rPr>
              <a:t>The time horizon is 2050: energy demand, cost, technical and availability constraints and etc. are all 2050 forecasts.</a:t>
            </a:r>
          </a:p>
          <a:p>
            <a:pPr marL="285750" indent="-285750">
              <a:buFont typeface="Wingdings" panose="05000000000000000000" pitchFamily="2" charset="2"/>
              <a:buChar char="Ø"/>
            </a:pPr>
            <a:r>
              <a:rPr lang="en-US" sz="1800" dirty="0">
                <a:solidFill>
                  <a:srgbClr val="438787"/>
                </a:solidFill>
                <a:latin typeface="Arial"/>
                <a:ea typeface="Calibri" panose="020F0502020204030204" pitchFamily="34" charset="0"/>
                <a:cs typeface="Times New Roman" panose="02020603050405020304" pitchFamily="18" charset="0"/>
              </a:rPr>
              <a:t>Historical weather data for VRE profiles; 2006 as representative weather year (previous study over 19 years: from 2000-2018; </a:t>
            </a:r>
            <a:r>
              <a:rPr lang="en-US" sz="1800" dirty="0" err="1">
                <a:solidFill>
                  <a:srgbClr val="438787"/>
                </a:solidFill>
                <a:latin typeface="Arial"/>
                <a:ea typeface="Calibri" panose="020F0502020204030204" pitchFamily="34" charset="0"/>
                <a:cs typeface="Times New Roman" panose="02020603050405020304" pitchFamily="18" charset="0"/>
              </a:rPr>
              <a:t>Shirizadeh</a:t>
            </a:r>
            <a:r>
              <a:rPr lang="en-US" sz="1800" dirty="0">
                <a:solidFill>
                  <a:srgbClr val="438787"/>
                </a:solidFill>
                <a:latin typeface="Arial"/>
                <a:ea typeface="Calibri" panose="020F0502020204030204" pitchFamily="34" charset="0"/>
                <a:cs typeface="Times New Roman" panose="02020603050405020304" pitchFamily="18" charset="0"/>
              </a:rPr>
              <a:t> et al, 2019)</a:t>
            </a:r>
          </a:p>
        </p:txBody>
      </p:sp>
    </p:spTree>
    <p:custDataLst>
      <p:tags r:id="rId1"/>
    </p:custDataLst>
    <p:extLst>
      <p:ext uri="{BB962C8B-B14F-4D97-AF65-F5344CB8AC3E}">
        <p14:creationId xmlns:p14="http://schemas.microsoft.com/office/powerpoint/2010/main" val="322511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9286" y="3616985"/>
            <a:ext cx="7772400" cy="1362075"/>
          </a:xfrm>
        </p:spPr>
        <p:txBody>
          <a:bodyPr/>
          <a:lstStyle/>
          <a:p>
            <a:r>
              <a:rPr lang="fr-FR" dirty="0" err="1"/>
              <a:t>Results</a:t>
            </a:r>
            <a:r>
              <a:rPr lang="fr-FR" dirty="0"/>
              <a:t> </a:t>
            </a:r>
            <a:endParaRPr lang="fr-FR" sz="2400" b="0" cap="none" dirty="0"/>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5</a:t>
            </a:fld>
            <a:endParaRPr lang="fr-FR" dirty="0"/>
          </a:p>
        </p:txBody>
      </p:sp>
    </p:spTree>
    <p:custDataLst>
      <p:tags r:id="rId1"/>
    </p:custDataLst>
    <p:extLst>
      <p:ext uri="{BB962C8B-B14F-4D97-AF65-F5344CB8AC3E}">
        <p14:creationId xmlns:p14="http://schemas.microsoft.com/office/powerpoint/2010/main" val="225313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Results</a:t>
            </a:r>
            <a:r>
              <a:rPr lang="fr-FR" dirty="0"/>
              <a:t>: </a:t>
            </a:r>
            <a:r>
              <a:rPr lang="fr-FR" dirty="0" err="1"/>
              <a:t>Primary</a:t>
            </a:r>
            <a:r>
              <a:rPr lang="fr-FR" dirty="0"/>
              <a:t> </a:t>
            </a:r>
            <a:r>
              <a:rPr lang="fr-FR" dirty="0" err="1"/>
              <a:t>energy</a:t>
            </a:r>
            <a:r>
              <a:rPr lang="fr-FR" dirty="0"/>
              <a:t> production</a:t>
            </a:r>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6</a:t>
            </a:fld>
            <a:endParaRPr lang="fr-FR" dirty="0"/>
          </a:p>
        </p:txBody>
      </p:sp>
      <p:sp>
        <p:nvSpPr>
          <p:cNvPr id="9" name="Rectangle 8">
            <a:extLst>
              <a:ext uri="{FF2B5EF4-FFF2-40B4-BE49-F238E27FC236}">
                <a16:creationId xmlns:a16="http://schemas.microsoft.com/office/drawing/2014/main" id="{D6C8CBA1-CE66-4216-BD7D-4DFBD1ACCD6F}"/>
              </a:ext>
            </a:extLst>
          </p:cNvPr>
          <p:cNvSpPr/>
          <p:nvPr/>
        </p:nvSpPr>
        <p:spPr>
          <a:xfrm>
            <a:off x="263850" y="4970167"/>
            <a:ext cx="8998793" cy="1631216"/>
          </a:xfrm>
          <a:prstGeom prst="rect">
            <a:avLst/>
          </a:prstGeom>
        </p:spPr>
        <p:txBody>
          <a:bodyPr wrap="square">
            <a:spAutoFit/>
          </a:bodyPr>
          <a:lstStyle/>
          <a:p>
            <a:pPr marL="285750" indent="-285750" fontAlgn="base">
              <a:spcBef>
                <a:spcPct val="0"/>
              </a:spcBef>
              <a:spcAft>
                <a:spcPct val="0"/>
              </a:spcAft>
              <a:buFont typeface="Wingdings" panose="05000000000000000000" pitchFamily="2" charset="2"/>
              <a:buChar char="Ø"/>
            </a:pPr>
            <a:r>
              <a:rPr lang="en-US" sz="2000" b="1" dirty="0">
                <a:solidFill>
                  <a:srgbClr val="438787"/>
                </a:solidFill>
                <a:latin typeface="Arial"/>
                <a:ea typeface="Calibri" panose="020F0502020204030204" pitchFamily="34" charset="0"/>
                <a:cs typeface="Times New Roman" panose="02020603050405020304" pitchFamily="18" charset="0"/>
              </a:rPr>
              <a:t>With no SCC &gt;70% of primary energy production from natural gas.</a:t>
            </a:r>
          </a:p>
          <a:p>
            <a:pPr marL="285750" indent="-285750" fontAlgn="base">
              <a:spcBef>
                <a:spcPct val="0"/>
              </a:spcBef>
              <a:spcAft>
                <a:spcPct val="0"/>
              </a:spcAft>
              <a:buFont typeface="Wingdings" panose="05000000000000000000" pitchFamily="2" charset="2"/>
              <a:buChar char="Ø"/>
            </a:pPr>
            <a:r>
              <a:rPr lang="en-US" sz="2000" b="1" dirty="0">
                <a:solidFill>
                  <a:srgbClr val="438787"/>
                </a:solidFill>
                <a:latin typeface="Arial"/>
                <a:ea typeface="Calibri" panose="020F0502020204030204" pitchFamily="34" charset="0"/>
                <a:cs typeface="Times New Roman" panose="02020603050405020304" pitchFamily="18" charset="0"/>
              </a:rPr>
              <a:t>SCC of €200/tCO2 leads to natural gas phase-out. </a:t>
            </a:r>
          </a:p>
          <a:p>
            <a:pPr marL="285750" indent="-285750" fontAlgn="base">
              <a:spcBef>
                <a:spcPct val="0"/>
              </a:spcBef>
              <a:spcAft>
                <a:spcPct val="0"/>
              </a:spcAft>
              <a:buFont typeface="Wingdings" panose="05000000000000000000" pitchFamily="2" charset="2"/>
              <a:buChar char="Ø"/>
            </a:pPr>
            <a:r>
              <a:rPr lang="en-US" sz="2000" b="1" dirty="0">
                <a:solidFill>
                  <a:srgbClr val="438787"/>
                </a:solidFill>
                <a:latin typeface="Arial"/>
                <a:ea typeface="Calibri" panose="020F0502020204030204" pitchFamily="34" charset="0"/>
                <a:cs typeface="Times New Roman" panose="02020603050405020304" pitchFamily="18" charset="0"/>
              </a:rPr>
              <a:t>Gas provides at least 20% of primary energy supply. </a:t>
            </a:r>
          </a:p>
          <a:p>
            <a:pPr marL="285750" indent="-285750" fontAlgn="base">
              <a:spcBef>
                <a:spcPct val="0"/>
              </a:spcBef>
              <a:spcAft>
                <a:spcPct val="0"/>
              </a:spcAft>
              <a:buFont typeface="Wingdings" panose="05000000000000000000" pitchFamily="2" charset="2"/>
              <a:buChar char="Ø"/>
            </a:pPr>
            <a:r>
              <a:rPr lang="en-US" sz="2000" b="1" dirty="0">
                <a:solidFill>
                  <a:srgbClr val="438787"/>
                </a:solidFill>
                <a:latin typeface="Arial"/>
                <a:cs typeface="Times New Roman" panose="02020603050405020304" pitchFamily="18" charset="0"/>
              </a:rPr>
              <a:t>Nuclear power appears for 100€/tCO2 of SCC, maximal share of nuclear power at €300/tCO2 (8%), disappears for 500€/tCO2.</a:t>
            </a:r>
            <a:endParaRPr lang="en-US" sz="2000" b="1" dirty="0">
              <a:solidFill>
                <a:srgbClr val="438787"/>
              </a:solidFill>
              <a:latin typeface="Arial"/>
            </a:endParaRPr>
          </a:p>
        </p:txBody>
      </p:sp>
      <p:pic>
        <p:nvPicPr>
          <p:cNvPr id="4" name="Picture 3">
            <a:extLst>
              <a:ext uri="{FF2B5EF4-FFF2-40B4-BE49-F238E27FC236}">
                <a16:creationId xmlns:a16="http://schemas.microsoft.com/office/drawing/2014/main" id="{54EF3355-D2DE-43DD-BA51-1E7751EF9BCF}"/>
              </a:ext>
            </a:extLst>
          </p:cNvPr>
          <p:cNvPicPr>
            <a:picLocks noChangeAspect="1"/>
          </p:cNvPicPr>
          <p:nvPr/>
        </p:nvPicPr>
        <p:blipFill>
          <a:blip r:embed="rId4"/>
          <a:stretch>
            <a:fillRect/>
          </a:stretch>
        </p:blipFill>
        <p:spPr>
          <a:xfrm>
            <a:off x="1907704" y="1397401"/>
            <a:ext cx="5056820" cy="3356465"/>
          </a:xfrm>
          <a:prstGeom prst="rect">
            <a:avLst/>
          </a:prstGeom>
        </p:spPr>
      </p:pic>
    </p:spTree>
    <p:custDataLst>
      <p:tags r:id="rId1"/>
    </p:custDataLst>
    <p:extLst>
      <p:ext uri="{BB962C8B-B14F-4D97-AF65-F5344CB8AC3E}">
        <p14:creationId xmlns:p14="http://schemas.microsoft.com/office/powerpoint/2010/main" val="220153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Results</a:t>
            </a:r>
            <a:r>
              <a:rPr lang="fr-FR" dirty="0"/>
              <a:t>: Energy mix for </a:t>
            </a:r>
            <a:r>
              <a:rPr lang="fr-FR" dirty="0" err="1"/>
              <a:t>each</a:t>
            </a:r>
            <a:r>
              <a:rPr lang="fr-FR" dirty="0"/>
              <a:t> end-use</a:t>
            </a:r>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7</a:t>
            </a:fld>
            <a:endParaRPr lang="fr-FR" dirty="0"/>
          </a:p>
        </p:txBody>
      </p:sp>
      <p:sp>
        <p:nvSpPr>
          <p:cNvPr id="8" name="Rectangle 7">
            <a:extLst>
              <a:ext uri="{FF2B5EF4-FFF2-40B4-BE49-F238E27FC236}">
                <a16:creationId xmlns:a16="http://schemas.microsoft.com/office/drawing/2014/main" id="{C4DA25A0-5ACD-4C6B-A327-024A879E27F8}"/>
              </a:ext>
            </a:extLst>
          </p:cNvPr>
          <p:cNvSpPr/>
          <p:nvPr/>
        </p:nvSpPr>
        <p:spPr>
          <a:xfrm>
            <a:off x="521561" y="5065074"/>
            <a:ext cx="8188392" cy="1477328"/>
          </a:xfrm>
          <a:prstGeom prst="rect">
            <a:avLst/>
          </a:prstGeom>
        </p:spPr>
        <p:txBody>
          <a:bodyPr wrap="square">
            <a:spAutoFit/>
          </a:bodyPr>
          <a:lstStyle/>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cs typeface="Times New Roman" panose="02020603050405020304" pitchFamily="18" charset="0"/>
              </a:rPr>
              <a:t>From the SCC of 100€/tCO2, light transport is dominated by EV.</a:t>
            </a:r>
          </a:p>
          <a:p>
            <a:pPr fontAlgn="base">
              <a:spcBef>
                <a:spcPct val="0"/>
              </a:spcBef>
              <a:spcAft>
                <a:spcPct val="0"/>
              </a:spcAft>
            </a:pPr>
            <a:endParaRPr lang="en-US" sz="1800" b="1" dirty="0">
              <a:solidFill>
                <a:srgbClr val="438787"/>
              </a:solidFill>
              <a:latin typeface="Arial"/>
              <a:cs typeface="Times New Roman" panose="02020603050405020304" pitchFamily="18" charset="0"/>
            </a:endParaRPr>
          </a:p>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cs typeface="Times New Roman" panose="02020603050405020304" pitchFamily="18" charset="0"/>
              </a:rPr>
              <a:t>Without SCC value, 80% of heat demand is satisfied by gas-to-heat, but from the first SCC value it halves and from 200€/tCO2 heat is  highly electrified (important role of heat network).</a:t>
            </a:r>
            <a:endParaRPr lang="en-US" sz="1800" b="1" dirty="0">
              <a:solidFill>
                <a:srgbClr val="438787"/>
              </a:solidFill>
              <a:latin typeface="Arial"/>
            </a:endParaRPr>
          </a:p>
        </p:txBody>
      </p:sp>
      <p:pic>
        <p:nvPicPr>
          <p:cNvPr id="4" name="Picture 3">
            <a:extLst>
              <a:ext uri="{FF2B5EF4-FFF2-40B4-BE49-F238E27FC236}">
                <a16:creationId xmlns:a16="http://schemas.microsoft.com/office/drawing/2014/main" id="{1FA77962-FABB-4809-8156-5E24D4911D05}"/>
              </a:ext>
            </a:extLst>
          </p:cNvPr>
          <p:cNvPicPr>
            <a:picLocks noChangeAspect="1"/>
          </p:cNvPicPr>
          <p:nvPr/>
        </p:nvPicPr>
        <p:blipFill>
          <a:blip r:embed="rId4"/>
          <a:stretch>
            <a:fillRect/>
          </a:stretch>
        </p:blipFill>
        <p:spPr>
          <a:xfrm>
            <a:off x="467544" y="1216205"/>
            <a:ext cx="4201670" cy="2788859"/>
          </a:xfrm>
          <a:prstGeom prst="rect">
            <a:avLst/>
          </a:prstGeom>
        </p:spPr>
      </p:pic>
      <p:pic>
        <p:nvPicPr>
          <p:cNvPr id="11" name="Picture 10">
            <a:extLst>
              <a:ext uri="{FF2B5EF4-FFF2-40B4-BE49-F238E27FC236}">
                <a16:creationId xmlns:a16="http://schemas.microsoft.com/office/drawing/2014/main" id="{F872DEE9-2B07-4B61-AFF4-FB2E36C5A967}"/>
              </a:ext>
            </a:extLst>
          </p:cNvPr>
          <p:cNvPicPr>
            <a:picLocks noChangeAspect="1"/>
          </p:cNvPicPr>
          <p:nvPr/>
        </p:nvPicPr>
        <p:blipFill>
          <a:blip r:embed="rId5"/>
          <a:stretch>
            <a:fillRect/>
          </a:stretch>
        </p:blipFill>
        <p:spPr>
          <a:xfrm>
            <a:off x="4684996" y="1216205"/>
            <a:ext cx="4320479" cy="2867718"/>
          </a:xfrm>
          <a:prstGeom prst="rect">
            <a:avLst/>
          </a:prstGeom>
        </p:spPr>
      </p:pic>
      <p:pic>
        <p:nvPicPr>
          <p:cNvPr id="15" name="Picture 14">
            <a:extLst>
              <a:ext uri="{FF2B5EF4-FFF2-40B4-BE49-F238E27FC236}">
                <a16:creationId xmlns:a16="http://schemas.microsoft.com/office/drawing/2014/main" id="{1DF6C113-4B69-4168-964C-16B3582CF370}"/>
              </a:ext>
            </a:extLst>
          </p:cNvPr>
          <p:cNvPicPr>
            <a:picLocks noChangeAspect="1"/>
          </p:cNvPicPr>
          <p:nvPr/>
        </p:nvPicPr>
        <p:blipFill>
          <a:blip r:embed="rId6"/>
          <a:stretch>
            <a:fillRect/>
          </a:stretch>
        </p:blipFill>
        <p:spPr>
          <a:xfrm>
            <a:off x="181639" y="1274309"/>
            <a:ext cx="5182449" cy="3439851"/>
          </a:xfrm>
          <a:prstGeom prst="rect">
            <a:avLst/>
          </a:prstGeom>
        </p:spPr>
      </p:pic>
      <p:pic>
        <p:nvPicPr>
          <p:cNvPr id="13" name="Picture 12">
            <a:extLst>
              <a:ext uri="{FF2B5EF4-FFF2-40B4-BE49-F238E27FC236}">
                <a16:creationId xmlns:a16="http://schemas.microsoft.com/office/drawing/2014/main" id="{92231931-A79A-48AA-856B-14689267354D}"/>
              </a:ext>
            </a:extLst>
          </p:cNvPr>
          <p:cNvPicPr>
            <a:picLocks noChangeAspect="1"/>
          </p:cNvPicPr>
          <p:nvPr/>
        </p:nvPicPr>
        <p:blipFill>
          <a:blip r:embed="rId7"/>
          <a:stretch>
            <a:fillRect/>
          </a:stretch>
        </p:blipFill>
        <p:spPr>
          <a:xfrm>
            <a:off x="3935942" y="1246054"/>
            <a:ext cx="5182449" cy="3439850"/>
          </a:xfrm>
          <a:prstGeom prst="rect">
            <a:avLst/>
          </a:prstGeom>
        </p:spPr>
      </p:pic>
    </p:spTree>
    <p:custDataLst>
      <p:tags r:id="rId1"/>
    </p:custDataLst>
    <p:extLst>
      <p:ext uri="{BB962C8B-B14F-4D97-AF65-F5344CB8AC3E}">
        <p14:creationId xmlns:p14="http://schemas.microsoft.com/office/powerpoint/2010/main" val="293074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Results</a:t>
            </a:r>
            <a:r>
              <a:rPr lang="fr-FR" dirty="0"/>
              <a:t>: </a:t>
            </a:r>
            <a:r>
              <a:rPr lang="fr-FR" dirty="0" err="1"/>
              <a:t>Cost</a:t>
            </a:r>
            <a:r>
              <a:rPr lang="fr-FR" dirty="0"/>
              <a:t> &amp; Emissions</a:t>
            </a:r>
            <a:endParaRPr lang="fr-FR" noProof="0" dirty="0"/>
          </a:p>
        </p:txBody>
      </p:sp>
      <p:sp>
        <p:nvSpPr>
          <p:cNvPr id="3" name="Espace réservé du contenu 2"/>
          <p:cNvSpPr>
            <a:spLocks noGrp="1"/>
          </p:cNvSpPr>
          <p:nvPr>
            <p:ph idx="1"/>
          </p:nvPr>
        </p:nvSpPr>
        <p:spPr/>
        <p:txBody>
          <a:bodyPr>
            <a:normAutofit/>
          </a:bodyPr>
          <a:lstStyle/>
          <a:p>
            <a:pPr lvl="1"/>
            <a:endParaRPr lang="fr-FR" dirty="0"/>
          </a:p>
          <a:p>
            <a:pPr lvl="1"/>
            <a:endParaRPr lang="fr-FR" dirty="0"/>
          </a:p>
          <a:p>
            <a:pPr lvl="1"/>
            <a:endParaRPr lang="fr-FR" dirty="0"/>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8</a:t>
            </a:fld>
            <a:endParaRPr lang="fr-FR" dirty="0"/>
          </a:p>
        </p:txBody>
      </p:sp>
      <p:sp>
        <p:nvSpPr>
          <p:cNvPr id="9" name="Rectangle 8">
            <a:extLst>
              <a:ext uri="{FF2B5EF4-FFF2-40B4-BE49-F238E27FC236}">
                <a16:creationId xmlns:a16="http://schemas.microsoft.com/office/drawing/2014/main" id="{501D25F5-7BC0-4991-8D86-2E2435E34FEB}"/>
              </a:ext>
            </a:extLst>
          </p:cNvPr>
          <p:cNvSpPr/>
          <p:nvPr/>
        </p:nvSpPr>
        <p:spPr>
          <a:xfrm>
            <a:off x="693307" y="4774813"/>
            <a:ext cx="8189433" cy="1754326"/>
          </a:xfrm>
          <a:prstGeom prst="rect">
            <a:avLst/>
          </a:prstGeom>
        </p:spPr>
        <p:txBody>
          <a:bodyPr wrap="square">
            <a:spAutoFit/>
          </a:bodyPr>
          <a:lstStyle/>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cs typeface="Times New Roman" panose="02020603050405020304" pitchFamily="18" charset="0"/>
              </a:rPr>
              <a:t>CO2 neutrality for €200/tCO2 of SCC.</a:t>
            </a:r>
          </a:p>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cs typeface="Times New Roman" panose="02020603050405020304" pitchFamily="18" charset="0"/>
              </a:rPr>
              <a:t>For SCC&gt; €200/tCO2 negative emissions.</a:t>
            </a:r>
          </a:p>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rPr>
              <a:t>Up to 25MtCO2/year of negative emissions.</a:t>
            </a:r>
          </a:p>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rPr>
              <a:t>The divergence between technical cost and the cost including SCC:</a:t>
            </a:r>
            <a:br>
              <a:rPr lang="en-US" sz="1800" b="1" dirty="0">
                <a:solidFill>
                  <a:srgbClr val="438787"/>
                </a:solidFill>
                <a:latin typeface="Arial"/>
              </a:rPr>
            </a:br>
            <a:r>
              <a:rPr lang="en-US" sz="1800" b="1" dirty="0">
                <a:solidFill>
                  <a:srgbClr val="438787"/>
                </a:solidFill>
                <a:latin typeface="Arial"/>
              </a:rPr>
              <a:t>not significant for SCC of &lt; €400/tCO2</a:t>
            </a:r>
          </a:p>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rPr>
              <a:t>For SCC of €500/tCO2 = 15% of technical cost (€11.7b/year)</a:t>
            </a:r>
          </a:p>
        </p:txBody>
      </p:sp>
      <p:pic>
        <p:nvPicPr>
          <p:cNvPr id="6" name="Picture 5">
            <a:extLst>
              <a:ext uri="{FF2B5EF4-FFF2-40B4-BE49-F238E27FC236}">
                <a16:creationId xmlns:a16="http://schemas.microsoft.com/office/drawing/2014/main" id="{3BC7D09A-771B-4BCD-B282-D896E3084065}"/>
              </a:ext>
            </a:extLst>
          </p:cNvPr>
          <p:cNvPicPr>
            <a:picLocks noChangeAspect="1"/>
          </p:cNvPicPr>
          <p:nvPr/>
        </p:nvPicPr>
        <p:blipFill>
          <a:blip r:embed="rId4"/>
          <a:stretch>
            <a:fillRect/>
          </a:stretch>
        </p:blipFill>
        <p:spPr>
          <a:xfrm>
            <a:off x="261260" y="1330827"/>
            <a:ext cx="4089538" cy="3394317"/>
          </a:xfrm>
          <a:prstGeom prst="rect">
            <a:avLst/>
          </a:prstGeom>
        </p:spPr>
      </p:pic>
      <p:pic>
        <p:nvPicPr>
          <p:cNvPr id="8" name="Picture 7">
            <a:extLst>
              <a:ext uri="{FF2B5EF4-FFF2-40B4-BE49-F238E27FC236}">
                <a16:creationId xmlns:a16="http://schemas.microsoft.com/office/drawing/2014/main" id="{0181DEF3-A9F9-4F21-A7FB-036FEE31BFD2}"/>
              </a:ext>
            </a:extLst>
          </p:cNvPr>
          <p:cNvPicPr>
            <a:picLocks noChangeAspect="1"/>
          </p:cNvPicPr>
          <p:nvPr/>
        </p:nvPicPr>
        <p:blipFill>
          <a:blip r:embed="rId5"/>
          <a:stretch>
            <a:fillRect/>
          </a:stretch>
        </p:blipFill>
        <p:spPr>
          <a:xfrm>
            <a:off x="4718311" y="1272967"/>
            <a:ext cx="4159249" cy="3452177"/>
          </a:xfrm>
          <a:prstGeom prst="rect">
            <a:avLst/>
          </a:prstGeom>
        </p:spPr>
      </p:pic>
    </p:spTree>
    <p:custDataLst>
      <p:tags r:id="rId1"/>
    </p:custDataLst>
    <p:extLst>
      <p:ext uri="{BB962C8B-B14F-4D97-AF65-F5344CB8AC3E}">
        <p14:creationId xmlns:p14="http://schemas.microsoft.com/office/powerpoint/2010/main" val="274583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Results</a:t>
            </a:r>
            <a:r>
              <a:rPr lang="fr-FR" dirty="0"/>
              <a:t>: Relative </a:t>
            </a:r>
            <a:r>
              <a:rPr lang="fr-FR" dirty="0" err="1"/>
              <a:t>role</a:t>
            </a:r>
            <a:r>
              <a:rPr lang="fr-FR" dirty="0"/>
              <a:t> of </a:t>
            </a:r>
            <a:r>
              <a:rPr lang="fr-FR" dirty="0" err="1"/>
              <a:t>different</a:t>
            </a:r>
            <a:r>
              <a:rPr lang="fr-FR" dirty="0"/>
              <a:t> options</a:t>
            </a:r>
          </a:p>
        </p:txBody>
      </p:sp>
      <p:sp>
        <p:nvSpPr>
          <p:cNvPr id="5" name="Espace réservé du numéro de diapositive 4"/>
          <p:cNvSpPr>
            <a:spLocks noGrp="1"/>
          </p:cNvSpPr>
          <p:nvPr>
            <p:ph type="sldNum" sz="quarter" idx="12"/>
          </p:nvPr>
        </p:nvSpPr>
        <p:spPr/>
        <p:txBody>
          <a:bodyPr/>
          <a:lstStyle/>
          <a:p>
            <a:fld id="{59A5C13C-37B4-4912-8D14-F8702CE78F24}" type="slidenum">
              <a:rPr lang="fr-FR" smtClean="0"/>
              <a:pPr/>
              <a:t>9</a:t>
            </a:fld>
            <a:endParaRPr lang="fr-FR" dirty="0"/>
          </a:p>
        </p:txBody>
      </p:sp>
      <p:sp>
        <p:nvSpPr>
          <p:cNvPr id="16" name="Rectangle 15">
            <a:extLst>
              <a:ext uri="{FF2B5EF4-FFF2-40B4-BE49-F238E27FC236}">
                <a16:creationId xmlns:a16="http://schemas.microsoft.com/office/drawing/2014/main" id="{424F6820-8BB7-4D40-9208-27CE7EC3D80C}"/>
              </a:ext>
            </a:extLst>
          </p:cNvPr>
          <p:cNvSpPr/>
          <p:nvPr/>
        </p:nvSpPr>
        <p:spPr>
          <a:xfrm>
            <a:off x="539552" y="4396236"/>
            <a:ext cx="7772400" cy="2308324"/>
          </a:xfrm>
          <a:prstGeom prst="rect">
            <a:avLst/>
          </a:prstGeom>
        </p:spPr>
        <p:txBody>
          <a:bodyPr wrap="square">
            <a:spAutoFit/>
          </a:bodyPr>
          <a:lstStyle/>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cs typeface="Times New Roman" panose="02020603050405020304" pitchFamily="18" charset="0"/>
              </a:rPr>
              <a:t>VREs are the man enablers of cost reduction, and renewable gas is the main enabler for high SCC values.</a:t>
            </a:r>
          </a:p>
          <a:p>
            <a:pPr marL="285750" indent="-285750" fontAlgn="base">
              <a:spcBef>
                <a:spcPct val="0"/>
              </a:spcBef>
              <a:spcAft>
                <a:spcPct val="0"/>
              </a:spcAft>
              <a:buFont typeface="Wingdings" panose="05000000000000000000" pitchFamily="2" charset="2"/>
              <a:buChar char="Ø"/>
            </a:pPr>
            <a:endParaRPr lang="en-US" sz="1800" b="1" dirty="0">
              <a:solidFill>
                <a:srgbClr val="438787"/>
              </a:solidFill>
              <a:latin typeface="Arial"/>
              <a:cs typeface="Times New Roman" panose="02020603050405020304" pitchFamily="18" charset="0"/>
            </a:endParaRPr>
          </a:p>
          <a:p>
            <a:pPr marL="285750" indent="-285750">
              <a:buFont typeface="Wingdings" panose="05000000000000000000" pitchFamily="2" charset="2"/>
              <a:buChar char="Ø"/>
            </a:pPr>
            <a:r>
              <a:rPr lang="en-US" sz="1800" b="1" dirty="0">
                <a:solidFill>
                  <a:srgbClr val="438787"/>
                </a:solidFill>
                <a:latin typeface="Arial"/>
                <a:cs typeface="Times New Roman" panose="02020603050405020304" pitchFamily="18" charset="0"/>
              </a:rPr>
              <a:t>In case of availability of renewable gas, an SCC value of 200€/tCO2 leads to carbon neutrality for all the availability scenarios.</a:t>
            </a:r>
          </a:p>
          <a:p>
            <a:pPr marL="285750" indent="-285750">
              <a:buFont typeface="Wingdings" panose="05000000000000000000" pitchFamily="2" charset="2"/>
              <a:buChar char="Ø"/>
            </a:pPr>
            <a:endParaRPr lang="en-US" sz="1800" b="1" dirty="0">
              <a:solidFill>
                <a:srgbClr val="438787"/>
              </a:solidFill>
              <a:latin typeface="Arial"/>
              <a:cs typeface="Times New Roman" panose="02020603050405020304" pitchFamily="18" charset="0"/>
            </a:endParaRPr>
          </a:p>
          <a:p>
            <a:pPr marL="285750" indent="-285750" fontAlgn="base">
              <a:spcBef>
                <a:spcPct val="0"/>
              </a:spcBef>
              <a:spcAft>
                <a:spcPct val="0"/>
              </a:spcAft>
              <a:buFont typeface="Wingdings" panose="05000000000000000000" pitchFamily="2" charset="2"/>
              <a:buChar char="Ø"/>
            </a:pPr>
            <a:r>
              <a:rPr lang="en-US" sz="1800" b="1" dirty="0">
                <a:solidFill>
                  <a:srgbClr val="438787"/>
                </a:solidFill>
                <a:latin typeface="Arial"/>
                <a:cs typeface="Times New Roman" panose="02020603050405020304" pitchFamily="18" charset="0"/>
              </a:rPr>
              <a:t>Nuclear power doesn’t play an important role neither from emissions point of view nor from economic point of view.</a:t>
            </a:r>
          </a:p>
        </p:txBody>
      </p:sp>
      <p:pic>
        <p:nvPicPr>
          <p:cNvPr id="7" name="Picture 6">
            <a:extLst>
              <a:ext uri="{FF2B5EF4-FFF2-40B4-BE49-F238E27FC236}">
                <a16:creationId xmlns:a16="http://schemas.microsoft.com/office/drawing/2014/main" id="{DAFD09CB-C81F-405E-A1E5-7A53FD1B230F}"/>
              </a:ext>
            </a:extLst>
          </p:cNvPr>
          <p:cNvPicPr>
            <a:picLocks noChangeAspect="1"/>
          </p:cNvPicPr>
          <p:nvPr/>
        </p:nvPicPr>
        <p:blipFill>
          <a:blip r:embed="rId4"/>
          <a:stretch>
            <a:fillRect/>
          </a:stretch>
        </p:blipFill>
        <p:spPr>
          <a:xfrm>
            <a:off x="76200" y="1383151"/>
            <a:ext cx="4905023" cy="3013085"/>
          </a:xfrm>
          <a:prstGeom prst="rect">
            <a:avLst/>
          </a:prstGeom>
        </p:spPr>
      </p:pic>
      <p:pic>
        <p:nvPicPr>
          <p:cNvPr id="4" name="Picture 3">
            <a:extLst>
              <a:ext uri="{FF2B5EF4-FFF2-40B4-BE49-F238E27FC236}">
                <a16:creationId xmlns:a16="http://schemas.microsoft.com/office/drawing/2014/main" id="{289B18F0-C8AA-4D84-9862-F8D53A308013}"/>
              </a:ext>
            </a:extLst>
          </p:cNvPr>
          <p:cNvPicPr>
            <a:picLocks noChangeAspect="1"/>
          </p:cNvPicPr>
          <p:nvPr/>
        </p:nvPicPr>
        <p:blipFill>
          <a:blip r:embed="rId5"/>
          <a:stretch>
            <a:fillRect/>
          </a:stretch>
        </p:blipFill>
        <p:spPr>
          <a:xfrm>
            <a:off x="4154465" y="1378045"/>
            <a:ext cx="4913335" cy="3018191"/>
          </a:xfrm>
          <a:prstGeom prst="rect">
            <a:avLst/>
          </a:prstGeom>
        </p:spPr>
      </p:pic>
    </p:spTree>
    <p:custDataLst>
      <p:tags r:id="rId1"/>
    </p:custDataLst>
    <p:extLst>
      <p:ext uri="{BB962C8B-B14F-4D97-AF65-F5344CB8AC3E}">
        <p14:creationId xmlns:p14="http://schemas.microsoft.com/office/powerpoint/2010/main" val="380891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3|1.9|8.9|6.8|9.3|13|15.7|32.9|3.5|16.1"/>
</p:tagLst>
</file>

<file path=ppt/tags/tag10.xml><?xml version="1.0" encoding="utf-8"?>
<p:tagLst xmlns:a="http://schemas.openxmlformats.org/drawingml/2006/main" xmlns:r="http://schemas.openxmlformats.org/officeDocument/2006/relationships" xmlns:p="http://schemas.openxmlformats.org/presentationml/2006/main">
  <p:tag name="TIMING" val="|6|19.6|9|10.9|8.9"/>
</p:tagLst>
</file>

<file path=ppt/tags/tag2.xml><?xml version="1.0" encoding="utf-8"?>
<p:tagLst xmlns:a="http://schemas.openxmlformats.org/drawingml/2006/main" xmlns:r="http://schemas.openxmlformats.org/officeDocument/2006/relationships" xmlns:p="http://schemas.openxmlformats.org/presentationml/2006/main">
  <p:tag name="TIMING" val="|2|25.2|20|2|7.1"/>
</p:tagLst>
</file>

<file path=ppt/tags/tag3.xml><?xml version="1.0" encoding="utf-8"?>
<p:tagLst xmlns:a="http://schemas.openxmlformats.org/drawingml/2006/main" xmlns:r="http://schemas.openxmlformats.org/officeDocument/2006/relationships" xmlns:p="http://schemas.openxmlformats.org/presentationml/2006/main">
  <p:tag name="TIMING" val="|1|2.3|8.6|15.9"/>
</p:tagLst>
</file>

<file path=ppt/tags/tag4.xml><?xml version="1.0" encoding="utf-8"?>
<p:tagLst xmlns:a="http://schemas.openxmlformats.org/drawingml/2006/main" xmlns:r="http://schemas.openxmlformats.org/officeDocument/2006/relationships" xmlns:p="http://schemas.openxmlformats.org/presentationml/2006/main">
  <p:tag name="TIMING" val="|1|2.3|8.6|15.9"/>
</p:tagLst>
</file>

<file path=ppt/tags/tag5.xml><?xml version="1.0" encoding="utf-8"?>
<p:tagLst xmlns:a="http://schemas.openxmlformats.org/drawingml/2006/main" xmlns:r="http://schemas.openxmlformats.org/officeDocument/2006/relationships" xmlns:p="http://schemas.openxmlformats.org/presentationml/2006/main">
  <p:tag name="TIMING" val="|0.5|22.3|22.2|9.7"/>
</p:tagLst>
</file>

<file path=ppt/tags/tag6.xml><?xml version="1.0" encoding="utf-8"?>
<p:tagLst xmlns:a="http://schemas.openxmlformats.org/drawingml/2006/main" xmlns:r="http://schemas.openxmlformats.org/officeDocument/2006/relationships" xmlns:p="http://schemas.openxmlformats.org/presentationml/2006/main">
  <p:tag name="TIMING" val="|1.3|45.1|24.8"/>
</p:tagLst>
</file>

<file path=ppt/tags/tag7.xml><?xml version="1.0" encoding="utf-8"?>
<p:tagLst xmlns:a="http://schemas.openxmlformats.org/drawingml/2006/main" xmlns:r="http://schemas.openxmlformats.org/officeDocument/2006/relationships" xmlns:p="http://schemas.openxmlformats.org/presentationml/2006/main">
  <p:tag name="TIMING" val="|1.4|14.4|9|8.7|44.4|6.8|14.2"/>
</p:tagLst>
</file>

<file path=ppt/tags/tag8.xml><?xml version="1.0" encoding="utf-8"?>
<p:tagLst xmlns:a="http://schemas.openxmlformats.org/drawingml/2006/main" xmlns:r="http://schemas.openxmlformats.org/officeDocument/2006/relationships" xmlns:p="http://schemas.openxmlformats.org/presentationml/2006/main">
  <p:tag name="TIMING" val="|10.5|18.4|13.5|10.1|8.8"/>
</p:tagLst>
</file>

<file path=ppt/tags/tag9.xml><?xml version="1.0" encoding="utf-8"?>
<p:tagLst xmlns:a="http://schemas.openxmlformats.org/drawingml/2006/main" xmlns:r="http://schemas.openxmlformats.org/officeDocument/2006/relationships" xmlns:p="http://schemas.openxmlformats.org/presentationml/2006/main">
  <p:tag name="TIMING" val="|6|19.6|9|10.9|8.9"/>
</p:tagLst>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14785</TotalTime>
  <Words>2938</Words>
  <Application>Microsoft Office PowerPoint</Application>
  <PresentationFormat>On-screen Show (4:3)</PresentationFormat>
  <Paragraphs>137</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dcss10</vt:lpstr>
      <vt:lpstr>Georgia</vt:lpstr>
      <vt:lpstr>Times New Roman</vt:lpstr>
      <vt:lpstr>Wingdings</vt:lpstr>
      <vt:lpstr>Wingdings 2</vt:lpstr>
      <vt:lpstr>Wingdings 3</vt:lpstr>
      <vt:lpstr>Modèle par défaut</vt:lpstr>
      <vt:lpstr>Relative role of electricity and gas in a carbon-neutral future: insights from an energy system optimization model</vt:lpstr>
      <vt:lpstr>Introduction</vt:lpstr>
      <vt:lpstr>EOLES_mv</vt:lpstr>
      <vt:lpstr>Application </vt:lpstr>
      <vt:lpstr>Results </vt:lpstr>
      <vt:lpstr>Results: Primary energy production</vt:lpstr>
      <vt:lpstr>Results: Energy mix for each end-use</vt:lpstr>
      <vt:lpstr>Results: Cost &amp; Emissions</vt:lpstr>
      <vt:lpstr>Results: Relative role of different options</vt:lpstr>
      <vt:lpstr>Conclusion</vt:lpstr>
      <vt:lpstr>Limits &amp; Future Research</vt:lpstr>
      <vt:lpstr>PowerPoint Presentation</vt:lpstr>
    </vt:vector>
  </TitlesOfParts>
  <Company>CIRED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Frédéric Ghersi</dc:creator>
  <cp:lastModifiedBy>Shirizadeh, Behrang</cp:lastModifiedBy>
  <cp:revision>910</cp:revision>
  <cp:lastPrinted>2019-11-19T11:10:34Z</cp:lastPrinted>
  <dcterms:created xsi:type="dcterms:W3CDTF">2002-07-03T11:24:01Z</dcterms:created>
  <dcterms:modified xsi:type="dcterms:W3CDTF">2021-06-09T15:42:37Z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4593b6e-8994-43c5-a486-e951b5f02cec_Enabled">
    <vt:lpwstr>True</vt:lpwstr>
  </property>
  <property fmtid="{D5CDD505-2E9C-101B-9397-08002B2CF9AE}" pid="3" name="MSIP_Label_a4593b6e-8994-43c5-a486-e951b5f02cec_SiteId">
    <vt:lpwstr>329e91b0-e21f-48fb-a071-456717ecc28e</vt:lpwstr>
  </property>
  <property fmtid="{D5CDD505-2E9C-101B-9397-08002B2CF9AE}" pid="4" name="MSIP_Label_a4593b6e-8994-43c5-a486-e951b5f02cec_Owner">
    <vt:lpwstr>behrang.shirizadeh@total.com</vt:lpwstr>
  </property>
  <property fmtid="{D5CDD505-2E9C-101B-9397-08002B2CF9AE}" pid="5" name="MSIP_Label_a4593b6e-8994-43c5-a486-e951b5f02cec_SetDate">
    <vt:lpwstr>2020-06-16T11:55:17.3808574Z</vt:lpwstr>
  </property>
  <property fmtid="{D5CDD505-2E9C-101B-9397-08002B2CF9AE}" pid="6" name="MSIP_Label_a4593b6e-8994-43c5-a486-e951b5f02cec_Name">
    <vt:lpwstr>Public</vt:lpwstr>
  </property>
  <property fmtid="{D5CDD505-2E9C-101B-9397-08002B2CF9AE}" pid="7" name="MSIP_Label_a4593b6e-8994-43c5-a486-e951b5f02cec_Application">
    <vt:lpwstr>Microsoft Azure Information Protection</vt:lpwstr>
  </property>
  <property fmtid="{D5CDD505-2E9C-101B-9397-08002B2CF9AE}" pid="8" name="MSIP_Label_a4593b6e-8994-43c5-a486-e951b5f02cec_ActionId">
    <vt:lpwstr>1b4e03f9-3522-4bce-a691-4c5eb5086dd6</vt:lpwstr>
  </property>
  <property fmtid="{D5CDD505-2E9C-101B-9397-08002B2CF9AE}" pid="9" name="MSIP_Label_a4593b6e-8994-43c5-a486-e951b5f02cec_Extended_MSFT_Method">
    <vt:lpwstr>Manual</vt:lpwstr>
  </property>
  <property fmtid="{D5CDD505-2E9C-101B-9397-08002B2CF9AE}" pid="10" name="MSIP_Label_ea60d57e-af5b-4752-ac57-3e4f28ca11dc_Enabled">
    <vt:lpwstr>true</vt:lpwstr>
  </property>
  <property fmtid="{D5CDD505-2E9C-101B-9397-08002B2CF9AE}" pid="11" name="MSIP_Label_ea60d57e-af5b-4752-ac57-3e4f28ca11dc_SetDate">
    <vt:lpwstr>2021-06-01T19:17:38Z</vt:lpwstr>
  </property>
  <property fmtid="{D5CDD505-2E9C-101B-9397-08002B2CF9AE}" pid="12" name="MSIP_Label_ea60d57e-af5b-4752-ac57-3e4f28ca11dc_Method">
    <vt:lpwstr>Standard</vt:lpwstr>
  </property>
  <property fmtid="{D5CDD505-2E9C-101B-9397-08002B2CF9AE}" pid="13" name="MSIP_Label_ea60d57e-af5b-4752-ac57-3e4f28ca11dc_Name">
    <vt:lpwstr>ea60d57e-af5b-4752-ac57-3e4f28ca11dc</vt:lpwstr>
  </property>
  <property fmtid="{D5CDD505-2E9C-101B-9397-08002B2CF9AE}" pid="14" name="MSIP_Label_ea60d57e-af5b-4752-ac57-3e4f28ca11dc_SiteId">
    <vt:lpwstr>36da45f1-dd2c-4d1f-af13-5abe46b99921</vt:lpwstr>
  </property>
  <property fmtid="{D5CDD505-2E9C-101B-9397-08002B2CF9AE}" pid="15" name="MSIP_Label_ea60d57e-af5b-4752-ac57-3e4f28ca11dc_ActionId">
    <vt:lpwstr>45dcd432-25e6-4166-9920-d2cee8d93671</vt:lpwstr>
  </property>
  <property fmtid="{D5CDD505-2E9C-101B-9397-08002B2CF9AE}" pid="16" name="MSIP_Label_ea60d57e-af5b-4752-ac57-3e4f28ca11dc_ContentBits">
    <vt:lpwstr>0</vt:lpwstr>
  </property>
</Properties>
</file>