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32" r:id="rId2"/>
    <p:sldId id="305" r:id="rId3"/>
    <p:sldId id="328" r:id="rId4"/>
    <p:sldId id="307" r:id="rId5"/>
    <p:sldId id="308" r:id="rId6"/>
    <p:sldId id="333" r:id="rId7"/>
    <p:sldId id="330" r:id="rId8"/>
    <p:sldId id="327" r:id="rId9"/>
    <p:sldId id="312" r:id="rId10"/>
    <p:sldId id="322" r:id="rId11"/>
    <p:sldId id="315" r:id="rId12"/>
    <p:sldId id="317" r:id="rId13"/>
    <p:sldId id="33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EB30C26-AE94-4299-9A2C-C172FE30E898}">
          <p14:sldIdLst>
            <p14:sldId id="332"/>
            <p14:sldId id="305"/>
            <p14:sldId id="328"/>
            <p14:sldId id="307"/>
            <p14:sldId id="308"/>
            <p14:sldId id="333"/>
            <p14:sldId id="330"/>
            <p14:sldId id="327"/>
            <p14:sldId id="312"/>
            <p14:sldId id="322"/>
            <p14:sldId id="315"/>
            <p14:sldId id="317"/>
            <p14:sldId id="331"/>
          </p14:sldIdLst>
        </p14:section>
        <p14:section name="supplement" id="{2E05944B-6E14-4BAF-B7D7-7276AFC9A59B}">
          <p14:sldIdLst/>
        </p14:section>
      </p14:sectionLst>
    </p:ext>
    <p:ext uri="{EFAFB233-063F-42B5-8137-9DF3F51BA10A}">
      <p15:sldGuideLst xmlns:p15="http://schemas.microsoft.com/office/powerpoint/2012/main">
        <p15:guide id="1" orient="horz" pos="2195">
          <p15:clr>
            <a:srgbClr val="A4A3A4"/>
          </p15:clr>
        </p15:guide>
        <p15:guide id="2" pos="3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3A3"/>
    <a:srgbClr val="FFFFFF"/>
    <a:srgbClr val="404040"/>
    <a:srgbClr val="1A92C2"/>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7" autoAdjust="0"/>
    <p:restoredTop sz="86575" autoAdjust="0"/>
  </p:normalViewPr>
  <p:slideViewPr>
    <p:cSldViewPr snapToGrid="0" showGuides="1">
      <p:cViewPr varScale="1">
        <p:scale>
          <a:sx n="68" d="100"/>
          <a:sy n="68" d="100"/>
        </p:scale>
        <p:origin x="556" y="52"/>
      </p:cViewPr>
      <p:guideLst>
        <p:guide orient="horz" pos="2195"/>
        <p:guide pos="3870"/>
      </p:guideLst>
    </p:cSldViewPr>
  </p:slideViewPr>
  <p:notesTextViewPr>
    <p:cViewPr>
      <p:scale>
        <a:sx n="1" d="1"/>
        <a:sy n="1" d="1"/>
      </p:scale>
      <p:origin x="0" y="0"/>
    </p:cViewPr>
  </p:notesTextViewPr>
  <p:sorterViewPr>
    <p:cViewPr>
      <p:scale>
        <a:sx n="100" d="100"/>
        <a:sy n="100" d="100"/>
      </p:scale>
      <p:origin x="0" y="-7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pPr/>
              <a:t>2021/6/9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pPr/>
              <a:t>‹#›</a:t>
            </a:fld>
            <a:endParaRPr lang="zh-CN" altLang="en-US"/>
          </a:p>
        </p:txBody>
      </p:sp>
    </p:spTree>
    <p:extLst>
      <p:ext uri="{BB962C8B-B14F-4D97-AF65-F5344CB8AC3E}">
        <p14:creationId xmlns:p14="http://schemas.microsoft.com/office/powerpoint/2010/main" val="199769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en-US" altLang="zh-CN" sz="1200"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1</a:t>
            </a:fld>
            <a:endParaRPr lang="zh-CN" altLang="en-US"/>
          </a:p>
        </p:txBody>
      </p:sp>
    </p:spTree>
    <p:extLst>
      <p:ext uri="{BB962C8B-B14F-4D97-AF65-F5344CB8AC3E}">
        <p14:creationId xmlns:p14="http://schemas.microsoft.com/office/powerpoint/2010/main" val="293435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pPr>
            <a:endParaRPr lang="zh-CN" altLang="en-US" sz="1200" dirty="0">
              <a:highlight>
                <a:srgbClr val="FFFF00"/>
              </a:highlight>
              <a:latin typeface="+mn-ea"/>
              <a:cs typeface="Vani" panose="020B0502040204020203" pitchFamily="18" charset="0"/>
            </a:endParaRPr>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10</a:t>
            </a:fld>
            <a:endParaRPr lang="zh-CN" altLang="en-US"/>
          </a:p>
        </p:txBody>
      </p:sp>
    </p:spTree>
    <p:extLst>
      <p:ext uri="{BB962C8B-B14F-4D97-AF65-F5344CB8AC3E}">
        <p14:creationId xmlns:p14="http://schemas.microsoft.com/office/powerpoint/2010/main" val="425865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pPr>
            <a:endParaRPr lang="en-US" altLang="zh-CN" sz="1200" dirty="0">
              <a:latin typeface="+mn-ea"/>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11</a:t>
            </a:fld>
            <a:endParaRPr lang="zh-CN" altLang="en-US"/>
          </a:p>
        </p:txBody>
      </p:sp>
    </p:spTree>
    <p:extLst>
      <p:ext uri="{BB962C8B-B14F-4D97-AF65-F5344CB8AC3E}">
        <p14:creationId xmlns:p14="http://schemas.microsoft.com/office/powerpoint/2010/main" val="128217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buFont typeface="Wingdings" panose="05000000000000000000" pitchFamily="2" charset="2"/>
              <a:buNone/>
            </a:pPr>
            <a:endParaRPr lang="en-US" altLang="zh-CN" sz="1200" dirty="0">
              <a:latin typeface="+mn-ea"/>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12</a:t>
            </a:fld>
            <a:endParaRPr lang="zh-CN" altLang="en-US"/>
          </a:p>
        </p:txBody>
      </p:sp>
    </p:spTree>
    <p:extLst>
      <p:ext uri="{BB962C8B-B14F-4D97-AF65-F5344CB8AC3E}">
        <p14:creationId xmlns:p14="http://schemas.microsoft.com/office/powerpoint/2010/main" val="4146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13</a:t>
            </a:fld>
            <a:endParaRPr lang="zh-CN" altLang="en-US"/>
          </a:p>
        </p:txBody>
      </p:sp>
    </p:spTree>
    <p:extLst>
      <p:ext uri="{BB962C8B-B14F-4D97-AF65-F5344CB8AC3E}">
        <p14:creationId xmlns:p14="http://schemas.microsoft.com/office/powerpoint/2010/main" val="408060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2</a:t>
            </a:fld>
            <a:endParaRPr lang="zh-CN" altLang="en-US"/>
          </a:p>
        </p:txBody>
      </p:sp>
    </p:spTree>
    <p:extLst>
      <p:ext uri="{BB962C8B-B14F-4D97-AF65-F5344CB8AC3E}">
        <p14:creationId xmlns:p14="http://schemas.microsoft.com/office/powerpoint/2010/main" val="364784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3</a:t>
            </a:fld>
            <a:endParaRPr lang="zh-CN" altLang="en-US"/>
          </a:p>
        </p:txBody>
      </p:sp>
    </p:spTree>
    <p:extLst>
      <p:ext uri="{BB962C8B-B14F-4D97-AF65-F5344CB8AC3E}">
        <p14:creationId xmlns:p14="http://schemas.microsoft.com/office/powerpoint/2010/main" val="350885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4</a:t>
            </a:fld>
            <a:endParaRPr lang="zh-CN" altLang="en-US"/>
          </a:p>
        </p:txBody>
      </p:sp>
    </p:spTree>
    <p:extLst>
      <p:ext uri="{BB962C8B-B14F-4D97-AF65-F5344CB8AC3E}">
        <p14:creationId xmlns:p14="http://schemas.microsoft.com/office/powerpoint/2010/main" val="54268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5</a:t>
            </a:fld>
            <a:endParaRPr lang="zh-CN" altLang="en-US"/>
          </a:p>
        </p:txBody>
      </p:sp>
    </p:spTree>
    <p:extLst>
      <p:ext uri="{BB962C8B-B14F-4D97-AF65-F5344CB8AC3E}">
        <p14:creationId xmlns:p14="http://schemas.microsoft.com/office/powerpoint/2010/main" val="174097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30000"/>
              </a:lnSpc>
              <a:buFont typeface="+mj-lt"/>
              <a:buNone/>
            </a:pPr>
            <a:endParaRPr lang="en-US" altLang="zh-CN" sz="1600" kern="1200" dirty="0">
              <a:solidFill>
                <a:schemeClr val="tx1"/>
              </a:solidFill>
              <a:latin typeface="+mj-ea"/>
              <a:ea typeface="+mn-ea"/>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6</a:t>
            </a:fld>
            <a:endParaRPr lang="zh-CN" altLang="en-US"/>
          </a:p>
        </p:txBody>
      </p:sp>
    </p:spTree>
    <p:extLst>
      <p:ext uri="{BB962C8B-B14F-4D97-AF65-F5344CB8AC3E}">
        <p14:creationId xmlns:p14="http://schemas.microsoft.com/office/powerpoint/2010/main" val="113874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7</a:t>
            </a:fld>
            <a:endParaRPr lang="zh-CN" altLang="en-US"/>
          </a:p>
        </p:txBody>
      </p:sp>
    </p:spTree>
    <p:extLst>
      <p:ext uri="{BB962C8B-B14F-4D97-AF65-F5344CB8AC3E}">
        <p14:creationId xmlns:p14="http://schemas.microsoft.com/office/powerpoint/2010/main" val="250402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en-US" altLang="zh-CN" sz="1200"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8</a:t>
            </a:fld>
            <a:endParaRPr lang="zh-CN" altLang="en-US"/>
          </a:p>
        </p:txBody>
      </p:sp>
    </p:spTree>
    <p:extLst>
      <p:ext uri="{BB962C8B-B14F-4D97-AF65-F5344CB8AC3E}">
        <p14:creationId xmlns:p14="http://schemas.microsoft.com/office/powerpoint/2010/main" val="350203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sz="1200"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pPr/>
              <a:t>9</a:t>
            </a:fld>
            <a:endParaRPr lang="zh-CN" altLang="en-US"/>
          </a:p>
        </p:txBody>
      </p:sp>
    </p:spTree>
    <p:extLst>
      <p:ext uri="{BB962C8B-B14F-4D97-AF65-F5344CB8AC3E}">
        <p14:creationId xmlns:p14="http://schemas.microsoft.com/office/powerpoint/2010/main" val="216140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pPr/>
              <a:t>2021/6/9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668375"/>
            <a:ext cx="12192000" cy="2466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30863" y="1719026"/>
            <a:ext cx="11613942" cy="2217082"/>
          </a:xfrm>
          <a:prstGeom prst="rect">
            <a:avLst/>
          </a:prstGeom>
          <a:noFill/>
        </p:spPr>
        <p:txBody>
          <a:bodyPr wrap="square" rtlCol="0">
            <a:spAutoFit/>
          </a:bodyPr>
          <a:lstStyle/>
          <a:p>
            <a:pPr algn="ctr">
              <a:lnSpc>
                <a:spcPct val="150000"/>
              </a:lnSpc>
            </a:pPr>
            <a:r>
              <a:rPr lang="en-US" altLang="zh-CN" sz="3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The Role of Regional Collaborations within </a:t>
            </a:r>
            <a:r>
              <a:rPr lang="en-US" altLang="zh-CN" sz="3200" b="1" dirty="0">
                <a:solidFill>
                  <a:schemeClr val="bg1"/>
                </a:solidFill>
                <a:latin typeface="Arial" panose="020B0604020202020204" pitchFamily="34" charset="0"/>
                <a:cs typeface="Arial" panose="020B0604020202020204" pitchFamily="34" charset="0"/>
                <a:sym typeface="+mn-ea"/>
              </a:rPr>
              <a:t>China’s Urban </a:t>
            </a:r>
            <a:r>
              <a:rPr lang="en-US" altLang="zh-CN" sz="32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Agglomerations in Haze Pollution Abatement</a:t>
            </a:r>
          </a:p>
          <a:p>
            <a:pPr algn="ctr">
              <a:lnSpc>
                <a:spcPct val="150000"/>
              </a:lnSpc>
            </a:pP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A Spatial-Temporal Decomposition of </a:t>
            </a:r>
            <a:r>
              <a:rPr lang="en-US" altLang="zh-CN" sz="2800" dirty="0">
                <a:solidFill>
                  <a:schemeClr val="bg1"/>
                </a:solidFill>
                <a:latin typeface="Arial" panose="020B0604020202020204" pitchFamily="34" charset="0"/>
                <a:cs typeface="Arial" panose="020B0604020202020204" pitchFamily="34" charset="0"/>
                <a:sym typeface="+mn-ea"/>
              </a:rPr>
              <a:t>Central </a:t>
            </a: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and</a:t>
            </a: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a:t>
            </a: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Peripheral cities</a:t>
            </a:r>
            <a:endPar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10" name="文本框 9">
            <a:extLst>
              <a:ext uri="{FF2B5EF4-FFF2-40B4-BE49-F238E27FC236}">
                <a16:creationId xmlns:a16="http://schemas.microsoft.com/office/drawing/2014/main" id="{EFBD729A-DEC9-4BBA-AC38-B3A8CE3DA7A4}"/>
              </a:ext>
            </a:extLst>
          </p:cNvPr>
          <p:cNvSpPr txBox="1"/>
          <p:nvPr/>
        </p:nvSpPr>
        <p:spPr>
          <a:xfrm>
            <a:off x="620617" y="4399359"/>
            <a:ext cx="10950766" cy="1815882"/>
          </a:xfrm>
          <a:prstGeom prst="rect">
            <a:avLst/>
          </a:prstGeom>
          <a:noFill/>
        </p:spPr>
        <p:txBody>
          <a:bodyPr wrap="square" rtlCol="0">
            <a:spAutoFit/>
          </a:bodyPr>
          <a:lstStyle/>
          <a:p>
            <a:pPr>
              <a:spcBef>
                <a:spcPts val="600"/>
              </a:spcBef>
            </a:pPr>
            <a:r>
              <a:rPr lang="en-US" altLang="zh-CN" dirty="0">
                <a:latin typeface="Arial" panose="020B0604020202020204" pitchFamily="34" charset="0"/>
                <a:cs typeface="Arial" panose="020B0604020202020204" pitchFamily="34" charset="0"/>
                <a:sym typeface="+mn-ea"/>
              </a:rPr>
              <a:t>Presenter: Liao Xiaojie</a:t>
            </a:r>
          </a:p>
          <a:p>
            <a:pPr>
              <a:spcBef>
                <a:spcPts val="600"/>
              </a:spcBef>
            </a:pPr>
            <a:r>
              <a:rPr lang="en-US" altLang="zh-CN" dirty="0">
                <a:latin typeface="Arial" panose="020B0604020202020204" pitchFamily="34" charset="0"/>
                <a:cs typeface="Arial" panose="020B0604020202020204" pitchFamily="34" charset="0"/>
                <a:sym typeface="+mn-ea"/>
              </a:rPr>
              <a:t>Role: </a:t>
            </a:r>
            <a:r>
              <a:rPr lang="en-US" altLang="zh-CN" dirty="0" err="1">
                <a:latin typeface="Arial" panose="020B0604020202020204" pitchFamily="34" charset="0"/>
                <a:cs typeface="Arial" panose="020B0604020202020204" pitchFamily="34" charset="0"/>
                <a:sym typeface="+mn-ea"/>
              </a:rPr>
              <a:t>Mphil</a:t>
            </a:r>
            <a:r>
              <a:rPr lang="en-US" altLang="zh-CN" dirty="0">
                <a:latin typeface="Arial" panose="020B0604020202020204" pitchFamily="34" charset="0"/>
                <a:cs typeface="Arial" panose="020B0604020202020204" pitchFamily="34" charset="0"/>
                <a:sym typeface="+mn-ea"/>
              </a:rPr>
              <a:t> </a:t>
            </a:r>
            <a:r>
              <a:rPr lang="en-US" altLang="zh-CN" dirty="0">
                <a:latin typeface="Arial" panose="020B0604020202020204" pitchFamily="34" charset="0"/>
                <a:cs typeface="Arial" panose="020B0604020202020204" pitchFamily="34" charset="0"/>
              </a:rPr>
              <a:t>Student</a:t>
            </a:r>
            <a:endParaRPr lang="en-US" altLang="zh-CN" dirty="0">
              <a:latin typeface="Arial" panose="020B0604020202020204" pitchFamily="34" charset="0"/>
              <a:cs typeface="Arial" panose="020B0604020202020204" pitchFamily="34" charset="0"/>
              <a:sym typeface="+mn-ea"/>
            </a:endParaRPr>
          </a:p>
          <a:p>
            <a:pPr>
              <a:spcBef>
                <a:spcPts val="600"/>
              </a:spcBef>
            </a:pPr>
            <a:r>
              <a:rPr lang="en-US" altLang="zh-CN" dirty="0">
                <a:latin typeface="Arial" panose="020B0604020202020204" pitchFamily="34" charset="0"/>
                <a:cs typeface="Arial" panose="020B0604020202020204" pitchFamily="34" charset="0"/>
                <a:sym typeface="+mn-ea"/>
              </a:rPr>
              <a:t>Institution: Huazhong University of Science and Technology, School of Economics</a:t>
            </a:r>
          </a:p>
          <a:p>
            <a:pPr>
              <a:spcBef>
                <a:spcPts val="600"/>
              </a:spcBef>
            </a:pPr>
            <a:r>
              <a:rPr lang="en-US" altLang="zh-CN" dirty="0">
                <a:latin typeface="Arial" panose="020B0604020202020204" pitchFamily="34" charset="0"/>
                <a:cs typeface="Arial" panose="020B0604020202020204" pitchFamily="34" charset="0"/>
                <a:sym typeface="+mn-ea"/>
              </a:rPr>
              <a:t>Coauthor: Wang </a:t>
            </a:r>
            <a:r>
              <a:rPr lang="en-US" altLang="zh-CN" dirty="0" err="1">
                <a:latin typeface="Arial" panose="020B0604020202020204" pitchFamily="34" charset="0"/>
                <a:cs typeface="Arial" panose="020B0604020202020204" pitchFamily="34" charset="0"/>
                <a:sym typeface="+mn-ea"/>
              </a:rPr>
              <a:t>Banban</a:t>
            </a:r>
            <a:r>
              <a:rPr lang="en-US" altLang="zh-CN" dirty="0">
                <a:latin typeface="Arial" panose="020B0604020202020204" pitchFamily="34" charset="0"/>
                <a:cs typeface="Arial" panose="020B0604020202020204" pitchFamily="34" charset="0"/>
                <a:sym typeface="+mn-ea"/>
              </a:rPr>
              <a:t> (</a:t>
            </a:r>
            <a:r>
              <a:rPr lang="en-US" altLang="zh-CN" dirty="0" err="1">
                <a:latin typeface="Arial" panose="020B0604020202020204" pitchFamily="34" charset="0"/>
                <a:cs typeface="Arial" panose="020B0604020202020204" pitchFamily="34" charset="0"/>
                <a:sym typeface="+mn-ea"/>
              </a:rPr>
              <a:t>HUST</a:t>
            </a:r>
            <a:r>
              <a:rPr lang="en-US" altLang="zh-CN" dirty="0">
                <a:latin typeface="Arial" panose="020B0604020202020204" pitchFamily="34" charset="0"/>
                <a:cs typeface="Arial" panose="020B0604020202020204" pitchFamily="34" charset="0"/>
                <a:sym typeface="+mn-ea"/>
              </a:rPr>
              <a:t>)</a:t>
            </a:r>
          </a:p>
          <a:p>
            <a:pPr>
              <a:spcBef>
                <a:spcPts val="600"/>
              </a:spcBef>
            </a:pPr>
            <a:r>
              <a:rPr lang="en-US" altLang="zh-CN" dirty="0">
                <a:latin typeface="Arial" panose="020B0604020202020204" pitchFamily="34" charset="0"/>
                <a:cs typeface="Arial" panose="020B0604020202020204" pitchFamily="34" charset="0"/>
                <a:sym typeface="+mn-ea"/>
              </a:rPr>
              <a:t>Email address: </a:t>
            </a:r>
            <a:r>
              <a:rPr lang="en-US" altLang="zh-CN" dirty="0" err="1">
                <a:latin typeface="Arial" panose="020B0604020202020204" pitchFamily="34" charset="0"/>
                <a:cs typeface="Arial" panose="020B0604020202020204" pitchFamily="34" charset="0"/>
                <a:sym typeface="+mn-ea"/>
              </a:rPr>
              <a:t>liaoxiaojie@hust.edu.cn</a:t>
            </a:r>
            <a:endParaRPr lang="en-US" altLang="zh-CN" dirty="0">
              <a:latin typeface="Arial" panose="020B0604020202020204" pitchFamily="34" charset="0"/>
              <a:cs typeface="Arial" panose="020B0604020202020204" pitchFamily="34" charset="0"/>
              <a:sym typeface="+mn-ea"/>
            </a:endParaRPr>
          </a:p>
        </p:txBody>
      </p:sp>
      <p:pic>
        <p:nvPicPr>
          <p:cNvPr id="1028" name="Picture 4" descr="http://one.hust.edu.cn/dcp/uploadfiles/hustResource/hust/xiaohui.png">
            <a:extLst>
              <a:ext uri="{FF2B5EF4-FFF2-40B4-BE49-F238E27FC236}">
                <a16:creationId xmlns:a16="http://schemas.microsoft.com/office/drawing/2014/main" id="{EE5E6851-6368-4FD7-BA58-2600AE30C15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66446" y="114658"/>
            <a:ext cx="1440824" cy="1084097"/>
          </a:xfrm>
          <a:prstGeom prst="rect">
            <a:avLst/>
          </a:prstGeom>
          <a:noFill/>
          <a:extLst/>
        </p:spPr>
      </p:pic>
      <p:sp>
        <p:nvSpPr>
          <p:cNvPr id="3" name="矩形 2">
            <a:extLst>
              <a:ext uri="{FF2B5EF4-FFF2-40B4-BE49-F238E27FC236}">
                <a16:creationId xmlns:a16="http://schemas.microsoft.com/office/drawing/2014/main" id="{DB8BFA94-DD14-407B-9F2F-D2FCBF5D584F}"/>
              </a:ext>
            </a:extLst>
          </p:cNvPr>
          <p:cNvSpPr/>
          <p:nvPr/>
        </p:nvSpPr>
        <p:spPr>
          <a:xfrm>
            <a:off x="5982031" y="4201282"/>
            <a:ext cx="6209969" cy="461665"/>
          </a:xfrm>
          <a:prstGeom prst="rect">
            <a:avLst/>
          </a:prstGeom>
        </p:spPr>
        <p:txBody>
          <a:bodyPr wrap="square">
            <a:spAutoFit/>
          </a:bodyPr>
          <a:lstStyle/>
          <a:p>
            <a:pPr algn="ctr" fontAlgn="base"/>
            <a:r>
              <a:rPr lang="en-US" altLang="zh-CN" sz="2400" dirty="0">
                <a:solidFill>
                  <a:schemeClr val="accent1"/>
                </a:solidFill>
                <a:latin typeface="Ubuntu"/>
              </a:rPr>
              <a:t>IAEE International Online Conference</a:t>
            </a:r>
            <a:endParaRPr lang="en-US" altLang="zh-CN" sz="2400" b="0" i="0" dirty="0">
              <a:solidFill>
                <a:schemeClr val="accent1"/>
              </a:solidFill>
              <a:effectLst/>
              <a:latin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pPr/>
              <a:t>10</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838200" y="286829"/>
            <a:ext cx="10515600" cy="740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solidFill>
                  <a:srgbClr val="0053A3"/>
                </a:solidFill>
                <a:latin typeface="Arial" panose="020B0604020202020204" pitchFamily="34" charset="0"/>
                <a:cs typeface="Arial" panose="020B0604020202020204" pitchFamily="34" charset="0"/>
              </a:rPr>
              <a:t>Within UAs: Central and Peripheral Cities </a:t>
            </a:r>
            <a:endParaRPr lang="zh-CN" altLang="en-US" sz="4000" dirty="0">
              <a:solidFill>
                <a:srgbClr val="0053A3"/>
              </a:solidFill>
              <a:latin typeface="Arial" panose="020B0604020202020204" pitchFamily="34" charset="0"/>
              <a:cs typeface="Arial" panose="020B0604020202020204" pitchFamily="34" charset="0"/>
            </a:endParaRPr>
          </a:p>
        </p:txBody>
      </p:sp>
      <p:sp>
        <p:nvSpPr>
          <p:cNvPr id="5" name="标题 1">
            <a:extLst>
              <a:ext uri="{FF2B5EF4-FFF2-40B4-BE49-F238E27FC236}">
                <a16:creationId xmlns:a16="http://schemas.microsoft.com/office/drawing/2014/main" id="{6EE91B53-1DE1-42F1-8A51-F9845A13BE5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8" name="标题 1">
            <a:extLst>
              <a:ext uri="{FF2B5EF4-FFF2-40B4-BE49-F238E27FC236}">
                <a16:creationId xmlns:a16="http://schemas.microsoft.com/office/drawing/2014/main" id="{4ED82FCB-4B73-498D-A9A3-5BDD2A5F07AE}"/>
              </a:ext>
            </a:extLst>
          </p:cNvPr>
          <p:cNvSpPr txBox="1">
            <a:spLocks/>
          </p:cNvSpPr>
          <p:nvPr/>
        </p:nvSpPr>
        <p:spPr>
          <a:xfrm>
            <a:off x="838200" y="94343"/>
            <a:ext cx="10515600" cy="954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17" name="内容占位符 2">
            <a:extLst>
              <a:ext uri="{FF2B5EF4-FFF2-40B4-BE49-F238E27FC236}">
                <a16:creationId xmlns:a16="http://schemas.microsoft.com/office/drawing/2014/main" id="{CE10961D-D7CA-4D9B-9102-24EB4E1043CA}"/>
              </a:ext>
            </a:extLst>
          </p:cNvPr>
          <p:cNvSpPr txBox="1">
            <a:spLocks/>
          </p:cNvSpPr>
          <p:nvPr/>
        </p:nvSpPr>
        <p:spPr>
          <a:xfrm>
            <a:off x="961901" y="5474379"/>
            <a:ext cx="11109790" cy="1075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600"/>
              </a:spcBef>
            </a:pPr>
            <a:r>
              <a:rPr lang="en-US" altLang="zh-CN" sz="2000" dirty="0">
                <a:latin typeface="Arial" panose="020B0604020202020204" pitchFamily="34" charset="0"/>
                <a:ea typeface="华文楷体" panose="02010600040101010101" pitchFamily="2" charset="-122"/>
                <a:cs typeface="Arial" panose="020B0604020202020204" pitchFamily="34" charset="0"/>
              </a:rPr>
              <a:t>After 2013, many </a:t>
            </a:r>
            <a:r>
              <a:rPr lang="en-US" altLang="zh-CN" sz="2000" dirty="0">
                <a:latin typeface="Arial" panose="020B0604020202020204" pitchFamily="34" charset="0"/>
                <a:cs typeface="Arial" panose="020B0604020202020204" pitchFamily="34" charset="0"/>
              </a:rPr>
              <a:t>central cities realized Green Population Urbanization;</a:t>
            </a:r>
            <a:endParaRPr lang="en-US" altLang="zh-CN" sz="2000" dirty="0">
              <a:latin typeface="Arial" panose="020B0604020202020204" pitchFamily="34" charset="0"/>
              <a:ea typeface="华文楷体" panose="02010600040101010101" pitchFamily="2" charset="-122"/>
              <a:cs typeface="Arial" panose="020B0604020202020204" pitchFamily="34" charset="0"/>
            </a:endParaRPr>
          </a:p>
          <a:p>
            <a:pPr>
              <a:lnSpc>
                <a:spcPct val="140000"/>
              </a:lnSpc>
              <a:spcBef>
                <a:spcPts val="600"/>
              </a:spcBef>
            </a:pPr>
            <a:r>
              <a:rPr lang="en-US" altLang="zh-CN" sz="2000" dirty="0">
                <a:latin typeface="Arial" panose="020B0604020202020204" pitchFamily="34" charset="0"/>
                <a:cs typeface="Arial" panose="020B0604020202020204" pitchFamily="34" charset="0"/>
              </a:rPr>
              <a:t>While in some peripheral cities,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PA greatly increased the the risk of haze exposure.</a:t>
            </a:r>
            <a:r>
              <a:rPr lang="en-US" altLang="zh-CN" sz="2000" dirty="0">
                <a:latin typeface="Arial" panose="020B0604020202020204" pitchFamily="34" charset="0"/>
                <a:ea typeface="华文楷体" panose="02010600040101010101" pitchFamily="2" charset="-122"/>
                <a:cs typeface="Arial" panose="020B0604020202020204" pitchFamily="34" charset="0"/>
              </a:rPr>
              <a:t> </a:t>
            </a:r>
            <a:endParaRPr lang="zh-CN" altLang="en-US" sz="2000" dirty="0">
              <a:latin typeface="Arial" panose="020B0604020202020204" pitchFamily="34" charset="0"/>
              <a:ea typeface="华文楷体" panose="02010600040101010101" pitchFamily="2" charset="-122"/>
              <a:cs typeface="Arial" panose="020B0604020202020204" pitchFamily="34" charset="0"/>
            </a:endParaRPr>
          </a:p>
        </p:txBody>
      </p:sp>
      <p:sp>
        <p:nvSpPr>
          <p:cNvPr id="2" name="矩形 1">
            <a:extLst>
              <a:ext uri="{FF2B5EF4-FFF2-40B4-BE49-F238E27FC236}">
                <a16:creationId xmlns:a16="http://schemas.microsoft.com/office/drawing/2014/main" id="{BCDBFD0A-2419-43D4-8DCC-1E08324DE64F}"/>
              </a:ext>
            </a:extLst>
          </p:cNvPr>
          <p:cNvSpPr/>
          <p:nvPr/>
        </p:nvSpPr>
        <p:spPr>
          <a:xfrm>
            <a:off x="875655" y="1055557"/>
            <a:ext cx="5382564" cy="523220"/>
          </a:xfrm>
          <a:prstGeom prst="rect">
            <a:avLst/>
          </a:prstGeom>
        </p:spPr>
        <p:txBody>
          <a:bodyPr wrap="none">
            <a:spAutoFit/>
          </a:bodyPr>
          <a:lstStyle/>
          <a:p>
            <a:pPr marL="285750" indent="-285750">
              <a:buFont typeface="Wingdings" panose="05000000000000000000" pitchFamily="2" charset="2"/>
              <a:buChar char="p"/>
            </a:pPr>
            <a:r>
              <a:rPr lang="zh-CN" altLang="en-US" sz="2800" dirty="0">
                <a:solidFill>
                  <a:schemeClr val="accent1"/>
                </a:solidFill>
                <a:ea typeface="华文楷体" panose="02010600040101010101" pitchFamily="2" charset="-122"/>
              </a:rPr>
              <a:t>  </a:t>
            </a:r>
            <a:r>
              <a:rPr lang="en-US" altLang="zh-CN" sz="2800" dirty="0">
                <a:solidFill>
                  <a:schemeClr val="accent1"/>
                </a:solidFill>
                <a:ea typeface="华文楷体" panose="02010600040101010101" pitchFamily="2" charset="-122"/>
              </a:rPr>
              <a:t>Population Agglomeration</a:t>
            </a:r>
            <a:endParaRPr lang="zh-CN" altLang="en-US" sz="2800" dirty="0">
              <a:solidFill>
                <a:schemeClr val="accent1"/>
              </a:solidFill>
              <a:ea typeface="华文楷体" panose="02010600040101010101" pitchFamily="2" charset="-122"/>
            </a:endParaRPr>
          </a:p>
        </p:txBody>
      </p:sp>
      <p:pic>
        <p:nvPicPr>
          <p:cNvPr id="6" name="图片 5">
            <a:extLst>
              <a:ext uri="{FF2B5EF4-FFF2-40B4-BE49-F238E27FC236}">
                <a16:creationId xmlns:a16="http://schemas.microsoft.com/office/drawing/2014/main" id="{74803866-5FD8-453F-8137-95C08D1AC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16462"/>
            <a:ext cx="10294856" cy="3546006"/>
          </a:xfrm>
          <a:prstGeom prst="rect">
            <a:avLst/>
          </a:prstGeom>
        </p:spPr>
      </p:pic>
    </p:spTree>
    <p:extLst>
      <p:ext uri="{BB962C8B-B14F-4D97-AF65-F5344CB8AC3E}">
        <p14:creationId xmlns:p14="http://schemas.microsoft.com/office/powerpoint/2010/main" val="403551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pPr/>
              <a:t>11</a:t>
            </a:fld>
            <a:endParaRPr lang="zh-CN" altLang="en-US" dirty="0"/>
          </a:p>
        </p:txBody>
      </p:sp>
      <p:sp>
        <p:nvSpPr>
          <p:cNvPr id="5" name="标题 1">
            <a:extLst>
              <a:ext uri="{FF2B5EF4-FFF2-40B4-BE49-F238E27FC236}">
                <a16:creationId xmlns:a16="http://schemas.microsoft.com/office/drawing/2014/main" id="{6EE91B53-1DE1-42F1-8A51-F9845A13BE5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8" name="标题 1">
            <a:extLst>
              <a:ext uri="{FF2B5EF4-FFF2-40B4-BE49-F238E27FC236}">
                <a16:creationId xmlns:a16="http://schemas.microsoft.com/office/drawing/2014/main" id="{4ED82FCB-4B73-498D-A9A3-5BDD2A5F07A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14" name="标题 1">
            <a:extLst>
              <a:ext uri="{FF2B5EF4-FFF2-40B4-BE49-F238E27FC236}">
                <a16:creationId xmlns:a16="http://schemas.microsoft.com/office/drawing/2014/main" id="{CD7202B0-7C7F-4922-87CB-BE8193BE6D4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10" name="矩形 9">
            <a:extLst>
              <a:ext uri="{FF2B5EF4-FFF2-40B4-BE49-F238E27FC236}">
                <a16:creationId xmlns:a16="http://schemas.microsoft.com/office/drawing/2014/main" id="{A22F4B95-6D7A-4696-990C-951C1C5D7FF4}"/>
              </a:ext>
            </a:extLst>
          </p:cNvPr>
          <p:cNvSpPr/>
          <p:nvPr/>
        </p:nvSpPr>
        <p:spPr>
          <a:xfrm>
            <a:off x="1015966" y="70732"/>
            <a:ext cx="7926785" cy="584775"/>
          </a:xfrm>
          <a:prstGeom prst="rect">
            <a:avLst/>
          </a:prstGeom>
        </p:spPr>
        <p:txBody>
          <a:bodyPr wrap="none">
            <a:spAutoFit/>
          </a:bodyPr>
          <a:lstStyle/>
          <a:p>
            <a:pPr marL="285750" indent="-285750">
              <a:buFont typeface="Wingdings" panose="05000000000000000000" pitchFamily="2" charset="2"/>
              <a:buChar char="p"/>
            </a:pPr>
            <a:r>
              <a:rPr lang="zh-CN" altLang="en-US" sz="3200" dirty="0">
                <a:solidFill>
                  <a:schemeClr val="accent1"/>
                </a:solidFill>
                <a:ea typeface="华文楷体" panose="02010600040101010101" pitchFamily="2" charset="-122"/>
              </a:rPr>
              <a:t> </a:t>
            </a:r>
            <a:r>
              <a:rPr lang="en-US" altLang="zh-CN" sz="3200" dirty="0">
                <a:solidFill>
                  <a:schemeClr val="accent1"/>
                </a:solidFill>
                <a:ea typeface="华文楷体" panose="02010600040101010101" pitchFamily="2" charset="-122"/>
              </a:rPr>
              <a:t>Economic Growth &amp; City Expansion</a:t>
            </a:r>
            <a:endParaRPr lang="zh-CN" altLang="en-US" sz="3200" dirty="0">
              <a:solidFill>
                <a:schemeClr val="accent1"/>
              </a:solidFill>
              <a:latin typeface="楷体" panose="02010609060101010101" pitchFamily="49" charset="-122"/>
              <a:ea typeface="楷体" panose="02010609060101010101" pitchFamily="49" charset="-122"/>
            </a:endParaRPr>
          </a:p>
        </p:txBody>
      </p:sp>
      <p:sp>
        <p:nvSpPr>
          <p:cNvPr id="9" name="内容占位符 2">
            <a:extLst>
              <a:ext uri="{FF2B5EF4-FFF2-40B4-BE49-F238E27FC236}">
                <a16:creationId xmlns:a16="http://schemas.microsoft.com/office/drawing/2014/main" id="{2B1A404C-A45B-45F2-A968-04E4B3D192C4}"/>
              </a:ext>
            </a:extLst>
          </p:cNvPr>
          <p:cNvSpPr txBox="1">
            <a:spLocks/>
          </p:cNvSpPr>
          <p:nvPr/>
        </p:nvSpPr>
        <p:spPr>
          <a:xfrm>
            <a:off x="1015966" y="6077945"/>
            <a:ext cx="10740242" cy="1075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zh-CN" sz="2000" dirty="0">
                <a:latin typeface="Arial" panose="020B0604020202020204" pitchFamily="34" charset="0"/>
                <a:ea typeface="华文楷体" panose="02010600040101010101" pitchFamily="2" charset="-122"/>
                <a:cs typeface="Arial" panose="020B0604020202020204" pitchFamily="34" charset="0"/>
              </a:rPr>
              <a:t>After 2013, the economic urbanization in central cities no longer pollutes the sky; </a:t>
            </a:r>
          </a:p>
          <a:p>
            <a:pPr>
              <a:lnSpc>
                <a:spcPct val="100000"/>
              </a:lnSpc>
              <a:spcBef>
                <a:spcPts val="0"/>
              </a:spcBef>
            </a:pPr>
            <a:r>
              <a:rPr lang="en-US" altLang="zh-CN" sz="2000" dirty="0">
                <a:latin typeface="Arial" panose="020B0604020202020204" pitchFamily="34" charset="0"/>
                <a:ea typeface="华文楷体" panose="02010600040101010101" pitchFamily="2" charset="-122"/>
                <a:cs typeface="Arial" panose="020B0604020202020204" pitchFamily="34" charset="0"/>
              </a:rPr>
              <a:t>But in some peripheral cities,</a:t>
            </a:r>
            <a:r>
              <a:rPr lang="zh-CN" altLang="en-US" sz="2000" dirty="0">
                <a:latin typeface="Arial" panose="020B0604020202020204" pitchFamily="34" charset="0"/>
                <a:ea typeface="华文楷体" panose="02010600040101010101" pitchFamily="2" charset="-122"/>
                <a:cs typeface="Arial" panose="020B0604020202020204" pitchFamily="34" charset="0"/>
              </a:rPr>
              <a:t> </a:t>
            </a:r>
            <a:r>
              <a:rPr lang="en-US" altLang="zh-CN" sz="2000" dirty="0">
                <a:latin typeface="Arial" panose="020B0604020202020204" pitchFamily="34" charset="0"/>
                <a:ea typeface="华文楷体" panose="02010600040101010101" pitchFamily="2" charset="-122"/>
                <a:cs typeface="Arial" panose="020B0604020202020204" pitchFamily="34" charset="0"/>
              </a:rPr>
              <a:t>economic growth increased haze pollution.  </a:t>
            </a:r>
            <a:endParaRPr lang="zh-CN" altLang="en-US" sz="2000" dirty="0">
              <a:latin typeface="Arial" panose="020B0604020202020204" pitchFamily="34" charset="0"/>
              <a:ea typeface="华文楷体" panose="02010600040101010101" pitchFamily="2" charset="-122"/>
              <a:cs typeface="Arial" panose="020B0604020202020204" pitchFamily="34" charset="0"/>
            </a:endParaRPr>
          </a:p>
        </p:txBody>
      </p:sp>
      <p:pic>
        <p:nvPicPr>
          <p:cNvPr id="3" name="图片 2">
            <a:extLst>
              <a:ext uri="{FF2B5EF4-FFF2-40B4-BE49-F238E27FC236}">
                <a16:creationId xmlns:a16="http://schemas.microsoft.com/office/drawing/2014/main" id="{888CE2F4-BB81-43DF-B057-02292D65B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026" y="3478517"/>
            <a:ext cx="7967969" cy="2655990"/>
          </a:xfrm>
          <a:prstGeom prst="rect">
            <a:avLst/>
          </a:prstGeom>
        </p:spPr>
      </p:pic>
      <p:pic>
        <p:nvPicPr>
          <p:cNvPr id="11" name="图片 10">
            <a:extLst>
              <a:ext uri="{FF2B5EF4-FFF2-40B4-BE49-F238E27FC236}">
                <a16:creationId xmlns:a16="http://schemas.microsoft.com/office/drawing/2014/main" id="{F0650387-4FD4-47F5-8932-47B8BDFAA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026" y="838985"/>
            <a:ext cx="7996249" cy="2665416"/>
          </a:xfrm>
          <a:prstGeom prst="rect">
            <a:avLst/>
          </a:prstGeom>
        </p:spPr>
      </p:pic>
    </p:spTree>
    <p:extLst>
      <p:ext uri="{BB962C8B-B14F-4D97-AF65-F5344CB8AC3E}">
        <p14:creationId xmlns:p14="http://schemas.microsoft.com/office/powerpoint/2010/main" val="258305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pPr/>
              <a:t>12</a:t>
            </a:fld>
            <a:endParaRPr lang="zh-CN" altLang="en-US" dirty="0"/>
          </a:p>
        </p:txBody>
      </p:sp>
      <p:sp>
        <p:nvSpPr>
          <p:cNvPr id="5" name="标题 1">
            <a:extLst>
              <a:ext uri="{FF2B5EF4-FFF2-40B4-BE49-F238E27FC236}">
                <a16:creationId xmlns:a16="http://schemas.microsoft.com/office/drawing/2014/main" id="{6EE91B53-1DE1-42F1-8A51-F9845A13BE5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14" name="标题 1">
            <a:extLst>
              <a:ext uri="{FF2B5EF4-FFF2-40B4-BE49-F238E27FC236}">
                <a16:creationId xmlns:a16="http://schemas.microsoft.com/office/drawing/2014/main" id="{CD7202B0-7C7F-4922-87CB-BE8193BE6D49}"/>
              </a:ext>
            </a:extLst>
          </p:cNvPr>
          <p:cNvSpPr txBox="1">
            <a:spLocks/>
          </p:cNvSpPr>
          <p:nvPr/>
        </p:nvSpPr>
        <p:spPr>
          <a:xfrm>
            <a:off x="743932" y="641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10" name="矩形 9">
            <a:extLst>
              <a:ext uri="{FF2B5EF4-FFF2-40B4-BE49-F238E27FC236}">
                <a16:creationId xmlns:a16="http://schemas.microsoft.com/office/drawing/2014/main" id="{AF6ED659-B9F9-483A-830A-C630C26E7E37}"/>
              </a:ext>
            </a:extLst>
          </p:cNvPr>
          <p:cNvSpPr/>
          <p:nvPr/>
        </p:nvSpPr>
        <p:spPr>
          <a:xfrm>
            <a:off x="932468" y="412361"/>
            <a:ext cx="4485139" cy="584775"/>
          </a:xfrm>
          <a:prstGeom prst="rect">
            <a:avLst/>
          </a:prstGeom>
        </p:spPr>
        <p:txBody>
          <a:bodyPr wrap="none">
            <a:spAutoFit/>
          </a:bodyPr>
          <a:lstStyle/>
          <a:p>
            <a:pPr marL="285750" indent="-285750">
              <a:buFont typeface="Wingdings" panose="05000000000000000000" pitchFamily="2" charset="2"/>
              <a:buChar char="p"/>
            </a:pPr>
            <a:r>
              <a:rPr lang="zh-CN" altLang="en-US" sz="3200" dirty="0">
                <a:solidFill>
                  <a:schemeClr val="accent1"/>
                </a:solidFill>
                <a:ea typeface="华文楷体" panose="02010600040101010101" pitchFamily="2" charset="-122"/>
              </a:rPr>
              <a:t> </a:t>
            </a:r>
            <a:r>
              <a:rPr lang="en-US" altLang="zh-CN" sz="3200" dirty="0">
                <a:solidFill>
                  <a:schemeClr val="accent1"/>
                </a:solidFill>
                <a:ea typeface="华文楷体" panose="02010600040101010101" pitchFamily="2" charset="-122"/>
              </a:rPr>
              <a:t>Emission Intensity</a:t>
            </a:r>
            <a:endParaRPr lang="zh-CN" altLang="en-US" sz="3200" dirty="0">
              <a:solidFill>
                <a:schemeClr val="accent1"/>
              </a:solidFill>
              <a:latin typeface="楷体" panose="02010609060101010101" pitchFamily="49" charset="-122"/>
              <a:ea typeface="楷体" panose="02010609060101010101" pitchFamily="49" charset="-122"/>
            </a:endParaRPr>
          </a:p>
        </p:txBody>
      </p:sp>
      <p:sp>
        <p:nvSpPr>
          <p:cNvPr id="7" name="内容占位符 2">
            <a:extLst>
              <a:ext uri="{FF2B5EF4-FFF2-40B4-BE49-F238E27FC236}">
                <a16:creationId xmlns:a16="http://schemas.microsoft.com/office/drawing/2014/main" id="{FA8339B9-C7DA-41D1-938D-4AAA144E4A8F}"/>
              </a:ext>
            </a:extLst>
          </p:cNvPr>
          <p:cNvSpPr txBox="1">
            <a:spLocks/>
          </p:cNvSpPr>
          <p:nvPr/>
        </p:nvSpPr>
        <p:spPr>
          <a:xfrm>
            <a:off x="838200" y="5097108"/>
            <a:ext cx="10894622" cy="1372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600"/>
              </a:spcBef>
            </a:pPr>
            <a:r>
              <a:rPr lang="en-US" altLang="zh-CN" sz="2000" dirty="0">
                <a:latin typeface="Arial" panose="020B0604020202020204" pitchFamily="34" charset="0"/>
                <a:ea typeface="华文楷体" panose="02010600040101010101" pitchFamily="2" charset="-122"/>
                <a:cs typeface="Arial" panose="020B0604020202020204" pitchFamily="34" charset="0"/>
              </a:rPr>
              <a:t>After </a:t>
            </a:r>
            <a:r>
              <a:rPr lang="en-US" altLang="zh-CN" sz="2000" dirty="0" err="1">
                <a:latin typeface="Arial" panose="020B0604020202020204" pitchFamily="34" charset="0"/>
                <a:ea typeface="华文楷体" panose="02010600040101010101" pitchFamily="2" charset="-122"/>
                <a:cs typeface="Arial" panose="020B0604020202020204" pitchFamily="34" charset="0"/>
              </a:rPr>
              <a:t>APPCAP</a:t>
            </a:r>
            <a:r>
              <a:rPr lang="en-US" altLang="zh-CN" sz="2000" dirty="0">
                <a:latin typeface="Arial" panose="020B0604020202020204" pitchFamily="34" charset="0"/>
                <a:ea typeface="华文楷体" panose="02010600040101010101" pitchFamily="2" charset="-122"/>
                <a:cs typeface="Arial" panose="020B0604020202020204" pitchFamily="34" charset="0"/>
              </a:rPr>
              <a:t>,  the haze pollution abatement in peripheral cities relieved the haze pollution control pressure of central cities. The regional collaboration mechanism play an important role in achieving clean air goals of UAs.</a:t>
            </a:r>
            <a:endParaRPr lang="zh-CN" altLang="en-US" sz="2000" dirty="0">
              <a:latin typeface="Arial" panose="020B0604020202020204" pitchFamily="34" charset="0"/>
              <a:ea typeface="华文楷体" panose="02010600040101010101" pitchFamily="2" charset="-122"/>
              <a:cs typeface="Arial" panose="020B0604020202020204" pitchFamily="34" charset="0"/>
            </a:endParaRPr>
          </a:p>
        </p:txBody>
      </p:sp>
      <p:pic>
        <p:nvPicPr>
          <p:cNvPr id="3" name="图片 2">
            <a:extLst>
              <a:ext uri="{FF2B5EF4-FFF2-40B4-BE49-F238E27FC236}">
                <a16:creationId xmlns:a16="http://schemas.microsoft.com/office/drawing/2014/main" id="{25550ABF-7662-404C-9032-D8E455E0B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84" y="1308091"/>
            <a:ext cx="10238295" cy="3640283"/>
          </a:xfrm>
          <a:prstGeom prst="rect">
            <a:avLst/>
          </a:prstGeom>
        </p:spPr>
      </p:pic>
    </p:spTree>
    <p:extLst>
      <p:ext uri="{BB962C8B-B14F-4D97-AF65-F5344CB8AC3E}">
        <p14:creationId xmlns:p14="http://schemas.microsoft.com/office/powerpoint/2010/main" val="185270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pPr/>
              <a:t>13</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981075" y="21637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dirty="0">
                <a:solidFill>
                  <a:schemeClr val="accent1"/>
                </a:solidFill>
                <a:latin typeface="Arial" panose="020B0604020202020204" pitchFamily="34" charset="0"/>
                <a:cs typeface="Arial" panose="020B0604020202020204" pitchFamily="34" charset="0"/>
              </a:rPr>
              <a:t>Summary</a:t>
            </a:r>
            <a:endParaRPr lang="zh-CN" altLang="en-US" sz="4800" dirty="0">
              <a:solidFill>
                <a:schemeClr val="accent1"/>
              </a:solidFill>
              <a:highlight>
                <a:srgbClr val="FFFF00"/>
              </a:highlight>
              <a:latin typeface="Arial" panose="020B0604020202020204" pitchFamily="34" charset="0"/>
              <a:cs typeface="Arial" panose="020B0604020202020204" pitchFamily="34" charset="0"/>
            </a:endParaRPr>
          </a:p>
        </p:txBody>
      </p:sp>
      <p:sp>
        <p:nvSpPr>
          <p:cNvPr id="6" name="内容占位符 2">
            <a:extLst>
              <a:ext uri="{FF2B5EF4-FFF2-40B4-BE49-F238E27FC236}">
                <a16:creationId xmlns:a16="http://schemas.microsoft.com/office/drawing/2014/main" id="{09E5109D-F868-412F-BCF1-76B74797B0A0}"/>
              </a:ext>
            </a:extLst>
          </p:cNvPr>
          <p:cNvSpPr txBox="1">
            <a:spLocks/>
          </p:cNvSpPr>
          <p:nvPr/>
        </p:nvSpPr>
        <p:spPr>
          <a:xfrm>
            <a:off x="1011805" y="1315893"/>
            <a:ext cx="10293504" cy="532573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altLang="zh-CN" sz="2000" dirty="0">
                <a:latin typeface="Arial" panose="020B0604020202020204" pitchFamily="34" charset="0"/>
                <a:cs typeface="Arial" panose="020B0604020202020204" pitchFamily="34" charset="0"/>
              </a:rPr>
              <a:t>After </a:t>
            </a:r>
            <a:r>
              <a:rPr lang="en-US" altLang="zh-CN" sz="2000" dirty="0" err="1">
                <a:latin typeface="Arial" panose="020B0604020202020204" pitchFamily="34" charset="0"/>
                <a:cs typeface="Arial" panose="020B0604020202020204" pitchFamily="34" charset="0"/>
              </a:rPr>
              <a:t>APPCAP</a:t>
            </a:r>
            <a:r>
              <a:rPr lang="en-US" altLang="zh-CN" sz="2000" dirty="0">
                <a:latin typeface="Arial" panose="020B0604020202020204" pitchFamily="34" charset="0"/>
                <a:cs typeface="Arial" panose="020B0604020202020204" pitchFamily="34" charset="0"/>
              </a:rPr>
              <a:t>:</a:t>
            </a:r>
          </a:p>
          <a:p>
            <a:pPr>
              <a:lnSpc>
                <a:spcPct val="150000"/>
              </a:lnSpc>
              <a:spcBef>
                <a:spcPts val="600"/>
              </a:spcBef>
              <a:buFont typeface="Wingdings" panose="05000000000000000000" pitchFamily="2" charset="2"/>
              <a:buChar char="l"/>
            </a:pPr>
            <a:r>
              <a:rPr lang="en-US" altLang="zh-CN" sz="2000" dirty="0">
                <a:latin typeface="Arial" panose="020B0604020202020204" pitchFamily="34" charset="0"/>
                <a:cs typeface="Arial" panose="020B0604020202020204" pitchFamily="34" charset="0"/>
              </a:rPr>
              <a:t>For Urban Agglomerations:</a:t>
            </a:r>
          </a:p>
          <a:p>
            <a:pPr lvl="1">
              <a:lnSpc>
                <a:spcPct val="15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Emission Intensity       in most UAs</a:t>
            </a:r>
          </a:p>
          <a:p>
            <a:pPr lvl="1">
              <a:lnSpc>
                <a:spcPct val="15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Population agglomeration     in </a:t>
            </a:r>
            <a:r>
              <a:rPr lang="en-US" altLang="zh-CN" sz="1800" dirty="0" err="1">
                <a:latin typeface="Arial" panose="020B0604020202020204" pitchFamily="34" charset="0"/>
                <a:cs typeface="Arial" panose="020B0604020202020204" pitchFamily="34" charset="0"/>
              </a:rPr>
              <a:t>YRD</a:t>
            </a:r>
            <a:r>
              <a:rPr lang="en-US" altLang="zh-CN" sz="1800" dirty="0">
                <a:latin typeface="Arial" panose="020B0604020202020204" pitchFamily="34" charset="0"/>
                <a:cs typeface="Arial" panose="020B0604020202020204" pitchFamily="34" charset="0"/>
              </a:rPr>
              <a:t> &amp; </a:t>
            </a:r>
            <a:r>
              <a:rPr lang="en-US" altLang="zh-CN" sz="1800" dirty="0" err="1">
                <a:latin typeface="Arial" panose="020B0604020202020204" pitchFamily="34" charset="0"/>
                <a:cs typeface="Arial" panose="020B0604020202020204" pitchFamily="34" charset="0"/>
              </a:rPr>
              <a:t>BTH</a:t>
            </a:r>
            <a:endParaRPr lang="en-US" altLang="zh-CN" sz="1800" dirty="0">
              <a:latin typeface="Arial" panose="020B0604020202020204" pitchFamily="34" charset="0"/>
              <a:cs typeface="Arial" panose="020B0604020202020204" pitchFamily="34" charset="0"/>
            </a:endParaRPr>
          </a:p>
          <a:p>
            <a:pPr lvl="1">
              <a:lnSpc>
                <a:spcPct val="15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Economic Growth  &amp; City Expansion                 in some UAs</a:t>
            </a:r>
          </a:p>
          <a:p>
            <a:pPr>
              <a:lnSpc>
                <a:spcPct val="150000"/>
              </a:lnSpc>
              <a:spcBef>
                <a:spcPts val="600"/>
              </a:spcBef>
              <a:buFont typeface="Wingdings" panose="05000000000000000000" pitchFamily="2" charset="2"/>
              <a:buChar char="l"/>
            </a:pPr>
            <a:r>
              <a:rPr lang="en-US" altLang="zh-CN" sz="2000" dirty="0">
                <a:latin typeface="Arial" panose="020B0604020202020204" pitchFamily="34" charset="0"/>
                <a:cs typeface="Arial" panose="020B0604020202020204" pitchFamily="34" charset="0"/>
              </a:rPr>
              <a:t>Within Urban Agglomerations:</a:t>
            </a:r>
          </a:p>
          <a:p>
            <a:pPr lvl="1">
              <a:lnSpc>
                <a:spcPct val="15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Population agglomeration:      in some Central       in some Peripheral</a:t>
            </a:r>
          </a:p>
          <a:p>
            <a:pPr lvl="1">
              <a:lnSpc>
                <a:spcPct val="15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Economic Growth &amp; City Expansion:  </a:t>
            </a:r>
            <a:r>
              <a:rPr lang="en-US" altLang="zh-CN" sz="1800" b="1" dirty="0">
                <a:solidFill>
                  <a:schemeClr val="accent6"/>
                </a:solidFill>
                <a:latin typeface="Arial" panose="020B0604020202020204" pitchFamily="34" charset="0"/>
                <a:cs typeface="Arial" panose="020B0604020202020204" pitchFamily="34" charset="0"/>
              </a:rPr>
              <a:t>zero</a:t>
            </a:r>
            <a:r>
              <a:rPr lang="en-US" altLang="zh-CN" sz="1800" dirty="0">
                <a:latin typeface="Arial" panose="020B0604020202020204" pitchFamily="34" charset="0"/>
                <a:cs typeface="Arial" panose="020B0604020202020204" pitchFamily="34" charset="0"/>
              </a:rPr>
              <a:t>  in most Central       in most Peripheral</a:t>
            </a:r>
          </a:p>
          <a:p>
            <a:pPr lvl="1">
              <a:lnSpc>
                <a:spcPct val="150000"/>
              </a:lnSpc>
              <a:spcBef>
                <a:spcPts val="600"/>
              </a:spcBef>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Emission Intensity:  </a:t>
            </a:r>
            <a:r>
              <a:rPr lang="en-US" altLang="zh-CN" sz="1800" b="1" dirty="0">
                <a:solidFill>
                  <a:srgbClr val="C00000"/>
                </a:solidFill>
                <a:latin typeface="Arial" panose="020B0604020202020204" pitchFamily="34" charset="0"/>
                <a:cs typeface="Arial" panose="020B0604020202020204" pitchFamily="34" charset="0"/>
              </a:rPr>
              <a:t>zero</a:t>
            </a:r>
            <a:r>
              <a:rPr lang="en-US" altLang="zh-CN" sz="1800" dirty="0">
                <a:latin typeface="Arial" panose="020B0604020202020204" pitchFamily="34" charset="0"/>
                <a:cs typeface="Arial" panose="020B0604020202020204" pitchFamily="34" charset="0"/>
              </a:rPr>
              <a:t>  in most Central       in most Peripheral         Regional Collaboration</a:t>
            </a:r>
            <a:endParaRPr lang="en-US" altLang="zh-CN" sz="1800" dirty="0">
              <a:latin typeface="Arial" panose="020B0604020202020204" pitchFamily="34" charset="0"/>
              <a:ea typeface="+mj-ea"/>
              <a:cs typeface="Arial" panose="020B0604020202020204" pitchFamily="34" charset="0"/>
            </a:endParaRPr>
          </a:p>
        </p:txBody>
      </p:sp>
      <p:sp>
        <p:nvSpPr>
          <p:cNvPr id="2" name="箭头: 下 1">
            <a:extLst>
              <a:ext uri="{FF2B5EF4-FFF2-40B4-BE49-F238E27FC236}">
                <a16:creationId xmlns:a16="http://schemas.microsoft.com/office/drawing/2014/main" id="{30987F91-9135-4B50-B732-97379EF3EB4C}"/>
              </a:ext>
            </a:extLst>
          </p:cNvPr>
          <p:cNvSpPr/>
          <p:nvPr/>
        </p:nvSpPr>
        <p:spPr>
          <a:xfrm>
            <a:off x="3717333" y="2450970"/>
            <a:ext cx="232498" cy="41686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 name="箭头: 下 6">
            <a:extLst>
              <a:ext uri="{FF2B5EF4-FFF2-40B4-BE49-F238E27FC236}">
                <a16:creationId xmlns:a16="http://schemas.microsoft.com/office/drawing/2014/main" id="{5D0098F7-2C84-4C71-A05F-CC1584FD16F3}"/>
              </a:ext>
            </a:extLst>
          </p:cNvPr>
          <p:cNvSpPr/>
          <p:nvPr/>
        </p:nvSpPr>
        <p:spPr>
          <a:xfrm flipH="1">
            <a:off x="4464724" y="2980885"/>
            <a:ext cx="149258" cy="30786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箭头: 下 2">
            <a:extLst>
              <a:ext uri="{FF2B5EF4-FFF2-40B4-BE49-F238E27FC236}">
                <a16:creationId xmlns:a16="http://schemas.microsoft.com/office/drawing/2014/main" id="{D5F6C176-6227-4F19-AA81-DEAF52835244}"/>
              </a:ext>
            </a:extLst>
          </p:cNvPr>
          <p:cNvSpPr/>
          <p:nvPr/>
        </p:nvSpPr>
        <p:spPr>
          <a:xfrm rot="10800000">
            <a:off x="5593582" y="3433446"/>
            <a:ext cx="399695" cy="42211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AB0F64D8-CDA6-4EB3-A373-BE91149DF450}"/>
              </a:ext>
            </a:extLst>
          </p:cNvPr>
          <p:cNvCxnSpPr>
            <a:cxnSpLocks/>
          </p:cNvCxnSpPr>
          <p:nvPr/>
        </p:nvCxnSpPr>
        <p:spPr>
          <a:xfrm>
            <a:off x="6012132" y="3650260"/>
            <a:ext cx="249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箭头: 下 9">
            <a:extLst>
              <a:ext uri="{FF2B5EF4-FFF2-40B4-BE49-F238E27FC236}">
                <a16:creationId xmlns:a16="http://schemas.microsoft.com/office/drawing/2014/main" id="{466AA739-C18B-4AB9-94F6-8CCA7A7C83A7}"/>
              </a:ext>
            </a:extLst>
          </p:cNvPr>
          <p:cNvSpPr/>
          <p:nvPr/>
        </p:nvSpPr>
        <p:spPr>
          <a:xfrm rot="10800000">
            <a:off x="6303734" y="3516205"/>
            <a:ext cx="106493" cy="2660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a:extLst>
              <a:ext uri="{FF2B5EF4-FFF2-40B4-BE49-F238E27FC236}">
                <a16:creationId xmlns:a16="http://schemas.microsoft.com/office/drawing/2014/main" id="{5E12B2FA-4715-4647-BEFA-DFA914F00F07}"/>
              </a:ext>
            </a:extLst>
          </p:cNvPr>
          <p:cNvSpPr/>
          <p:nvPr/>
        </p:nvSpPr>
        <p:spPr>
          <a:xfrm>
            <a:off x="4539353" y="4501889"/>
            <a:ext cx="149259" cy="30786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6" name="箭头: 下 15">
            <a:extLst>
              <a:ext uri="{FF2B5EF4-FFF2-40B4-BE49-F238E27FC236}">
                <a16:creationId xmlns:a16="http://schemas.microsoft.com/office/drawing/2014/main" id="{EFA46D3A-3D35-4140-9758-9100BF946688}"/>
              </a:ext>
            </a:extLst>
          </p:cNvPr>
          <p:cNvSpPr/>
          <p:nvPr/>
        </p:nvSpPr>
        <p:spPr>
          <a:xfrm rot="10800000">
            <a:off x="6595966" y="4501889"/>
            <a:ext cx="149258" cy="3078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1964F8CA-2162-4FC4-B56F-4F79DE51855C}"/>
              </a:ext>
            </a:extLst>
          </p:cNvPr>
          <p:cNvSpPr/>
          <p:nvPr/>
        </p:nvSpPr>
        <p:spPr>
          <a:xfrm rot="10800000">
            <a:off x="7867011" y="4979005"/>
            <a:ext cx="149258" cy="3078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a:extLst>
              <a:ext uri="{FF2B5EF4-FFF2-40B4-BE49-F238E27FC236}">
                <a16:creationId xmlns:a16="http://schemas.microsoft.com/office/drawing/2014/main" id="{CBE1F85B-CE69-48A9-9314-9F50A4B56B4C}"/>
              </a:ext>
            </a:extLst>
          </p:cNvPr>
          <p:cNvSpPr/>
          <p:nvPr/>
        </p:nvSpPr>
        <p:spPr>
          <a:xfrm>
            <a:off x="6078440" y="5508909"/>
            <a:ext cx="249086" cy="59022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1" name="箭头: 燕尾形 20">
            <a:extLst>
              <a:ext uri="{FF2B5EF4-FFF2-40B4-BE49-F238E27FC236}">
                <a16:creationId xmlns:a16="http://schemas.microsoft.com/office/drawing/2014/main" id="{B711D7CE-4229-4318-8ACC-66B7B5071270}"/>
              </a:ext>
            </a:extLst>
          </p:cNvPr>
          <p:cNvSpPr/>
          <p:nvPr/>
        </p:nvSpPr>
        <p:spPr>
          <a:xfrm>
            <a:off x="8349682" y="5508909"/>
            <a:ext cx="338584" cy="256094"/>
          </a:xfrm>
          <a:prstGeom prst="notched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713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93765" y="1001641"/>
            <a:ext cx="11376561" cy="96077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The Air Pollution Prevention and Control Action Plan (APPCAP) was issued in September  2013;</a:t>
            </a:r>
          </a:p>
          <a:p>
            <a:pPr marL="342900"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During 2013—2018</a:t>
            </a:r>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the </a:t>
            </a:r>
            <a:r>
              <a:rPr lang="en-US" altLang="zh-CN" sz="2000" dirty="0" err="1">
                <a:latin typeface="Arial" panose="020B0604020202020204" pitchFamily="34" charset="0"/>
                <a:cs typeface="Arial" panose="020B0604020202020204" pitchFamily="34" charset="0"/>
              </a:rPr>
              <a:t>PM</a:t>
            </a:r>
            <a:r>
              <a:rPr lang="en-US" altLang="zh-CN" sz="2000" baseline="-25000" dirty="0" err="1">
                <a:latin typeface="Arial" panose="020B0604020202020204" pitchFamily="34" charset="0"/>
                <a:cs typeface="Arial" panose="020B0604020202020204" pitchFamily="34" charset="0"/>
              </a:rPr>
              <a:t>2.5</a:t>
            </a:r>
            <a:r>
              <a:rPr lang="en-US" altLang="zh-CN" sz="2000" dirty="0">
                <a:latin typeface="Arial" panose="020B0604020202020204" pitchFamily="34" charset="0"/>
                <a:cs typeface="Arial" panose="020B0604020202020204" pitchFamily="34" charset="0"/>
              </a:rPr>
              <a:t> concentration dropped by </a:t>
            </a:r>
            <a:r>
              <a:rPr lang="en-US" altLang="zh-CN" sz="2000" b="1" dirty="0">
                <a:solidFill>
                  <a:srgbClr val="0053A3"/>
                </a:solidFill>
                <a:latin typeface="Arial" panose="020B0604020202020204" pitchFamily="34" charset="0"/>
                <a:cs typeface="Arial" panose="020B0604020202020204" pitchFamily="34" charset="0"/>
              </a:rPr>
              <a:t>39% </a:t>
            </a:r>
            <a:r>
              <a:rPr lang="en-US" altLang="zh-CN" sz="2000" dirty="0">
                <a:latin typeface="Arial" panose="020B0604020202020204" pitchFamily="34" charset="0"/>
                <a:cs typeface="Arial" panose="020B0604020202020204" pitchFamily="34" charset="0"/>
              </a:rPr>
              <a:t>(nationwide),  </a:t>
            </a:r>
            <a:r>
              <a:rPr lang="en-US" altLang="zh-CN" sz="2000" b="1" dirty="0">
                <a:solidFill>
                  <a:srgbClr val="0053A3"/>
                </a:solidFill>
                <a:latin typeface="Arial" panose="020B0604020202020204" pitchFamily="34" charset="0"/>
                <a:cs typeface="Arial" panose="020B0604020202020204" pitchFamily="34" charset="0"/>
              </a:rPr>
              <a:t>57% </a:t>
            </a:r>
            <a:r>
              <a:rPr lang="en-US" altLang="zh-CN" sz="2000" dirty="0">
                <a:latin typeface="Arial" panose="020B0604020202020204" pitchFamily="34" charset="0"/>
                <a:cs typeface="Arial" panose="020B0604020202020204" pitchFamily="34" charset="0"/>
              </a:rPr>
              <a:t>(in Beijing)</a:t>
            </a:r>
            <a:endParaRPr lang="en-US" altLang="zh-CN" sz="2000" dirty="0">
              <a:solidFill>
                <a:srgbClr val="0053A3"/>
              </a:solidFill>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pPr/>
              <a:t>2</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981075" y="344067"/>
            <a:ext cx="10515600" cy="9360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accent1"/>
                </a:solidFill>
                <a:latin typeface="Arial" panose="020B0604020202020204" pitchFamily="34" charset="0"/>
                <a:ea typeface="楷体" panose="02010609060101010101" pitchFamily="49" charset="-122"/>
                <a:cs typeface="Arial" panose="020B0604020202020204" pitchFamily="34" charset="0"/>
              </a:rPr>
              <a:t>Backgrounds</a:t>
            </a:r>
            <a:r>
              <a:rPr lang="en-US" altLang="zh-CN" dirty="0">
                <a:latin typeface="Arial" panose="020B0604020202020204" pitchFamily="34" charset="0"/>
                <a:ea typeface="楷体" panose="02010609060101010101" pitchFamily="49" charset="-122"/>
                <a:cs typeface="Arial" panose="020B0604020202020204" pitchFamily="34" charset="0"/>
              </a:rPr>
              <a:t> </a:t>
            </a:r>
            <a:endParaRPr lang="zh-CN" altLang="en-US" dirty="0">
              <a:latin typeface="Arial" panose="020B0604020202020204" pitchFamily="34" charset="0"/>
              <a:ea typeface="楷体" panose="02010609060101010101" pitchFamily="49" charset="-122"/>
              <a:cs typeface="Arial" panose="020B0604020202020204" pitchFamily="34" charset="0"/>
            </a:endParaRPr>
          </a:p>
        </p:txBody>
      </p:sp>
      <p:sp>
        <p:nvSpPr>
          <p:cNvPr id="2" name="箭头: 下 1">
            <a:extLst>
              <a:ext uri="{FF2B5EF4-FFF2-40B4-BE49-F238E27FC236}">
                <a16:creationId xmlns:a16="http://schemas.microsoft.com/office/drawing/2014/main" id="{6C9CC43D-BCF2-48F5-83EA-F6AC5973A3CA}"/>
              </a:ext>
            </a:extLst>
          </p:cNvPr>
          <p:cNvSpPr/>
          <p:nvPr/>
        </p:nvSpPr>
        <p:spPr>
          <a:xfrm>
            <a:off x="11386276" y="-671455"/>
            <a:ext cx="111760" cy="254000"/>
          </a:xfrm>
          <a:prstGeom prst="downArrow">
            <a:avLst/>
          </a:prstGeom>
          <a:noFill/>
          <a:ln w="2222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http://qnck.cyol.com/images/2014-01/01/28/res11_attpic_brief.jpg">
            <a:extLst>
              <a:ext uri="{FF2B5EF4-FFF2-40B4-BE49-F238E27FC236}">
                <a16:creationId xmlns:a16="http://schemas.microsoft.com/office/drawing/2014/main" id="{D9B78863-E48F-44EB-BB61-D5F4DC99A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52996"/>
            <a:ext cx="7025658" cy="4842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资料图：2018年6月27日，蓝天白云下的故宫角楼风景如画，引游客争相拍照。图片来源：视觉中国">
            <a:extLst>
              <a:ext uri="{FF2B5EF4-FFF2-40B4-BE49-F238E27FC236}">
                <a16:creationId xmlns:a16="http://schemas.microsoft.com/office/drawing/2014/main" id="{2240B6AE-9646-4B0B-8A9B-86E5675C8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888" y="2048352"/>
            <a:ext cx="7133112" cy="4847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95325" y="1116904"/>
            <a:ext cx="11041918"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Haze pollution is connected closely to urbanization process.</a:t>
            </a:r>
          </a:p>
          <a:p>
            <a:pPr marL="342900"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Spatial spillover effects will cause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Regional Haze pollution.</a:t>
            </a:r>
          </a:p>
          <a:p>
            <a:pPr marL="342900"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11th Five-Year Plan (2006-2010)</a:t>
            </a:r>
          </a:p>
          <a:p>
            <a:pPr marL="800100" lvl="1" indent="-342900" algn="just">
              <a:lnSpc>
                <a:spcPct val="150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 take </a:t>
            </a:r>
            <a:r>
              <a:rPr lang="en-US" altLang="zh-CN" sz="2000" u="sng" dirty="0">
                <a:latin typeface="Arial" panose="020B0604020202020204" pitchFamily="34" charset="0"/>
                <a:cs typeface="Arial" panose="020B0604020202020204" pitchFamily="34" charset="0"/>
              </a:rPr>
              <a:t>Urban Agglomerations </a:t>
            </a:r>
            <a:r>
              <a:rPr lang="en-US" altLang="zh-CN" sz="2000" dirty="0">
                <a:latin typeface="Arial" panose="020B0604020202020204" pitchFamily="34" charset="0"/>
                <a:cs typeface="Arial" panose="020B0604020202020204" pitchFamily="34" charset="0"/>
              </a:rPr>
              <a:t>as the Primary Form of Urbanization </a:t>
            </a:r>
            <a:r>
              <a:rPr lang="en-US" altLang="zh-CN" sz="2000" dirty="0" err="1">
                <a:latin typeface="Arial" panose="020B0604020202020204" pitchFamily="34" charset="0"/>
                <a:cs typeface="Arial" panose="020B0604020202020204" pitchFamily="34" charset="0"/>
              </a:rPr>
              <a:t>Porcess</a:t>
            </a:r>
            <a:endParaRPr lang="en-US" altLang="zh-CN" sz="2000"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pPr/>
              <a:t>3</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981075" y="344067"/>
            <a:ext cx="10515600" cy="9360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accent1"/>
                </a:solidFill>
                <a:latin typeface="Arial" panose="020B0604020202020204" pitchFamily="34" charset="0"/>
                <a:ea typeface="楷体" panose="02010609060101010101" pitchFamily="49" charset="-122"/>
                <a:cs typeface="Arial" panose="020B0604020202020204" pitchFamily="34" charset="0"/>
              </a:rPr>
              <a:t>Backgrounds</a:t>
            </a:r>
            <a:r>
              <a:rPr lang="en-US" altLang="zh-CN" dirty="0">
                <a:latin typeface="Arial" panose="020B0604020202020204" pitchFamily="34" charset="0"/>
                <a:ea typeface="楷体" panose="02010609060101010101" pitchFamily="49" charset="-122"/>
                <a:cs typeface="Arial" panose="020B0604020202020204" pitchFamily="34" charset="0"/>
              </a:rPr>
              <a:t> </a:t>
            </a:r>
            <a:endParaRPr lang="zh-CN" altLang="en-US" dirty="0">
              <a:latin typeface="Arial" panose="020B0604020202020204" pitchFamily="34" charset="0"/>
              <a:ea typeface="楷体" panose="02010609060101010101" pitchFamily="49" charset="-122"/>
              <a:cs typeface="Arial" panose="020B0604020202020204" pitchFamily="34" charset="0"/>
            </a:endParaRPr>
          </a:p>
        </p:txBody>
      </p:sp>
      <p:sp>
        <p:nvSpPr>
          <p:cNvPr id="2" name="箭头: 下 1">
            <a:extLst>
              <a:ext uri="{FF2B5EF4-FFF2-40B4-BE49-F238E27FC236}">
                <a16:creationId xmlns:a16="http://schemas.microsoft.com/office/drawing/2014/main" id="{6C9CC43D-BCF2-48F5-83EA-F6AC5973A3CA}"/>
              </a:ext>
            </a:extLst>
          </p:cNvPr>
          <p:cNvSpPr/>
          <p:nvPr/>
        </p:nvSpPr>
        <p:spPr>
          <a:xfrm>
            <a:off x="11386276" y="-671455"/>
            <a:ext cx="111760" cy="254000"/>
          </a:xfrm>
          <a:prstGeom prst="downArrow">
            <a:avLst/>
          </a:prstGeom>
          <a:noFill/>
          <a:ln w="2222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a:extLst>
              <a:ext uri="{FF2B5EF4-FFF2-40B4-BE49-F238E27FC236}">
                <a16:creationId xmlns:a16="http://schemas.microsoft.com/office/drawing/2014/main" id="{58276FAD-5EA7-4FB7-9089-5ADE18734649}"/>
              </a:ext>
            </a:extLst>
          </p:cNvPr>
          <p:cNvGrpSpPr/>
          <p:nvPr/>
        </p:nvGrpSpPr>
        <p:grpSpPr>
          <a:xfrm>
            <a:off x="1291312" y="3013212"/>
            <a:ext cx="9597273" cy="3512575"/>
            <a:chOff x="1244312" y="3226294"/>
            <a:chExt cx="9597273" cy="3311365"/>
          </a:xfrm>
        </p:grpSpPr>
        <p:sp>
          <p:nvSpPr>
            <p:cNvPr id="30" name="矩形 29">
              <a:extLst>
                <a:ext uri="{FF2B5EF4-FFF2-40B4-BE49-F238E27FC236}">
                  <a16:creationId xmlns:a16="http://schemas.microsoft.com/office/drawing/2014/main" id="{D1311604-8E3D-4327-B9F9-D510D64A97B9}"/>
                </a:ext>
              </a:extLst>
            </p:cNvPr>
            <p:cNvSpPr/>
            <p:nvPr/>
          </p:nvSpPr>
          <p:spPr>
            <a:xfrm>
              <a:off x="8283134" y="3374852"/>
              <a:ext cx="797591" cy="338554"/>
            </a:xfrm>
            <a:prstGeom prst="rect">
              <a:avLst/>
            </a:prstGeom>
          </p:spPr>
          <p:txBody>
            <a:bodyPr wrap="none">
              <a:spAutoFit/>
            </a:bodyPr>
            <a:lstStyle/>
            <a:p>
              <a:r>
                <a:rPr lang="en-US" altLang="zh-CN" sz="1600" dirty="0"/>
                <a:t>City A</a:t>
              </a:r>
              <a:endParaRPr lang="zh-CN" altLang="en-US" sz="1600" dirty="0"/>
            </a:p>
          </p:txBody>
        </p:sp>
        <p:sp>
          <p:nvSpPr>
            <p:cNvPr id="31" name="矩形 30">
              <a:extLst>
                <a:ext uri="{FF2B5EF4-FFF2-40B4-BE49-F238E27FC236}">
                  <a16:creationId xmlns:a16="http://schemas.microsoft.com/office/drawing/2014/main" id="{2831D470-02E8-4111-8F95-6C1FAF820C3A}"/>
                </a:ext>
              </a:extLst>
            </p:cNvPr>
            <p:cNvSpPr/>
            <p:nvPr/>
          </p:nvSpPr>
          <p:spPr>
            <a:xfrm>
              <a:off x="9579619" y="4166730"/>
              <a:ext cx="797591" cy="338554"/>
            </a:xfrm>
            <a:prstGeom prst="rect">
              <a:avLst/>
            </a:prstGeom>
          </p:spPr>
          <p:txBody>
            <a:bodyPr wrap="none">
              <a:spAutoFit/>
            </a:bodyPr>
            <a:lstStyle/>
            <a:p>
              <a:r>
                <a:rPr lang="en-US" altLang="zh-CN" sz="1600" dirty="0"/>
                <a:t>City B</a:t>
              </a:r>
              <a:endParaRPr lang="zh-CN" altLang="en-US" sz="1600" dirty="0"/>
            </a:p>
          </p:txBody>
        </p:sp>
        <p:grpSp>
          <p:nvGrpSpPr>
            <p:cNvPr id="34" name="组合 33">
              <a:extLst>
                <a:ext uri="{FF2B5EF4-FFF2-40B4-BE49-F238E27FC236}">
                  <a16:creationId xmlns:a16="http://schemas.microsoft.com/office/drawing/2014/main" id="{4A4D8B91-1D69-464A-A8B4-75F698AFCB2D}"/>
                </a:ext>
              </a:extLst>
            </p:cNvPr>
            <p:cNvGrpSpPr/>
            <p:nvPr/>
          </p:nvGrpSpPr>
          <p:grpSpPr>
            <a:xfrm>
              <a:off x="1244312" y="3384343"/>
              <a:ext cx="9597273" cy="3153316"/>
              <a:chOff x="1244312" y="3044119"/>
              <a:chExt cx="9597273" cy="3403485"/>
            </a:xfrm>
          </p:grpSpPr>
          <p:grpSp>
            <p:nvGrpSpPr>
              <p:cNvPr id="29" name="组合 28">
                <a:extLst>
                  <a:ext uri="{FF2B5EF4-FFF2-40B4-BE49-F238E27FC236}">
                    <a16:creationId xmlns:a16="http://schemas.microsoft.com/office/drawing/2014/main" id="{3560F130-B0B3-446B-BD13-B3E200DAA1E7}"/>
                  </a:ext>
                </a:extLst>
              </p:cNvPr>
              <p:cNvGrpSpPr/>
              <p:nvPr/>
            </p:nvGrpSpPr>
            <p:grpSpPr>
              <a:xfrm>
                <a:off x="8092733" y="3044119"/>
                <a:ext cx="2214779" cy="2431348"/>
                <a:chOff x="8037072" y="3385072"/>
                <a:chExt cx="2214779" cy="2362876"/>
              </a:xfrm>
            </p:grpSpPr>
            <p:pic>
              <p:nvPicPr>
                <p:cNvPr id="15" name="图形 14" descr="箭头右旋">
                  <a:extLst>
                    <a:ext uri="{FF2B5EF4-FFF2-40B4-BE49-F238E27FC236}">
                      <a16:creationId xmlns:a16="http://schemas.microsoft.com/office/drawing/2014/main" id="{7641051D-DAF9-445F-A16C-32FE82ABA2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193" y="3385072"/>
                  <a:ext cx="981720" cy="945145"/>
                </a:xfrm>
                <a:prstGeom prst="rect">
                  <a:avLst/>
                </a:prstGeom>
              </p:spPr>
            </p:pic>
            <p:pic>
              <p:nvPicPr>
                <p:cNvPr id="20" name="图形 19" descr="农场景色">
                  <a:extLst>
                    <a:ext uri="{FF2B5EF4-FFF2-40B4-BE49-F238E27FC236}">
                      <a16:creationId xmlns:a16="http://schemas.microsoft.com/office/drawing/2014/main" id="{A277EAC2-2B0C-431F-8570-C3A35E16A4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7451" y="4410795"/>
                  <a:ext cx="914400" cy="914400"/>
                </a:xfrm>
                <a:prstGeom prst="rect">
                  <a:avLst/>
                </a:prstGeom>
              </p:spPr>
            </p:pic>
            <p:pic>
              <p:nvPicPr>
                <p:cNvPr id="21" name="图形 20" descr="房子">
                  <a:extLst>
                    <a:ext uri="{FF2B5EF4-FFF2-40B4-BE49-F238E27FC236}">
                      <a16:creationId xmlns:a16="http://schemas.microsoft.com/office/drawing/2014/main" id="{E2458663-B8DB-4299-96B3-7BC836811E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7072" y="3551205"/>
                  <a:ext cx="914400" cy="914400"/>
                </a:xfrm>
                <a:prstGeom prst="rect">
                  <a:avLst/>
                </a:prstGeom>
              </p:spPr>
            </p:pic>
            <p:sp>
              <p:nvSpPr>
                <p:cNvPr id="24" name="矩形 23">
                  <a:extLst>
                    <a:ext uri="{FF2B5EF4-FFF2-40B4-BE49-F238E27FC236}">
                      <a16:creationId xmlns:a16="http://schemas.microsoft.com/office/drawing/2014/main" id="{9A566339-C057-4A87-8D23-E7EAFD874C82}"/>
                    </a:ext>
                  </a:extLst>
                </p:cNvPr>
                <p:cNvSpPr/>
                <p:nvPr/>
              </p:nvSpPr>
              <p:spPr>
                <a:xfrm>
                  <a:off x="8204140" y="5256492"/>
                  <a:ext cx="1989840" cy="491456"/>
                </a:xfrm>
                <a:prstGeom prst="rect">
                  <a:avLst/>
                </a:prstGeom>
              </p:spPr>
              <p:txBody>
                <a:bodyPr wrap="none">
                  <a:spAutoFit/>
                </a:bodyPr>
                <a:lstStyle/>
                <a:p>
                  <a:pPr algn="just">
                    <a:lnSpc>
                      <a:spcPct val="150000"/>
                    </a:lnSpc>
                  </a:pPr>
                  <a:r>
                    <a:rPr lang="en-US" altLang="zh-CN" sz="2000" dirty="0">
                      <a:latin typeface="Arial" panose="020B0604020202020204" pitchFamily="34" charset="0"/>
                      <a:cs typeface="Arial" panose="020B0604020202020204" pitchFamily="34" charset="0"/>
                    </a:rPr>
                    <a:t>Spillover effects</a:t>
                  </a:r>
                </a:p>
              </p:txBody>
            </p:sp>
          </p:grpSp>
          <p:grpSp>
            <p:nvGrpSpPr>
              <p:cNvPr id="28" name="组合 27">
                <a:extLst>
                  <a:ext uri="{FF2B5EF4-FFF2-40B4-BE49-F238E27FC236}">
                    <a16:creationId xmlns:a16="http://schemas.microsoft.com/office/drawing/2014/main" id="{247851F9-63AB-4296-A59B-2E12DE80C0E4}"/>
                  </a:ext>
                </a:extLst>
              </p:cNvPr>
              <p:cNvGrpSpPr/>
              <p:nvPr/>
            </p:nvGrpSpPr>
            <p:grpSpPr>
              <a:xfrm>
                <a:off x="1244312" y="3104871"/>
                <a:ext cx="5866293" cy="3342733"/>
                <a:chOff x="1234275" y="3274483"/>
                <a:chExt cx="5866293" cy="3342733"/>
              </a:xfrm>
            </p:grpSpPr>
            <p:pic>
              <p:nvPicPr>
                <p:cNvPr id="11" name="图形 10" descr="汽车">
                  <a:extLst>
                    <a:ext uri="{FF2B5EF4-FFF2-40B4-BE49-F238E27FC236}">
                      <a16:creationId xmlns:a16="http://schemas.microsoft.com/office/drawing/2014/main" id="{30AE71FB-FE5A-4FD8-87FB-E4284A00E1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5432" y="4330217"/>
                  <a:ext cx="914400" cy="914400"/>
                </a:xfrm>
                <a:prstGeom prst="rect">
                  <a:avLst/>
                </a:prstGeom>
              </p:spPr>
            </p:pic>
            <p:pic>
              <p:nvPicPr>
                <p:cNvPr id="12" name="图形 11" descr="城市">
                  <a:extLst>
                    <a:ext uri="{FF2B5EF4-FFF2-40B4-BE49-F238E27FC236}">
                      <a16:creationId xmlns:a16="http://schemas.microsoft.com/office/drawing/2014/main" id="{A26A8F51-FE54-4BD9-BEE1-9220A0927B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67917" y="3357489"/>
                  <a:ext cx="914400" cy="914400"/>
                </a:xfrm>
                <a:prstGeom prst="rect">
                  <a:avLst/>
                </a:prstGeom>
              </p:spPr>
            </p:pic>
            <p:pic>
              <p:nvPicPr>
                <p:cNvPr id="16" name="图形 15" descr="人群">
                  <a:extLst>
                    <a:ext uri="{FF2B5EF4-FFF2-40B4-BE49-F238E27FC236}">
                      <a16:creationId xmlns:a16="http://schemas.microsoft.com/office/drawing/2014/main" id="{4668F27A-CB55-47D2-95BD-23678EA7DA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85963" y="3551205"/>
                  <a:ext cx="1294764" cy="1294764"/>
                </a:xfrm>
                <a:prstGeom prst="rect">
                  <a:avLst/>
                </a:prstGeom>
              </p:spPr>
            </p:pic>
            <p:pic>
              <p:nvPicPr>
                <p:cNvPr id="18" name="图形 17" descr="钱">
                  <a:extLst>
                    <a:ext uri="{FF2B5EF4-FFF2-40B4-BE49-F238E27FC236}">
                      <a16:creationId xmlns:a16="http://schemas.microsoft.com/office/drawing/2014/main" id="{E079E6A9-F202-4385-B188-81296A9359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88168" y="4193803"/>
                  <a:ext cx="914400" cy="914400"/>
                </a:xfrm>
                <a:prstGeom prst="rect">
                  <a:avLst/>
                </a:prstGeom>
              </p:spPr>
            </p:pic>
            <p:pic>
              <p:nvPicPr>
                <p:cNvPr id="19" name="图形 18" descr="上升趋势">
                  <a:extLst>
                    <a:ext uri="{FF2B5EF4-FFF2-40B4-BE49-F238E27FC236}">
                      <a16:creationId xmlns:a16="http://schemas.microsoft.com/office/drawing/2014/main" id="{2B04CCED-DD06-403A-B113-727069970EC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03606" y="3274483"/>
                  <a:ext cx="1051093" cy="1051093"/>
                </a:xfrm>
                <a:prstGeom prst="rect">
                  <a:avLst/>
                </a:prstGeom>
              </p:spPr>
            </p:pic>
            <p:grpSp>
              <p:nvGrpSpPr>
                <p:cNvPr id="26" name="组合 25">
                  <a:extLst>
                    <a:ext uri="{FF2B5EF4-FFF2-40B4-BE49-F238E27FC236}">
                      <a16:creationId xmlns:a16="http://schemas.microsoft.com/office/drawing/2014/main" id="{64D6E734-9744-4B43-AE77-812266FB5F2E}"/>
                    </a:ext>
                  </a:extLst>
                </p:cNvPr>
                <p:cNvGrpSpPr/>
                <p:nvPr/>
              </p:nvGrpSpPr>
              <p:grpSpPr>
                <a:xfrm>
                  <a:off x="1234275" y="4995406"/>
                  <a:ext cx="5866293" cy="1080722"/>
                  <a:chOff x="1245316" y="5115668"/>
                  <a:chExt cx="5866293" cy="1080722"/>
                </a:xfrm>
              </p:grpSpPr>
              <p:sp>
                <p:nvSpPr>
                  <p:cNvPr id="9" name="矩形 8">
                    <a:extLst>
                      <a:ext uri="{FF2B5EF4-FFF2-40B4-BE49-F238E27FC236}">
                        <a16:creationId xmlns:a16="http://schemas.microsoft.com/office/drawing/2014/main" id="{76816414-1124-4873-8384-DAA335574215}"/>
                      </a:ext>
                    </a:extLst>
                  </p:cNvPr>
                  <p:cNvSpPr/>
                  <p:nvPr/>
                </p:nvSpPr>
                <p:spPr>
                  <a:xfrm>
                    <a:off x="1245316" y="5115668"/>
                    <a:ext cx="1398140" cy="505697"/>
                  </a:xfrm>
                  <a:prstGeom prst="rect">
                    <a:avLst/>
                  </a:prstGeom>
                </p:spPr>
                <p:txBody>
                  <a:bodyPr wrap="none">
                    <a:spAutoFit/>
                  </a:bodyPr>
                  <a:lstStyle/>
                  <a:p>
                    <a:pPr algn="just">
                      <a:lnSpc>
                        <a:spcPct val="150000"/>
                      </a:lnSpc>
                    </a:pPr>
                    <a:r>
                      <a:rPr lang="en-US" altLang="zh-CN" sz="2000" dirty="0">
                        <a:latin typeface="Arial" panose="020B0604020202020204" pitchFamily="34" charset="0"/>
                        <a:cs typeface="Arial" panose="020B0604020202020204" pitchFamily="34" charset="0"/>
                      </a:rPr>
                      <a:t>Population</a:t>
                    </a:r>
                  </a:p>
                </p:txBody>
              </p:sp>
              <p:sp>
                <p:nvSpPr>
                  <p:cNvPr id="22" name="矩形 21">
                    <a:extLst>
                      <a:ext uri="{FF2B5EF4-FFF2-40B4-BE49-F238E27FC236}">
                        <a16:creationId xmlns:a16="http://schemas.microsoft.com/office/drawing/2014/main" id="{1437E3C3-09FE-45D7-BC24-09D0E7E80762}"/>
                      </a:ext>
                    </a:extLst>
                  </p:cNvPr>
                  <p:cNvSpPr/>
                  <p:nvPr/>
                </p:nvSpPr>
                <p:spPr>
                  <a:xfrm>
                    <a:off x="3449419" y="5115668"/>
                    <a:ext cx="1311578" cy="505698"/>
                  </a:xfrm>
                  <a:prstGeom prst="rect">
                    <a:avLst/>
                  </a:prstGeom>
                </p:spPr>
                <p:txBody>
                  <a:bodyPr wrap="none">
                    <a:spAutoFit/>
                  </a:bodyPr>
                  <a:lstStyle/>
                  <a:p>
                    <a:pPr algn="just">
                      <a:lnSpc>
                        <a:spcPct val="150000"/>
                      </a:lnSpc>
                    </a:pPr>
                    <a:r>
                      <a:rPr lang="en-US" altLang="zh-CN" sz="2000" dirty="0">
                        <a:latin typeface="Arial" panose="020B0604020202020204" pitchFamily="34" charset="0"/>
                        <a:cs typeface="Arial" panose="020B0604020202020204" pitchFamily="34" charset="0"/>
                      </a:rPr>
                      <a:t>Economic</a:t>
                    </a:r>
                  </a:p>
                </p:txBody>
              </p:sp>
              <p:sp>
                <p:nvSpPr>
                  <p:cNvPr id="23" name="矩形 22">
                    <a:extLst>
                      <a:ext uri="{FF2B5EF4-FFF2-40B4-BE49-F238E27FC236}">
                        <a16:creationId xmlns:a16="http://schemas.microsoft.com/office/drawing/2014/main" id="{775DE5B4-355F-4DC2-B284-B37F5D7B3707}"/>
                      </a:ext>
                    </a:extLst>
                  </p:cNvPr>
                  <p:cNvSpPr/>
                  <p:nvPr/>
                </p:nvSpPr>
                <p:spPr>
                  <a:xfrm>
                    <a:off x="5944375" y="5122093"/>
                    <a:ext cx="1167234" cy="505698"/>
                  </a:xfrm>
                  <a:prstGeom prst="rect">
                    <a:avLst/>
                  </a:prstGeom>
                </p:spPr>
                <p:txBody>
                  <a:bodyPr wrap="square">
                    <a:spAutoFit/>
                  </a:bodyPr>
                  <a:lstStyle/>
                  <a:p>
                    <a:pPr algn="just">
                      <a:lnSpc>
                        <a:spcPct val="150000"/>
                      </a:lnSpc>
                    </a:pPr>
                    <a:r>
                      <a:rPr lang="en-US" altLang="zh-CN" sz="2000" dirty="0">
                        <a:latin typeface="Arial" panose="020B0604020202020204" pitchFamily="34" charset="0"/>
                        <a:cs typeface="Arial" panose="020B0604020202020204" pitchFamily="34" charset="0"/>
                      </a:rPr>
                      <a:t>Land</a:t>
                    </a:r>
                  </a:p>
                </p:txBody>
              </p:sp>
              <p:sp>
                <p:nvSpPr>
                  <p:cNvPr id="10" name="左大括号 9">
                    <a:extLst>
                      <a:ext uri="{FF2B5EF4-FFF2-40B4-BE49-F238E27FC236}">
                        <a16:creationId xmlns:a16="http://schemas.microsoft.com/office/drawing/2014/main" id="{BCFFE6D4-EB19-484E-A381-DA41D7A20B88}"/>
                      </a:ext>
                    </a:extLst>
                  </p:cNvPr>
                  <p:cNvSpPr/>
                  <p:nvPr/>
                </p:nvSpPr>
                <p:spPr>
                  <a:xfrm rot="16200000">
                    <a:off x="3849191" y="3252223"/>
                    <a:ext cx="483421" cy="5404914"/>
                  </a:xfrm>
                  <a:prstGeom prst="leftBrace">
                    <a:avLst>
                      <a:gd name="adj1" fmla="val 8333"/>
                      <a:gd name="adj2" fmla="val 50189"/>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id="{DDBCEC4C-20EF-4B13-9B7D-441F1A7EFEEA}"/>
                    </a:ext>
                  </a:extLst>
                </p:cNvPr>
                <p:cNvSpPr/>
                <p:nvPr/>
              </p:nvSpPr>
              <p:spPr>
                <a:xfrm>
                  <a:off x="2829582" y="6210101"/>
                  <a:ext cx="2622834" cy="407115"/>
                </a:xfrm>
                <a:prstGeom prst="rect">
                  <a:avLst/>
                </a:prstGeom>
              </p:spPr>
              <p:txBody>
                <a:bodyPr wrap="none">
                  <a:spAutoFit/>
                </a:bodyPr>
                <a:lstStyle/>
                <a:p>
                  <a:r>
                    <a:rPr lang="en-US" altLang="zh-CN" sz="2000" dirty="0">
                      <a:latin typeface="Arial" panose="020B0604020202020204" pitchFamily="34" charset="0"/>
                      <a:cs typeface="Arial" panose="020B0604020202020204" pitchFamily="34" charset="0"/>
                    </a:rPr>
                    <a:t>Urbanization Process</a:t>
                  </a:r>
                  <a:endParaRPr lang="zh-CN" altLang="en-US" sz="2000" dirty="0">
                    <a:latin typeface="Arial" panose="020B0604020202020204" pitchFamily="34" charset="0"/>
                    <a:cs typeface="Arial" panose="020B0604020202020204" pitchFamily="34" charset="0"/>
                  </a:endParaRPr>
                </a:p>
              </p:txBody>
            </p:sp>
          </p:grpSp>
          <p:sp>
            <p:nvSpPr>
              <p:cNvPr id="32" name="矩形 31">
                <a:extLst>
                  <a:ext uri="{FF2B5EF4-FFF2-40B4-BE49-F238E27FC236}">
                    <a16:creationId xmlns:a16="http://schemas.microsoft.com/office/drawing/2014/main" id="{FC7F0732-1F4D-45D7-B78C-270599BB415A}"/>
                  </a:ext>
                </a:extLst>
              </p:cNvPr>
              <p:cNvSpPr/>
              <p:nvPr/>
            </p:nvSpPr>
            <p:spPr>
              <a:xfrm>
                <a:off x="7944638" y="5522888"/>
                <a:ext cx="2896947" cy="407115"/>
              </a:xfrm>
              <a:prstGeom prst="rect">
                <a:avLst/>
              </a:prstGeom>
            </p:spPr>
            <p:txBody>
              <a:bodyPr wrap="none">
                <a:spAutoFit/>
              </a:bodyPr>
              <a:lstStyle/>
              <a:p>
                <a:r>
                  <a:rPr lang="en-US" altLang="zh-CN" sz="2000" dirty="0">
                    <a:latin typeface="Arial" panose="020B0604020202020204" pitchFamily="34" charset="0"/>
                    <a:cs typeface="Arial" panose="020B0604020202020204" pitchFamily="34" charset="0"/>
                  </a:rPr>
                  <a:t>Regional Haze pollution</a:t>
                </a:r>
                <a:endParaRPr lang="zh-CN" altLang="en-US" sz="2000" dirty="0">
                  <a:latin typeface="Arial" panose="020B0604020202020204" pitchFamily="34" charset="0"/>
                  <a:cs typeface="Arial" panose="020B0604020202020204" pitchFamily="34" charset="0"/>
                </a:endParaRPr>
              </a:p>
            </p:txBody>
          </p:sp>
        </p:grpSp>
        <p:sp>
          <p:nvSpPr>
            <p:cNvPr id="33" name="矩形 32">
              <a:extLst>
                <a:ext uri="{FF2B5EF4-FFF2-40B4-BE49-F238E27FC236}">
                  <a16:creationId xmlns:a16="http://schemas.microsoft.com/office/drawing/2014/main" id="{86E304CA-A779-4E6B-96F3-3E2CFE0E2060}"/>
                </a:ext>
              </a:extLst>
            </p:cNvPr>
            <p:cNvSpPr/>
            <p:nvPr/>
          </p:nvSpPr>
          <p:spPr>
            <a:xfrm>
              <a:off x="9727880" y="3226294"/>
              <a:ext cx="769763" cy="369332"/>
            </a:xfrm>
            <a:prstGeom prst="rect">
              <a:avLst/>
            </a:prstGeom>
          </p:spPr>
          <p:txBody>
            <a:bodyPr wrap="none">
              <a:spAutoFit/>
            </a:bodyPr>
            <a:lstStyle/>
            <a:p>
              <a:r>
                <a:rPr lang="en-US" altLang="zh-CN" dirty="0" err="1"/>
                <a:t>PM</a:t>
              </a:r>
              <a:r>
                <a:rPr lang="en-US" altLang="zh-CN" baseline="-25000" dirty="0" err="1"/>
                <a:t>2.5</a:t>
              </a:r>
              <a:endParaRPr lang="zh-CN" altLang="en-US" baseline="-25000" dirty="0"/>
            </a:p>
          </p:txBody>
        </p:sp>
      </p:grpSp>
    </p:spTree>
    <p:extLst>
      <p:ext uri="{BB962C8B-B14F-4D97-AF65-F5344CB8AC3E}">
        <p14:creationId xmlns:p14="http://schemas.microsoft.com/office/powerpoint/2010/main" val="66748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64803" y="1385497"/>
            <a:ext cx="11122247" cy="3913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Regional Cooperation Mechanism</a:t>
            </a:r>
          </a:p>
          <a:p>
            <a:pPr marL="800100" lvl="1"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overall regional reduction target &amp; unified standard and supervision </a:t>
            </a:r>
          </a:p>
          <a:p>
            <a:pPr marL="800100" lvl="1"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provide economic assistances</a:t>
            </a:r>
          </a:p>
          <a:p>
            <a:pPr marL="800100" lvl="1"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share environmental information</a:t>
            </a:r>
          </a:p>
          <a:p>
            <a:pPr marL="342900" indent="-342900" algn="just">
              <a:lnSpc>
                <a:spcPct val="150000"/>
              </a:lnSpc>
              <a:buFont typeface="Arial" panose="020B0604020202020204" pitchFamily="34" charset="0"/>
              <a:buChar char="•"/>
            </a:pPr>
            <a:r>
              <a:rPr lang="en-US" altLang="zh-CN" sz="2400" dirty="0">
                <a:latin typeface="Arial" panose="020B0604020202020204" pitchFamily="34" charset="0"/>
                <a:ea typeface="+mj-ea"/>
                <a:cs typeface="Arial" panose="020B0604020202020204" pitchFamily="34" charset="0"/>
              </a:rPr>
              <a:t>Within Urban Agglomerations</a:t>
            </a:r>
          </a:p>
          <a:p>
            <a:pPr marL="800100" lvl="1"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Central cities: regional transmission accounts for 20%-40% of haze pollution (Clean Air Asia, 2018) </a:t>
            </a:r>
          </a:p>
          <a:p>
            <a:pPr marL="800100" lvl="1" indent="-342900" algn="just">
              <a:lnSpc>
                <a:spcPct val="15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Need joint efforts of central and peripheral cities</a:t>
            </a:r>
          </a:p>
        </p:txBody>
      </p:sp>
      <p:sp>
        <p:nvSpPr>
          <p:cNvPr id="4" name="灯片编号占位符 3"/>
          <p:cNvSpPr>
            <a:spLocks noGrp="1"/>
          </p:cNvSpPr>
          <p:nvPr>
            <p:ph type="sldNum" sz="quarter" idx="12"/>
          </p:nvPr>
        </p:nvSpPr>
        <p:spPr/>
        <p:txBody>
          <a:bodyPr/>
          <a:lstStyle/>
          <a:p>
            <a:fld id="{51D91E7F-84B6-4064-9D4E-CC7D244BCA04}" type="slidenum">
              <a:rPr lang="zh-CN" altLang="en-US" smtClean="0"/>
              <a:pPr/>
              <a:t>4</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838200" y="380568"/>
            <a:ext cx="10515600" cy="10049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rgbClr val="0053A3"/>
                </a:solidFill>
                <a:latin typeface="Arial" panose="020B0604020202020204" pitchFamily="34" charset="0"/>
                <a:ea typeface="楷体" panose="02010609060101010101" pitchFamily="49" charset="-122"/>
                <a:cs typeface="Arial" panose="020B0604020202020204" pitchFamily="34" charset="0"/>
              </a:rPr>
              <a:t>Regional Collaboration</a:t>
            </a:r>
            <a:endParaRPr lang="zh-CN" altLang="en-US" dirty="0">
              <a:solidFill>
                <a:srgbClr val="0053A3"/>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22778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71896" y="1866828"/>
            <a:ext cx="10724779" cy="3501728"/>
          </a:xfrm>
          <a:prstGeom prst="rect">
            <a:avLst/>
          </a:prstGeom>
        </p:spPr>
        <p:txBody>
          <a:bodyPr wrap="square">
            <a:spAutoFit/>
          </a:bodyPr>
          <a:lstStyle/>
          <a:p>
            <a:pPr marL="457200" indent="-457200">
              <a:lnSpc>
                <a:spcPct val="150000"/>
              </a:lnSpc>
              <a:spcBef>
                <a:spcPts val="600"/>
              </a:spcBef>
              <a:buFont typeface="+mj-lt"/>
              <a:buAutoNum type="alphaLcParenR"/>
            </a:pPr>
            <a:r>
              <a:rPr lang="en-US" altLang="zh-CN" sz="2400" dirty="0">
                <a:latin typeface="Arial" panose="020B0604020202020204" pitchFamily="34" charset="0"/>
                <a:ea typeface="楷体" panose="02010609060101010101" pitchFamily="49" charset="-122"/>
                <a:cs typeface="Arial" panose="020B0604020202020204" pitchFamily="34" charset="0"/>
              </a:rPr>
              <a:t>Does </a:t>
            </a:r>
            <a:r>
              <a:rPr lang="en-US" altLang="zh-CN" sz="2400" dirty="0" err="1">
                <a:latin typeface="Arial" panose="020B0604020202020204" pitchFamily="34" charset="0"/>
                <a:ea typeface="楷体" panose="02010609060101010101" pitchFamily="49" charset="-122"/>
                <a:cs typeface="Arial" panose="020B0604020202020204" pitchFamily="34" charset="0"/>
              </a:rPr>
              <a:t>APPCAP</a:t>
            </a:r>
            <a:r>
              <a:rPr lang="en-US" altLang="zh-CN" sz="2400" dirty="0">
                <a:latin typeface="Arial" panose="020B0604020202020204" pitchFamily="34" charset="0"/>
                <a:ea typeface="楷体" panose="02010609060101010101" pitchFamily="49" charset="-122"/>
                <a:cs typeface="Arial" panose="020B0604020202020204" pitchFamily="34" charset="0"/>
              </a:rPr>
              <a:t> alleviate the haze pollution coming along with urbanization, and promote the effect of haze pollution abatement action? </a:t>
            </a:r>
          </a:p>
          <a:p>
            <a:pPr marL="457200" indent="-457200">
              <a:lnSpc>
                <a:spcPct val="150000"/>
              </a:lnSpc>
              <a:spcBef>
                <a:spcPts val="600"/>
              </a:spcBef>
              <a:buFont typeface="+mj-ea"/>
              <a:buAutoNum type="alphaLcParenR"/>
            </a:pPr>
            <a:r>
              <a:rPr lang="en-US" altLang="zh-CN" sz="2400" dirty="0">
                <a:latin typeface="Arial" panose="020B0604020202020204" pitchFamily="34" charset="0"/>
                <a:ea typeface="楷体" panose="02010609060101010101" pitchFamily="49" charset="-122"/>
                <a:cs typeface="Arial" panose="020B0604020202020204" pitchFamily="34" charset="0"/>
              </a:rPr>
              <a:t>Are there any differences in policy effects between central and peripheral cities? </a:t>
            </a:r>
          </a:p>
          <a:p>
            <a:pPr marL="457200" indent="-457200">
              <a:lnSpc>
                <a:spcPct val="150000"/>
              </a:lnSpc>
              <a:spcBef>
                <a:spcPts val="600"/>
              </a:spcBef>
              <a:buFont typeface="+mj-ea"/>
              <a:buAutoNum type="alphaLcParenR"/>
            </a:pPr>
            <a:r>
              <a:rPr lang="en-US" altLang="zh-CN" sz="2400" dirty="0">
                <a:latin typeface="Arial" panose="020B0604020202020204" pitchFamily="34" charset="0"/>
                <a:ea typeface="楷体" panose="02010609060101010101" pitchFamily="49" charset="-122"/>
                <a:cs typeface="Arial" panose="020B0604020202020204" pitchFamily="34" charset="0"/>
              </a:rPr>
              <a:t>Does the regional cooperation mechanism coordinate the haze pollution abatement within urban agglomerations?</a:t>
            </a:r>
            <a:r>
              <a:rPr lang="zh-CN" altLang="en-US" sz="2400" dirty="0">
                <a:latin typeface="Arial" panose="020B0604020202020204" pitchFamily="34" charset="0"/>
                <a:ea typeface="宋体" panose="02010600030101010101" pitchFamily="2" charset="-122"/>
                <a:cs typeface="Arial" panose="020B0604020202020204" pitchFamily="34" charset="0"/>
              </a:rPr>
              <a:t> </a:t>
            </a:r>
          </a:p>
        </p:txBody>
      </p:sp>
      <p:sp>
        <p:nvSpPr>
          <p:cNvPr id="4" name="灯片编号占位符 3"/>
          <p:cNvSpPr>
            <a:spLocks noGrp="1"/>
          </p:cNvSpPr>
          <p:nvPr>
            <p:ph type="sldNum" sz="quarter" idx="12"/>
          </p:nvPr>
        </p:nvSpPr>
        <p:spPr/>
        <p:txBody>
          <a:bodyPr/>
          <a:lstStyle/>
          <a:p>
            <a:fld id="{51D91E7F-84B6-4064-9D4E-CC7D244BCA04}" type="slidenum">
              <a:rPr lang="zh-CN" altLang="en-US" smtClean="0"/>
              <a:pPr/>
              <a:t>5</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981075" y="43713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rgbClr val="0053A3"/>
                </a:solidFill>
                <a:latin typeface="Arial" panose="020B0604020202020204" pitchFamily="34" charset="0"/>
                <a:ea typeface="楷体" panose="02010609060101010101" pitchFamily="49" charset="-122"/>
                <a:cs typeface="Arial" panose="020B0604020202020204" pitchFamily="34" charset="0"/>
              </a:rPr>
              <a:t>Questions</a:t>
            </a:r>
            <a:endParaRPr lang="zh-CN" altLang="en-US" dirty="0">
              <a:solidFill>
                <a:srgbClr val="0053A3"/>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70480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pPr/>
              <a:t>6</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887110" y="355286"/>
            <a:ext cx="11172142" cy="6968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solidFill>
                  <a:srgbClr val="0053A3"/>
                </a:solidFill>
                <a:latin typeface="Arial" panose="020B0604020202020204" pitchFamily="34" charset="0"/>
                <a:cs typeface="Arial" panose="020B0604020202020204" pitchFamily="34" charset="0"/>
              </a:rPr>
              <a:t>The Locations and Social Economic Situations of UAs</a:t>
            </a:r>
            <a:endParaRPr lang="zh-CN" altLang="en-US" sz="3600" dirty="0">
              <a:solidFill>
                <a:srgbClr val="0053A3"/>
              </a:solidFill>
              <a:latin typeface="Arial" panose="020B0604020202020204" pitchFamily="34" charset="0"/>
              <a:ea typeface="黑体" panose="02010609060101010101" pitchFamily="49" charset="-122"/>
              <a:cs typeface="Arial" panose="020B0604020202020204" pitchFamily="34" charset="0"/>
            </a:endParaRPr>
          </a:p>
        </p:txBody>
      </p:sp>
      <p:pic>
        <p:nvPicPr>
          <p:cNvPr id="5" name="图片 4">
            <a:extLst>
              <a:ext uri="{FF2B5EF4-FFF2-40B4-BE49-F238E27FC236}">
                <a16:creationId xmlns:a16="http://schemas.microsoft.com/office/drawing/2014/main" id="{79D9B10F-196E-48F2-AAD3-3ECB4F5675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06" t="13947" r="5611" b="5589"/>
          <a:stretch/>
        </p:blipFill>
        <p:spPr>
          <a:xfrm>
            <a:off x="132748" y="1015504"/>
            <a:ext cx="8524364" cy="5572496"/>
          </a:xfrm>
          <a:prstGeom prst="rect">
            <a:avLst/>
          </a:prstGeom>
        </p:spPr>
      </p:pic>
      <p:graphicFrame>
        <p:nvGraphicFramePr>
          <p:cNvPr id="2" name="表格 1">
            <a:extLst>
              <a:ext uri="{FF2B5EF4-FFF2-40B4-BE49-F238E27FC236}">
                <a16:creationId xmlns:a16="http://schemas.microsoft.com/office/drawing/2014/main" id="{024195E6-2E84-414E-BADA-279AB6D33B3A}"/>
              </a:ext>
            </a:extLst>
          </p:cNvPr>
          <p:cNvGraphicFramePr>
            <a:graphicFrameLocks noGrp="1"/>
          </p:cNvGraphicFramePr>
          <p:nvPr>
            <p:extLst/>
          </p:nvPr>
        </p:nvGraphicFramePr>
        <p:xfrm>
          <a:off x="8881109" y="1505497"/>
          <a:ext cx="3006692" cy="4031997"/>
        </p:xfrm>
        <a:graphic>
          <a:graphicData uri="http://schemas.openxmlformats.org/drawingml/2006/table">
            <a:tbl>
              <a:tblPr firstRow="1" firstCol="1" bandRow="1"/>
              <a:tblGrid>
                <a:gridCol w="812800">
                  <a:extLst>
                    <a:ext uri="{9D8B030D-6E8A-4147-A177-3AD203B41FA5}">
                      <a16:colId xmlns:a16="http://schemas.microsoft.com/office/drawing/2014/main" val="4144262234"/>
                    </a:ext>
                  </a:extLst>
                </a:gridCol>
                <a:gridCol w="2193892">
                  <a:extLst>
                    <a:ext uri="{9D8B030D-6E8A-4147-A177-3AD203B41FA5}">
                      <a16:colId xmlns:a16="http://schemas.microsoft.com/office/drawing/2014/main" val="4232247766"/>
                    </a:ext>
                  </a:extLst>
                </a:gridCol>
              </a:tblGrid>
              <a:tr h="366546">
                <a:tc>
                  <a:txBody>
                    <a:bodyPr/>
                    <a:lstStyle/>
                    <a:p>
                      <a:pPr algn="ctr">
                        <a:spcAft>
                          <a:spcPts val="0"/>
                        </a:spcAft>
                      </a:pPr>
                      <a:r>
                        <a:rPr lang="en-US" sz="1400" b="1" kern="0" dirty="0">
                          <a:effectLst/>
                          <a:latin typeface="Arial" panose="020B0604020202020204" pitchFamily="34" charset="0"/>
                          <a:ea typeface="等线" panose="02010600030101010101" pitchFamily="2" charset="-122"/>
                          <a:cs typeface="Arial" panose="020B0604020202020204" pitchFamily="34" charset="0"/>
                        </a:rPr>
                        <a:t>UA</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effectLst/>
                          <a:latin typeface="Arial" panose="020B0604020202020204" pitchFamily="34" charset="0"/>
                          <a:ea typeface="等线" panose="02010600030101010101" pitchFamily="2" charset="-122"/>
                          <a:cs typeface="Arial" panose="020B0604020202020204" pitchFamily="34" charset="0"/>
                        </a:rPr>
                        <a:t>Urban agglomerations</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45947"/>
                  </a:ext>
                </a:extLst>
              </a:tr>
              <a:tr h="366546">
                <a:tc>
                  <a:txBody>
                    <a:bodyPr/>
                    <a:lstStyle/>
                    <a:p>
                      <a:pPr algn="ctr">
                        <a:spcAft>
                          <a:spcPts val="0"/>
                        </a:spcAft>
                      </a:pPr>
                      <a:r>
                        <a:rPr lang="en-US" sz="1400" kern="0" dirty="0" err="1">
                          <a:effectLst/>
                          <a:latin typeface="Arial" panose="020B0604020202020204" pitchFamily="34" charset="0"/>
                          <a:ea typeface="等线" panose="02010600030101010101" pitchFamily="2" charset="-122"/>
                          <a:cs typeface="Arial" panose="020B0604020202020204" pitchFamily="34" charset="0"/>
                        </a:rPr>
                        <a:t>YRD</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Yangtze River Delta</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52776649"/>
                  </a:ext>
                </a:extLst>
              </a:tr>
              <a:tr h="366546">
                <a:tc>
                  <a:txBody>
                    <a:bodyPr/>
                    <a:lstStyle/>
                    <a:p>
                      <a:pPr algn="ctr">
                        <a:spcAft>
                          <a:spcPts val="0"/>
                        </a:spcAft>
                      </a:pPr>
                      <a:r>
                        <a:rPr lang="en-US" sz="1400" kern="0" dirty="0" err="1">
                          <a:effectLst/>
                          <a:latin typeface="Arial" panose="020B0604020202020204" pitchFamily="34" charset="0"/>
                          <a:ea typeface="等线" panose="02010600030101010101" pitchFamily="2" charset="-122"/>
                          <a:cs typeface="Arial" panose="020B0604020202020204" pitchFamily="34" charset="0"/>
                        </a:rPr>
                        <a:t>BTH</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Beijing-Tianjin-Hebei</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225617120"/>
                  </a:ext>
                </a:extLst>
              </a:tr>
              <a:tr h="366546">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PRD</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Pearl River Delta</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1457912893"/>
                  </a:ext>
                </a:extLst>
              </a:tr>
              <a:tr h="733083">
                <a:tc>
                  <a:txBody>
                    <a:bodyPr/>
                    <a:lstStyle/>
                    <a:p>
                      <a:pPr algn="ctr">
                        <a:spcAft>
                          <a:spcPts val="0"/>
                        </a:spcAft>
                      </a:pPr>
                      <a:r>
                        <a:rPr lang="en-US" sz="1400" kern="0" dirty="0" err="1">
                          <a:effectLst/>
                          <a:latin typeface="Arial" panose="020B0604020202020204" pitchFamily="34" charset="0"/>
                          <a:ea typeface="等线" panose="02010600030101010101" pitchFamily="2" charset="-122"/>
                          <a:cs typeface="Arial" panose="020B0604020202020204" pitchFamily="34" charset="0"/>
                        </a:rPr>
                        <a:t>MRYR</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marL="0" marR="0" lvl="0" indent="228600" algn="ctr" defTabSz="914400" rtl="0" eaLnBrk="1" fontAlgn="auto" latinLnBrk="0" hangingPunct="1">
                        <a:lnSpc>
                          <a:spcPct val="100000"/>
                        </a:lnSpc>
                        <a:spcBef>
                          <a:spcPts val="0"/>
                        </a:spcBef>
                        <a:spcAft>
                          <a:spcPts val="0"/>
                        </a:spcAft>
                        <a:buClrTx/>
                        <a:buSzTx/>
                        <a:buFontTx/>
                        <a:buNone/>
                        <a:tabLst/>
                        <a:defRPr/>
                      </a:pPr>
                      <a:r>
                        <a:rPr lang="en-GB" altLang="zh-CN" sz="1400" dirty="0">
                          <a:effectLst/>
                          <a:latin typeface="Arial" panose="020B0604020202020204" pitchFamily="34" charset="0"/>
                          <a:ea typeface="等线" panose="02010600030101010101" pitchFamily="2" charset="-122"/>
                          <a:cs typeface="Arial" panose="020B0604020202020204" pitchFamily="34" charset="0"/>
                        </a:rPr>
                        <a:t>Middle Reaches of the Yangtze River</a:t>
                      </a:r>
                      <a:endParaRPr lang="zh-CN" altLang="zh-CN" sz="1400" dirty="0">
                        <a:effectLst/>
                        <a:latin typeface="Arial" panose="020B0604020202020204" pitchFamily="34" charset="0"/>
                        <a:ea typeface="等线"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3697429273"/>
                  </a:ext>
                </a:extLst>
              </a:tr>
              <a:tr h="366546">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CC</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indent="228600" algn="ctr">
                        <a:spcAft>
                          <a:spcPts val="0"/>
                        </a:spcAft>
                      </a:pPr>
                      <a:r>
                        <a:rPr lang="en-GB" sz="1400" dirty="0">
                          <a:effectLst/>
                          <a:latin typeface="Arial" panose="020B0604020202020204" pitchFamily="34" charset="0"/>
                          <a:ea typeface="等线" panose="02010600030101010101" pitchFamily="2" charset="-122"/>
                          <a:cs typeface="Arial" panose="020B0604020202020204" pitchFamily="34" charset="0"/>
                        </a:rPr>
                        <a:t>Chengdu-Chongqing</a:t>
                      </a:r>
                      <a:endParaRPr lang="zh-CN" sz="1400" dirty="0">
                        <a:effectLst/>
                        <a:latin typeface="Arial" panose="020B0604020202020204" pitchFamily="34" charset="0"/>
                        <a:ea typeface="等线"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1422393294"/>
                  </a:ext>
                </a:extLst>
              </a:tr>
              <a:tr h="366546">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CP</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Central Plains</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550037191"/>
                  </a:ext>
                </a:extLst>
              </a:tr>
              <a:tr h="366546">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GP</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algn="ctr">
                        <a:spcAft>
                          <a:spcPts val="0"/>
                        </a:spcAft>
                      </a:pPr>
                      <a:r>
                        <a:rPr lang="en-US" sz="1400" kern="0" dirty="0" err="1">
                          <a:effectLst/>
                          <a:latin typeface="Arial" panose="020B0604020202020204" pitchFamily="34" charset="0"/>
                          <a:ea typeface="等线" panose="02010600030101010101" pitchFamily="2" charset="-122"/>
                          <a:cs typeface="Arial" panose="020B0604020202020204" pitchFamily="34" charset="0"/>
                        </a:rPr>
                        <a:t>Guanzhong</a:t>
                      </a:r>
                      <a:r>
                        <a:rPr lang="en-US" sz="1400" kern="0" dirty="0">
                          <a:effectLst/>
                          <a:latin typeface="Arial" panose="020B0604020202020204" pitchFamily="34" charset="0"/>
                          <a:ea typeface="等线" panose="02010600030101010101" pitchFamily="2" charset="-122"/>
                          <a:cs typeface="Arial" panose="020B0604020202020204" pitchFamily="34" charset="0"/>
                        </a:rPr>
                        <a:t> Plain</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4278978220"/>
                  </a:ext>
                </a:extLst>
              </a:tr>
              <a:tr h="366546">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BG</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tc>
                  <a:txBody>
                    <a:bodyPr/>
                    <a:lstStyle/>
                    <a:p>
                      <a:pPr algn="ctr">
                        <a:spcAft>
                          <a:spcPts val="0"/>
                        </a:spcAft>
                      </a:pPr>
                      <a:r>
                        <a:rPr lang="en-US" sz="1400" kern="0" dirty="0" err="1">
                          <a:effectLst/>
                          <a:latin typeface="Arial" panose="020B0604020202020204" pitchFamily="34" charset="0"/>
                          <a:ea typeface="等线" panose="02010600030101010101" pitchFamily="2" charset="-122"/>
                          <a:cs typeface="Arial" panose="020B0604020202020204" pitchFamily="34" charset="0"/>
                        </a:rPr>
                        <a:t>Beibu</a:t>
                      </a:r>
                      <a:r>
                        <a:rPr lang="en-US" sz="1400" kern="0" dirty="0">
                          <a:effectLst/>
                          <a:latin typeface="Arial" panose="020B0604020202020204" pitchFamily="34" charset="0"/>
                          <a:ea typeface="等线" panose="02010600030101010101" pitchFamily="2" charset="-122"/>
                          <a:cs typeface="Arial" panose="020B0604020202020204" pitchFamily="34" charset="0"/>
                        </a:rPr>
                        <a:t> Gulf</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1450431248"/>
                  </a:ext>
                </a:extLst>
              </a:tr>
              <a:tr h="366546">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HC</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effectLst/>
                          <a:latin typeface="Arial" panose="020B0604020202020204" pitchFamily="34" charset="0"/>
                          <a:ea typeface="等线" panose="02010600030101010101" pitchFamily="2" charset="-122"/>
                          <a:cs typeface="Arial" panose="020B0604020202020204" pitchFamily="34" charset="0"/>
                        </a:rPr>
                        <a:t>Harbin-Changchun</a:t>
                      </a:r>
                      <a:endParaRPr lang="zh-CN" sz="1400" kern="100" dirty="0">
                        <a:effectLst/>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43572"/>
                  </a:ext>
                </a:extLst>
              </a:tr>
            </a:tbl>
          </a:graphicData>
        </a:graphic>
      </p:graphicFrame>
      <p:graphicFrame>
        <p:nvGraphicFramePr>
          <p:cNvPr id="3" name="表格 2">
            <a:extLst>
              <a:ext uri="{FF2B5EF4-FFF2-40B4-BE49-F238E27FC236}">
                <a16:creationId xmlns:a16="http://schemas.microsoft.com/office/drawing/2014/main" id="{978E2805-8100-46F1-9F46-DDCDAC079264}"/>
              </a:ext>
            </a:extLst>
          </p:cNvPr>
          <p:cNvGraphicFramePr>
            <a:graphicFrameLocks noGrp="1"/>
          </p:cNvGraphicFramePr>
          <p:nvPr>
            <p:extLst/>
          </p:nvPr>
        </p:nvGraphicFramePr>
        <p:xfrm>
          <a:off x="8900761" y="3107220"/>
          <a:ext cx="2987040" cy="955039"/>
        </p:xfrm>
        <a:graphic>
          <a:graphicData uri="http://schemas.openxmlformats.org/drawingml/2006/table">
            <a:tbl>
              <a:tblPr/>
              <a:tblGrid>
                <a:gridCol w="2987040">
                  <a:extLst>
                    <a:ext uri="{9D8B030D-6E8A-4147-A177-3AD203B41FA5}">
                      <a16:colId xmlns:a16="http://schemas.microsoft.com/office/drawing/2014/main" val="281587510"/>
                    </a:ext>
                  </a:extLst>
                </a:gridCol>
              </a:tblGrid>
              <a:tr h="955039">
                <a:tc>
                  <a:txBody>
                    <a:bodyPr/>
                    <a:lstStyle/>
                    <a:p>
                      <a:endParaRPr lang="zh-CN" altLang="en-US" dirty="0"/>
                    </a:p>
                  </a:txBody>
                  <a:tcPr>
                    <a:lnL w="12700" cmpd="sng">
                      <a:solidFill>
                        <a:schemeClr val="accent1"/>
                      </a:solidFill>
                      <a:prstDash val="solid"/>
                    </a:lnL>
                    <a:lnR w="12700" cmpd="sng">
                      <a:solidFill>
                        <a:schemeClr val="accent1"/>
                      </a:solidFill>
                      <a:prstDash val="solid"/>
                    </a:lnR>
                    <a:lnT w="12700" cmpd="sng">
                      <a:solidFill>
                        <a:schemeClr val="accent1"/>
                      </a:solidFill>
                      <a:prstDash val="solid"/>
                    </a:lnT>
                    <a:lnB w="12700" cmpd="sng">
                      <a:solidFill>
                        <a:schemeClr val="accent1"/>
                      </a:solidFill>
                      <a:prstDash val="solid"/>
                    </a:lnB>
                  </a:tcPr>
                </a:tc>
                <a:extLst>
                  <a:ext uri="{0D108BD9-81ED-4DB2-BD59-A6C34878D82A}">
                    <a16:rowId xmlns:a16="http://schemas.microsoft.com/office/drawing/2014/main" val="3838071310"/>
                  </a:ext>
                </a:extLst>
              </a:tr>
            </a:tbl>
          </a:graphicData>
        </a:graphic>
      </p:graphicFrame>
      <p:sp>
        <p:nvSpPr>
          <p:cNvPr id="6" name="矩形 5">
            <a:extLst>
              <a:ext uri="{FF2B5EF4-FFF2-40B4-BE49-F238E27FC236}">
                <a16:creationId xmlns:a16="http://schemas.microsoft.com/office/drawing/2014/main" id="{828DEAC6-856A-43A6-B259-0C142AA7FE6C}"/>
              </a:ext>
            </a:extLst>
          </p:cNvPr>
          <p:cNvSpPr/>
          <p:nvPr/>
        </p:nvSpPr>
        <p:spPr>
          <a:xfrm>
            <a:off x="8900761" y="1920240"/>
            <a:ext cx="2987040" cy="103632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E8C56172-01BE-44DC-A0CD-DC32391FC62A}"/>
              </a:ext>
            </a:extLst>
          </p:cNvPr>
          <p:cNvSpPr/>
          <p:nvPr/>
        </p:nvSpPr>
        <p:spPr>
          <a:xfrm>
            <a:off x="8921081" y="4135120"/>
            <a:ext cx="2966720" cy="1351574"/>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DF24DDC1-8B09-40F9-8A97-3086EA2539AE}"/>
              </a:ext>
            </a:extLst>
          </p:cNvPr>
          <p:cNvCxnSpPr>
            <a:cxnSpLocks/>
          </p:cNvCxnSpPr>
          <p:nvPr/>
        </p:nvCxnSpPr>
        <p:spPr>
          <a:xfrm>
            <a:off x="5770880" y="2631440"/>
            <a:ext cx="254000" cy="5355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B41C569-BD78-4B31-A82A-DDEBA8CACBBC}"/>
              </a:ext>
            </a:extLst>
          </p:cNvPr>
          <p:cNvCxnSpPr>
            <a:cxnSpLocks/>
          </p:cNvCxnSpPr>
          <p:nvPr/>
        </p:nvCxnSpPr>
        <p:spPr>
          <a:xfrm flipH="1" flipV="1">
            <a:off x="6024880" y="5565416"/>
            <a:ext cx="304800" cy="479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787386F5-0449-4C43-8534-EAAC83F5A139}"/>
              </a:ext>
            </a:extLst>
          </p:cNvPr>
          <p:cNvCxnSpPr>
            <a:cxnSpLocks/>
          </p:cNvCxnSpPr>
          <p:nvPr/>
        </p:nvCxnSpPr>
        <p:spPr>
          <a:xfrm flipH="1">
            <a:off x="6875939" y="3801752"/>
            <a:ext cx="518160" cy="436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475B7661-27B7-4199-8545-3A88AF885167}"/>
              </a:ext>
            </a:extLst>
          </p:cNvPr>
          <p:cNvCxnSpPr>
            <a:cxnSpLocks/>
          </p:cNvCxnSpPr>
          <p:nvPr/>
        </p:nvCxnSpPr>
        <p:spPr>
          <a:xfrm flipH="1" flipV="1">
            <a:off x="6141720" y="4929890"/>
            <a:ext cx="568959" cy="4687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E6F57E7-172F-497F-B179-86785077BB3A}"/>
              </a:ext>
            </a:extLst>
          </p:cNvPr>
          <p:cNvCxnSpPr>
            <a:cxnSpLocks/>
          </p:cNvCxnSpPr>
          <p:nvPr/>
        </p:nvCxnSpPr>
        <p:spPr>
          <a:xfrm flipV="1">
            <a:off x="3997482" y="4770267"/>
            <a:ext cx="433738" cy="3940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5464C9F1-4914-492F-BB18-B94DC13B484A}"/>
              </a:ext>
            </a:extLst>
          </p:cNvPr>
          <p:cNvCxnSpPr>
            <a:cxnSpLocks/>
          </p:cNvCxnSpPr>
          <p:nvPr/>
        </p:nvCxnSpPr>
        <p:spPr>
          <a:xfrm flipV="1">
            <a:off x="4683760" y="5717816"/>
            <a:ext cx="325120" cy="327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85309176-F2EE-4ACA-8480-9F83DA40A9A8}"/>
              </a:ext>
            </a:extLst>
          </p:cNvPr>
          <p:cNvCxnSpPr>
            <a:cxnSpLocks/>
          </p:cNvCxnSpPr>
          <p:nvPr/>
        </p:nvCxnSpPr>
        <p:spPr>
          <a:xfrm>
            <a:off x="4775200" y="3327927"/>
            <a:ext cx="233680" cy="5192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B5B02093-FD57-44EB-9C9C-98F3105333D3}"/>
              </a:ext>
            </a:extLst>
          </p:cNvPr>
          <p:cNvCxnSpPr>
            <a:cxnSpLocks/>
          </p:cNvCxnSpPr>
          <p:nvPr/>
        </p:nvCxnSpPr>
        <p:spPr>
          <a:xfrm>
            <a:off x="5344161" y="3257198"/>
            <a:ext cx="289082" cy="5899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DE6A3775-9B13-4554-B5A8-3250C5361653}"/>
              </a:ext>
            </a:extLst>
          </p:cNvPr>
          <p:cNvCxnSpPr>
            <a:cxnSpLocks/>
          </p:cNvCxnSpPr>
          <p:nvPr/>
        </p:nvCxnSpPr>
        <p:spPr>
          <a:xfrm flipH="1" flipV="1">
            <a:off x="7531128" y="2739850"/>
            <a:ext cx="294640" cy="5915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左大括号 7">
            <a:extLst>
              <a:ext uri="{FF2B5EF4-FFF2-40B4-BE49-F238E27FC236}">
                <a16:creationId xmlns:a16="http://schemas.microsoft.com/office/drawing/2014/main" id="{79BADFD4-F58F-459D-906D-A61E03E3291B}"/>
              </a:ext>
            </a:extLst>
          </p:cNvPr>
          <p:cNvSpPr/>
          <p:nvPr/>
        </p:nvSpPr>
        <p:spPr>
          <a:xfrm>
            <a:off x="8657112" y="1920240"/>
            <a:ext cx="223997" cy="2142019"/>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a:solidFill>
                  <a:schemeClr val="tx1"/>
                </a:solidFill>
              </a:ln>
            </a:endParaRPr>
          </a:p>
        </p:txBody>
      </p:sp>
      <p:sp>
        <p:nvSpPr>
          <p:cNvPr id="10" name="矩形 9">
            <a:extLst>
              <a:ext uri="{FF2B5EF4-FFF2-40B4-BE49-F238E27FC236}">
                <a16:creationId xmlns:a16="http://schemas.microsoft.com/office/drawing/2014/main" id="{C8F8E9C0-7E10-459F-A931-B231C047AD5F}"/>
              </a:ext>
            </a:extLst>
          </p:cNvPr>
          <p:cNvSpPr/>
          <p:nvPr/>
        </p:nvSpPr>
        <p:spPr>
          <a:xfrm>
            <a:off x="7643277" y="2814973"/>
            <a:ext cx="994183" cy="338554"/>
          </a:xfrm>
          <a:prstGeom prst="rect">
            <a:avLst/>
          </a:prstGeom>
        </p:spPr>
        <p:txBody>
          <a:bodyPr wrap="none">
            <a:spAutoFit/>
          </a:bodyPr>
          <a:lstStyle/>
          <a:p>
            <a:r>
              <a:rPr lang="en-US" altLang="zh-CN" sz="1600" b="1" dirty="0">
                <a:solidFill>
                  <a:schemeClr val="accent1"/>
                </a:solidFill>
                <a:latin typeface="Arial" panose="020B0604020202020204" pitchFamily="34" charset="0"/>
                <a:cs typeface="Arial" panose="020B0604020202020204" pitchFamily="34" charset="0"/>
              </a:rPr>
              <a:t>National</a:t>
            </a:r>
            <a:endParaRPr lang="zh-CN" altLang="en-US" sz="1600" b="1" dirty="0">
              <a:solidFill>
                <a:schemeClr val="accent1"/>
              </a:solidFill>
              <a:latin typeface="Arial" panose="020B0604020202020204" pitchFamily="34" charset="0"/>
              <a:cs typeface="Arial" panose="020B0604020202020204" pitchFamily="34" charset="0"/>
            </a:endParaRPr>
          </a:p>
        </p:txBody>
      </p:sp>
      <p:sp>
        <p:nvSpPr>
          <p:cNvPr id="22" name="左大括号 21">
            <a:extLst>
              <a:ext uri="{FF2B5EF4-FFF2-40B4-BE49-F238E27FC236}">
                <a16:creationId xmlns:a16="http://schemas.microsoft.com/office/drawing/2014/main" id="{A0335B14-D7A8-4250-8DEB-273D2B7D4FFB}"/>
              </a:ext>
            </a:extLst>
          </p:cNvPr>
          <p:cNvSpPr/>
          <p:nvPr/>
        </p:nvSpPr>
        <p:spPr>
          <a:xfrm>
            <a:off x="8667206" y="4135121"/>
            <a:ext cx="213904" cy="1402374"/>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a:solidFill>
                  <a:schemeClr val="tx1"/>
                </a:solidFill>
              </a:ln>
            </a:endParaRPr>
          </a:p>
        </p:txBody>
      </p:sp>
      <p:sp>
        <p:nvSpPr>
          <p:cNvPr id="23" name="矩形 22">
            <a:extLst>
              <a:ext uri="{FF2B5EF4-FFF2-40B4-BE49-F238E27FC236}">
                <a16:creationId xmlns:a16="http://schemas.microsoft.com/office/drawing/2014/main" id="{2FDA635E-56BD-4693-A19E-B0DA16985ECF}"/>
              </a:ext>
            </a:extLst>
          </p:cNvPr>
          <p:cNvSpPr/>
          <p:nvPr/>
        </p:nvSpPr>
        <p:spPr>
          <a:xfrm>
            <a:off x="7700857" y="4238632"/>
            <a:ext cx="1180251" cy="338554"/>
          </a:xfrm>
          <a:prstGeom prst="rect">
            <a:avLst/>
          </a:prstGeom>
        </p:spPr>
        <p:txBody>
          <a:bodyPr wrap="square">
            <a:spAutoFit/>
          </a:bodyPr>
          <a:lstStyle/>
          <a:p>
            <a:r>
              <a:rPr lang="en-US" altLang="zh-CN" sz="1600" b="1" dirty="0">
                <a:solidFill>
                  <a:schemeClr val="accent1"/>
                </a:solidFill>
                <a:latin typeface="Arial" panose="020B0604020202020204" pitchFamily="34" charset="0"/>
                <a:cs typeface="Arial" panose="020B0604020202020204" pitchFamily="34" charset="0"/>
              </a:rPr>
              <a:t>Regional</a:t>
            </a:r>
            <a:endParaRPr lang="zh-CN" alt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20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10"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pPr/>
              <a:t>7</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838200" y="242459"/>
            <a:ext cx="10515600" cy="9286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rgbClr val="0053A3"/>
                </a:solidFill>
                <a:latin typeface="Arial" panose="020B0604020202020204" pitchFamily="34" charset="0"/>
                <a:cs typeface="Arial" panose="020B0604020202020204" pitchFamily="34" charset="0"/>
              </a:rPr>
              <a:t>The Trends of Haze Exposure</a:t>
            </a:r>
            <a:endParaRPr lang="zh-CN" altLang="en-US" dirty="0">
              <a:solidFill>
                <a:srgbClr val="0053A3"/>
              </a:solidFill>
              <a:latin typeface="Arial" panose="020B0604020202020204" pitchFamily="34" charset="0"/>
              <a:cs typeface="Arial" panose="020B0604020202020204" pitchFamily="34" charset="0"/>
            </a:endParaRPr>
          </a:p>
        </p:txBody>
      </p:sp>
      <p:sp>
        <p:nvSpPr>
          <p:cNvPr id="5" name="标题 1">
            <a:extLst>
              <a:ext uri="{FF2B5EF4-FFF2-40B4-BE49-F238E27FC236}">
                <a16:creationId xmlns:a16="http://schemas.microsoft.com/office/drawing/2014/main" id="{6EE91B53-1DE1-42F1-8A51-F9845A13BE5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7" name="矩形 6">
            <a:extLst>
              <a:ext uri="{FF2B5EF4-FFF2-40B4-BE49-F238E27FC236}">
                <a16:creationId xmlns:a16="http://schemas.microsoft.com/office/drawing/2014/main" id="{63A0AA35-CD87-4EF5-A4DD-662DD79FFCCD}"/>
              </a:ext>
            </a:extLst>
          </p:cNvPr>
          <p:cNvSpPr/>
          <p:nvPr/>
        </p:nvSpPr>
        <p:spPr>
          <a:xfrm>
            <a:off x="542481" y="1277642"/>
            <a:ext cx="3876065" cy="4179606"/>
          </a:xfrm>
          <a:prstGeom prst="rect">
            <a:avLst/>
          </a:prstGeom>
        </p:spPr>
        <p:txBody>
          <a:bodyPr wrap="square">
            <a:spAutoFit/>
          </a:bodyPr>
          <a:lstStyle/>
          <a:p>
            <a:pPr>
              <a:lnSpc>
                <a:spcPct val="120000"/>
              </a:lnSpc>
            </a:pPr>
            <a:r>
              <a:rPr lang="en-US" altLang="zh-CN" i="1" u="sng" dirty="0">
                <a:latin typeface="Arial" panose="020B0604020202020204" pitchFamily="34" charset="0"/>
                <a:cs typeface="Arial" panose="020B0604020202020204" pitchFamily="34" charset="0"/>
              </a:rPr>
              <a:t>Names of Urban Agglomerations: :</a:t>
            </a:r>
          </a:p>
          <a:p>
            <a:pPr>
              <a:lnSpc>
                <a:spcPct val="120000"/>
              </a:lnSpc>
            </a:pPr>
            <a:r>
              <a:rPr lang="en-US" altLang="zh-CN" dirty="0" err="1">
                <a:latin typeface="Arial" panose="020B0604020202020204" pitchFamily="34" charset="0"/>
                <a:cs typeface="Arial" panose="020B0604020202020204" pitchFamily="34" charset="0"/>
              </a:rPr>
              <a:t>YRD</a:t>
            </a:r>
            <a:r>
              <a:rPr lang="en-US" altLang="zh-CN" dirty="0">
                <a:latin typeface="Arial" panose="020B0604020202020204" pitchFamily="34" charset="0"/>
                <a:cs typeface="Arial" panose="020B0604020202020204" pitchFamily="34" charset="0"/>
              </a:rPr>
              <a:t>:  </a:t>
            </a:r>
            <a:r>
              <a:rPr lang="en-US" altLang="zh-CN" dirty="0">
                <a:latin typeface="Times New Roman" panose="02020603050405020304" pitchFamily="18" charset="0"/>
                <a:cs typeface="Times New Roman" panose="02020603050405020304" pitchFamily="18" charset="0"/>
              </a:rPr>
              <a:t>Yangtze River Delta </a:t>
            </a:r>
          </a:p>
          <a:p>
            <a:pPr>
              <a:lnSpc>
                <a:spcPct val="120000"/>
              </a:lnSpc>
            </a:pPr>
            <a:r>
              <a:rPr lang="en-US" altLang="zh-CN" dirty="0" err="1">
                <a:latin typeface="Arial" panose="020B0604020202020204" pitchFamily="34" charset="0"/>
                <a:cs typeface="Arial" panose="020B0604020202020204" pitchFamily="34" charset="0"/>
              </a:rPr>
              <a:t>BTH</a:t>
            </a:r>
            <a:r>
              <a:rPr lang="en-US" altLang="zh-CN" dirty="0">
                <a:latin typeface="Arial" panose="020B0604020202020204" pitchFamily="34" charset="0"/>
                <a:cs typeface="Arial" panose="020B0604020202020204" pitchFamily="34" charset="0"/>
              </a:rPr>
              <a:t>:  </a:t>
            </a:r>
            <a:r>
              <a:rPr lang="en-US" altLang="zh-CN" dirty="0">
                <a:latin typeface="Times New Roman" panose="02020603050405020304" pitchFamily="18" charset="0"/>
                <a:cs typeface="Times New Roman" panose="02020603050405020304" pitchFamily="18" charset="0"/>
              </a:rPr>
              <a:t>Beijing-Tianjin-Hebei </a:t>
            </a:r>
          </a:p>
          <a:p>
            <a:pPr>
              <a:lnSpc>
                <a:spcPct val="120000"/>
              </a:lnSpc>
            </a:pPr>
            <a:r>
              <a:rPr lang="en-US" altLang="zh-CN" dirty="0">
                <a:latin typeface="Arial" panose="020B0604020202020204" pitchFamily="34" charset="0"/>
                <a:cs typeface="Arial" panose="020B0604020202020204" pitchFamily="34" charset="0"/>
              </a:rPr>
              <a:t>PRD:  </a:t>
            </a:r>
            <a:r>
              <a:rPr lang="en-US" altLang="zh-CN" dirty="0">
                <a:latin typeface="Times New Roman" panose="02020603050405020304" pitchFamily="18" charset="0"/>
                <a:cs typeface="Times New Roman" panose="02020603050405020304" pitchFamily="18" charset="0"/>
              </a:rPr>
              <a:t>Pearl River Delta</a:t>
            </a:r>
          </a:p>
          <a:p>
            <a:pPr>
              <a:lnSpc>
                <a:spcPct val="120000"/>
              </a:lnSpc>
            </a:pPr>
            <a:r>
              <a:rPr lang="en-US" altLang="zh-CN" dirty="0" err="1">
                <a:latin typeface="Arial" panose="020B0604020202020204" pitchFamily="34" charset="0"/>
                <a:cs typeface="Arial" panose="020B0604020202020204" pitchFamily="34" charset="0"/>
              </a:rPr>
              <a:t>MRYR</a:t>
            </a:r>
            <a:r>
              <a:rPr lang="en-US" altLang="zh-CN" dirty="0">
                <a:latin typeface="Arial" panose="020B0604020202020204" pitchFamily="34" charset="0"/>
                <a:cs typeface="Arial" panose="020B0604020202020204" pitchFamily="34" charset="0"/>
              </a:rPr>
              <a:t>:  </a:t>
            </a:r>
            <a:r>
              <a:rPr lang="en-US" altLang="zh-CN" dirty="0">
                <a:latin typeface="Times New Roman" panose="02020603050405020304" pitchFamily="18" charset="0"/>
                <a:cs typeface="Times New Roman" panose="02020603050405020304" pitchFamily="18" charset="0"/>
              </a:rPr>
              <a:t>Middle Reaches of the Yangtze River</a:t>
            </a:r>
          </a:p>
          <a:p>
            <a:pPr>
              <a:lnSpc>
                <a:spcPct val="120000"/>
              </a:lnSpc>
            </a:pPr>
            <a:r>
              <a:rPr lang="en-US" altLang="zh-CN" dirty="0">
                <a:latin typeface="Arial" panose="020B0604020202020204" pitchFamily="34" charset="0"/>
                <a:cs typeface="Arial" panose="020B0604020202020204" pitchFamily="34" charset="0"/>
              </a:rPr>
              <a:t>CC:  </a:t>
            </a:r>
            <a:r>
              <a:rPr lang="en-US" altLang="zh-CN" dirty="0">
                <a:latin typeface="Times New Roman" panose="02020603050405020304" pitchFamily="18" charset="0"/>
                <a:cs typeface="Times New Roman" panose="02020603050405020304" pitchFamily="18" charset="0"/>
              </a:rPr>
              <a:t>Chengdu-Chongqing </a:t>
            </a:r>
          </a:p>
          <a:p>
            <a:pPr>
              <a:lnSpc>
                <a:spcPct val="120000"/>
              </a:lnSpc>
            </a:pPr>
            <a:r>
              <a:rPr lang="en-US" altLang="zh-CN" dirty="0">
                <a:latin typeface="Arial" panose="020B0604020202020204" pitchFamily="34" charset="0"/>
                <a:cs typeface="Arial" panose="020B0604020202020204" pitchFamily="34" charset="0"/>
              </a:rPr>
              <a:t>CP:  </a:t>
            </a:r>
            <a:r>
              <a:rPr lang="en-US" altLang="zh-CN" dirty="0">
                <a:latin typeface="Times New Roman" panose="02020603050405020304" pitchFamily="18" charset="0"/>
                <a:cs typeface="Times New Roman" panose="02020603050405020304" pitchFamily="18" charset="0"/>
              </a:rPr>
              <a:t>Central Plains</a:t>
            </a:r>
          </a:p>
          <a:p>
            <a:pPr>
              <a:lnSpc>
                <a:spcPct val="120000"/>
              </a:lnSpc>
            </a:pPr>
            <a:r>
              <a:rPr lang="en-US" altLang="zh-CN" dirty="0">
                <a:latin typeface="Arial" panose="020B0604020202020204" pitchFamily="34" charset="0"/>
                <a:cs typeface="Arial" panose="020B0604020202020204" pitchFamily="34" charset="0"/>
              </a:rPr>
              <a:t>BP:  </a:t>
            </a:r>
            <a:r>
              <a:rPr lang="en-US" altLang="zh-CN" dirty="0" err="1">
                <a:latin typeface="Times New Roman" panose="02020603050405020304" pitchFamily="18" charset="0"/>
                <a:cs typeface="Times New Roman" panose="02020603050405020304" pitchFamily="18" charset="0"/>
              </a:rPr>
              <a:t>Guanzhong</a:t>
            </a:r>
            <a:r>
              <a:rPr lang="en-US" altLang="zh-CN" dirty="0">
                <a:latin typeface="Times New Roman" panose="02020603050405020304" pitchFamily="18" charset="0"/>
                <a:cs typeface="Times New Roman" panose="02020603050405020304" pitchFamily="18" charset="0"/>
              </a:rPr>
              <a:t> Plain</a:t>
            </a:r>
          </a:p>
          <a:p>
            <a:pPr>
              <a:lnSpc>
                <a:spcPct val="120000"/>
              </a:lnSpc>
            </a:pPr>
            <a:r>
              <a:rPr lang="en-US" altLang="zh-CN" dirty="0">
                <a:latin typeface="Arial" panose="020B0604020202020204" pitchFamily="34" charset="0"/>
                <a:cs typeface="Arial" panose="020B0604020202020204" pitchFamily="34" charset="0"/>
              </a:rPr>
              <a:t>BG:  </a:t>
            </a:r>
            <a:r>
              <a:rPr lang="en-US" altLang="zh-CN" dirty="0" err="1">
                <a:latin typeface="Times New Roman" panose="02020603050405020304" pitchFamily="18" charset="0"/>
                <a:cs typeface="Times New Roman" panose="02020603050405020304" pitchFamily="18" charset="0"/>
              </a:rPr>
              <a:t>Beibu</a:t>
            </a:r>
            <a:r>
              <a:rPr lang="en-US" altLang="zh-CN" dirty="0">
                <a:latin typeface="Times New Roman" panose="02020603050405020304" pitchFamily="18" charset="0"/>
                <a:cs typeface="Times New Roman" panose="02020603050405020304" pitchFamily="18" charset="0"/>
              </a:rPr>
              <a:t> Gulf</a:t>
            </a:r>
          </a:p>
          <a:p>
            <a:pPr>
              <a:lnSpc>
                <a:spcPct val="120000"/>
              </a:lnSpc>
            </a:pPr>
            <a:r>
              <a:rPr lang="en-US" altLang="zh-CN" dirty="0">
                <a:latin typeface="Arial" panose="020B0604020202020204" pitchFamily="34" charset="0"/>
                <a:cs typeface="Arial" panose="020B0604020202020204" pitchFamily="34" charset="0"/>
              </a:rPr>
              <a:t>HC:  </a:t>
            </a:r>
            <a:r>
              <a:rPr lang="en-US" altLang="zh-CN" dirty="0">
                <a:latin typeface="Times New Roman" panose="02020603050405020304" pitchFamily="18" charset="0"/>
                <a:cs typeface="Times New Roman" panose="02020603050405020304" pitchFamily="18" charset="0"/>
              </a:rPr>
              <a:t>Harbin-Changchun</a:t>
            </a:r>
          </a:p>
          <a:p>
            <a:pPr>
              <a:lnSpc>
                <a:spcPct val="120000"/>
              </a:lnSpc>
              <a:spcBef>
                <a:spcPts val="1200"/>
              </a:spcBef>
            </a:pPr>
            <a:r>
              <a:rPr lang="en-US" altLang="zh-CN" dirty="0">
                <a:solidFill>
                  <a:srgbClr val="0053A3"/>
                </a:solidFill>
                <a:latin typeface="Arial" panose="020B0604020202020204" pitchFamily="34" charset="0"/>
                <a:ea typeface="+mj-ea"/>
                <a:cs typeface="Arial" panose="020B0604020202020204" pitchFamily="34" charset="0"/>
              </a:rPr>
              <a:t>Changes of </a:t>
            </a:r>
            <a:r>
              <a:rPr lang="en-US" altLang="zh-CN" dirty="0" err="1">
                <a:solidFill>
                  <a:srgbClr val="0053A3"/>
                </a:solidFill>
                <a:latin typeface="Arial" panose="020B0604020202020204" pitchFamily="34" charset="0"/>
                <a:ea typeface="+mj-ea"/>
                <a:cs typeface="Arial" panose="020B0604020202020204" pitchFamily="34" charset="0"/>
              </a:rPr>
              <a:t>PM</a:t>
            </a:r>
            <a:r>
              <a:rPr lang="en-US" altLang="zh-CN" baseline="-25000" dirty="0" err="1">
                <a:solidFill>
                  <a:srgbClr val="0053A3"/>
                </a:solidFill>
                <a:latin typeface="Arial" panose="020B0604020202020204" pitchFamily="34" charset="0"/>
                <a:ea typeface="+mj-ea"/>
                <a:cs typeface="Arial" panose="020B0604020202020204" pitchFamily="34" charset="0"/>
              </a:rPr>
              <a:t>2.5</a:t>
            </a:r>
            <a:r>
              <a:rPr lang="en-US" altLang="zh-CN" dirty="0">
                <a:solidFill>
                  <a:srgbClr val="0053A3"/>
                </a:solidFill>
                <a:latin typeface="Arial" panose="020B0604020202020204" pitchFamily="34" charset="0"/>
                <a:ea typeface="+mj-ea"/>
                <a:cs typeface="Arial" panose="020B0604020202020204" pitchFamily="34" charset="0"/>
              </a:rPr>
              <a:t> concentration</a:t>
            </a:r>
          </a:p>
        </p:txBody>
      </p:sp>
      <p:pic>
        <p:nvPicPr>
          <p:cNvPr id="3" name="图片 2">
            <a:extLst>
              <a:ext uri="{FF2B5EF4-FFF2-40B4-BE49-F238E27FC236}">
                <a16:creationId xmlns:a16="http://schemas.microsoft.com/office/drawing/2014/main" id="{E5A372BF-3B7F-4D10-9F88-F7ABE175C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231" y="1171139"/>
            <a:ext cx="7623885" cy="5555701"/>
          </a:xfrm>
          <a:prstGeom prst="rect">
            <a:avLst/>
          </a:prstGeom>
        </p:spPr>
      </p:pic>
      <p:graphicFrame>
        <p:nvGraphicFramePr>
          <p:cNvPr id="11" name="表格 10">
            <a:extLst>
              <a:ext uri="{FF2B5EF4-FFF2-40B4-BE49-F238E27FC236}">
                <a16:creationId xmlns:a16="http://schemas.microsoft.com/office/drawing/2014/main" id="{E2D1B730-5A0B-439D-8381-C3F951CF9CAF}"/>
              </a:ext>
            </a:extLst>
          </p:cNvPr>
          <p:cNvGraphicFramePr>
            <a:graphicFrameLocks noGrp="1"/>
          </p:cNvGraphicFramePr>
          <p:nvPr>
            <p:extLst>
              <p:ext uri="{D42A27DB-BD31-4B8C-83A1-F6EECF244321}">
                <p14:modId xmlns:p14="http://schemas.microsoft.com/office/powerpoint/2010/main" val="2785272540"/>
              </p:ext>
            </p:extLst>
          </p:nvPr>
        </p:nvGraphicFramePr>
        <p:xfrm>
          <a:off x="216514" y="5450130"/>
          <a:ext cx="3960001" cy="1112520"/>
        </p:xfrm>
        <a:graphic>
          <a:graphicData uri="http://schemas.openxmlformats.org/drawingml/2006/table">
            <a:tbl>
              <a:tblPr firstRow="1" bandRow="1">
                <a:tableStyleId>{5C22544A-7EE6-4342-B048-85BDC9FD1C3A}</a:tableStyleId>
              </a:tblPr>
              <a:tblGrid>
                <a:gridCol w="1175053">
                  <a:extLst>
                    <a:ext uri="{9D8B030D-6E8A-4147-A177-3AD203B41FA5}">
                      <a16:colId xmlns:a16="http://schemas.microsoft.com/office/drawing/2014/main" val="2673126554"/>
                    </a:ext>
                  </a:extLst>
                </a:gridCol>
                <a:gridCol w="855873">
                  <a:extLst>
                    <a:ext uri="{9D8B030D-6E8A-4147-A177-3AD203B41FA5}">
                      <a16:colId xmlns:a16="http://schemas.microsoft.com/office/drawing/2014/main" val="3991697029"/>
                    </a:ext>
                  </a:extLst>
                </a:gridCol>
                <a:gridCol w="870333">
                  <a:extLst>
                    <a:ext uri="{9D8B030D-6E8A-4147-A177-3AD203B41FA5}">
                      <a16:colId xmlns:a16="http://schemas.microsoft.com/office/drawing/2014/main" val="457519995"/>
                    </a:ext>
                  </a:extLst>
                </a:gridCol>
                <a:gridCol w="1058742">
                  <a:extLst>
                    <a:ext uri="{9D8B030D-6E8A-4147-A177-3AD203B41FA5}">
                      <a16:colId xmlns:a16="http://schemas.microsoft.com/office/drawing/2014/main" val="3441974134"/>
                    </a:ext>
                  </a:extLst>
                </a:gridCol>
              </a:tblGrid>
              <a:tr h="370840">
                <a:tc>
                  <a:txBody>
                    <a:bodyPr/>
                    <a:lstStyle/>
                    <a:p>
                      <a:pPr algn="ctr"/>
                      <a:r>
                        <a:rPr lang="en-US" altLang="zh-CN" sz="1600" dirty="0">
                          <a:latin typeface="Calibri" panose="020F0502020204030204" pitchFamily="34" charset="0"/>
                          <a:cs typeface="Calibri" panose="020F0502020204030204" pitchFamily="34" charset="0"/>
                        </a:rPr>
                        <a:t>Period</a:t>
                      </a:r>
                      <a:endParaRPr lang="zh-CN" altLang="en-US" sz="1600" dirty="0">
                        <a:latin typeface="Calibri" panose="020F0502020204030204" pitchFamily="34" charset="0"/>
                        <a:cs typeface="Calibri" panose="020F0502020204030204" pitchFamily="34" charset="0"/>
                      </a:endParaRPr>
                    </a:p>
                  </a:txBody>
                  <a:tcPr/>
                </a:tc>
                <a:tc>
                  <a:txBody>
                    <a:bodyPr/>
                    <a:lstStyle/>
                    <a:p>
                      <a:pPr algn="ctr"/>
                      <a:r>
                        <a:rPr lang="en-US" altLang="zh-CN" sz="1600" dirty="0">
                          <a:latin typeface="Calibri" panose="020F0502020204030204" pitchFamily="34" charset="0"/>
                          <a:cs typeface="Calibri" panose="020F0502020204030204" pitchFamily="34" charset="0"/>
                        </a:rPr>
                        <a:t>UAs </a:t>
                      </a:r>
                      <a:endParaRPr lang="zh-CN" altLang="en-US" sz="1600" dirty="0">
                        <a:latin typeface="Calibri" panose="020F0502020204030204" pitchFamily="34" charset="0"/>
                        <a:cs typeface="Calibri" panose="020F0502020204030204" pitchFamily="34" charset="0"/>
                      </a:endParaRPr>
                    </a:p>
                  </a:txBody>
                  <a:tcPr/>
                </a:tc>
                <a:tc>
                  <a:txBody>
                    <a:bodyPr/>
                    <a:lstStyle/>
                    <a:p>
                      <a:pPr algn="ctr"/>
                      <a:r>
                        <a:rPr lang="en-US" altLang="zh-CN" sz="1600" dirty="0">
                          <a:latin typeface="Calibri" panose="020F0502020204030204" pitchFamily="34" charset="0"/>
                          <a:cs typeface="Calibri" panose="020F0502020204030204" pitchFamily="34" charset="0"/>
                        </a:rPr>
                        <a:t>Central </a:t>
                      </a:r>
                      <a:endParaRPr lang="zh-CN" altLang="en-US" sz="1600" dirty="0">
                        <a:latin typeface="Calibri" panose="020F0502020204030204" pitchFamily="34" charset="0"/>
                        <a:cs typeface="Calibri" panose="020F0502020204030204" pitchFamily="34" charset="0"/>
                      </a:endParaRPr>
                    </a:p>
                  </a:txBody>
                  <a:tcPr/>
                </a:tc>
                <a:tc>
                  <a:txBody>
                    <a:bodyPr/>
                    <a:lstStyle/>
                    <a:p>
                      <a:pPr algn="ctr"/>
                      <a:r>
                        <a:rPr lang="en-US" altLang="zh-CN" sz="1600" dirty="0">
                          <a:latin typeface="Calibri" panose="020F0502020204030204" pitchFamily="34" charset="0"/>
                          <a:cs typeface="Calibri" panose="020F0502020204030204" pitchFamily="34" charset="0"/>
                        </a:rPr>
                        <a:t>Peripheral</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031271"/>
                  </a:ext>
                </a:extLst>
              </a:tr>
              <a:tr h="370840">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2005 - 2013</a:t>
                      </a:r>
                      <a:endParaRPr lang="zh-CN" altLang="en-US" sz="1600" b="1" dirty="0">
                        <a:solidFill>
                          <a:srgbClr val="0053A3"/>
                        </a:solidFill>
                        <a:latin typeface="Calibri" panose="020F0502020204030204" pitchFamily="34" charset="0"/>
                        <a:cs typeface="Calibri" panose="020F0502020204030204" pitchFamily="34" charset="0"/>
                      </a:endParaRPr>
                    </a:p>
                  </a:txBody>
                  <a:tcPr/>
                </a:tc>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+ 17%</a:t>
                      </a:r>
                      <a:endParaRPr lang="zh-CN" altLang="en-US" sz="1600" b="1" dirty="0">
                        <a:solidFill>
                          <a:srgbClr val="0053A3"/>
                        </a:solidFill>
                        <a:latin typeface="Calibri" panose="020F0502020204030204" pitchFamily="34" charset="0"/>
                        <a:cs typeface="Calibri" panose="020F0502020204030204" pitchFamily="34" charset="0"/>
                      </a:endParaRPr>
                    </a:p>
                  </a:txBody>
                  <a:tcPr/>
                </a:tc>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+ 26%</a:t>
                      </a:r>
                      <a:endParaRPr lang="zh-CN" altLang="en-US" sz="1600" b="1" dirty="0">
                        <a:solidFill>
                          <a:srgbClr val="0053A3"/>
                        </a:solidFill>
                        <a:latin typeface="Calibri" panose="020F0502020204030204" pitchFamily="34" charset="0"/>
                        <a:cs typeface="Calibri" panose="020F0502020204030204" pitchFamily="34" charset="0"/>
                      </a:endParaRPr>
                    </a:p>
                  </a:txBody>
                  <a:tcPr/>
                </a:tc>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+ 11%</a:t>
                      </a:r>
                      <a:endParaRPr lang="zh-CN" altLang="en-US" sz="1600" b="1" dirty="0">
                        <a:solidFill>
                          <a:srgbClr val="0053A3"/>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65552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rgbClr val="0053A3"/>
                          </a:solidFill>
                          <a:latin typeface="Calibri" panose="020F0502020204030204" pitchFamily="34" charset="0"/>
                          <a:cs typeface="Calibri" panose="020F0502020204030204" pitchFamily="34" charset="0"/>
                        </a:rPr>
                        <a:t>2013 - 2018</a:t>
                      </a:r>
                      <a:endParaRPr lang="zh-CN" altLang="en-US" sz="1600" b="1" dirty="0">
                        <a:solidFill>
                          <a:srgbClr val="0053A3"/>
                        </a:solidFill>
                        <a:latin typeface="Calibri" panose="020F0502020204030204" pitchFamily="34" charset="0"/>
                        <a:cs typeface="Calibri" panose="020F0502020204030204" pitchFamily="34" charset="0"/>
                      </a:endParaRPr>
                    </a:p>
                  </a:txBody>
                  <a:tcPr/>
                </a:tc>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- 35%</a:t>
                      </a:r>
                      <a:endParaRPr lang="zh-CN" altLang="en-US" sz="1600" b="1" dirty="0">
                        <a:solidFill>
                          <a:srgbClr val="0053A3"/>
                        </a:solidFill>
                        <a:latin typeface="Calibri" panose="020F0502020204030204" pitchFamily="34" charset="0"/>
                        <a:cs typeface="Calibri" panose="020F0502020204030204" pitchFamily="34" charset="0"/>
                      </a:endParaRPr>
                    </a:p>
                  </a:txBody>
                  <a:tcPr/>
                </a:tc>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- 34%</a:t>
                      </a:r>
                      <a:endParaRPr lang="zh-CN" altLang="en-US" sz="1600" b="1" dirty="0">
                        <a:solidFill>
                          <a:srgbClr val="0053A3"/>
                        </a:solidFill>
                        <a:latin typeface="Calibri" panose="020F0502020204030204" pitchFamily="34" charset="0"/>
                        <a:cs typeface="Calibri" panose="020F0502020204030204" pitchFamily="34" charset="0"/>
                      </a:endParaRPr>
                    </a:p>
                  </a:txBody>
                  <a:tcPr/>
                </a:tc>
                <a:tc>
                  <a:txBody>
                    <a:bodyPr/>
                    <a:lstStyle/>
                    <a:p>
                      <a:pPr algn="ctr"/>
                      <a:r>
                        <a:rPr lang="en-US" altLang="zh-CN" sz="1600" b="1" dirty="0">
                          <a:solidFill>
                            <a:srgbClr val="0053A3"/>
                          </a:solidFill>
                          <a:latin typeface="Calibri" panose="020F0502020204030204" pitchFamily="34" charset="0"/>
                          <a:cs typeface="Calibri" panose="020F0502020204030204" pitchFamily="34" charset="0"/>
                        </a:rPr>
                        <a:t>- 35%</a:t>
                      </a:r>
                      <a:endParaRPr lang="zh-CN" altLang="en-US" sz="1600" b="1" dirty="0">
                        <a:solidFill>
                          <a:srgbClr val="0053A3"/>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05174943"/>
                  </a:ext>
                </a:extLst>
              </a:tr>
            </a:tbl>
          </a:graphicData>
        </a:graphic>
      </p:graphicFrame>
    </p:spTree>
    <p:extLst>
      <p:ext uri="{BB962C8B-B14F-4D97-AF65-F5344CB8AC3E}">
        <p14:creationId xmlns:p14="http://schemas.microsoft.com/office/powerpoint/2010/main" val="55148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矩形 16"/>
              <p:cNvSpPr/>
              <p:nvPr/>
            </p:nvSpPr>
            <p:spPr>
              <a:xfrm>
                <a:off x="908227" y="1065636"/>
                <a:ext cx="10588448" cy="5506892"/>
              </a:xfrm>
              <a:prstGeom prst="rect">
                <a:avLst/>
              </a:prstGeom>
            </p:spPr>
            <p:txBody>
              <a:bodyPr wrap="square">
                <a:spAutoFit/>
              </a:bodyPr>
              <a:lstStyle/>
              <a:p>
                <a:pPr marL="285750" indent="-285750">
                  <a:lnSpc>
                    <a:spcPct val="150000"/>
                  </a:lnSpc>
                  <a:spcBef>
                    <a:spcPts val="600"/>
                  </a:spcBef>
                  <a:buFont typeface="Wingdings" panose="05000000000000000000" pitchFamily="2" charset="2"/>
                  <a:buChar char="ü"/>
                </a:pPr>
                <a:r>
                  <a:rPr lang="en-US" altLang="zh-CN" dirty="0">
                    <a:latin typeface="Arial" panose="020B0604020202020204" pitchFamily="34" charset="0"/>
                    <a:ea typeface="+mj-ea"/>
                    <a:cs typeface="Arial" panose="020B0604020202020204" pitchFamily="34" charset="0"/>
                  </a:rPr>
                  <a:t>Sample:</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the</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top</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nine</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urban</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agglomerations in China,</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including</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15</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central</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and</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137</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peripheral</a:t>
                </a:r>
                <a:r>
                  <a:rPr lang="zh-CN" altLang="en-US" dirty="0">
                    <a:latin typeface="Arial" panose="020B0604020202020204" pitchFamily="34" charset="0"/>
                    <a:ea typeface="+mj-ea"/>
                    <a:cs typeface="Arial" panose="020B0604020202020204" pitchFamily="34" charset="0"/>
                  </a:rPr>
                  <a:t> </a:t>
                </a:r>
                <a:r>
                  <a:rPr lang="en-US" altLang="zh-CN" dirty="0">
                    <a:latin typeface="Arial" panose="020B0604020202020204" pitchFamily="34" charset="0"/>
                    <a:ea typeface="+mj-ea"/>
                    <a:cs typeface="Arial" panose="020B0604020202020204" pitchFamily="34" charset="0"/>
                  </a:rPr>
                  <a:t>cities, </a:t>
                </a:r>
                <a:r>
                  <a:rPr lang="en-US" altLang="zh-CN" dirty="0">
                    <a:latin typeface="Arial" panose="020B0604020202020204" pitchFamily="34" charset="0"/>
                    <a:cs typeface="Arial" panose="020B0604020202020204" pitchFamily="34" charset="0"/>
                  </a:rPr>
                  <a:t>ranging from 2005 to 2018</a:t>
                </a:r>
                <a:r>
                  <a:rPr lang="en-US" altLang="zh-CN" dirty="0">
                    <a:latin typeface="Arial" panose="020B0604020202020204" pitchFamily="34" charset="0"/>
                    <a:ea typeface="+mj-ea"/>
                    <a:cs typeface="Arial" panose="020B0604020202020204" pitchFamily="34" charset="0"/>
                  </a:rPr>
                  <a:t>.</a:t>
                </a:r>
              </a:p>
              <a:p>
                <a:pPr marL="285750" indent="-285750">
                  <a:lnSpc>
                    <a:spcPct val="150000"/>
                  </a:lnSpc>
                  <a:spcBef>
                    <a:spcPts val="600"/>
                  </a:spcBef>
                  <a:buFont typeface="Wingdings" panose="05000000000000000000" pitchFamily="2" charset="2"/>
                  <a:buChar char="ü"/>
                </a:pPr>
                <a:r>
                  <a:rPr lang="en-US" altLang="zh-CN" dirty="0">
                    <a:latin typeface="Arial" panose="020B0604020202020204" pitchFamily="34" charset="0"/>
                    <a:ea typeface="+mj-ea"/>
                    <a:cs typeface="Arial" panose="020B0604020202020204" pitchFamily="34" charset="0"/>
                  </a:rPr>
                  <a:t>Method: Spatial-temporal LMDI (</a:t>
                </a:r>
                <a:r>
                  <a:rPr lang="en-US" altLang="zh-CN" dirty="0">
                    <a:latin typeface="Arial" panose="020B0604020202020204" pitchFamily="34" charset="0"/>
                    <a:cs typeface="Arial" panose="020B0604020202020204" pitchFamily="34" charset="0"/>
                  </a:rPr>
                  <a:t>Ang et al., 2016</a:t>
                </a:r>
                <a:r>
                  <a:rPr lang="en-US" altLang="zh-CN" dirty="0">
                    <a:latin typeface="Arial" panose="020B0604020202020204" pitchFamily="34" charset="0"/>
                    <a:ea typeface="+mj-ea"/>
                    <a:cs typeface="Arial" panose="020B0604020202020204" pitchFamily="34" charset="0"/>
                  </a:rPr>
                  <a:t>)</a:t>
                </a:r>
                <a:endParaRPr lang="en-US" altLang="zh-CN" dirty="0">
                  <a:highlight>
                    <a:srgbClr val="FFFF00"/>
                  </a:highlight>
                  <a:latin typeface="Arial" panose="020B0604020202020204" pitchFamily="34" charset="0"/>
                  <a:ea typeface="+mj-ea"/>
                  <a:cs typeface="Arial" panose="020B0604020202020204" pitchFamily="34" charset="0"/>
                </a:endParaRPr>
              </a:p>
              <a:p>
                <a:pPr>
                  <a:lnSpc>
                    <a:spcPct val="130000"/>
                  </a:lnSpc>
                </a:pPr>
                <a14:m>
                  <m:oMathPara xmlns:m="http://schemas.openxmlformats.org/officeDocument/2006/math">
                    <m:oMathParaPr>
                      <m:jc m:val="centerGroup"/>
                    </m:oMathParaPr>
                    <m:oMath xmlns:m="http://schemas.openxmlformats.org/officeDocument/2006/math">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𝑃</m:t>
                          </m:r>
                        </m:e>
                      </m:acc>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b>
                            <m:sSubPr>
                              <m:ctrlPr>
                                <a:rPr lang="zh-CN" altLang="zh-CN" sz="2000" i="1">
                                  <a:latin typeface="Cambria Math" panose="02040503050406030204" pitchFamily="18" charset="0"/>
                                </a:rPr>
                              </m:ctrlPr>
                            </m:sSubPr>
                            <m:e>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𝑃</m:t>
                                  </m:r>
                                </m:e>
                              </m:acc>
                            </m:e>
                            <m:sub>
                              <m:r>
                                <a:rPr lang="en-US" altLang="zh-CN" sz="2000" i="1">
                                  <a:latin typeface="Cambria Math" panose="02040503050406030204" pitchFamily="18" charset="0"/>
                                </a:rPr>
                                <m:t>𝑖</m:t>
                              </m:r>
                            </m:sub>
                          </m:sSub>
                        </m:e>
                      </m:nary>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m:t>
                                  </m:r>
                                </m:sub>
                              </m:sSub>
                            </m:num>
                            <m:den>
                              <m:r>
                                <a:rPr lang="en-US" altLang="zh-CN" sz="2000" i="1">
                                  <a:latin typeface="Cambria Math" panose="02040503050406030204" pitchFamily="18" charset="0"/>
                                </a:rPr>
                                <m:t>𝐿</m:t>
                              </m:r>
                            </m:den>
                          </m:f>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𝑖</m:t>
                              </m:r>
                            </m:sub>
                          </m:sSub>
                        </m:e>
                      </m:nary>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m:t>
                                  </m:r>
                                </m:sub>
                              </m:sSub>
                            </m:num>
                            <m:den>
                              <m:r>
                                <a:rPr lang="en-US" altLang="zh-CN" sz="2000" i="1">
                                  <a:latin typeface="Cambria Math" panose="02040503050406030204" pitchFamily="18" charset="0"/>
                                </a:rPr>
                                <m:t>𝐿</m:t>
                              </m:r>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𝐴</m:t>
                                  </m:r>
                                </m:e>
                                <m:sub>
                                  <m:r>
                                    <a:rPr lang="en-US" altLang="zh-CN" sz="2000" i="1">
                                      <a:latin typeface="Cambria Math" panose="02040503050406030204" pitchFamily="18" charset="0"/>
                                    </a:rPr>
                                    <m:t>𝑖</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m:t>
                                  </m:r>
                                </m:sub>
                              </m:sSub>
                            </m:den>
                          </m:f>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𝐴</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𝑖</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den>
                          </m:f>
                        </m:e>
                      </m:nary>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𝑃𝐴</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𝑃𝐷</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𝑃𝑌</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𝐶𝐸</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𝐸𝐼</m:t>
                              </m:r>
                            </m:e>
                            <m:sub>
                              <m:r>
                                <a:rPr lang="en-US" altLang="zh-CN" sz="2000" i="1">
                                  <a:latin typeface="Cambria Math" panose="02040503050406030204" pitchFamily="18" charset="0"/>
                                </a:rPr>
                                <m:t>𝑖</m:t>
                              </m:r>
                            </m:sub>
                          </m:sSub>
                        </m:e>
                      </m:nary>
                    </m:oMath>
                  </m:oMathPara>
                </a14:m>
                <a:endParaRPr lang="en-US" altLang="zh-CN" dirty="0">
                  <a:latin typeface="Arial" panose="020B0604020202020204" pitchFamily="34" charset="0"/>
                  <a:ea typeface="+mj-ea"/>
                  <a:cs typeface="Arial" panose="020B0604020202020204" pitchFamily="34" charset="0"/>
                </a:endParaRPr>
              </a:p>
              <a:p>
                <a:pPr marL="742950" lvl="1" indent="-285750">
                  <a:lnSpc>
                    <a:spcPct val="150000"/>
                  </a:lnSpc>
                  <a:spcBef>
                    <a:spcPts val="1000"/>
                  </a:spcBef>
                  <a:buFont typeface="Wingdings" panose="05000000000000000000" pitchFamily="2" charset="2"/>
                  <a:buChar char="Ø"/>
                </a:pPr>
                <a:r>
                  <a:rPr lang="en-US" altLang="zh-CN" sz="1600" dirty="0">
                    <a:latin typeface="Arial" panose="020B0604020202020204" pitchFamily="34" charset="0"/>
                    <a:ea typeface="+mj-ea"/>
                    <a:cs typeface="Arial" panose="020B0604020202020204" pitchFamily="34" charset="0"/>
                  </a:rPr>
                  <a:t>Population urbanization</a:t>
                </a:r>
                <a:r>
                  <a:rPr lang="zh-CN" altLang="en-US" sz="1600" dirty="0">
                    <a:latin typeface="Arial" panose="020B0604020202020204" pitchFamily="34" charset="0"/>
                    <a:ea typeface="+mj-ea"/>
                    <a:cs typeface="Arial" panose="020B0604020202020204" pitchFamily="34" charset="0"/>
                  </a:rPr>
                  <a:t> </a:t>
                </a:r>
                <a:r>
                  <a:rPr lang="en-US" altLang="zh-CN" sz="1600" dirty="0">
                    <a:latin typeface="Arial" panose="020B0604020202020204" pitchFamily="34" charset="0"/>
                    <a:ea typeface="+mj-ea"/>
                    <a:cs typeface="Arial" panose="020B0604020202020204" pitchFamily="34" charset="0"/>
                  </a:rPr>
                  <a:t>(</a:t>
                </a:r>
                <a:r>
                  <a:rPr lang="en-US" altLang="zh-CN" sz="1600" dirty="0">
                    <a:latin typeface="Arial" panose="020B0604020202020204" pitchFamily="34" charset="0"/>
                    <a:cs typeface="Arial" panose="020B0604020202020204" pitchFamily="34" charset="0"/>
                  </a:rPr>
                  <a:t>PA &amp; PD, population agglomeration &amp; population density</a:t>
                </a:r>
                <a:r>
                  <a:rPr lang="en-US" altLang="zh-CN" sz="1600" dirty="0">
                    <a:latin typeface="Arial" panose="020B0604020202020204" pitchFamily="34" charset="0"/>
                    <a:ea typeface="+mj-ea"/>
                    <a:cs typeface="Arial" panose="020B0604020202020204" pitchFamily="34" charset="0"/>
                  </a:rPr>
                  <a:t>)</a:t>
                </a:r>
              </a:p>
              <a:p>
                <a:pPr marL="742950" lvl="1" indent="-285750">
                  <a:lnSpc>
                    <a:spcPct val="150000"/>
                  </a:lnSpc>
                  <a:spcBef>
                    <a:spcPts val="600"/>
                  </a:spcBef>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Economic urbanization </a:t>
                </a:r>
                <a:r>
                  <a:rPr lang="en-US" altLang="zh-CN" sz="1600" dirty="0">
                    <a:latin typeface="Arial" panose="020B0604020202020204" pitchFamily="34" charset="0"/>
                    <a:ea typeface="+mj-ea"/>
                    <a:cs typeface="Arial" panose="020B0604020202020204" pitchFamily="34" charset="0"/>
                  </a:rPr>
                  <a:t>(PY, per capita GDP)</a:t>
                </a:r>
              </a:p>
              <a:p>
                <a:pPr marL="742950" lvl="1" indent="-285750">
                  <a:lnSpc>
                    <a:spcPct val="150000"/>
                  </a:lnSpc>
                  <a:spcBef>
                    <a:spcPts val="600"/>
                  </a:spcBef>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Land urbanization </a:t>
                </a:r>
                <a:r>
                  <a:rPr lang="en-US" altLang="zh-CN" sz="1600" dirty="0">
                    <a:latin typeface="Arial" panose="020B0604020202020204" pitchFamily="34" charset="0"/>
                    <a:ea typeface="+mj-ea"/>
                    <a:cs typeface="Arial" panose="020B0604020202020204" pitchFamily="34" charset="0"/>
                  </a:rPr>
                  <a:t>(CE, city expansion)</a:t>
                </a:r>
              </a:p>
              <a:p>
                <a:pPr marL="742950" lvl="1" indent="-285750">
                  <a:lnSpc>
                    <a:spcPct val="150000"/>
                  </a:lnSpc>
                  <a:spcBef>
                    <a:spcPts val="600"/>
                  </a:spcBef>
                  <a:buFont typeface="Wingdings" panose="05000000000000000000" pitchFamily="2" charset="2"/>
                  <a:buChar char="Ø"/>
                </a:pPr>
                <a:r>
                  <a:rPr lang="en-US" altLang="zh-CN" sz="1600" dirty="0">
                    <a:latin typeface="Arial" panose="020B0604020202020204" pitchFamily="34" charset="0"/>
                    <a:ea typeface="+mj-ea"/>
                    <a:cs typeface="Arial" panose="020B0604020202020204" pitchFamily="34" charset="0"/>
                  </a:rPr>
                  <a:t>City pollution control (</a:t>
                </a:r>
                <a:r>
                  <a:rPr lang="en-US" altLang="zh-CN" sz="1600" dirty="0" err="1">
                    <a:latin typeface="Arial" panose="020B0604020202020204" pitchFamily="34" charset="0"/>
                    <a:ea typeface="+mj-ea"/>
                    <a:cs typeface="Arial" panose="020B0604020202020204" pitchFamily="34" charset="0"/>
                  </a:rPr>
                  <a:t>EI</a:t>
                </a:r>
                <a:r>
                  <a:rPr lang="en-US" altLang="zh-CN" sz="1600" dirty="0">
                    <a:latin typeface="Arial" panose="020B0604020202020204" pitchFamily="34" charset="0"/>
                    <a:ea typeface="+mj-ea"/>
                    <a:cs typeface="Arial" panose="020B0604020202020204" pitchFamily="34" charset="0"/>
                  </a:rPr>
                  <a:t>, emission intensity)</a:t>
                </a:r>
              </a:p>
              <a:p>
                <a:pPr marL="285750" indent="-285750">
                  <a:lnSpc>
                    <a:spcPct val="150000"/>
                  </a:lnSpc>
                  <a:spcBef>
                    <a:spcPts val="600"/>
                  </a:spcBef>
                  <a:buFont typeface="Wingdings" panose="05000000000000000000" pitchFamily="2" charset="2"/>
                  <a:buChar char="ü"/>
                </a:pPr>
                <a:r>
                  <a:rPr lang="en-US" altLang="zh-CN" dirty="0">
                    <a:latin typeface="Arial" panose="020B0604020202020204" pitchFamily="34" charset="0"/>
                    <a:ea typeface="+mj-ea"/>
                    <a:cs typeface="Arial" panose="020B0604020202020204" pitchFamily="34" charset="0"/>
                  </a:rPr>
                  <a:t>Analysis Dimensions</a:t>
                </a:r>
                <a:r>
                  <a:rPr lang="zh-CN" altLang="en-US" dirty="0">
                    <a:latin typeface="Arial" panose="020B0604020202020204" pitchFamily="34" charset="0"/>
                    <a:ea typeface="+mj-ea"/>
                    <a:cs typeface="Arial" panose="020B0604020202020204" pitchFamily="34" charset="0"/>
                  </a:rPr>
                  <a:t>：</a:t>
                </a:r>
                <a:r>
                  <a:rPr lang="en-US" altLang="zh-CN" dirty="0">
                    <a:latin typeface="Arial" panose="020B0604020202020204" pitchFamily="34" charset="0"/>
                    <a:ea typeface="+mj-ea"/>
                    <a:cs typeface="Arial" panose="020B0604020202020204" pitchFamily="34" charset="0"/>
                  </a:rPr>
                  <a:t>before and after the policy, inter and </a:t>
                </a:r>
                <a:r>
                  <a:rPr lang="en-US" altLang="zh-CN" dirty="0">
                    <a:solidFill>
                      <a:srgbClr val="0053A3"/>
                    </a:solidFill>
                    <a:latin typeface="Arial" panose="020B0604020202020204" pitchFamily="34" charset="0"/>
                    <a:ea typeface="+mj-ea"/>
                    <a:cs typeface="Arial" panose="020B0604020202020204" pitchFamily="34" charset="0"/>
                  </a:rPr>
                  <a:t>within urban agglomerations.</a:t>
                </a:r>
              </a:p>
              <a:p>
                <a:pPr marL="285750" indent="-285750">
                  <a:lnSpc>
                    <a:spcPct val="150000"/>
                  </a:lnSpc>
                  <a:spcBef>
                    <a:spcPts val="600"/>
                  </a:spcBef>
                  <a:buFont typeface="Wingdings" panose="05000000000000000000" pitchFamily="2" charset="2"/>
                  <a:buChar char="ü"/>
                </a:pPr>
                <a:r>
                  <a:rPr lang="en-US" altLang="zh-CN" sz="1400" dirty="0">
                    <a:latin typeface="Arial" panose="020B0604020202020204" pitchFamily="34" charset="0"/>
                    <a:ea typeface="+mj-ea"/>
                    <a:cs typeface="Arial" panose="020B0604020202020204" pitchFamily="34" charset="0"/>
                  </a:rPr>
                  <a:t>Data source: </a:t>
                </a:r>
                <a:r>
                  <a:rPr lang="en-US" altLang="zh-CN" sz="1400" dirty="0" err="1">
                    <a:latin typeface="Arial" panose="020B0604020202020204" pitchFamily="34" charset="0"/>
                    <a:ea typeface="+mj-ea"/>
                    <a:cs typeface="Arial" panose="020B0604020202020204" pitchFamily="34" charset="0"/>
                  </a:rPr>
                  <a:t>PM2.5</a:t>
                </a:r>
                <a:r>
                  <a:rPr lang="en-US" altLang="zh-CN" sz="1400" dirty="0">
                    <a:latin typeface="Arial" panose="020B0604020202020204" pitchFamily="34" charset="0"/>
                    <a:ea typeface="+mj-ea"/>
                    <a:cs typeface="Arial" panose="020B0604020202020204" pitchFamily="34" charset="0"/>
                  </a:rPr>
                  <a:t> concentration: Dalhousie University Atmospheric Composition Analysis Group; City-level social and economic data: China city statistical yearbooks.</a:t>
                </a:r>
              </a:p>
            </p:txBody>
          </p:sp>
        </mc:Choice>
        <mc:Fallback xmlns="">
          <p:sp>
            <p:nvSpPr>
              <p:cNvPr id="17" name="矩形 16"/>
              <p:cNvSpPr>
                <a:spLocks noRot="1" noChangeAspect="1" noMove="1" noResize="1" noEditPoints="1" noAdjustHandles="1" noChangeArrowheads="1" noChangeShapeType="1" noTextEdit="1"/>
              </p:cNvSpPr>
              <p:nvPr/>
            </p:nvSpPr>
            <p:spPr>
              <a:xfrm>
                <a:off x="908227" y="1065636"/>
                <a:ext cx="10588448" cy="5506892"/>
              </a:xfrm>
              <a:prstGeom prst="rect">
                <a:avLst/>
              </a:prstGeom>
              <a:blipFill>
                <a:blip r:embed="rId3"/>
                <a:stretch>
                  <a:fillRect l="-403" b="-99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51D91E7F-84B6-4064-9D4E-CC7D244BCA04}" type="slidenum">
              <a:rPr lang="zh-CN" altLang="en-US" smtClean="0"/>
              <a:pPr/>
              <a:t>8</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981075" y="289511"/>
            <a:ext cx="10515600" cy="10094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rgbClr val="0053A3"/>
                </a:solidFill>
                <a:latin typeface="Arial" panose="020B0604020202020204" pitchFamily="34" charset="0"/>
                <a:cs typeface="Arial" panose="020B0604020202020204" pitchFamily="34" charset="0"/>
              </a:rPr>
              <a:t>Method and Data</a:t>
            </a:r>
            <a:endParaRPr lang="zh-CN" altLang="en-US" dirty="0">
              <a:solidFill>
                <a:srgbClr val="0053A3"/>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75B0C8E1-1CED-4F2D-ADA2-58369D57C4AE}"/>
              </a:ext>
            </a:extLst>
          </p:cNvPr>
          <p:cNvSpPr/>
          <p:nvPr/>
        </p:nvSpPr>
        <p:spPr>
          <a:xfrm>
            <a:off x="7667976" y="2882837"/>
            <a:ext cx="2643097" cy="473697"/>
          </a:xfrm>
          <a:prstGeom prst="rect">
            <a:avLst/>
          </a:prstGeom>
          <a:noFill/>
          <a:ln w="1905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 name="矩形 5">
            <a:extLst>
              <a:ext uri="{FF2B5EF4-FFF2-40B4-BE49-F238E27FC236}">
                <a16:creationId xmlns:a16="http://schemas.microsoft.com/office/drawing/2014/main" id="{C6170BF7-0F5D-40D2-926E-748F3560238D}"/>
              </a:ext>
            </a:extLst>
          </p:cNvPr>
          <p:cNvSpPr/>
          <p:nvPr/>
        </p:nvSpPr>
        <p:spPr>
          <a:xfrm>
            <a:off x="3908929" y="2789518"/>
            <a:ext cx="534875" cy="660336"/>
          </a:xfrm>
          <a:prstGeom prst="rect">
            <a:avLst/>
          </a:prstGeom>
          <a:noFill/>
          <a:ln w="1905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Tree>
    <p:extLst>
      <p:ext uri="{BB962C8B-B14F-4D97-AF65-F5344CB8AC3E}">
        <p14:creationId xmlns:p14="http://schemas.microsoft.com/office/powerpoint/2010/main" val="5107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ABFF791-A3AD-4892-BD3F-DC5C252F1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 y="1566520"/>
            <a:ext cx="7934627" cy="4394775"/>
          </a:xfrm>
          <a:prstGeom prst="rect">
            <a:avLst/>
          </a:prstGeom>
        </p:spPr>
      </p:pic>
      <p:sp>
        <p:nvSpPr>
          <p:cNvPr id="4" name="灯片编号占位符 3"/>
          <p:cNvSpPr>
            <a:spLocks noGrp="1"/>
          </p:cNvSpPr>
          <p:nvPr>
            <p:ph type="sldNum" sz="quarter" idx="12"/>
          </p:nvPr>
        </p:nvSpPr>
        <p:spPr/>
        <p:txBody>
          <a:bodyPr/>
          <a:lstStyle/>
          <a:p>
            <a:fld id="{51D91E7F-84B6-4064-9D4E-CC7D244BCA04}" type="slidenum">
              <a:rPr lang="zh-CN" altLang="en-US" smtClean="0"/>
              <a:pPr/>
              <a:t>9</a:t>
            </a:fld>
            <a:endParaRPr lang="zh-CN" altLang="en-US" dirty="0"/>
          </a:p>
        </p:txBody>
      </p:sp>
      <p:sp>
        <p:nvSpPr>
          <p:cNvPr id="13" name="标题 1">
            <a:extLst>
              <a:ext uri="{FF2B5EF4-FFF2-40B4-BE49-F238E27FC236}">
                <a16:creationId xmlns:a16="http://schemas.microsoft.com/office/drawing/2014/main" id="{6D5E0DA5-0B25-49D8-A409-01DD1320DE05}"/>
              </a:ext>
            </a:extLst>
          </p:cNvPr>
          <p:cNvSpPr txBox="1">
            <a:spLocks/>
          </p:cNvSpPr>
          <p:nvPr/>
        </p:nvSpPr>
        <p:spPr>
          <a:xfrm>
            <a:off x="981075" y="27943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rgbClr val="0053A3"/>
                </a:solidFill>
                <a:latin typeface="Arial" panose="020B0604020202020204" pitchFamily="34" charset="0"/>
                <a:cs typeface="Arial" panose="020B0604020202020204" pitchFamily="34" charset="0"/>
              </a:rPr>
              <a:t>Decomposed Results: UAs</a:t>
            </a:r>
            <a:endParaRPr lang="zh-CN" altLang="en-US" dirty="0">
              <a:solidFill>
                <a:srgbClr val="0053A3"/>
              </a:solidFill>
              <a:latin typeface="Arial" panose="020B0604020202020204" pitchFamily="34" charset="0"/>
              <a:cs typeface="Arial" panose="020B0604020202020204" pitchFamily="34" charset="0"/>
            </a:endParaRPr>
          </a:p>
        </p:txBody>
      </p:sp>
      <p:sp>
        <p:nvSpPr>
          <p:cNvPr id="5" name="标题 1">
            <a:extLst>
              <a:ext uri="{FF2B5EF4-FFF2-40B4-BE49-F238E27FC236}">
                <a16:creationId xmlns:a16="http://schemas.microsoft.com/office/drawing/2014/main" id="{6EE91B53-1DE1-42F1-8A51-F9845A13BE5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8" name="标题 1">
            <a:extLst>
              <a:ext uri="{FF2B5EF4-FFF2-40B4-BE49-F238E27FC236}">
                <a16:creationId xmlns:a16="http://schemas.microsoft.com/office/drawing/2014/main" id="{4ED82FCB-4B73-498D-A9A3-5BDD2A5F07A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9" name="内容占位符 2">
            <a:extLst>
              <a:ext uri="{FF2B5EF4-FFF2-40B4-BE49-F238E27FC236}">
                <a16:creationId xmlns:a16="http://schemas.microsoft.com/office/drawing/2014/main" id="{FDB90887-8111-42D2-9F65-87A745BD199A}"/>
              </a:ext>
            </a:extLst>
          </p:cNvPr>
          <p:cNvSpPr txBox="1">
            <a:spLocks/>
          </p:cNvSpPr>
          <p:nvPr/>
        </p:nvSpPr>
        <p:spPr>
          <a:xfrm>
            <a:off x="8162343" y="1545943"/>
            <a:ext cx="3689297" cy="4752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altLang="zh-CN" sz="2000" b="1" dirty="0">
                <a:latin typeface="Arial" panose="020B0604020202020204" pitchFamily="34" charset="0"/>
                <a:ea typeface="+mj-ea"/>
                <a:cs typeface="Arial" panose="020B0604020202020204" pitchFamily="34" charset="0"/>
              </a:rPr>
              <a:t>After </a:t>
            </a:r>
            <a:r>
              <a:rPr lang="en-US" altLang="zh-CN" sz="2000" b="1" dirty="0" err="1">
                <a:latin typeface="Arial" panose="020B0604020202020204" pitchFamily="34" charset="0"/>
                <a:ea typeface="+mj-ea"/>
                <a:cs typeface="Arial" panose="020B0604020202020204" pitchFamily="34" charset="0"/>
              </a:rPr>
              <a:t>APPCAP</a:t>
            </a:r>
            <a:r>
              <a:rPr lang="en-US" altLang="zh-CN" sz="2000" b="1" dirty="0">
                <a:latin typeface="Arial" panose="020B0604020202020204" pitchFamily="34" charset="0"/>
                <a:ea typeface="+mj-ea"/>
                <a:cs typeface="Arial" panose="020B0604020202020204" pitchFamily="34" charset="0"/>
              </a:rPr>
              <a:t>:</a:t>
            </a:r>
          </a:p>
          <a:p>
            <a:pPr>
              <a:lnSpc>
                <a:spcPct val="150000"/>
              </a:lnSpc>
              <a:spcBef>
                <a:spcPts val="1200"/>
              </a:spcBef>
            </a:pPr>
            <a:r>
              <a:rPr lang="en-US" altLang="zh-CN" sz="1800" dirty="0">
                <a:latin typeface="Arial" panose="020B0604020202020204" pitchFamily="34" charset="0"/>
                <a:ea typeface="+mj-ea"/>
                <a:cs typeface="Arial" panose="020B0604020202020204" pitchFamily="34" charset="0"/>
              </a:rPr>
              <a:t>Emission Intensity became the leading negative contributor.</a:t>
            </a:r>
          </a:p>
          <a:p>
            <a:pPr>
              <a:lnSpc>
                <a:spcPct val="150000"/>
              </a:lnSpc>
              <a:spcBef>
                <a:spcPts val="1200"/>
              </a:spcBef>
            </a:pPr>
            <a:r>
              <a:rPr lang="en-US" altLang="zh-CN" sz="1800" dirty="0">
                <a:latin typeface="Arial" panose="020B0604020202020204" pitchFamily="34" charset="0"/>
                <a:ea typeface="+mj-ea"/>
                <a:cs typeface="Arial" panose="020B0604020202020204" pitchFamily="34" charset="0"/>
              </a:rPr>
              <a:t>The contributions of PA became negative in </a:t>
            </a:r>
            <a:r>
              <a:rPr lang="en-US" altLang="zh-CN" sz="1800" dirty="0" err="1">
                <a:latin typeface="Arial" panose="020B0604020202020204" pitchFamily="34" charset="0"/>
                <a:ea typeface="+mj-ea"/>
                <a:cs typeface="Arial" panose="020B0604020202020204" pitchFamily="34" charset="0"/>
              </a:rPr>
              <a:t>YRD</a:t>
            </a:r>
            <a:r>
              <a:rPr lang="en-US" altLang="zh-CN" sz="1800" dirty="0">
                <a:latin typeface="Arial" panose="020B0604020202020204" pitchFamily="34" charset="0"/>
                <a:ea typeface="+mj-ea"/>
                <a:cs typeface="Arial" panose="020B0604020202020204" pitchFamily="34" charset="0"/>
              </a:rPr>
              <a:t> and </a:t>
            </a:r>
            <a:r>
              <a:rPr lang="en-US" altLang="zh-CN" sz="1800" dirty="0" err="1">
                <a:latin typeface="Arial" panose="020B0604020202020204" pitchFamily="34" charset="0"/>
                <a:ea typeface="+mj-ea"/>
                <a:cs typeface="Arial" panose="020B0604020202020204" pitchFamily="34" charset="0"/>
              </a:rPr>
              <a:t>BTH</a:t>
            </a:r>
            <a:r>
              <a:rPr lang="en-US" altLang="zh-CN" sz="1800" dirty="0">
                <a:latin typeface="Arial" panose="020B0604020202020204" pitchFamily="34" charset="0"/>
                <a:ea typeface="+mj-ea"/>
                <a:cs typeface="Arial" panose="020B0604020202020204" pitchFamily="34" charset="0"/>
              </a:rPr>
              <a:t> but positive in some other UAs.</a:t>
            </a:r>
          </a:p>
          <a:p>
            <a:pPr>
              <a:lnSpc>
                <a:spcPct val="150000"/>
              </a:lnSpc>
              <a:spcBef>
                <a:spcPts val="1200"/>
              </a:spcBef>
            </a:pPr>
            <a:r>
              <a:rPr lang="en-US" altLang="zh-CN" sz="1800" dirty="0">
                <a:latin typeface="Arial" panose="020B0604020202020204" pitchFamily="34" charset="0"/>
                <a:ea typeface="+mj-ea"/>
                <a:cs typeface="Arial" panose="020B0604020202020204" pitchFamily="34" charset="0"/>
              </a:rPr>
              <a:t>The total contributions of </a:t>
            </a:r>
            <a:r>
              <a:rPr lang="en-US" altLang="zh-CN" sz="1800" dirty="0" err="1">
                <a:latin typeface="Arial" panose="020B0604020202020204" pitchFamily="34" charset="0"/>
                <a:ea typeface="+mj-ea"/>
                <a:cs typeface="Arial" panose="020B0604020202020204" pitchFamily="34" charset="0"/>
              </a:rPr>
              <a:t>PY</a:t>
            </a:r>
            <a:r>
              <a:rPr lang="en-US" altLang="zh-CN" sz="1800" dirty="0">
                <a:latin typeface="Arial" panose="020B0604020202020204" pitchFamily="34" charset="0"/>
                <a:ea typeface="+mj-ea"/>
                <a:cs typeface="Arial" panose="020B0604020202020204" pitchFamily="34" charset="0"/>
              </a:rPr>
              <a:t> and CE decreased in </a:t>
            </a:r>
            <a:r>
              <a:rPr lang="en-US" altLang="zh-CN" sz="1800" dirty="0" err="1">
                <a:latin typeface="Arial" panose="020B0604020202020204" pitchFamily="34" charset="0"/>
                <a:ea typeface="+mj-ea"/>
                <a:cs typeface="Arial" panose="020B0604020202020204" pitchFamily="34" charset="0"/>
              </a:rPr>
              <a:t>YRD</a:t>
            </a:r>
            <a:r>
              <a:rPr lang="en-US" altLang="zh-CN" sz="1800" dirty="0">
                <a:latin typeface="Arial" panose="020B0604020202020204" pitchFamily="34" charset="0"/>
                <a:ea typeface="+mj-ea"/>
                <a:cs typeface="Arial" panose="020B0604020202020204" pitchFamily="34" charset="0"/>
              </a:rPr>
              <a:t>, PRD and BG.</a:t>
            </a:r>
          </a:p>
        </p:txBody>
      </p:sp>
      <p:sp>
        <p:nvSpPr>
          <p:cNvPr id="11" name="矩形 10">
            <a:extLst>
              <a:ext uri="{FF2B5EF4-FFF2-40B4-BE49-F238E27FC236}">
                <a16:creationId xmlns:a16="http://schemas.microsoft.com/office/drawing/2014/main" id="{9B7E9C11-EE11-4ED1-B854-3AF57F0B879B}"/>
              </a:ext>
            </a:extLst>
          </p:cNvPr>
          <p:cNvSpPr/>
          <p:nvPr/>
        </p:nvSpPr>
        <p:spPr>
          <a:xfrm>
            <a:off x="1490601" y="5949354"/>
            <a:ext cx="5121915" cy="369332"/>
          </a:xfrm>
          <a:prstGeom prst="rect">
            <a:avLst/>
          </a:prstGeom>
        </p:spPr>
        <p:txBody>
          <a:bodyPr wrap="none">
            <a:spAutoFit/>
          </a:bodyPr>
          <a:lstStyle/>
          <a:p>
            <a:r>
              <a:rPr lang="en-US" altLang="zh-CN" dirty="0">
                <a:latin typeface="Arial" panose="020B0604020202020204" pitchFamily="34" charset="0"/>
                <a:ea typeface="华文楷体" panose="02010600040101010101" pitchFamily="2" charset="-122"/>
                <a:cs typeface="Arial" panose="020B0604020202020204" pitchFamily="34" charset="0"/>
              </a:rPr>
              <a:t>The Contributions of Factors to Haze Exposure  </a:t>
            </a:r>
            <a:endParaRPr lang="zh-CN" altLang="en-US" dirty="0">
              <a:latin typeface="Arial" panose="020B0604020202020204" pitchFamily="34" charset="0"/>
              <a:ea typeface="华文楷体" panose="02010600040101010101" pitchFamily="2" charset="-122"/>
              <a:cs typeface="Arial" panose="020B0604020202020204" pitchFamily="34" charset="0"/>
            </a:endParaRPr>
          </a:p>
        </p:txBody>
      </p:sp>
      <p:sp>
        <p:nvSpPr>
          <p:cNvPr id="12" name="矩形 11">
            <a:extLst>
              <a:ext uri="{FF2B5EF4-FFF2-40B4-BE49-F238E27FC236}">
                <a16:creationId xmlns:a16="http://schemas.microsoft.com/office/drawing/2014/main" id="{30416850-3704-4529-9FF9-B39894A2A322}"/>
              </a:ext>
            </a:extLst>
          </p:cNvPr>
          <p:cNvSpPr/>
          <p:nvPr/>
        </p:nvSpPr>
        <p:spPr>
          <a:xfrm>
            <a:off x="2885440" y="2062479"/>
            <a:ext cx="497840" cy="11208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BE1B08C-9E57-4DF9-84D5-901DFF572D75}"/>
              </a:ext>
            </a:extLst>
          </p:cNvPr>
          <p:cNvSpPr/>
          <p:nvPr/>
        </p:nvSpPr>
        <p:spPr>
          <a:xfrm flipH="1">
            <a:off x="1490601" y="3137241"/>
            <a:ext cx="896998" cy="21326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99720084-2CCB-4176-92D2-067600020561}"/>
              </a:ext>
            </a:extLst>
          </p:cNvPr>
          <p:cNvSpPr/>
          <p:nvPr/>
        </p:nvSpPr>
        <p:spPr>
          <a:xfrm>
            <a:off x="4175759" y="2062479"/>
            <a:ext cx="763721" cy="7043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6A931E6-45C0-4B78-9AE3-964C760E1224}"/>
              </a:ext>
            </a:extLst>
          </p:cNvPr>
          <p:cNvSpPr/>
          <p:nvPr/>
        </p:nvSpPr>
        <p:spPr>
          <a:xfrm flipH="1">
            <a:off x="4464978" y="2038417"/>
            <a:ext cx="990941" cy="321826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4A04551B-3C4A-406F-8163-1CA6E5B286EA}"/>
              </a:ext>
            </a:extLst>
          </p:cNvPr>
          <p:cNvSpPr/>
          <p:nvPr/>
        </p:nvSpPr>
        <p:spPr>
          <a:xfrm flipH="1">
            <a:off x="2031050" y="2062479"/>
            <a:ext cx="854390" cy="31791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1B34017-78B0-43B6-863F-ADBC4B1FD373}"/>
              </a:ext>
            </a:extLst>
          </p:cNvPr>
          <p:cNvSpPr/>
          <p:nvPr/>
        </p:nvSpPr>
        <p:spPr>
          <a:xfrm>
            <a:off x="5773897" y="3076834"/>
            <a:ext cx="444024" cy="189140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D53E431-C3DF-4B2D-A9D7-3378FBC31D78}"/>
              </a:ext>
            </a:extLst>
          </p:cNvPr>
          <p:cNvSpPr/>
          <p:nvPr/>
        </p:nvSpPr>
        <p:spPr>
          <a:xfrm>
            <a:off x="2513783" y="2720217"/>
            <a:ext cx="3445962" cy="4165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89600C7-8E1B-4DE8-A7B0-166BD6F263C0}"/>
              </a:ext>
            </a:extLst>
          </p:cNvPr>
          <p:cNvSpPr/>
          <p:nvPr/>
        </p:nvSpPr>
        <p:spPr>
          <a:xfrm>
            <a:off x="2494278" y="1997640"/>
            <a:ext cx="3362961" cy="4165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232A2A3F-88BF-45CC-8B73-462EDE8C832A}"/>
              </a:ext>
            </a:extLst>
          </p:cNvPr>
          <p:cNvSpPr/>
          <p:nvPr/>
        </p:nvSpPr>
        <p:spPr>
          <a:xfrm>
            <a:off x="2493384" y="4502697"/>
            <a:ext cx="3696255" cy="4165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29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Lst>
  </p:timing>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12598</TotalTime>
  <Words>754</Words>
  <Application>Microsoft Office PowerPoint</Application>
  <PresentationFormat>宽屏</PresentationFormat>
  <Paragraphs>144</Paragraphs>
  <Slides>13</Slides>
  <Notes>13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Ubuntu</vt:lpstr>
      <vt:lpstr>等线</vt:lpstr>
      <vt:lpstr>黑体</vt:lpstr>
      <vt:lpstr>华文楷体</vt:lpstr>
      <vt:lpstr>楷体</vt:lpstr>
      <vt:lpstr>宋体</vt:lpstr>
      <vt:lpstr>微软雅黑</vt:lpstr>
      <vt:lpstr>Arial</vt:lpstr>
      <vt:lpstr>Calibri</vt:lpstr>
      <vt:lpstr>Cambria Math</vt:lpstr>
      <vt:lpstr>Consolas</vt:lpstr>
      <vt:lpstr>Times New Roman</vt:lpstr>
      <vt:lpstr>Vani</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zeng</cp:lastModifiedBy>
  <cp:revision>752</cp:revision>
  <dcterms:created xsi:type="dcterms:W3CDTF">2015-10-24T01:57:00Z</dcterms:created>
  <dcterms:modified xsi:type="dcterms:W3CDTF">2021-06-09T08:10:33Z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