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ags/tag47.xml" ContentType="application/vnd.openxmlformats-officedocument.presentationml.tags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90" r:id="rId3"/>
    <p:sldMasterId id="2147483712" r:id="rId4"/>
    <p:sldMasterId id="2147483745" r:id="rId5"/>
    <p:sldMasterId id="2147483716" r:id="rId6"/>
  </p:sldMasterIdLst>
  <p:notesMasterIdLst>
    <p:notesMasterId r:id="rId18"/>
  </p:notesMasterIdLst>
  <p:sldIdLst>
    <p:sldId id="256" r:id="rId7"/>
    <p:sldId id="257" r:id="rId8"/>
    <p:sldId id="270" r:id="rId9"/>
    <p:sldId id="272" r:id="rId10"/>
    <p:sldId id="260" r:id="rId11"/>
    <p:sldId id="268" r:id="rId12"/>
    <p:sldId id="261" r:id="rId13"/>
    <p:sldId id="269" r:id="rId14"/>
    <p:sldId id="267" r:id="rId15"/>
    <p:sldId id="262" r:id="rId16"/>
    <p:sldId id="263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5101" autoAdjust="0"/>
  </p:normalViewPr>
  <p:slideViewPr>
    <p:cSldViewPr snapToGrid="0">
      <p:cViewPr varScale="1">
        <p:scale>
          <a:sx n="86" d="100"/>
          <a:sy n="86" d="100"/>
        </p:scale>
        <p:origin x="4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02677-341B-4D26-985B-2708C1F176EE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E04F8-B712-4D99-B96A-A9E95BE757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5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E04F8-B712-4D99-B96A-A9E95BE7575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481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E04F8-B712-4D99-B96A-A9E95BE7575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096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E04F8-B712-4D99-B96A-A9E95BE7575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533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E04F8-B712-4D99-B96A-A9E95BE7575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13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8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9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24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09" y="1705499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09" y="2848824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3938085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81482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4" y="295792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75" y="402739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5018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798" y="278092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77" y="386104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u texte 25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81392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26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62" y="517285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64" y="500650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cxnSp>
        <p:nvCxnSpPr>
          <p:cNvPr id="19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2034781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63129" y="3148197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9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63129" y="4274313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30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63129" y="5400429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1763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972146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3391787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4770274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20814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35008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3004898" y="487937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916832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3323891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209800" y="471302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09" y="2310812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63109" y="3712210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72034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4050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794523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4192931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190384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430203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739209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412503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3163111" y="2162771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26"/>
          </p:nvPr>
        </p:nvSpPr>
        <p:spPr>
          <a:xfrm>
            <a:off x="3163094" y="4499535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3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Straight Connector 35"/>
          <p:cNvCxnSpPr/>
          <p:nvPr/>
        </p:nvCxnSpPr>
        <p:spPr>
          <a:xfrm>
            <a:off x="35040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767873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115304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8515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30"/>
          </p:nvPr>
        </p:nvSpPr>
        <p:spPr>
          <a:xfrm>
            <a:off x="7767872" y="2493648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767872" y="1950401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3504072" y="2496837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504072" y="1953590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9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20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2" name="Straight Connector 35"/>
          <p:cNvCxnSpPr/>
          <p:nvPr/>
        </p:nvCxnSpPr>
        <p:spPr>
          <a:xfrm>
            <a:off x="303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35"/>
          <p:cNvCxnSpPr/>
          <p:nvPr/>
        </p:nvCxnSpPr>
        <p:spPr>
          <a:xfrm>
            <a:off x="6209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5"/>
          <p:cNvCxnSpPr/>
          <p:nvPr/>
        </p:nvCxnSpPr>
        <p:spPr>
          <a:xfrm>
            <a:off x="938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ce réservé du texte 34"/>
          <p:cNvSpPr>
            <a:spLocks noGrp="1"/>
          </p:cNvSpPr>
          <p:nvPr>
            <p:ph type="body" sz="quarter" idx="24" hasCustomPrompt="1"/>
          </p:nvPr>
        </p:nvSpPr>
        <p:spPr>
          <a:xfrm>
            <a:off x="873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28" name="Espace réservé du texte 34"/>
          <p:cNvSpPr>
            <a:spLocks noGrp="1"/>
          </p:cNvSpPr>
          <p:nvPr>
            <p:ph type="body" sz="quarter" idx="21" hasCustomPrompt="1"/>
          </p:nvPr>
        </p:nvSpPr>
        <p:spPr>
          <a:xfrm>
            <a:off x="5556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24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38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39" name="Espace réservé du contenu 2"/>
          <p:cNvSpPr>
            <a:spLocks noGrp="1"/>
          </p:cNvSpPr>
          <p:nvPr>
            <p:ph idx="26"/>
          </p:nvPr>
        </p:nvSpPr>
        <p:spPr>
          <a:xfrm>
            <a:off x="938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938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3" name="Espace réservé du contenu 2"/>
          <p:cNvSpPr>
            <a:spLocks noGrp="1"/>
          </p:cNvSpPr>
          <p:nvPr>
            <p:ph idx="23"/>
          </p:nvPr>
        </p:nvSpPr>
        <p:spPr>
          <a:xfrm>
            <a:off x="6209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32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6209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6" name="Espace réservé du contenu 2"/>
          <p:cNvSpPr>
            <a:spLocks noGrp="1"/>
          </p:cNvSpPr>
          <p:nvPr>
            <p:ph idx="1"/>
          </p:nvPr>
        </p:nvSpPr>
        <p:spPr>
          <a:xfrm>
            <a:off x="303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03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6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3288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75411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10154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754112" y="1953590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724233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71664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24234" y="4568348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24232" y="4288551"/>
            <a:ext cx="2880000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972705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20136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706" y="22443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705" y="1950401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7972705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320136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972706" y="4562055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972705" y="4268095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754112" y="22558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2555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5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4599521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946952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4599521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7972705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0136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706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72705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05</a:t>
            </a:r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99520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595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191742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539173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191742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6299397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46828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99398" y="22443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99397" y="19504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9421143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68574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421144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21143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05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06</a:t>
            </a:r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91741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975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+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17"/>
          <p:cNvSpPr>
            <a:spLocks noGrp="1"/>
          </p:cNvSpPr>
          <p:nvPr>
            <p:ph type="pic" sz="quarter" idx="17" hasCustomPrompt="1"/>
          </p:nvPr>
        </p:nvSpPr>
        <p:spPr>
          <a:xfrm>
            <a:off x="7400684" y="509964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550030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deux lignes</a:t>
            </a:r>
          </a:p>
        </p:txBody>
      </p: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2D84ED92-226B-48C7-B004-981E424B5DA4}"/>
              </a:ext>
            </a:extLst>
          </p:cNvPr>
          <p:cNvCxnSpPr>
            <a:cxnSpLocks/>
          </p:cNvCxnSpPr>
          <p:nvPr/>
        </p:nvCxnSpPr>
        <p:spPr>
          <a:xfrm flipV="1">
            <a:off x="2369654" y="55171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90AD27EC-E409-45A1-83F7-08064906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B1E69031-D97E-420C-B81A-E3C3574E90F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69654" y="1714017"/>
            <a:ext cx="4888460" cy="162968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369654" y="3594835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458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E2E7E0C1-0F49-4CA6-9223-FE6CF6912F4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09800" y="575007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DC2AE95-07DB-4D05-8881-D190D11C78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36283" y="583736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55C20500-DC0A-4044-AEE8-F9C0D11C9328}"/>
              </a:ext>
            </a:extLst>
          </p:cNvPr>
          <p:cNvCxnSpPr>
            <a:cxnSpLocks/>
          </p:cNvCxnSpPr>
          <p:nvPr/>
        </p:nvCxnSpPr>
        <p:spPr>
          <a:xfrm flipV="1">
            <a:off x="6924835" y="575007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DDE908E3-0943-4D2D-926D-195D15BF5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20EBE1AF-FA10-467C-A1BA-3A719B0029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25069" y="1770094"/>
            <a:ext cx="4890414" cy="157360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6924835" y="3659878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936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687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pictur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sz="quarter" idx="10" hasCustomPrompt="1"/>
          </p:nvPr>
        </p:nvSpPr>
        <p:spPr>
          <a:xfrm>
            <a:off x="1888435" y="0"/>
            <a:ext cx="10303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386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649DF2B5-AD5C-435D-BEA8-96D3A0EDC13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6965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0D9B5B1-6C27-4DE3-BC43-82985D7038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6250"/>
            <a:ext cx="9455085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5DDDBF61-92F0-48C3-9CB6-5FD427C6CD7F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pour une image  17">
            <a:extLst>
              <a:ext uri="{FF2B5EF4-FFF2-40B4-BE49-F238E27FC236}">
                <a16:creationId xmlns:a16="http://schemas.microsoft.com/office/drawing/2014/main" id="{67C98CD0-8F54-4204-933D-1AF49C9F1AC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40068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531E8EBC-E52F-4EE2-9721-E454B6134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498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DEB55C3E-B79C-4065-9CF7-70096A750B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69654" y="2208944"/>
            <a:ext cx="4637321" cy="3928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D57AA822-843F-4A4A-81B7-4F9D5E7D72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73679" y="2208944"/>
            <a:ext cx="4637321" cy="390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7447129-900E-451A-AC37-57F5AB83F5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69654" y="1914984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0B943239-66F0-41EF-9AE2-3A43E7E96B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73679" y="1927537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758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rriculum_Vita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ce réservé du texte 5"/>
          <p:cNvSpPr>
            <a:spLocks noGrp="1"/>
          </p:cNvSpPr>
          <p:nvPr>
            <p:ph type="body" sz="quarter" idx="37" hasCustomPrompt="1"/>
          </p:nvPr>
        </p:nvSpPr>
        <p:spPr>
          <a:xfrm>
            <a:off x="2395747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2D64D7F-9E9E-496C-A16F-C42E8794B6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95747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cxnSp>
        <p:nvCxnSpPr>
          <p:cNvPr id="21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6039C911-A082-4024-8D91-81E1000EF3E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395746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#2</a:t>
            </a:r>
          </a:p>
        </p:txBody>
      </p:sp>
      <p:sp>
        <p:nvSpPr>
          <p:cNvPr id="25" name="Espace réservé du texte 16">
            <a:extLst>
              <a:ext uri="{FF2B5EF4-FFF2-40B4-BE49-F238E27FC236}">
                <a16:creationId xmlns:a16="http://schemas.microsoft.com/office/drawing/2014/main" id="{A927577E-1F04-4D6C-9055-B42B50817F4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95746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4CA0BE0F-582F-4094-A96D-C180600F355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606499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#3</a:t>
            </a:r>
          </a:p>
        </p:txBody>
      </p:sp>
      <p:sp>
        <p:nvSpPr>
          <p:cNvPr id="37" name="Espace réservé du texte 16">
            <a:extLst>
              <a:ext uri="{FF2B5EF4-FFF2-40B4-BE49-F238E27FC236}">
                <a16:creationId xmlns:a16="http://schemas.microsoft.com/office/drawing/2014/main" id="{F43127AD-1F95-4E04-BF75-644279EEBDB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606499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E033093F-0A66-45BC-AA2A-44F4595852A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17251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#5</a:t>
            </a:r>
          </a:p>
        </p:txBody>
      </p:sp>
      <p:sp>
        <p:nvSpPr>
          <p:cNvPr id="39" name="Espace réservé du texte 16">
            <a:extLst>
              <a:ext uri="{FF2B5EF4-FFF2-40B4-BE49-F238E27FC236}">
                <a16:creationId xmlns:a16="http://schemas.microsoft.com/office/drawing/2014/main" id="{920EAF65-120F-4032-B430-BCEBE14334A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817251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6DBB631E-7018-4C37-8896-E9481A36689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615061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#4</a:t>
            </a:r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7D77F0C5-7E7B-479A-B98B-664DFE89408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615061" y="4367180"/>
            <a:ext cx="2996649" cy="164059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1F1FD44A-D0A6-43DA-87EA-2B91D78119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817250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#6</a:t>
            </a:r>
          </a:p>
        </p:txBody>
      </p:sp>
      <p:sp>
        <p:nvSpPr>
          <p:cNvPr id="43" name="Espace réservé du texte 16">
            <a:extLst>
              <a:ext uri="{FF2B5EF4-FFF2-40B4-BE49-F238E27FC236}">
                <a16:creationId xmlns:a16="http://schemas.microsoft.com/office/drawing/2014/main" id="{DEB7F37C-B0CB-4685-B8EA-1F31A083722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817250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22" name="Espace réservé du numéro de diapositive 6">
            <a:extLst>
              <a:ext uri="{FF2B5EF4-FFF2-40B4-BE49-F238E27FC236}">
                <a16:creationId xmlns:a16="http://schemas.microsoft.com/office/drawing/2014/main" id="{64359EAB-7652-4FE5-ADFC-2E285D97A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91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5651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>
            <a:cxnSpLocks/>
          </p:cNvCxnSpPr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7053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Table of contents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366682" y="1733266"/>
            <a:ext cx="8987118" cy="444369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Item 1</a:t>
            </a:r>
          </a:p>
          <a:p>
            <a:pPr lvl="1"/>
            <a:r>
              <a:rPr lang="fr-FR" dirty="0"/>
              <a:t>Item x</a:t>
            </a:r>
          </a:p>
          <a:p>
            <a:pPr lvl="2"/>
            <a:r>
              <a:rPr lang="fr-FR" dirty="0"/>
              <a:t>Item x</a:t>
            </a:r>
          </a:p>
          <a:p>
            <a:pPr lvl="3"/>
            <a:r>
              <a:rPr lang="fr-FR" dirty="0"/>
              <a:t>Item 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14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2366682" y="1963271"/>
            <a:ext cx="8987118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468799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56722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4025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35720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19256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4717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82535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9371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7725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</a:p>
        </p:txBody>
      </p:sp>
      <p:cxnSp>
        <p:nvCxnSpPr>
          <p:cNvPr id="112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727120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562481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06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76754" y="256452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76754" y="33518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76754" y="4147936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7" name="Espace réservé du texte 16"/>
          <p:cNvSpPr>
            <a:spLocks noGrp="1"/>
          </p:cNvSpPr>
          <p:nvPr>
            <p:ph type="body" sz="quarter" idx="33" hasCustomPrompt="1"/>
          </p:nvPr>
        </p:nvSpPr>
        <p:spPr>
          <a:xfrm>
            <a:off x="3176754" y="4937147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4" hasCustomPrompt="1"/>
          </p:nvPr>
        </p:nvSpPr>
        <p:spPr>
          <a:xfrm>
            <a:off x="3176754" y="572577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601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71335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548720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774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4202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44155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27691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3056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410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5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2713359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2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35795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71000" y="4445643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71000" y="531178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143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Table of contents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366682" y="1733266"/>
            <a:ext cx="8987118" cy="444369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Item 1</a:t>
            </a:r>
          </a:p>
          <a:p>
            <a:pPr lvl="1"/>
            <a:r>
              <a:rPr lang="fr-FR" dirty="0"/>
              <a:t>Item x</a:t>
            </a:r>
          </a:p>
          <a:p>
            <a:pPr lvl="2"/>
            <a:r>
              <a:rPr lang="fr-FR" dirty="0"/>
              <a:t>Item x</a:t>
            </a:r>
          </a:p>
          <a:p>
            <a:pPr lvl="3"/>
            <a:r>
              <a:rPr lang="fr-FR" dirty="0"/>
              <a:t>Item 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569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9495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78493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1441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572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294203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29564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1763065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29" y="2943407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63129" y="4114414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29" y="5294203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149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451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3805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01761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86044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5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2065287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6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3548434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5017615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914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2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3008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65447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3176754" y="2065287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9"/>
          </p:nvPr>
        </p:nvSpPr>
        <p:spPr>
          <a:xfrm>
            <a:off x="3176754" y="4130086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863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09" y="1705499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09" y="2848824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3938085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81482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4" y="295792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75" y="402739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5018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798" y="278092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77" y="3861048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u texte 25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81392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26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2956462" y="517285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161364" y="500650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cxnSp>
        <p:nvCxnSpPr>
          <p:cNvPr id="19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2034781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63129" y="3148197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9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63129" y="4274313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30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63129" y="5400429"/>
            <a:ext cx="8640000" cy="6322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4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972146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3391787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09" y="4770274"/>
            <a:ext cx="8640000" cy="229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20814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35008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FE9A041D-D830-4DC3-BB8E-3D587F5632A0}"/>
              </a:ext>
            </a:extLst>
          </p:cNvPr>
          <p:cNvCxnSpPr/>
          <p:nvPr/>
        </p:nvCxnSpPr>
        <p:spPr>
          <a:xfrm>
            <a:off x="3004898" y="487937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916832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3323891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06A86F4-689C-411D-8430-51716B293D8A}"/>
              </a:ext>
            </a:extLst>
          </p:cNvPr>
          <p:cNvSpPr txBox="1"/>
          <p:nvPr/>
        </p:nvSpPr>
        <p:spPr>
          <a:xfrm>
            <a:off x="2209800" y="471302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09" y="2310812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63109" y="3712210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29" hasCustomPrompt="1"/>
          </p:nvPr>
        </p:nvSpPr>
        <p:spPr>
          <a:xfrm>
            <a:off x="3163109" y="5072034"/>
            <a:ext cx="8640000" cy="851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04156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points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3163112" y="1794523"/>
            <a:ext cx="8640000" cy="251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11" y="4192931"/>
            <a:ext cx="8640000" cy="229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6" y="190384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1C8F8C3-7E69-4E04-BF57-22C2FE1C4A66}"/>
              </a:ext>
            </a:extLst>
          </p:cNvPr>
          <p:cNvCxnSpPr/>
          <p:nvPr/>
        </p:nvCxnSpPr>
        <p:spPr>
          <a:xfrm>
            <a:off x="3002476" y="430203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800" y="1739209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2FDBCCC-F9C2-4301-A229-DD10DBCE97B9}"/>
              </a:ext>
            </a:extLst>
          </p:cNvPr>
          <p:cNvSpPr txBox="1"/>
          <p:nvPr/>
        </p:nvSpPr>
        <p:spPr>
          <a:xfrm>
            <a:off x="2209800" y="4125035"/>
            <a:ext cx="79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0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3163111" y="2162771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26"/>
          </p:nvPr>
        </p:nvSpPr>
        <p:spPr>
          <a:xfrm>
            <a:off x="3163094" y="4499535"/>
            <a:ext cx="8640000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55263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Straight Connector 35"/>
          <p:cNvCxnSpPr/>
          <p:nvPr/>
        </p:nvCxnSpPr>
        <p:spPr>
          <a:xfrm>
            <a:off x="35040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767873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115304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8515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30"/>
          </p:nvPr>
        </p:nvSpPr>
        <p:spPr>
          <a:xfrm>
            <a:off x="7767872" y="2493648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767872" y="1950401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3504072" y="2496837"/>
            <a:ext cx="3240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504072" y="1953590"/>
            <a:ext cx="324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9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83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2" name="Straight Connector 35"/>
          <p:cNvCxnSpPr/>
          <p:nvPr/>
        </p:nvCxnSpPr>
        <p:spPr>
          <a:xfrm>
            <a:off x="303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35"/>
          <p:cNvCxnSpPr/>
          <p:nvPr/>
        </p:nvCxnSpPr>
        <p:spPr>
          <a:xfrm>
            <a:off x="6209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5"/>
          <p:cNvCxnSpPr/>
          <p:nvPr/>
        </p:nvCxnSpPr>
        <p:spPr>
          <a:xfrm>
            <a:off x="938417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ce réservé du texte 34"/>
          <p:cNvSpPr>
            <a:spLocks noGrp="1"/>
          </p:cNvSpPr>
          <p:nvPr>
            <p:ph type="body" sz="quarter" idx="24" hasCustomPrompt="1"/>
          </p:nvPr>
        </p:nvSpPr>
        <p:spPr>
          <a:xfrm>
            <a:off x="873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28" name="Espace réservé du texte 34"/>
          <p:cNvSpPr>
            <a:spLocks noGrp="1"/>
          </p:cNvSpPr>
          <p:nvPr>
            <p:ph type="body" sz="quarter" idx="21" hasCustomPrompt="1"/>
          </p:nvPr>
        </p:nvSpPr>
        <p:spPr>
          <a:xfrm>
            <a:off x="5556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24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38160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39" name="Espace réservé du contenu 2"/>
          <p:cNvSpPr>
            <a:spLocks noGrp="1"/>
          </p:cNvSpPr>
          <p:nvPr>
            <p:ph idx="26"/>
          </p:nvPr>
        </p:nvSpPr>
        <p:spPr>
          <a:xfrm>
            <a:off x="938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938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3" name="Espace réservé du contenu 2"/>
          <p:cNvSpPr>
            <a:spLocks noGrp="1"/>
          </p:cNvSpPr>
          <p:nvPr>
            <p:ph idx="23"/>
          </p:nvPr>
        </p:nvSpPr>
        <p:spPr>
          <a:xfrm>
            <a:off x="6209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32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6209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26" name="Espace réservé du contenu 2"/>
          <p:cNvSpPr>
            <a:spLocks noGrp="1"/>
          </p:cNvSpPr>
          <p:nvPr>
            <p:ph idx="1"/>
          </p:nvPr>
        </p:nvSpPr>
        <p:spPr>
          <a:xfrm>
            <a:off x="3034172" y="2496837"/>
            <a:ext cx="2376000" cy="3635524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034172" y="1953590"/>
            <a:ext cx="2376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6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39522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754113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101544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754112" y="1953590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724233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71664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24234" y="4568348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24232" y="4288551"/>
            <a:ext cx="2880000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7972705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20136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72706" y="22443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2705" y="1950401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7972705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320136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972706" y="4562055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972705" y="4268095"/>
            <a:ext cx="2880000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754112" y="2255861"/>
            <a:ext cx="2880000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067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5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4599521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3946952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4599521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7972705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0136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72706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72705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05</a:t>
            </a:r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99520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1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2366682" y="1963271"/>
            <a:ext cx="8987118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437124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35"/>
          <p:cNvCxnSpPr/>
          <p:nvPr/>
        </p:nvCxnSpPr>
        <p:spPr>
          <a:xfrm>
            <a:off x="3191742" y="183567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4"/>
          <p:cNvSpPr>
            <a:spLocks noGrp="1"/>
          </p:cNvSpPr>
          <p:nvPr>
            <p:ph type="body" sz="quarter" idx="12" hasCustomPrompt="1"/>
          </p:nvPr>
        </p:nvSpPr>
        <p:spPr>
          <a:xfrm>
            <a:off x="2539173" y="1835677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191742" y="1953590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23" name="Straight Connector 5">
            <a:extLst>
              <a:ext uri="{FF2B5EF4-FFF2-40B4-BE49-F238E27FC236}">
                <a16:creationId xmlns:a16="http://schemas.microsoft.com/office/drawing/2014/main" id="{6F0E96DF-CF86-49F5-A0D0-82EA02213942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8F071674-1CE3-46E9-8D93-E8473737F7A5}"/>
              </a:ext>
            </a:extLst>
          </p:cNvPr>
          <p:cNvCxnSpPr/>
          <p:nvPr/>
        </p:nvCxnSpPr>
        <p:spPr>
          <a:xfrm>
            <a:off x="3161862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4">
            <a:extLst>
              <a:ext uri="{FF2B5EF4-FFF2-40B4-BE49-F238E27FC236}">
                <a16:creationId xmlns:a16="http://schemas.microsoft.com/office/drawing/2014/main" id="{D08DA8FA-C1D0-46CB-8482-580AAC1D85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09293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3949B3F2-6873-4EB4-BAA7-AF6420F858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161863" y="4568348"/>
            <a:ext cx="243258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D12B739D-C472-46B3-B1C4-AEE351C783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61861" y="4288551"/>
            <a:ext cx="2432582" cy="27350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37" name="Straight Connector 35">
            <a:extLst>
              <a:ext uri="{FF2B5EF4-FFF2-40B4-BE49-F238E27FC236}">
                <a16:creationId xmlns:a16="http://schemas.microsoft.com/office/drawing/2014/main" id="{62793D28-D7B2-4D5C-9967-5953CD6AB785}"/>
              </a:ext>
            </a:extLst>
          </p:cNvPr>
          <p:cNvCxnSpPr/>
          <p:nvPr/>
        </p:nvCxnSpPr>
        <p:spPr>
          <a:xfrm>
            <a:off x="6299397" y="18324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 34">
            <a:extLst>
              <a:ext uri="{FF2B5EF4-FFF2-40B4-BE49-F238E27FC236}">
                <a16:creationId xmlns:a16="http://schemas.microsoft.com/office/drawing/2014/main" id="{B878C1FB-D113-4A7A-9454-DE47B0C72A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46828" y="18324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39E26FB-0DCD-43D6-81B0-780E723D2B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99398" y="22443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>
            <a:extLst>
              <a:ext uri="{FF2B5EF4-FFF2-40B4-BE49-F238E27FC236}">
                <a16:creationId xmlns:a16="http://schemas.microsoft.com/office/drawing/2014/main" id="{A05178CF-0C5E-41EC-8414-1942423A2F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99397" y="19504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1" name="Straight Connector 35">
            <a:extLst>
              <a:ext uri="{FF2B5EF4-FFF2-40B4-BE49-F238E27FC236}">
                <a16:creationId xmlns:a16="http://schemas.microsoft.com/office/drawing/2014/main" id="{2BCA5811-5B0D-4FF6-AE00-DF6A45AA4B55}"/>
              </a:ext>
            </a:extLst>
          </p:cNvPr>
          <p:cNvCxnSpPr/>
          <p:nvPr/>
        </p:nvCxnSpPr>
        <p:spPr>
          <a:xfrm>
            <a:off x="9421143" y="184398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ce réservé du texte 34">
            <a:extLst>
              <a:ext uri="{FF2B5EF4-FFF2-40B4-BE49-F238E27FC236}">
                <a16:creationId xmlns:a16="http://schemas.microsoft.com/office/drawing/2014/main" id="{B4F112E3-27D1-4937-8724-39A2534914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68574" y="1843988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3141F261-7BE4-49A2-9126-D49239838C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421144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D7B6DDC3-85A7-413C-BBF6-01228BFBA5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21143" y="1961901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49" name="Straight Connector 35">
            <a:extLst>
              <a:ext uri="{FF2B5EF4-FFF2-40B4-BE49-F238E27FC236}">
                <a16:creationId xmlns:a16="http://schemas.microsoft.com/office/drawing/2014/main" id="{F63B6391-DC4C-41DC-B839-5F3B7243EF64}"/>
              </a:ext>
            </a:extLst>
          </p:cNvPr>
          <p:cNvCxnSpPr/>
          <p:nvPr/>
        </p:nvCxnSpPr>
        <p:spPr>
          <a:xfrm>
            <a:off x="6299397" y="4150182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space réservé du texte 34">
            <a:extLst>
              <a:ext uri="{FF2B5EF4-FFF2-40B4-BE49-F238E27FC236}">
                <a16:creationId xmlns:a16="http://schemas.microsoft.com/office/drawing/2014/main" id="{F97A95D9-2C38-4766-A04A-722FDAF4E5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646828" y="4150182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05</a:t>
            </a:r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164A15FA-DD60-4C2C-9300-09AA55301B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9398" y="4562055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FBDA8264-22D4-44D8-8560-474CA938A93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99397" y="4268095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cxnSp>
        <p:nvCxnSpPr>
          <p:cNvPr id="57" name="Straight Connector 35">
            <a:extLst>
              <a:ext uri="{FF2B5EF4-FFF2-40B4-BE49-F238E27FC236}">
                <a16:creationId xmlns:a16="http://schemas.microsoft.com/office/drawing/2014/main" id="{69AE2871-B1DE-41FA-BD9D-F9BE2455B6B0}"/>
              </a:ext>
            </a:extLst>
          </p:cNvPr>
          <p:cNvCxnSpPr/>
          <p:nvPr/>
        </p:nvCxnSpPr>
        <p:spPr>
          <a:xfrm>
            <a:off x="9407051" y="415647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34">
            <a:extLst>
              <a:ext uri="{FF2B5EF4-FFF2-40B4-BE49-F238E27FC236}">
                <a16:creationId xmlns:a16="http://schemas.microsoft.com/office/drawing/2014/main" id="{15B7084F-FC3E-43AC-8AF0-191D84E819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754482" y="4156475"/>
            <a:ext cx="622689" cy="5387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80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06</a:t>
            </a:r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5F0A6993-2B73-48B1-83AE-0D324D6B1AB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407052" y="4568348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  <p:sp>
        <p:nvSpPr>
          <p:cNvPr id="64" name="Espace réservé du texte 2">
            <a:extLst>
              <a:ext uri="{FF2B5EF4-FFF2-40B4-BE49-F238E27FC236}">
                <a16:creationId xmlns:a16="http://schemas.microsoft.com/office/drawing/2014/main" id="{78EFC9D7-3DBC-4459-8DD2-968D89AB091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07051" y="4274388"/>
            <a:ext cx="2432583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ELEMENT</a:t>
            </a:r>
          </a:p>
        </p:txBody>
      </p:sp>
      <p:sp>
        <p:nvSpPr>
          <p:cNvPr id="31" name="Espace réservé du numéro de diapositive 6">
            <a:extLst>
              <a:ext uri="{FF2B5EF4-FFF2-40B4-BE49-F238E27FC236}">
                <a16:creationId xmlns:a16="http://schemas.microsoft.com/office/drawing/2014/main" id="{649F81EC-A36D-4DE1-822E-1B60B9C45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D5F82897-58DD-4DCB-8A33-09965A4C86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BB5CD2FE-B908-4167-BE43-9C97357DEE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91741" y="2255861"/>
            <a:ext cx="2402702" cy="173571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2pPr>
            <a:lvl3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3pPr>
            <a:lvl4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4pPr>
            <a:lvl5pPr>
              <a:defRPr sz="1200">
                <a:solidFill>
                  <a:srgbClr val="585858"/>
                </a:solidFill>
                <a:latin typeface="Univers LT Std 55" panose="020B0603020202020204" pitchFamily="34" charset="0"/>
                <a:cs typeface="Univers CE 55 Medium" panose="020B0604020202020204" charset="0"/>
              </a:defRPr>
            </a:lvl5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                     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consecteturadipis</a:t>
            </a:r>
            <a:r>
              <a:rPr lang="fr-FR" dirty="0"/>
              <a:t>                    </a:t>
            </a:r>
            <a:r>
              <a:rPr lang="fr-FR" dirty="0" err="1"/>
              <a:t>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1607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+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17"/>
          <p:cNvSpPr>
            <a:spLocks noGrp="1"/>
          </p:cNvSpPr>
          <p:nvPr>
            <p:ph type="pic" sz="quarter" idx="17" hasCustomPrompt="1"/>
          </p:nvPr>
        </p:nvSpPr>
        <p:spPr>
          <a:xfrm>
            <a:off x="7400684" y="509964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550030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deux lignes</a:t>
            </a:r>
          </a:p>
        </p:txBody>
      </p: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2D84ED92-226B-48C7-B004-981E424B5DA4}"/>
              </a:ext>
            </a:extLst>
          </p:cNvPr>
          <p:cNvCxnSpPr>
            <a:cxnSpLocks/>
          </p:cNvCxnSpPr>
          <p:nvPr/>
        </p:nvCxnSpPr>
        <p:spPr>
          <a:xfrm flipV="1">
            <a:off x="2369654" y="55171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90AD27EC-E409-45A1-83F7-08064906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B1E69031-D97E-420C-B81A-E3C3574E90F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69654" y="1714017"/>
            <a:ext cx="4888460" cy="162968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369654" y="3594835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3715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E2E7E0C1-0F49-4CA6-9223-FE6CF6912F4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09800" y="575007"/>
            <a:ext cx="4410316" cy="5376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DC2AE95-07DB-4D05-8881-D190D11C78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36283" y="583736"/>
            <a:ext cx="4888460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55C20500-DC0A-4044-AEE8-F9C0D11C9328}"/>
              </a:ext>
            </a:extLst>
          </p:cNvPr>
          <p:cNvCxnSpPr>
            <a:cxnSpLocks/>
          </p:cNvCxnSpPr>
          <p:nvPr/>
        </p:nvCxnSpPr>
        <p:spPr>
          <a:xfrm flipV="1">
            <a:off x="6924835" y="575007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DDE908E3-0943-4D2D-926D-195D15BF5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20EBE1AF-FA10-467C-A1BA-3A719B0029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25069" y="1770094"/>
            <a:ext cx="4890414" cy="157360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600" b="0" i="0" smtClean="0">
                <a:effectLst/>
              </a:defRPr>
            </a:lvl1pPr>
            <a:lvl2pPr>
              <a:defRPr lang="fr-FR" sz="1800" dirty="0">
                <a:solidFill>
                  <a:srgbClr val="1D949F"/>
                </a:solidFill>
              </a:defRPr>
            </a:lvl2pPr>
            <a:lvl3pPr>
              <a:defRPr lang="fr-FR" sz="1400" b="1" dirty="0">
                <a:solidFill>
                  <a:srgbClr val="137175"/>
                </a:solidFill>
              </a:defRPr>
            </a:lvl3pPr>
            <a:lvl4pPr>
              <a:defRPr lang="fr-FR" sz="1200" i="1" dirty="0">
                <a:solidFill>
                  <a:srgbClr val="126063"/>
                </a:solidFill>
              </a:defRPr>
            </a:lvl4pPr>
          </a:lstStyle>
          <a:p>
            <a:pPr lvl="0"/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Lorem ipsum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sit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 Duis pharetra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leo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finibus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porttitor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eu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6924835" y="3659878"/>
            <a:ext cx="4886165" cy="2291827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7718564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pictur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sz="quarter" idx="10" hasCustomPrompt="1"/>
          </p:nvPr>
        </p:nvSpPr>
        <p:spPr>
          <a:xfrm>
            <a:off x="1888435" y="0"/>
            <a:ext cx="10303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4521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17">
            <a:extLst>
              <a:ext uri="{FF2B5EF4-FFF2-40B4-BE49-F238E27FC236}">
                <a16:creationId xmlns:a16="http://schemas.microsoft.com/office/drawing/2014/main" id="{649DF2B5-AD5C-435D-BEA8-96D3A0EDC13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6965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00D9B5B1-6C27-4DE3-BC43-82985D7038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6250"/>
            <a:ext cx="9455085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5DDDBF61-92F0-48C3-9CB6-5FD427C6CD7F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pour une image  17">
            <a:extLst>
              <a:ext uri="{FF2B5EF4-FFF2-40B4-BE49-F238E27FC236}">
                <a16:creationId xmlns:a16="http://schemas.microsoft.com/office/drawing/2014/main" id="{67C98CD0-8F54-4204-933D-1AF49C9F1AC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400684" y="1608287"/>
            <a:ext cx="4410316" cy="4563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531E8EBC-E52F-4EE2-9721-E454B6134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9934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44134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DEB55C3E-B79C-4065-9CF7-70096A750B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69654" y="2208944"/>
            <a:ext cx="4637321" cy="3928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D57AA822-843F-4A4A-81B7-4F9D5E7D72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73679" y="2208944"/>
            <a:ext cx="4637321" cy="390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7447129-900E-451A-AC37-57F5AB83F5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69654" y="1914984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0B943239-66F0-41EF-9AE2-3A43E7E96B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73679" y="1927537"/>
            <a:ext cx="4637321" cy="287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FontTx/>
              <a:buNone/>
              <a:defRPr sz="1200" b="1" spc="100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7521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rriculum_Vita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ce réservé du texte 5"/>
          <p:cNvSpPr>
            <a:spLocks noGrp="1"/>
          </p:cNvSpPr>
          <p:nvPr>
            <p:ph type="body" sz="quarter" idx="37" hasCustomPrompt="1"/>
          </p:nvPr>
        </p:nvSpPr>
        <p:spPr>
          <a:xfrm>
            <a:off x="2395747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2D64D7F-9E9E-496C-A16F-C42E8794B6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95747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cxnSp>
        <p:nvCxnSpPr>
          <p:cNvPr id="21" name="Straight Connector 5">
            <a:extLst>
              <a:ext uri="{FF2B5EF4-FFF2-40B4-BE49-F238E27FC236}">
                <a16:creationId xmlns:a16="http://schemas.microsoft.com/office/drawing/2014/main" id="{FCC4F5BF-6380-432C-A9F2-45CC9FAA21E3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6039C911-A082-4024-8D91-81E1000EF3E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395746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#2</a:t>
            </a:r>
          </a:p>
        </p:txBody>
      </p:sp>
      <p:sp>
        <p:nvSpPr>
          <p:cNvPr id="25" name="Espace réservé du texte 16">
            <a:extLst>
              <a:ext uri="{FF2B5EF4-FFF2-40B4-BE49-F238E27FC236}">
                <a16:creationId xmlns:a16="http://schemas.microsoft.com/office/drawing/2014/main" id="{A927577E-1F04-4D6C-9055-B42B50817F4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95746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4CA0BE0F-582F-4094-A96D-C180600F355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606499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#3</a:t>
            </a:r>
          </a:p>
        </p:txBody>
      </p:sp>
      <p:sp>
        <p:nvSpPr>
          <p:cNvPr id="37" name="Espace réservé du texte 16">
            <a:extLst>
              <a:ext uri="{FF2B5EF4-FFF2-40B4-BE49-F238E27FC236}">
                <a16:creationId xmlns:a16="http://schemas.microsoft.com/office/drawing/2014/main" id="{F43127AD-1F95-4E04-BF75-644279EEBDB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606499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E033093F-0A66-45BC-AA2A-44F4595852A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17251" y="1611262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#5</a:t>
            </a:r>
          </a:p>
        </p:txBody>
      </p:sp>
      <p:sp>
        <p:nvSpPr>
          <p:cNvPr id="39" name="Espace réservé du texte 16">
            <a:extLst>
              <a:ext uri="{FF2B5EF4-FFF2-40B4-BE49-F238E27FC236}">
                <a16:creationId xmlns:a16="http://schemas.microsoft.com/office/drawing/2014/main" id="{920EAF65-120F-4032-B430-BCEBE14334A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817251" y="2019149"/>
            <a:ext cx="2996648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6DBB631E-7018-4C37-8896-E9481A36689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615061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#4</a:t>
            </a:r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7D77F0C5-7E7B-479A-B98B-664DFE89408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615061" y="4367180"/>
            <a:ext cx="2996649" cy="164059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1F1FD44A-D0A6-43DA-87EA-2B91D78119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817250" y="3959295"/>
            <a:ext cx="2996648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baseline="0">
                <a:latin typeface="Lato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SECTION #6</a:t>
            </a:r>
          </a:p>
        </p:txBody>
      </p:sp>
      <p:sp>
        <p:nvSpPr>
          <p:cNvPr id="43" name="Espace réservé du texte 16">
            <a:extLst>
              <a:ext uri="{FF2B5EF4-FFF2-40B4-BE49-F238E27FC236}">
                <a16:creationId xmlns:a16="http://schemas.microsoft.com/office/drawing/2014/main" id="{DEB7F37C-B0CB-4685-B8EA-1F31A083722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817250" y="4367182"/>
            <a:ext cx="2996649" cy="1640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</a:t>
            </a:r>
          </a:p>
        </p:txBody>
      </p:sp>
      <p:sp>
        <p:nvSpPr>
          <p:cNvPr id="22" name="Espace réservé du numéro de diapositive 6">
            <a:extLst>
              <a:ext uri="{FF2B5EF4-FFF2-40B4-BE49-F238E27FC236}">
                <a16:creationId xmlns:a16="http://schemas.microsoft.com/office/drawing/2014/main" id="{64359EAB-7652-4FE5-ADFC-2E285D97A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7E00B5F1-A41D-4BDE-BC30-E541C23F2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7"/>
            <a:ext cx="9441346" cy="87018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8453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1160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1029"/>
            <a:ext cx="12206191" cy="2446972"/>
          </a:xfrm>
          <a:prstGeom prst="rect">
            <a:avLst/>
          </a:prstGeom>
        </p:spPr>
      </p:pic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>
            <a:cxnSpLocks/>
          </p:cNvCxnSpPr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5226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C87BA51-0DEE-4B47-8769-2F00D59604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4161" y="2592598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Dosis" panose="02010803020202060003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35363B0-9008-4A3A-9CED-66DB8C85CB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24161" y="4514851"/>
            <a:ext cx="6543675" cy="380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Dosis" panose="02010803020202060003" pitchFamily="2" charset="0"/>
              </a:defRPr>
            </a:lvl1pPr>
            <a:lvl2pPr marL="457200" indent="0" algn="ctr">
              <a:buNone/>
              <a:defRPr sz="2200">
                <a:latin typeface="Lato"/>
              </a:defRPr>
            </a:lvl2pPr>
          </a:lstStyle>
          <a:p>
            <a:pPr lvl="1"/>
            <a:r>
              <a:rPr lang="fr-FR" dirty="0"/>
              <a:t>Nom de l’intervenant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DE841808-79B4-4A1E-8C4E-45E6AC2501F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24161" y="5242345"/>
            <a:ext cx="6543675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latin typeface="Lato"/>
              </a:defRPr>
            </a:lvl1pPr>
          </a:lstStyle>
          <a:p>
            <a:pPr lvl="0"/>
            <a:fld id="{8027B8AD-6BAD-4996-BB55-94C4D0A2E338}" type="datetime1">
              <a:rPr lang="fr-FR" smtClean="0"/>
              <a:t>04/06/2018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58B6CB-8FD7-42D5-B42B-9D8D0FA0A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4161" y="3512929"/>
            <a:ext cx="6543675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803020202060003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B3C91-DF9E-4E68-8D16-4F1BE548B946}"/>
              </a:ext>
            </a:extLst>
          </p:cNvPr>
          <p:cNvSpPr/>
          <p:nvPr/>
        </p:nvSpPr>
        <p:spPr>
          <a:xfrm>
            <a:off x="0" y="6797615"/>
            <a:ext cx="12192000" cy="60385"/>
          </a:xfrm>
          <a:prstGeom prst="rect">
            <a:avLst/>
          </a:prstGeom>
          <a:solidFill>
            <a:srgbClr val="39AE34"/>
          </a:solidFill>
          <a:ln>
            <a:solidFill>
              <a:srgbClr val="39A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Dosis" panose="0201080302020206000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75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567228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4025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35720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19256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4717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82535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9371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7725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</a:p>
        </p:txBody>
      </p:sp>
      <p:cxnSp>
        <p:nvCxnSpPr>
          <p:cNvPr id="112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727120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562481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06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30" hasCustomPrompt="1"/>
          </p:nvPr>
        </p:nvSpPr>
        <p:spPr>
          <a:xfrm>
            <a:off x="3176754" y="256452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5" name="Espace réservé du texte 16"/>
          <p:cNvSpPr>
            <a:spLocks noGrp="1"/>
          </p:cNvSpPr>
          <p:nvPr>
            <p:ph type="body" sz="quarter" idx="31" hasCustomPrompt="1"/>
          </p:nvPr>
        </p:nvSpPr>
        <p:spPr>
          <a:xfrm>
            <a:off x="3176754" y="33518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32" hasCustomPrompt="1"/>
          </p:nvPr>
        </p:nvSpPr>
        <p:spPr>
          <a:xfrm>
            <a:off x="3176754" y="4147936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7" name="Espace réservé du texte 16"/>
          <p:cNvSpPr>
            <a:spLocks noGrp="1"/>
          </p:cNvSpPr>
          <p:nvPr>
            <p:ph type="body" sz="quarter" idx="33" hasCustomPrompt="1"/>
          </p:nvPr>
        </p:nvSpPr>
        <p:spPr>
          <a:xfrm>
            <a:off x="3176754" y="4937147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8" name="Espace réservé du texte 16"/>
          <p:cNvSpPr>
            <a:spLocks noGrp="1"/>
          </p:cNvSpPr>
          <p:nvPr>
            <p:ph type="body" sz="quarter" idx="34" hasCustomPrompt="1"/>
          </p:nvPr>
        </p:nvSpPr>
        <p:spPr>
          <a:xfrm>
            <a:off x="3176754" y="5725778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94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>
            <a:cxnSpLocks/>
          </p:cNvCxnSpPr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81920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14905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696036" y="1963271"/>
            <a:ext cx="10822674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1893952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69654" y="464978"/>
            <a:ext cx="9149056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  <a:p>
            <a:pPr lvl="0"/>
            <a:r>
              <a:rPr lang="fr-FR" dirty="0"/>
              <a:t>Titre sur deux lignes</a:t>
            </a:r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CFDE32DE-5CAC-492F-BF20-69639B078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696036" y="1963271"/>
            <a:ext cx="10822674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5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9302534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85EEC6F9-BEEC-4D40-A355-1F44692C1F31}"/>
              </a:ext>
            </a:extLst>
          </p:cNvPr>
          <p:cNvCxnSpPr/>
          <p:nvPr/>
        </p:nvCxnSpPr>
        <p:spPr>
          <a:xfrm>
            <a:off x="2853056" y="2957311"/>
            <a:ext cx="691243" cy="0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7218640E-30BE-4250-9037-D043FFB54D6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3056" y="3152142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!</a:t>
            </a:r>
          </a:p>
        </p:txBody>
      </p:sp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1AC572AB-8D11-44DC-8AAB-6A48F6E3AFD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85026" y="2533271"/>
            <a:ext cx="8647871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32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Fin de la présentation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03085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3873"/>
            <a:ext cx="12192000" cy="2444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556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713359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548720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774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42028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44155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27691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cxnSp>
        <p:nvCxnSpPr>
          <p:cNvPr id="109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30564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4100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05</a:t>
            </a: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5" y="177725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2713359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2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3579501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3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71000" y="4445643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4" name="Espace réservé du text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171000" y="5311785"/>
            <a:ext cx="8640000" cy="571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3092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4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177725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612616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949571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2784932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14414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572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cxnSp>
        <p:nvCxnSpPr>
          <p:cNvPr id="106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294203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5129564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04</a:t>
            </a: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63129" y="1763065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9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63129" y="2943407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0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63129" y="4114414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7" hasCustomPrompt="1"/>
          </p:nvPr>
        </p:nvSpPr>
        <p:spPr>
          <a:xfrm>
            <a:off x="3163129" y="5294203"/>
            <a:ext cx="8640000" cy="90393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6479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35451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3805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cxnSp>
        <p:nvCxnSpPr>
          <p:cNvPr id="103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5017615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4860449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03</a:t>
            </a:r>
          </a:p>
        </p:txBody>
      </p:sp>
      <p:sp>
        <p:nvSpPr>
          <p:cNvPr id="15" name="Espace réservé du texte 16"/>
          <p:cNvSpPr>
            <a:spLocks noGrp="1"/>
          </p:cNvSpPr>
          <p:nvPr>
            <p:ph type="body" sz="quarter" idx="24" hasCustomPrompt="1"/>
          </p:nvPr>
        </p:nvSpPr>
        <p:spPr>
          <a:xfrm>
            <a:off x="3176754" y="2065287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6" name="Espace réservé du texte 16"/>
          <p:cNvSpPr>
            <a:spLocks noGrp="1"/>
          </p:cNvSpPr>
          <p:nvPr>
            <p:ph type="body" sz="quarter" idx="25" hasCustomPrompt="1"/>
          </p:nvPr>
        </p:nvSpPr>
        <p:spPr>
          <a:xfrm>
            <a:off x="3171000" y="3548434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26" hasCustomPrompt="1"/>
          </p:nvPr>
        </p:nvSpPr>
        <p:spPr>
          <a:xfrm>
            <a:off x="3171000" y="5017615"/>
            <a:ext cx="8640000" cy="108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600">
                <a:solidFill>
                  <a:srgbClr val="58585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2921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2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2065287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1900648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01</a:t>
            </a:r>
          </a:p>
        </p:txBody>
      </p:sp>
      <p:sp>
        <p:nvSpPr>
          <p:cNvPr id="17" name="Espace réservé du numéro de diapositive 6">
            <a:extLst>
              <a:ext uri="{FF2B5EF4-FFF2-40B4-BE49-F238E27FC236}">
                <a16:creationId xmlns:a16="http://schemas.microsoft.com/office/drawing/2014/main" id="{04198564-12B1-4AB7-8226-F52D92F8D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7BDD41-1199-4E71-80ED-D7EF0FD5F826}"/>
              </a:ext>
            </a:extLst>
          </p:cNvPr>
          <p:cNvCxnSpPr>
            <a:cxnSpLocks/>
          </p:cNvCxnSpPr>
          <p:nvPr/>
        </p:nvCxnSpPr>
        <p:spPr>
          <a:xfrm flipV="1">
            <a:off x="2369654" y="466250"/>
            <a:ext cx="0" cy="870181"/>
          </a:xfrm>
          <a:prstGeom prst="line">
            <a:avLst/>
          </a:prstGeom>
          <a:ln w="3175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5D18BCC7-B82C-45B9-9D6F-F5B6997E6F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67608" y="464978"/>
            <a:ext cx="9243392" cy="8701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6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cxnSp>
        <p:nvCxnSpPr>
          <p:cNvPr id="100" name="Straight Connector 35">
            <a:extLst>
              <a:ext uri="{FF2B5EF4-FFF2-40B4-BE49-F238E27FC236}">
                <a16:creationId xmlns:a16="http://schemas.microsoft.com/office/drawing/2014/main" id="{DEEF2FF4-D38A-442C-A21F-03744776657B}"/>
              </a:ext>
            </a:extLst>
          </p:cNvPr>
          <p:cNvCxnSpPr/>
          <p:nvPr/>
        </p:nvCxnSpPr>
        <p:spPr>
          <a:xfrm>
            <a:off x="3002473" y="4130086"/>
            <a:ext cx="0" cy="543247"/>
          </a:xfrm>
          <a:prstGeom prst="line">
            <a:avLst/>
          </a:prstGeom>
          <a:ln w="25400" cap="rnd">
            <a:solidFill>
              <a:srgbClr val="E2007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">
            <a:extLst>
              <a:ext uri="{FF2B5EF4-FFF2-40B4-BE49-F238E27FC236}">
                <a16:creationId xmlns:a16="http://schemas.microsoft.com/office/drawing/2014/main" id="{2F2FD13F-2398-4971-BEA3-C070EC1C2E78}"/>
              </a:ext>
            </a:extLst>
          </p:cNvPr>
          <p:cNvSpPr txBox="1"/>
          <p:nvPr/>
        </p:nvSpPr>
        <p:spPr>
          <a:xfrm>
            <a:off x="2209797" y="3965447"/>
            <a:ext cx="79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F455B"/>
                </a:solidFill>
                <a:latin typeface="Lato" panose="020F0502020204030203" pitchFamily="34" charset="0"/>
              </a:rPr>
              <a:t>02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3176754" y="2065287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9"/>
          </p:nvPr>
        </p:nvSpPr>
        <p:spPr>
          <a:xfrm>
            <a:off x="3176754" y="4130086"/>
            <a:ext cx="8647872" cy="1782813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170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image" Target="../media/image3.jpg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Relationship Id="rId27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image" Target="../media/image3.jpg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tags" Target="../tags/tag24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1.png"/><Relationship Id="rId5" Type="http://schemas.openxmlformats.org/officeDocument/2006/relationships/tags" Target="../tags/tag44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1.png"/><Relationship Id="rId4" Type="http://schemas.openxmlformats.org/officeDocument/2006/relationships/tags" Target="../tags/tag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E315BCC-CFEF-4350-A4DF-A00132259E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12" y="5665643"/>
            <a:ext cx="1983484" cy="1145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6145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93407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ADE5EEFE-6A54-4DE4-8F97-47A925BFA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8B8256-D919-4700-BF5B-9B23CB385B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576478F-5386-453E-BE63-8A0F516A38A1}"/>
              </a:ext>
            </a:extLst>
          </p:cNvPr>
          <p:cNvSpPr txBox="1"/>
          <p:nvPr/>
        </p:nvSpPr>
        <p:spPr>
          <a:xfrm>
            <a:off x="5140569" y="6400411"/>
            <a:ext cx="234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1075"/>
            <a:ext cx="1657350" cy="58769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9691A04-FE4A-48B6-A553-201B376D94B8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0" y="196521"/>
            <a:ext cx="1756611" cy="1014216"/>
          </a:xfrm>
          <a:prstGeom prst="rect">
            <a:avLst/>
          </a:prstGeom>
        </p:spPr>
      </p:pic>
    </p:spTree>
    <p:custDataLst>
      <p:tags r:id="rId25"/>
    </p:custDataLst>
    <p:extLst>
      <p:ext uri="{BB962C8B-B14F-4D97-AF65-F5344CB8AC3E}">
        <p14:creationId xmlns:p14="http://schemas.microsoft.com/office/powerpoint/2010/main" val="142093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1075"/>
            <a:ext cx="1657350" cy="58769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9691A04-FE4A-48B6-A553-201B376D94B8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0" y="196521"/>
            <a:ext cx="1756611" cy="101421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21B92210-4E97-4A4F-BD77-E428D1845703}"/>
              </a:ext>
            </a:extLst>
          </p:cNvPr>
          <p:cNvSpPr txBox="1"/>
          <p:nvPr/>
        </p:nvSpPr>
        <p:spPr>
          <a:xfrm>
            <a:off x="7839533" y="6404033"/>
            <a:ext cx="110799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Lato" panose="020F0502020204030203"/>
              </a:rPr>
              <a:t>Confidentiel</a:t>
            </a: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ADE5EEFE-6A54-4DE4-8F97-47A925BFA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/>
              </a:defRPr>
            </a:lvl1pPr>
          </a:lstStyle>
          <a:p>
            <a:fld id="{6994E5E8-A9F2-4F77-8E7F-792958F743AB}" type="slidenum">
              <a:rPr lang="fr-FR" smtClean="0"/>
              <a:pPr/>
              <a:t>‹N°›</a:t>
            </a:fld>
            <a:endParaRPr lang="fr-FR" dirty="0"/>
          </a:p>
        </p:txBody>
      </p:sp>
    </p:spTree>
    <p:custDataLst>
      <p:tags r:id="rId25"/>
    </p:custDataLst>
    <p:extLst>
      <p:ext uri="{BB962C8B-B14F-4D97-AF65-F5344CB8AC3E}">
        <p14:creationId xmlns:p14="http://schemas.microsoft.com/office/powerpoint/2010/main" val="154156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  <p:sldLayoutId id="2147483740" r:id="rId22"/>
    <p:sldLayoutId id="2147483741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4534840-BB7A-4ABB-991F-5030A3A220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0" y="171121"/>
            <a:ext cx="1756611" cy="1014216"/>
          </a:xfrm>
          <a:prstGeom prst="rect">
            <a:avLst/>
          </a:prstGeom>
        </p:spPr>
      </p:pic>
    </p:spTree>
    <p:custDataLst>
      <p:tags r:id="rId5"/>
    </p:custDataLst>
    <p:extLst>
      <p:ext uri="{BB962C8B-B14F-4D97-AF65-F5344CB8AC3E}">
        <p14:creationId xmlns:p14="http://schemas.microsoft.com/office/powerpoint/2010/main" val="40185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21B92210-4E97-4A4F-BD77-E428D1845703}"/>
              </a:ext>
            </a:extLst>
          </p:cNvPr>
          <p:cNvSpPr txBox="1"/>
          <p:nvPr/>
        </p:nvSpPr>
        <p:spPr>
          <a:xfrm>
            <a:off x="7839533" y="6404033"/>
            <a:ext cx="110799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Lato" panose="020F0502020204030203"/>
              </a:rPr>
              <a:t>Confidentiel</a:t>
            </a: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ADE5EEFE-6A54-4DE4-8F97-47A925BFA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35952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/>
              </a:defRPr>
            </a:lvl1pPr>
          </a:lstStyle>
          <a:p>
            <a:fld id="{6994E5E8-A9F2-4F77-8E7F-792958F743A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10">
            <a:extLst>
              <a:ext uri="{FF2B5EF4-FFF2-40B4-BE49-F238E27FC236}">
                <a16:creationId xmlns:a16="http://schemas.microsoft.com/office/drawing/2014/main" id="{E4534840-BB7A-4ABB-991F-5030A3A220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0" y="171121"/>
            <a:ext cx="1756611" cy="1014216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91196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4534840-BB7A-4ABB-991F-5030A3A220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0" y="171121"/>
            <a:ext cx="1756611" cy="1014216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418545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200" dirty="0">
                <a:latin typeface="Dosis" panose="02010503020202060003" pitchFamily="2" charset="0"/>
                <a:ea typeface="Lato" panose="020F0502020204030203" pitchFamily="34" charset="0"/>
                <a:cs typeface="Lato" panose="020F0502020204030203" pitchFamily="34" charset="0"/>
              </a:rPr>
              <a:t>Bidding strategy of storage hydropower plants in reserve markets</a:t>
            </a:r>
          </a:p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2886914" y="4272862"/>
            <a:ext cx="6543675" cy="380999"/>
          </a:xfrm>
        </p:spPr>
        <p:txBody>
          <a:bodyPr/>
          <a:lstStyle/>
          <a:p>
            <a:r>
              <a:rPr lang="fr-FR" dirty="0" err="1"/>
              <a:t>Deman</a:t>
            </a:r>
            <a:r>
              <a:rPr lang="fr-FR" dirty="0"/>
              <a:t> L., Boucher Q., </a:t>
            </a:r>
            <a:r>
              <a:rPr lang="fr-FR" dirty="0" err="1"/>
              <a:t>Djebali</a:t>
            </a:r>
            <a:r>
              <a:rPr lang="fr-FR" dirty="0"/>
              <a:t> S., </a:t>
            </a:r>
            <a:r>
              <a:rPr lang="fr-FR" dirty="0" err="1"/>
              <a:t>Guerard</a:t>
            </a:r>
            <a:r>
              <a:rPr lang="fr-FR" dirty="0"/>
              <a:t> G., Clastres C.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/>
              <a:t>IAEE 2021 - 08/06/2021</a:t>
            </a:r>
            <a:endParaRPr lang="en-GB" dirty="0"/>
          </a:p>
        </p:txBody>
      </p:sp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183BAAE-7733-4F51-A4DC-717E2087B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589" y="5636707"/>
            <a:ext cx="2411766" cy="90891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3105F6F-545B-4F0D-98B2-D5676FCA1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836" y="4144298"/>
            <a:ext cx="2647950" cy="13811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CA74EB2-44EB-4246-8C57-905DBD9F43AC}"/>
              </a:ext>
            </a:extLst>
          </p:cNvPr>
          <p:cNvSpPr/>
          <p:nvPr/>
        </p:nvSpPr>
        <p:spPr>
          <a:xfrm>
            <a:off x="5086905" y="5547145"/>
            <a:ext cx="2272683" cy="13108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255EDFD-017C-47D7-BDF6-EDC15EDA5976}"/>
              </a:ext>
            </a:extLst>
          </p:cNvPr>
          <p:cNvSpPr txBox="1"/>
          <p:nvPr/>
        </p:nvSpPr>
        <p:spPr>
          <a:xfrm>
            <a:off x="1147439" y="5950939"/>
            <a:ext cx="7526045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The XFLEX HYDRO project has received funding from the European Union’s Horizon 2020 research and innovation program under grant agreement No 857832</a:t>
            </a:r>
            <a:r>
              <a:rPr lang="en-US" sz="1400" dirty="0"/>
              <a:t> </a:t>
            </a:r>
            <a:br>
              <a:rPr lang="en-US" dirty="0"/>
            </a:b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0FBFB35-F22E-4868-82E8-D68C3C1E4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05" y="5869312"/>
            <a:ext cx="942882" cy="66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20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Conclusion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Two equally-flexible hydropower plants</a:t>
            </a:r>
          </a:p>
          <a:p>
            <a:pPr lvl="1">
              <a:spcBef>
                <a:spcPts val="1300"/>
              </a:spcBef>
            </a:pPr>
            <a:r>
              <a:rPr lang="en-GB" dirty="0"/>
              <a:t>Different contributions to each reserve market</a:t>
            </a:r>
          </a:p>
          <a:p>
            <a:pPr lvl="1">
              <a:spcBef>
                <a:spcPts val="1300"/>
              </a:spcBef>
            </a:pPr>
            <a:r>
              <a:rPr lang="en-GB" dirty="0"/>
              <a:t>Different responses to incentive measures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Role of generation frequency in the choice of </a:t>
            </a:r>
            <a:r>
              <a:rPr lang="en-GB"/>
              <a:t>bidding strategy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301223A-8911-4D52-B1CE-AC1650C50A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1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/>
              <a:t>Thank you for your attention</a:t>
            </a:r>
          </a:p>
        </p:txBody>
      </p:sp>
      <p:pic>
        <p:nvPicPr>
          <p:cNvPr id="4" name="Image 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535E9D6-BEE3-4729-A002-58B61052C2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3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Decarbonisation of power mix</a:t>
            </a:r>
          </a:p>
          <a:p>
            <a:pPr lvl="1"/>
            <a:r>
              <a:rPr lang="en-GB" dirty="0"/>
              <a:t>Increasing need for reserves</a:t>
            </a:r>
          </a:p>
          <a:p>
            <a:pPr lvl="1"/>
            <a:r>
              <a:rPr lang="en-GB" dirty="0"/>
              <a:t>Decrease of supply from gas- and coal-fired power plants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Price signals to incentivize participation of low-carbon and flexible technologies</a:t>
            </a:r>
          </a:p>
          <a:p>
            <a:endParaRPr lang="fr-F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DB83DB66-5D9A-45DC-BED6-E057410C28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6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4EE6DFD-6580-42BF-B648-D7B24505BE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Motivations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AA4C938-EDB5-446A-8EC4-25248B614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2CC858-8DE6-4AB5-A566-528177583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9654" y="1740496"/>
            <a:ext cx="8987118" cy="4213692"/>
          </a:xfrm>
        </p:spPr>
        <p:txBody>
          <a:bodyPr/>
          <a:lstStyle/>
          <a:p>
            <a:r>
              <a:rPr lang="en-GB" dirty="0"/>
              <a:t>Objective of this paper</a:t>
            </a:r>
          </a:p>
          <a:p>
            <a:pPr marL="361950" lvl="1" indent="0">
              <a:buNone/>
            </a:pPr>
            <a:r>
              <a:rPr lang="en-GB" dirty="0"/>
              <a:t>Analysis of the incentives of storage hydropower plants to participate in reserve markets in France</a:t>
            </a:r>
          </a:p>
          <a:p>
            <a:pPr marL="361950" lvl="1" indent="0">
              <a:buNone/>
            </a:pPr>
            <a:endParaRPr lang="en-GB" dirty="0"/>
          </a:p>
          <a:p>
            <a:r>
              <a:rPr lang="en-GB" dirty="0"/>
              <a:t>Methodology</a:t>
            </a:r>
          </a:p>
          <a:p>
            <a:pPr marL="361950" lvl="1" indent="0">
              <a:spcBef>
                <a:spcPts val="1000"/>
              </a:spcBef>
              <a:buNone/>
            </a:pPr>
            <a:r>
              <a:rPr lang="en-GB" dirty="0"/>
              <a:t>Deterministic model</a:t>
            </a:r>
          </a:p>
          <a:p>
            <a:pPr marL="361950" lvl="1" indent="0">
              <a:spcBef>
                <a:spcPts val="1000"/>
              </a:spcBef>
              <a:buNone/>
            </a:pPr>
            <a:r>
              <a:rPr lang="en-GB" dirty="0"/>
              <a:t>Bidding volumes in energy and reserve markets that maximise revenues</a:t>
            </a:r>
          </a:p>
          <a:p>
            <a:pPr marL="361950" lvl="1" indent="0">
              <a:spcBef>
                <a:spcPts val="1000"/>
              </a:spcBef>
              <a:buNone/>
            </a:pPr>
            <a:r>
              <a:rPr lang="en-GB" dirty="0"/>
              <a:t>4 reserves, distinction between reserve capacity and reserve energy (Deng, Sheng &amp; Sun 2006 ; Schillinger, et al. 2017)</a:t>
            </a:r>
          </a:p>
          <a:p>
            <a:pPr marL="361950" lvl="1" indent="0">
              <a:buNone/>
            </a:pPr>
            <a:endParaRPr lang="en-GB" dirty="0"/>
          </a:p>
          <a:p>
            <a:r>
              <a:rPr lang="en-GB" dirty="0"/>
              <a:t>Results</a:t>
            </a:r>
          </a:p>
          <a:p>
            <a:pPr lvl="1"/>
            <a:r>
              <a:rPr lang="en-GB" dirty="0"/>
              <a:t>Large participation in reserve markets</a:t>
            </a:r>
          </a:p>
          <a:p>
            <a:pPr lvl="1"/>
            <a:r>
              <a:rPr lang="en-GB" dirty="0"/>
              <a:t>Pumped storage plant: higher probability to choose the FCR market + greater responsiveness to incentive measures</a:t>
            </a: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A0F58C62-25DE-4FC6-8A38-316EE4B33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3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110658A-2A15-419E-A777-0E5852BDF6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/>
              <a:t>Literature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A5F2BCF-C216-4FC1-9BFA-756CAAD74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4DE64C-12E9-440E-AE90-EDA7AD10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Stochastic vs. Deterministic model: same bidding decisions</a:t>
            </a:r>
          </a:p>
          <a:p>
            <a:pPr marL="361950" lvl="1" indent="0">
              <a:buNone/>
            </a:pPr>
            <a:r>
              <a:rPr lang="en-GB" dirty="0" err="1"/>
              <a:t>Fleten</a:t>
            </a:r>
            <a:r>
              <a:rPr lang="en-GB" dirty="0"/>
              <a:t> &amp; </a:t>
            </a:r>
            <a:r>
              <a:rPr lang="en-GB" dirty="0" err="1"/>
              <a:t>Kristoffersen</a:t>
            </a:r>
            <a:r>
              <a:rPr lang="en-GB" dirty="0"/>
              <a:t>, 2007 ; </a:t>
            </a:r>
            <a:r>
              <a:rPr lang="en-GB" dirty="0" err="1"/>
              <a:t>Muche</a:t>
            </a:r>
            <a:r>
              <a:rPr lang="en-GB" dirty="0"/>
              <a:t>, 2014</a:t>
            </a:r>
          </a:p>
          <a:p>
            <a:pPr marL="361950" lvl="1" indent="0">
              <a:buNone/>
            </a:pPr>
            <a:endParaRPr lang="en-GB" dirty="0"/>
          </a:p>
          <a:p>
            <a:pPr marL="361950" lvl="1" indent="0">
              <a:buNone/>
            </a:pPr>
            <a:endParaRPr lang="en-GB" dirty="0"/>
          </a:p>
          <a:p>
            <a:r>
              <a:rPr lang="en-GB" dirty="0"/>
              <a:t>Representation of reserve markets: one-stage deterministic model</a:t>
            </a:r>
          </a:p>
          <a:p>
            <a:pPr marL="361950" lvl="1" indent="0">
              <a:buNone/>
            </a:pPr>
            <a:r>
              <a:rPr lang="en-GB" dirty="0"/>
              <a:t>Deng, Shen &amp; Sun, 2006 ; Paine, et al. 2014 ; Schillinger, et al. 2017</a:t>
            </a:r>
          </a:p>
          <a:p>
            <a:pPr marL="361950" lvl="1" indent="0">
              <a:buNone/>
            </a:pPr>
            <a:endParaRPr lang="en-GB" dirty="0"/>
          </a:p>
          <a:p>
            <a:pPr marL="361950" lvl="1" indent="0">
              <a:buNone/>
            </a:pPr>
            <a:endParaRPr lang="en-GB" dirty="0"/>
          </a:p>
          <a:p>
            <a:r>
              <a:rPr lang="en-GB" dirty="0"/>
              <a:t>Water reservoir management: setting a reservoir level to attain at the end of optimisation period</a:t>
            </a:r>
          </a:p>
          <a:p>
            <a:pPr marL="361950" lvl="1" indent="0">
              <a:buNone/>
            </a:pPr>
            <a:r>
              <a:rPr lang="en-GB" dirty="0" err="1"/>
              <a:t>Aasg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å</a:t>
            </a:r>
            <a:r>
              <a:rPr lang="en-GB" dirty="0" err="1"/>
              <a:t>rd</a:t>
            </a:r>
            <a:r>
              <a:rPr lang="en-GB" dirty="0"/>
              <a:t>, et al. 2019 ; </a:t>
            </a:r>
            <a:r>
              <a:rPr lang="en-GB" dirty="0" err="1"/>
              <a:t>Muche</a:t>
            </a:r>
            <a:r>
              <a:rPr lang="en-GB" dirty="0"/>
              <a:t>, 2014 ; Schillinger, et al. 2017</a:t>
            </a:r>
          </a:p>
          <a:p>
            <a:endParaRPr lang="en-GB" dirty="0"/>
          </a:p>
          <a:p>
            <a:endParaRPr lang="fr-FR"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89C167D-9C60-4B63-BD6F-BA99B567CE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5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Reserves</a:t>
            </a:r>
          </a:p>
          <a:p>
            <a:r>
              <a:rPr lang="en-GB" sz="2000" dirty="0"/>
              <a:t>Market design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4 types of reserves (Continental Europe)</a:t>
            </a:r>
          </a:p>
          <a:p>
            <a:pPr marL="0" indent="0">
              <a:buNone/>
            </a:pPr>
            <a:r>
              <a:rPr lang="en-GB" dirty="0"/>
              <a:t>Differences: activation time, spinning or non-spinning nature, type of activation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Frequency Containment Reserve</a:t>
            </a:r>
          </a:p>
          <a:p>
            <a:pPr lvl="1"/>
            <a:r>
              <a:rPr lang="en-GB" dirty="0"/>
              <a:t>automatic Frequency Restoration Reserve</a:t>
            </a:r>
          </a:p>
          <a:p>
            <a:pPr lvl="1"/>
            <a:r>
              <a:rPr lang="en-GB" dirty="0"/>
              <a:t>manual Frequency Restoration Reserve</a:t>
            </a:r>
          </a:p>
          <a:p>
            <a:pPr lvl="1"/>
            <a:r>
              <a:rPr lang="en-GB" dirty="0"/>
              <a:t>Restoration Reserve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Reserve capacity vs. Reserve energy</a:t>
            </a: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B4EC254-B3F3-441D-95C5-B61B34398D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2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Model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Hypotheses</a:t>
            </a:r>
          </a:p>
          <a:p>
            <a:pPr lvl="1"/>
            <a:r>
              <a:rPr lang="en-GB" dirty="0"/>
              <a:t>Price-taker unit</a:t>
            </a:r>
          </a:p>
          <a:p>
            <a:pPr lvl="1"/>
            <a:r>
              <a:rPr lang="en-GB" dirty="0"/>
              <a:t>Market prices are known</a:t>
            </a:r>
          </a:p>
          <a:p>
            <a:pPr lvl="1"/>
            <a:r>
              <a:rPr lang="en-GB" dirty="0"/>
              <a:t>No upward and downward reserves at the same time</a:t>
            </a:r>
          </a:p>
          <a:p>
            <a:pPr marL="361950" lvl="1" indent="0">
              <a:buNone/>
            </a:pPr>
            <a:endParaRPr lang="en-GB" dirty="0"/>
          </a:p>
          <a:p>
            <a:r>
              <a:rPr lang="en-GB" dirty="0"/>
              <a:t>Maximising revenues in energy and reserve markets – start-up costs</a:t>
            </a:r>
          </a:p>
          <a:p>
            <a:pPr marL="361950" lvl="1" indent="0">
              <a:buNone/>
            </a:pPr>
            <a:r>
              <a:rPr lang="en-GB" dirty="0"/>
              <a:t>Decision variables = volume sold in each market</a:t>
            </a:r>
          </a:p>
          <a:p>
            <a:pPr marL="361950" lvl="1" indent="0">
              <a:buNone/>
            </a:pPr>
            <a:endParaRPr lang="en-GB" dirty="0"/>
          </a:p>
          <a:p>
            <a:r>
              <a:rPr lang="en-GB" dirty="0"/>
              <a:t>2 case studies: seasonal storage and pumped storage hydropower plants</a:t>
            </a:r>
          </a:p>
          <a:p>
            <a:pPr lvl="1"/>
            <a:r>
              <a:rPr lang="en-GB" dirty="0"/>
              <a:t>Same generation and reservoir capacity, inflows</a:t>
            </a:r>
          </a:p>
          <a:p>
            <a:pPr lvl="1"/>
            <a:r>
              <a:rPr lang="en-GB" dirty="0"/>
              <a:t>2019 French prices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B7FBE12-E500-47EF-92EC-CCF43E0C35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2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  <a:p>
            <a:r>
              <a:rPr lang="en-GB" sz="2000" dirty="0"/>
              <a:t>Generation frequency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idx="1"/>
          </p:nvPr>
        </p:nvSpPr>
        <p:spPr>
          <a:xfrm>
            <a:off x="7394713" y="2179330"/>
            <a:ext cx="4581874" cy="4213692"/>
          </a:xfrm>
        </p:spPr>
        <p:txBody>
          <a:bodyPr/>
          <a:lstStyle/>
          <a:p>
            <a:r>
              <a:rPr lang="en-GB" dirty="0"/>
              <a:t>Seasonal storage plant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Generation 8% of the year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Pumped storage plant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Generation more often (51%)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Majority of additional hours when revenues are lower</a:t>
            </a:r>
          </a:p>
          <a:p>
            <a:pPr lv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728" y="2057122"/>
            <a:ext cx="5283818" cy="3154935"/>
          </a:xfrm>
          <a:prstGeom prst="rect">
            <a:avLst/>
          </a:prstGeom>
        </p:spPr>
      </p:pic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AAB32AB-82EF-48E8-A591-E879F6682F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2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03483E0-AF19-4E99-B6F3-575F36D8C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803" y="2050620"/>
            <a:ext cx="5162307" cy="3153600"/>
          </a:xfrm>
          <a:prstGeom prst="rect">
            <a:avLst/>
          </a:prstGeom>
        </p:spPr>
      </p:pic>
      <p:sp>
        <p:nvSpPr>
          <p:cNvPr id="2" name="Espace réservé du texte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  <a:p>
            <a:r>
              <a:rPr lang="en-GB" sz="2000" dirty="0"/>
              <a:t>Bidding strategies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71E8B105-F57B-4EDA-B5AA-D29134C0D09B}"/>
              </a:ext>
            </a:extLst>
          </p:cNvPr>
          <p:cNvSpPr txBox="1">
            <a:spLocks/>
          </p:cNvSpPr>
          <p:nvPr/>
        </p:nvSpPr>
        <p:spPr>
          <a:xfrm>
            <a:off x="7364897" y="2179330"/>
            <a:ext cx="4486184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6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7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Seasonal storage plant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Always participates in reserve markets</a:t>
            </a:r>
          </a:p>
          <a:p>
            <a:pPr marL="0" indent="0">
              <a:buFontTx/>
              <a:buNone/>
            </a:pPr>
            <a:endParaRPr lang="en-GB" dirty="0"/>
          </a:p>
          <a:p>
            <a:r>
              <a:rPr lang="en-GB" dirty="0"/>
              <a:t>Pumped storage plant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Higher generation frequency 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→ some hours with lower revenues 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→ reserve energy and FCR revenues are closer </a:t>
            </a:r>
          </a:p>
          <a:p>
            <a:pPr marL="361950" lvl="1" indent="0">
              <a:spcBef>
                <a:spcPts val="1300"/>
              </a:spcBef>
              <a:buNone/>
            </a:pPr>
            <a:r>
              <a:rPr lang="en-GB" dirty="0"/>
              <a:t>→ higher probability to choose FCR market</a:t>
            </a:r>
          </a:p>
          <a:p>
            <a:pPr marL="361950" lvl="1" indent="0">
              <a:buNone/>
            </a:pPr>
            <a:endParaRPr lang="en-GB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10A42BA-B06D-40A6-8AF9-71345699C4A2}"/>
              </a:ext>
            </a:extLst>
          </p:cNvPr>
          <p:cNvSpPr txBox="1"/>
          <p:nvPr/>
        </p:nvSpPr>
        <p:spPr>
          <a:xfrm>
            <a:off x="2294445" y="5368155"/>
            <a:ext cx="2008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Bidding strategies of the seasonal storage plant</a:t>
            </a:r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D3288F3-B635-4C1A-853B-35B4FDFD8AB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122606A-139D-44AA-867C-27C5F984049D}"/>
              </a:ext>
            </a:extLst>
          </p:cNvPr>
          <p:cNvCxnSpPr/>
          <p:nvPr/>
        </p:nvCxnSpPr>
        <p:spPr>
          <a:xfrm>
            <a:off x="2707690" y="5133199"/>
            <a:ext cx="10031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23DA469-01EA-4D2A-A409-5E482085DD4B}"/>
              </a:ext>
            </a:extLst>
          </p:cNvPr>
          <p:cNvCxnSpPr>
            <a:cxnSpLocks/>
          </p:cNvCxnSpPr>
          <p:nvPr/>
        </p:nvCxnSpPr>
        <p:spPr>
          <a:xfrm flipV="1">
            <a:off x="3718412" y="4989199"/>
            <a:ext cx="0" cy="14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4D9D759-7C5F-4131-8209-2C0EBAB0CC60}"/>
              </a:ext>
            </a:extLst>
          </p:cNvPr>
          <p:cNvCxnSpPr/>
          <p:nvPr/>
        </p:nvCxnSpPr>
        <p:spPr>
          <a:xfrm flipV="1">
            <a:off x="2710280" y="4989199"/>
            <a:ext cx="0" cy="14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10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  <a:p>
            <a:r>
              <a:rPr lang="en-GB" sz="2000" dirty="0"/>
              <a:t>Incentive measures in the FCR market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8B8256-D919-4700-BF5B-9B23CB385BCA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0D319A9-53AC-4528-A675-E6B9B6CCB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436" y="2036477"/>
            <a:ext cx="5284800" cy="3140243"/>
          </a:xfrm>
          <a:prstGeom prst="rect">
            <a:avLst/>
          </a:prstGeom>
        </p:spPr>
      </p:pic>
      <p:sp>
        <p:nvSpPr>
          <p:cNvPr id="12" name="Espace réservé du contenu 3">
            <a:extLst>
              <a:ext uri="{FF2B5EF4-FFF2-40B4-BE49-F238E27FC236}">
                <a16:creationId xmlns:a16="http://schemas.microsoft.com/office/drawing/2014/main" id="{29013272-9856-4DF0-A1AD-0F37DC4C52B9}"/>
              </a:ext>
            </a:extLst>
          </p:cNvPr>
          <p:cNvSpPr txBox="1">
            <a:spLocks/>
          </p:cNvSpPr>
          <p:nvPr/>
        </p:nvSpPr>
        <p:spPr>
          <a:xfrm>
            <a:off x="7350236" y="2179330"/>
            <a:ext cx="4741151" cy="4213692"/>
          </a:xfrm>
          <a:prstGeom prst="rect">
            <a:avLst/>
          </a:prstGeom>
        </p:spPr>
        <p:txBody>
          <a:bodyPr/>
          <a:lstStyle>
            <a:lvl1pPr marL="446088" marR="0" indent="-4460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kumimoji="0" lang="fr-FR" sz="2000" b="1" i="0" u="none" strike="noStrike" kern="1200" cap="none" spc="0" normalizeH="0" baseline="0" dirty="0" smtClean="0">
                <a:ln>
                  <a:noFill/>
                </a:ln>
                <a:solidFill>
                  <a:srgbClr val="00AA8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658813" marR="0" indent="-2968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kumimoji="0" lang="fr-FR" sz="1800" b="0" i="0" u="none" strike="noStrike" kern="1200" cap="none" spc="0" normalizeH="0" baseline="0">
                <a:ln>
                  <a:noFill/>
                </a:ln>
                <a:solidFill>
                  <a:srgbClr val="1D949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23913" marR="0" indent="-2063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>
                <a:tab pos="719138" algn="l"/>
              </a:tabLst>
              <a:defRPr kumimoji="0" lang="fr-FR" sz="1400" b="1" i="0" u="none" strike="noStrike" kern="1200" cap="none" spc="0" normalizeH="0" baseline="0">
                <a:ln>
                  <a:noFill/>
                </a:ln>
                <a:solidFill>
                  <a:srgbClr val="13717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977900" marR="0" indent="-119063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lumMod val="50000"/>
                </a:sysClr>
              </a:buClr>
              <a:buSzTx/>
              <a:buFontTx/>
              <a:buBlip>
                <a:blip r:embed="rId6"/>
              </a:buBlip>
              <a:tabLst/>
              <a:defRPr kumimoji="0" lang="fr-FR" sz="1200" b="0" i="1" u="none" strike="noStrike" kern="1200" cap="none" spc="0" normalizeH="0" baseline="0">
                <a:ln>
                  <a:noFill/>
                </a:ln>
                <a:solidFill>
                  <a:srgbClr val="126063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GB" dirty="0"/>
              <a:t>Pumped storage plant : incentive measures more efficient</a:t>
            </a:r>
          </a:p>
          <a:p>
            <a:pPr marL="0" indent="0">
              <a:spcAft>
                <a:spcPts val="1000"/>
              </a:spcAft>
              <a:buNone/>
            </a:pPr>
            <a:endParaRPr lang="en-GB" sz="500" dirty="0"/>
          </a:p>
          <a:p>
            <a:pPr marL="361950" lvl="1" indent="0">
              <a:spcBef>
                <a:spcPts val="130"/>
              </a:spcBef>
              <a:buNone/>
            </a:pPr>
            <a:r>
              <a:rPr lang="en-GB" dirty="0"/>
              <a:t>Hours with lower revenues</a:t>
            </a:r>
          </a:p>
          <a:p>
            <a:pPr marL="361950" lvl="1" indent="0">
              <a:lnSpc>
                <a:spcPct val="150000"/>
              </a:lnSpc>
              <a:spcBef>
                <a:spcPts val="130"/>
              </a:spcBef>
              <a:buNone/>
            </a:pPr>
            <a:r>
              <a:rPr lang="en-GB" dirty="0"/>
              <a:t>→ measures more likely to modify the trade-off between reserve energy and FCR markets</a:t>
            </a:r>
          </a:p>
          <a:p>
            <a:pPr marL="361950" lvl="1" indent="0">
              <a:buNone/>
            </a:pPr>
            <a:endParaRPr lang="en-GB" dirty="0"/>
          </a:p>
        </p:txBody>
      </p:sp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E7DBCBBC-5B7B-433C-A98F-594C3E7952F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1" y="1554613"/>
            <a:ext cx="1535837" cy="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905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GI theme 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GI theme 2019" id="{B05D936B-DF6B-4FB1-87D6-2C6FA65F0D07}" vid="{65BBFEB0-BC97-4FBE-8725-5EA1FCFD7710}"/>
    </a:ext>
  </a:extLst>
</a:theme>
</file>

<file path=ppt/theme/theme2.xml><?xml version="1.0" encoding="utf-8"?>
<a:theme xmlns:a="http://schemas.openxmlformats.org/drawingml/2006/main" name="2_Thème Office">
  <a:themeElements>
    <a:clrScheme name="SBT_colors">
      <a:dk1>
        <a:sysClr val="windowText" lastClr="000000"/>
      </a:dk1>
      <a:lt1>
        <a:sysClr val="window" lastClr="FFFFFF"/>
      </a:lt1>
      <a:dk2>
        <a:srgbClr val="DC3C4B"/>
      </a:dk2>
      <a:lt2>
        <a:srgbClr val="E7E6E6"/>
      </a:lt2>
      <a:accent1>
        <a:srgbClr val="37D282"/>
      </a:accent1>
      <a:accent2>
        <a:srgbClr val="1E5AAF"/>
      </a:accent2>
      <a:accent3>
        <a:srgbClr val="2D23A5"/>
      </a:accent3>
      <a:accent4>
        <a:srgbClr val="F53278"/>
      </a:accent4>
      <a:accent5>
        <a:srgbClr val="FAD746"/>
      </a:accent5>
      <a:accent6>
        <a:srgbClr val="E15F69"/>
      </a:accent6>
      <a:hlink>
        <a:srgbClr val="0563C1"/>
      </a:hlink>
      <a:folHlink>
        <a:srgbClr val="954F72"/>
      </a:folHlink>
    </a:clrScheme>
    <a:fontScheme name="Personnalisé 1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ayouts" id="{DB860F64-658D-4C3D-B9FF-9C36452F95B4}" vid="{95662C62-F1D8-45DE-A145-5C936C5603DF}"/>
    </a:ext>
  </a:extLst>
</a:theme>
</file>

<file path=ppt/theme/theme3.xml><?xml version="1.0" encoding="utf-8"?>
<a:theme xmlns:a="http://schemas.openxmlformats.org/drawingml/2006/main" name="1_Thème Office">
  <a:themeElements>
    <a:clrScheme name="SBT_colors">
      <a:dk1>
        <a:sysClr val="windowText" lastClr="000000"/>
      </a:dk1>
      <a:lt1>
        <a:sysClr val="window" lastClr="FFFFFF"/>
      </a:lt1>
      <a:dk2>
        <a:srgbClr val="DC3C4B"/>
      </a:dk2>
      <a:lt2>
        <a:srgbClr val="E7E6E6"/>
      </a:lt2>
      <a:accent1>
        <a:srgbClr val="37D282"/>
      </a:accent1>
      <a:accent2>
        <a:srgbClr val="1E5AAF"/>
      </a:accent2>
      <a:accent3>
        <a:srgbClr val="2D23A5"/>
      </a:accent3>
      <a:accent4>
        <a:srgbClr val="F53278"/>
      </a:accent4>
      <a:accent5>
        <a:srgbClr val="FAD746"/>
      </a:accent5>
      <a:accent6>
        <a:srgbClr val="E15F69"/>
      </a:accent6>
      <a:hlink>
        <a:srgbClr val="0563C1"/>
      </a:hlink>
      <a:folHlink>
        <a:srgbClr val="954F72"/>
      </a:folHlink>
    </a:clrScheme>
    <a:fontScheme name="Personnalisé 1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ayouts" id="{DB860F64-658D-4C3D-B9FF-9C36452F95B4}" vid="{AC0C949F-73D8-4C58-B812-CEAC0601290D}"/>
    </a:ext>
  </a:extLst>
</a:theme>
</file>

<file path=ppt/theme/theme4.xml><?xml version="1.0" encoding="utf-8"?>
<a:theme xmlns:a="http://schemas.openxmlformats.org/drawingml/2006/main" name="Conception personnalisé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upergrid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layouts" id="{DB860F64-658D-4C3D-B9FF-9C36452F95B4}" vid="{DD03E8DB-F201-4B92-9CE5-388646C6134F}"/>
    </a:ext>
  </a:extLst>
</a:theme>
</file>

<file path=ppt/theme/theme5.xml><?xml version="1.0" encoding="utf-8"?>
<a:theme xmlns:a="http://schemas.openxmlformats.org/drawingml/2006/main" name="3_Thème Office">
  <a:themeElements>
    <a:clrScheme name="SBT_colors">
      <a:dk1>
        <a:sysClr val="windowText" lastClr="000000"/>
      </a:dk1>
      <a:lt1>
        <a:sysClr val="window" lastClr="FFFFFF"/>
      </a:lt1>
      <a:dk2>
        <a:srgbClr val="DC3C4B"/>
      </a:dk2>
      <a:lt2>
        <a:srgbClr val="E7E6E6"/>
      </a:lt2>
      <a:accent1>
        <a:srgbClr val="37D282"/>
      </a:accent1>
      <a:accent2>
        <a:srgbClr val="1E5AAF"/>
      </a:accent2>
      <a:accent3>
        <a:srgbClr val="2D23A5"/>
      </a:accent3>
      <a:accent4>
        <a:srgbClr val="F53278"/>
      </a:accent4>
      <a:accent5>
        <a:srgbClr val="FAD746"/>
      </a:accent5>
      <a:accent6>
        <a:srgbClr val="E15F69"/>
      </a:accent6>
      <a:hlink>
        <a:srgbClr val="0563C1"/>
      </a:hlink>
      <a:folHlink>
        <a:srgbClr val="954F72"/>
      </a:folHlink>
    </a:clrScheme>
    <a:fontScheme name="Personnalisé 1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ayouts" id="{DB860F64-658D-4C3D-B9FF-9C36452F95B4}" vid="{AC0C949F-73D8-4C58-B812-CEAC0601290D}"/>
    </a:ext>
  </a:extLst>
</a:theme>
</file>

<file path=ppt/theme/theme6.xml><?xml version="1.0" encoding="utf-8"?>
<a:theme xmlns:a="http://schemas.openxmlformats.org/drawingml/2006/main" name="2_Conception personnalisé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upergrid">
      <a:majorFont>
        <a:latin typeface="Dosis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layouts" id="{DB860F64-658D-4C3D-B9FF-9C36452F95B4}" vid="{A7A135F6-4A3E-4904-AFDD-08B59867F754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SGI theme 2019</Template>
  <TotalTime>4898</TotalTime>
  <Words>491</Words>
  <Application>Microsoft Office PowerPoint</Application>
  <PresentationFormat>Grand écran</PresentationFormat>
  <Paragraphs>105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11</vt:i4>
      </vt:variant>
    </vt:vector>
  </HeadingPairs>
  <TitlesOfParts>
    <vt:vector size="24" baseType="lpstr">
      <vt:lpstr>Arial</vt:lpstr>
      <vt:lpstr>Calibri</vt:lpstr>
      <vt:lpstr>Dosis</vt:lpstr>
      <vt:lpstr>Lato</vt:lpstr>
      <vt:lpstr>Open Sans</vt:lpstr>
      <vt:lpstr>Tahoma</vt:lpstr>
      <vt:lpstr>Univers LT Std 55</vt:lpstr>
      <vt:lpstr>SGI theme 2019</vt:lpstr>
      <vt:lpstr>2_Thème Office</vt:lpstr>
      <vt:lpstr>1_Thème Office</vt:lpstr>
      <vt:lpstr>Conception personnalisée</vt:lpstr>
      <vt:lpstr>3_Thème Office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DEMAN Laureen</dc:creator>
  <cp:lastModifiedBy>DEMAN Laureen</cp:lastModifiedBy>
  <cp:revision>75</cp:revision>
  <dcterms:created xsi:type="dcterms:W3CDTF">2021-05-07T13:42:17Z</dcterms:created>
  <dcterms:modified xsi:type="dcterms:W3CDTF">2021-06-08T16:48:04Z</dcterms:modified>
</cp:coreProperties>
</file>