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2" r:id="rId3"/>
    <p:sldId id="275" r:id="rId4"/>
    <p:sldId id="257" r:id="rId5"/>
    <p:sldId id="258" r:id="rId6"/>
    <p:sldId id="271" r:id="rId7"/>
    <p:sldId id="273" r:id="rId8"/>
    <p:sldId id="265" r:id="rId9"/>
    <p:sldId id="281" r:id="rId10"/>
    <p:sldId id="277" r:id="rId11"/>
    <p:sldId id="280" r:id="rId12"/>
    <p:sldId id="278" r:id="rId13"/>
    <p:sldId id="276" r:id="rId14"/>
    <p:sldId id="27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ube, Sneha" initials="TS" lastIdx="2" clrIdx="0">
    <p:extLst>
      <p:ext uri="{19B8F6BF-5375-455C-9EA6-DF929625EA0E}">
        <p15:presenceInfo xmlns:p15="http://schemas.microsoft.com/office/powerpoint/2012/main" userId="S-1-5-21-359855453-3996188645-1549092261-44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89664" autoAdjust="0"/>
  </p:normalViewPr>
  <p:slideViewPr>
    <p:cSldViewPr snapToGrid="0">
      <p:cViewPr>
        <p:scale>
          <a:sx n="50" d="100"/>
          <a:sy n="50" d="100"/>
        </p:scale>
        <p:origin x="1450" y="5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2T11:15:25.391" idx="2">
    <p:pos x="10" y="10"/>
    <p:text>The model variables are modelers choices. They are independent of the database (broadly speaking)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AC54C-CBE9-404F-B9C1-F6993660CB26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4B307-7BCC-4F91-8A95-364C217BD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81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4B307-7BCC-4F91-8A95-364C217BD03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056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number of independent studies have been conducted on a particular subject, using different data sets and methods, then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4B307-7BCC-4F91-8A95-364C217BD03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49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4B307-7BCC-4F91-8A95-364C217BD03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069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4B307-7BCC-4F91-8A95-364C217BD03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137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4B307-7BCC-4F91-8A95-364C217BD03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025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3D35A-4F15-4989-80AF-9ACF4F3D6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14741-FCEC-4C37-B43F-9AC47D956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50D4D-67DA-4319-A764-2A9FF6D2F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4BA4-F8F5-4A2C-8E7A-863E6E8F193B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9DB64-3AF4-4EE0-8AC8-E306AD022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92481-010C-4B80-91C0-4524212D3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4739-2426-44E9-8F3B-FE0732B5E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58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D3EA2-B55A-4095-9C8C-6444ACE00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6369E-9AFA-405B-A6C9-70AD9FEA7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0CAB1-CF8C-4D2B-A7D8-DBA145CDD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4BA4-F8F5-4A2C-8E7A-863E6E8F193B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3071F-30EA-4461-89B2-7B074E904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13004-452F-4EE0-953A-EA14CD638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4739-2426-44E9-8F3B-FE0732B5E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39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1FE5F7-A197-4E3B-A175-1A47D12E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CA5828-0847-479D-962B-E4425799C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83EC2-F578-4013-A790-FB9A56AC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4BA4-F8F5-4A2C-8E7A-863E6E8F193B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B76AC-C5C5-4E43-89C0-79C52494B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58B58-0A1D-48D0-AF3A-10C4B6A61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4739-2426-44E9-8F3B-FE0732B5E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89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s + Fla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m 2"/>
          <p:cNvSpPr/>
          <p:nvPr userDrawn="1"/>
        </p:nvSpPr>
        <p:spPr>
          <a:xfrm>
            <a:off x="2878963" y="2204865"/>
            <a:ext cx="2789928" cy="3805924"/>
          </a:xfrm>
          <a:prstGeom prst="parallelogram">
            <a:avLst>
              <a:gd name="adj" fmla="val 2870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5" name="Rechteck 4"/>
          <p:cNvSpPr/>
          <p:nvPr userDrawn="1"/>
        </p:nvSpPr>
        <p:spPr>
          <a:xfrm>
            <a:off x="0" y="6453336"/>
            <a:ext cx="12192000" cy="40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21" name="Textfeld 20"/>
          <p:cNvSpPr txBox="1"/>
          <p:nvPr userDrawn="1"/>
        </p:nvSpPr>
        <p:spPr>
          <a:xfrm>
            <a:off x="1270875" y="4884436"/>
            <a:ext cx="1934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0" dirty="0"/>
              <a:t>@</a:t>
            </a:r>
            <a:r>
              <a:rPr lang="de-DE" sz="2400" b="0" dirty="0" err="1"/>
              <a:t>kielinstitute</a:t>
            </a:r>
            <a:endParaRPr lang="de-DE" sz="2400" b="0" dirty="0"/>
          </a:p>
        </p:txBody>
      </p:sp>
      <p:sp>
        <p:nvSpPr>
          <p:cNvPr id="22" name="Textfeld 21"/>
          <p:cNvSpPr txBox="1"/>
          <p:nvPr userDrawn="1"/>
        </p:nvSpPr>
        <p:spPr>
          <a:xfrm>
            <a:off x="431373" y="5324505"/>
            <a:ext cx="2293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www.ifw-kiel.de</a:t>
            </a:r>
          </a:p>
        </p:txBody>
      </p:sp>
      <p:grpSp>
        <p:nvGrpSpPr>
          <p:cNvPr id="13" name="Gruppieren 12"/>
          <p:cNvGrpSpPr/>
          <p:nvPr userDrawn="1"/>
        </p:nvGrpSpPr>
        <p:grpSpPr>
          <a:xfrm>
            <a:off x="3577994" y="1604798"/>
            <a:ext cx="8614007" cy="4693673"/>
            <a:chOff x="4716016" y="2796815"/>
            <a:chExt cx="4427984" cy="2412758"/>
          </a:xfrm>
        </p:grpSpPr>
        <p:pic>
          <p:nvPicPr>
            <p:cNvPr id="14" name="Picture 2" descr="M:\Gebäude-Fotos\2016\Aussenaufnahmen\IFW___04-10-2016_018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3182" y="2852936"/>
              <a:ext cx="3490818" cy="23273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Parallelogramm 17"/>
            <p:cNvSpPr/>
            <p:nvPr userDrawn="1"/>
          </p:nvSpPr>
          <p:spPr>
            <a:xfrm>
              <a:off x="4716016" y="2796815"/>
              <a:ext cx="1326502" cy="2412758"/>
            </a:xfrm>
            <a:prstGeom prst="parallelogram">
              <a:avLst>
                <a:gd name="adj" fmla="val 2870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</p:grpSp>
      <p:pic>
        <p:nvPicPr>
          <p:cNvPr id="24" name="Picture 2" descr="O:\PRC\Social Media\Footage\60 social media icons\Bitmap\Facebook 64px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70" y="4977920"/>
            <a:ext cx="305473" cy="30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O:\PRC\Social Media\Footage\60 social media icons\Bitmap\Twitter 64px.gi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92" y="4977920"/>
            <a:ext cx="305473" cy="30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uppieren 25"/>
          <p:cNvGrpSpPr/>
          <p:nvPr userDrawn="1"/>
        </p:nvGrpSpPr>
        <p:grpSpPr>
          <a:xfrm>
            <a:off x="8988115" y="50975"/>
            <a:ext cx="3156557" cy="1315232"/>
            <a:chOff x="6372200" y="116632"/>
            <a:chExt cx="2592288" cy="1080120"/>
          </a:xfrm>
        </p:grpSpPr>
        <p:sp>
          <p:nvSpPr>
            <p:cNvPr id="27" name="Rechteck 26"/>
            <p:cNvSpPr/>
            <p:nvPr userDrawn="1"/>
          </p:nvSpPr>
          <p:spPr>
            <a:xfrm>
              <a:off x="6372200" y="116632"/>
              <a:ext cx="2592288" cy="108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pic>
          <p:nvPicPr>
            <p:cNvPr id="28" name="Picture 4" descr="O:\Corporate_Design\Designentwicklung\11. PowerPoint\IfW_Logo_master_en_web_beam.png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4208" y="234375"/>
              <a:ext cx="2376264" cy="8686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7034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1833A-505A-4AD4-B8A8-4D74756E9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0DA16-5A69-4144-A043-74E152DF5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82DA2-3FAB-415D-9460-CE6773FA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4BA4-F8F5-4A2C-8E7A-863E6E8F193B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C121F-B3BC-405C-ADD0-D2DC32FBD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74E43-C929-437B-9CB9-935B249C8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4739-2426-44E9-8F3B-FE0732B5E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29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577F0-90BD-499C-B9A4-E52844456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FB26C-AAEA-43B5-86FF-B84247E1E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1F32E-FB70-45A1-BAAF-DFF05C476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4BA4-F8F5-4A2C-8E7A-863E6E8F193B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DEB48-FA27-490A-AAF5-CB22057C2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E0870-34FA-4B67-A3DC-0646919A1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4739-2426-44E9-8F3B-FE0732B5E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97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E627E-6A3C-4287-A12D-ACC992DD8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3A24E-23C1-4108-9CE0-5DDFFB4FEB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23EC9-9253-4CA3-A579-74226AA34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52401-3444-46DF-8082-538BFC21F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4BA4-F8F5-4A2C-8E7A-863E6E8F193B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6528FB-A08F-4F19-B129-E65EAE61E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26FFE-05F6-4DE8-BA3D-76F10A64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4739-2426-44E9-8F3B-FE0732B5E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11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FC822-E568-4F11-9E05-6FC1BC4A0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07E1A-F8AE-4E42-8EF9-5A4533C61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5B352-C6EE-4411-B073-7D3A05A25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DE3048-7213-4CAF-AAD3-FD69045E0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C7D7E-1C45-4FE4-8B8D-DE2404B1A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A3B9D8-6349-41EA-AA72-D4A362DDB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4BA4-F8F5-4A2C-8E7A-863E6E8F193B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68DC42-BBEE-4B98-B5BE-05FF6B008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9C7255-209F-4C37-BFF0-3F5739141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4739-2426-44E9-8F3B-FE0732B5E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193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B7A96-8BB5-4C12-A6BD-DBAE895BF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A43C43-107A-4A37-B973-DDCDD58E8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4BA4-F8F5-4A2C-8E7A-863E6E8F193B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5E1DC8-05AC-41A0-BE17-ED1168AF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42F525-67FF-4E19-BB09-1279925C3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4739-2426-44E9-8F3B-FE0732B5E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27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15FA37-5DD2-4CD1-A313-1E3DCD222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4BA4-F8F5-4A2C-8E7A-863E6E8F193B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59FA0A-9D5B-46EB-9885-AEA8FEA73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F91E54-391E-4FBF-B5C2-92795C351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4739-2426-44E9-8F3B-FE0732B5E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87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CF4A3-FB25-4020-95A9-F19B25909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3F85D-9958-4D5C-B51C-6E4DAB15A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A15364-203D-4268-BFBE-7B859686A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A29D8-E028-492D-9994-66B3F59CB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4BA4-F8F5-4A2C-8E7A-863E6E8F193B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9ECA7-3893-4B1E-A642-F6B56CE4B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B6C80E-E07F-4460-AFF8-1103016A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4739-2426-44E9-8F3B-FE0732B5E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5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6943F-0D1A-4207-AE7A-5EC18FFFB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E20AE8-0AE9-467E-A214-2938E76AE7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A904D-5B86-4052-BCC3-C13269F3C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0DD30-9EE1-4576-8478-787875903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4BA4-F8F5-4A2C-8E7A-863E6E8F193B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DE9D2-668B-47C3-8C95-13BC4907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10441-3C93-472F-936A-53FCDAF66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4739-2426-44E9-8F3B-FE0732B5E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83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1ECCD4-B2A4-46DB-AEC8-1B0C013A9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15915-E3B5-4995-8E31-6631F718C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102EA-FB69-44A5-9E53-1C58B41DE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64BA4-F8F5-4A2C-8E7A-863E6E8F193B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A9E4E-0F8F-4949-AD3B-C3E8322A7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4F1F2-B4C9-415E-A22C-25B4941B0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4739-2426-44E9-8F3B-FE0732B5E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56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669C0-BA31-4FA4-879B-9664E372E6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70C0"/>
                </a:solidFill>
              </a:rPr>
              <a:t>Why the wide range of cost estimates for fulfilling the NDC pledges: A meta-analysis</a:t>
            </a: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9609A-6470-4229-8E1E-4DE408A867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Sneha Thube and Sonja Peterson</a:t>
            </a:r>
          </a:p>
          <a:p>
            <a:r>
              <a:rPr lang="en-GB" dirty="0"/>
              <a:t>June 8</a:t>
            </a:r>
            <a:r>
              <a:rPr lang="en-GB" baseline="30000" dirty="0"/>
              <a:t>th</a:t>
            </a:r>
            <a:r>
              <a:rPr lang="en-GB" dirty="0"/>
              <a:t>, 2021</a:t>
            </a:r>
          </a:p>
          <a:p>
            <a:r>
              <a:rPr lang="en-GB" dirty="0"/>
              <a:t>IAEE 2021 Conference</a:t>
            </a:r>
          </a:p>
          <a:p>
            <a:endParaRPr lang="en-GB" dirty="0"/>
          </a:p>
        </p:txBody>
      </p:sp>
      <p:pic>
        <p:nvPicPr>
          <p:cNvPr id="2050" name="Picture 2" descr="Institut für Weltwirtschaft – Wikipedia">
            <a:extLst>
              <a:ext uri="{FF2B5EF4-FFF2-40B4-BE49-F238E27FC236}">
                <a16:creationId xmlns:a16="http://schemas.microsoft.com/office/drawing/2014/main" id="{A30C65A4-9DC0-45B2-B6D2-0CD166FE7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5900" y="0"/>
            <a:ext cx="30861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477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7202E-40E1-41DF-A47A-F2385A83C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9564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dirty="0" err="1">
                <a:solidFill>
                  <a:srgbClr val="0070C0"/>
                </a:solidFill>
              </a:rPr>
              <a:t>Results</a:t>
            </a:r>
            <a:r>
              <a:rPr lang="de-DE" sz="4000" dirty="0">
                <a:solidFill>
                  <a:srgbClr val="0070C0"/>
                </a:solidFill>
              </a:rPr>
              <a:t> :</a:t>
            </a:r>
            <a:br>
              <a:rPr lang="de-DE" sz="4000" dirty="0">
                <a:solidFill>
                  <a:srgbClr val="0070C0"/>
                </a:solidFill>
              </a:rPr>
            </a:br>
            <a:r>
              <a:rPr lang="de-DE" sz="4000" dirty="0">
                <a:solidFill>
                  <a:srgbClr val="0070C0"/>
                </a:solidFill>
              </a:rPr>
              <a:t>Global</a:t>
            </a:r>
            <a:endParaRPr lang="en-US" sz="4000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FC3199C-224D-483F-B497-3C055D774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284413"/>
              </p:ext>
            </p:extLst>
          </p:nvPr>
        </p:nvGraphicFramePr>
        <p:xfrm>
          <a:off x="1976874" y="309564"/>
          <a:ext cx="9676644" cy="5892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4972">
                  <a:extLst>
                    <a:ext uri="{9D8B030D-6E8A-4147-A177-3AD203B41FA5}">
                      <a16:colId xmlns:a16="http://schemas.microsoft.com/office/drawing/2014/main" val="1366886225"/>
                    </a:ext>
                  </a:extLst>
                </a:gridCol>
                <a:gridCol w="540064">
                  <a:extLst>
                    <a:ext uri="{9D8B030D-6E8A-4147-A177-3AD203B41FA5}">
                      <a16:colId xmlns:a16="http://schemas.microsoft.com/office/drawing/2014/main" val="1554967183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483145391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714063476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432538317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2517963379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564836729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3104540201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644463269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3181795126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2833548377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4293493493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839535149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2872636929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860175551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1435562126"/>
                    </a:ext>
                  </a:extLst>
                </a:gridCol>
              </a:tblGrid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(1)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(2)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(3)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(4)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(5)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(6)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(7)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(8)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(9)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(10)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(11)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(12)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(13)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(14)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(15)</a:t>
                      </a:r>
                      <a:endParaRPr lang="en-US" sz="11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865544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GLOBAL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AFR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ANZ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BRA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CAN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CHN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EUR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IND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JPN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KOR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MEA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OAM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OAS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RUS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USA</a:t>
                      </a:r>
                      <a:endParaRPr lang="en-US" sz="11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0362425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33070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Model variables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574629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regions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0.80***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1.20***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0.63***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1.56**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1.10***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0.90***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0.81***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0.85***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0.78*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1.06***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0.95***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0.78***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0.50**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157819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(0.18)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(0.37)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(0.68)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(0.36)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(0.37)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155157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unemp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-0.49***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-0.76***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-0.57**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-0.46*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-0.47***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-0.54*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-0.42**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-0.70**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-0.55**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-0.47**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-0.60***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-0.39**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-0.73**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-0.42**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385581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(0.16)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063926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endotech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-0.80***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-0.69**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-0.65***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-1.05**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-1.01***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-0.59**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-1.15***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-0.78***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-0.89***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-1.15***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-0.27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-0.85***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-0.84**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-0.29*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-0.78***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05901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(0.21)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(0.39)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(0.33)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592897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eletyp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0.31***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0.35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0.23*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0.44**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0.14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0.17*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0.31**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0.33***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0.14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070833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(0.10)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5734414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dynamic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0.25**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0.36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0.28*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0.19*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0.25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0.38**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0.41***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0.24**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123204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(0.10)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8789446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armel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1.03***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1.19**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1.79**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1.40***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0.68*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1.47***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1.05***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1.24***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1.42***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0.77*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1.32***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1.09***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0.96***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0.91***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040883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(0.17)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(0.41)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(0.68)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(0.34)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(0.37)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292215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Policy variables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355092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1.Climtarg_NDC+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0.21***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0.86***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0.07***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0.08***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0.13***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0.07***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0.41***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0.57***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408944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757849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2.Climtarg_NDC2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1.10***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1.94***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1.30***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0.89***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0.82***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1.20***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0.88***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1.28***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1.44***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0.73***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1.80***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1.48***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1.34***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1.76***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1.05***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924231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(0.07)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843323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1.coop_ASIA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-0.04***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-0.03*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-0.03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-0.99***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-0.16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-0.05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-0.03*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880329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506268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2.coop_EURCHN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0.37***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-0.44**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-0.03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-0.14*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-0.05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666120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8402749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3.coop_PARTIAL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0.07**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-0.05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-0.43***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-0.21**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0.60***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-0.40**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-0.27***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-0.86***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-0.23**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64746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3340939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4.coop_GLOBAL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-0.59***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0.22**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-0.04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-1.52***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-1.11***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0.98***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-1.79***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0.92***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-2.10***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-0.12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-0.37***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-1.03***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0.92***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-0.75***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882712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003012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Constant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-2.49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0.23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-1.52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-0.33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-0.24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-1.43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-0.15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1.42**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-0.34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-1.18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-0.09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-1.39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1.27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897076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(0.71)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(1.44)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(0.78)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(2.50)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(0.67)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(1.38)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(0.97)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(1.04)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(0.76)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(0.50)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(1.34)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(1.00)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(0.99)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(0.82)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993291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206167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Observations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448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446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444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442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518076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R-squared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0.77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0.73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0.67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0.80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0.69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0.79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0.77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0.73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0.78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0.67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0.80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0.77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0.75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0.78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23677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A104187-2F7A-446B-8FF3-A527BFC275B6}"/>
              </a:ext>
            </a:extLst>
          </p:cNvPr>
          <p:cNvSpPr/>
          <p:nvPr/>
        </p:nvSpPr>
        <p:spPr>
          <a:xfrm>
            <a:off x="1976874" y="6415315"/>
            <a:ext cx="10215126" cy="442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spcAft>
                <a:spcPts val="1000"/>
              </a:spcAft>
            </a:pPr>
            <a:r>
              <a:rPr lang="en-US" sz="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Regions: AFR-Sub-Saharan Africa, ANZ- Australia and New Zealand, BRA- Brazil, CAN-Canada, CHN-China, EUR-EU28 and EFTA members, IND-India, JPN-Japan, KOR-South Korea, MEA-Middle East, OAM-Other Americas, OAS-Other Asia, RUS-Russia, USA-United States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F3087F-6D67-41EA-8305-E247F9530891}"/>
              </a:ext>
            </a:extLst>
          </p:cNvPr>
          <p:cNvSpPr/>
          <p:nvPr/>
        </p:nvSpPr>
        <p:spPr>
          <a:xfrm rot="5400000">
            <a:off x="467633" y="2981385"/>
            <a:ext cx="5892268" cy="5486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14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7202E-40E1-41DF-A47A-F2385A83C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9719"/>
            <a:ext cx="10515600" cy="1325563"/>
          </a:xfrm>
        </p:spPr>
        <p:txBody>
          <a:bodyPr>
            <a:normAutofit/>
          </a:bodyPr>
          <a:lstStyle/>
          <a:p>
            <a:r>
              <a:rPr lang="de-DE" sz="4000" dirty="0" err="1">
                <a:solidFill>
                  <a:srgbClr val="0070C0"/>
                </a:solidFill>
              </a:rPr>
              <a:t>Results</a:t>
            </a:r>
            <a:r>
              <a:rPr lang="de-DE" sz="4000" dirty="0">
                <a:solidFill>
                  <a:srgbClr val="0070C0"/>
                </a:solidFill>
              </a:rPr>
              <a:t>:</a:t>
            </a:r>
            <a:br>
              <a:rPr lang="de-DE" sz="4000" dirty="0">
                <a:solidFill>
                  <a:srgbClr val="0070C0"/>
                </a:solidFill>
              </a:rPr>
            </a:br>
            <a:r>
              <a:rPr lang="de-DE" sz="4000" dirty="0">
                <a:solidFill>
                  <a:srgbClr val="0070C0"/>
                </a:solidFill>
              </a:rPr>
              <a:t>Regional</a:t>
            </a:r>
            <a:endParaRPr lang="en-US" sz="4000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FC3199C-224D-483F-B497-3C055D774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538636"/>
              </p:ext>
            </p:extLst>
          </p:nvPr>
        </p:nvGraphicFramePr>
        <p:xfrm>
          <a:off x="1976874" y="309564"/>
          <a:ext cx="9676644" cy="5892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4972">
                  <a:extLst>
                    <a:ext uri="{9D8B030D-6E8A-4147-A177-3AD203B41FA5}">
                      <a16:colId xmlns:a16="http://schemas.microsoft.com/office/drawing/2014/main" val="1366886225"/>
                    </a:ext>
                  </a:extLst>
                </a:gridCol>
                <a:gridCol w="540064">
                  <a:extLst>
                    <a:ext uri="{9D8B030D-6E8A-4147-A177-3AD203B41FA5}">
                      <a16:colId xmlns:a16="http://schemas.microsoft.com/office/drawing/2014/main" val="1554967183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483145391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714063476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432538317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2517963379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564836729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3104540201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644463269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3181795126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2833548377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4293493493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839535149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2872636929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860175551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1435562126"/>
                    </a:ext>
                  </a:extLst>
                </a:gridCol>
              </a:tblGrid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(1)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(2)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(3)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(4)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(5)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(6)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(7)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(8)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(9)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(10)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(11)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(12)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(13)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(14)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(15)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865544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GLOBAL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AFR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ANZ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BRA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CAN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CHN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EUR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IND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JPN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KOR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MEA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OAM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OAS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RUS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USA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0362425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33070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Model variables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574629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regions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0.80***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1.20***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0.63***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1.56**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1.10***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0.90***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0.81***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0.85***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0.78*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1.06***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0.95***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0.78***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0.50**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157819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(0.18)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(0.37)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(0.68)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(0.36)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(0.37)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155157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unemp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-0.49***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-0.76***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-0.57**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-0.46*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-0.47***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-0.54*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-0.42**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-0.70**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-0.55**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-0.47**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-0.60***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-0.39**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-0.73**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-0.42**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385581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(0.16)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063926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endotech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-0.80***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-0.69**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-0.65***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-1.05**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-1.01***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-0.59**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-1.15***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-0.78***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-0.89***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-1.15***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-0.27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-0.85***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-0.84**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-0.29*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-0.78***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05901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(0.21)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(0.39)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(0.33)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592897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eletyp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0.31***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0.35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0.23*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0.44**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0.14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0.17*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0.31**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0.33***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0.14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070833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(0.10)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5734414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dynamic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0.25**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0.36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0.28*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0.19*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0.25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0.38**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0.41***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0.24**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123204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(0.10)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8789446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armel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1.03***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1.19**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1.79**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1.40***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0.68*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1.47***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1.05***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1.24***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1.42***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0.77*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1.32***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1.09***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0.96***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0.91***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040883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(0.17)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(0.41)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(0.68)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(0.34)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(0.37)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292215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Policy variables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355092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1.Climtarg_NDC+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0.21***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0.86***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0.11***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0.06***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0.07***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0.14***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0.08***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0.14***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0.13***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0.07***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0.51***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0.41***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0.57***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0.19***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0.21***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408944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(0.00)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(0.00)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(0.00)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(0.00)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(0.03)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(0.03)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757849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2.Climtarg_NDC2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1.10***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1.94***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1.30***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0.89***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0.82***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1.20***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0.88***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1.28***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1.44***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0.73***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1.80***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1.48***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1.34***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1.76***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1.05***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924231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(0.11)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(0.06)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(0.06)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(0.07)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(0.09)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(0.05)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(0.09)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(0.09)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(0.07)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(0.14)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(0.07)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843323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1.coop_ASIA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-0.04***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-0.03*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-0.03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-0.99***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-0.16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-0.05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-0.03*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880329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506268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2.coop_EURCHN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0.37***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-0.44**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-0.03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-0.14*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-0.05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666120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8402749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3.coop_PARTIAL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0.07**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-0.05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-0.43***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-0.21**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0.60***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-0.40**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-0.27***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-0.86***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-0.23**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64746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3340939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4.coop_GLOBAL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-0.59***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0.22**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-0.04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-1.52***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-1.11***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0.98***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-1.79***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0.92***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-2.10***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-0.12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-0.37***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-1.03***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0.92***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-0.75***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882712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003012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Constant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-2.49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0.23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-1.52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-0.33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-0.24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-1.43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-0.15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1.42**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-0.34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-1.18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-0.09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-1.39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1.27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897076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(0.71)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(1.44)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(0.78)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(2.50)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(0.67)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(1.38)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(0.97)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(1.04)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(0.76)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(0.50)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(1.34)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(1.00)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(0.99)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(0.82)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993291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206167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Observations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448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446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444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442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518076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R-squared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0.77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0.73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0.67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0.80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0.69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0.79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0.77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0.73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0.78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0.67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0.80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0.77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0.75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0.78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23677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A104187-2F7A-446B-8FF3-A527BFC275B6}"/>
              </a:ext>
            </a:extLst>
          </p:cNvPr>
          <p:cNvSpPr/>
          <p:nvPr/>
        </p:nvSpPr>
        <p:spPr>
          <a:xfrm>
            <a:off x="1976874" y="6415315"/>
            <a:ext cx="10215126" cy="442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spcAft>
                <a:spcPts val="1000"/>
              </a:spcAft>
            </a:pPr>
            <a:r>
              <a:rPr lang="en-US" sz="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Regions: AFR-Sub-Saharan Africa, ANZ- Australia and New Zealand, BRA- Brazil, CAN-Canada, CHN-China, EUR-EU28 and EFTA members, IND-India, JPN-Japan, KOR-South Korea, MEA-Middle East, OAM-Other Americas, OAS-Other Asia, RUS-Russia, USA-United States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B4A540-ADD3-4BAA-B71D-8847B35BF19C}"/>
              </a:ext>
            </a:extLst>
          </p:cNvPr>
          <p:cNvSpPr/>
          <p:nvPr/>
        </p:nvSpPr>
        <p:spPr>
          <a:xfrm>
            <a:off x="1841877" y="3096694"/>
            <a:ext cx="9946638" cy="8809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41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FC3199C-224D-483F-B497-3C055D774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562514"/>
              </p:ext>
            </p:extLst>
          </p:nvPr>
        </p:nvGraphicFramePr>
        <p:xfrm>
          <a:off x="1976874" y="309564"/>
          <a:ext cx="9676644" cy="5892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4972">
                  <a:extLst>
                    <a:ext uri="{9D8B030D-6E8A-4147-A177-3AD203B41FA5}">
                      <a16:colId xmlns:a16="http://schemas.microsoft.com/office/drawing/2014/main" val="1366886225"/>
                    </a:ext>
                  </a:extLst>
                </a:gridCol>
                <a:gridCol w="540064">
                  <a:extLst>
                    <a:ext uri="{9D8B030D-6E8A-4147-A177-3AD203B41FA5}">
                      <a16:colId xmlns:a16="http://schemas.microsoft.com/office/drawing/2014/main" val="1554967183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483145391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714063476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432538317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2517963379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564836729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3104540201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644463269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3181795126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2833548377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4293493493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839535149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2872636929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860175551"/>
                    </a:ext>
                  </a:extLst>
                </a:gridCol>
                <a:gridCol w="572972">
                  <a:extLst>
                    <a:ext uri="{9D8B030D-6E8A-4147-A177-3AD203B41FA5}">
                      <a16:colId xmlns:a16="http://schemas.microsoft.com/office/drawing/2014/main" val="1435562126"/>
                    </a:ext>
                  </a:extLst>
                </a:gridCol>
              </a:tblGrid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(1)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(2)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(3)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(4)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(5)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(6)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(7)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(8)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(9)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(10)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(11)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(12)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(13)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(14)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(15)</a:t>
                      </a:r>
                      <a:endParaRPr lang="en-US" sz="11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865544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GLOBAL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AFR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ANZ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BRA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CAN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CHN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EUR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IND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JPN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KOR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MEA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OAM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OAS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RUS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USA</a:t>
                      </a:r>
                      <a:endParaRPr lang="en-US" sz="11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0362425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633070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Model variables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574629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regions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0.80***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1.20***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0.63***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1.56**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1.10***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0.50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0.90***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0.81***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0.85***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0.78*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1.06***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0.95***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0.78***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0.50**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157819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(0.18)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(0.37)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(0.68)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(0.36)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(0.24)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(0.37)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155157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unemp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-0.49***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-0.76***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-0.57**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-0.46*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-0.47***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-0.54*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-0.42**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-0.70**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-0.55**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-0.47**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-0.60***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-0.39**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-0.73**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-0.42**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385581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(0.16)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(0.27)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(0.18)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063926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endotech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-0.80***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-0.69**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-0.65***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-1.05**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-1.01***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-0.59**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-1.15***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-0.78***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-0.89***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-1.15***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-0.27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-0.85***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-0.84**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-0.29*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-0.78***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05901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(0.21)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(0.39)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(0.33)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(0.25)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(0.27)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592897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eletyp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0.31***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0.35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0.23*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0.44**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0.14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0.50***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0.17*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0.31**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0.33***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0.14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070833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(0.10)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(0.15)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(0.16)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5734414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dynamic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0.25**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0.36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0.39***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0.28*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0.19*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0.25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0.38**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0.41***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0.24**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123204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(0.10)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(0.15)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(0.16)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8789446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armel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1.03***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1.19**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1.79**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1.40***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0.68*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1.47***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1.05***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1.24***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1.42***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0.77*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1.32***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1.09***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0.96***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0.91***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040883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(0.17)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(0.41)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(0.68)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(0.34)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(0.26)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(0.37)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(0.20)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292215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Policy variables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</a:rPr>
                        <a:t> 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355092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1.Climtarg_NDC+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0.21***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0.86***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0.07***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0.14***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0.08***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0.13***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0.07***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0.41***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0.57***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0.19***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408944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(0.00)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757849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2.Climtarg_NDC2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1.10***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1.94***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1.30***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0.89***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0.82***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1.20***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0.88***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1.28***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1.44***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0.73***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1.80***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1.48***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1.34***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1.76***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1.05***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924231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(0.07)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(0.07)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843323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1.coop_ASIA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-0.04***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-0.03*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0.24***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-0.03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-0.99***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-0.16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-0.05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-0.03*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880329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(0.05)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(0.03)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506268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2.coop_EURCHN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0.37***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-0.44**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-0.01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-0.03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-0.14*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-0.05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666120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(0.06)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(0.17)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8402749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3.coop_PARTIAL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0.07**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-0.05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-0.43***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-0.21**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0.60***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-0.40**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-0.27***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-0.86***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-0.19**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-0.16***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-0.49***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0.54***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-0.23**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64746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(0.08)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(0.13)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(0.16)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3340939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4.coop_GLOBAL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-0.59***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0.22**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-0.04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-1.52***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-1.11***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0.98***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-1.79***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0.92***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-0.45***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-2.10***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-0.12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-0.37***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-1.03***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0.92***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-0.75***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882712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(0.04)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(0.06)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(0.11)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(0.05)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003012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Constant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-2.49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0.23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-1.52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-0.33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-0.24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0.77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-1.43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-0.15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1.42**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-0.34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-1.18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-0.09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-1.39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1.27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897076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(0.71)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(1.44)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(0.78)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(2.50)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(0.67)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(1.38)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(0.97)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(1.04)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(0.76)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(0.50)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(1.34)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(1.00)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(1.07)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(0.99)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(0.82)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993291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206167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Observations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448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446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444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442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450</a:t>
                      </a:r>
                      <a:endParaRPr lang="en-US" sz="110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518076"/>
                  </a:ext>
                </a:extLst>
              </a:tr>
              <a:tr h="17330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R-squared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0.77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0.73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0.67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0.80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0.69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0.79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0.77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0.73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0.78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0.67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0.80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0.77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0.75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0.78</a:t>
                      </a:r>
                      <a:endParaRPr lang="en-US" sz="11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746" marR="35746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223677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A104187-2F7A-446B-8FF3-A527BFC275B6}"/>
              </a:ext>
            </a:extLst>
          </p:cNvPr>
          <p:cNvSpPr/>
          <p:nvPr/>
        </p:nvSpPr>
        <p:spPr>
          <a:xfrm>
            <a:off x="1976874" y="6415315"/>
            <a:ext cx="10215126" cy="442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spcAft>
                <a:spcPts val="1000"/>
              </a:spcAft>
            </a:pPr>
            <a:r>
              <a:rPr lang="en-US" sz="9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Regions: AFR-Sub-Saharan Africa, ANZ- Australia and New Zealand, BRA- Brazil, CAN-Canada, CHN-China, EUR-EU28 and EFTA members, IND-India, JPN-Japan, KOR-South Korea, MEA-Middle East, OAM-Other Americas, OAS-Other Asia, RUS-Russia, USA-United States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B4A540-ADD3-4BAA-B71D-8847B35BF19C}"/>
              </a:ext>
            </a:extLst>
          </p:cNvPr>
          <p:cNvSpPr/>
          <p:nvPr/>
        </p:nvSpPr>
        <p:spPr>
          <a:xfrm>
            <a:off x="1976874" y="4307840"/>
            <a:ext cx="9768086" cy="3512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C02ED7-2CE8-489E-8D4F-CD22BEA25F2A}"/>
              </a:ext>
            </a:extLst>
          </p:cNvPr>
          <p:cNvSpPr/>
          <p:nvPr/>
        </p:nvSpPr>
        <p:spPr>
          <a:xfrm rot="5400000">
            <a:off x="3546106" y="2661338"/>
            <a:ext cx="5892268" cy="11887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B7F3F33-4FA7-4186-BDD4-4F895B4AA18D}"/>
              </a:ext>
            </a:extLst>
          </p:cNvPr>
          <p:cNvSpPr txBox="1">
            <a:spLocks/>
          </p:cNvSpPr>
          <p:nvPr/>
        </p:nvSpPr>
        <p:spPr>
          <a:xfrm>
            <a:off x="0" y="2097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dirty="0" err="1">
                <a:solidFill>
                  <a:srgbClr val="0070C0"/>
                </a:solidFill>
              </a:rPr>
              <a:t>Results</a:t>
            </a:r>
            <a:r>
              <a:rPr lang="de-DE" sz="4000" dirty="0">
                <a:solidFill>
                  <a:srgbClr val="0070C0"/>
                </a:solidFill>
              </a:rPr>
              <a:t>:</a:t>
            </a:r>
            <a:br>
              <a:rPr lang="de-DE" sz="4000" dirty="0">
                <a:solidFill>
                  <a:srgbClr val="0070C0"/>
                </a:solidFill>
              </a:rPr>
            </a:br>
            <a:r>
              <a:rPr lang="de-DE" sz="4000" dirty="0">
                <a:solidFill>
                  <a:srgbClr val="0070C0"/>
                </a:solidFill>
              </a:rPr>
              <a:t>Regional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578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0EE18-7199-457F-B6D1-285AC65AF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6EE30-4280-4C29-905E-71FDEC278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7910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Meta-analysis can provide additional insights into the drivers of differences in results</a:t>
            </a:r>
          </a:p>
          <a:p>
            <a:endParaRPr lang="en-US" dirty="0"/>
          </a:p>
          <a:p>
            <a:r>
              <a:rPr lang="en-US" dirty="0"/>
              <a:t>Both model characteristics and policy variables are determiners of results</a:t>
            </a:r>
          </a:p>
          <a:p>
            <a:endParaRPr lang="en-US" dirty="0"/>
          </a:p>
          <a:p>
            <a:r>
              <a:rPr lang="de-DE" dirty="0" err="1"/>
              <a:t>For</a:t>
            </a:r>
            <a:r>
              <a:rPr lang="de-DE" dirty="0"/>
              <a:t> global MAC,</a:t>
            </a:r>
          </a:p>
          <a:p>
            <a:pPr lvl="1"/>
            <a:r>
              <a:rPr lang="de-DE" dirty="0"/>
              <a:t>positive </a:t>
            </a:r>
            <a:r>
              <a:rPr lang="de-DE" dirty="0" err="1"/>
              <a:t>coefficients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i="1" dirty="0" err="1"/>
              <a:t>regions</a:t>
            </a:r>
            <a:r>
              <a:rPr lang="de-DE" i="1" dirty="0"/>
              <a:t>, </a:t>
            </a:r>
            <a:r>
              <a:rPr lang="de-DE" i="1" dirty="0" err="1"/>
              <a:t>eletyp</a:t>
            </a:r>
            <a:r>
              <a:rPr lang="de-DE" i="1" dirty="0"/>
              <a:t>, </a:t>
            </a:r>
            <a:r>
              <a:rPr lang="de-DE" i="1" dirty="0" err="1"/>
              <a:t>dynamic</a:t>
            </a:r>
            <a:r>
              <a:rPr lang="de-DE" i="1" dirty="0"/>
              <a:t>, </a:t>
            </a:r>
            <a:r>
              <a:rPr lang="de-DE" i="1" dirty="0" err="1"/>
              <a:t>armel</a:t>
            </a:r>
            <a:endParaRPr lang="de-DE" i="1" dirty="0"/>
          </a:p>
          <a:p>
            <a:pPr lvl="1"/>
            <a:r>
              <a:rPr lang="de-DE" dirty="0"/>
              <a:t>negative </a:t>
            </a:r>
            <a:r>
              <a:rPr lang="de-DE" dirty="0" err="1"/>
              <a:t>coefficients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i="1" dirty="0" err="1"/>
              <a:t>unemp</a:t>
            </a:r>
            <a:r>
              <a:rPr lang="de-DE" i="1" dirty="0"/>
              <a:t> </a:t>
            </a:r>
            <a:r>
              <a:rPr lang="de-DE" dirty="0"/>
              <a:t>and</a:t>
            </a:r>
            <a:r>
              <a:rPr lang="de-DE" i="1" dirty="0"/>
              <a:t> </a:t>
            </a:r>
            <a:r>
              <a:rPr lang="de-DE" i="1" dirty="0" err="1"/>
              <a:t>endotech</a:t>
            </a:r>
            <a:endParaRPr lang="de-DE" i="1" dirty="0"/>
          </a:p>
          <a:p>
            <a:pPr lvl="1"/>
            <a:endParaRPr lang="en-US" i="1" dirty="0"/>
          </a:p>
          <a:p>
            <a:r>
              <a:rPr lang="de-DE" dirty="0" err="1"/>
              <a:t>Effects</a:t>
            </a:r>
            <a:r>
              <a:rPr lang="de-DE" dirty="0"/>
              <a:t> on regional MACs </a:t>
            </a:r>
            <a:r>
              <a:rPr lang="de-DE" dirty="0" err="1"/>
              <a:t>are</a:t>
            </a:r>
            <a:r>
              <a:rPr lang="de-DE" dirty="0"/>
              <a:t> different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77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0605" y="2007970"/>
            <a:ext cx="5323252" cy="28420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67" b="1" dirty="0" err="1">
                <a:solidFill>
                  <a:srgbClr val="0070C0"/>
                </a:solidFill>
              </a:rPr>
              <a:t>Thank</a:t>
            </a:r>
            <a:r>
              <a:rPr lang="de-DE" sz="2667" b="1" dirty="0">
                <a:solidFill>
                  <a:srgbClr val="0070C0"/>
                </a:solidFill>
              </a:rPr>
              <a:t> </a:t>
            </a:r>
            <a:r>
              <a:rPr lang="de-DE" sz="2667" b="1" dirty="0" err="1">
                <a:solidFill>
                  <a:srgbClr val="0070C0"/>
                </a:solidFill>
              </a:rPr>
              <a:t>you</a:t>
            </a:r>
            <a:r>
              <a:rPr lang="de-DE" sz="2667" b="1" dirty="0">
                <a:solidFill>
                  <a:srgbClr val="0070C0"/>
                </a:solidFill>
              </a:rPr>
              <a:t> </a:t>
            </a:r>
            <a:r>
              <a:rPr lang="de-DE" sz="2667" b="1" dirty="0" err="1">
                <a:solidFill>
                  <a:srgbClr val="0070C0"/>
                </a:solidFill>
              </a:rPr>
              <a:t>for</a:t>
            </a:r>
            <a:r>
              <a:rPr lang="de-DE" sz="2667" b="1" dirty="0">
                <a:solidFill>
                  <a:srgbClr val="0070C0"/>
                </a:solidFill>
              </a:rPr>
              <a:t> </a:t>
            </a:r>
            <a:r>
              <a:rPr lang="de-DE" sz="2667" b="1" dirty="0" err="1">
                <a:solidFill>
                  <a:srgbClr val="0070C0"/>
                </a:solidFill>
              </a:rPr>
              <a:t>your</a:t>
            </a:r>
            <a:r>
              <a:rPr lang="de-DE" sz="2667" b="1" dirty="0">
                <a:solidFill>
                  <a:srgbClr val="0070C0"/>
                </a:solidFill>
              </a:rPr>
              <a:t> </a:t>
            </a:r>
            <a:r>
              <a:rPr lang="de-DE" sz="2667" b="1" dirty="0" err="1">
                <a:solidFill>
                  <a:srgbClr val="0070C0"/>
                </a:solidFill>
              </a:rPr>
              <a:t>attention</a:t>
            </a:r>
            <a:r>
              <a:rPr lang="de-DE" sz="2667" b="1" dirty="0">
                <a:solidFill>
                  <a:srgbClr val="0070C0"/>
                </a:solidFill>
              </a:rPr>
              <a:t>! </a:t>
            </a:r>
          </a:p>
          <a:p>
            <a:endParaRPr lang="de-DE" sz="2667" b="1" dirty="0"/>
          </a:p>
          <a:p>
            <a:r>
              <a:rPr lang="de-DE" sz="2667" b="1" dirty="0"/>
              <a:t>Sneha Thube	</a:t>
            </a:r>
          </a:p>
          <a:p>
            <a:r>
              <a:rPr lang="en-US" sz="2667" i="1" dirty="0"/>
              <a:t>Junior Researcher and PhD candidate</a:t>
            </a:r>
          </a:p>
          <a:p>
            <a:endParaRPr lang="de-DE" sz="2400" dirty="0"/>
          </a:p>
          <a:p>
            <a:pPr defTabSz="609585">
              <a:defRPr/>
            </a:pPr>
            <a:r>
              <a:rPr lang="de-DE" sz="2400" dirty="0"/>
              <a:t>sneha.thube@ifw-kiel.de</a:t>
            </a:r>
          </a:p>
          <a:p>
            <a:pPr defTabSz="609585">
              <a:defRPr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68458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8B57F-18D6-46B4-A103-0469F9F74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Motivation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324E0-AA30-4874-9510-398727569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0632"/>
          </a:xfrm>
        </p:spPr>
        <p:txBody>
          <a:bodyPr>
            <a:normAutofit/>
          </a:bodyPr>
          <a:lstStyle/>
          <a:p>
            <a:r>
              <a:rPr lang="en-US" sz="2400" dirty="0"/>
              <a:t>EMF-36 study - Carbon Pricing After Paris (</a:t>
            </a:r>
            <a:r>
              <a:rPr lang="en-US" sz="2400" dirty="0" err="1"/>
              <a:t>CarPri</a:t>
            </a:r>
            <a:r>
              <a:rPr lang="en-US" sz="2400" dirty="0"/>
              <a:t>) </a:t>
            </a:r>
            <a:r>
              <a:rPr lang="en-US" sz="2400" i="1" dirty="0"/>
              <a:t>(Böhringer et al., 2021)</a:t>
            </a:r>
          </a:p>
          <a:p>
            <a:endParaRPr lang="en-US" sz="2400" dirty="0"/>
          </a:p>
          <a:p>
            <a:r>
              <a:rPr lang="en-US" sz="2400" dirty="0"/>
              <a:t>Inter-model comparison study </a:t>
            </a:r>
            <a:r>
              <a:rPr lang="en-GB" sz="2400" dirty="0"/>
              <a:t>jointly organized by Kiel Institute for World Economy and University of Oldenburg</a:t>
            </a:r>
          </a:p>
          <a:p>
            <a:endParaRPr lang="en-GB" sz="2400" dirty="0"/>
          </a:p>
          <a:p>
            <a:r>
              <a:rPr lang="en-US" sz="2400" dirty="0"/>
              <a:t>15 global CGE models (6 static, 9 recursive dynamic)</a:t>
            </a:r>
          </a:p>
          <a:p>
            <a:endParaRPr lang="en-US" sz="2400" dirty="0"/>
          </a:p>
          <a:p>
            <a:r>
              <a:rPr lang="en-US" sz="2400" dirty="0"/>
              <a:t>All models use GTAP9 database with base </a:t>
            </a:r>
            <a:r>
              <a:rPr lang="en-US" sz="2400"/>
              <a:t>year 2011 and </a:t>
            </a:r>
            <a:r>
              <a:rPr lang="en-US" sz="2400" dirty="0"/>
              <a:t>model a common set </a:t>
            </a:r>
            <a:r>
              <a:rPr lang="en-US" sz="2400"/>
              <a:t>of scenarios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4921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D6AFB5-F0B1-4BAA-A608-3509145F8FF6}"/>
              </a:ext>
            </a:extLst>
          </p:cNvPr>
          <p:cNvSpPr/>
          <p:nvPr/>
        </p:nvSpPr>
        <p:spPr>
          <a:xfrm>
            <a:off x="876430" y="1680642"/>
            <a:ext cx="1143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15 models        </a:t>
            </a:r>
            <a:r>
              <a:rPr lang="en-US" sz="2400" b="1" dirty="0"/>
              <a:t>x    </a:t>
            </a:r>
            <a:r>
              <a:rPr lang="en-US" sz="2400" b="1" dirty="0">
                <a:solidFill>
                  <a:schemeClr val="accent6"/>
                </a:solidFill>
              </a:rPr>
              <a:t>2 baselines        </a:t>
            </a:r>
            <a:r>
              <a:rPr lang="en-US" sz="2400" b="1" dirty="0"/>
              <a:t>x      </a:t>
            </a:r>
            <a:r>
              <a:rPr lang="en-US" sz="2400" b="1" dirty="0">
                <a:solidFill>
                  <a:schemeClr val="accent5"/>
                </a:solidFill>
              </a:rPr>
              <a:t>3 climate targets</a:t>
            </a:r>
            <a:r>
              <a:rPr lang="en-US" sz="2400" b="1" dirty="0"/>
              <a:t>      x    </a:t>
            </a:r>
            <a:r>
              <a:rPr lang="en-US" sz="2400" b="1" dirty="0">
                <a:solidFill>
                  <a:schemeClr val="accent4"/>
                </a:solidFill>
              </a:rPr>
              <a:t>5 cooperation scenarios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EA4F11-D76D-46E4-98C9-CB16575F604B}"/>
              </a:ext>
            </a:extLst>
          </p:cNvPr>
          <p:cNvSpPr txBox="1"/>
          <p:nvPr/>
        </p:nvSpPr>
        <p:spPr>
          <a:xfrm>
            <a:off x="876430" y="2400609"/>
            <a:ext cx="1453662" cy="42473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CEPE</a:t>
            </a:r>
          </a:p>
          <a:p>
            <a:r>
              <a:rPr lang="en-US" dirty="0"/>
              <a:t>CGEM</a:t>
            </a:r>
          </a:p>
          <a:p>
            <a:r>
              <a:rPr lang="en-US" dirty="0"/>
              <a:t>DART</a:t>
            </a:r>
          </a:p>
          <a:p>
            <a:r>
              <a:rPr lang="en-US" dirty="0"/>
              <a:t>DREAM</a:t>
            </a:r>
          </a:p>
          <a:p>
            <a:r>
              <a:rPr lang="en-US" dirty="0"/>
              <a:t>EC-MSMR</a:t>
            </a:r>
          </a:p>
          <a:p>
            <a:r>
              <a:rPr lang="en-US" dirty="0"/>
              <a:t>EDF-GEPA</a:t>
            </a:r>
          </a:p>
          <a:p>
            <a:r>
              <a:rPr lang="en-US" dirty="0"/>
              <a:t>ENVISAGE</a:t>
            </a:r>
          </a:p>
          <a:p>
            <a:r>
              <a:rPr lang="en-US" dirty="0"/>
              <a:t>ICES(CMCC)</a:t>
            </a:r>
          </a:p>
          <a:p>
            <a:r>
              <a:rPr lang="en-US" dirty="0"/>
              <a:t>JRC</a:t>
            </a:r>
          </a:p>
          <a:p>
            <a:r>
              <a:rPr lang="en-US" dirty="0"/>
              <a:t>SNOW_GL</a:t>
            </a:r>
          </a:p>
          <a:p>
            <a:r>
              <a:rPr lang="en-US" dirty="0"/>
              <a:t>TEA</a:t>
            </a:r>
          </a:p>
          <a:p>
            <a:r>
              <a:rPr lang="en-US" dirty="0"/>
              <a:t>TUB</a:t>
            </a:r>
          </a:p>
          <a:p>
            <a:r>
              <a:rPr lang="en-US" dirty="0"/>
              <a:t>UOL</a:t>
            </a:r>
          </a:p>
          <a:p>
            <a:r>
              <a:rPr lang="en-US" dirty="0"/>
              <a:t>WEGDYN</a:t>
            </a:r>
          </a:p>
          <a:p>
            <a:r>
              <a:rPr lang="en-US" dirty="0"/>
              <a:t>ZEW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7B3D08-3CDF-4CFA-B761-76FCB706DFB0}"/>
              </a:ext>
            </a:extLst>
          </p:cNvPr>
          <p:cNvSpPr txBox="1"/>
          <p:nvPr/>
        </p:nvSpPr>
        <p:spPr>
          <a:xfrm>
            <a:off x="3258726" y="2400607"/>
            <a:ext cx="145366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IEO</a:t>
            </a:r>
          </a:p>
          <a:p>
            <a:r>
              <a:rPr lang="en-US" dirty="0"/>
              <a:t>WEO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D4C769-86B1-4D0C-9209-F4D65A7B2DDD}"/>
              </a:ext>
            </a:extLst>
          </p:cNvPr>
          <p:cNvSpPr txBox="1"/>
          <p:nvPr/>
        </p:nvSpPr>
        <p:spPr>
          <a:xfrm>
            <a:off x="5641022" y="2400607"/>
            <a:ext cx="1453662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NDC</a:t>
            </a:r>
          </a:p>
          <a:p>
            <a:r>
              <a:rPr lang="en-US" dirty="0"/>
              <a:t>NDC+</a:t>
            </a:r>
          </a:p>
          <a:p>
            <a:r>
              <a:rPr lang="en-US" dirty="0"/>
              <a:t>NDC-2degree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9E7226-ECBE-4247-A6F5-0D6523B2DC9A}"/>
              </a:ext>
            </a:extLst>
          </p:cNvPr>
          <p:cNvSpPr txBox="1"/>
          <p:nvPr/>
        </p:nvSpPr>
        <p:spPr>
          <a:xfrm>
            <a:off x="8630410" y="2400607"/>
            <a:ext cx="1453662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REF</a:t>
            </a:r>
          </a:p>
          <a:p>
            <a:r>
              <a:rPr lang="en-US" dirty="0"/>
              <a:t>ASIA</a:t>
            </a:r>
          </a:p>
          <a:p>
            <a:r>
              <a:rPr lang="en-US" dirty="0"/>
              <a:t>EURCHN</a:t>
            </a:r>
          </a:p>
          <a:p>
            <a:r>
              <a:rPr lang="en-US" dirty="0"/>
              <a:t>PARTIAL</a:t>
            </a:r>
          </a:p>
          <a:p>
            <a:r>
              <a:rPr lang="en-US" dirty="0"/>
              <a:t>GLOBAL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9728A8-1A05-44FC-B581-69BDDF5E6C77}"/>
              </a:ext>
            </a:extLst>
          </p:cNvPr>
          <p:cNvSpPr txBox="1"/>
          <p:nvPr/>
        </p:nvSpPr>
        <p:spPr>
          <a:xfrm>
            <a:off x="9111890" y="6492875"/>
            <a:ext cx="3792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Based on Böhringer et al., 2021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D30D6B-74B8-472F-8F65-2C72F930E66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70C0"/>
                </a:solidFill>
              </a:rPr>
              <a:t>Motivation (2)</a:t>
            </a:r>
          </a:p>
        </p:txBody>
      </p:sp>
    </p:spTree>
    <p:extLst>
      <p:ext uri="{BB962C8B-B14F-4D97-AF65-F5344CB8AC3E}">
        <p14:creationId xmlns:p14="http://schemas.microsoft.com/office/powerpoint/2010/main" val="83487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063EA-31C0-4322-B423-8A5DEC672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0921B11-C573-4A1F-AA43-6BA7914E85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3015" y="344358"/>
            <a:ext cx="10380785" cy="61692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ADA101D-5661-4EB2-930D-7592F279306A}"/>
              </a:ext>
            </a:extLst>
          </p:cNvPr>
          <p:cNvSpPr txBox="1"/>
          <p:nvPr/>
        </p:nvSpPr>
        <p:spPr>
          <a:xfrm>
            <a:off x="9102969" y="6513641"/>
            <a:ext cx="3089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Böhringer et al., 2021</a:t>
            </a:r>
          </a:p>
        </p:txBody>
      </p:sp>
    </p:spTree>
    <p:extLst>
      <p:ext uri="{BB962C8B-B14F-4D97-AF65-F5344CB8AC3E}">
        <p14:creationId xmlns:p14="http://schemas.microsoft.com/office/powerpoint/2010/main" val="538713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6FA1E-6E98-418F-9857-9E7B4A871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B25BA4A-DE70-42BF-9F0F-A8F98CCFC4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365125"/>
            <a:ext cx="10515599" cy="63913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8ECA444-CC23-411B-964D-E95D27CE9433}"/>
              </a:ext>
            </a:extLst>
          </p:cNvPr>
          <p:cNvSpPr txBox="1"/>
          <p:nvPr/>
        </p:nvSpPr>
        <p:spPr>
          <a:xfrm>
            <a:off x="9301089" y="6571839"/>
            <a:ext cx="3089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Böhringer et al., 2021</a:t>
            </a:r>
          </a:p>
        </p:txBody>
      </p:sp>
    </p:spTree>
    <p:extLst>
      <p:ext uri="{BB962C8B-B14F-4D97-AF65-F5344CB8AC3E}">
        <p14:creationId xmlns:p14="http://schemas.microsoft.com/office/powerpoint/2010/main" val="4197415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9C6F8-8EAC-4F61-945A-89281D0C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Inter-model comparisons </a:t>
            </a:r>
            <a:r>
              <a:rPr lang="en-US" sz="3600" dirty="0">
                <a:solidFill>
                  <a:srgbClr val="0070C0"/>
                </a:solidFill>
              </a:rPr>
              <a:t>(e.g., EMF, IMCP, USCCSP)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5CCD5-C50A-4132-8C77-8CDDA9F1F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Means to examine both structural and parametric differences between models</a:t>
            </a:r>
          </a:p>
          <a:p>
            <a:endParaRPr lang="en-US" dirty="0"/>
          </a:p>
          <a:p>
            <a:r>
              <a:rPr lang="en-US" dirty="0"/>
              <a:t>Each modelling team produces results from common set of scenarios</a:t>
            </a:r>
          </a:p>
          <a:p>
            <a:endParaRPr lang="en-US" dirty="0"/>
          </a:p>
          <a:p>
            <a:r>
              <a:rPr lang="en-US" dirty="0"/>
              <a:t>Results highlight areas of robust agreement as well as results where there is clear disagreement across models</a:t>
            </a:r>
          </a:p>
          <a:p>
            <a:endParaRPr lang="en-US" dirty="0"/>
          </a:p>
          <a:p>
            <a:r>
              <a:rPr lang="en-US" dirty="0"/>
              <a:t>Understand strengths and limitations of alternative modeling approaches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Difficult to discern the key factors that lead to the range of results across models </a:t>
            </a:r>
          </a:p>
        </p:txBody>
      </p:sp>
    </p:spTree>
    <p:extLst>
      <p:ext uri="{BB962C8B-B14F-4D97-AF65-F5344CB8AC3E}">
        <p14:creationId xmlns:p14="http://schemas.microsoft.com/office/powerpoint/2010/main" val="2222052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CA8A2-8F1F-42CD-8187-4E84F4212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Meta-analysis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9E1C2-630D-4033-8F50-125E26932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/>
              <a:t>A body of statistical methods useful in reviewing and evaluating empirical research results</a:t>
            </a:r>
          </a:p>
          <a:p>
            <a:endParaRPr lang="en-US" sz="2400" dirty="0"/>
          </a:p>
          <a:p>
            <a:r>
              <a:rPr lang="en-US" sz="2400" dirty="0"/>
              <a:t>Combines results of independent studies; more insightful and has greater explanatory power than the mere listing of the individual results.</a:t>
            </a:r>
          </a:p>
          <a:p>
            <a:endParaRPr lang="en-US" sz="2400" dirty="0"/>
          </a:p>
          <a:p>
            <a:r>
              <a:rPr lang="en-US" sz="2400" dirty="0"/>
              <a:t>Meta-regression analysis especially designed to investigate empirical research in economics</a:t>
            </a:r>
          </a:p>
          <a:p>
            <a:endParaRPr lang="en-US" sz="1400" i="1" dirty="0"/>
          </a:p>
          <a:p>
            <a:r>
              <a:rPr lang="en-US" sz="2400" dirty="0"/>
              <a:t>In a MRA, the dependent variable is a summary statistic drawn from each study, while the independent variables may include characteristics of the method, design and data used in studies</a:t>
            </a:r>
          </a:p>
          <a:p>
            <a:endParaRPr lang="en-US" sz="2400" dirty="0"/>
          </a:p>
          <a:p>
            <a:r>
              <a:rPr lang="en-GB" sz="2400" dirty="0"/>
              <a:t>Examples from literature, Repetto and Austin(1997), Fischer and Morgenstern (2006), Kuik et al. (2009)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9667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E1F32-B26C-4130-B5B6-E8B1EF0B5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Description of variables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E806A47-C132-4ACE-83DA-48F7C26B03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52604"/>
            <a:ext cx="8610600" cy="40279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3E685B-BEC0-4D44-912E-184CD381BBBF}"/>
              </a:ext>
            </a:extLst>
          </p:cNvPr>
          <p:cNvSpPr txBox="1"/>
          <p:nvPr/>
        </p:nvSpPr>
        <p:spPr>
          <a:xfrm>
            <a:off x="838200" y="1562873"/>
            <a:ext cx="824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Dependent variable : log(CO</a:t>
            </a:r>
            <a:r>
              <a:rPr lang="en-US" b="1" baseline="-25000" dirty="0"/>
              <a:t>2</a:t>
            </a:r>
            <a:r>
              <a:rPr lang="en-US" b="1" dirty="0"/>
              <a:t> price in 2030) , OLS regression</a:t>
            </a:r>
          </a:p>
        </p:txBody>
      </p:sp>
    </p:spTree>
    <p:extLst>
      <p:ext uri="{BB962C8B-B14F-4D97-AF65-F5344CB8AC3E}">
        <p14:creationId xmlns:p14="http://schemas.microsoft.com/office/powerpoint/2010/main" val="1114298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D6AFB5-F0B1-4BAA-A608-3509145F8FF6}"/>
              </a:ext>
            </a:extLst>
          </p:cNvPr>
          <p:cNvSpPr/>
          <p:nvPr/>
        </p:nvSpPr>
        <p:spPr>
          <a:xfrm>
            <a:off x="876430" y="979602"/>
            <a:ext cx="1143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15 models        </a:t>
            </a:r>
            <a:r>
              <a:rPr lang="en-US" sz="2400" b="1" dirty="0"/>
              <a:t>x    </a:t>
            </a:r>
            <a:r>
              <a:rPr lang="en-US" sz="2400" b="1" dirty="0">
                <a:solidFill>
                  <a:schemeClr val="accent6"/>
                </a:solidFill>
              </a:rPr>
              <a:t>2 baselines        </a:t>
            </a:r>
            <a:r>
              <a:rPr lang="en-US" sz="2400" b="1" dirty="0"/>
              <a:t>x      </a:t>
            </a:r>
            <a:r>
              <a:rPr lang="en-US" sz="2400" b="1" dirty="0">
                <a:solidFill>
                  <a:schemeClr val="accent5"/>
                </a:solidFill>
              </a:rPr>
              <a:t>3 climate targets</a:t>
            </a:r>
            <a:r>
              <a:rPr lang="en-US" sz="2400" b="1" dirty="0"/>
              <a:t>      x    </a:t>
            </a:r>
            <a:r>
              <a:rPr lang="en-US" sz="2400" b="1" dirty="0">
                <a:solidFill>
                  <a:schemeClr val="accent4"/>
                </a:solidFill>
              </a:rPr>
              <a:t>5 cooperation scenarios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EA4F11-D76D-46E4-98C9-CB16575F604B}"/>
              </a:ext>
            </a:extLst>
          </p:cNvPr>
          <p:cNvSpPr txBox="1"/>
          <p:nvPr/>
        </p:nvSpPr>
        <p:spPr>
          <a:xfrm>
            <a:off x="876430" y="1699569"/>
            <a:ext cx="1453662" cy="42473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CEPE</a:t>
            </a:r>
          </a:p>
          <a:p>
            <a:r>
              <a:rPr lang="en-US" dirty="0"/>
              <a:t>CGEM</a:t>
            </a:r>
          </a:p>
          <a:p>
            <a:r>
              <a:rPr lang="en-US" dirty="0"/>
              <a:t>DART</a:t>
            </a:r>
          </a:p>
          <a:p>
            <a:r>
              <a:rPr lang="en-US" dirty="0"/>
              <a:t>DREAM</a:t>
            </a:r>
          </a:p>
          <a:p>
            <a:r>
              <a:rPr lang="en-US" dirty="0"/>
              <a:t>EC-MSMR</a:t>
            </a:r>
          </a:p>
          <a:p>
            <a:r>
              <a:rPr lang="en-US" dirty="0"/>
              <a:t>EDF-GEPA</a:t>
            </a:r>
          </a:p>
          <a:p>
            <a:r>
              <a:rPr lang="en-US" dirty="0"/>
              <a:t>ENVISAGE</a:t>
            </a:r>
          </a:p>
          <a:p>
            <a:r>
              <a:rPr lang="en-US" dirty="0"/>
              <a:t>ICES(CMCC)</a:t>
            </a:r>
          </a:p>
          <a:p>
            <a:r>
              <a:rPr lang="en-US" dirty="0"/>
              <a:t>JRC</a:t>
            </a:r>
          </a:p>
          <a:p>
            <a:r>
              <a:rPr lang="en-US" dirty="0"/>
              <a:t>SNOW_GL</a:t>
            </a:r>
          </a:p>
          <a:p>
            <a:r>
              <a:rPr lang="en-US" dirty="0"/>
              <a:t>TEA</a:t>
            </a:r>
          </a:p>
          <a:p>
            <a:r>
              <a:rPr lang="en-US" dirty="0"/>
              <a:t>TUB</a:t>
            </a:r>
          </a:p>
          <a:p>
            <a:r>
              <a:rPr lang="en-US" dirty="0"/>
              <a:t>UOL</a:t>
            </a:r>
          </a:p>
          <a:p>
            <a:r>
              <a:rPr lang="en-US" dirty="0"/>
              <a:t>WEGDYN</a:t>
            </a:r>
          </a:p>
          <a:p>
            <a:r>
              <a:rPr lang="en-US" dirty="0"/>
              <a:t>ZEW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7B3D08-3CDF-4CFA-B761-76FCB706DFB0}"/>
              </a:ext>
            </a:extLst>
          </p:cNvPr>
          <p:cNvSpPr txBox="1"/>
          <p:nvPr/>
        </p:nvSpPr>
        <p:spPr>
          <a:xfrm>
            <a:off x="3258726" y="1699567"/>
            <a:ext cx="145366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IEO</a:t>
            </a:r>
          </a:p>
          <a:p>
            <a:r>
              <a:rPr lang="en-US" dirty="0"/>
              <a:t>WEO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D4C769-86B1-4D0C-9209-F4D65A7B2DDD}"/>
              </a:ext>
            </a:extLst>
          </p:cNvPr>
          <p:cNvSpPr txBox="1"/>
          <p:nvPr/>
        </p:nvSpPr>
        <p:spPr>
          <a:xfrm>
            <a:off x="5641022" y="1699567"/>
            <a:ext cx="1453662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NDC</a:t>
            </a:r>
          </a:p>
          <a:p>
            <a:r>
              <a:rPr lang="en-US" dirty="0"/>
              <a:t>NDC+</a:t>
            </a:r>
          </a:p>
          <a:p>
            <a:r>
              <a:rPr lang="en-US" dirty="0"/>
              <a:t>NDC-2degree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9E7226-ECBE-4247-A6F5-0D6523B2DC9A}"/>
              </a:ext>
            </a:extLst>
          </p:cNvPr>
          <p:cNvSpPr txBox="1"/>
          <p:nvPr/>
        </p:nvSpPr>
        <p:spPr>
          <a:xfrm>
            <a:off x="8630410" y="1699567"/>
            <a:ext cx="1453662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REF</a:t>
            </a:r>
          </a:p>
          <a:p>
            <a:r>
              <a:rPr lang="en-US" dirty="0"/>
              <a:t>ASIA</a:t>
            </a:r>
          </a:p>
          <a:p>
            <a:r>
              <a:rPr lang="en-US" dirty="0"/>
              <a:t>EURCHN</a:t>
            </a:r>
          </a:p>
          <a:p>
            <a:r>
              <a:rPr lang="en-US" dirty="0"/>
              <a:t>PARTIAL</a:t>
            </a:r>
          </a:p>
          <a:p>
            <a:r>
              <a:rPr lang="en-US" dirty="0"/>
              <a:t>GLOBAL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D30D6B-74B8-472F-8F65-2C72F930E66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70C0"/>
                </a:solidFill>
              </a:rPr>
              <a:t>Database </a:t>
            </a:r>
          </a:p>
        </p:txBody>
      </p:sp>
    </p:spTree>
    <p:extLst>
      <p:ext uri="{BB962C8B-B14F-4D97-AF65-F5344CB8AC3E}">
        <p14:creationId xmlns:p14="http://schemas.microsoft.com/office/powerpoint/2010/main" val="1941972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0</TotalTime>
  <Words>4315</Words>
  <Application>Microsoft Office PowerPoint</Application>
  <PresentationFormat>Widescreen</PresentationFormat>
  <Paragraphs>1751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Why the wide range of cost estimates for fulfilling the NDC pledges: A meta-analysis</vt:lpstr>
      <vt:lpstr>Motivation (1)</vt:lpstr>
      <vt:lpstr>PowerPoint Presentation</vt:lpstr>
      <vt:lpstr>PowerPoint Presentation</vt:lpstr>
      <vt:lpstr>PowerPoint Presentation</vt:lpstr>
      <vt:lpstr>Inter-model comparisons (e.g., EMF, IMCP, USCCSP)</vt:lpstr>
      <vt:lpstr>Meta-analysis</vt:lpstr>
      <vt:lpstr>Description of variables</vt:lpstr>
      <vt:lpstr>PowerPoint Presentation</vt:lpstr>
      <vt:lpstr>Results : Global</vt:lpstr>
      <vt:lpstr>Results: Regional</vt:lpstr>
      <vt:lpstr>PowerPoint Presentation</vt:lpstr>
      <vt:lpstr>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the wide range of cost estimates for fulfilling the NDC pledges: A meta-analysis</dc:title>
  <dc:creator>Thube, Sneha</dc:creator>
  <cp:lastModifiedBy>Thube, Sneha</cp:lastModifiedBy>
  <cp:revision>50</cp:revision>
  <dcterms:created xsi:type="dcterms:W3CDTF">2021-03-30T06:16:45Z</dcterms:created>
  <dcterms:modified xsi:type="dcterms:W3CDTF">2021-06-08T08:37:25Z</dcterms:modified>
</cp:coreProperties>
</file>