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8" r:id="rId1"/>
    <p:sldMasterId id="2147483793" r:id="rId2"/>
  </p:sldMasterIdLst>
  <p:notesMasterIdLst>
    <p:notesMasterId r:id="rId18"/>
  </p:notesMasterIdLst>
  <p:handoutMasterIdLst>
    <p:handoutMasterId r:id="rId19"/>
  </p:handoutMasterIdLst>
  <p:sldIdLst>
    <p:sldId id="309" r:id="rId3"/>
    <p:sldId id="339" r:id="rId4"/>
    <p:sldId id="277" r:id="rId5"/>
    <p:sldId id="351" r:id="rId6"/>
    <p:sldId id="352" r:id="rId7"/>
    <p:sldId id="341" r:id="rId8"/>
    <p:sldId id="335" r:id="rId9"/>
    <p:sldId id="278" r:id="rId10"/>
    <p:sldId id="347" r:id="rId11"/>
    <p:sldId id="348" r:id="rId12"/>
    <p:sldId id="349" r:id="rId13"/>
    <p:sldId id="350" r:id="rId14"/>
    <p:sldId id="340" r:id="rId15"/>
    <p:sldId id="346" r:id="rId16"/>
    <p:sldId id="327" r:id="rId17"/>
  </p:sldIdLst>
  <p:sldSz cx="9144000" cy="6858000" type="screen4x3"/>
  <p:notesSz cx="6797675" cy="98567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26">
          <p15:clr>
            <a:srgbClr val="A4A3A4"/>
          </p15:clr>
        </p15:guide>
        <p15:guide id="4" orient="horz" pos="4194">
          <p15:clr>
            <a:srgbClr val="A4A3A4"/>
          </p15:clr>
        </p15:guide>
        <p15:guide id="5" orient="horz" pos="3306">
          <p15:clr>
            <a:srgbClr val="A4A3A4"/>
          </p15:clr>
        </p15:guide>
        <p15:guide id="6" pos="5580">
          <p15:clr>
            <a:srgbClr val="A4A3A4"/>
          </p15:clr>
        </p15:guide>
        <p15:guide id="7" pos="1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5" userDrawn="1">
          <p15:clr>
            <a:srgbClr val="A4A3A4"/>
          </p15:clr>
        </p15:guide>
        <p15:guide id="3" orient="horz" pos="3104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, Xueying" initials="LX" lastIdx="1" clrIdx="0">
    <p:extLst>
      <p:ext uri="{19B8F6BF-5375-455C-9EA6-DF929625EA0E}">
        <p15:presenceInfo xmlns:p15="http://schemas.microsoft.com/office/powerpoint/2012/main" userId="Liu, Xuey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EA0"/>
    <a:srgbClr val="DD4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404" autoAdjust="0"/>
  </p:normalViewPr>
  <p:slideViewPr>
    <p:cSldViewPr snapToGrid="0" showGuides="1">
      <p:cViewPr varScale="1">
        <p:scale>
          <a:sx n="88" d="100"/>
          <a:sy n="88" d="100"/>
        </p:scale>
        <p:origin x="1104" y="62"/>
      </p:cViewPr>
      <p:guideLst>
        <p:guide orient="horz" pos="2160"/>
        <p:guide pos="2880"/>
        <p:guide orient="horz" pos="726"/>
        <p:guide orient="horz" pos="4194"/>
        <p:guide orient="horz" pos="3306"/>
        <p:guide pos="5580"/>
        <p:guide pos="1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996" y="114"/>
      </p:cViewPr>
      <p:guideLst>
        <p:guide orient="horz" pos="3223"/>
        <p:guide pos="2235"/>
        <p:guide orient="horz" pos="3104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862" cy="493833"/>
          </a:xfrm>
          <a:prstGeom prst="rect">
            <a:avLst/>
          </a:prstGeom>
        </p:spPr>
        <p:txBody>
          <a:bodyPr vert="horz" lIns="87525" tIns="43763" rIns="87525" bIns="4376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6" y="3"/>
            <a:ext cx="2945862" cy="493833"/>
          </a:xfrm>
          <a:prstGeom prst="rect">
            <a:avLst/>
          </a:prstGeom>
        </p:spPr>
        <p:txBody>
          <a:bodyPr vert="horz" lIns="87525" tIns="43763" rIns="87525" bIns="437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A989147A-E99F-426E-8428-4F7A2B762C1A}" type="datetimeFigureOut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02.06.2021</a:t>
            </a:fld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62957"/>
            <a:ext cx="2945862" cy="493833"/>
          </a:xfrm>
          <a:prstGeom prst="rect">
            <a:avLst/>
          </a:prstGeom>
        </p:spPr>
        <p:txBody>
          <a:bodyPr vert="horz" lIns="87525" tIns="43763" rIns="87525" bIns="4376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6" y="9362957"/>
            <a:ext cx="2945862" cy="493833"/>
          </a:xfrm>
          <a:prstGeom prst="rect">
            <a:avLst/>
          </a:prstGeom>
        </p:spPr>
        <p:txBody>
          <a:bodyPr vert="horz" lIns="87525" tIns="43763" rIns="87525" bIns="4376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1FEB8BDD-D483-4F2A-8149-5CAA22251911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‹Nr.›</a:t>
            </a:fld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278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862" cy="493833"/>
          </a:xfrm>
          <a:prstGeom prst="rect">
            <a:avLst/>
          </a:prstGeom>
        </p:spPr>
        <p:txBody>
          <a:bodyPr vert="horz" lIns="87525" tIns="43763" rIns="87525" bIns="4376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6" y="3"/>
            <a:ext cx="2945862" cy="493833"/>
          </a:xfrm>
          <a:prstGeom prst="rect">
            <a:avLst/>
          </a:prstGeom>
        </p:spPr>
        <p:txBody>
          <a:bodyPr vert="horz" lIns="87525" tIns="43763" rIns="87525" bIns="437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E619EF57-6584-4C28-9DE9-68C51C925951}" type="datetimeFigureOut">
              <a:rPr lang="de-DE" smtClean="0"/>
              <a:pPr>
                <a:defRPr/>
              </a:pPr>
              <a:t>02.06.2021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1231900"/>
            <a:ext cx="443547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25" tIns="43763" rIns="87525" bIns="43763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5" y="4744165"/>
            <a:ext cx="5438748" cy="3880336"/>
          </a:xfrm>
          <a:prstGeom prst="rect">
            <a:avLst/>
          </a:prstGeom>
        </p:spPr>
        <p:txBody>
          <a:bodyPr vert="horz" lIns="87525" tIns="43763" rIns="87525" bIns="43763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62957"/>
            <a:ext cx="2945862" cy="493833"/>
          </a:xfrm>
          <a:prstGeom prst="rect">
            <a:avLst/>
          </a:prstGeom>
        </p:spPr>
        <p:txBody>
          <a:bodyPr vert="horz" lIns="87525" tIns="43763" rIns="87525" bIns="4376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6" y="9362957"/>
            <a:ext cx="2945862" cy="493833"/>
          </a:xfrm>
          <a:prstGeom prst="rect">
            <a:avLst/>
          </a:prstGeom>
        </p:spPr>
        <p:txBody>
          <a:bodyPr vert="horz" lIns="87525" tIns="43763" rIns="87525" bIns="4376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B79B9A-35EE-4156-AEAA-A71D25E1C59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41052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1440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rgbClr val="9D9EA0"/>
                </a:solidFill>
              </a:defRPr>
            </a:lvl1pPr>
          </a:lstStyle>
          <a:p>
            <a:r>
              <a:rPr lang="en-US" dirty="0"/>
              <a:t>Edit the </a:t>
            </a:r>
            <a:r>
              <a:rPr lang="en-US" dirty="0" err="1"/>
              <a:t>mastertitle</a:t>
            </a:r>
            <a:r>
              <a:rPr lang="en-US" dirty="0"/>
              <a:t> format by clicking</a:t>
            </a:r>
            <a:br>
              <a:rPr lang="en-US" dirty="0"/>
            </a:br>
            <a:r>
              <a:rPr lang="en-US" dirty="0"/>
              <a:t>Example for the use of a double-spaced title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871200"/>
            <a:ext cx="8569325" cy="52920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Char char="■"/>
              <a:defRPr lang="de-DE" dirty="0" smtClean="0"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baseline="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  <a:p>
            <a:pPr lvl="5"/>
            <a:r>
              <a:rPr lang="de-DE" dirty="0" err="1"/>
              <a:t>Sixth</a:t>
            </a:r>
            <a:r>
              <a:rPr lang="de-DE" dirty="0"/>
              <a:t> Level</a:t>
            </a:r>
          </a:p>
          <a:p>
            <a:pPr lvl="6"/>
            <a:r>
              <a:rPr lang="de-DE" dirty="0" err="1"/>
              <a:t>Seventh</a:t>
            </a:r>
            <a:r>
              <a:rPr lang="de-DE" dirty="0"/>
              <a:t> Level</a:t>
            </a:r>
          </a:p>
          <a:p>
            <a:pPr lvl="7"/>
            <a:r>
              <a:rPr lang="de-DE" dirty="0" err="1"/>
              <a:t>Eighth</a:t>
            </a:r>
            <a:r>
              <a:rPr lang="de-DE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81497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itle, 4th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473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Sample Title, 4th Version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230800"/>
            <a:ext cx="8568000" cy="8128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4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5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picture by clicking the icon</a:t>
            </a:r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6339600"/>
            <a:ext cx="324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</a:t>
            </a:r>
            <a:r>
              <a:rPr lang="de-DE" sz="1400" dirty="0" err="1"/>
              <a:t>of</a:t>
            </a:r>
            <a:r>
              <a:rPr lang="de-DE" sz="1400" dirty="0"/>
              <a:t> Speaker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9258071" y="540456"/>
            <a:ext cx="16414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</a:rPr>
              <a:t>Change picture: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click picture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remove picture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follow instructions</a:t>
            </a:r>
            <a:endParaRPr lang="de-DE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53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itle, 5th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Sample Title, 5th Version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2980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Subtitle</a:t>
            </a:r>
            <a:endParaRPr lang="en-US" dirty="0"/>
          </a:p>
        </p:txBody>
      </p:sp>
      <p:cxnSp>
        <p:nvCxnSpPr>
          <p:cNvPr id="4" name="Gerader Verbinder 11"/>
          <p:cNvCxnSpPr/>
          <p:nvPr userDrawn="1"/>
        </p:nvCxnSpPr>
        <p:spPr>
          <a:xfrm>
            <a:off x="287338" y="6300000"/>
            <a:ext cx="8569325" cy="0"/>
          </a:xfrm>
          <a:prstGeom prst="line">
            <a:avLst/>
          </a:prstGeom>
          <a:ln>
            <a:solidFill>
              <a:srgbClr val="9D9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6339600"/>
            <a:ext cx="324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</a:t>
            </a:r>
            <a:r>
              <a:rPr lang="de-DE" sz="1400" dirty="0" err="1"/>
              <a:t>of</a:t>
            </a:r>
            <a:r>
              <a:rPr lang="de-DE" sz="1400" dirty="0"/>
              <a:t> Speaker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377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itle, 6th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Sample Title, 6th Version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3196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Subtitle</a:t>
            </a:r>
            <a:endParaRPr lang="en-US" dirty="0"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287338" y="3036888"/>
            <a:ext cx="8569325" cy="0"/>
          </a:xfrm>
          <a:prstGeom prst="line">
            <a:avLst/>
          </a:prstGeom>
          <a:ln>
            <a:solidFill>
              <a:srgbClr val="9D9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6339600"/>
            <a:ext cx="324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</a:t>
            </a:r>
            <a:r>
              <a:rPr lang="de-DE" sz="1400" dirty="0" err="1"/>
              <a:t>of</a:t>
            </a:r>
            <a:r>
              <a:rPr lang="de-DE" sz="1400" dirty="0"/>
              <a:t> Speaker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06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itle, 7th Version (logo of part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 baseline="0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Sample Title, 7th Version </a:t>
            </a:r>
            <a:r>
              <a:rPr lang="de-DE" dirty="0"/>
              <a:t>(logo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275" y="0"/>
            <a:ext cx="9144000" cy="23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picture by clicking the icon</a:t>
            </a:r>
            <a:endParaRPr lang="de-D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2980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54000" y="5731200"/>
            <a:ext cx="5209200" cy="432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algn="r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</a:t>
            </a:r>
            <a:r>
              <a:rPr lang="de-DE" sz="1400" dirty="0" err="1"/>
              <a:t>of</a:t>
            </a:r>
            <a:r>
              <a:rPr lang="de-DE" sz="1400" dirty="0"/>
              <a:t> Speaker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9258071" y="540456"/>
            <a:ext cx="16414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</a:rPr>
              <a:t>Change picture: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click picture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remove picture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follow instructions</a:t>
            </a:r>
            <a:endParaRPr lang="de-DE" sz="1000" b="0" dirty="0">
              <a:latin typeface="+mn-lt"/>
            </a:endParaRP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 hasCustomPrompt="1"/>
          </p:nvPr>
        </p:nvSpPr>
        <p:spPr>
          <a:xfrm>
            <a:off x="2134800" y="6351373"/>
            <a:ext cx="1620000" cy="4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logo of partner by clicking the icon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3880800" y="6375600"/>
            <a:ext cx="0" cy="38338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0206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Contact, 1st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314800"/>
          </a:xfrm>
          <a:prstGeom prst="rect">
            <a:avLst/>
          </a:prstGeom>
        </p:spPr>
        <p:txBody>
          <a:bodyPr/>
          <a:lstStyle>
            <a:lvl1pPr marL="0" marR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lvl1pPr>
          </a:lstStyle>
          <a:p>
            <a:r>
              <a:rPr lang="en-US" dirty="0"/>
              <a:t>Add picture by clicking the icon</a:t>
            </a:r>
            <a:endParaRPr lang="de-DE" dirty="0"/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847599"/>
            <a:ext cx="4154400" cy="3315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400"/>
            </a:lvl1pPr>
          </a:lstStyle>
          <a:p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88000" y="2487600"/>
            <a:ext cx="8568000" cy="23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err="1"/>
              <a:t>Contact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9258071" y="540456"/>
            <a:ext cx="16414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</a:rPr>
              <a:t>Change picture: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click picture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remove picture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follow instructions</a:t>
            </a:r>
            <a:endParaRPr lang="de-DE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0058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Contact, 2nd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4554000"/>
          </a:xfrm>
          <a:prstGeom prst="rect">
            <a:avLst/>
          </a:prstGeom>
        </p:spPr>
        <p:txBody>
          <a:bodyPr/>
          <a:lstStyle>
            <a:lvl1pPr marL="0" marR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lvl1pPr>
          </a:lstStyle>
          <a:p>
            <a:r>
              <a:rPr lang="en-US" dirty="0"/>
              <a:t>Add picture by clicking the icon</a:t>
            </a:r>
            <a:endParaRPr lang="de-DE" dirty="0"/>
          </a:p>
        </p:txBody>
      </p:sp>
      <p:sp>
        <p:nvSpPr>
          <p:cNvPr id="8" name="Textplatzhalter 1"/>
          <p:cNvSpPr>
            <a:spLocks noGrp="1"/>
          </p:cNvSpPr>
          <p:nvPr>
            <p:ph type="body" sz="quarter" idx="14" hasCustomPrompt="1"/>
          </p:nvPr>
        </p:nvSpPr>
        <p:spPr>
          <a:xfrm>
            <a:off x="287999" y="5086800"/>
            <a:ext cx="4154400" cy="10764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400" baseline="0"/>
            </a:lvl1pPr>
          </a:lstStyle>
          <a:p>
            <a:r>
              <a:rPr lang="de-DE" dirty="0"/>
              <a:t>Business </a:t>
            </a:r>
            <a:r>
              <a:rPr lang="de-DE" dirty="0" err="1"/>
              <a:t>address</a:t>
            </a:r>
            <a:endParaRPr lang="de-DE" dirty="0"/>
          </a:p>
          <a:p>
            <a:endParaRPr lang="de-DE" dirty="0"/>
          </a:p>
        </p:txBody>
      </p:sp>
      <p:sp>
        <p:nvSpPr>
          <p:cNvPr id="11" name="Textplatzhalter 1"/>
          <p:cNvSpPr>
            <a:spLocks noGrp="1"/>
          </p:cNvSpPr>
          <p:nvPr>
            <p:ph type="body" sz="quarter" idx="16" hasCustomPrompt="1"/>
          </p:nvPr>
        </p:nvSpPr>
        <p:spPr>
          <a:xfrm>
            <a:off x="4701600" y="5086800"/>
            <a:ext cx="4154400" cy="10764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400" baseline="0"/>
            </a:lvl1pPr>
          </a:lstStyle>
          <a:p>
            <a:r>
              <a:rPr lang="de-DE" sz="1400" dirty="0" err="1"/>
              <a:t>Contact</a:t>
            </a:r>
            <a:r>
              <a:rPr lang="de-DE" sz="1400" dirty="0"/>
              <a:t> </a:t>
            </a:r>
            <a:r>
              <a:rPr lang="de-DE" sz="1400" dirty="0" err="1"/>
              <a:t>information</a:t>
            </a:r>
            <a:endParaRPr lang="de-DE" sz="140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88000" y="4726800"/>
            <a:ext cx="8568000" cy="23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err="1"/>
              <a:t>Contact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9258071" y="540456"/>
            <a:ext cx="16414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</a:rPr>
              <a:t>Change picture: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click picture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remove picture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follow instructions</a:t>
            </a:r>
            <a:endParaRPr lang="de-DE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3691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Contact, 3rd Version">
    <p:bg>
      <p:bgPr>
        <a:blipFill dpi="0" rotWithShape="1">
          <a:blip r:embed="rId2">
            <a:alphaModFix amt="2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563200"/>
            <a:ext cx="4154400" cy="360000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>
                <a:tab pos="216000" algn="l"/>
              </a:tabLst>
              <a:defRPr sz="1400"/>
            </a:lvl1pPr>
          </a:lstStyle>
          <a:p>
            <a:pPr marL="0" marR="0" lvl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>
                <a:tab pos="216000" algn="l"/>
              </a:tabLst>
              <a:defRPr/>
            </a:pPr>
            <a:r>
              <a:rPr lang="de-DE" sz="1400" dirty="0" err="1"/>
              <a:t>Contact</a:t>
            </a:r>
            <a:r>
              <a:rPr lang="de-DE" sz="1400" dirty="0"/>
              <a:t> </a:t>
            </a:r>
            <a:r>
              <a:rPr lang="de-DE" sz="1400" dirty="0" err="1"/>
              <a:t>information</a:t>
            </a:r>
            <a:endParaRPr lang="de-DE" sz="1400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9258072" y="540456"/>
            <a:ext cx="16414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Change picture: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right click an empty space on the slide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click on "Format Background"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On the Fill menu click "File..." and choose a picture</a:t>
            </a:r>
            <a:endParaRPr lang="de-DE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27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Partner, 1st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7585200" y="4593600"/>
            <a:ext cx="12708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Add logo by clicking the icon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288000" y="4593600"/>
            <a:ext cx="70416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/>
              <a:t>Text Area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7585200" y="3481200"/>
            <a:ext cx="12708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Add logo by clicking the icon</a:t>
            </a:r>
            <a:endParaRPr lang="de-DE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288000" y="3481200"/>
            <a:ext cx="70416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/>
              <a:t>Text Area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7585200" y="2368800"/>
            <a:ext cx="12708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Add logo by clicking the icon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288000" y="2368800"/>
            <a:ext cx="70416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/>
              <a:t>Text Area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25" hasCustomPrompt="1"/>
          </p:nvPr>
        </p:nvSpPr>
        <p:spPr>
          <a:xfrm>
            <a:off x="7585200" y="1256400"/>
            <a:ext cx="12708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Add logo by clicking the icon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288000" y="1256400"/>
            <a:ext cx="70416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/>
              <a:t>Text Area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27" hasCustomPrompt="1"/>
          </p:nvPr>
        </p:nvSpPr>
        <p:spPr>
          <a:xfrm>
            <a:off x="7585200" y="144000"/>
            <a:ext cx="12708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Add logo by clicking the icon</a:t>
            </a:r>
            <a:endParaRPr lang="de-DE" dirty="0"/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288000" y="144000"/>
            <a:ext cx="70416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/>
              <a:t>Text Area</a:t>
            </a:r>
          </a:p>
        </p:txBody>
      </p:sp>
    </p:spTree>
    <p:extLst>
      <p:ext uri="{BB962C8B-B14F-4D97-AF65-F5344CB8AC3E}">
        <p14:creationId xmlns:p14="http://schemas.microsoft.com/office/powerpoint/2010/main" val="4184890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Partner, 2nd Vers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7585200" y="5706000"/>
            <a:ext cx="12708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Add logo by clicking the icon</a:t>
            </a:r>
            <a:endParaRPr lang="de-DE" dirty="0"/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88000" y="5706000"/>
            <a:ext cx="70416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/>
              <a:t>Text Area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7585200" y="4593600"/>
            <a:ext cx="12708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Add logo by clicking the icon</a:t>
            </a:r>
            <a:endParaRPr lang="de-DE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288000" y="4593600"/>
            <a:ext cx="70416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/>
              <a:t>Text Area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7585200" y="3481200"/>
            <a:ext cx="12708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Add logo by clicking the icon</a:t>
            </a:r>
            <a:endParaRPr lang="de-DE" dirty="0"/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288000" y="3481200"/>
            <a:ext cx="70416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/>
              <a:t>Text Area</a:t>
            </a:r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7585200" y="2368800"/>
            <a:ext cx="12708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Add logo by clicking the icon</a:t>
            </a:r>
            <a:endParaRPr lang="de-DE" dirty="0"/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288000" y="2368800"/>
            <a:ext cx="70416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/>
              <a:t>Text Area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25" hasCustomPrompt="1"/>
          </p:nvPr>
        </p:nvSpPr>
        <p:spPr>
          <a:xfrm>
            <a:off x="7585200" y="1256400"/>
            <a:ext cx="12708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Add logo by clicking the icon</a:t>
            </a:r>
            <a:endParaRPr lang="de-DE" dirty="0"/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288000" y="1256400"/>
            <a:ext cx="70416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/>
              <a:t>Text Area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27" hasCustomPrompt="1"/>
          </p:nvPr>
        </p:nvSpPr>
        <p:spPr>
          <a:xfrm>
            <a:off x="7585200" y="144000"/>
            <a:ext cx="12708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Add logo by clicking the icon</a:t>
            </a:r>
            <a:endParaRPr lang="de-DE" dirty="0"/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288000" y="144000"/>
            <a:ext cx="70416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/>
              <a:t>Text Area</a:t>
            </a:r>
          </a:p>
        </p:txBody>
      </p:sp>
    </p:spTree>
    <p:extLst>
      <p:ext uri="{BB962C8B-B14F-4D97-AF65-F5344CB8AC3E}">
        <p14:creationId xmlns:p14="http://schemas.microsoft.com/office/powerpoint/2010/main" val="816800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1440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rgbClr val="9D9EA0"/>
                </a:solidFill>
              </a:defRPr>
            </a:lvl1pPr>
          </a:lstStyle>
          <a:p>
            <a:r>
              <a:rPr lang="en-US" dirty="0"/>
              <a:t>Edit the </a:t>
            </a:r>
            <a:r>
              <a:rPr lang="en-US" dirty="0" err="1"/>
              <a:t>mastertitle</a:t>
            </a:r>
            <a:r>
              <a:rPr lang="en-US" dirty="0"/>
              <a:t> format by clicking</a:t>
            </a:r>
            <a:br>
              <a:rPr lang="en-US" dirty="0"/>
            </a:br>
            <a:r>
              <a:rPr lang="en-US" dirty="0"/>
              <a:t>Example for the use of a double-spaced 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871200"/>
            <a:ext cx="8569325" cy="52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/>
              <a:t>Text Area</a:t>
            </a:r>
          </a:p>
        </p:txBody>
      </p:sp>
    </p:spTree>
    <p:extLst>
      <p:ext uri="{BB962C8B-B14F-4D97-AF65-F5344CB8AC3E}">
        <p14:creationId xmlns:p14="http://schemas.microsoft.com/office/powerpoint/2010/main" val="401512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1440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rgbClr val="9D9EA0"/>
                </a:solidFill>
              </a:defRPr>
            </a:lvl1pPr>
          </a:lstStyle>
          <a:p>
            <a:r>
              <a:rPr lang="en-US" dirty="0"/>
              <a:t>Edit the </a:t>
            </a:r>
            <a:r>
              <a:rPr lang="en-US" dirty="0" err="1"/>
              <a:t>mastertitle</a:t>
            </a:r>
            <a:r>
              <a:rPr lang="en-US" dirty="0"/>
              <a:t> format by clicking</a:t>
            </a:r>
            <a:br>
              <a:rPr lang="en-US" dirty="0"/>
            </a:br>
            <a:r>
              <a:rPr lang="en-US" dirty="0"/>
              <a:t>Example for the use of a double-spaced 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871200"/>
            <a:ext cx="8569325" cy="52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/>
              <a:t>Text Area</a:t>
            </a:r>
          </a:p>
        </p:txBody>
      </p:sp>
    </p:spTree>
    <p:extLst>
      <p:ext uri="{BB962C8B-B14F-4D97-AF65-F5344CB8AC3E}">
        <p14:creationId xmlns:p14="http://schemas.microsoft.com/office/powerpoint/2010/main" val="130120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 (66:3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1440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rgbClr val="9D9EA0"/>
                </a:solidFill>
              </a:defRPr>
            </a:lvl1pPr>
          </a:lstStyle>
          <a:p>
            <a:r>
              <a:rPr lang="en-US" dirty="0"/>
              <a:t>Edit the </a:t>
            </a:r>
            <a:r>
              <a:rPr lang="en-US" dirty="0" err="1"/>
              <a:t>mastertitle</a:t>
            </a:r>
            <a:r>
              <a:rPr lang="en-US" dirty="0"/>
              <a:t> format by clicking</a:t>
            </a:r>
            <a:br>
              <a:rPr lang="en-US" dirty="0"/>
            </a:br>
            <a:r>
              <a:rPr lang="en-US" dirty="0"/>
              <a:t>Example for the use of a double-spaced title</a:t>
            </a:r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5" hasCustomPrompt="1"/>
          </p:nvPr>
        </p:nvSpPr>
        <p:spPr>
          <a:xfrm>
            <a:off x="6192000" y="1094400"/>
            <a:ext cx="2664000" cy="445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 by clicking the icon</a:t>
            </a:r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92000" y="5662800"/>
            <a:ext cx="2664000" cy="50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 dirty="0"/>
              <a:t>Picture title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description</a:t>
            </a:r>
            <a:endParaRPr lang="de-DE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87338" y="871200"/>
            <a:ext cx="5648400" cy="52920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Char char="■"/>
              <a:defRPr lang="de-DE" dirty="0" smtClean="0"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  <a:p>
            <a:pPr lvl="5"/>
            <a:r>
              <a:rPr lang="de-DE" dirty="0" err="1"/>
              <a:t>Sixth</a:t>
            </a:r>
            <a:r>
              <a:rPr lang="de-DE" dirty="0"/>
              <a:t> Level</a:t>
            </a:r>
          </a:p>
          <a:p>
            <a:pPr lvl="6"/>
            <a:r>
              <a:rPr lang="de-DE" dirty="0" err="1"/>
              <a:t>Seventh</a:t>
            </a:r>
            <a:r>
              <a:rPr lang="de-DE" dirty="0"/>
              <a:t> Level</a:t>
            </a:r>
          </a:p>
          <a:p>
            <a:pPr lvl="7"/>
            <a:r>
              <a:rPr lang="de-DE" dirty="0" err="1"/>
              <a:t>Eighth</a:t>
            </a:r>
            <a:r>
              <a:rPr lang="de-DE" dirty="0"/>
              <a:t> Level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9258071" y="540456"/>
            <a:ext cx="16414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</a:rPr>
              <a:t>Change picture: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click picture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remove picture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follow instructions</a:t>
            </a:r>
            <a:endParaRPr lang="de-DE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083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 (50:5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1440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rgbClr val="9D9EA0"/>
                </a:solidFill>
              </a:defRPr>
            </a:lvl1pPr>
          </a:lstStyle>
          <a:p>
            <a:r>
              <a:rPr lang="en-US" dirty="0"/>
              <a:t>Edit the </a:t>
            </a:r>
            <a:r>
              <a:rPr lang="en-US" dirty="0" err="1"/>
              <a:t>mastertitle</a:t>
            </a:r>
            <a:r>
              <a:rPr lang="en-US" dirty="0"/>
              <a:t> format by clicking</a:t>
            </a:r>
            <a:br>
              <a:rPr lang="en-US" dirty="0"/>
            </a:br>
            <a:r>
              <a:rPr lang="en-US" dirty="0"/>
              <a:t>Example for the use of a double-spaced title</a:t>
            </a:r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01600" y="1094400"/>
            <a:ext cx="4154400" cy="445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 by clicking the icon</a:t>
            </a:r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01600" y="5662800"/>
            <a:ext cx="4154400" cy="50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 dirty="0"/>
              <a:t>Picture title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description</a:t>
            </a:r>
            <a:endParaRPr lang="de-DE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87338" y="871200"/>
            <a:ext cx="4154400" cy="52920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Char char="■"/>
              <a:defRPr lang="de-DE" dirty="0" smtClean="0"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  <a:p>
            <a:pPr lvl="5"/>
            <a:r>
              <a:rPr lang="de-DE" dirty="0" err="1"/>
              <a:t>Sixth</a:t>
            </a:r>
            <a:r>
              <a:rPr lang="de-DE" dirty="0"/>
              <a:t> Level</a:t>
            </a:r>
          </a:p>
          <a:p>
            <a:pPr lvl="6"/>
            <a:r>
              <a:rPr lang="de-DE" dirty="0" err="1"/>
              <a:t>Seventh</a:t>
            </a:r>
            <a:r>
              <a:rPr lang="de-DE" dirty="0"/>
              <a:t> Level</a:t>
            </a:r>
          </a:p>
          <a:p>
            <a:pPr lvl="7"/>
            <a:r>
              <a:rPr lang="de-DE" dirty="0" err="1"/>
              <a:t>Eighth</a:t>
            </a:r>
            <a:r>
              <a:rPr lang="de-DE" dirty="0"/>
              <a:t> Level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9258071" y="540456"/>
            <a:ext cx="16414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</a:rPr>
              <a:t>Change picture: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click picture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remove picture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follow instructions</a:t>
            </a:r>
            <a:endParaRPr lang="de-DE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921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1440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rgbClr val="9D9EA0"/>
                </a:solidFill>
              </a:defRPr>
            </a:lvl1pPr>
          </a:lstStyle>
          <a:p>
            <a:r>
              <a:rPr lang="en-US" dirty="0"/>
              <a:t>Edit the </a:t>
            </a:r>
            <a:r>
              <a:rPr lang="en-US" dirty="0" err="1"/>
              <a:t>mastertitle</a:t>
            </a:r>
            <a:r>
              <a:rPr lang="en-US" dirty="0"/>
              <a:t> format by clicking</a:t>
            </a:r>
            <a:br>
              <a:rPr lang="en-US" dirty="0"/>
            </a:br>
            <a:r>
              <a:rPr lang="en-US" dirty="0"/>
              <a:t>Example for the use of a double-spaced title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7" y="5662800"/>
            <a:ext cx="8568000" cy="499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 dirty="0"/>
              <a:t>Picture title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description</a:t>
            </a:r>
            <a:endParaRPr lang="de-DE" dirty="0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288000" y="1094400"/>
            <a:ext cx="8568000" cy="445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 by clicking the icon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9258071" y="540456"/>
            <a:ext cx="16414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</a:rPr>
              <a:t>Change picture: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click picture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remove picture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follow instructions</a:t>
            </a:r>
            <a:endParaRPr lang="de-DE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06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1440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rgbClr val="9D9EA0"/>
                </a:solidFill>
              </a:defRPr>
            </a:lvl1pPr>
          </a:lstStyle>
          <a:p>
            <a:r>
              <a:rPr lang="en-US" dirty="0"/>
              <a:t>Edit the </a:t>
            </a:r>
            <a:r>
              <a:rPr lang="en-US" dirty="0" err="1"/>
              <a:t>mastertitle</a:t>
            </a:r>
            <a:r>
              <a:rPr lang="en-US" dirty="0"/>
              <a:t> format by clicking</a:t>
            </a:r>
            <a:br>
              <a:rPr lang="en-US" dirty="0"/>
            </a:br>
            <a:r>
              <a:rPr lang="en-US" dirty="0"/>
              <a:t>Example for the use of a double-spaced title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287338" y="871200"/>
            <a:ext cx="8569325" cy="5292000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/>
            </a:lvl1pPr>
          </a:lstStyle>
          <a:p>
            <a:r>
              <a:rPr lang="en-US" dirty="0"/>
              <a:t>Add chart by clicking the icon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284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itle, 1st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6339600"/>
            <a:ext cx="324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800" b="0" i="1" dirty="0"/>
              <a:t>Prof. </a:t>
            </a:r>
            <a:r>
              <a:rPr lang="en-US" sz="1800" b="0" dirty="0"/>
              <a:t>Reinhard Madlener, Xueying Liu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2312988"/>
          </a:xfrm>
          <a:prstGeom prst="rect">
            <a:avLst/>
          </a:prstGeom>
          <a:solidFill>
            <a:srgbClr val="DD4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DD4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Sample Title, 1st Version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2980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5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itle, 2nd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4000" cy="2312988"/>
          </a:xfrm>
          <a:prstGeom prst="rect">
            <a:avLst/>
          </a:prstGeom>
          <a:solidFill>
            <a:srgbClr val="9D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Sample Title, 2nd Version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2980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6339600"/>
            <a:ext cx="324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</a:t>
            </a:r>
            <a:r>
              <a:rPr lang="de-DE" sz="1400" dirty="0" err="1"/>
              <a:t>of</a:t>
            </a:r>
            <a:r>
              <a:rPr lang="de-DE" sz="1400" dirty="0"/>
              <a:t> Speaker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523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itle, 3rd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Sample Title, 3rd Version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2980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4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275" y="0"/>
            <a:ext cx="9144000" cy="23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picture by clicking the icon</a:t>
            </a:r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6339600"/>
            <a:ext cx="324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</a:t>
            </a:r>
            <a:r>
              <a:rPr lang="de-DE" sz="1400" dirty="0" err="1"/>
              <a:t>of</a:t>
            </a:r>
            <a:r>
              <a:rPr lang="de-DE" sz="1400" dirty="0"/>
              <a:t> Speaker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9258071" y="540456"/>
            <a:ext cx="16414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</a:rPr>
              <a:t>Change picture: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click picture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remove picture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US" sz="1000" b="0" dirty="0">
                <a:latin typeface="+mn-lt"/>
              </a:rPr>
              <a:t>follow instructions</a:t>
            </a:r>
            <a:endParaRPr lang="de-DE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564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r Verbinder 10"/>
          <p:cNvCxnSpPr/>
          <p:nvPr/>
        </p:nvCxnSpPr>
        <p:spPr>
          <a:xfrm>
            <a:off x="287338" y="741600"/>
            <a:ext cx="8569325" cy="0"/>
          </a:xfrm>
          <a:prstGeom prst="line">
            <a:avLst/>
          </a:prstGeom>
          <a:ln>
            <a:solidFill>
              <a:srgbClr val="9D9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-2151063" y="525225"/>
            <a:ext cx="203313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</a:rPr>
              <a:t>Edit footer: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b="0" dirty="0">
                <a:latin typeface="+mn-lt"/>
              </a:rPr>
              <a:t>On the View menu, click Slide Master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b="0" dirty="0">
                <a:latin typeface="+mn-lt"/>
              </a:rPr>
              <a:t>Scroll to the first slide in the overview on the left hand side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b="0" dirty="0">
                <a:latin typeface="+mn-lt"/>
              </a:rPr>
              <a:t>On the first slide you can select the footer check box. There you can add the text which will automatically appear on all other slides. 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115999" y="6372000"/>
            <a:ext cx="4945239" cy="430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9D9EA0"/>
                </a:solidFill>
              </a:rPr>
              <a:t>Direct Current Technology in Private Households in Germany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9D9EA0"/>
                </a:solidFill>
              </a:rPr>
              <a:t>| Xueying Liu | Institute for Future Energy Consumer Needs and Behavior | </a:t>
            </a:r>
            <a:r>
              <a:rPr lang="de-DE" sz="900" dirty="0">
                <a:solidFill>
                  <a:srgbClr val="9D9EA0"/>
                </a:solidFill>
              </a:rPr>
              <a:t>8.6.2021</a:t>
            </a:r>
            <a:endParaRPr lang="de-DE" dirty="0"/>
          </a:p>
        </p:txBody>
      </p:sp>
      <p:cxnSp>
        <p:nvCxnSpPr>
          <p:cNvPr id="12" name="Gerader Verbinder 11"/>
          <p:cNvCxnSpPr/>
          <p:nvPr/>
        </p:nvCxnSpPr>
        <p:spPr>
          <a:xfrm>
            <a:off x="287338" y="6300000"/>
            <a:ext cx="8569325" cy="0"/>
          </a:xfrm>
          <a:prstGeom prst="line">
            <a:avLst/>
          </a:prstGeom>
          <a:ln>
            <a:solidFill>
              <a:srgbClr val="9D9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288000" y="6372000"/>
            <a:ext cx="6556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ABEDA6A0-9FCC-47AA-99A4-88E72C69C2BF}" type="slidenum">
              <a:rPr lang="de-DE" sz="900" smtClean="0">
                <a:solidFill>
                  <a:srgbClr val="9D9EA0"/>
                </a:solidFill>
              </a:rPr>
              <a:t>‹Nr.›</a:t>
            </a:fld>
            <a:endParaRPr lang="de-DE" sz="900" dirty="0">
              <a:solidFill>
                <a:srgbClr val="9D9EA0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00" y="6372000"/>
            <a:ext cx="1011600" cy="407267"/>
          </a:xfrm>
          <a:prstGeom prst="rect">
            <a:avLst/>
          </a:prstGeom>
        </p:spPr>
      </p:pic>
      <p:pic>
        <p:nvPicPr>
          <p:cNvPr id="16" name="Grafik 15"/>
          <p:cNvPicPr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800" y="6379200"/>
            <a:ext cx="1429200" cy="3924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7306837" y="6373630"/>
            <a:ext cx="0" cy="38338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9" r:id="rId3"/>
    <p:sldLayoutId id="2147483772" r:id="rId4"/>
    <p:sldLayoutId id="2147483760" r:id="rId5"/>
    <p:sldLayoutId id="2147483761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6000" indent="-216000" algn="l" defTabSz="216000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tabLst>
          <a:tab pos="216000" algn="l"/>
        </a:tabLst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2159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-"/>
        <a:tabLst>
          <a:tab pos="4320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000" indent="-215900" algn="l" defTabSz="216000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tabLst>
          <a:tab pos="6480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00" indent="-216000" algn="l" defTabSz="216000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-"/>
        <a:tabLst>
          <a:tab pos="8640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4000" indent="-216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57" userDrawn="1">
          <p15:clr>
            <a:srgbClr val="F26B43"/>
          </p15:clr>
        </p15:guide>
        <p15:guide id="2" orient="horz" pos="2863" userDrawn="1">
          <p15:clr>
            <a:srgbClr val="F26B43"/>
          </p15:clr>
        </p15:guide>
        <p15:guide id="3" pos="181" userDrawn="1">
          <p15:clr>
            <a:srgbClr val="F26B43"/>
          </p15:clr>
        </p15:guide>
        <p15:guide id="4" pos="5579" userDrawn="1">
          <p15:clr>
            <a:srgbClr val="F26B43"/>
          </p15:clr>
        </p15:guide>
        <p15:guide id="5" pos="1950" userDrawn="1">
          <p15:clr>
            <a:srgbClr val="F26B43"/>
          </p15:clr>
        </p15:guide>
        <p15:guide id="6" pos="2064" userDrawn="1">
          <p15:clr>
            <a:srgbClr val="F26B43"/>
          </p15:clr>
        </p15:guide>
        <p15:guide id="7" pos="3696" userDrawn="1">
          <p15:clr>
            <a:srgbClr val="F26B43"/>
          </p15:clr>
        </p15:guide>
        <p15:guide id="8" pos="38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7306837" y="6373630"/>
            <a:ext cx="0" cy="38338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00" y="6372000"/>
            <a:ext cx="1011600" cy="407267"/>
          </a:xfrm>
          <a:prstGeom prst="rect">
            <a:avLst/>
          </a:prstGeom>
        </p:spPr>
      </p:pic>
      <p:pic>
        <p:nvPicPr>
          <p:cNvPr id="19" name="Grafik 18"/>
          <p:cNvPicPr>
            <a:picLocks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800" y="6379200"/>
            <a:ext cx="1429200" cy="392400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6061446" y="6375600"/>
            <a:ext cx="0" cy="38338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600" y="6350400"/>
            <a:ext cx="1971200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0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91" r:id="rId3"/>
    <p:sldLayoutId id="2147483792" r:id="rId4"/>
    <p:sldLayoutId id="2147483789" r:id="rId5"/>
    <p:sldLayoutId id="2147483790" r:id="rId6"/>
    <p:sldLayoutId id="2147483779" r:id="rId7"/>
    <p:sldLayoutId id="2147483796" r:id="rId8"/>
    <p:sldLayoutId id="2147483797" r:id="rId9"/>
    <p:sldLayoutId id="2147483773" r:id="rId10"/>
    <p:sldLayoutId id="2147483795" r:id="rId11"/>
    <p:sldLayoutId id="2147483794" r:id="rId12"/>
    <p:sldLayoutId id="2147483798" r:id="rId1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6000" indent="-216000" algn="l" defTabSz="216000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tabLst>
          <a:tab pos="216000" algn="l"/>
        </a:tabLst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2159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-"/>
        <a:tabLst>
          <a:tab pos="4320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000" indent="-215900" algn="l" defTabSz="216000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tabLst>
          <a:tab pos="6480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00" indent="-216000" algn="l" defTabSz="216000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-"/>
        <a:tabLst>
          <a:tab pos="8640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4000" indent="-216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57">
          <p15:clr>
            <a:srgbClr val="F26B43"/>
          </p15:clr>
        </p15:guide>
        <p15:guide id="2" orient="horz" pos="2863">
          <p15:clr>
            <a:srgbClr val="F26B43"/>
          </p15:clr>
        </p15:guide>
        <p15:guide id="3" pos="181">
          <p15:clr>
            <a:srgbClr val="F26B43"/>
          </p15:clr>
        </p15:guide>
        <p15:guide id="4" pos="5579">
          <p15:clr>
            <a:srgbClr val="F26B43"/>
          </p15:clr>
        </p15:guide>
        <p15:guide id="5" pos="1950">
          <p15:clr>
            <a:srgbClr val="F26B43"/>
          </p15:clr>
        </p15:guide>
        <p15:guide id="6" pos="2064">
          <p15:clr>
            <a:srgbClr val="F26B43"/>
          </p15:clr>
        </p15:guide>
        <p15:guide id="7" pos="3696">
          <p15:clr>
            <a:srgbClr val="F26B43"/>
          </p15:clr>
        </p15:guide>
        <p15:guide id="8" pos="38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88000" y="2487600"/>
            <a:ext cx="8568000" cy="32811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i="1" dirty="0"/>
              <a:t>Direct Current (DC) Technology in Private Households in Germany – Simulation and Policy Implication</a:t>
            </a:r>
            <a:br>
              <a:rPr lang="en-US" sz="2400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sz="1800" b="0" dirty="0">
                <a:solidFill>
                  <a:schemeClr val="tx1"/>
                </a:solidFill>
              </a:rPr>
              <a:t>Xueying Liu</a:t>
            </a:r>
            <a:r>
              <a:rPr lang="en-US" sz="1800" b="0" baseline="30000" dirty="0">
                <a:solidFill>
                  <a:schemeClr val="tx1"/>
                </a:solidFill>
              </a:rPr>
              <a:t>1</a:t>
            </a:r>
            <a:r>
              <a:rPr lang="en-US" sz="1800" b="0" dirty="0">
                <a:solidFill>
                  <a:schemeClr val="tx1"/>
                </a:solidFill>
              </a:rPr>
              <a:t> and Reinhard Madlener</a:t>
            </a:r>
            <a:r>
              <a:rPr lang="en-US" sz="1800" b="0" baseline="30000" dirty="0">
                <a:solidFill>
                  <a:schemeClr val="tx1"/>
                </a:solidFill>
              </a:rPr>
              <a:t>1,2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/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400" b="0" baseline="30000" dirty="0">
                <a:solidFill>
                  <a:schemeClr val="tx1"/>
                </a:solidFill>
              </a:rPr>
              <a:t>1</a:t>
            </a:r>
            <a:r>
              <a:rPr lang="en-US" sz="1400" b="0" dirty="0">
                <a:solidFill>
                  <a:schemeClr val="tx1"/>
                </a:solidFill>
              </a:rPr>
              <a:t> Chair of Energy </a:t>
            </a:r>
            <a:r>
              <a:rPr lang="en-US" sz="1400" b="0" dirty="0" smtClean="0">
                <a:solidFill>
                  <a:schemeClr val="tx1"/>
                </a:solidFill>
              </a:rPr>
              <a:t>Economics and Management (FCN-ECO), School </a:t>
            </a:r>
            <a:r>
              <a:rPr lang="en-US" sz="1400" b="0" dirty="0">
                <a:solidFill>
                  <a:schemeClr val="tx1"/>
                </a:solidFill>
              </a:rPr>
              <a:t>of Business and Economics / </a:t>
            </a:r>
            <a:r>
              <a:rPr lang="en-US" sz="1400" b="0" dirty="0" smtClean="0">
                <a:solidFill>
                  <a:schemeClr val="tx1"/>
                </a:solidFill>
              </a:rPr>
              <a:t/>
            </a:r>
            <a:br>
              <a:rPr lang="en-US" sz="1400" b="0" dirty="0" smtClean="0">
                <a:solidFill>
                  <a:schemeClr val="tx1"/>
                </a:solidFill>
              </a:rPr>
            </a:br>
            <a:r>
              <a:rPr lang="en-US" sz="1400" b="0" dirty="0" smtClean="0">
                <a:solidFill>
                  <a:schemeClr val="tx1"/>
                </a:solidFill>
              </a:rPr>
              <a:t>   E.ON </a:t>
            </a:r>
            <a:r>
              <a:rPr lang="en-US" sz="1400" b="0" dirty="0">
                <a:solidFill>
                  <a:schemeClr val="tx1"/>
                </a:solidFill>
              </a:rPr>
              <a:t>ERC, RWTH Aachen, Germany</a:t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500" b="0" dirty="0">
                <a:solidFill>
                  <a:schemeClr val="tx1"/>
                </a:solidFill>
              </a:rPr>
              <a:t/>
            </a:r>
            <a:br>
              <a:rPr lang="en-US" sz="500" b="0" dirty="0">
                <a:solidFill>
                  <a:schemeClr val="tx1"/>
                </a:solidFill>
              </a:rPr>
            </a:br>
            <a:r>
              <a:rPr lang="en-US" sz="1400" b="0" baseline="30000" dirty="0">
                <a:solidFill>
                  <a:schemeClr val="tx1"/>
                </a:solidFill>
              </a:rPr>
              <a:t>2</a:t>
            </a:r>
            <a:r>
              <a:rPr lang="en-US" sz="1400" b="0" dirty="0">
                <a:solidFill>
                  <a:schemeClr val="tx1"/>
                </a:solidFill>
              </a:rPr>
              <a:t> Department of Industrial Economics and Technology Management, NTNU, Trondheim, Norway </a:t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/>
            </a:r>
            <a:br>
              <a:rPr lang="en-US" sz="1600" i="1" dirty="0">
                <a:solidFill>
                  <a:schemeClr val="tx1"/>
                </a:solidFill>
              </a:rPr>
            </a:br>
            <a:r>
              <a:rPr lang="en-US" sz="1400" b="0" dirty="0">
                <a:solidFill>
                  <a:schemeClr val="tx1"/>
                </a:solidFill>
              </a:rPr>
              <a:t/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1400" b="0" dirty="0">
                <a:solidFill>
                  <a:schemeClr val="tx1"/>
                </a:solidFill>
              </a:rPr>
              <a:t>1</a:t>
            </a:r>
            <a:r>
              <a:rPr lang="en-US" sz="1400" b="0" baseline="30000" dirty="0">
                <a:solidFill>
                  <a:schemeClr val="tx1"/>
                </a:solidFill>
              </a:rPr>
              <a:t>st</a:t>
            </a:r>
            <a:r>
              <a:rPr lang="en-US" sz="1400" b="0" dirty="0">
                <a:solidFill>
                  <a:schemeClr val="tx1"/>
                </a:solidFill>
              </a:rPr>
              <a:t> IAEE Digital Conference (Zoom), June 7-9, 2021</a:t>
            </a:r>
            <a:endParaRPr lang="de-DE" dirty="0"/>
          </a:p>
        </p:txBody>
      </p:sp>
      <p:pic>
        <p:nvPicPr>
          <p:cNvPr id="5" name="Bild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6" b="24586"/>
          <a:stretch>
            <a:fillRect/>
          </a:stretch>
        </p:blipFill>
        <p:spPr>
          <a:xfrm>
            <a:off x="-1275" y="0"/>
            <a:ext cx="9144000" cy="23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4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6. Simulation Results and Policy Implications</a:t>
            </a:r>
            <a:endParaRPr lang="en-US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6172199" y="931333"/>
            <a:ext cx="2683799" cy="5174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/>
          <a:lstStyle>
            <a:lvl1pPr marL="0" indent="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tabLst>
                <a:tab pos="2160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5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  <a:tabLst>
                <a:tab pos="432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59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648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  <a:tabLst>
                <a:tab pos="864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-21600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tabLst>
                <a:tab pos="89535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Savings from DC do not necessarily increase with the increase in PV and battery storage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balance promotion of PV, home battery, and DC systems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067" y="1108865"/>
            <a:ext cx="363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PV and battery sizes </a:t>
            </a:r>
          </a:p>
          <a:p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6" y="1432984"/>
            <a:ext cx="2964778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79" y="1432984"/>
            <a:ext cx="2964778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44" y="4043103"/>
            <a:ext cx="3081809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6" y="4043103"/>
            <a:ext cx="3081809" cy="228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88532" y="1108865"/>
            <a:ext cx="187126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Policy Implications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315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6. Simulation Results and Policy Implications</a:t>
            </a:r>
            <a:endParaRPr lang="en-US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5139267" y="931333"/>
            <a:ext cx="3716732" cy="5174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/>
          <a:lstStyle>
            <a:lvl1pPr marL="0" indent="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tabLst>
                <a:tab pos="2160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5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  <a:tabLst>
                <a:tab pos="432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59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648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  <a:tabLst>
                <a:tab pos="864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-21600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tabLst>
                <a:tab pos="89535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Savings from DC configuration are maximized with high FIT and high electricity prices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gradual reduction of FIT levels in Germany could make DC configuration less attractive in terms of cost savings achievable through energy efficiency gains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8066" y="1108865"/>
            <a:ext cx="387773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Feed-in-Tariff (FIT) and electricity prices</a:t>
            </a:r>
          </a:p>
          <a:p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49" y="1465792"/>
            <a:ext cx="2917966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49" y="3879851"/>
            <a:ext cx="3019393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999" y="1108865"/>
            <a:ext cx="187126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Policy Implications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468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6. Simulation Results and Policy Implications</a:t>
            </a:r>
            <a:endParaRPr lang="en-US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5139267" y="931333"/>
            <a:ext cx="3716732" cy="5174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/>
          <a:lstStyle>
            <a:lvl1pPr marL="0" indent="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tabLst>
                <a:tab pos="2160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5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  <a:tabLst>
                <a:tab pos="432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59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648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  <a:tabLst>
                <a:tab pos="864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-21600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tabLst>
                <a:tab pos="89535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P2P trading increases cost savings, as the effect of higher FIT outweighs the effect of a lower electricity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DC household pilot program could be designed to allow the potential of P2P trading to increase cost 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DC configuration diffusion more likely to start after P2P trading is more widely adopted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066" y="1108865"/>
            <a:ext cx="38777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Peer-to-peer (P2P) trading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920067"/>
            <a:ext cx="3473622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6" y="1409504"/>
            <a:ext cx="3709617" cy="2473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999" y="1108865"/>
            <a:ext cx="187126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Policy Implications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3124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Limitations and Conclusions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287338" y="871200"/>
            <a:ext cx="8746595" cy="52920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Limitations: </a:t>
            </a:r>
          </a:p>
          <a:p>
            <a:pPr marL="71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Simulated rather than actual data (load profile, PV generation, battery charging pattern)</a:t>
            </a:r>
          </a:p>
          <a:p>
            <a:pPr marL="71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EVs are not included </a:t>
            </a:r>
          </a:p>
          <a:p>
            <a:pPr marL="71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Investment costs taken from literature</a:t>
            </a:r>
          </a:p>
          <a:p>
            <a:pPr marL="71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Scope limited to private households  </a:t>
            </a:r>
          </a:p>
          <a:p>
            <a:pPr marL="71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Assumption of best-case P2P trading scenario</a:t>
            </a:r>
          </a:p>
          <a:p>
            <a:pPr marL="71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Conclusions:</a:t>
            </a:r>
          </a:p>
          <a:p>
            <a:pPr marL="71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Improved efficiency results in cost savings of about €90 p.a. </a:t>
            </a:r>
            <a:r>
              <a:rPr lang="en-US" sz="1500" dirty="0">
                <a:sym typeface="Wingdings" panose="05000000000000000000" pitchFamily="2" charset="2"/>
              </a:rPr>
              <a:t></a:t>
            </a:r>
            <a:r>
              <a:rPr lang="en-US" sz="1500" dirty="0"/>
              <a:t> need to reduce investment costs to make DC configuration more attractive</a:t>
            </a:r>
          </a:p>
          <a:p>
            <a:pPr marL="71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Share of DC load does not impact cost savings a lot </a:t>
            </a:r>
            <a:r>
              <a:rPr lang="en-US" sz="1500" dirty="0">
                <a:sym typeface="Wingdings" panose="05000000000000000000" pitchFamily="2" charset="2"/>
              </a:rPr>
              <a:t></a:t>
            </a:r>
            <a:r>
              <a:rPr lang="en-US" sz="1500" dirty="0"/>
              <a:t> generation / storage more important</a:t>
            </a:r>
          </a:p>
          <a:p>
            <a:pPr marL="71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Household load profile does not impact cost savings significantly </a:t>
            </a:r>
            <a:r>
              <a:rPr lang="en-US" sz="1500" dirty="0">
                <a:sym typeface="Wingdings" panose="05000000000000000000" pitchFamily="2" charset="2"/>
              </a:rPr>
              <a:t></a:t>
            </a:r>
            <a:r>
              <a:rPr lang="en-US" sz="1500" dirty="0"/>
              <a:t>  total load more important </a:t>
            </a:r>
          </a:p>
          <a:p>
            <a:pPr marL="71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Cost savings do not necessarily increase with larger PV and battery</a:t>
            </a:r>
          </a:p>
          <a:p>
            <a:pPr marL="71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P2P trading increases cost savings</a:t>
            </a:r>
          </a:p>
          <a:p>
            <a:pPr lvl="1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287338" y="1010194"/>
            <a:ext cx="8569325" cy="5153006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Backhaus, Scott N, Gregory William Swift, Spyridon </a:t>
            </a:r>
            <a:r>
              <a:rPr lang="en-GB" sz="1400" dirty="0" err="1"/>
              <a:t>Chatzivasileiadis</a:t>
            </a:r>
            <a:r>
              <a:rPr lang="en-GB" sz="1400" dirty="0"/>
              <a:t>, William </a:t>
            </a:r>
            <a:r>
              <a:rPr lang="en-GB" sz="1400" dirty="0" err="1"/>
              <a:t>Tschudi</a:t>
            </a:r>
            <a:r>
              <a:rPr lang="en-GB" sz="1400" dirty="0"/>
              <a:t>, Steven Glover, Michael Starke, </a:t>
            </a:r>
            <a:r>
              <a:rPr lang="en-GB" sz="1400" dirty="0" err="1"/>
              <a:t>Jianhui</a:t>
            </a:r>
            <a:r>
              <a:rPr lang="en-GB" sz="1400" dirty="0"/>
              <a:t> Wang, Meng Yue, and Donald </a:t>
            </a:r>
            <a:r>
              <a:rPr lang="en-GB" sz="1400" dirty="0" err="1"/>
              <a:t>Hammerstrom</a:t>
            </a:r>
            <a:r>
              <a:rPr lang="en-GB" sz="1400" dirty="0"/>
              <a:t> (2015). DC microgrids scoping study. Estimate of technical and economic benefits. Tech. rep. Los Alamos National Lab.(LANL), Los Alamos, NM (United States)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Gerber</a:t>
            </a:r>
            <a:r>
              <a:rPr lang="en-US" sz="1400" dirty="0"/>
              <a:t>, Daniel L, </a:t>
            </a:r>
            <a:r>
              <a:rPr lang="en-US" sz="1400" dirty="0" err="1"/>
              <a:t>Vagelis</a:t>
            </a:r>
            <a:r>
              <a:rPr lang="en-US" sz="1400" dirty="0"/>
              <a:t> </a:t>
            </a:r>
            <a:r>
              <a:rPr lang="en-US" sz="1400" dirty="0" err="1"/>
              <a:t>Vossos</a:t>
            </a:r>
            <a:r>
              <a:rPr lang="en-US" sz="1400" dirty="0"/>
              <a:t>, Wei Feng, Chris </a:t>
            </a:r>
            <a:r>
              <a:rPr lang="en-US" sz="1400" dirty="0" err="1"/>
              <a:t>Marnay</a:t>
            </a:r>
            <a:r>
              <a:rPr lang="en-US" sz="1400" dirty="0"/>
              <a:t>, Bruce </a:t>
            </a:r>
            <a:r>
              <a:rPr lang="en-US" sz="1400" dirty="0" err="1"/>
              <a:t>Nordman</a:t>
            </a:r>
            <a:r>
              <a:rPr lang="en-US" sz="1400" dirty="0"/>
              <a:t>, and Richard Brown (2018). “A simulation-based efficiency comparison of AC and DC power distribution networks in commercial buildings”. Applied Energy 210, pp. 1167–1187.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 smtClean="0"/>
              <a:t>Glasgo</a:t>
            </a:r>
            <a:r>
              <a:rPr lang="en-US" sz="1400" dirty="0"/>
              <a:t>, Brock, Ines Azevedo, and Chris Hendrickson (2016). “How much electricity can we save by using direct current circuits in homes? Understanding the potential for electricity savings and assessing feasibility of a transition towards DC powered buildings”. Applied Energy 180, pp. 66–75.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 smtClean="0"/>
              <a:t>Marchionini</a:t>
            </a:r>
            <a:r>
              <a:rPr lang="en-US" sz="1400" dirty="0"/>
              <a:t>, Brian and </a:t>
            </a:r>
            <a:r>
              <a:rPr lang="en-US" sz="1400" dirty="0" err="1"/>
              <a:t>Shuyu</a:t>
            </a:r>
            <a:r>
              <a:rPr lang="en-US" sz="1400" dirty="0"/>
              <a:t>, Zheng (2018) “Direct Current in Buildings – A Look at Current and Future Trends”. NEMA DCP 1-2018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 smtClean="0"/>
              <a:t>Vossos</a:t>
            </a:r>
            <a:r>
              <a:rPr lang="en-US" sz="1400" dirty="0"/>
              <a:t>, </a:t>
            </a:r>
            <a:r>
              <a:rPr lang="en-US" sz="1400" dirty="0" err="1"/>
              <a:t>Vagelis</a:t>
            </a:r>
            <a:r>
              <a:rPr lang="en-US" sz="1400" dirty="0"/>
              <a:t>, Karina </a:t>
            </a:r>
            <a:r>
              <a:rPr lang="en-US" sz="1400" dirty="0" err="1"/>
              <a:t>Garbesi</a:t>
            </a:r>
            <a:r>
              <a:rPr lang="en-US" sz="1400" dirty="0"/>
              <a:t>, and </a:t>
            </a:r>
            <a:r>
              <a:rPr lang="en-US" sz="1400" dirty="0" err="1"/>
              <a:t>Hongxia</a:t>
            </a:r>
            <a:r>
              <a:rPr lang="en-US" sz="1400" dirty="0"/>
              <a:t> Shen (2014). “Energy savings from direct-DC in US residential buildings”. Energy and Buildings 68, pp. 223–231.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 smtClean="0"/>
              <a:t>Vossos</a:t>
            </a:r>
            <a:r>
              <a:rPr lang="en-US" sz="1400" dirty="0"/>
              <a:t>, </a:t>
            </a:r>
            <a:r>
              <a:rPr lang="en-US" sz="1400" dirty="0" err="1"/>
              <a:t>Vagelis</a:t>
            </a:r>
            <a:r>
              <a:rPr lang="en-US" sz="1400" dirty="0"/>
              <a:t>, Karl Johnson, Margarita Kloss, </a:t>
            </a:r>
            <a:r>
              <a:rPr lang="en-US" sz="1400" dirty="0" err="1"/>
              <a:t>Mukesh</a:t>
            </a:r>
            <a:r>
              <a:rPr lang="en-US" sz="1400" dirty="0"/>
              <a:t> </a:t>
            </a:r>
            <a:r>
              <a:rPr lang="en-US" sz="1400" dirty="0" err="1"/>
              <a:t>Khattar</a:t>
            </a:r>
            <a:r>
              <a:rPr lang="en-US" sz="1400" dirty="0"/>
              <a:t>, Daniel Gerber, and Rich Brown (2017). “Review of dc power distribution in buildings: A technology and market assessment”. LBNL Report, Berkeley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Zepter</a:t>
            </a:r>
            <a:r>
              <a:rPr lang="en-US" sz="1400" dirty="0"/>
              <a:t>, Jan Martin, Alexandra Lüth, Pedro Crespo Del Granado, and Ruud Egging (2019). “Prosumer integration in wholesale electricity markets: Synergies of peer-to-peer trade and residential storage”. Energy and Buildings 184, pp. 163–176.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2976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Institute </a:t>
            </a:r>
            <a:r>
              <a:rPr lang="de-DE" dirty="0" err="1"/>
              <a:t>for</a:t>
            </a:r>
            <a:r>
              <a:rPr lang="de-DE" dirty="0"/>
              <a:t> Future Energy Consumer Needs and </a:t>
            </a:r>
            <a:r>
              <a:rPr lang="de-DE" dirty="0" err="1"/>
              <a:t>Behavior</a:t>
            </a:r>
            <a:r>
              <a:rPr lang="de-DE" dirty="0"/>
              <a:t> (FCN)</a:t>
            </a:r>
            <a:br>
              <a:rPr lang="de-DE" dirty="0"/>
            </a:br>
            <a:r>
              <a:rPr lang="de-DE" dirty="0"/>
              <a:t>E.ON Energy Research Center</a:t>
            </a:r>
          </a:p>
          <a:p>
            <a:r>
              <a:rPr lang="de-DE" dirty="0" err="1"/>
              <a:t>Mathieustraße</a:t>
            </a:r>
            <a:r>
              <a:rPr lang="de-DE" dirty="0"/>
              <a:t> 10, 52074 Aachen</a:t>
            </a:r>
          </a:p>
          <a:p>
            <a:r>
              <a:rPr lang="de-DE" dirty="0"/>
              <a:t>Germany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/>
              <a:t>Xueying Liu, Reinhard Madlener </a:t>
            </a:r>
          </a:p>
          <a:p>
            <a:r>
              <a:rPr lang="de-DE" dirty="0"/>
              <a:t>T +49 241 80 49831, -822</a:t>
            </a:r>
          </a:p>
          <a:p>
            <a:r>
              <a:rPr lang="en-US" dirty="0"/>
              <a:t>rmadlener@eonerc.rwth-aachen.de </a:t>
            </a:r>
            <a:br>
              <a:rPr lang="en-US" dirty="0"/>
            </a:br>
            <a:r>
              <a:rPr lang="en-US" dirty="0"/>
              <a:t>xueying.liu@eonerc.rwth-aachen.de </a:t>
            </a:r>
          </a:p>
          <a:p>
            <a:r>
              <a:rPr lang="de-DE" dirty="0"/>
              <a:t>http://www.eonerc.rwth-aachen.de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Contact</a:t>
            </a:r>
            <a:r>
              <a:rPr lang="de-DE" dirty="0"/>
              <a:t>:</a:t>
            </a:r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/>
      </p:pic>
      <p:sp>
        <p:nvSpPr>
          <p:cNvPr id="2" name="Textfeld 1"/>
          <p:cNvSpPr txBox="1"/>
          <p:nvPr/>
        </p:nvSpPr>
        <p:spPr>
          <a:xfrm>
            <a:off x="4136571" y="391886"/>
            <a:ext cx="430203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2000" dirty="0" err="1">
                <a:solidFill>
                  <a:schemeClr val="bg1"/>
                </a:solidFill>
              </a:rPr>
              <a:t>Many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thanks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for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your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kind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attention</a:t>
            </a:r>
            <a:r>
              <a:rPr lang="de-DE" sz="2000" dirty="0">
                <a:solidFill>
                  <a:schemeClr val="bg1"/>
                </a:solidFill>
              </a:rPr>
              <a:t>. </a:t>
            </a:r>
            <a:r>
              <a:rPr lang="de-DE" sz="2000" dirty="0" err="1">
                <a:solidFill>
                  <a:schemeClr val="bg1"/>
                </a:solidFill>
              </a:rPr>
              <a:t>Any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questions</a:t>
            </a:r>
            <a:r>
              <a:rPr lang="de-DE" sz="20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929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Presentation Outline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marL="717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74900" lvl="1" indent="-342900">
              <a:buFont typeface="+mj-lt"/>
              <a:buAutoNum type="arabicPeriod"/>
            </a:pPr>
            <a:r>
              <a:rPr lang="en-US" sz="1800" dirty="0"/>
              <a:t>Introduction </a:t>
            </a:r>
          </a:p>
          <a:p>
            <a:pPr marL="774900" lvl="1" indent="-342900">
              <a:buFont typeface="+mj-lt"/>
              <a:buAutoNum type="arabicPeriod"/>
            </a:pPr>
            <a:endParaRPr lang="en-US" sz="1800" dirty="0"/>
          </a:p>
          <a:p>
            <a:pPr marL="774900" lvl="1" indent="-342900">
              <a:buFont typeface="+mj-lt"/>
              <a:buAutoNum type="arabicPeriod"/>
            </a:pPr>
            <a:r>
              <a:rPr lang="en-US" sz="1800" dirty="0"/>
              <a:t>Aim and Scope</a:t>
            </a:r>
          </a:p>
          <a:p>
            <a:pPr marL="774900" lvl="1" indent="-342900">
              <a:buFont typeface="+mj-lt"/>
              <a:buAutoNum type="arabicPeriod"/>
            </a:pPr>
            <a:endParaRPr lang="en-US" sz="1800" dirty="0"/>
          </a:p>
          <a:p>
            <a:pPr marL="774900" lvl="1" indent="-342900">
              <a:buFont typeface="+mj-lt"/>
              <a:buAutoNum type="arabicPeriod"/>
            </a:pPr>
            <a:r>
              <a:rPr lang="en-US" sz="1800" dirty="0"/>
              <a:t>Literature and Original Contribution  </a:t>
            </a:r>
          </a:p>
          <a:p>
            <a:pPr marL="774900" lvl="1" indent="-342900">
              <a:buFont typeface="+mj-lt"/>
              <a:buAutoNum type="arabicPeriod"/>
            </a:pPr>
            <a:endParaRPr lang="en-US" sz="1800" dirty="0"/>
          </a:p>
          <a:p>
            <a:pPr marL="774900" lvl="1" indent="-342900">
              <a:buFont typeface="+mj-lt"/>
              <a:buAutoNum type="arabicPeriod"/>
            </a:pPr>
            <a:r>
              <a:rPr lang="en-US" sz="1800" dirty="0"/>
              <a:t>Methodology</a:t>
            </a:r>
          </a:p>
          <a:p>
            <a:pPr marL="774900" lvl="1" indent="-342900">
              <a:buFont typeface="+mj-lt"/>
              <a:buAutoNum type="arabicPeriod"/>
            </a:pPr>
            <a:endParaRPr lang="en-US" sz="1800" dirty="0"/>
          </a:p>
          <a:p>
            <a:pPr marL="774900" lvl="1" indent="-342900">
              <a:buFont typeface="+mj-lt"/>
              <a:buAutoNum type="arabicPeriod"/>
            </a:pPr>
            <a:r>
              <a:rPr lang="en-US" sz="1800" dirty="0"/>
              <a:t>Data</a:t>
            </a:r>
          </a:p>
          <a:p>
            <a:pPr marL="774900" lvl="1" indent="-342900">
              <a:buFont typeface="+mj-lt"/>
              <a:buAutoNum type="arabicPeriod"/>
            </a:pPr>
            <a:endParaRPr lang="en-US" altLang="de-DE" sz="1800" dirty="0"/>
          </a:p>
          <a:p>
            <a:pPr marL="774900" lvl="1" indent="-342900">
              <a:buFont typeface="+mj-lt"/>
              <a:buAutoNum type="arabicPeriod"/>
            </a:pPr>
            <a:r>
              <a:rPr lang="en-US" sz="1800" dirty="0"/>
              <a:t>Simulation Results and Policy Implications</a:t>
            </a:r>
          </a:p>
          <a:p>
            <a:pPr marL="774900" lvl="1" indent="-342900">
              <a:buFont typeface="+mj-lt"/>
              <a:buAutoNum type="arabicPeriod"/>
            </a:pPr>
            <a:endParaRPr lang="en-US" sz="1800" dirty="0"/>
          </a:p>
          <a:p>
            <a:pPr marL="774900" lvl="1" indent="-342900">
              <a:buFont typeface="+mj-lt"/>
              <a:buAutoNum type="arabicPeriod"/>
            </a:pPr>
            <a:r>
              <a:rPr lang="en-US" sz="1800" dirty="0"/>
              <a:t>Limitations and Conclusions</a:t>
            </a:r>
          </a:p>
          <a:p>
            <a:pPr marL="774900" lvl="1" indent="-342900">
              <a:buFont typeface="+mj-lt"/>
              <a:buAutoNum type="arabicPeriod"/>
            </a:pPr>
            <a:endParaRPr lang="de-DE" sz="1800" dirty="0"/>
          </a:p>
          <a:p>
            <a:pPr marL="774900" lvl="1" indent="-342900">
              <a:buFont typeface="+mj-lt"/>
              <a:buAutoNum type="arabicPeriod"/>
            </a:pPr>
            <a:endParaRPr lang="en-US" dirty="0"/>
          </a:p>
          <a:p>
            <a:pPr marL="717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C5FA1A2-099E-42B4-BAE8-CF60E7502384}"/>
              </a:ext>
            </a:extLst>
          </p:cNvPr>
          <p:cNvSpPr txBox="1"/>
          <p:nvPr/>
        </p:nvSpPr>
        <p:spPr>
          <a:xfrm>
            <a:off x="737311" y="5024427"/>
            <a:ext cx="7290953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Ongoing Research - </a:t>
            </a:r>
            <a:r>
              <a:rPr lang="en-GB" sz="1600" b="1" dirty="0"/>
              <a:t>Forthcoming FCN Working Paper</a:t>
            </a:r>
          </a:p>
          <a:p>
            <a:r>
              <a:rPr lang="en-GB" sz="1400" dirty="0"/>
              <a:t>Liu X., </a:t>
            </a:r>
            <a:r>
              <a:rPr lang="en-GB" sz="1400" dirty="0" err="1"/>
              <a:t>Madlener</a:t>
            </a:r>
            <a:r>
              <a:rPr lang="en-GB" sz="1400" dirty="0"/>
              <a:t> R. (2021). </a:t>
            </a:r>
            <a:r>
              <a:rPr lang="en-US" sz="1400" i="1" dirty="0"/>
              <a:t>Direct Current Technology in Private Households in Germany – Simulation and Policy Implication</a:t>
            </a:r>
            <a:r>
              <a:rPr lang="en-GB" sz="1400" dirty="0"/>
              <a:t>, FCN Working Paper Series, Institute for Future Energy Consumer Needs and </a:t>
            </a:r>
            <a:r>
              <a:rPr lang="en-GB" sz="1400" dirty="0" err="1"/>
              <a:t>Behavior</a:t>
            </a:r>
            <a:r>
              <a:rPr lang="en-GB" sz="1400" dirty="0"/>
              <a:t>, RWTH Aachen </a:t>
            </a:r>
            <a:r>
              <a:rPr lang="en-GB" sz="1400" dirty="0" smtClean="0"/>
              <a:t>University (in prep.)</a:t>
            </a:r>
            <a:endParaRPr lang="en-US" sz="1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03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1. Introduction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841086" y="1122362"/>
            <a:ext cx="3888052" cy="8239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 Driving technologies 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841086" y="1946274"/>
            <a:ext cx="3888052" cy="3684588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>
            <a:lvl1pPr marL="216000" indent="-2160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160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5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  <a:tabLst>
                <a:tab pos="432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59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648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  <a:tabLst>
                <a:tab pos="864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-21600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tabLst>
                <a:tab pos="89535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/>
              <a:t>Generation</a:t>
            </a:r>
            <a:r>
              <a:rPr lang="en-US" dirty="0"/>
              <a:t>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Solar PV system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100" dirty="0"/>
              <a:t>Consumption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EV charging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Consumer electronics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HVAC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LED lighting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Computing (e.g. PCs/laptops, servers)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100" dirty="0"/>
              <a:t>Storage devices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Battery (</a:t>
            </a:r>
            <a:r>
              <a:rPr lang="en-US" sz="1800" dirty="0" err="1"/>
              <a:t>Powerwall</a:t>
            </a:r>
            <a:r>
              <a:rPr lang="en-US" sz="1800" dirty="0"/>
              <a:t> etc.)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13401" y="1122362"/>
            <a:ext cx="3926545" cy="8239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 Benefits of DC in buildings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13401" y="1946274"/>
            <a:ext cx="3926545" cy="368458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16000" indent="-2160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160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5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  <a:tabLst>
                <a:tab pos="432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59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648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  <a:tabLst>
                <a:tab pos="864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-21600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tabLst>
                <a:tab pos="89535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Improved energy efficiency</a:t>
            </a:r>
          </a:p>
          <a:p>
            <a:endParaRPr lang="en-US" dirty="0"/>
          </a:p>
          <a:p>
            <a:r>
              <a:rPr lang="en-US" dirty="0"/>
              <a:t>Flexible and simple design</a:t>
            </a:r>
          </a:p>
          <a:p>
            <a:endParaRPr lang="en-US" dirty="0"/>
          </a:p>
          <a:p>
            <a:r>
              <a:rPr lang="en-US" dirty="0"/>
              <a:t>Reliability of system</a:t>
            </a:r>
          </a:p>
          <a:p>
            <a:endParaRPr lang="en-US" dirty="0"/>
          </a:p>
          <a:p>
            <a:r>
              <a:rPr lang="en-US" dirty="0"/>
              <a:t>Lower installation costs</a:t>
            </a:r>
          </a:p>
          <a:p>
            <a:endParaRPr lang="en-US" dirty="0"/>
          </a:p>
          <a:p>
            <a:r>
              <a:rPr lang="en-US" dirty="0"/>
              <a:t>Improved safety</a:t>
            </a:r>
          </a:p>
          <a:p>
            <a:endParaRPr lang="en-US" dirty="0"/>
          </a:p>
          <a:p>
            <a:r>
              <a:rPr lang="en-US" dirty="0"/>
              <a:t>Lower capital costs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15000" y="5630862"/>
            <a:ext cx="4641455" cy="4119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50" dirty="0"/>
              <a:t>Source: </a:t>
            </a:r>
            <a:r>
              <a:rPr lang="en-US" sz="1050" dirty="0" err="1"/>
              <a:t>Marchionini</a:t>
            </a:r>
            <a:r>
              <a:rPr lang="en-US" sz="1050" dirty="0"/>
              <a:t> and Zheng (2018), adapted</a:t>
            </a:r>
          </a:p>
        </p:txBody>
      </p:sp>
    </p:spTree>
    <p:extLst>
      <p:ext uri="{BB962C8B-B14F-4D97-AF65-F5344CB8AC3E}">
        <p14:creationId xmlns:p14="http://schemas.microsoft.com/office/powerpoint/2010/main" val="419023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2. Aim and Scope</a:t>
            </a:r>
            <a:endParaRPr lang="de-DE" dirty="0"/>
          </a:p>
        </p:txBody>
      </p:sp>
      <p:sp>
        <p:nvSpPr>
          <p:cNvPr id="13" name="Freihandform 11"/>
          <p:cNvSpPr/>
          <p:nvPr/>
        </p:nvSpPr>
        <p:spPr>
          <a:xfrm>
            <a:off x="4995949" y="888524"/>
            <a:ext cx="3860051" cy="5173592"/>
          </a:xfrm>
          <a:prstGeom prst="rect">
            <a:avLst/>
          </a:prstGeom>
          <a:solidFill>
            <a:schemeClr val="bg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3681668" numCol="1" spcCol="127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600" b="1" dirty="0"/>
          </a:p>
          <a:p>
            <a:pPr>
              <a:lnSpc>
                <a:spcPct val="150000"/>
              </a:lnSpc>
            </a:pPr>
            <a:endParaRPr lang="en-US" sz="1600" b="1" dirty="0"/>
          </a:p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r>
              <a:rPr lang="en-US" sz="1600" dirty="0"/>
              <a:t>Germany</a:t>
            </a:r>
          </a:p>
          <a:p>
            <a:pPr marL="28575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PV generation implication</a:t>
            </a:r>
          </a:p>
          <a:p>
            <a:pPr marL="28575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Household profile simulated for German household </a:t>
            </a:r>
          </a:p>
          <a:p>
            <a:pPr marL="28575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Electricity price and FIT implication </a:t>
            </a:r>
          </a:p>
          <a:p>
            <a:pPr marL="28575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National legal framework for P2P trading applies</a:t>
            </a:r>
          </a:p>
          <a:p>
            <a:pPr defTabSz="1200150">
              <a:lnSpc>
                <a:spcPct val="150000"/>
              </a:lnSpc>
            </a:pPr>
            <a:r>
              <a:rPr lang="en-US" sz="1600" dirty="0"/>
              <a:t>Residential households </a:t>
            </a:r>
          </a:p>
          <a:p>
            <a:pPr marL="28575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Commercial and industrial applications excluded </a:t>
            </a:r>
          </a:p>
          <a:p>
            <a:pPr defTabSz="1200150">
              <a:lnSpc>
                <a:spcPct val="150000"/>
              </a:lnSpc>
            </a:pPr>
            <a:r>
              <a:rPr lang="en-US" sz="1600" dirty="0"/>
              <a:t>Focus on savings from improved energy efficiency</a:t>
            </a:r>
            <a:endParaRPr lang="en-GB" sz="1600" dirty="0"/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6" name="Freihandform 11"/>
          <p:cNvSpPr/>
          <p:nvPr/>
        </p:nvSpPr>
        <p:spPr>
          <a:xfrm>
            <a:off x="372699" y="888525"/>
            <a:ext cx="4392660" cy="5173592"/>
          </a:xfrm>
          <a:prstGeom prst="rect">
            <a:avLst/>
          </a:prstGeom>
          <a:solidFill>
            <a:schemeClr val="bg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3681668" numCol="1" spcCol="1270" anchor="ctr" anchorCtr="0">
            <a:noAutofit/>
          </a:bodyPr>
          <a:lstStyle/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r>
              <a:rPr lang="en-US" sz="1600" dirty="0"/>
              <a:t>How does the following parameters affect the savings potential of DC configuration compared to AC configurations in private households?</a:t>
            </a:r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AC / DC load shares</a:t>
            </a:r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Household characteristics</a:t>
            </a:r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Solar PV and battery sizes </a:t>
            </a:r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Feed-in-tariff (FIT) and electricity prices</a:t>
            </a:r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Peer-to-peer (P2P) trading</a:t>
            </a:r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r>
              <a:rPr lang="en-US" sz="1600" dirty="0"/>
              <a:t>What are the policy implications?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8097" y="1108865"/>
            <a:ext cx="21883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Research Questions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831816" y="1133487"/>
            <a:ext cx="2188315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/>
              <a:t>Scope</a:t>
            </a:r>
          </a:p>
        </p:txBody>
      </p:sp>
    </p:spTree>
    <p:extLst>
      <p:ext uri="{BB962C8B-B14F-4D97-AF65-F5344CB8AC3E}">
        <p14:creationId xmlns:p14="http://schemas.microsoft.com/office/powerpoint/2010/main" val="426342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3. Literature and Original Contribution</a:t>
            </a:r>
            <a:endParaRPr lang="de-DE" dirty="0"/>
          </a:p>
        </p:txBody>
      </p:sp>
      <p:sp>
        <p:nvSpPr>
          <p:cNvPr id="13" name="Freihandform 11"/>
          <p:cNvSpPr/>
          <p:nvPr/>
        </p:nvSpPr>
        <p:spPr>
          <a:xfrm>
            <a:off x="4328719" y="888524"/>
            <a:ext cx="4527281" cy="5173592"/>
          </a:xfrm>
          <a:prstGeom prst="rect">
            <a:avLst/>
          </a:prstGeom>
          <a:solidFill>
            <a:schemeClr val="bg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3681668" numCol="1" spcCol="127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600" b="1" dirty="0"/>
          </a:p>
          <a:p>
            <a:pPr>
              <a:lnSpc>
                <a:spcPct val="150000"/>
              </a:lnSpc>
            </a:pPr>
            <a:endParaRPr lang="en-US" sz="1600" b="1" dirty="0"/>
          </a:p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Focus on monetary savings from improved energy efficiency due to DC configuration</a:t>
            </a:r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Applied to German households</a:t>
            </a:r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Include specific household type and characteristics </a:t>
            </a:r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P2P trading modeling included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Analysis of various scenarios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Policy implications</a:t>
            </a:r>
          </a:p>
        </p:txBody>
      </p:sp>
      <p:sp>
        <p:nvSpPr>
          <p:cNvPr id="16" name="Freihandform 11"/>
          <p:cNvSpPr/>
          <p:nvPr/>
        </p:nvSpPr>
        <p:spPr>
          <a:xfrm>
            <a:off x="397865" y="888524"/>
            <a:ext cx="3775353" cy="5173592"/>
          </a:xfrm>
          <a:prstGeom prst="rect">
            <a:avLst/>
          </a:prstGeom>
          <a:solidFill>
            <a:schemeClr val="bg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3681668" numCol="1" spcCol="1270" anchor="ctr" anchorCtr="0">
            <a:noAutofit/>
          </a:bodyPr>
          <a:lstStyle/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/>
            <a:endParaRPr lang="en-GB" sz="1200" b="0" i="0" dirty="0">
              <a:solidFill>
                <a:srgbClr val="000000"/>
              </a:solidFill>
              <a:effectLst/>
              <a:latin typeface="LMRoman12-Regular"/>
            </a:endParaRPr>
          </a:p>
          <a:p>
            <a:pPr lvl="0" defTabSz="1200150"/>
            <a:endParaRPr lang="en-GB" sz="1200" dirty="0">
              <a:solidFill>
                <a:srgbClr val="000000"/>
              </a:solidFill>
              <a:latin typeface="LMRoman12-Regular"/>
            </a:endParaRPr>
          </a:p>
          <a:p>
            <a:pPr lvl="0" defTabSz="1200150"/>
            <a:endParaRPr lang="en-GB" sz="1200" b="0" i="0" dirty="0">
              <a:solidFill>
                <a:srgbClr val="000000"/>
              </a:solidFill>
              <a:effectLst/>
              <a:latin typeface="LMRoman12-Regular"/>
            </a:endParaRPr>
          </a:p>
          <a:p>
            <a:pPr lvl="0" defTabSz="1200150"/>
            <a:endParaRPr lang="en-GB" sz="1200" dirty="0">
              <a:solidFill>
                <a:srgbClr val="000000"/>
              </a:solidFill>
              <a:latin typeface="LMRoman12-Regular"/>
            </a:endParaRPr>
          </a:p>
          <a:p>
            <a:pPr lvl="0" defTabSz="1200150"/>
            <a:endParaRPr lang="en-GB" sz="1200" b="0" i="0" dirty="0">
              <a:solidFill>
                <a:srgbClr val="000000"/>
              </a:solidFill>
              <a:effectLst/>
              <a:latin typeface="LMRoman12-Regular"/>
            </a:endParaRPr>
          </a:p>
          <a:p>
            <a:pPr lvl="0" defTabSz="1200150"/>
            <a:endParaRPr lang="en-GB" sz="1200" b="0" i="0" dirty="0">
              <a:solidFill>
                <a:srgbClr val="000000"/>
              </a:solidFill>
              <a:effectLst/>
              <a:latin typeface="LMRoman12-Regular"/>
            </a:endParaRPr>
          </a:p>
          <a:p>
            <a:pPr lvl="0" defTabSz="1200150"/>
            <a:endParaRPr lang="en-GB" sz="1200" dirty="0">
              <a:solidFill>
                <a:srgbClr val="000000"/>
              </a:solidFill>
              <a:latin typeface="LMRoman12-Regular"/>
            </a:endParaRPr>
          </a:p>
          <a:p>
            <a:pPr lvl="0" defTabSz="1200150"/>
            <a:endParaRPr lang="en-GB" sz="1200" b="0" i="0" dirty="0">
              <a:solidFill>
                <a:srgbClr val="000000"/>
              </a:solidFill>
              <a:effectLst/>
              <a:latin typeface="LMRoman12-Regular"/>
            </a:endParaRPr>
          </a:p>
          <a:p>
            <a:pPr lvl="0" defTabSz="1200150"/>
            <a:endParaRPr lang="en-GB" sz="1200" dirty="0">
              <a:solidFill>
                <a:srgbClr val="000000"/>
              </a:solidFill>
              <a:latin typeface="LMRoman12-Regular"/>
            </a:endParaRPr>
          </a:p>
          <a:p>
            <a:pPr lvl="0" defTabSz="1200150"/>
            <a:endParaRPr lang="en-GB" sz="1200" b="0" i="0" dirty="0">
              <a:solidFill>
                <a:srgbClr val="000000"/>
              </a:solidFill>
              <a:effectLst/>
              <a:latin typeface="LMRoman12-Regular"/>
            </a:endParaRPr>
          </a:p>
          <a:p>
            <a:pPr lvl="0" defTabSz="1200150"/>
            <a:endParaRPr lang="en-GB" sz="1200" b="0" i="0" dirty="0">
              <a:solidFill>
                <a:srgbClr val="000000"/>
              </a:solidFill>
              <a:effectLst/>
              <a:latin typeface="LMRoman12-Regular"/>
            </a:endParaRPr>
          </a:p>
          <a:p>
            <a:pPr lvl="0" defTabSz="1200150"/>
            <a:endParaRPr lang="en-GB" sz="1200" dirty="0">
              <a:solidFill>
                <a:srgbClr val="000000"/>
              </a:solidFill>
              <a:latin typeface="LMRoman12-Regular"/>
            </a:endParaRPr>
          </a:p>
          <a:p>
            <a:pPr lvl="0" defTabSz="1200150"/>
            <a:endParaRPr lang="en-GB" sz="1200" b="0" i="0" dirty="0">
              <a:solidFill>
                <a:srgbClr val="000000"/>
              </a:solidFill>
              <a:effectLst/>
              <a:latin typeface="LMRoman12-Regular"/>
            </a:endParaRPr>
          </a:p>
          <a:p>
            <a:pPr lvl="0" defTabSz="1200150"/>
            <a:r>
              <a:rPr lang="en-GB" sz="1200" b="0" i="0" dirty="0" err="1">
                <a:solidFill>
                  <a:srgbClr val="000000"/>
                </a:solidFill>
                <a:effectLst/>
                <a:latin typeface="LMRoman12-Regular"/>
              </a:rPr>
              <a:t>Vossos</a:t>
            </a:r>
            <a:r>
              <a:rPr lang="en-GB" sz="1200" dirty="0">
                <a:solidFill>
                  <a:srgbClr val="000000"/>
                </a:solidFill>
                <a:latin typeface="LMRoman12-Regular"/>
              </a:rPr>
              <a:t> et al 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LMRoman12-Regular"/>
              </a:rPr>
              <a:t>(2014). Energy savings from direct-DC in US residential buildings</a:t>
            </a:r>
          </a:p>
          <a:p>
            <a:pPr lvl="0" defTabSz="1200150"/>
            <a:endParaRPr lang="en-GB" sz="1200" b="0" i="0" dirty="0">
              <a:solidFill>
                <a:srgbClr val="000000"/>
              </a:solidFill>
              <a:effectLst/>
              <a:latin typeface="LMRoman12-Regular"/>
            </a:endParaRPr>
          </a:p>
          <a:p>
            <a:pPr defTabSz="1200150"/>
            <a:r>
              <a:rPr lang="en-GB" sz="1200" b="0" i="0" dirty="0">
                <a:solidFill>
                  <a:srgbClr val="000000"/>
                </a:solidFill>
                <a:effectLst/>
                <a:latin typeface="LMRoman12-Regular"/>
              </a:rPr>
              <a:t>Backhaus et al (2015) DC microgrids scoping study. Estimate of technical and economic benefits</a:t>
            </a:r>
          </a:p>
          <a:p>
            <a:pPr lvl="0" defTabSz="1200150"/>
            <a:endParaRPr lang="en-GB" sz="1200" b="0" i="0" dirty="0">
              <a:solidFill>
                <a:srgbClr val="000000"/>
              </a:solidFill>
              <a:effectLst/>
              <a:latin typeface="LMRoman12-Regular"/>
            </a:endParaRPr>
          </a:p>
          <a:p>
            <a:pPr lvl="0" defTabSz="1200150"/>
            <a:endParaRPr lang="en-US" sz="1200" dirty="0"/>
          </a:p>
          <a:p>
            <a:pPr lvl="0" defTabSz="1200150"/>
            <a:r>
              <a:rPr lang="en-GB" sz="1200" dirty="0" err="1">
                <a:solidFill>
                  <a:srgbClr val="000000"/>
                </a:solidFill>
                <a:latin typeface="LMRoman12-Regular"/>
              </a:rPr>
              <a:t>Glasgo</a:t>
            </a:r>
            <a:r>
              <a:rPr lang="en-GB" sz="1200" dirty="0">
                <a:solidFill>
                  <a:srgbClr val="000000"/>
                </a:solidFill>
                <a:latin typeface="LMRoman12-Regular"/>
              </a:rPr>
              <a:t>, Brock et al (2016). How much electricity can we save by using direct current circuits in homes? </a:t>
            </a:r>
          </a:p>
          <a:p>
            <a:pPr lvl="0" defTabSz="1200150"/>
            <a:endParaRPr lang="en-GB" sz="1200" dirty="0">
              <a:solidFill>
                <a:srgbClr val="000000"/>
              </a:solidFill>
              <a:latin typeface="LMRoman12-Regular"/>
            </a:endParaRPr>
          </a:p>
          <a:p>
            <a:pPr lvl="0" defTabSz="1200150"/>
            <a:r>
              <a:rPr lang="en-GB" sz="1200" dirty="0">
                <a:solidFill>
                  <a:srgbClr val="000000"/>
                </a:solidFill>
                <a:latin typeface="LMRoman12-Regular"/>
              </a:rPr>
              <a:t>Gerber et al (2018). A simulation-based efficiency comparison of AC and DC power distribution networks in commercial buildings</a:t>
            </a:r>
            <a:endParaRPr lang="en-US" sz="1200" dirty="0">
              <a:solidFill>
                <a:srgbClr val="000000"/>
              </a:solidFill>
              <a:latin typeface="LMRoman12-Regular"/>
            </a:endParaRPr>
          </a:p>
          <a:p>
            <a:pPr lvl="0" defTabSz="1200150"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LMRoman12-Regular"/>
              </a:rPr>
              <a:t>……</a:t>
            </a:r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Mainly US context </a:t>
            </a:r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Generalized results with fixed price and setup</a:t>
            </a:r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Few policy implications</a:t>
            </a:r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Does not include P2P trading</a:t>
            </a:r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lvl="0" defTabSz="1200150">
              <a:lnSpc>
                <a:spcPct val="150000"/>
              </a:lnSpc>
            </a:pPr>
            <a:endParaRPr lang="en-US" sz="1600" dirty="0"/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166070" y="1108865"/>
            <a:ext cx="21086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Existing Literature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613702" y="1108865"/>
            <a:ext cx="2188315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/>
              <a:t>Original Contributions</a:t>
            </a:r>
          </a:p>
        </p:txBody>
      </p:sp>
    </p:spTree>
    <p:extLst>
      <p:ext uri="{BB962C8B-B14F-4D97-AF65-F5344CB8AC3E}">
        <p14:creationId xmlns:p14="http://schemas.microsoft.com/office/powerpoint/2010/main" val="273748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platzhalter 2">
            <a:extLst>
              <a:ext uri="{FF2B5EF4-FFF2-40B4-BE49-F238E27FC236}">
                <a16:creationId xmlns:a16="http://schemas.microsoft.com/office/drawing/2014/main" id="{8EED3A61-97D9-4B5D-80D8-27DF85C1DA7A}"/>
              </a:ext>
            </a:extLst>
          </p:cNvPr>
          <p:cNvSpPr txBox="1">
            <a:spLocks/>
          </p:cNvSpPr>
          <p:nvPr/>
        </p:nvSpPr>
        <p:spPr>
          <a:xfrm>
            <a:off x="287338" y="871200"/>
            <a:ext cx="8569325" cy="52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16000" indent="-2160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160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5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  <a:tabLst>
                <a:tab pos="432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59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648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  <a:tabLst>
                <a:tab pos="864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-21600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tabLst>
                <a:tab pos="89535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717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4. Methodology</a:t>
            </a:r>
            <a:endParaRPr lang="de-DE" dirty="0"/>
          </a:p>
        </p:txBody>
      </p:sp>
      <p:sp>
        <p:nvSpPr>
          <p:cNvPr id="18" name="TextBox 17"/>
          <p:cNvSpPr txBox="1"/>
          <p:nvPr/>
        </p:nvSpPr>
        <p:spPr>
          <a:xfrm>
            <a:off x="3299032" y="915490"/>
            <a:ext cx="2188315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/>
              <a:t>Modeling Steps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8858146-245C-4EAB-8E00-991F312922FC}"/>
              </a:ext>
            </a:extLst>
          </p:cNvPr>
          <p:cNvSpPr txBox="1"/>
          <p:nvPr/>
        </p:nvSpPr>
        <p:spPr>
          <a:xfrm>
            <a:off x="840997" y="2805175"/>
            <a:ext cx="2395056" cy="2832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lvl="0" algn="ctr" defTabSz="1200150">
              <a:lnSpc>
                <a:spcPct val="150000"/>
              </a:lnSpc>
            </a:pPr>
            <a:r>
              <a:rPr lang="en-US" sz="1400" b="1" dirty="0"/>
              <a:t>Load profile simulation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FC48850-0C2D-4560-B2B0-6D8102BC6D53}"/>
              </a:ext>
            </a:extLst>
          </p:cNvPr>
          <p:cNvSpPr txBox="1"/>
          <p:nvPr/>
        </p:nvSpPr>
        <p:spPr>
          <a:xfrm>
            <a:off x="4665643" y="1307856"/>
            <a:ext cx="3513623" cy="12527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lvl="0" defTabSz="1200150">
              <a:lnSpc>
                <a:spcPct val="150000"/>
              </a:lnSpc>
            </a:pPr>
            <a:r>
              <a:rPr lang="en-US" sz="1400" dirty="0"/>
              <a:t>System configurations</a:t>
            </a:r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DC household</a:t>
            </a:r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AC household</a:t>
            </a:r>
          </a:p>
          <a:p>
            <a:pPr marL="28575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DC household with P2P trading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F2B236-03F7-4C04-9F57-854C18465C0F}"/>
              </a:ext>
            </a:extLst>
          </p:cNvPr>
          <p:cNvSpPr txBox="1"/>
          <p:nvPr/>
        </p:nvSpPr>
        <p:spPr>
          <a:xfrm>
            <a:off x="4665643" y="2805174"/>
            <a:ext cx="3513623" cy="2832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lvl="0" algn="ctr" defTabSz="1200150">
              <a:lnSpc>
                <a:spcPct val="150000"/>
              </a:lnSpc>
            </a:pPr>
            <a:r>
              <a:rPr lang="en-US" sz="1400" b="1" dirty="0"/>
              <a:t>Efficiency calculation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7F0CCE4-1DEE-4F56-8E39-E8C007E6C1FC}"/>
              </a:ext>
            </a:extLst>
          </p:cNvPr>
          <p:cNvSpPr txBox="1"/>
          <p:nvPr/>
        </p:nvSpPr>
        <p:spPr>
          <a:xfrm>
            <a:off x="840997" y="3900813"/>
            <a:ext cx="2395056" cy="6063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lvl="0" defTabSz="1200150">
              <a:lnSpc>
                <a:spcPct val="150000"/>
              </a:lnSpc>
            </a:pPr>
            <a:r>
              <a:rPr lang="en-US" sz="1400" dirty="0"/>
              <a:t>Scenarios: PV, battery size, electricity price, FIT, P2P</a:t>
            </a:r>
            <a:endParaRPr lang="en-US" sz="1400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1F4F6B5-29BB-4EE0-A5D9-B5DB4FBB50D4}"/>
              </a:ext>
            </a:extLst>
          </p:cNvPr>
          <p:cNvSpPr txBox="1"/>
          <p:nvPr/>
        </p:nvSpPr>
        <p:spPr>
          <a:xfrm>
            <a:off x="840997" y="5640448"/>
            <a:ext cx="7338268" cy="2832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/>
              <a:t>Derivation of policy implications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09F3B6E-5E63-440E-A481-0C8D8C5468CE}"/>
              </a:ext>
            </a:extLst>
          </p:cNvPr>
          <p:cNvSpPr txBox="1"/>
          <p:nvPr/>
        </p:nvSpPr>
        <p:spPr>
          <a:xfrm>
            <a:off x="840997" y="1319684"/>
            <a:ext cx="2395056" cy="12527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lvl="0" defTabSz="1200150">
              <a:lnSpc>
                <a:spcPct val="150000"/>
              </a:lnSpc>
            </a:pPr>
            <a:r>
              <a:rPr lang="en-US" sz="1400" dirty="0"/>
              <a:t>Household characteristics</a:t>
            </a:r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Size, Type</a:t>
            </a:r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Employment situation</a:t>
            </a:r>
          </a:p>
          <a:p>
            <a:pPr marL="285750" lvl="0" indent="-285750" defTabSz="1200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Activities (randomized)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E6524F4-FE8E-4025-9D92-1985B66E4C07}"/>
              </a:ext>
            </a:extLst>
          </p:cNvPr>
          <p:cNvSpPr txBox="1"/>
          <p:nvPr/>
        </p:nvSpPr>
        <p:spPr>
          <a:xfrm>
            <a:off x="840996" y="4850464"/>
            <a:ext cx="7338269" cy="6063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lvl="0" algn="ctr" defTabSz="1200150">
              <a:lnSpc>
                <a:spcPct val="150000"/>
              </a:lnSpc>
            </a:pPr>
            <a:r>
              <a:rPr lang="en-US" sz="1400" b="1" dirty="0"/>
              <a:t>Savings analysis </a:t>
            </a:r>
          </a:p>
          <a:p>
            <a:pPr lvl="0" algn="ctr" defTabSz="1200150">
              <a:lnSpc>
                <a:spcPct val="150000"/>
              </a:lnSpc>
            </a:pPr>
            <a:r>
              <a:rPr lang="en-US" sz="1400" dirty="0"/>
              <a:t>(net savings compared to equivalent AC system or system without PV/battery)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62BDDB0-6CC7-42DE-A172-9A979172087E}"/>
              </a:ext>
            </a:extLst>
          </p:cNvPr>
          <p:cNvCxnSpPr>
            <a:stCxn id="15" idx="2"/>
            <a:endCxn id="4" idx="0"/>
          </p:cNvCxnSpPr>
          <p:nvPr/>
        </p:nvCxnSpPr>
        <p:spPr>
          <a:xfrm>
            <a:off x="2038525" y="2572399"/>
            <a:ext cx="0" cy="232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DAFB9CF-16C1-457B-9363-5839EED32FB4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6422455" y="2560571"/>
            <a:ext cx="0" cy="244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9D37044B-CF39-4E00-9941-91D91C894CA4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 rot="16200000" flipH="1">
            <a:off x="2393293" y="2733626"/>
            <a:ext cx="1762070" cy="2471606"/>
          </a:xfrm>
          <a:prstGeom prst="bentConnector3">
            <a:avLst>
              <a:gd name="adj1" fmla="val 2762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Verbinder: gewinkelt 22">
            <a:extLst>
              <a:ext uri="{FF2B5EF4-FFF2-40B4-BE49-F238E27FC236}">
                <a16:creationId xmlns:a16="http://schemas.microsoft.com/office/drawing/2014/main" id="{13F70512-33AB-411D-B389-B555F2A67235}"/>
              </a:ext>
            </a:extLst>
          </p:cNvPr>
          <p:cNvCxnSpPr>
            <a:cxnSpLocks/>
            <a:stCxn id="10" idx="2"/>
            <a:endCxn id="17" idx="0"/>
          </p:cNvCxnSpPr>
          <p:nvPr/>
        </p:nvCxnSpPr>
        <p:spPr>
          <a:xfrm rot="5400000">
            <a:off x="4585258" y="3013266"/>
            <a:ext cx="1762071" cy="1912324"/>
          </a:xfrm>
          <a:prstGeom prst="bentConnector3">
            <a:avLst>
              <a:gd name="adj1" fmla="val 2762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A6730F51-0992-4659-A8F6-A77EA033DC3F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236053" y="4204005"/>
            <a:ext cx="12740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409A8E31-7FC2-4823-915F-81D40A5D4FD2}"/>
              </a:ext>
            </a:extLst>
          </p:cNvPr>
          <p:cNvSpPr txBox="1"/>
          <p:nvPr/>
        </p:nvSpPr>
        <p:spPr>
          <a:xfrm>
            <a:off x="4700941" y="3897120"/>
            <a:ext cx="3513623" cy="6063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lvl="0" defTabSz="1200150">
              <a:lnSpc>
                <a:spcPct val="150000"/>
              </a:lnSpc>
            </a:pPr>
            <a:r>
              <a:rPr lang="en-US" sz="1400" dirty="0"/>
              <a:t>Algorithm to maximize self consumption from PV generation </a:t>
            </a:r>
          </a:p>
        </p:txBody>
      </p: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1DCC129B-5FB4-47F6-9EEF-BD5CD4E25B07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4510130" y="4200312"/>
            <a:ext cx="1908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89F75F9C-B0C3-47A4-B5A1-C02958FA1CE9}"/>
              </a:ext>
            </a:extLst>
          </p:cNvPr>
          <p:cNvCxnSpPr>
            <a:cxnSpLocks/>
            <a:stCxn id="17" idx="2"/>
            <a:endCxn id="14" idx="0"/>
          </p:cNvCxnSpPr>
          <p:nvPr/>
        </p:nvCxnSpPr>
        <p:spPr>
          <a:xfrm>
            <a:off x="4510131" y="5456848"/>
            <a:ext cx="0" cy="18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1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99011" y="871200"/>
            <a:ext cx="8456988" cy="52343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Load Profile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Simulated for 600 private households (HH) in Germany, based on HH size and employment situations</a:t>
            </a:r>
          </a:p>
          <a:p>
            <a:endParaRPr lang="en-US" sz="1600" dirty="0"/>
          </a:p>
          <a:p>
            <a:r>
              <a:rPr lang="en-US" sz="1600" dirty="0"/>
              <a:t>AC/DC Configuration and Energy Efficiency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Price levels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Data sources: Literature (system investment costs), German federal government website, Sensitivity analysis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P2P Community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Based on price calculation methods in </a:t>
            </a:r>
            <a:r>
              <a:rPr lang="en-US" sz="1400" dirty="0" err="1"/>
              <a:t>Zepter</a:t>
            </a:r>
            <a:r>
              <a:rPr lang="en-US" sz="1400" dirty="0"/>
              <a:t> et al. (2019), assuming best-case scenario</a:t>
            </a:r>
          </a:p>
          <a:p>
            <a:pPr lvl="1" indent="0">
              <a:buNone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5.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2"/>
          <a:stretch/>
        </p:blipFill>
        <p:spPr>
          <a:xfrm>
            <a:off x="4957661" y="2119003"/>
            <a:ext cx="3898338" cy="2597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9"/>
          <a:stretch/>
        </p:blipFill>
        <p:spPr>
          <a:xfrm>
            <a:off x="532015" y="2126897"/>
            <a:ext cx="4323549" cy="264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2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6. Simulation Results and Policy Implications</a:t>
            </a:r>
            <a:endParaRPr lang="en-US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5139267" y="931333"/>
            <a:ext cx="3716732" cy="5174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/>
          <a:lstStyle>
            <a:lvl1pPr marL="0" indent="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tabLst>
                <a:tab pos="2160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5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  <a:tabLst>
                <a:tab pos="432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59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648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  <a:tabLst>
                <a:tab pos="864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-21600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tabLst>
                <a:tab pos="89535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Load type does not significantly influence energy efficiency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generation and storage technology (e.g. solar PV, home battery)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Cost savings from improved efficiency alone are insufficient to incentivize the adoption of DC technology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achieve, and advertise, lower investment costs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067" y="1108865"/>
            <a:ext cx="363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Shares of DC vs. AC load </a:t>
            </a:r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061999" y="1108865"/>
            <a:ext cx="187126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Policy Implications</a:t>
            </a:r>
          </a:p>
          <a:p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5798" r="6304" b="5429"/>
          <a:stretch/>
        </p:blipFill>
        <p:spPr>
          <a:xfrm>
            <a:off x="288000" y="1525058"/>
            <a:ext cx="4580467" cy="458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9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6. Simulation Results and Policy Implications</a:t>
            </a:r>
            <a:endParaRPr lang="en-US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5139267" y="931333"/>
            <a:ext cx="3716732" cy="5174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/>
          <a:lstStyle>
            <a:lvl1pPr marL="0" indent="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tabLst>
                <a:tab pos="2160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5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  <a:tabLst>
                <a:tab pos="432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59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648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  <a:tabLst>
                <a:tab pos="864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-21600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tabLst>
                <a:tab pos="89535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Annual load highly correlated with annual cost savings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Household characteristics do not play an important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consumers with high load (definitely consider larger residential buildings)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Diffusion of electric vehicles facilitates diffusion of DC through increased load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067" y="1108865"/>
            <a:ext cx="363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Household characteristics</a:t>
            </a:r>
          </a:p>
          <a:p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5802" r="5678" b="6667"/>
          <a:stretch/>
        </p:blipFill>
        <p:spPr>
          <a:xfrm>
            <a:off x="211665" y="1407989"/>
            <a:ext cx="4783667" cy="4697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1999" y="1108865"/>
            <a:ext cx="187126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Policy Implications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7546358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 ACS | E.ON ERC - Content slides">
  <a:themeElements>
    <a:clrScheme name="RWTH E.ON">
      <a:dk1>
        <a:sysClr val="windowText" lastClr="000000"/>
      </a:dk1>
      <a:lt1>
        <a:sysClr val="window" lastClr="FFFFFF"/>
      </a:lt1>
      <a:dk2>
        <a:srgbClr val="DD402D"/>
      </a:dk2>
      <a:lt2>
        <a:srgbClr val="9D9EA0"/>
      </a:lt2>
      <a:accent1>
        <a:srgbClr val="DD402D"/>
      </a:accent1>
      <a:accent2>
        <a:srgbClr val="9D9EA0"/>
      </a:accent2>
      <a:accent3>
        <a:srgbClr val="000000"/>
      </a:accent3>
      <a:accent4>
        <a:srgbClr val="FFFFFF"/>
      </a:accent4>
      <a:accent5>
        <a:srgbClr val="DD402D"/>
      </a:accent5>
      <a:accent6>
        <a:srgbClr val="9D9EA0"/>
      </a:accent6>
      <a:hlink>
        <a:srgbClr val="000000"/>
      </a:hlink>
      <a:folHlink>
        <a:srgbClr val="9D9E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6-05-20-FCN-Folienmaster-en.pptx" id="{2A7B47FF-B12D-428C-8E77-0C9300EA4954}" vid="{F32138AF-C02B-4289-AA61-8A551D7AD796}"/>
    </a:ext>
  </a:extLst>
</a:theme>
</file>

<file path=ppt/theme/theme2.xml><?xml version="1.0" encoding="utf-8"?>
<a:theme xmlns:a="http://schemas.openxmlformats.org/drawingml/2006/main" name="Folienmaster ACS | E.ON ERC - Title-/Last-slides">
  <a:themeElements>
    <a:clrScheme name="RWTH E.ON">
      <a:dk1>
        <a:sysClr val="windowText" lastClr="000000"/>
      </a:dk1>
      <a:lt1>
        <a:sysClr val="window" lastClr="FFFFFF"/>
      </a:lt1>
      <a:dk2>
        <a:srgbClr val="DD402D"/>
      </a:dk2>
      <a:lt2>
        <a:srgbClr val="9D9EA0"/>
      </a:lt2>
      <a:accent1>
        <a:srgbClr val="DD402D"/>
      </a:accent1>
      <a:accent2>
        <a:srgbClr val="9D9EA0"/>
      </a:accent2>
      <a:accent3>
        <a:srgbClr val="000000"/>
      </a:accent3>
      <a:accent4>
        <a:srgbClr val="FFFFFF"/>
      </a:accent4>
      <a:accent5>
        <a:srgbClr val="DD402D"/>
      </a:accent5>
      <a:accent6>
        <a:srgbClr val="9D9EA0"/>
      </a:accent6>
      <a:hlink>
        <a:srgbClr val="000000"/>
      </a:hlink>
      <a:folHlink>
        <a:srgbClr val="9D9E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6-05-20-FCN-Folienmaster-en.pptx" id="{2A7B47FF-B12D-428C-8E77-0C9300EA4954}" vid="{220BD155-97CC-4A88-8631-54AFBE06799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Folienmaster-en</Template>
  <TotalTime>0</TotalTime>
  <Words>1339</Words>
  <Application>Microsoft Office PowerPoint</Application>
  <PresentationFormat>Bildschirmpräsentation (4:3)</PresentationFormat>
  <Paragraphs>275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LMRoman12-Regular</vt:lpstr>
      <vt:lpstr>Symbol</vt:lpstr>
      <vt:lpstr>Wingdings</vt:lpstr>
      <vt:lpstr>Folienmaster ACS | E.ON ERC - Content slides</vt:lpstr>
      <vt:lpstr>Folienmaster ACS | E.ON ERC - Title-/Last-slides</vt:lpstr>
      <vt:lpstr>Direct Current (DC) Technology in Private Households in Germany – Simulation and Policy Implication  Xueying Liu1 and Reinhard Madlener1,2   1 Chair of Energy Economics and Management (FCN-ECO), School of Business and Economics /     E.ON ERC, RWTH Aachen, Germany  2 Department of Industrial Economics and Technology Management, NTNU, Trondheim, Norway    1st IAEE Digital Conference (Zoom), June 7-9, 2021</vt:lpstr>
      <vt:lpstr>Presentation Outline</vt:lpstr>
      <vt:lpstr>1. Introduction</vt:lpstr>
      <vt:lpstr>2. Aim and Scope</vt:lpstr>
      <vt:lpstr>3. Literature and Original Contribution</vt:lpstr>
      <vt:lpstr>4. Methodology</vt:lpstr>
      <vt:lpstr>5. Data</vt:lpstr>
      <vt:lpstr>6. Simulation Results and Policy Implications</vt:lpstr>
      <vt:lpstr>6. Simulation Results and Policy Implications</vt:lpstr>
      <vt:lpstr>6. Simulation Results and Policy Implications</vt:lpstr>
      <vt:lpstr>6. Simulation Results and Policy Implications</vt:lpstr>
      <vt:lpstr>6. Simulation Results and Policy Implications</vt:lpstr>
      <vt:lpstr>7. Limitations and Conclusions</vt:lpstr>
      <vt:lpstr>References</vt:lpstr>
      <vt:lpstr>PowerPoint-Präsentation</vt:lpstr>
    </vt:vector>
  </TitlesOfParts>
  <Company>E.ON Energy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Sky - Technology Diffusion Modeling For A Better Understanding Of The Air Transportation Future</dc:title>
  <dc:creator>Liu, Xueying</dc:creator>
  <cp:lastModifiedBy>Madlener, Reinhard</cp:lastModifiedBy>
  <cp:revision>89</cp:revision>
  <cp:lastPrinted>2015-12-23T08:25:11Z</cp:lastPrinted>
  <dcterms:created xsi:type="dcterms:W3CDTF">2019-08-05T12:08:49Z</dcterms:created>
  <dcterms:modified xsi:type="dcterms:W3CDTF">2021-06-02T07:47:27Z</dcterms:modified>
</cp:coreProperties>
</file>