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0" r:id="rId2"/>
    <p:sldMasterId id="2147483652" r:id="rId3"/>
  </p:sldMasterIdLst>
  <p:notesMasterIdLst>
    <p:notesMasterId r:id="rId18"/>
  </p:notesMasterIdLst>
  <p:handoutMasterIdLst>
    <p:handoutMasterId r:id="rId19"/>
  </p:handoutMasterIdLst>
  <p:sldIdLst>
    <p:sldId id="257" r:id="rId4"/>
    <p:sldId id="258" r:id="rId5"/>
    <p:sldId id="282" r:id="rId6"/>
    <p:sldId id="272" r:id="rId7"/>
    <p:sldId id="273" r:id="rId8"/>
    <p:sldId id="275" r:id="rId9"/>
    <p:sldId id="259" r:id="rId10"/>
    <p:sldId id="276" r:id="rId11"/>
    <p:sldId id="277" r:id="rId12"/>
    <p:sldId id="278" r:id="rId13"/>
    <p:sldId id="279" r:id="rId14"/>
    <p:sldId id="280" r:id="rId15"/>
    <p:sldId id="281" r:id="rId16"/>
    <p:sldId id="274" r:id="rId17"/>
  </p:sldIdLst>
  <p:sldSz cx="12192000" cy="6858000"/>
  <p:notesSz cx="6735763" cy="9866313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8" userDrawn="1">
          <p15:clr>
            <a:srgbClr val="A4A3A4"/>
          </p15:clr>
        </p15:guide>
        <p15:guide id="2" pos="212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505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ittlere Formatvorlage 2 - Akz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16DA210-FB5B-4158-B5E0-FEB733F419BA}" styleName="Helle Formatvorlag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DA37D80-6434-44D0-A028-1B22A696006F}" styleName="Helle Formatvorlage 3 - Akz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7" autoAdjust="0"/>
    <p:restoredTop sz="86222" autoAdjust="0"/>
  </p:normalViewPr>
  <p:slideViewPr>
    <p:cSldViewPr>
      <p:cViewPr varScale="1">
        <p:scale>
          <a:sx n="95" d="100"/>
          <a:sy n="95" d="100"/>
        </p:scale>
        <p:origin x="1152" y="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4" d="100"/>
          <a:sy n="84" d="100"/>
        </p:scale>
        <p:origin x="-1884" y="-78"/>
      </p:cViewPr>
      <p:guideLst>
        <p:guide orient="horz" pos="3108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E393E5-555B-40FF-B464-1631ED83EBCD}" type="datetimeFigureOut">
              <a:rPr lang="nl-NL" smtClean="0"/>
              <a:t>07-06-2021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8EEE58-36EB-4E82-BC48-502F309BFC1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88529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8831" cy="493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5373" y="0"/>
            <a:ext cx="2918831" cy="493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9375" y="739775"/>
            <a:ext cx="6577013" cy="37004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3577" y="4686499"/>
            <a:ext cx="5388610" cy="4439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noProof="0"/>
              <a:t>Click to edit Master text styles</a:t>
            </a:r>
          </a:p>
          <a:p>
            <a:pPr lvl="1"/>
            <a:r>
              <a:rPr lang="nl-NL" noProof="0"/>
              <a:t>Second level</a:t>
            </a:r>
          </a:p>
          <a:p>
            <a:pPr lvl="2"/>
            <a:r>
              <a:rPr lang="nl-NL" noProof="0"/>
              <a:t>Third level</a:t>
            </a:r>
          </a:p>
          <a:p>
            <a:pPr lvl="3"/>
            <a:r>
              <a:rPr lang="nl-NL" noProof="0"/>
              <a:t>Fourth level</a:t>
            </a:r>
          </a:p>
          <a:p>
            <a:pPr lvl="4"/>
            <a:r>
              <a:rPr lang="nl-NL" noProof="0"/>
              <a:t>Fifth level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1285"/>
            <a:ext cx="2918831" cy="493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5373" y="9371285"/>
            <a:ext cx="2918831" cy="493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060D037-C05C-4C36-9649-15AC5A1A930F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338490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060D037-C05C-4C36-9649-15AC5A1A930F}" type="slidenum">
              <a:rPr lang="nl-NL" smtClean="0"/>
              <a:pPr>
                <a:defRPr/>
              </a:pPr>
              <a:t>6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226531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Formulas</a:t>
            </a:r>
            <a:r>
              <a:rPr lang="de-DE" dirty="0"/>
              <a:t> </a:t>
            </a:r>
            <a:r>
              <a:rPr lang="de-DE" dirty="0" err="1"/>
              <a:t>simplified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060D037-C05C-4C36-9649-15AC5A1A930F}" type="slidenum">
              <a:rPr lang="nl-NL" smtClean="0"/>
              <a:pPr>
                <a:defRPr/>
              </a:pPr>
              <a:t>8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871953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dirty="0" err="1"/>
              <a:t>Formulas</a:t>
            </a:r>
            <a:r>
              <a:rPr lang="de-DE" dirty="0"/>
              <a:t> </a:t>
            </a:r>
            <a:r>
              <a:rPr lang="de-DE" dirty="0" err="1"/>
              <a:t>simplified</a:t>
            </a:r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060D037-C05C-4C36-9649-15AC5A1A930F}" type="slidenum">
              <a:rPr lang="nl-NL" smtClean="0"/>
              <a:pPr>
                <a:defRPr/>
              </a:pPr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873150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060D037-C05C-4C36-9649-15AC5A1A930F}" type="slidenum">
              <a:rPr lang="nl-NL" smtClean="0"/>
              <a:pPr>
                <a:defRPr/>
              </a:pPr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394039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060D037-C05C-4C36-9649-15AC5A1A930F}" type="slidenum">
              <a:rPr lang="nl-NL" smtClean="0"/>
              <a:pPr>
                <a:defRPr/>
              </a:pPr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524738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060D037-C05C-4C36-9649-15AC5A1A930F}" type="slidenum">
              <a:rPr lang="nl-NL" smtClean="0"/>
              <a:pPr>
                <a:defRPr/>
              </a:pPr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500473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fdekplaat"/>
          <p:cNvSpPr/>
          <p:nvPr userDrawn="1"/>
        </p:nvSpPr>
        <p:spPr>
          <a:xfrm>
            <a:off x="0" y="0"/>
            <a:ext cx="12192000" cy="10175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  </a:t>
            </a:r>
          </a:p>
        </p:txBody>
      </p:sp>
      <p:sp>
        <p:nvSpPr>
          <p:cNvPr id="6" name="shape_Transparantie"/>
          <p:cNvSpPr>
            <a:spLocks noChangeArrowheads="1"/>
          </p:cNvSpPr>
          <p:nvPr userDrawn="1"/>
        </p:nvSpPr>
        <p:spPr bwMode="auto">
          <a:xfrm>
            <a:off x="0" y="0"/>
            <a:ext cx="16933" cy="1017588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757575">
                  <a:alpha val="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nl-NL" altLang="nl-NL" dirty="0"/>
          </a:p>
        </p:txBody>
      </p:sp>
      <p:sp>
        <p:nvSpPr>
          <p:cNvPr id="7" name="shape_TransFollower"/>
          <p:cNvSpPr>
            <a:spLocks noChangeArrowheads="1"/>
          </p:cNvSpPr>
          <p:nvPr userDrawn="1"/>
        </p:nvSpPr>
        <p:spPr bwMode="auto">
          <a:xfrm>
            <a:off x="0" y="0"/>
            <a:ext cx="169333" cy="10175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nl-NL" altLang="nl-NL"/>
          </a:p>
        </p:txBody>
      </p:sp>
      <p:sp>
        <p:nvSpPr>
          <p:cNvPr id="4" name="ZwarteBalk"/>
          <p:cNvSpPr>
            <a:spLocks noGrp="1" noChangeArrowheads="1"/>
          </p:cNvSpPr>
          <p:nvPr>
            <p:ph type="ctrTitle"/>
          </p:nvPr>
        </p:nvSpPr>
        <p:spPr bwMode="auto">
          <a:xfrm>
            <a:off x="0" y="1274400"/>
            <a:ext cx="12192000" cy="1080000"/>
          </a:xfrm>
          <a:prstGeom prst="rect">
            <a:avLst/>
          </a:prstGeom>
          <a:solidFill>
            <a:srgbClr val="505050"/>
          </a:solidFill>
          <a:ln w="0" cmpd="sng">
            <a:noFill/>
          </a:ln>
          <a:effectLst/>
          <a:extLst>
            <a:ext uri="{91240B29-F687-4F45-9708-019B960494DF}">
              <a14:hiddenLine xmlns:a14="http://schemas.microsoft.com/office/drawing/2010/main" w="0" cmpd="sng">
                <a:solidFill>
                  <a:srgbClr val="000000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81950" tIns="216000" rIns="268265" bIns="216000" anchor="t">
            <a:spAutoFit/>
          </a:bodyPr>
          <a:lstStyle>
            <a:lvl1pPr>
              <a:defRPr sz="4201">
                <a:solidFill>
                  <a:srgbClr val="FFFFFF"/>
                </a:solidFill>
              </a:defRPr>
            </a:lvl1pPr>
          </a:lstStyle>
          <a:p>
            <a:pPr lvl="0"/>
            <a:r>
              <a:rPr lang="de-DE" noProof="0"/>
              <a:t>Mastertitelformat bearbeiten</a:t>
            </a:r>
            <a:endParaRPr lang="nl-NL" noProof="0" dirty="0"/>
          </a:p>
        </p:txBody>
      </p:sp>
      <p:sp>
        <p:nvSpPr>
          <p:cNvPr id="5" name="Ondertitel"/>
          <p:cNvSpPr>
            <a:spLocks noGrp="1" noChangeArrowheads="1"/>
          </p:cNvSpPr>
          <p:nvPr>
            <p:ph type="subTitle" idx="1"/>
          </p:nvPr>
        </p:nvSpPr>
        <p:spPr>
          <a:xfrm>
            <a:off x="1" y="4032000"/>
            <a:ext cx="12187767" cy="1908000"/>
          </a:xfrm>
        </p:spPr>
        <p:txBody>
          <a:bodyPr rIns="267843"/>
          <a:lstStyle>
            <a:lvl1pPr marL="0" indent="0">
              <a:buFont typeface="Verdana" pitchFamily="34" charset="0"/>
              <a:buNone/>
              <a:defRPr sz="1902"/>
            </a:lvl1pPr>
          </a:lstStyle>
          <a:p>
            <a:pPr lvl="0"/>
            <a:r>
              <a:rPr lang="de-DE" noProof="0"/>
              <a:t>Master-Untertitelformat bearbeiten</a:t>
            </a:r>
            <a:endParaRPr lang="nl-NL" noProof="0"/>
          </a:p>
        </p:txBody>
      </p:sp>
      <p:pic>
        <p:nvPicPr>
          <p:cNvPr id="10" name="LogoSlash_01" descr="SLASHTRANS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5475" y="392114"/>
            <a:ext cx="414338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LogoSlash_02" descr="SLASHTRANS" hidden="1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76" y="392114"/>
            <a:ext cx="416243" cy="416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odeBalk"/>
          <p:cNvSpPr>
            <a:spLocks noChangeArrowheads="1"/>
          </p:cNvSpPr>
          <p:nvPr userDrawn="1"/>
        </p:nvSpPr>
        <p:spPr bwMode="auto">
          <a:xfrm>
            <a:off x="-1" y="1017588"/>
            <a:ext cx="12192000" cy="266700"/>
          </a:xfrm>
          <a:prstGeom prst="rect">
            <a:avLst/>
          </a:prstGeom>
          <a:solidFill>
            <a:srgbClr val="CC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0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nl-NL" altLang="nl-NL">
              <a:solidFill>
                <a:srgbClr val="FFFFFF"/>
              </a:solidFill>
            </a:endParaRPr>
          </a:p>
        </p:txBody>
      </p:sp>
      <p:sp>
        <p:nvSpPr>
          <p:cNvPr id="16" name="Paginanummer"/>
          <p:cNvSpPr/>
          <p:nvPr userDrawn="1"/>
        </p:nvSpPr>
        <p:spPr>
          <a:xfrm>
            <a:off x="10714567" y="1079501"/>
            <a:ext cx="254000" cy="1384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>
            <a:noAutofit/>
          </a:bodyPr>
          <a:lstStyle/>
          <a:p>
            <a:pPr algn="r"/>
            <a:fld id="{825C7DD7-04B3-467D-9524-52591AE6A38C}" type="slidenum">
              <a:rPr lang="nl-NL" sz="900" smtClean="0">
                <a:solidFill>
                  <a:srgbClr val="FFFFFF"/>
                </a:solidFill>
              </a:rPr>
              <a:pPr algn="r"/>
              <a:t>‹Nr.›</a:t>
            </a:fld>
            <a:endParaRPr lang="nl-NL" sz="900" dirty="0">
              <a:solidFill>
                <a:srgbClr val="FFFFFF"/>
              </a:solidFill>
            </a:endParaRPr>
          </a:p>
        </p:txBody>
      </p:sp>
      <p:sp>
        <p:nvSpPr>
          <p:cNvPr id="15" name="Scheiding"/>
          <p:cNvSpPr txBox="1">
            <a:spLocks noChangeArrowheads="1"/>
          </p:cNvSpPr>
          <p:nvPr userDrawn="1"/>
        </p:nvSpPr>
        <p:spPr bwMode="auto">
          <a:xfrm>
            <a:off x="10663767" y="1079501"/>
            <a:ext cx="52900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t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nl-NL" sz="900" dirty="0">
                <a:solidFill>
                  <a:srgbClr val="FFFFFF"/>
                </a:solidFill>
                <a:latin typeface="Verdana" pitchFamily="34" charset="0"/>
              </a:rPr>
              <a:t>|</a:t>
            </a:r>
          </a:p>
        </p:txBody>
      </p:sp>
      <p:pic>
        <p:nvPicPr>
          <p:cNvPr id="3" name="RUGlogoTop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050" y="205232"/>
            <a:ext cx="2399004" cy="660400"/>
          </a:xfrm>
          <a:prstGeom prst="rect">
            <a:avLst/>
          </a:prstGeom>
        </p:spPr>
      </p:pic>
      <p:sp>
        <p:nvSpPr>
          <p:cNvPr id="8" name="tb_Faculty"/>
          <p:cNvSpPr txBox="1">
            <a:spLocks noChangeArrowheads="1"/>
          </p:cNvSpPr>
          <p:nvPr userDrawn="1"/>
        </p:nvSpPr>
        <p:spPr bwMode="auto">
          <a:xfrm>
            <a:off x="3687764" y="339725"/>
            <a:ext cx="114935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206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64293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9636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2858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17430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2002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26574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1146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US" sz="1000">
                <a:solidFill>
                  <a:srgbClr val="CC0000"/>
                </a:solidFill>
                <a:latin typeface="Georgia" pitchFamily="18" charset="0"/>
              </a:rPr>
              <a:t>faculty of economics</a:t>
            </a:r>
          </a:p>
          <a:p>
            <a:pPr>
              <a:defRPr/>
            </a:pPr>
            <a:r>
              <a:rPr lang="en-US" sz="1000">
                <a:solidFill>
                  <a:srgbClr val="CC0000"/>
                </a:solidFill>
                <a:latin typeface="Georgia" pitchFamily="18" charset="0"/>
              </a:rPr>
              <a:t>and business</a:t>
            </a:r>
            <a:endParaRPr lang="nl-NL" sz="1000">
              <a:solidFill>
                <a:srgbClr val="CC0000"/>
              </a:solidFill>
              <a:latin typeface="Georgia" pitchFamily="18" charset="0"/>
            </a:endParaRPr>
          </a:p>
        </p:txBody>
      </p:sp>
      <p:sp>
        <p:nvSpPr>
          <p:cNvPr id="9" name="tb_Department"/>
          <p:cNvSpPr txBox="1">
            <a:spLocks noChangeArrowheads="1"/>
          </p:cNvSpPr>
          <p:nvPr userDrawn="1"/>
        </p:nvSpPr>
        <p:spPr bwMode="auto">
          <a:xfrm>
            <a:off x="5811838" y="341313"/>
            <a:ext cx="2400300" cy="417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206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64293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9636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2858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17430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2002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26574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1146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nl-NL" sz="1000">
              <a:solidFill>
                <a:srgbClr val="CC0000"/>
              </a:solidFill>
              <a:latin typeface="Georgia" pitchFamily="18" charset="0"/>
            </a:endParaRPr>
          </a:p>
        </p:txBody>
      </p:sp>
      <p:sp>
        <p:nvSpPr>
          <p:cNvPr id="14" name="tbDate"/>
          <p:cNvSpPr txBox="1">
            <a:spLocks noChangeArrowheads="1"/>
          </p:cNvSpPr>
          <p:nvPr userDrawn="1"/>
        </p:nvSpPr>
        <p:spPr bwMode="auto">
          <a:xfrm>
            <a:off x="7896200" y="1079501"/>
            <a:ext cx="2704067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206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64293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9636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2858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17430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2002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26574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1146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900" kern="1200" noProof="0" dirty="0">
                <a:solidFill>
                  <a:srgbClr val="FFFFFF"/>
                </a:solidFill>
                <a:latin typeface="+mn-lt"/>
                <a:ea typeface="+mn-ea"/>
                <a:cs typeface="Arial" charset="0"/>
              </a:rPr>
              <a:t>1</a:t>
            </a:r>
            <a:r>
              <a:rPr lang="en-GB" sz="900" kern="1200" baseline="30000" noProof="0" dirty="0">
                <a:solidFill>
                  <a:srgbClr val="FFFFFF"/>
                </a:solidFill>
                <a:latin typeface="+mn-lt"/>
                <a:ea typeface="+mn-ea"/>
                <a:cs typeface="Arial" charset="0"/>
              </a:rPr>
              <a:t>st</a:t>
            </a:r>
            <a:r>
              <a:rPr lang="en-GB" sz="900" kern="1200" noProof="0" dirty="0">
                <a:solidFill>
                  <a:srgbClr val="FFFFFF"/>
                </a:solidFill>
                <a:latin typeface="+mn-lt"/>
                <a:ea typeface="+mn-ea"/>
                <a:cs typeface="Arial" charset="0"/>
              </a:rPr>
              <a:t> IAEE online conference, 7 </a:t>
            </a:r>
            <a:r>
              <a:rPr lang="en-GB" sz="900" noProof="0" dirty="0">
                <a:solidFill>
                  <a:srgbClr val="FFFFFF"/>
                </a:solidFill>
                <a:latin typeface="+mn-lt"/>
              </a:rPr>
              <a:t>June 2021</a:t>
            </a:r>
          </a:p>
        </p:txBody>
      </p:sp>
      <p:pic>
        <p:nvPicPr>
          <p:cNvPr id="17" name="Google Shape;16;p19" descr="SLASHTRANS">
            <a:extLst>
              <a:ext uri="{FF2B5EF4-FFF2-40B4-BE49-F238E27FC236}">
                <a16:creationId xmlns:a16="http://schemas.microsoft.com/office/drawing/2014/main" id="{3DDBBA37-6912-A440-9B62-ACD7803427F7}"/>
              </a:ext>
            </a:extLst>
          </p:cNvPr>
          <p:cNvPicPr preferRelativeResize="0"/>
          <p:nvPr userDrawn="1"/>
        </p:nvPicPr>
        <p:blipFill rotWithShape="1">
          <a:blip r:embed="rId4">
            <a:alphaModFix/>
          </a:blip>
          <a:srcRect/>
          <a:stretch/>
        </p:blipFill>
        <p:spPr>
          <a:xfrm>
            <a:off x="5324475" y="392114"/>
            <a:ext cx="363538" cy="41275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5;p19">
            <a:extLst>
              <a:ext uri="{FF2B5EF4-FFF2-40B4-BE49-F238E27FC236}">
                <a16:creationId xmlns:a16="http://schemas.microsoft.com/office/drawing/2014/main" id="{74B86EB6-D2C3-2241-8172-6E1DA3C31324}"/>
              </a:ext>
            </a:extLst>
          </p:cNvPr>
          <p:cNvSpPr txBox="1"/>
          <p:nvPr userDrawn="1"/>
        </p:nvSpPr>
        <p:spPr>
          <a:xfrm>
            <a:off x="5814901" y="339725"/>
            <a:ext cx="2930088" cy="138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900" b="0" i="0" u="none" strike="noStrike" cap="none" dirty="0">
                <a:solidFill>
                  <a:srgbClr val="CC0000"/>
                </a:solidFill>
                <a:latin typeface="Georgia"/>
                <a:ea typeface="Georgia"/>
                <a:cs typeface="Georgia"/>
                <a:sym typeface="Georgia"/>
              </a:rPr>
              <a:t>Centre </a:t>
            </a:r>
            <a:r>
              <a:rPr lang="nl-NL" sz="900" b="0" i="0" u="none" strike="noStrike" cap="none" dirty="0" err="1">
                <a:solidFill>
                  <a:srgbClr val="CC0000"/>
                </a:solidFill>
                <a:latin typeface="Georgia"/>
                <a:ea typeface="Georgia"/>
                <a:cs typeface="Georgia"/>
                <a:sym typeface="Georgia"/>
              </a:rPr>
              <a:t>for</a:t>
            </a:r>
            <a:r>
              <a:rPr lang="nl-NL" sz="900" b="0" i="0" u="none" strike="noStrike" cap="none" dirty="0">
                <a:solidFill>
                  <a:srgbClr val="CC0000"/>
                </a:solidFill>
                <a:latin typeface="Georgia"/>
                <a:ea typeface="Georgia"/>
                <a:cs typeface="Georgia"/>
                <a:sym typeface="Georgia"/>
              </a:rPr>
              <a:t> Energy </a:t>
            </a:r>
            <a:r>
              <a:rPr lang="nl-NL" sz="900" b="0" i="0" u="none" strike="noStrike" cap="none" dirty="0" err="1">
                <a:solidFill>
                  <a:srgbClr val="CC0000"/>
                </a:solidFill>
                <a:latin typeface="Georgia"/>
                <a:ea typeface="Georgia"/>
                <a:cs typeface="Georgia"/>
                <a:sym typeface="Georgia"/>
              </a:rPr>
              <a:t>Economics</a:t>
            </a:r>
            <a:r>
              <a:rPr lang="nl-NL" sz="900" b="0" i="0" u="none" strike="noStrike" cap="none" dirty="0">
                <a:solidFill>
                  <a:srgbClr val="CC0000"/>
                </a:solidFill>
                <a:latin typeface="Georgia"/>
                <a:ea typeface="Georgia"/>
                <a:cs typeface="Georgia"/>
                <a:sym typeface="Georgia"/>
              </a:rPr>
              <a:t> Research (CEER)</a:t>
            </a:r>
            <a:endParaRPr sz="1800" dirty="0"/>
          </a:p>
        </p:txBody>
      </p:sp>
    </p:spTree>
    <p:extLst>
      <p:ext uri="{BB962C8B-B14F-4D97-AF65-F5344CB8AC3E}">
        <p14:creationId xmlns:p14="http://schemas.microsoft.com/office/powerpoint/2010/main" val="5164487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vak"/>
          <p:cNvSpPr>
            <a:spLocks noGrp="1"/>
          </p:cNvSpPr>
          <p:nvPr>
            <p:ph type="title"/>
          </p:nvPr>
        </p:nvSpPr>
        <p:spPr>
          <a:xfrm>
            <a:off x="1" y="1284288"/>
            <a:ext cx="12187767" cy="792162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nl-NL"/>
          </a:p>
        </p:txBody>
      </p:sp>
      <p:sp>
        <p:nvSpPr>
          <p:cNvPr id="3" name="Vertika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474699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alkop"/>
          <p:cNvSpPr>
            <a:spLocks noGrp="1"/>
          </p:cNvSpPr>
          <p:nvPr>
            <p:ph type="title" orient="vert"/>
          </p:nvPr>
        </p:nvSpPr>
        <p:spPr>
          <a:xfrm>
            <a:off x="9141884" y="1341438"/>
            <a:ext cx="3045883" cy="5207000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nl-NL"/>
          </a:p>
        </p:txBody>
      </p:sp>
      <p:sp>
        <p:nvSpPr>
          <p:cNvPr id="3" name="Vertikaalklein"/>
          <p:cNvSpPr>
            <a:spLocks noGrp="1"/>
          </p:cNvSpPr>
          <p:nvPr>
            <p:ph type="body" orient="vert" idx="1"/>
          </p:nvPr>
        </p:nvSpPr>
        <p:spPr>
          <a:xfrm>
            <a:off x="1" y="1341438"/>
            <a:ext cx="8938684" cy="5207000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44201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vak"/>
          <p:cNvSpPr>
            <a:spLocks noGrp="1"/>
          </p:cNvSpPr>
          <p:nvPr>
            <p:ph type="title"/>
          </p:nvPr>
        </p:nvSpPr>
        <p:spPr>
          <a:xfrm>
            <a:off x="1" y="1284288"/>
            <a:ext cx="12187767" cy="792162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nl-NL" dirty="0"/>
          </a:p>
        </p:txBody>
      </p:sp>
      <p:sp>
        <p:nvSpPr>
          <p:cNvPr id="3" name="Tekstvak"/>
          <p:cNvSpPr>
            <a:spLocks noGrp="1"/>
          </p:cNvSpPr>
          <p:nvPr>
            <p:ph type="body" idx="1"/>
          </p:nvPr>
        </p:nvSpPr>
        <p:spPr>
          <a:xfrm>
            <a:off x="1" y="2155666"/>
            <a:ext cx="12187767" cy="4448334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490071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Afdekplaat"/>
          <p:cNvSpPr/>
          <p:nvPr userDrawn="1"/>
        </p:nvSpPr>
        <p:spPr>
          <a:xfrm>
            <a:off x="0" y="0"/>
            <a:ext cx="12192000" cy="10175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tb_Break"/>
          <p:cNvSpPr>
            <a:spLocks noGrp="1" noChangeArrowheads="1"/>
          </p:cNvSpPr>
          <p:nvPr>
            <p:ph type="ctrTitle"/>
          </p:nvPr>
        </p:nvSpPr>
        <p:spPr bwMode="auto">
          <a:xfrm>
            <a:off x="-1" y="1278000"/>
            <a:ext cx="12192000" cy="2476500"/>
          </a:xfrm>
          <a:prstGeom prst="rect">
            <a:avLst/>
          </a:prstGeom>
          <a:solidFill>
            <a:srgbClr val="505050"/>
          </a:solidFill>
          <a:ln w="0" cmpd="sng">
            <a:noFill/>
          </a:ln>
          <a:effectLst/>
          <a:extLst>
            <a:ext uri="{91240B29-F687-4F45-9708-019B960494DF}">
              <a14:hiddenLine xmlns:a14="http://schemas.microsoft.com/office/drawing/2010/main" w="0" cmpd="sng">
                <a:solidFill>
                  <a:srgbClr val="000000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82091" tIns="216000" rIns="267843" bIns="45717" anchor="t"/>
          <a:lstStyle>
            <a:lvl1pPr>
              <a:defRPr sz="4000">
                <a:solidFill>
                  <a:srgbClr val="FFFFFF"/>
                </a:solidFill>
              </a:defRPr>
            </a:lvl1pPr>
          </a:lstStyle>
          <a:p>
            <a:pPr lvl="0"/>
            <a:endParaRPr lang="en-GB" noProof="0" dirty="0"/>
          </a:p>
        </p:txBody>
      </p:sp>
      <p:sp>
        <p:nvSpPr>
          <p:cNvPr id="11" name="shape_Transparantie"/>
          <p:cNvSpPr>
            <a:spLocks noChangeArrowheads="1"/>
          </p:cNvSpPr>
          <p:nvPr userDrawn="1"/>
        </p:nvSpPr>
        <p:spPr bwMode="auto">
          <a:xfrm>
            <a:off x="0" y="0"/>
            <a:ext cx="16933" cy="1017588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757575">
                  <a:alpha val="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nl-NL" altLang="nl-NL" dirty="0"/>
          </a:p>
        </p:txBody>
      </p:sp>
      <p:sp>
        <p:nvSpPr>
          <p:cNvPr id="12" name="shape_TransFollower"/>
          <p:cNvSpPr>
            <a:spLocks noChangeArrowheads="1"/>
          </p:cNvSpPr>
          <p:nvPr userDrawn="1"/>
        </p:nvSpPr>
        <p:spPr bwMode="auto">
          <a:xfrm>
            <a:off x="0" y="0"/>
            <a:ext cx="169333" cy="10175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nl-NL" altLang="nl-NL"/>
          </a:p>
        </p:txBody>
      </p:sp>
      <p:pic>
        <p:nvPicPr>
          <p:cNvPr id="8" name="LogoSlash_01" descr="SLASHTRANS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5475" y="392114"/>
            <a:ext cx="414338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LogoSlash_02" descr="SLASHTRANS" hidden="1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76" y="392114"/>
            <a:ext cx="416243" cy="416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ndertitel"/>
          <p:cNvSpPr>
            <a:spLocks noGrp="1" noChangeArrowheads="1"/>
          </p:cNvSpPr>
          <p:nvPr>
            <p:ph type="subTitle" idx="1"/>
          </p:nvPr>
        </p:nvSpPr>
        <p:spPr>
          <a:xfrm>
            <a:off x="1" y="4035425"/>
            <a:ext cx="12187767" cy="1905000"/>
          </a:xfrm>
        </p:spPr>
        <p:txBody>
          <a:bodyPr rIns="267843"/>
          <a:lstStyle>
            <a:lvl1pPr marL="0" indent="0">
              <a:buFont typeface="Verdana" pitchFamily="34" charset="0"/>
              <a:buNone/>
              <a:defRPr sz="1900"/>
            </a:lvl1pPr>
          </a:lstStyle>
          <a:p>
            <a:pPr lvl="0"/>
            <a:r>
              <a:rPr lang="nl-NL" noProof="0"/>
              <a:t>Click to edit Master subtitle style</a:t>
            </a:r>
          </a:p>
        </p:txBody>
      </p:sp>
      <p:sp>
        <p:nvSpPr>
          <p:cNvPr id="14" name="RodeBalk"/>
          <p:cNvSpPr>
            <a:spLocks noChangeArrowheads="1"/>
          </p:cNvSpPr>
          <p:nvPr userDrawn="1"/>
        </p:nvSpPr>
        <p:spPr bwMode="auto">
          <a:xfrm>
            <a:off x="-1" y="1017588"/>
            <a:ext cx="12192000" cy="266700"/>
          </a:xfrm>
          <a:prstGeom prst="rect">
            <a:avLst/>
          </a:prstGeom>
          <a:solidFill>
            <a:srgbClr val="CC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0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nl-NL" altLang="nl-NL">
              <a:solidFill>
                <a:srgbClr val="FFFFFF"/>
              </a:solidFill>
            </a:endParaRPr>
          </a:p>
        </p:txBody>
      </p:sp>
      <p:pic>
        <p:nvPicPr>
          <p:cNvPr id="2" name="RUGlogoTop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050" y="205232"/>
            <a:ext cx="2399004" cy="660400"/>
          </a:xfrm>
          <a:prstGeom prst="rect">
            <a:avLst/>
          </a:prstGeom>
        </p:spPr>
      </p:pic>
      <p:sp>
        <p:nvSpPr>
          <p:cNvPr id="6" name="tb_Faculty"/>
          <p:cNvSpPr txBox="1">
            <a:spLocks noChangeArrowheads="1"/>
          </p:cNvSpPr>
          <p:nvPr userDrawn="1"/>
        </p:nvSpPr>
        <p:spPr bwMode="auto">
          <a:xfrm>
            <a:off x="3687764" y="338138"/>
            <a:ext cx="114935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206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64293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9636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2858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17430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2002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26574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1146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US" sz="1000">
                <a:solidFill>
                  <a:srgbClr val="CC0000"/>
                </a:solidFill>
                <a:latin typeface="Georgia" pitchFamily="18" charset="0"/>
              </a:rPr>
              <a:t>faculty of economics</a:t>
            </a:r>
          </a:p>
          <a:p>
            <a:pPr>
              <a:defRPr/>
            </a:pPr>
            <a:r>
              <a:rPr lang="en-US" sz="1000">
                <a:solidFill>
                  <a:srgbClr val="CC0000"/>
                </a:solidFill>
                <a:latin typeface="Georgia" pitchFamily="18" charset="0"/>
              </a:rPr>
              <a:t>and business</a:t>
            </a:r>
            <a:endParaRPr lang="nl-NL" sz="1000">
              <a:solidFill>
                <a:srgbClr val="CC0000"/>
              </a:solidFill>
              <a:latin typeface="Georgia" pitchFamily="18" charset="0"/>
            </a:endParaRPr>
          </a:p>
        </p:txBody>
      </p:sp>
      <p:sp>
        <p:nvSpPr>
          <p:cNvPr id="7" name="tb_Department"/>
          <p:cNvSpPr txBox="1">
            <a:spLocks noChangeAspect="1" noChangeArrowheads="1"/>
          </p:cNvSpPr>
          <p:nvPr userDrawn="1"/>
        </p:nvSpPr>
        <p:spPr bwMode="auto">
          <a:xfrm>
            <a:off x="5811838" y="341314"/>
            <a:ext cx="2400300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206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64293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9636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2858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17430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2002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26574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1146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nl-NL" sz="1000">
              <a:solidFill>
                <a:srgbClr val="CC0000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38251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vak"/>
          <p:cNvSpPr>
            <a:spLocks noGrp="1"/>
          </p:cNvSpPr>
          <p:nvPr>
            <p:ph type="title"/>
          </p:nvPr>
        </p:nvSpPr>
        <p:spPr>
          <a:xfrm>
            <a:off x="1" y="1284288"/>
            <a:ext cx="12187767" cy="79216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kstvak"/>
          <p:cNvSpPr>
            <a:spLocks noGrp="1"/>
          </p:cNvSpPr>
          <p:nvPr>
            <p:ph idx="1"/>
          </p:nvPr>
        </p:nvSpPr>
        <p:spPr>
          <a:xfrm>
            <a:off x="1" y="2155666"/>
            <a:ext cx="12187767" cy="444833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637369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ctietitel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Boventitel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11894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vak"/>
          <p:cNvSpPr>
            <a:spLocks noGrp="1"/>
          </p:cNvSpPr>
          <p:nvPr>
            <p:ph type="title"/>
          </p:nvPr>
        </p:nvSpPr>
        <p:spPr>
          <a:xfrm>
            <a:off x="1" y="1284288"/>
            <a:ext cx="12187767" cy="79216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kstlinks"/>
          <p:cNvSpPr>
            <a:spLocks noGrp="1"/>
          </p:cNvSpPr>
          <p:nvPr>
            <p:ph sz="half" idx="1"/>
          </p:nvPr>
        </p:nvSpPr>
        <p:spPr>
          <a:xfrm>
            <a:off x="1" y="2230438"/>
            <a:ext cx="5992284" cy="431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Tekstrechts"/>
          <p:cNvSpPr>
            <a:spLocks noGrp="1"/>
          </p:cNvSpPr>
          <p:nvPr>
            <p:ph sz="half" idx="2"/>
          </p:nvPr>
        </p:nvSpPr>
        <p:spPr>
          <a:xfrm>
            <a:off x="6195484" y="2230438"/>
            <a:ext cx="5992283" cy="431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618952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vak"/>
          <p:cNvSpPr>
            <a:spLocks noGrp="1"/>
          </p:cNvSpPr>
          <p:nvPr>
            <p:ph type="title"/>
          </p:nvPr>
        </p:nvSpPr>
        <p:spPr>
          <a:xfrm>
            <a:off x="0" y="1284288"/>
            <a:ext cx="12192000" cy="63894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nl-NL" dirty="0"/>
          </a:p>
        </p:txBody>
      </p:sp>
      <p:sp>
        <p:nvSpPr>
          <p:cNvPr id="9" name="Koplinks"/>
          <p:cNvSpPr>
            <a:spLocks noGrp="1"/>
          </p:cNvSpPr>
          <p:nvPr>
            <p:ph type="body" idx="1"/>
          </p:nvPr>
        </p:nvSpPr>
        <p:spPr>
          <a:xfrm>
            <a:off x="623392" y="2132856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Kleinlinks"/>
          <p:cNvSpPr>
            <a:spLocks noGrp="1"/>
          </p:cNvSpPr>
          <p:nvPr>
            <p:ph sz="half" idx="2"/>
          </p:nvPr>
        </p:nvSpPr>
        <p:spPr>
          <a:xfrm>
            <a:off x="609600" y="2780929"/>
            <a:ext cx="5386917" cy="374441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11" name="Koprechts"/>
          <p:cNvSpPr>
            <a:spLocks noGrp="1"/>
          </p:cNvSpPr>
          <p:nvPr>
            <p:ph type="body" sz="quarter" idx="3"/>
          </p:nvPr>
        </p:nvSpPr>
        <p:spPr>
          <a:xfrm>
            <a:off x="6193368" y="2132857"/>
            <a:ext cx="5389033" cy="64807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Kleinrechts"/>
          <p:cNvSpPr>
            <a:spLocks noGrp="1"/>
          </p:cNvSpPr>
          <p:nvPr>
            <p:ph sz="quarter" idx="4"/>
          </p:nvPr>
        </p:nvSpPr>
        <p:spPr>
          <a:xfrm>
            <a:off x="6193368" y="2780929"/>
            <a:ext cx="5389033" cy="374441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786048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vak"/>
          <p:cNvSpPr>
            <a:spLocks noGrp="1"/>
          </p:cNvSpPr>
          <p:nvPr>
            <p:ph type="title"/>
          </p:nvPr>
        </p:nvSpPr>
        <p:spPr>
          <a:xfrm>
            <a:off x="1" y="1284288"/>
            <a:ext cx="12187767" cy="79216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528311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35670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vak"/>
          <p:cNvSpPr>
            <a:spLocks noGrp="1"/>
          </p:cNvSpPr>
          <p:nvPr>
            <p:ph type="title"/>
          </p:nvPr>
        </p:nvSpPr>
        <p:spPr>
          <a:xfrm>
            <a:off x="1" y="1284288"/>
            <a:ext cx="12187767" cy="792162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de-DE" dirty="0"/>
              <a:t>Mastertitelformat bearbeiten</a:t>
            </a:r>
            <a:endParaRPr lang="nl-NL" dirty="0"/>
          </a:p>
        </p:txBody>
      </p:sp>
      <p:sp>
        <p:nvSpPr>
          <p:cNvPr id="3" name="Tekstvak"/>
          <p:cNvSpPr>
            <a:spLocks noGrp="1"/>
          </p:cNvSpPr>
          <p:nvPr>
            <p:ph idx="1"/>
          </p:nvPr>
        </p:nvSpPr>
        <p:spPr>
          <a:xfrm>
            <a:off x="1" y="2155666"/>
            <a:ext cx="12187767" cy="4448334"/>
          </a:xfrm>
        </p:spPr>
        <p:txBody>
          <a:bodyPr>
            <a:normAutofit/>
          </a:bodyPr>
          <a:lstStyle>
            <a:lvl1pPr>
              <a:defRPr sz="23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4563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Koplinks"/>
          <p:cNvSpPr>
            <a:spLocks noGrp="1"/>
          </p:cNvSpPr>
          <p:nvPr>
            <p:ph type="title"/>
          </p:nvPr>
        </p:nvSpPr>
        <p:spPr>
          <a:xfrm>
            <a:off x="335361" y="1340768"/>
            <a:ext cx="4285324" cy="8640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  <a:endParaRPr lang="nl-NL" dirty="0"/>
          </a:p>
        </p:txBody>
      </p:sp>
      <p:sp>
        <p:nvSpPr>
          <p:cNvPr id="7" name="Rechtsgroot"/>
          <p:cNvSpPr>
            <a:spLocks noGrp="1"/>
          </p:cNvSpPr>
          <p:nvPr>
            <p:ph idx="1"/>
          </p:nvPr>
        </p:nvSpPr>
        <p:spPr>
          <a:xfrm>
            <a:off x="4766733" y="1340768"/>
            <a:ext cx="6815667" cy="518457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8" name="Tekstlinks"/>
          <p:cNvSpPr>
            <a:spLocks noGrp="1"/>
          </p:cNvSpPr>
          <p:nvPr>
            <p:ph type="body" sz="half" idx="2"/>
          </p:nvPr>
        </p:nvSpPr>
        <p:spPr>
          <a:xfrm>
            <a:off x="335361" y="2204864"/>
            <a:ext cx="4285324" cy="43204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161411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nderschriftkop"/>
          <p:cNvSpPr>
            <a:spLocks noGrp="1"/>
          </p:cNvSpPr>
          <p:nvPr>
            <p:ph type="title"/>
          </p:nvPr>
        </p:nvSpPr>
        <p:spPr>
          <a:xfrm>
            <a:off x="2389717" y="5085184"/>
            <a:ext cx="7315200" cy="64807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  <a:endParaRPr lang="nl-NL" dirty="0"/>
          </a:p>
        </p:txBody>
      </p:sp>
      <p:sp>
        <p:nvSpPr>
          <p:cNvPr id="7" name="Figuur"/>
          <p:cNvSpPr>
            <a:spLocks noGrp="1" noChangeAspect="1"/>
          </p:cNvSpPr>
          <p:nvPr>
            <p:ph type="pic" idx="1"/>
          </p:nvPr>
        </p:nvSpPr>
        <p:spPr>
          <a:xfrm>
            <a:off x="2389717" y="1484783"/>
            <a:ext cx="54864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/>
          </a:p>
        </p:txBody>
      </p:sp>
      <p:sp>
        <p:nvSpPr>
          <p:cNvPr id="8" name="Onderschrift"/>
          <p:cNvSpPr>
            <a:spLocks noGrp="1"/>
          </p:cNvSpPr>
          <p:nvPr>
            <p:ph type="body" sz="half" idx="2"/>
          </p:nvPr>
        </p:nvSpPr>
        <p:spPr>
          <a:xfrm>
            <a:off x="2389717" y="5733256"/>
            <a:ext cx="7315200" cy="7920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857923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vak"/>
          <p:cNvSpPr>
            <a:spLocks noGrp="1"/>
          </p:cNvSpPr>
          <p:nvPr>
            <p:ph type="title"/>
          </p:nvPr>
        </p:nvSpPr>
        <p:spPr>
          <a:xfrm>
            <a:off x="1" y="1284288"/>
            <a:ext cx="12187767" cy="79216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6" name="Vertikaal"/>
          <p:cNvSpPr>
            <a:spLocks noGrp="1"/>
          </p:cNvSpPr>
          <p:nvPr>
            <p:ph type="body" orient="vert" idx="1"/>
          </p:nvPr>
        </p:nvSpPr>
        <p:spPr>
          <a:xfrm>
            <a:off x="1" y="2230438"/>
            <a:ext cx="12187767" cy="4318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405925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Vertikaalkop"/>
          <p:cNvSpPr>
            <a:spLocks noGrp="1"/>
          </p:cNvSpPr>
          <p:nvPr>
            <p:ph type="title" orient="vert"/>
          </p:nvPr>
        </p:nvSpPr>
        <p:spPr>
          <a:xfrm>
            <a:off x="9141884" y="1341438"/>
            <a:ext cx="3045883" cy="5207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6" name="Vertikaalklein"/>
          <p:cNvSpPr>
            <a:spLocks noGrp="1"/>
          </p:cNvSpPr>
          <p:nvPr>
            <p:ph type="body" orient="vert" idx="1"/>
          </p:nvPr>
        </p:nvSpPr>
        <p:spPr>
          <a:xfrm>
            <a:off x="1" y="1341438"/>
            <a:ext cx="8938684" cy="5207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63226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Afdekplaat"/>
          <p:cNvSpPr/>
          <p:nvPr userDrawn="1"/>
        </p:nvSpPr>
        <p:spPr>
          <a:xfrm>
            <a:off x="0" y="0"/>
            <a:ext cx="12192000" cy="10175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tb_End"/>
          <p:cNvSpPr>
            <a:spLocks noGrp="1" noChangeArrowheads="1"/>
          </p:cNvSpPr>
          <p:nvPr>
            <p:ph type="ctrTitle"/>
          </p:nvPr>
        </p:nvSpPr>
        <p:spPr bwMode="auto">
          <a:xfrm>
            <a:off x="-1" y="1278000"/>
            <a:ext cx="12192000" cy="2476500"/>
          </a:xfrm>
          <a:prstGeom prst="rect">
            <a:avLst/>
          </a:prstGeom>
          <a:solidFill>
            <a:srgbClr val="505050"/>
          </a:solidFill>
          <a:ln w="0" cmpd="sng">
            <a:noFill/>
          </a:ln>
          <a:effectLst/>
          <a:extLst>
            <a:ext uri="{91240B29-F687-4F45-9708-019B960494DF}">
              <a14:hiddenLine xmlns:a14="http://schemas.microsoft.com/office/drawing/2010/main" w="0" cmpd="sng">
                <a:solidFill>
                  <a:srgbClr val="000000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82091" tIns="216000" rIns="267843" bIns="45717" anchor="t"/>
          <a:lstStyle>
            <a:lvl1pPr>
              <a:defRPr sz="4000">
                <a:solidFill>
                  <a:srgbClr val="FFFFFF"/>
                </a:solidFill>
              </a:defRPr>
            </a:lvl1pPr>
          </a:lstStyle>
          <a:p>
            <a:pPr lvl="0"/>
            <a:endParaRPr lang="en-GB" noProof="0" dirty="0"/>
          </a:p>
        </p:txBody>
      </p:sp>
      <p:sp>
        <p:nvSpPr>
          <p:cNvPr id="11" name="shape_Transparantie"/>
          <p:cNvSpPr>
            <a:spLocks noChangeArrowheads="1"/>
          </p:cNvSpPr>
          <p:nvPr userDrawn="1"/>
        </p:nvSpPr>
        <p:spPr bwMode="auto">
          <a:xfrm>
            <a:off x="0" y="0"/>
            <a:ext cx="16933" cy="1017588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757575">
                  <a:alpha val="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nl-NL" altLang="nl-NL" dirty="0"/>
          </a:p>
        </p:txBody>
      </p:sp>
      <p:sp>
        <p:nvSpPr>
          <p:cNvPr id="12" name="shape_TransFollower"/>
          <p:cNvSpPr>
            <a:spLocks noChangeArrowheads="1"/>
          </p:cNvSpPr>
          <p:nvPr userDrawn="1"/>
        </p:nvSpPr>
        <p:spPr bwMode="auto">
          <a:xfrm>
            <a:off x="0" y="0"/>
            <a:ext cx="169333" cy="10175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nl-NL" altLang="nl-NL"/>
          </a:p>
        </p:txBody>
      </p:sp>
      <p:pic>
        <p:nvPicPr>
          <p:cNvPr id="8" name="LogoSlash_01" descr="SLASHTRANS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5475" y="392114"/>
            <a:ext cx="414338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LogoSlash_02" descr="SLASHTRANS" hidden="1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76" y="392114"/>
            <a:ext cx="416243" cy="416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ndertitel"/>
          <p:cNvSpPr>
            <a:spLocks noGrp="1" noChangeArrowheads="1"/>
          </p:cNvSpPr>
          <p:nvPr>
            <p:ph type="subTitle" idx="1"/>
          </p:nvPr>
        </p:nvSpPr>
        <p:spPr>
          <a:xfrm>
            <a:off x="1" y="4035425"/>
            <a:ext cx="12187767" cy="1905000"/>
          </a:xfrm>
          <a:ln>
            <a:noFill/>
          </a:ln>
        </p:spPr>
        <p:txBody>
          <a:bodyPr rIns="267843"/>
          <a:lstStyle>
            <a:lvl1pPr marL="0" indent="0">
              <a:buFont typeface="Verdana" pitchFamily="34" charset="0"/>
              <a:buNone/>
              <a:defRPr sz="1900"/>
            </a:lvl1pPr>
          </a:lstStyle>
          <a:p>
            <a:pPr lvl="0"/>
            <a:r>
              <a:rPr lang="nl-NL" noProof="0" dirty="0"/>
              <a:t>Click </a:t>
            </a:r>
            <a:r>
              <a:rPr lang="nl-NL" noProof="0" dirty="0" err="1"/>
              <a:t>to</a:t>
            </a:r>
            <a:r>
              <a:rPr lang="nl-NL" noProof="0" dirty="0"/>
              <a:t> </a:t>
            </a:r>
            <a:r>
              <a:rPr lang="nl-NL" noProof="0" dirty="0" err="1"/>
              <a:t>edit</a:t>
            </a:r>
            <a:r>
              <a:rPr lang="nl-NL" noProof="0" dirty="0"/>
              <a:t> Master </a:t>
            </a:r>
            <a:r>
              <a:rPr lang="nl-NL" noProof="0" dirty="0" err="1"/>
              <a:t>subtitle</a:t>
            </a:r>
            <a:r>
              <a:rPr lang="nl-NL" noProof="0" dirty="0"/>
              <a:t> </a:t>
            </a:r>
            <a:r>
              <a:rPr lang="nl-NL" noProof="0" dirty="0" err="1"/>
              <a:t>style</a:t>
            </a:r>
            <a:endParaRPr lang="nl-NL" noProof="0" dirty="0"/>
          </a:p>
        </p:txBody>
      </p:sp>
      <p:sp>
        <p:nvSpPr>
          <p:cNvPr id="16" name="RodeBalk"/>
          <p:cNvSpPr>
            <a:spLocks noChangeArrowheads="1"/>
          </p:cNvSpPr>
          <p:nvPr userDrawn="1"/>
        </p:nvSpPr>
        <p:spPr bwMode="auto">
          <a:xfrm>
            <a:off x="-1" y="1017588"/>
            <a:ext cx="12192000" cy="266700"/>
          </a:xfrm>
          <a:prstGeom prst="rect">
            <a:avLst/>
          </a:prstGeom>
          <a:solidFill>
            <a:srgbClr val="CC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0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nl-NL" altLang="nl-NL">
              <a:solidFill>
                <a:srgbClr val="FFFFFF"/>
              </a:solidFill>
            </a:endParaRPr>
          </a:p>
        </p:txBody>
      </p:sp>
      <p:pic>
        <p:nvPicPr>
          <p:cNvPr id="2" name="RUGlogoTop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050" y="205232"/>
            <a:ext cx="2399004" cy="660400"/>
          </a:xfrm>
          <a:prstGeom prst="rect">
            <a:avLst/>
          </a:prstGeom>
        </p:spPr>
      </p:pic>
      <p:sp>
        <p:nvSpPr>
          <p:cNvPr id="6" name="tb_Faculty"/>
          <p:cNvSpPr txBox="1">
            <a:spLocks noChangeArrowheads="1"/>
          </p:cNvSpPr>
          <p:nvPr userDrawn="1"/>
        </p:nvSpPr>
        <p:spPr bwMode="auto">
          <a:xfrm>
            <a:off x="3687764" y="338138"/>
            <a:ext cx="114935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206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64293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9636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2858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17430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2002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26574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1146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US" sz="1000">
                <a:solidFill>
                  <a:srgbClr val="CC0000"/>
                </a:solidFill>
                <a:latin typeface="Georgia" pitchFamily="18" charset="0"/>
              </a:rPr>
              <a:t>faculty of economics</a:t>
            </a:r>
          </a:p>
          <a:p>
            <a:pPr>
              <a:defRPr/>
            </a:pPr>
            <a:r>
              <a:rPr lang="en-US" sz="1000">
                <a:solidFill>
                  <a:srgbClr val="CC0000"/>
                </a:solidFill>
                <a:latin typeface="Georgia" pitchFamily="18" charset="0"/>
              </a:rPr>
              <a:t>and business</a:t>
            </a:r>
            <a:endParaRPr lang="nl-NL" sz="1000">
              <a:solidFill>
                <a:srgbClr val="CC0000"/>
              </a:solidFill>
              <a:latin typeface="Georgia" pitchFamily="18" charset="0"/>
            </a:endParaRPr>
          </a:p>
        </p:txBody>
      </p:sp>
      <p:sp>
        <p:nvSpPr>
          <p:cNvPr id="7" name="tb_Department"/>
          <p:cNvSpPr txBox="1">
            <a:spLocks noChangeArrowheads="1"/>
          </p:cNvSpPr>
          <p:nvPr userDrawn="1"/>
        </p:nvSpPr>
        <p:spPr bwMode="auto">
          <a:xfrm>
            <a:off x="5811838" y="341314"/>
            <a:ext cx="2400300" cy="30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206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64293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9636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2858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17430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2002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26574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1146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nl-NL" sz="1000">
              <a:solidFill>
                <a:srgbClr val="CC0000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949061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vak"/>
          <p:cNvSpPr>
            <a:spLocks noGrp="1"/>
          </p:cNvSpPr>
          <p:nvPr>
            <p:ph type="title"/>
          </p:nvPr>
        </p:nvSpPr>
        <p:spPr>
          <a:xfrm>
            <a:off x="1" y="1284288"/>
            <a:ext cx="12187767" cy="79216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kstvak"/>
          <p:cNvSpPr>
            <a:spLocks noGrp="1"/>
          </p:cNvSpPr>
          <p:nvPr>
            <p:ph idx="1"/>
          </p:nvPr>
        </p:nvSpPr>
        <p:spPr>
          <a:xfrm>
            <a:off x="1" y="2155666"/>
            <a:ext cx="12187767" cy="444833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9220168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ctietitel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Boventitel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0216428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vak"/>
          <p:cNvSpPr>
            <a:spLocks noGrp="1"/>
          </p:cNvSpPr>
          <p:nvPr>
            <p:ph type="title"/>
          </p:nvPr>
        </p:nvSpPr>
        <p:spPr>
          <a:xfrm>
            <a:off x="1" y="1284288"/>
            <a:ext cx="12187767" cy="79216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kstlinks"/>
          <p:cNvSpPr>
            <a:spLocks noGrp="1"/>
          </p:cNvSpPr>
          <p:nvPr>
            <p:ph sz="half" idx="1"/>
          </p:nvPr>
        </p:nvSpPr>
        <p:spPr>
          <a:xfrm>
            <a:off x="1" y="2230438"/>
            <a:ext cx="5992284" cy="431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l-NL" dirty="0"/>
          </a:p>
        </p:txBody>
      </p:sp>
      <p:sp>
        <p:nvSpPr>
          <p:cNvPr id="4" name="Tekstrechts"/>
          <p:cNvSpPr>
            <a:spLocks noGrp="1"/>
          </p:cNvSpPr>
          <p:nvPr>
            <p:ph sz="half" idx="2"/>
          </p:nvPr>
        </p:nvSpPr>
        <p:spPr>
          <a:xfrm>
            <a:off x="6195484" y="2230438"/>
            <a:ext cx="5992283" cy="431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5013163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vak"/>
          <p:cNvSpPr>
            <a:spLocks noGrp="1"/>
          </p:cNvSpPr>
          <p:nvPr>
            <p:ph type="title"/>
          </p:nvPr>
        </p:nvSpPr>
        <p:spPr>
          <a:xfrm>
            <a:off x="0" y="1284288"/>
            <a:ext cx="12192000" cy="63894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nl-NL" dirty="0"/>
          </a:p>
        </p:txBody>
      </p:sp>
      <p:sp>
        <p:nvSpPr>
          <p:cNvPr id="9" name="Koplinks"/>
          <p:cNvSpPr>
            <a:spLocks noGrp="1"/>
          </p:cNvSpPr>
          <p:nvPr>
            <p:ph type="body" idx="1"/>
          </p:nvPr>
        </p:nvSpPr>
        <p:spPr>
          <a:xfrm>
            <a:off x="623392" y="2132856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Kleinlinks"/>
          <p:cNvSpPr>
            <a:spLocks noGrp="1"/>
          </p:cNvSpPr>
          <p:nvPr>
            <p:ph sz="half" idx="2"/>
          </p:nvPr>
        </p:nvSpPr>
        <p:spPr>
          <a:xfrm>
            <a:off x="609600" y="2780929"/>
            <a:ext cx="5386917" cy="374441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11" name="Koprechts"/>
          <p:cNvSpPr>
            <a:spLocks noGrp="1"/>
          </p:cNvSpPr>
          <p:nvPr>
            <p:ph type="body" sz="quarter" idx="3"/>
          </p:nvPr>
        </p:nvSpPr>
        <p:spPr>
          <a:xfrm>
            <a:off x="6193368" y="2132857"/>
            <a:ext cx="5389033" cy="64807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Kleinrechts"/>
          <p:cNvSpPr>
            <a:spLocks noGrp="1"/>
          </p:cNvSpPr>
          <p:nvPr>
            <p:ph sz="quarter" idx="4"/>
          </p:nvPr>
        </p:nvSpPr>
        <p:spPr>
          <a:xfrm>
            <a:off x="6193368" y="2780929"/>
            <a:ext cx="5389033" cy="374441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9614286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vak"/>
          <p:cNvSpPr>
            <a:spLocks noGrp="1"/>
          </p:cNvSpPr>
          <p:nvPr>
            <p:ph type="title"/>
          </p:nvPr>
        </p:nvSpPr>
        <p:spPr>
          <a:xfrm>
            <a:off x="1" y="1284288"/>
            <a:ext cx="12187767" cy="792162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093328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ctietitel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Mastertitelformat bearbeiten</a:t>
            </a:r>
            <a:endParaRPr lang="nl-NL" dirty="0"/>
          </a:p>
        </p:txBody>
      </p:sp>
      <p:sp>
        <p:nvSpPr>
          <p:cNvPr id="3" name="Boventitel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57145114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610526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Koplinks"/>
          <p:cNvSpPr>
            <a:spLocks noGrp="1"/>
          </p:cNvSpPr>
          <p:nvPr>
            <p:ph type="title"/>
          </p:nvPr>
        </p:nvSpPr>
        <p:spPr>
          <a:xfrm>
            <a:off x="335361" y="1340768"/>
            <a:ext cx="4285324" cy="8640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  <a:endParaRPr lang="nl-NL" dirty="0"/>
          </a:p>
        </p:txBody>
      </p:sp>
      <p:sp>
        <p:nvSpPr>
          <p:cNvPr id="7" name="Rechtsgroot"/>
          <p:cNvSpPr>
            <a:spLocks noGrp="1"/>
          </p:cNvSpPr>
          <p:nvPr>
            <p:ph idx="1"/>
          </p:nvPr>
        </p:nvSpPr>
        <p:spPr>
          <a:xfrm>
            <a:off x="4766733" y="1340768"/>
            <a:ext cx="6815667" cy="518457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8" name="Tekstlinks"/>
          <p:cNvSpPr>
            <a:spLocks noGrp="1"/>
          </p:cNvSpPr>
          <p:nvPr>
            <p:ph type="body" sz="half" idx="2"/>
          </p:nvPr>
        </p:nvSpPr>
        <p:spPr>
          <a:xfrm>
            <a:off x="335361" y="2204864"/>
            <a:ext cx="4285324" cy="43204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7471091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nderschriftkop"/>
          <p:cNvSpPr>
            <a:spLocks noGrp="1"/>
          </p:cNvSpPr>
          <p:nvPr>
            <p:ph type="title"/>
          </p:nvPr>
        </p:nvSpPr>
        <p:spPr>
          <a:xfrm>
            <a:off x="2389717" y="5085184"/>
            <a:ext cx="7315200" cy="64807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  <a:endParaRPr lang="nl-NL" dirty="0"/>
          </a:p>
        </p:txBody>
      </p:sp>
      <p:sp>
        <p:nvSpPr>
          <p:cNvPr id="11" name="Figuur"/>
          <p:cNvSpPr>
            <a:spLocks noGrp="1" noChangeAspect="1"/>
          </p:cNvSpPr>
          <p:nvPr>
            <p:ph type="pic" idx="1"/>
          </p:nvPr>
        </p:nvSpPr>
        <p:spPr>
          <a:xfrm>
            <a:off x="2389717" y="1484783"/>
            <a:ext cx="54864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/>
          </a:p>
        </p:txBody>
      </p:sp>
      <p:sp>
        <p:nvSpPr>
          <p:cNvPr id="12" name="Onderschrift"/>
          <p:cNvSpPr>
            <a:spLocks noGrp="1"/>
          </p:cNvSpPr>
          <p:nvPr>
            <p:ph type="body" sz="half" idx="2"/>
          </p:nvPr>
        </p:nvSpPr>
        <p:spPr>
          <a:xfrm>
            <a:off x="2389717" y="5733256"/>
            <a:ext cx="7315200" cy="7920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6206687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vak"/>
          <p:cNvSpPr>
            <a:spLocks noGrp="1"/>
          </p:cNvSpPr>
          <p:nvPr>
            <p:ph type="title"/>
          </p:nvPr>
        </p:nvSpPr>
        <p:spPr>
          <a:xfrm>
            <a:off x="1" y="1284288"/>
            <a:ext cx="12187767" cy="79216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6" name="Vertikaal"/>
          <p:cNvSpPr>
            <a:spLocks noGrp="1"/>
          </p:cNvSpPr>
          <p:nvPr>
            <p:ph type="body" orient="vert" idx="1"/>
          </p:nvPr>
        </p:nvSpPr>
        <p:spPr>
          <a:xfrm>
            <a:off x="1" y="2230438"/>
            <a:ext cx="12187767" cy="4318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5633613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Vertikaalkop"/>
          <p:cNvSpPr>
            <a:spLocks noGrp="1"/>
          </p:cNvSpPr>
          <p:nvPr>
            <p:ph type="title" orient="vert"/>
          </p:nvPr>
        </p:nvSpPr>
        <p:spPr>
          <a:xfrm>
            <a:off x="9141884" y="1341438"/>
            <a:ext cx="3045883" cy="5207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6" name="Vertikaalklein"/>
          <p:cNvSpPr>
            <a:spLocks noGrp="1"/>
          </p:cNvSpPr>
          <p:nvPr>
            <p:ph type="body" orient="vert" idx="1"/>
          </p:nvPr>
        </p:nvSpPr>
        <p:spPr>
          <a:xfrm>
            <a:off x="1" y="1341438"/>
            <a:ext cx="8938684" cy="5207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778349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vak"/>
          <p:cNvSpPr>
            <a:spLocks noGrp="1"/>
          </p:cNvSpPr>
          <p:nvPr>
            <p:ph type="title"/>
          </p:nvPr>
        </p:nvSpPr>
        <p:spPr>
          <a:xfrm>
            <a:off x="1" y="1284288"/>
            <a:ext cx="12187767" cy="792162"/>
          </a:xfrm>
        </p:spPr>
        <p:txBody>
          <a:bodyPr/>
          <a:lstStyle/>
          <a:p>
            <a:r>
              <a:rPr lang="de-DE" dirty="0"/>
              <a:t>Mastertitelformat bearbeiten</a:t>
            </a:r>
            <a:endParaRPr lang="nl-NL" dirty="0"/>
          </a:p>
        </p:txBody>
      </p:sp>
      <p:sp>
        <p:nvSpPr>
          <p:cNvPr id="3" name="Tekstlinks"/>
          <p:cNvSpPr>
            <a:spLocks noGrp="1"/>
          </p:cNvSpPr>
          <p:nvPr>
            <p:ph sz="half" idx="1"/>
          </p:nvPr>
        </p:nvSpPr>
        <p:spPr>
          <a:xfrm>
            <a:off x="1" y="2230438"/>
            <a:ext cx="5992284" cy="431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nl-NL" dirty="0"/>
          </a:p>
        </p:txBody>
      </p:sp>
      <p:sp>
        <p:nvSpPr>
          <p:cNvPr id="4" name="Tekstrechts"/>
          <p:cNvSpPr>
            <a:spLocks noGrp="1"/>
          </p:cNvSpPr>
          <p:nvPr>
            <p:ph sz="half" idx="2"/>
          </p:nvPr>
        </p:nvSpPr>
        <p:spPr>
          <a:xfrm>
            <a:off x="6195484" y="2230438"/>
            <a:ext cx="5992283" cy="431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749096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vak"/>
          <p:cNvSpPr>
            <a:spLocks noGrp="1"/>
          </p:cNvSpPr>
          <p:nvPr>
            <p:ph type="title"/>
          </p:nvPr>
        </p:nvSpPr>
        <p:spPr>
          <a:xfrm>
            <a:off x="0" y="1284288"/>
            <a:ext cx="12192000" cy="638944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  <a:endParaRPr lang="nl-NL" dirty="0"/>
          </a:p>
        </p:txBody>
      </p:sp>
      <p:sp>
        <p:nvSpPr>
          <p:cNvPr id="3" name="Koplinks"/>
          <p:cNvSpPr>
            <a:spLocks noGrp="1"/>
          </p:cNvSpPr>
          <p:nvPr>
            <p:ph type="body" idx="1"/>
          </p:nvPr>
        </p:nvSpPr>
        <p:spPr>
          <a:xfrm>
            <a:off x="623392" y="2132856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Kleinlinks"/>
          <p:cNvSpPr>
            <a:spLocks noGrp="1"/>
          </p:cNvSpPr>
          <p:nvPr>
            <p:ph sz="half" idx="2"/>
          </p:nvPr>
        </p:nvSpPr>
        <p:spPr>
          <a:xfrm>
            <a:off x="609600" y="2780929"/>
            <a:ext cx="5386917" cy="374441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nl-NL"/>
          </a:p>
        </p:txBody>
      </p:sp>
      <p:sp>
        <p:nvSpPr>
          <p:cNvPr id="5" name="Koprechts"/>
          <p:cNvSpPr>
            <a:spLocks noGrp="1"/>
          </p:cNvSpPr>
          <p:nvPr>
            <p:ph type="body" sz="quarter" idx="3"/>
          </p:nvPr>
        </p:nvSpPr>
        <p:spPr>
          <a:xfrm>
            <a:off x="6193368" y="2132857"/>
            <a:ext cx="5389033" cy="64807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Kleinrechts"/>
          <p:cNvSpPr>
            <a:spLocks noGrp="1"/>
          </p:cNvSpPr>
          <p:nvPr>
            <p:ph sz="quarter" idx="4"/>
          </p:nvPr>
        </p:nvSpPr>
        <p:spPr>
          <a:xfrm>
            <a:off x="6193368" y="2780929"/>
            <a:ext cx="5389033" cy="374441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4930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vak"/>
          <p:cNvSpPr>
            <a:spLocks noGrp="1"/>
          </p:cNvSpPr>
          <p:nvPr>
            <p:ph type="title"/>
          </p:nvPr>
        </p:nvSpPr>
        <p:spPr>
          <a:xfrm>
            <a:off x="1" y="1284288"/>
            <a:ext cx="12187767" cy="792162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de-DE" dirty="0"/>
              <a:t>Mastertitelformat bearbeiten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705069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38513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links"/>
          <p:cNvSpPr>
            <a:spLocks noGrp="1"/>
          </p:cNvSpPr>
          <p:nvPr>
            <p:ph type="title"/>
          </p:nvPr>
        </p:nvSpPr>
        <p:spPr>
          <a:xfrm>
            <a:off x="335361" y="1340768"/>
            <a:ext cx="4285324" cy="8640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  <a:endParaRPr lang="nl-NL" dirty="0"/>
          </a:p>
        </p:txBody>
      </p:sp>
      <p:sp>
        <p:nvSpPr>
          <p:cNvPr id="3" name="Rechtsgroot"/>
          <p:cNvSpPr>
            <a:spLocks noGrp="1"/>
          </p:cNvSpPr>
          <p:nvPr>
            <p:ph idx="1"/>
          </p:nvPr>
        </p:nvSpPr>
        <p:spPr>
          <a:xfrm>
            <a:off x="4766733" y="1340768"/>
            <a:ext cx="6815667" cy="518457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nl-NL"/>
          </a:p>
        </p:txBody>
      </p:sp>
      <p:sp>
        <p:nvSpPr>
          <p:cNvPr id="4" name="Tekstlinks"/>
          <p:cNvSpPr>
            <a:spLocks noGrp="1"/>
          </p:cNvSpPr>
          <p:nvPr>
            <p:ph type="body" sz="half" idx="2"/>
          </p:nvPr>
        </p:nvSpPr>
        <p:spPr>
          <a:xfrm>
            <a:off x="335361" y="2204864"/>
            <a:ext cx="4285324" cy="43204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9254608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nderschriftkop"/>
          <p:cNvSpPr>
            <a:spLocks noGrp="1"/>
          </p:cNvSpPr>
          <p:nvPr>
            <p:ph type="title"/>
          </p:nvPr>
        </p:nvSpPr>
        <p:spPr>
          <a:xfrm>
            <a:off x="2389717" y="5085184"/>
            <a:ext cx="7315200" cy="64807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  <a:endParaRPr lang="nl-NL" dirty="0"/>
          </a:p>
        </p:txBody>
      </p:sp>
      <p:sp>
        <p:nvSpPr>
          <p:cNvPr id="3" name="Figuur"/>
          <p:cNvSpPr>
            <a:spLocks noGrp="1"/>
          </p:cNvSpPr>
          <p:nvPr>
            <p:ph type="pic" idx="1"/>
          </p:nvPr>
        </p:nvSpPr>
        <p:spPr>
          <a:xfrm>
            <a:off x="2389717" y="1484784"/>
            <a:ext cx="7315200" cy="360040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/>
              <a:t>Bild durch Klicken auf Symbol hinzufügen</a:t>
            </a:r>
            <a:endParaRPr lang="nl-NL" noProof="0"/>
          </a:p>
        </p:txBody>
      </p:sp>
      <p:sp>
        <p:nvSpPr>
          <p:cNvPr id="4" name="Onderschrift"/>
          <p:cNvSpPr>
            <a:spLocks noGrp="1"/>
          </p:cNvSpPr>
          <p:nvPr>
            <p:ph type="body" sz="half" idx="2"/>
          </p:nvPr>
        </p:nvSpPr>
        <p:spPr>
          <a:xfrm>
            <a:off x="2389717" y="5733256"/>
            <a:ext cx="7315200" cy="7920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9524501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shape_Transparantie"/>
          <p:cNvSpPr>
            <a:spLocks noChangeArrowheads="1"/>
          </p:cNvSpPr>
          <p:nvPr/>
        </p:nvSpPr>
        <p:spPr bwMode="auto">
          <a:xfrm>
            <a:off x="0" y="0"/>
            <a:ext cx="16933" cy="1017588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757575">
                  <a:alpha val="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GB" altLang="nl-NL" dirty="0"/>
          </a:p>
        </p:txBody>
      </p:sp>
      <p:sp>
        <p:nvSpPr>
          <p:cNvPr id="1031" name="shape_TransFollower"/>
          <p:cNvSpPr>
            <a:spLocks noChangeArrowheads="1"/>
          </p:cNvSpPr>
          <p:nvPr/>
        </p:nvSpPr>
        <p:spPr bwMode="auto">
          <a:xfrm>
            <a:off x="0" y="0"/>
            <a:ext cx="169333" cy="10175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GB" altLang="nl-NL" dirty="0"/>
          </a:p>
        </p:txBody>
      </p:sp>
      <p:sp>
        <p:nvSpPr>
          <p:cNvPr id="1026" name="Tekstvak"/>
          <p:cNvSpPr>
            <a:spLocks noGrp="1" noChangeArrowheads="1"/>
          </p:cNvSpPr>
          <p:nvPr>
            <p:ph type="body" idx="1"/>
          </p:nvPr>
        </p:nvSpPr>
        <p:spPr bwMode="auto">
          <a:xfrm>
            <a:off x="1" y="2155666"/>
            <a:ext cx="12187767" cy="4448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82091" tIns="45717" rIns="270000" bIns="45717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de-DE" altLang="nl-NL"/>
              <a:t>Mastertextformat bearbeiten</a:t>
            </a:r>
          </a:p>
          <a:p>
            <a:pPr lvl="1"/>
            <a:r>
              <a:rPr lang="de-DE" altLang="nl-NL"/>
              <a:t>Zweite Ebene</a:t>
            </a:r>
          </a:p>
          <a:p>
            <a:pPr lvl="2"/>
            <a:r>
              <a:rPr lang="de-DE" altLang="nl-NL"/>
              <a:t>Dritte Ebene</a:t>
            </a:r>
          </a:p>
          <a:p>
            <a:pPr lvl="3"/>
            <a:r>
              <a:rPr lang="de-DE" altLang="nl-NL"/>
              <a:t>Vierte Ebene</a:t>
            </a:r>
          </a:p>
          <a:p>
            <a:pPr lvl="4"/>
            <a:r>
              <a:rPr lang="de-DE" altLang="nl-NL"/>
              <a:t>Fünfte Ebene</a:t>
            </a:r>
            <a:endParaRPr lang="en-GB" altLang="nl-NL" dirty="0"/>
          </a:p>
        </p:txBody>
      </p:sp>
      <p:sp>
        <p:nvSpPr>
          <p:cNvPr id="1028" name="Titelvak"/>
          <p:cNvSpPr>
            <a:spLocks noGrp="1" noChangeArrowheads="1"/>
          </p:cNvSpPr>
          <p:nvPr>
            <p:ph type="title"/>
          </p:nvPr>
        </p:nvSpPr>
        <p:spPr bwMode="auto">
          <a:xfrm>
            <a:off x="1" y="1284288"/>
            <a:ext cx="12187767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82800" tIns="46800" rIns="270000" bIns="4680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de-DE" altLang="nl-NL"/>
              <a:t>Mastertitelformat bearbeiten</a:t>
            </a:r>
            <a:endParaRPr lang="en-GB" altLang="nl-NL" dirty="0"/>
          </a:p>
        </p:txBody>
      </p:sp>
      <p:sp>
        <p:nvSpPr>
          <p:cNvPr id="1027" name="RodeBalk"/>
          <p:cNvSpPr>
            <a:spLocks noChangeArrowheads="1"/>
          </p:cNvSpPr>
          <p:nvPr/>
        </p:nvSpPr>
        <p:spPr bwMode="auto">
          <a:xfrm>
            <a:off x="-1" y="1017588"/>
            <a:ext cx="12192000" cy="266700"/>
          </a:xfrm>
          <a:prstGeom prst="rect">
            <a:avLst/>
          </a:prstGeom>
          <a:solidFill>
            <a:srgbClr val="CC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0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GB" altLang="nl-NL" dirty="0">
              <a:solidFill>
                <a:srgbClr val="FFFFFF"/>
              </a:solidFill>
            </a:endParaRPr>
          </a:p>
        </p:txBody>
      </p:sp>
      <p:pic>
        <p:nvPicPr>
          <p:cNvPr id="1033" name="LogoSlash_01" descr="SLASHTRANS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5475" y="392114"/>
            <a:ext cx="414338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LogoSlash_02" descr="SLASHTRANS" hidden="1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76" y="392114"/>
            <a:ext cx="416243" cy="416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chuineBalk" hidden="1"/>
          <p:cNvSpPr/>
          <p:nvPr userDrawn="1"/>
        </p:nvSpPr>
        <p:spPr>
          <a:xfrm>
            <a:off x="10632000" y="394244"/>
            <a:ext cx="1560000" cy="97028"/>
          </a:xfrm>
          <a:custGeom>
            <a:avLst/>
            <a:gdLst>
              <a:gd name="connsiteX0" fmla="*/ 0 w 1170000"/>
              <a:gd name="connsiteY0" fmla="*/ 0 h 96197"/>
              <a:gd name="connsiteX1" fmla="*/ 1170000 w 1170000"/>
              <a:gd name="connsiteY1" fmla="*/ 0 h 96197"/>
              <a:gd name="connsiteX2" fmla="*/ 1170000 w 1170000"/>
              <a:gd name="connsiteY2" fmla="*/ 96197 h 96197"/>
              <a:gd name="connsiteX3" fmla="*/ 0 w 1170000"/>
              <a:gd name="connsiteY3" fmla="*/ 96197 h 96197"/>
              <a:gd name="connsiteX4" fmla="*/ 0 w 1170000"/>
              <a:gd name="connsiteY4" fmla="*/ 0 h 96197"/>
              <a:gd name="connsiteX0" fmla="*/ 76200 w 1170000"/>
              <a:gd name="connsiteY0" fmla="*/ 2382 h 96197"/>
              <a:gd name="connsiteX1" fmla="*/ 1170000 w 1170000"/>
              <a:gd name="connsiteY1" fmla="*/ 0 h 96197"/>
              <a:gd name="connsiteX2" fmla="*/ 1170000 w 1170000"/>
              <a:gd name="connsiteY2" fmla="*/ 96197 h 96197"/>
              <a:gd name="connsiteX3" fmla="*/ 0 w 1170000"/>
              <a:gd name="connsiteY3" fmla="*/ 96197 h 96197"/>
              <a:gd name="connsiteX4" fmla="*/ 76200 w 1170000"/>
              <a:gd name="connsiteY4" fmla="*/ 2382 h 96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70000" h="96197">
                <a:moveTo>
                  <a:pt x="76200" y="2382"/>
                </a:moveTo>
                <a:lnTo>
                  <a:pt x="1170000" y="0"/>
                </a:lnTo>
                <a:lnTo>
                  <a:pt x="1170000" y="96197"/>
                </a:lnTo>
                <a:lnTo>
                  <a:pt x="0" y="96197"/>
                </a:lnTo>
                <a:lnTo>
                  <a:pt x="76200" y="238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Paginanummer"/>
          <p:cNvSpPr/>
          <p:nvPr userDrawn="1"/>
        </p:nvSpPr>
        <p:spPr>
          <a:xfrm>
            <a:off x="10714567" y="1070928"/>
            <a:ext cx="254000" cy="1384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>
            <a:noAutofit/>
          </a:bodyPr>
          <a:lstStyle/>
          <a:p>
            <a:pPr algn="r"/>
            <a:fld id="{825C7DD7-04B3-467D-9524-52591AE6A38C}" type="slidenum">
              <a:rPr lang="en-GB" sz="900" smtClean="0">
                <a:solidFill>
                  <a:srgbClr val="FFFFFF"/>
                </a:solidFill>
              </a:rPr>
              <a:pPr algn="r"/>
              <a:t>‹Nr.›</a:t>
            </a:fld>
            <a:endParaRPr lang="en-GB" sz="900" dirty="0">
              <a:solidFill>
                <a:srgbClr val="FFFFFF"/>
              </a:solidFill>
            </a:endParaRPr>
          </a:p>
        </p:txBody>
      </p:sp>
      <p:sp>
        <p:nvSpPr>
          <p:cNvPr id="1037" name="Scheiding"/>
          <p:cNvSpPr txBox="1">
            <a:spLocks noChangeArrowheads="1"/>
          </p:cNvSpPr>
          <p:nvPr/>
        </p:nvSpPr>
        <p:spPr bwMode="auto">
          <a:xfrm>
            <a:off x="10663767" y="1070928"/>
            <a:ext cx="52900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t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GB" sz="900" dirty="0">
                <a:solidFill>
                  <a:srgbClr val="FFFFFF"/>
                </a:solidFill>
                <a:latin typeface="Verdana" pitchFamily="34" charset="0"/>
              </a:rPr>
              <a:t>|</a:t>
            </a:r>
          </a:p>
        </p:txBody>
      </p:sp>
      <p:pic>
        <p:nvPicPr>
          <p:cNvPr id="5" name="RUGlogoTop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050" y="205232"/>
            <a:ext cx="2399004" cy="660400"/>
          </a:xfrm>
          <a:prstGeom prst="rect">
            <a:avLst/>
          </a:prstGeom>
        </p:spPr>
      </p:pic>
      <p:sp>
        <p:nvSpPr>
          <p:cNvPr id="1034" name="tb_Faculty"/>
          <p:cNvSpPr txBox="1">
            <a:spLocks noChangeArrowheads="1"/>
          </p:cNvSpPr>
          <p:nvPr/>
        </p:nvSpPr>
        <p:spPr bwMode="auto">
          <a:xfrm>
            <a:off x="3687764" y="339725"/>
            <a:ext cx="114935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206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64293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9636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2858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17430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2002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26574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1146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GB" sz="1000" dirty="0">
                <a:solidFill>
                  <a:srgbClr val="CC0000"/>
                </a:solidFill>
                <a:latin typeface="Georgia" pitchFamily="18" charset="0"/>
              </a:rPr>
              <a:t>faculty of economics</a:t>
            </a:r>
          </a:p>
          <a:p>
            <a:pPr>
              <a:defRPr/>
            </a:pPr>
            <a:r>
              <a:rPr lang="en-GB" sz="1000" dirty="0">
                <a:solidFill>
                  <a:srgbClr val="CC0000"/>
                </a:solidFill>
                <a:latin typeface="Georgia" pitchFamily="18" charset="0"/>
              </a:rPr>
              <a:t>and business</a:t>
            </a:r>
          </a:p>
        </p:txBody>
      </p:sp>
      <p:sp>
        <p:nvSpPr>
          <p:cNvPr id="1035" name="tb_Department"/>
          <p:cNvSpPr txBox="1">
            <a:spLocks noChangeArrowheads="1"/>
          </p:cNvSpPr>
          <p:nvPr/>
        </p:nvSpPr>
        <p:spPr bwMode="auto">
          <a:xfrm>
            <a:off x="5591944" y="413321"/>
            <a:ext cx="2400300" cy="417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206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64293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9636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2858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17430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2002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26574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1146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en-GB" sz="1000" dirty="0">
              <a:solidFill>
                <a:srgbClr val="CC0000"/>
              </a:solidFill>
              <a:latin typeface="Georgia" pitchFamily="18" charset="0"/>
            </a:endParaRPr>
          </a:p>
        </p:txBody>
      </p:sp>
      <p:sp>
        <p:nvSpPr>
          <p:cNvPr id="16" name="tbDate">
            <a:extLst>
              <a:ext uri="{FF2B5EF4-FFF2-40B4-BE49-F238E27FC236}">
                <a16:creationId xmlns:a16="http://schemas.microsoft.com/office/drawing/2014/main" id="{D6BA9840-6E50-44F1-842B-6942E76E63A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896200" y="1079501"/>
            <a:ext cx="2704067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206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64293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9636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2858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17430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2002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26574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1146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900" kern="1200" noProof="0" dirty="0">
                <a:solidFill>
                  <a:srgbClr val="FFFFFF"/>
                </a:solidFill>
                <a:latin typeface="+mn-lt"/>
                <a:ea typeface="+mn-ea"/>
                <a:cs typeface="Arial" charset="0"/>
              </a:rPr>
              <a:t>1</a:t>
            </a:r>
            <a:r>
              <a:rPr lang="en-GB" sz="900" kern="1200" baseline="30000" noProof="0" dirty="0">
                <a:solidFill>
                  <a:srgbClr val="FFFFFF"/>
                </a:solidFill>
                <a:latin typeface="+mn-lt"/>
                <a:ea typeface="+mn-ea"/>
                <a:cs typeface="Arial" charset="0"/>
              </a:rPr>
              <a:t>st</a:t>
            </a:r>
            <a:r>
              <a:rPr lang="en-GB" sz="900" kern="1200" noProof="0" dirty="0">
                <a:solidFill>
                  <a:srgbClr val="FFFFFF"/>
                </a:solidFill>
                <a:latin typeface="+mn-lt"/>
                <a:ea typeface="+mn-ea"/>
                <a:cs typeface="Arial" charset="0"/>
              </a:rPr>
              <a:t> IAEE online conference, 7 </a:t>
            </a:r>
            <a:r>
              <a:rPr lang="en-GB" sz="900" noProof="0" dirty="0">
                <a:solidFill>
                  <a:srgbClr val="FFFFFF"/>
                </a:solidFill>
                <a:latin typeface="+mn-lt"/>
              </a:rPr>
              <a:t>June 2021</a:t>
            </a:r>
          </a:p>
        </p:txBody>
      </p:sp>
      <p:pic>
        <p:nvPicPr>
          <p:cNvPr id="17" name="Google Shape;16;p19" descr="SLASHTRANS">
            <a:extLst>
              <a:ext uri="{FF2B5EF4-FFF2-40B4-BE49-F238E27FC236}">
                <a16:creationId xmlns:a16="http://schemas.microsoft.com/office/drawing/2014/main" id="{C6ED97BC-B5BD-9E48-9196-9B7C5AF605CD}"/>
              </a:ext>
            </a:extLst>
          </p:cNvPr>
          <p:cNvPicPr preferRelativeResize="0"/>
          <p:nvPr userDrawn="1"/>
        </p:nvPicPr>
        <p:blipFill rotWithShape="1">
          <a:blip r:embed="rId16">
            <a:alphaModFix/>
          </a:blip>
          <a:srcRect/>
          <a:stretch/>
        </p:blipFill>
        <p:spPr>
          <a:xfrm>
            <a:off x="5324475" y="392114"/>
            <a:ext cx="363538" cy="41275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5;p19">
            <a:extLst>
              <a:ext uri="{FF2B5EF4-FFF2-40B4-BE49-F238E27FC236}">
                <a16:creationId xmlns:a16="http://schemas.microsoft.com/office/drawing/2014/main" id="{47FF3EF6-386F-9D4A-9372-B656FEFF36CC}"/>
              </a:ext>
            </a:extLst>
          </p:cNvPr>
          <p:cNvSpPr txBox="1"/>
          <p:nvPr userDrawn="1"/>
        </p:nvSpPr>
        <p:spPr>
          <a:xfrm>
            <a:off x="5814901" y="339725"/>
            <a:ext cx="2930088" cy="138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900" b="0" i="0" u="none" strike="noStrike" cap="none" dirty="0">
                <a:solidFill>
                  <a:srgbClr val="CC0000"/>
                </a:solidFill>
                <a:latin typeface="Georgia"/>
                <a:ea typeface="Georgia"/>
                <a:cs typeface="Georgia"/>
                <a:sym typeface="Georgia"/>
              </a:rPr>
              <a:t>Centre </a:t>
            </a:r>
            <a:r>
              <a:rPr lang="nl-NL" sz="900" b="0" i="0" u="none" strike="noStrike" cap="none" dirty="0" err="1">
                <a:solidFill>
                  <a:srgbClr val="CC0000"/>
                </a:solidFill>
                <a:latin typeface="Georgia"/>
                <a:ea typeface="Georgia"/>
                <a:cs typeface="Georgia"/>
                <a:sym typeface="Georgia"/>
              </a:rPr>
              <a:t>for</a:t>
            </a:r>
            <a:r>
              <a:rPr lang="nl-NL" sz="900" b="0" i="0" u="none" strike="noStrike" cap="none" dirty="0">
                <a:solidFill>
                  <a:srgbClr val="CC0000"/>
                </a:solidFill>
                <a:latin typeface="Georgia"/>
                <a:ea typeface="Georgia"/>
                <a:cs typeface="Georgia"/>
                <a:sym typeface="Georgia"/>
              </a:rPr>
              <a:t> Energy </a:t>
            </a:r>
            <a:r>
              <a:rPr lang="nl-NL" sz="900" b="0" i="0" u="none" strike="noStrike" cap="none" dirty="0" err="1">
                <a:solidFill>
                  <a:srgbClr val="CC0000"/>
                </a:solidFill>
                <a:latin typeface="Georgia"/>
                <a:ea typeface="Georgia"/>
                <a:cs typeface="Georgia"/>
                <a:sym typeface="Georgia"/>
              </a:rPr>
              <a:t>Economics</a:t>
            </a:r>
            <a:r>
              <a:rPr lang="nl-NL" sz="900" b="0" i="0" u="none" strike="noStrike" cap="none" dirty="0">
                <a:solidFill>
                  <a:srgbClr val="CC0000"/>
                </a:solidFill>
                <a:latin typeface="Georgia"/>
                <a:ea typeface="Georgia"/>
                <a:cs typeface="Georgia"/>
                <a:sym typeface="Georgia"/>
              </a:rPr>
              <a:t> Research (CEER)</a:t>
            </a:r>
            <a:endParaRPr sz="1800" dirty="0"/>
          </a:p>
        </p:txBody>
      </p:sp>
      <p:cxnSp>
        <p:nvCxnSpPr>
          <p:cNvPr id="20" name="Gerade Verbindung 19">
            <a:extLst>
              <a:ext uri="{FF2B5EF4-FFF2-40B4-BE49-F238E27FC236}">
                <a16:creationId xmlns:a16="http://schemas.microsoft.com/office/drawing/2014/main" id="{6926392F-F579-0346-9F4C-670A596BE62F}"/>
              </a:ext>
            </a:extLst>
          </p:cNvPr>
          <p:cNvCxnSpPr/>
          <p:nvPr userDrawn="1"/>
        </p:nvCxnSpPr>
        <p:spPr>
          <a:xfrm>
            <a:off x="-16296" y="1018032"/>
            <a:ext cx="97210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0" r:id="rId1"/>
    <p:sldLayoutId id="2147483946" r:id="rId2"/>
    <p:sldLayoutId id="2147483947" r:id="rId3"/>
    <p:sldLayoutId id="2147483948" r:id="rId4"/>
    <p:sldLayoutId id="2147483949" r:id="rId5"/>
    <p:sldLayoutId id="2147483950" r:id="rId6"/>
    <p:sldLayoutId id="2147483951" r:id="rId7"/>
    <p:sldLayoutId id="2147483952" r:id="rId8"/>
    <p:sldLayoutId id="2147483953" r:id="rId9"/>
    <p:sldLayoutId id="2147483954" r:id="rId10"/>
    <p:sldLayoutId id="2147483955" r:id="rId11"/>
    <p:sldLayoutId id="2147483956" r:id="rId12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Verdana" pitchFamily="34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Verdana" pitchFamily="34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Verdana" pitchFamily="34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Verdana" pitchFamily="34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Verdana" pitchFamily="34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Verdana" pitchFamily="34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Verdana" pitchFamily="34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Verdana" pitchFamily="34" charset="0"/>
          <a:cs typeface="Arial" charset="0"/>
        </a:defRPr>
      </a:lvl9pPr>
    </p:titleStyle>
    <p:bodyStyle>
      <a:lvl1pPr marL="249238" indent="-249238" algn="l" rtl="0" eaLnBrk="1" fontAlgn="base" hangingPunct="1">
        <a:spcBef>
          <a:spcPct val="20000"/>
        </a:spcBef>
        <a:spcAft>
          <a:spcPct val="0"/>
        </a:spcAft>
        <a:buFont typeface="Verdana" pitchFamily="34" charset="0"/>
        <a:buChar char="›"/>
        <a:defRPr sz="2500">
          <a:solidFill>
            <a:schemeClr val="tx1"/>
          </a:solidFill>
          <a:latin typeface="+mn-lt"/>
          <a:ea typeface="+mn-ea"/>
          <a:cs typeface="+mn-cs"/>
        </a:defRPr>
      </a:lvl1pPr>
      <a:lvl2pPr marL="501650" indent="-250825" algn="l" rtl="0" eaLnBrk="1" fontAlgn="base" hangingPunct="1">
        <a:spcBef>
          <a:spcPct val="20000"/>
        </a:spcBef>
        <a:spcAft>
          <a:spcPct val="0"/>
        </a:spcAft>
        <a:buSzPct val="50000"/>
        <a:buFont typeface="Wingdings" pitchFamily="2" charset="2"/>
        <a:buChar char="§"/>
        <a:defRPr sz="2500">
          <a:solidFill>
            <a:schemeClr val="tx1"/>
          </a:solidFill>
          <a:latin typeface="+mn-lt"/>
          <a:cs typeface="+mn-cs"/>
        </a:defRPr>
      </a:lvl2pPr>
      <a:lvl3pPr marL="744538" indent="-242888" algn="l" rtl="0" eaLnBrk="1" fontAlgn="base" hangingPunct="1">
        <a:spcBef>
          <a:spcPct val="20000"/>
        </a:spcBef>
        <a:spcAft>
          <a:spcPct val="0"/>
        </a:spcAft>
        <a:buSzPct val="85000"/>
        <a:buFont typeface="Courier New" pitchFamily="49" charset="0"/>
        <a:buChar char="-"/>
        <a:defRPr sz="2500">
          <a:solidFill>
            <a:schemeClr val="tx1"/>
          </a:solidFill>
          <a:latin typeface="+mn-lt"/>
          <a:cs typeface="+mn-cs"/>
        </a:defRPr>
      </a:lvl3pPr>
      <a:lvl4pPr marL="1009650" indent="-263525" algn="l" rtl="0" eaLnBrk="1" fontAlgn="base" hangingPunct="1">
        <a:spcBef>
          <a:spcPct val="20000"/>
        </a:spcBef>
        <a:spcAft>
          <a:spcPct val="0"/>
        </a:spcAft>
        <a:buFont typeface="Courier New" pitchFamily="49" charset="0"/>
        <a:buChar char="-"/>
        <a:defRPr sz="2500">
          <a:solidFill>
            <a:schemeClr val="tx1"/>
          </a:solidFill>
          <a:latin typeface="+mn-lt"/>
          <a:cs typeface="+mn-cs"/>
        </a:defRPr>
      </a:lvl4pPr>
      <a:lvl5pPr marL="1260475" indent="-249238" algn="l" rtl="0" eaLnBrk="1" fontAlgn="base" hangingPunct="1">
        <a:spcBef>
          <a:spcPct val="20000"/>
        </a:spcBef>
        <a:spcAft>
          <a:spcPct val="0"/>
        </a:spcAft>
        <a:buFont typeface="Courier New" pitchFamily="49" charset="0"/>
        <a:buChar char="-"/>
        <a:defRPr sz="2500">
          <a:solidFill>
            <a:schemeClr val="tx1"/>
          </a:solidFill>
          <a:latin typeface="+mn-lt"/>
          <a:cs typeface="+mn-cs"/>
        </a:defRPr>
      </a:lvl5pPr>
      <a:lvl6pPr marL="1717675" indent="-249238" algn="l" rtl="0" eaLnBrk="1" fontAlgn="base" hangingPunct="1">
        <a:spcBef>
          <a:spcPct val="20000"/>
        </a:spcBef>
        <a:spcAft>
          <a:spcPct val="0"/>
        </a:spcAft>
        <a:buFont typeface="Courier New" pitchFamily="49" charset="0"/>
        <a:buChar char="-"/>
        <a:defRPr sz="2500">
          <a:solidFill>
            <a:schemeClr val="tx1"/>
          </a:solidFill>
          <a:latin typeface="+mn-lt"/>
          <a:cs typeface="+mn-cs"/>
        </a:defRPr>
      </a:lvl6pPr>
      <a:lvl7pPr marL="2174875" indent="-249238" algn="l" rtl="0" eaLnBrk="1" fontAlgn="base" hangingPunct="1">
        <a:spcBef>
          <a:spcPct val="20000"/>
        </a:spcBef>
        <a:spcAft>
          <a:spcPct val="0"/>
        </a:spcAft>
        <a:buFont typeface="Courier New" pitchFamily="49" charset="0"/>
        <a:buChar char="-"/>
        <a:defRPr sz="2500">
          <a:solidFill>
            <a:schemeClr val="tx1"/>
          </a:solidFill>
          <a:latin typeface="+mn-lt"/>
          <a:cs typeface="+mn-cs"/>
        </a:defRPr>
      </a:lvl7pPr>
      <a:lvl8pPr marL="2632075" indent="-249238" algn="l" rtl="0" eaLnBrk="1" fontAlgn="base" hangingPunct="1">
        <a:spcBef>
          <a:spcPct val="20000"/>
        </a:spcBef>
        <a:spcAft>
          <a:spcPct val="0"/>
        </a:spcAft>
        <a:buFont typeface="Courier New" pitchFamily="49" charset="0"/>
        <a:buChar char="-"/>
        <a:defRPr sz="2500">
          <a:solidFill>
            <a:schemeClr val="tx1"/>
          </a:solidFill>
          <a:latin typeface="+mn-lt"/>
          <a:cs typeface="+mn-cs"/>
        </a:defRPr>
      </a:lvl8pPr>
      <a:lvl9pPr marL="3089275" indent="-249238" algn="l" rtl="0" eaLnBrk="1" fontAlgn="base" hangingPunct="1">
        <a:spcBef>
          <a:spcPct val="20000"/>
        </a:spcBef>
        <a:spcAft>
          <a:spcPct val="0"/>
        </a:spcAft>
        <a:buFont typeface="Courier New" pitchFamily="49" charset="0"/>
        <a:buChar char="-"/>
        <a:defRPr sz="25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shape_Transparantie"/>
          <p:cNvSpPr>
            <a:spLocks noChangeArrowheads="1"/>
          </p:cNvSpPr>
          <p:nvPr/>
        </p:nvSpPr>
        <p:spPr bwMode="auto">
          <a:xfrm>
            <a:off x="0" y="0"/>
            <a:ext cx="16933" cy="1017588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757575">
                  <a:alpha val="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GB" altLang="nl-NL" dirty="0"/>
          </a:p>
        </p:txBody>
      </p:sp>
      <p:sp>
        <p:nvSpPr>
          <p:cNvPr id="2054" name="shape_TransFollower"/>
          <p:cNvSpPr>
            <a:spLocks noChangeArrowheads="1"/>
          </p:cNvSpPr>
          <p:nvPr/>
        </p:nvSpPr>
        <p:spPr bwMode="auto">
          <a:xfrm>
            <a:off x="0" y="0"/>
            <a:ext cx="169333" cy="10175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GB" altLang="nl-NL" dirty="0"/>
          </a:p>
        </p:txBody>
      </p:sp>
      <p:sp>
        <p:nvSpPr>
          <p:cNvPr id="2050" name="Tekstvak"/>
          <p:cNvSpPr>
            <a:spLocks noGrp="1" noChangeArrowheads="1"/>
          </p:cNvSpPr>
          <p:nvPr>
            <p:ph type="body" idx="1"/>
          </p:nvPr>
        </p:nvSpPr>
        <p:spPr bwMode="auto">
          <a:xfrm>
            <a:off x="1" y="2155666"/>
            <a:ext cx="12187767" cy="4448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82091" tIns="45717" rIns="267843" bIns="457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nl-NL" dirty="0"/>
              <a:t>Click to edit Master text styles</a:t>
            </a:r>
          </a:p>
          <a:p>
            <a:pPr lvl="1"/>
            <a:r>
              <a:rPr lang="en-GB" altLang="nl-NL" dirty="0"/>
              <a:t>Second level</a:t>
            </a:r>
          </a:p>
          <a:p>
            <a:pPr lvl="0"/>
            <a:r>
              <a:rPr lang="en-GB" altLang="nl-NL" dirty="0"/>
              <a:t>Third level</a:t>
            </a:r>
          </a:p>
          <a:p>
            <a:pPr lvl="1"/>
            <a:r>
              <a:rPr lang="en-GB" altLang="nl-NL" dirty="0"/>
              <a:t>Fourth level</a:t>
            </a:r>
          </a:p>
          <a:p>
            <a:pPr lvl="2"/>
            <a:r>
              <a:rPr lang="en-GB" altLang="nl-NL" dirty="0"/>
              <a:t>Fifth level</a:t>
            </a:r>
          </a:p>
        </p:txBody>
      </p:sp>
      <p:sp>
        <p:nvSpPr>
          <p:cNvPr id="2059" name="Titelvak"/>
          <p:cNvSpPr>
            <a:spLocks noGrp="1" noChangeArrowheads="1"/>
          </p:cNvSpPr>
          <p:nvPr>
            <p:ph type="title"/>
          </p:nvPr>
        </p:nvSpPr>
        <p:spPr bwMode="auto">
          <a:xfrm>
            <a:off x="1" y="1284288"/>
            <a:ext cx="12187767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82800" tIns="45720" rIns="27000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nl-NL" dirty="0"/>
              <a:t>Click to edit Master title style</a:t>
            </a:r>
          </a:p>
        </p:txBody>
      </p:sp>
      <p:sp>
        <p:nvSpPr>
          <p:cNvPr id="2051" name="RodeBalk"/>
          <p:cNvSpPr>
            <a:spLocks noChangeArrowheads="1"/>
          </p:cNvSpPr>
          <p:nvPr/>
        </p:nvSpPr>
        <p:spPr bwMode="auto">
          <a:xfrm>
            <a:off x="-1" y="1017588"/>
            <a:ext cx="12192000" cy="266700"/>
          </a:xfrm>
          <a:prstGeom prst="rect">
            <a:avLst/>
          </a:prstGeom>
          <a:solidFill>
            <a:srgbClr val="CC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0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GB" altLang="nl-NL" dirty="0">
              <a:solidFill>
                <a:srgbClr val="FFFFFF"/>
              </a:solidFill>
            </a:endParaRPr>
          </a:p>
        </p:txBody>
      </p:sp>
      <p:pic>
        <p:nvPicPr>
          <p:cNvPr id="2056" name="LogoSlash_01" descr="SLASHTRANS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5475" y="392114"/>
            <a:ext cx="414338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LogoSlash_02" descr="SLASHTRANS" hidden="1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76" y="392114"/>
            <a:ext cx="416243" cy="416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SchuineBalk" hidden="1"/>
          <p:cNvSpPr/>
          <p:nvPr userDrawn="1"/>
        </p:nvSpPr>
        <p:spPr>
          <a:xfrm>
            <a:off x="10632000" y="394244"/>
            <a:ext cx="1560000" cy="97028"/>
          </a:xfrm>
          <a:custGeom>
            <a:avLst/>
            <a:gdLst>
              <a:gd name="connsiteX0" fmla="*/ 0 w 1170000"/>
              <a:gd name="connsiteY0" fmla="*/ 0 h 96197"/>
              <a:gd name="connsiteX1" fmla="*/ 1170000 w 1170000"/>
              <a:gd name="connsiteY1" fmla="*/ 0 h 96197"/>
              <a:gd name="connsiteX2" fmla="*/ 1170000 w 1170000"/>
              <a:gd name="connsiteY2" fmla="*/ 96197 h 96197"/>
              <a:gd name="connsiteX3" fmla="*/ 0 w 1170000"/>
              <a:gd name="connsiteY3" fmla="*/ 96197 h 96197"/>
              <a:gd name="connsiteX4" fmla="*/ 0 w 1170000"/>
              <a:gd name="connsiteY4" fmla="*/ 0 h 96197"/>
              <a:gd name="connsiteX0" fmla="*/ 76200 w 1170000"/>
              <a:gd name="connsiteY0" fmla="*/ 2382 h 96197"/>
              <a:gd name="connsiteX1" fmla="*/ 1170000 w 1170000"/>
              <a:gd name="connsiteY1" fmla="*/ 0 h 96197"/>
              <a:gd name="connsiteX2" fmla="*/ 1170000 w 1170000"/>
              <a:gd name="connsiteY2" fmla="*/ 96197 h 96197"/>
              <a:gd name="connsiteX3" fmla="*/ 0 w 1170000"/>
              <a:gd name="connsiteY3" fmla="*/ 96197 h 96197"/>
              <a:gd name="connsiteX4" fmla="*/ 76200 w 1170000"/>
              <a:gd name="connsiteY4" fmla="*/ 2382 h 96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70000" h="96197">
                <a:moveTo>
                  <a:pt x="76200" y="2382"/>
                </a:moveTo>
                <a:lnTo>
                  <a:pt x="1170000" y="0"/>
                </a:lnTo>
                <a:lnTo>
                  <a:pt x="1170000" y="96197"/>
                </a:lnTo>
                <a:lnTo>
                  <a:pt x="0" y="96197"/>
                </a:lnTo>
                <a:lnTo>
                  <a:pt x="76200" y="238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Paginanummer"/>
          <p:cNvSpPr/>
          <p:nvPr userDrawn="1"/>
        </p:nvSpPr>
        <p:spPr>
          <a:xfrm>
            <a:off x="10714567" y="1070928"/>
            <a:ext cx="254000" cy="1384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>
            <a:noAutofit/>
          </a:bodyPr>
          <a:lstStyle/>
          <a:p>
            <a:pPr algn="r"/>
            <a:fld id="{825C7DD7-04B3-467D-9524-52591AE6A38C}" type="slidenum">
              <a:rPr lang="en-GB" sz="900" smtClean="0">
                <a:solidFill>
                  <a:srgbClr val="FFFFFF"/>
                </a:solidFill>
              </a:rPr>
              <a:pPr algn="r"/>
              <a:t>‹Nr.›</a:t>
            </a:fld>
            <a:endParaRPr lang="en-GB" sz="900" dirty="0">
              <a:solidFill>
                <a:srgbClr val="FFFFFF"/>
              </a:solidFill>
            </a:endParaRPr>
          </a:p>
        </p:txBody>
      </p:sp>
      <p:sp>
        <p:nvSpPr>
          <p:cNvPr id="2061" name="Scheiding"/>
          <p:cNvSpPr txBox="1">
            <a:spLocks noChangeArrowheads="1"/>
          </p:cNvSpPr>
          <p:nvPr/>
        </p:nvSpPr>
        <p:spPr bwMode="auto">
          <a:xfrm>
            <a:off x="10663767" y="1070928"/>
            <a:ext cx="52900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t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GB" sz="900" dirty="0">
                <a:solidFill>
                  <a:srgbClr val="FFFFFF"/>
                </a:solidFill>
                <a:latin typeface="Verdana" pitchFamily="34" charset="0"/>
              </a:rPr>
              <a:t>|</a:t>
            </a:r>
          </a:p>
        </p:txBody>
      </p:sp>
      <p:pic>
        <p:nvPicPr>
          <p:cNvPr id="2" name="RUGlogoTop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050" y="205232"/>
            <a:ext cx="2399004" cy="660400"/>
          </a:xfrm>
          <a:prstGeom prst="rect">
            <a:avLst/>
          </a:prstGeom>
        </p:spPr>
      </p:pic>
      <p:sp>
        <p:nvSpPr>
          <p:cNvPr id="5129" name="tb_Faculty"/>
          <p:cNvSpPr txBox="1">
            <a:spLocks noChangeArrowheads="1"/>
          </p:cNvSpPr>
          <p:nvPr/>
        </p:nvSpPr>
        <p:spPr bwMode="auto">
          <a:xfrm>
            <a:off x="3687764" y="338138"/>
            <a:ext cx="114935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206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64293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9636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2858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17430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2002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26574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1146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GB" sz="1000" dirty="0">
                <a:solidFill>
                  <a:srgbClr val="CC0000"/>
                </a:solidFill>
                <a:latin typeface="Georgia" pitchFamily="18" charset="0"/>
              </a:rPr>
              <a:t>faculty of economics</a:t>
            </a:r>
          </a:p>
          <a:p>
            <a:pPr>
              <a:defRPr/>
            </a:pPr>
            <a:r>
              <a:rPr lang="en-GB" sz="1000" dirty="0">
                <a:solidFill>
                  <a:srgbClr val="CC0000"/>
                </a:solidFill>
                <a:latin typeface="Georgia" pitchFamily="18" charset="0"/>
              </a:rPr>
              <a:t>and business</a:t>
            </a:r>
          </a:p>
        </p:txBody>
      </p:sp>
      <p:sp>
        <p:nvSpPr>
          <p:cNvPr id="5130" name="tb_Department"/>
          <p:cNvSpPr txBox="1">
            <a:spLocks noChangeAspect="1" noChangeArrowheads="1"/>
          </p:cNvSpPr>
          <p:nvPr/>
        </p:nvSpPr>
        <p:spPr bwMode="auto">
          <a:xfrm>
            <a:off x="5811838" y="341314"/>
            <a:ext cx="2400300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206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64293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9636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2858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17430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2002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26574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1146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en-GB" sz="1000" dirty="0">
              <a:solidFill>
                <a:srgbClr val="CC0000"/>
              </a:solidFill>
              <a:latin typeface="Georgia" pitchFamily="18" charset="0"/>
            </a:endParaRPr>
          </a:p>
        </p:txBody>
      </p:sp>
      <p:sp>
        <p:nvSpPr>
          <p:cNvPr id="5128" name="tbDate"/>
          <p:cNvSpPr txBox="1">
            <a:spLocks noChangeArrowheads="1"/>
          </p:cNvSpPr>
          <p:nvPr/>
        </p:nvSpPr>
        <p:spPr bwMode="auto">
          <a:xfrm>
            <a:off x="9838267" y="1070928"/>
            <a:ext cx="762000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206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64293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9636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2858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17430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2002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26574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1146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>
              <a:spcBef>
                <a:spcPct val="50000"/>
              </a:spcBef>
              <a:defRPr/>
            </a:pPr>
            <a:r>
              <a:rPr lang="en-GB" sz="900">
                <a:solidFill>
                  <a:srgbClr val="FFFFFF"/>
                </a:solidFill>
                <a:latin typeface="Verdana" pitchFamily="34" charset="0"/>
              </a:rPr>
              <a:t>04-03-2021</a:t>
            </a:r>
            <a:endParaRPr lang="en-GB" sz="900" dirty="0">
              <a:solidFill>
                <a:srgbClr val="FFFFFF"/>
              </a:solidFill>
              <a:latin typeface="Verdana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2" r:id="rId1"/>
    <p:sldLayoutId id="2147483957" r:id="rId2"/>
    <p:sldLayoutId id="2147483958" r:id="rId3"/>
    <p:sldLayoutId id="2147483959" r:id="rId4"/>
    <p:sldLayoutId id="2147483960" r:id="rId5"/>
    <p:sldLayoutId id="2147483961" r:id="rId6"/>
    <p:sldLayoutId id="2147483962" r:id="rId7"/>
    <p:sldLayoutId id="2147483963" r:id="rId8"/>
    <p:sldLayoutId id="2147483964" r:id="rId9"/>
    <p:sldLayoutId id="2147483965" r:id="rId10"/>
    <p:sldLayoutId id="2147483966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Verdana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Verdana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Verdana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Verdana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Verdana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Verdana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Verdana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Verdana" pitchFamily="34" charset="0"/>
          <a:cs typeface="Arial" charset="0"/>
        </a:defRPr>
      </a:lvl9pPr>
    </p:titleStyle>
    <p:bodyStyle>
      <a:lvl1pPr marL="249238" indent="-249238" algn="l" rtl="0" eaLnBrk="0" fontAlgn="base" hangingPunct="0">
        <a:spcBef>
          <a:spcPct val="20000"/>
        </a:spcBef>
        <a:spcAft>
          <a:spcPct val="0"/>
        </a:spcAft>
        <a:buFont typeface="Verdana" pitchFamily="34" charset="0"/>
        <a:buChar char="›"/>
        <a:defRPr sz="2500">
          <a:solidFill>
            <a:schemeClr val="tx1"/>
          </a:solidFill>
          <a:latin typeface="+mn-lt"/>
          <a:ea typeface="+mn-ea"/>
          <a:cs typeface="+mn-cs"/>
        </a:defRPr>
      </a:lvl1pPr>
      <a:lvl2pPr marL="517525" indent="-266700" algn="l" rtl="0" eaLnBrk="0" fontAlgn="base" hangingPunct="0">
        <a:spcBef>
          <a:spcPct val="20000"/>
        </a:spcBef>
        <a:spcAft>
          <a:spcPct val="0"/>
        </a:spcAft>
        <a:buSzPct val="50000"/>
        <a:buFont typeface="Wingdings" pitchFamily="2" charset="2"/>
        <a:buChar char="§"/>
        <a:defRPr sz="2500">
          <a:solidFill>
            <a:schemeClr val="tx1"/>
          </a:solidFill>
          <a:latin typeface="+mn-lt"/>
          <a:cs typeface="+mn-cs"/>
        </a:defRPr>
      </a:lvl2pPr>
      <a:lvl3pPr marL="760413" indent="-241300" algn="l" rtl="0" eaLnBrk="0" fontAlgn="base" hangingPunct="0">
        <a:spcBef>
          <a:spcPct val="20000"/>
        </a:spcBef>
        <a:spcAft>
          <a:spcPct val="0"/>
        </a:spcAft>
        <a:buFont typeface="Courier New" pitchFamily="49" charset="0"/>
        <a:buChar char="-"/>
        <a:defRPr sz="2500">
          <a:solidFill>
            <a:schemeClr val="tx1"/>
          </a:solidFill>
          <a:latin typeface="+mn-lt"/>
          <a:cs typeface="+mn-cs"/>
        </a:defRPr>
      </a:lvl3pPr>
      <a:lvl4pPr marL="1009650" indent="-249238" algn="l" rtl="0" eaLnBrk="0" fontAlgn="base" hangingPunct="0">
        <a:spcBef>
          <a:spcPct val="20000"/>
        </a:spcBef>
        <a:spcAft>
          <a:spcPct val="0"/>
        </a:spcAft>
        <a:buFont typeface="Courier New" pitchFamily="49" charset="0"/>
        <a:buChar char="-"/>
        <a:defRPr sz="2500">
          <a:solidFill>
            <a:schemeClr val="tx1"/>
          </a:solidFill>
          <a:latin typeface="+mn-lt"/>
          <a:cs typeface="+mn-cs"/>
        </a:defRPr>
      </a:lvl4pPr>
      <a:lvl5pPr marL="1260475" indent="-249238" algn="l" rtl="0" eaLnBrk="0" fontAlgn="base" hangingPunct="0">
        <a:spcBef>
          <a:spcPct val="20000"/>
        </a:spcBef>
        <a:spcAft>
          <a:spcPct val="0"/>
        </a:spcAft>
        <a:buFont typeface="Courier New" pitchFamily="49" charset="0"/>
        <a:buChar char="-"/>
        <a:defRPr sz="2500">
          <a:solidFill>
            <a:schemeClr val="tx1"/>
          </a:solidFill>
          <a:latin typeface="+mn-lt"/>
          <a:cs typeface="+mn-cs"/>
        </a:defRPr>
      </a:lvl5pPr>
      <a:lvl6pPr marL="1717675" indent="-249238" algn="l" rtl="0" fontAlgn="base">
        <a:spcBef>
          <a:spcPct val="20000"/>
        </a:spcBef>
        <a:spcAft>
          <a:spcPct val="0"/>
        </a:spcAft>
        <a:buFont typeface="Courier New" pitchFamily="49" charset="0"/>
        <a:buChar char="-"/>
        <a:defRPr sz="2500">
          <a:solidFill>
            <a:schemeClr val="tx1"/>
          </a:solidFill>
          <a:latin typeface="+mn-lt"/>
          <a:cs typeface="+mn-cs"/>
        </a:defRPr>
      </a:lvl6pPr>
      <a:lvl7pPr marL="2174875" indent="-249238" algn="l" rtl="0" fontAlgn="base">
        <a:spcBef>
          <a:spcPct val="20000"/>
        </a:spcBef>
        <a:spcAft>
          <a:spcPct val="0"/>
        </a:spcAft>
        <a:buFont typeface="Courier New" pitchFamily="49" charset="0"/>
        <a:buChar char="-"/>
        <a:defRPr sz="2500">
          <a:solidFill>
            <a:schemeClr val="tx1"/>
          </a:solidFill>
          <a:latin typeface="+mn-lt"/>
          <a:cs typeface="+mn-cs"/>
        </a:defRPr>
      </a:lvl7pPr>
      <a:lvl8pPr marL="2632075" indent="-249238" algn="l" rtl="0" fontAlgn="base">
        <a:spcBef>
          <a:spcPct val="20000"/>
        </a:spcBef>
        <a:spcAft>
          <a:spcPct val="0"/>
        </a:spcAft>
        <a:buFont typeface="Courier New" pitchFamily="49" charset="0"/>
        <a:buChar char="-"/>
        <a:defRPr sz="2500">
          <a:solidFill>
            <a:schemeClr val="tx1"/>
          </a:solidFill>
          <a:latin typeface="+mn-lt"/>
          <a:cs typeface="+mn-cs"/>
        </a:defRPr>
      </a:lvl8pPr>
      <a:lvl9pPr marL="3089275" indent="-249238" algn="l" rtl="0" fontAlgn="base">
        <a:spcBef>
          <a:spcPct val="20000"/>
        </a:spcBef>
        <a:spcAft>
          <a:spcPct val="0"/>
        </a:spcAft>
        <a:buFont typeface="Courier New" pitchFamily="49" charset="0"/>
        <a:buChar char="-"/>
        <a:defRPr sz="25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shape_Transparantie"/>
          <p:cNvSpPr>
            <a:spLocks noChangeArrowheads="1"/>
          </p:cNvSpPr>
          <p:nvPr/>
        </p:nvSpPr>
        <p:spPr bwMode="auto">
          <a:xfrm>
            <a:off x="169333" y="0"/>
            <a:ext cx="338667" cy="1017588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757575">
                  <a:alpha val="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GB" altLang="nl-NL" dirty="0"/>
          </a:p>
        </p:txBody>
      </p:sp>
      <p:sp>
        <p:nvSpPr>
          <p:cNvPr id="3078" name="shape_TransFollower"/>
          <p:cNvSpPr>
            <a:spLocks noChangeArrowheads="1"/>
          </p:cNvSpPr>
          <p:nvPr/>
        </p:nvSpPr>
        <p:spPr bwMode="auto">
          <a:xfrm>
            <a:off x="0" y="0"/>
            <a:ext cx="169333" cy="10175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GB" altLang="nl-NL" dirty="0"/>
          </a:p>
        </p:txBody>
      </p:sp>
      <p:sp>
        <p:nvSpPr>
          <p:cNvPr id="3074" name="Tekstvak"/>
          <p:cNvSpPr>
            <a:spLocks noGrp="1" noChangeArrowheads="1"/>
          </p:cNvSpPr>
          <p:nvPr>
            <p:ph type="body" idx="1"/>
          </p:nvPr>
        </p:nvSpPr>
        <p:spPr bwMode="auto">
          <a:xfrm>
            <a:off x="1" y="2155666"/>
            <a:ext cx="12187767" cy="4448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82091" tIns="45717" rIns="267843" bIns="457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nl-NL" dirty="0"/>
              <a:t>Click to edit Master text styles</a:t>
            </a:r>
          </a:p>
          <a:p>
            <a:pPr lvl="1"/>
            <a:r>
              <a:rPr lang="en-GB" altLang="nl-NL" dirty="0"/>
              <a:t>Second level</a:t>
            </a:r>
          </a:p>
          <a:p>
            <a:pPr lvl="2"/>
            <a:r>
              <a:rPr lang="en-GB" altLang="nl-NL" dirty="0"/>
              <a:t>Third level</a:t>
            </a:r>
          </a:p>
          <a:p>
            <a:pPr lvl="3"/>
            <a:r>
              <a:rPr lang="en-GB" altLang="nl-NL" dirty="0"/>
              <a:t>Fourth level</a:t>
            </a:r>
          </a:p>
          <a:p>
            <a:pPr lvl="4"/>
            <a:r>
              <a:rPr lang="en-GB" altLang="nl-NL" dirty="0"/>
              <a:t>Fifth level</a:t>
            </a:r>
          </a:p>
        </p:txBody>
      </p:sp>
      <p:sp>
        <p:nvSpPr>
          <p:cNvPr id="3083" name="Titelvak"/>
          <p:cNvSpPr>
            <a:spLocks noGrp="1" noChangeArrowheads="1"/>
          </p:cNvSpPr>
          <p:nvPr>
            <p:ph type="title"/>
          </p:nvPr>
        </p:nvSpPr>
        <p:spPr bwMode="auto">
          <a:xfrm>
            <a:off x="1" y="1284288"/>
            <a:ext cx="12187767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82800" tIns="45720" rIns="27000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nl-NL" dirty="0"/>
              <a:t>Click to edit Master title style</a:t>
            </a:r>
          </a:p>
        </p:txBody>
      </p:sp>
      <p:sp>
        <p:nvSpPr>
          <p:cNvPr id="3075" name="RodeBalk"/>
          <p:cNvSpPr>
            <a:spLocks noChangeArrowheads="1"/>
          </p:cNvSpPr>
          <p:nvPr/>
        </p:nvSpPr>
        <p:spPr bwMode="auto">
          <a:xfrm>
            <a:off x="-1" y="1017588"/>
            <a:ext cx="12192000" cy="266700"/>
          </a:xfrm>
          <a:prstGeom prst="rect">
            <a:avLst/>
          </a:prstGeom>
          <a:solidFill>
            <a:srgbClr val="CC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0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GB" altLang="nl-NL" dirty="0">
              <a:solidFill>
                <a:srgbClr val="FFFFFF"/>
              </a:solidFill>
            </a:endParaRPr>
          </a:p>
        </p:txBody>
      </p:sp>
      <p:pic>
        <p:nvPicPr>
          <p:cNvPr id="3080" name="LogoSlash_01" descr="SLASHTRANS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5475" y="392114"/>
            <a:ext cx="414338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LogoSlash_02" descr="SLASHTRANS" hidden="1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76" y="392114"/>
            <a:ext cx="416243" cy="416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SchuineBalk" hidden="1"/>
          <p:cNvSpPr/>
          <p:nvPr userDrawn="1"/>
        </p:nvSpPr>
        <p:spPr>
          <a:xfrm>
            <a:off x="10632000" y="394244"/>
            <a:ext cx="1560000" cy="97028"/>
          </a:xfrm>
          <a:custGeom>
            <a:avLst/>
            <a:gdLst>
              <a:gd name="connsiteX0" fmla="*/ 0 w 1170000"/>
              <a:gd name="connsiteY0" fmla="*/ 0 h 96197"/>
              <a:gd name="connsiteX1" fmla="*/ 1170000 w 1170000"/>
              <a:gd name="connsiteY1" fmla="*/ 0 h 96197"/>
              <a:gd name="connsiteX2" fmla="*/ 1170000 w 1170000"/>
              <a:gd name="connsiteY2" fmla="*/ 96197 h 96197"/>
              <a:gd name="connsiteX3" fmla="*/ 0 w 1170000"/>
              <a:gd name="connsiteY3" fmla="*/ 96197 h 96197"/>
              <a:gd name="connsiteX4" fmla="*/ 0 w 1170000"/>
              <a:gd name="connsiteY4" fmla="*/ 0 h 96197"/>
              <a:gd name="connsiteX0" fmla="*/ 76200 w 1170000"/>
              <a:gd name="connsiteY0" fmla="*/ 2382 h 96197"/>
              <a:gd name="connsiteX1" fmla="*/ 1170000 w 1170000"/>
              <a:gd name="connsiteY1" fmla="*/ 0 h 96197"/>
              <a:gd name="connsiteX2" fmla="*/ 1170000 w 1170000"/>
              <a:gd name="connsiteY2" fmla="*/ 96197 h 96197"/>
              <a:gd name="connsiteX3" fmla="*/ 0 w 1170000"/>
              <a:gd name="connsiteY3" fmla="*/ 96197 h 96197"/>
              <a:gd name="connsiteX4" fmla="*/ 76200 w 1170000"/>
              <a:gd name="connsiteY4" fmla="*/ 2382 h 96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70000" h="96197">
                <a:moveTo>
                  <a:pt x="76200" y="2382"/>
                </a:moveTo>
                <a:lnTo>
                  <a:pt x="1170000" y="0"/>
                </a:lnTo>
                <a:lnTo>
                  <a:pt x="1170000" y="96197"/>
                </a:lnTo>
                <a:lnTo>
                  <a:pt x="0" y="96197"/>
                </a:lnTo>
                <a:lnTo>
                  <a:pt x="76200" y="238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Paginanummer"/>
          <p:cNvSpPr/>
          <p:nvPr userDrawn="1"/>
        </p:nvSpPr>
        <p:spPr>
          <a:xfrm>
            <a:off x="10714567" y="1070928"/>
            <a:ext cx="254000" cy="1384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>
            <a:noAutofit/>
          </a:bodyPr>
          <a:lstStyle/>
          <a:p>
            <a:pPr algn="r"/>
            <a:fld id="{825C7DD7-04B3-467D-9524-52591AE6A38C}" type="slidenum">
              <a:rPr lang="en-GB" sz="900" smtClean="0">
                <a:solidFill>
                  <a:srgbClr val="FFFFFF"/>
                </a:solidFill>
              </a:rPr>
              <a:pPr algn="r"/>
              <a:t>‹Nr.›</a:t>
            </a:fld>
            <a:endParaRPr lang="en-GB" sz="900" dirty="0">
              <a:solidFill>
                <a:srgbClr val="FFFFFF"/>
              </a:solidFill>
            </a:endParaRPr>
          </a:p>
        </p:txBody>
      </p:sp>
      <p:sp>
        <p:nvSpPr>
          <p:cNvPr id="3085" name="Scheiding"/>
          <p:cNvSpPr txBox="1">
            <a:spLocks noChangeArrowheads="1"/>
          </p:cNvSpPr>
          <p:nvPr/>
        </p:nvSpPr>
        <p:spPr bwMode="auto">
          <a:xfrm>
            <a:off x="10663767" y="1070928"/>
            <a:ext cx="52900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t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GB" sz="900" dirty="0">
                <a:solidFill>
                  <a:srgbClr val="FFFFFF"/>
                </a:solidFill>
                <a:latin typeface="Verdana" pitchFamily="34" charset="0"/>
              </a:rPr>
              <a:t>|</a:t>
            </a:r>
          </a:p>
        </p:txBody>
      </p:sp>
      <p:pic>
        <p:nvPicPr>
          <p:cNvPr id="2" name="RUGlogoTop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050" y="205232"/>
            <a:ext cx="2399004" cy="660400"/>
          </a:xfrm>
          <a:prstGeom prst="rect">
            <a:avLst/>
          </a:prstGeom>
        </p:spPr>
      </p:pic>
      <p:sp>
        <p:nvSpPr>
          <p:cNvPr id="7177" name="tb_Faculty"/>
          <p:cNvSpPr txBox="1">
            <a:spLocks noChangeArrowheads="1"/>
          </p:cNvSpPr>
          <p:nvPr/>
        </p:nvSpPr>
        <p:spPr bwMode="auto">
          <a:xfrm>
            <a:off x="3687764" y="338138"/>
            <a:ext cx="114935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206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64293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9636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2858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17430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2002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26574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1146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GB" sz="1000" dirty="0">
                <a:solidFill>
                  <a:srgbClr val="CC0000"/>
                </a:solidFill>
                <a:latin typeface="Georgia" pitchFamily="18" charset="0"/>
              </a:rPr>
              <a:t>faculty of economics</a:t>
            </a:r>
          </a:p>
          <a:p>
            <a:pPr>
              <a:defRPr/>
            </a:pPr>
            <a:r>
              <a:rPr lang="en-GB" sz="1000" dirty="0">
                <a:solidFill>
                  <a:srgbClr val="CC0000"/>
                </a:solidFill>
                <a:latin typeface="Georgia" pitchFamily="18" charset="0"/>
              </a:rPr>
              <a:t>and business</a:t>
            </a:r>
          </a:p>
        </p:txBody>
      </p:sp>
      <p:sp>
        <p:nvSpPr>
          <p:cNvPr id="7178" name="tb_Department"/>
          <p:cNvSpPr txBox="1">
            <a:spLocks noChangeArrowheads="1"/>
          </p:cNvSpPr>
          <p:nvPr/>
        </p:nvSpPr>
        <p:spPr bwMode="auto">
          <a:xfrm>
            <a:off x="5811838" y="341314"/>
            <a:ext cx="2400300" cy="30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206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64293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9636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2858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17430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2002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26574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1146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en-GB" sz="1000" dirty="0">
              <a:solidFill>
                <a:srgbClr val="CC0000"/>
              </a:solidFill>
              <a:latin typeface="Georgia" pitchFamily="18" charset="0"/>
            </a:endParaRPr>
          </a:p>
        </p:txBody>
      </p:sp>
      <p:sp>
        <p:nvSpPr>
          <p:cNvPr id="7176" name="tbDate"/>
          <p:cNvSpPr txBox="1">
            <a:spLocks noChangeArrowheads="1"/>
          </p:cNvSpPr>
          <p:nvPr/>
        </p:nvSpPr>
        <p:spPr bwMode="auto">
          <a:xfrm>
            <a:off x="9838267" y="1070928"/>
            <a:ext cx="762000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206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64293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9636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2858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17430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2002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26574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1146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>
              <a:spcBef>
                <a:spcPct val="50000"/>
              </a:spcBef>
              <a:defRPr/>
            </a:pPr>
            <a:r>
              <a:rPr lang="en-GB" sz="900">
                <a:solidFill>
                  <a:srgbClr val="FFFFFF"/>
                </a:solidFill>
                <a:latin typeface="Verdana" pitchFamily="34" charset="0"/>
              </a:rPr>
              <a:t>04-03-2021</a:t>
            </a:r>
            <a:endParaRPr lang="en-GB" sz="900" dirty="0">
              <a:solidFill>
                <a:srgbClr val="FFFFFF"/>
              </a:solidFill>
              <a:latin typeface="Verdana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1" r:id="rId1"/>
    <p:sldLayoutId id="2147483967" r:id="rId2"/>
    <p:sldLayoutId id="2147483968" r:id="rId3"/>
    <p:sldLayoutId id="2147483969" r:id="rId4"/>
    <p:sldLayoutId id="2147483970" r:id="rId5"/>
    <p:sldLayoutId id="2147483971" r:id="rId6"/>
    <p:sldLayoutId id="2147483972" r:id="rId7"/>
    <p:sldLayoutId id="2147483973" r:id="rId8"/>
    <p:sldLayoutId id="2147483974" r:id="rId9"/>
    <p:sldLayoutId id="2147483975" r:id="rId10"/>
    <p:sldLayoutId id="2147483976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Verdana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Verdana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Verdana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Verdana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Verdana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Verdana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Verdana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Verdana" pitchFamily="34" charset="0"/>
          <a:cs typeface="Arial" charset="0"/>
        </a:defRPr>
      </a:lvl9pPr>
    </p:titleStyle>
    <p:bodyStyle>
      <a:lvl1pPr marL="249238" indent="-249238" algn="l" rtl="0" eaLnBrk="0" fontAlgn="base" hangingPunct="0">
        <a:spcBef>
          <a:spcPct val="20000"/>
        </a:spcBef>
        <a:spcAft>
          <a:spcPct val="0"/>
        </a:spcAft>
        <a:buFont typeface="Verdana" pitchFamily="34" charset="0"/>
        <a:buChar char="›"/>
        <a:defRPr sz="2500">
          <a:solidFill>
            <a:schemeClr val="tx1"/>
          </a:solidFill>
          <a:latin typeface="+mn-lt"/>
          <a:ea typeface="+mn-ea"/>
          <a:cs typeface="+mn-cs"/>
        </a:defRPr>
      </a:lvl1pPr>
      <a:lvl2pPr marL="501650" indent="-250825" algn="l" rtl="0" eaLnBrk="0" fontAlgn="base" hangingPunct="0">
        <a:spcBef>
          <a:spcPct val="20000"/>
        </a:spcBef>
        <a:spcAft>
          <a:spcPct val="0"/>
        </a:spcAft>
        <a:buSzPct val="50000"/>
        <a:buFont typeface="Wingdings" pitchFamily="2" charset="2"/>
        <a:buChar char="§"/>
        <a:defRPr sz="2500">
          <a:solidFill>
            <a:schemeClr val="tx1"/>
          </a:solidFill>
          <a:latin typeface="+mn-lt"/>
          <a:cs typeface="+mn-cs"/>
        </a:defRPr>
      </a:lvl2pPr>
      <a:lvl3pPr marL="760413" indent="-258763" algn="l" rtl="0" eaLnBrk="0" fontAlgn="base" hangingPunct="0">
        <a:spcBef>
          <a:spcPct val="20000"/>
        </a:spcBef>
        <a:spcAft>
          <a:spcPct val="0"/>
        </a:spcAft>
        <a:buFont typeface="Courier New" pitchFamily="49" charset="0"/>
        <a:buChar char="-"/>
        <a:defRPr sz="2500">
          <a:solidFill>
            <a:schemeClr val="tx1"/>
          </a:solidFill>
          <a:latin typeface="+mn-lt"/>
          <a:cs typeface="+mn-cs"/>
        </a:defRPr>
      </a:lvl3pPr>
      <a:lvl4pPr marL="1009650" indent="-249238" algn="l" rtl="0" eaLnBrk="0" fontAlgn="base" hangingPunct="0">
        <a:spcBef>
          <a:spcPct val="20000"/>
        </a:spcBef>
        <a:spcAft>
          <a:spcPct val="0"/>
        </a:spcAft>
        <a:buFont typeface="Courier New" pitchFamily="49" charset="0"/>
        <a:buChar char="-"/>
        <a:defRPr sz="2500">
          <a:solidFill>
            <a:schemeClr val="tx1"/>
          </a:solidFill>
          <a:latin typeface="+mn-lt"/>
          <a:cs typeface="+mn-cs"/>
        </a:defRPr>
      </a:lvl4pPr>
      <a:lvl5pPr marL="1268413" indent="-257175" algn="l" rtl="0" eaLnBrk="0" fontAlgn="base" hangingPunct="0">
        <a:spcBef>
          <a:spcPct val="20000"/>
        </a:spcBef>
        <a:spcAft>
          <a:spcPct val="0"/>
        </a:spcAft>
        <a:buFont typeface="Courier New" pitchFamily="49" charset="0"/>
        <a:buChar char="-"/>
        <a:defRPr sz="2500">
          <a:solidFill>
            <a:schemeClr val="tx1"/>
          </a:solidFill>
          <a:latin typeface="+mn-lt"/>
          <a:cs typeface="+mn-cs"/>
        </a:defRPr>
      </a:lvl5pPr>
      <a:lvl6pPr marL="1725613" indent="-257175" algn="l" rtl="0" fontAlgn="base">
        <a:spcBef>
          <a:spcPct val="20000"/>
        </a:spcBef>
        <a:spcAft>
          <a:spcPct val="0"/>
        </a:spcAft>
        <a:buFont typeface="Courier New" pitchFamily="49" charset="0"/>
        <a:buChar char="-"/>
        <a:defRPr sz="2500">
          <a:solidFill>
            <a:schemeClr val="tx1"/>
          </a:solidFill>
          <a:latin typeface="+mn-lt"/>
          <a:cs typeface="+mn-cs"/>
        </a:defRPr>
      </a:lvl6pPr>
      <a:lvl7pPr marL="2182813" indent="-257175" algn="l" rtl="0" fontAlgn="base">
        <a:spcBef>
          <a:spcPct val="20000"/>
        </a:spcBef>
        <a:spcAft>
          <a:spcPct val="0"/>
        </a:spcAft>
        <a:buFont typeface="Courier New" pitchFamily="49" charset="0"/>
        <a:buChar char="-"/>
        <a:defRPr sz="2500">
          <a:solidFill>
            <a:schemeClr val="tx1"/>
          </a:solidFill>
          <a:latin typeface="+mn-lt"/>
          <a:cs typeface="+mn-cs"/>
        </a:defRPr>
      </a:lvl7pPr>
      <a:lvl8pPr marL="2640013" indent="-257175" algn="l" rtl="0" fontAlgn="base">
        <a:spcBef>
          <a:spcPct val="20000"/>
        </a:spcBef>
        <a:spcAft>
          <a:spcPct val="0"/>
        </a:spcAft>
        <a:buFont typeface="Courier New" pitchFamily="49" charset="0"/>
        <a:buChar char="-"/>
        <a:defRPr sz="2500">
          <a:solidFill>
            <a:schemeClr val="tx1"/>
          </a:solidFill>
          <a:latin typeface="+mn-lt"/>
          <a:cs typeface="+mn-cs"/>
        </a:defRPr>
      </a:lvl8pPr>
      <a:lvl9pPr marL="3097213" indent="-257175" algn="l" rtl="0" fontAlgn="base">
        <a:spcBef>
          <a:spcPct val="20000"/>
        </a:spcBef>
        <a:spcAft>
          <a:spcPct val="0"/>
        </a:spcAft>
        <a:buFont typeface="Courier New" pitchFamily="49" charset="0"/>
        <a:buChar char="-"/>
        <a:defRPr sz="25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link.springer.com/article/10.1007/s11149-020-09414-z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0" y="1274400"/>
            <a:ext cx="12192000" cy="1913546"/>
          </a:xfrm>
        </p:spPr>
        <p:txBody>
          <a:bodyPr/>
          <a:lstStyle/>
          <a:p>
            <a:r>
              <a:rPr lang="en-US" sz="3200" dirty="0"/>
              <a:t>Competition under revenue‑cap regulation with efficiency benchmarking: tariff related incentives for gas transmission system operators in merged markets</a:t>
            </a:r>
            <a:r>
              <a:rPr lang="en-US" sz="3200" baseline="30000" dirty="0"/>
              <a:t>1</a:t>
            </a:r>
            <a:endParaRPr lang="nl-NL" sz="3200" baseline="30000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" y="3789040"/>
            <a:ext cx="12187767" cy="1908000"/>
          </a:xfrm>
        </p:spPr>
        <p:txBody>
          <a:bodyPr>
            <a:normAutofit/>
          </a:bodyPr>
          <a:lstStyle/>
          <a:p>
            <a:r>
              <a:rPr lang="nl-NL" sz="2200" dirty="0"/>
              <a:t>Jann T. Keller, Gerard H. Kuper, Machiel Mulder</a:t>
            </a:r>
          </a:p>
          <a:p>
            <a:pPr>
              <a:spcBef>
                <a:spcPts val="1600"/>
              </a:spcBef>
              <a:buClr>
                <a:srgbClr val="000000"/>
              </a:buClr>
            </a:pPr>
            <a:r>
              <a:rPr lang="nl-NL" sz="1800" dirty="0">
                <a:sym typeface="Georgia"/>
              </a:rPr>
              <a:t>Centre </a:t>
            </a:r>
            <a:r>
              <a:rPr lang="nl-NL" sz="1800" dirty="0" err="1">
                <a:sym typeface="Georgia"/>
              </a:rPr>
              <a:t>for</a:t>
            </a:r>
            <a:r>
              <a:rPr lang="nl-NL" sz="1800" dirty="0">
                <a:sym typeface="Georgia"/>
              </a:rPr>
              <a:t> Energy </a:t>
            </a:r>
            <a:r>
              <a:rPr lang="nl-NL" sz="1800" dirty="0" err="1">
                <a:sym typeface="Georgia"/>
              </a:rPr>
              <a:t>Economics</a:t>
            </a:r>
            <a:r>
              <a:rPr lang="nl-NL" sz="1800" dirty="0">
                <a:sym typeface="Georgia"/>
              </a:rPr>
              <a:t> Research</a:t>
            </a:r>
            <a:endParaRPr lang="nl-NL" sz="1800" dirty="0">
              <a:sym typeface="Arial"/>
            </a:endParaRPr>
          </a:p>
          <a:p>
            <a:pPr>
              <a:buClr>
                <a:srgbClr val="000000"/>
              </a:buClr>
            </a:pPr>
            <a:r>
              <a:rPr lang="nl-NL" sz="1800" dirty="0" err="1">
                <a:sym typeface="Georgia"/>
              </a:rPr>
              <a:t>Faculty</a:t>
            </a:r>
            <a:r>
              <a:rPr lang="nl-NL" sz="1800" dirty="0">
                <a:sym typeface="Georgia"/>
              </a:rPr>
              <a:t> of </a:t>
            </a:r>
            <a:r>
              <a:rPr lang="nl-NL" sz="1800" dirty="0" err="1">
                <a:sym typeface="Georgia"/>
              </a:rPr>
              <a:t>Economics</a:t>
            </a:r>
            <a:r>
              <a:rPr lang="nl-NL" sz="1800" dirty="0">
                <a:sym typeface="Georgia"/>
              </a:rPr>
              <a:t> </a:t>
            </a:r>
            <a:r>
              <a:rPr lang="nl-NL" sz="1800" dirty="0" err="1">
                <a:sym typeface="Georgia"/>
              </a:rPr>
              <a:t>and</a:t>
            </a:r>
            <a:r>
              <a:rPr lang="nl-NL" sz="1800" dirty="0">
                <a:sym typeface="Georgia"/>
              </a:rPr>
              <a:t> Business</a:t>
            </a:r>
          </a:p>
          <a:p>
            <a:pPr>
              <a:buClr>
                <a:srgbClr val="000000"/>
              </a:buClr>
            </a:pPr>
            <a:r>
              <a:rPr lang="nl-NL" sz="1800" dirty="0">
                <a:sym typeface="Georgia"/>
              </a:rPr>
              <a:t>University of Groningen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FE29D601-DEDE-4C5B-A6A5-0FC34EF927B2}"/>
              </a:ext>
            </a:extLst>
          </p:cNvPr>
          <p:cNvSpPr txBox="1"/>
          <p:nvPr/>
        </p:nvSpPr>
        <p:spPr>
          <a:xfrm>
            <a:off x="983432" y="6165304"/>
            <a:ext cx="1065718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baseline="30000" dirty="0">
                <a:solidFill>
                  <a:schemeClr val="accent1"/>
                </a:solidFill>
              </a:rPr>
              <a:t>1)</a:t>
            </a:r>
            <a:r>
              <a:rPr lang="de-DE" sz="1100" dirty="0">
                <a:solidFill>
                  <a:schemeClr val="accent1"/>
                </a:solidFill>
              </a:rPr>
              <a:t> </a:t>
            </a:r>
            <a:r>
              <a:rPr lang="de-DE" sz="1100" dirty="0">
                <a:solidFill>
                  <a:schemeClr val="accent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Keller, J.T., Kuper, G.H. &amp; Mulder, M. 2020, "Competition under revenue-cap regulation with efficiency benchmarking: tariff related incentives for gas transmission system operators in merged markets", </a:t>
            </a:r>
            <a:r>
              <a:rPr lang="de-DE" sz="1100" i="1" dirty="0">
                <a:solidFill>
                  <a:schemeClr val="accent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Journal of Regulatory Economics</a:t>
            </a:r>
            <a:r>
              <a:rPr lang="de-DE" sz="1100" dirty="0">
                <a:solidFill>
                  <a:schemeClr val="accent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, vol. 58, no. 2, pp. 141-165.</a:t>
            </a:r>
            <a:endParaRPr lang="de-DE" sz="11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3659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C5E5DD8-F816-4890-B500-5CC2556579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Empirically analysis: Are tariffs at multi-TSO borders lower?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FA97FB87-B115-4967-A457-B193BF45E16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GB" sz="2200" dirty="0"/>
                  <a:t>Panel data analysis with </a:t>
                </a:r>
                <a14:m>
                  <m:oMath xmlns:m="http://schemas.openxmlformats.org/officeDocument/2006/math">
                    <m:r>
                      <a:rPr lang="en-GB" sz="2200" i="1" dirty="0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GB" sz="2200" i="1" dirty="0" smtClean="0">
                        <a:latin typeface="Cambria Math" panose="02040503050406030204" pitchFamily="18" charset="0"/>
                      </a:rPr>
                      <m:t>=1,…,35</m:t>
                    </m:r>
                  </m:oMath>
                </a14:m>
                <a:r>
                  <a:rPr lang="en-GB" sz="2200" dirty="0"/>
                  <a:t> and </a:t>
                </a:r>
                <a14:m>
                  <m:oMath xmlns:m="http://schemas.openxmlformats.org/officeDocument/2006/math">
                    <m:r>
                      <a:rPr lang="en-GB" sz="220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sz="2200" i="1" dirty="0" smtClean="0">
                        <a:latin typeface="Cambria Math" panose="02040503050406030204" pitchFamily="18" charset="0"/>
                      </a:rPr>
                      <m:t>=2015,…,2018</m:t>
                    </m:r>
                  </m:oMath>
                </a14:m>
                <a:endParaRPr lang="en-GB" sz="2200" dirty="0"/>
              </a:p>
              <a:p>
                <a:r>
                  <a:rPr lang="en-GB" sz="2200" dirty="0"/>
                  <a:t>Cross-border tariffs set by German TSOs</a:t>
                </a:r>
              </a:p>
            </p:txBody>
          </p:sp>
        </mc:Choice>
        <mc:Fallback xmlns="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FA97FB87-B115-4967-A457-B193BF45E16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t="-109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9" name="Tabelle 9">
            <a:extLst>
              <a:ext uri="{FF2B5EF4-FFF2-40B4-BE49-F238E27FC236}">
                <a16:creationId xmlns:a16="http://schemas.microsoft.com/office/drawing/2014/main" id="{A1AF499E-B6FD-4694-8364-420D93ED1F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5928051"/>
              </p:ext>
            </p:extLst>
          </p:nvPr>
        </p:nvGraphicFramePr>
        <p:xfrm>
          <a:off x="983432" y="3320988"/>
          <a:ext cx="4574892" cy="249428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2088232">
                  <a:extLst>
                    <a:ext uri="{9D8B030D-6E8A-4147-A177-3AD203B41FA5}">
                      <a16:colId xmlns:a16="http://schemas.microsoft.com/office/drawing/2014/main" val="1144452129"/>
                    </a:ext>
                  </a:extLst>
                </a:gridCol>
                <a:gridCol w="1402080">
                  <a:extLst>
                    <a:ext uri="{9D8B030D-6E8A-4147-A177-3AD203B41FA5}">
                      <a16:colId xmlns:a16="http://schemas.microsoft.com/office/drawing/2014/main" val="900434177"/>
                    </a:ext>
                  </a:extLst>
                </a:gridCol>
                <a:gridCol w="1084580">
                  <a:extLst>
                    <a:ext uri="{9D8B030D-6E8A-4147-A177-3AD203B41FA5}">
                      <a16:colId xmlns:a16="http://schemas.microsoft.com/office/drawing/2014/main" val="21314610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b="1" noProof="0" dirty="0">
                          <a:solidFill>
                            <a:schemeClr val="tx1"/>
                          </a:solidFill>
                        </a:rPr>
                        <a:t>Number of TSOs active at a border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noProof="0" dirty="0">
                          <a:solidFill>
                            <a:schemeClr val="tx1"/>
                          </a:solidFill>
                        </a:rPr>
                        <a:t>Frequency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noProof="0" dirty="0">
                          <a:solidFill>
                            <a:schemeClr val="tx1"/>
                          </a:solidFill>
                        </a:rPr>
                        <a:t>Percent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61181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0" noProof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noProof="0" dirty="0">
                          <a:solidFill>
                            <a:schemeClr val="tx1"/>
                          </a:solidFill>
                        </a:rPr>
                        <a:t>72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noProof="0" dirty="0">
                          <a:solidFill>
                            <a:schemeClr val="tx1"/>
                          </a:solidFill>
                        </a:rPr>
                        <a:t>43.64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77005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0" noProof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noProof="0" dirty="0">
                          <a:solidFill>
                            <a:schemeClr val="tx1"/>
                          </a:solidFill>
                        </a:rPr>
                        <a:t>52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noProof="0" dirty="0">
                          <a:solidFill>
                            <a:schemeClr val="tx1"/>
                          </a:solidFill>
                        </a:rPr>
                        <a:t>31.52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28131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0" noProof="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noProof="0" dirty="0">
                          <a:solidFill>
                            <a:schemeClr val="tx1"/>
                          </a:solidFill>
                        </a:rPr>
                        <a:t>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noProof="0" dirty="0">
                          <a:solidFill>
                            <a:schemeClr val="tx1"/>
                          </a:solidFill>
                        </a:rPr>
                        <a:t>21.21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01687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0" noProof="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noProof="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noProof="0" dirty="0">
                          <a:solidFill>
                            <a:schemeClr val="tx1"/>
                          </a:solidFill>
                        </a:rPr>
                        <a:t>3.64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5557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0" noProof="0" dirty="0">
                          <a:solidFill>
                            <a:schemeClr val="tx1"/>
                          </a:solidFill>
                        </a:rPr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noProof="0" dirty="0">
                          <a:solidFill>
                            <a:schemeClr val="tx1"/>
                          </a:solidFill>
                        </a:rPr>
                        <a:t>165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noProof="0" dirty="0">
                          <a:solidFill>
                            <a:schemeClr val="tx1"/>
                          </a:solidFill>
                        </a:rPr>
                        <a:t>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8395999"/>
                  </a:ext>
                </a:extLst>
              </a:tr>
            </a:tbl>
          </a:graphicData>
        </a:graphic>
      </p:graphicFrame>
      <p:sp>
        <p:nvSpPr>
          <p:cNvPr id="10" name="Geschweifte Klammer rechts 9">
            <a:extLst>
              <a:ext uri="{FF2B5EF4-FFF2-40B4-BE49-F238E27FC236}">
                <a16:creationId xmlns:a16="http://schemas.microsoft.com/office/drawing/2014/main" id="{1CDC3A0C-682A-4405-9208-C66EA20E34CD}"/>
              </a:ext>
            </a:extLst>
          </p:cNvPr>
          <p:cNvSpPr/>
          <p:nvPr/>
        </p:nvSpPr>
        <p:spPr>
          <a:xfrm>
            <a:off x="5663952" y="4367801"/>
            <a:ext cx="294885" cy="1065391"/>
          </a:xfrm>
          <a:prstGeom prst="rightBrace">
            <a:avLst>
              <a:gd name="adj1" fmla="val 8333"/>
              <a:gd name="adj2" fmla="val 48871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C3777C95-05A9-4B75-809B-E59F1F25010A}"/>
              </a:ext>
            </a:extLst>
          </p:cNvPr>
          <p:cNvSpPr txBox="1"/>
          <p:nvPr/>
        </p:nvSpPr>
        <p:spPr>
          <a:xfrm>
            <a:off x="6100258" y="4718500"/>
            <a:ext cx="979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56.37%</a:t>
            </a:r>
          </a:p>
        </p:txBody>
      </p:sp>
      <p:cxnSp>
        <p:nvCxnSpPr>
          <p:cNvPr id="13" name="Gerade Verbindung mit Pfeil 12">
            <a:extLst>
              <a:ext uri="{FF2B5EF4-FFF2-40B4-BE49-F238E27FC236}">
                <a16:creationId xmlns:a16="http://schemas.microsoft.com/office/drawing/2014/main" id="{478B2EB7-B800-4A9D-8D93-11BB078FE887}"/>
              </a:ext>
            </a:extLst>
          </p:cNvPr>
          <p:cNvCxnSpPr/>
          <p:nvPr/>
        </p:nvCxnSpPr>
        <p:spPr>
          <a:xfrm>
            <a:off x="5635040" y="4149080"/>
            <a:ext cx="31694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feld 13">
            <a:extLst>
              <a:ext uri="{FF2B5EF4-FFF2-40B4-BE49-F238E27FC236}">
                <a16:creationId xmlns:a16="http://schemas.microsoft.com/office/drawing/2014/main" id="{43DC2510-DDB8-47E1-97DC-AF8F7700D2B1}"/>
              </a:ext>
            </a:extLst>
          </p:cNvPr>
          <p:cNvSpPr txBox="1"/>
          <p:nvPr/>
        </p:nvSpPr>
        <p:spPr>
          <a:xfrm>
            <a:off x="6096000" y="3967993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43.64%</a:t>
            </a:r>
          </a:p>
        </p:txBody>
      </p:sp>
    </p:spTree>
    <p:extLst>
      <p:ext uri="{BB962C8B-B14F-4D97-AF65-F5344CB8AC3E}">
        <p14:creationId xmlns:p14="http://schemas.microsoft.com/office/powerpoint/2010/main" val="16322038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4BF985-D158-4B2C-8997-5BA3B4FDE9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Empirical model and expectations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elle 6">
                <a:extLst>
                  <a:ext uri="{FF2B5EF4-FFF2-40B4-BE49-F238E27FC236}">
                    <a16:creationId xmlns:a16="http://schemas.microsoft.com/office/drawing/2014/main" id="{9747E62B-97B6-4B09-B2E0-D2C3FB64AABE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777312075"/>
                  </p:ext>
                </p:extLst>
              </p:nvPr>
            </p:nvGraphicFramePr>
            <p:xfrm>
              <a:off x="623392" y="3924508"/>
              <a:ext cx="8164513" cy="2744852"/>
            </p:xfrm>
            <a:graphic>
              <a:graphicData uri="http://schemas.openxmlformats.org/drawingml/2006/table">
                <a:tbl>
                  <a:tblPr firstRow="1" bandRow="1">
                    <a:tableStyleId>{616DA210-FB5B-4158-B5E0-FEB733F419BA}</a:tableStyleId>
                  </a:tblPr>
                  <a:tblGrid>
                    <a:gridCol w="1427480">
                      <a:extLst>
                        <a:ext uri="{9D8B030D-6E8A-4147-A177-3AD203B41FA5}">
                          <a16:colId xmlns:a16="http://schemas.microsoft.com/office/drawing/2014/main" val="3362235910"/>
                        </a:ext>
                      </a:extLst>
                    </a:gridCol>
                    <a:gridCol w="5195253">
                      <a:extLst>
                        <a:ext uri="{9D8B030D-6E8A-4147-A177-3AD203B41FA5}">
                          <a16:colId xmlns:a16="http://schemas.microsoft.com/office/drawing/2014/main" val="2482103789"/>
                        </a:ext>
                      </a:extLst>
                    </a:gridCol>
                    <a:gridCol w="1541780">
                      <a:extLst>
                        <a:ext uri="{9D8B030D-6E8A-4147-A177-3AD203B41FA5}">
                          <a16:colId xmlns:a16="http://schemas.microsoft.com/office/drawing/2014/main" val="2776880838"/>
                        </a:ext>
                      </a:extLst>
                    </a:gridCol>
                  </a:tblGrid>
                  <a:tr h="23294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noProof="0" dirty="0"/>
                            <a:t>Variable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noProof="0" dirty="0"/>
                            <a:t>Meaning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noProof="0" dirty="0"/>
                            <a:t>Expectation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0459637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noProof="0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sSub>
                                  <m:sSubPr>
                                    <m:ctrlPr>
                                      <a:rPr lang="en-GB" b="0" i="1" noProof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b="0" i="1" noProof="0" smtClean="0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GB" b="0" i="1" noProof="0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GB" b="0" i="1" noProof="0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GB" b="0" i="1" noProof="0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noProof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noProof="0" dirty="0"/>
                            <a:t>Dummy indicating if more than one TSO is active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b="0" i="1" noProof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i="1" noProof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en-GB" b="0" i="1" noProof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GB" b="0" i="1" noProof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&lt;0</m:t>
                                </m:r>
                              </m:oMath>
                            </m:oMathPara>
                          </a14:m>
                          <a:endParaRPr lang="en-GB" noProof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92782044"/>
                      </a:ext>
                    </a:extLst>
                  </a:tr>
                  <a:tr h="21131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noProof="0" smtClean="0">
                                    <a:latin typeface="Cambria Math" panose="02040503050406030204" pitchFamily="18" charset="0"/>
                                  </a:rPr>
                                  <m:t>𝑑𝐶</m:t>
                                </m:r>
                                <m:sSubSup>
                                  <m:sSubSupPr>
                                    <m:ctrlPr>
                                      <a:rPr lang="en-GB" b="0" i="1" noProof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GB" b="0" i="1" noProof="0" smtClean="0">
                                        <a:latin typeface="Cambria Math" panose="02040503050406030204" pitchFamily="18" charset="0"/>
                                      </a:rPr>
                                      <m:t>𝑜</m:t>
                                    </m:r>
                                  </m:e>
                                  <m:sub>
                                    <m:r>
                                      <a:rPr lang="en-GB" b="0" i="1" noProof="0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GB" b="0" i="1" noProof="0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GB" b="0" i="1" noProof="0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  <m:sup>
                                    <m:r>
                                      <a:rPr lang="en-GB" b="0" i="1" noProof="0" smtClean="0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GB" noProof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noProof="0" dirty="0"/>
                            <a:t>Dummy indicating if border is congested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b="0" i="1" noProof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i="1" noProof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en-GB" b="0" i="1" noProof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GB" b="0" i="1" noProof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&lt;0</m:t>
                                </m:r>
                              </m:oMath>
                            </m:oMathPara>
                          </a14:m>
                          <a:endParaRPr lang="en-GB" noProof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6022789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i="1" noProof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nary>
                                      <m:naryPr>
                                        <m:chr m:val="∑"/>
                                        <m:ctrlPr>
                                          <a:rPr lang="en-GB" i="1" noProof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naryPr>
                                      <m:sub>
                                        <m:r>
                                          <m:rPr>
                                            <m:brk m:alnAt="23"/>
                                          </m:rPr>
                                          <a:rPr lang="en-GB" b="0" i="1" noProof="0" smtClean="0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  <m:r>
                                          <a:rPr lang="en-GB" b="0" i="1" noProof="0" smtClean="0">
                                            <a:latin typeface="Cambria Math" panose="02040503050406030204" pitchFamily="18" charset="0"/>
                                          </a:rPr>
                                          <m:t>=1</m:t>
                                        </m:r>
                                      </m:sub>
                                      <m:sup>
                                        <m:r>
                                          <a:rPr lang="en-GB" b="0" i="1" noProof="0" smtClean="0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</m:sup>
                                      <m:e>
                                        <m:r>
                                          <a:rPr lang="en-GB" b="0" i="1" noProof="0" smtClean="0">
                                            <a:latin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  <m:sSubSup>
                                          <m:sSubSupPr>
                                            <m:ctrlPr>
                                              <a:rPr lang="en-GB" b="0" i="1" noProof="0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a:rPr lang="en-GB" b="0" i="1" noProof="0" smtClean="0">
                                                <a:latin typeface="Cambria Math" panose="02040503050406030204" pitchFamily="18" charset="0"/>
                                              </a:rPr>
                                              <m:t>𝑅</m:t>
                                            </m:r>
                                          </m:e>
                                          <m:sub>
                                            <m:r>
                                              <a:rPr lang="en-GB" b="0" i="1" noProof="0" smtClean="0">
                                                <a:latin typeface="Cambria Math" panose="02040503050406030204" pitchFamily="18" charset="0"/>
                                              </a:rPr>
                                              <m:t>𝑘</m:t>
                                            </m:r>
                                            <m:r>
                                              <a:rPr lang="en-GB" b="0" i="1" noProof="0" smtClean="0">
                                                <a:latin typeface="Cambria Math" panose="02040503050406030204" pitchFamily="18" charset="0"/>
                                              </a:rPr>
                                              <m:t>,</m:t>
                                            </m:r>
                                            <m:r>
                                              <a:rPr lang="en-GB" b="0" i="1" noProof="0" smtClean="0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  <m:r>
                                              <a:rPr lang="en-GB" b="0" i="1" noProof="0" smtClean="0">
                                                <a:latin typeface="Cambria Math" panose="02040503050406030204" pitchFamily="18" charset="0"/>
                                              </a:rPr>
                                              <m:t>,</m:t>
                                            </m:r>
                                            <m:r>
                                              <a:rPr lang="en-GB" b="0" i="1" noProof="0" smtClean="0"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sub>
                                          <m:sup>
                                            <m:r>
                                              <a:rPr lang="en-GB" b="0" i="1" noProof="0" smtClean="0">
                                                <a:latin typeface="Cambria Math" panose="02040503050406030204" pitchFamily="18" charset="0"/>
                                              </a:rPr>
                                              <m:t>𝑓</m:t>
                                            </m:r>
                                          </m:sup>
                                        </m:sSubSup>
                                      </m:e>
                                    </m:nary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GB" b="0" i="1" noProof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b="0" i="1" noProof="0" smtClean="0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</m:e>
                                      <m:sub>
                                        <m:r>
                                          <a:rPr lang="en-GB" b="0" i="1" noProof="0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en-GB" b="0" i="1" noProof="0" smtClean="0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GB" b="0" i="1" noProof="0" smtClean="0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sub>
                                    </m:sSub>
                                  </m:den>
                                </m:f>
                              </m:oMath>
                            </m:oMathPara>
                          </a14:m>
                          <a:endParaRPr lang="en-GB" noProof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noProof="0" dirty="0"/>
                            <a:t>Control variable: Average allowed revenues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b="0" i="1" noProof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i="1" noProof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de-DE" b="0" i="1" noProof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en-GB" b="0" i="1" noProof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&gt;0</m:t>
                                </m:r>
                              </m:oMath>
                            </m:oMathPara>
                          </a14:m>
                          <a:endParaRPr lang="en-GB" noProof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5031274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i="1" noProof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nary>
                                      <m:naryPr>
                                        <m:chr m:val="∑"/>
                                        <m:ctrlPr>
                                          <a:rPr lang="en-GB" i="1" noProof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naryPr>
                                      <m:sub>
                                        <m:r>
                                          <m:rPr>
                                            <m:brk m:alnAt="23"/>
                                          </m:rPr>
                                          <a:rPr lang="en-GB" b="0" i="1" noProof="0" smtClean="0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  <m:r>
                                          <a:rPr lang="en-GB" b="0" i="1" noProof="0" smtClean="0">
                                            <a:latin typeface="Cambria Math" panose="02040503050406030204" pitchFamily="18" charset="0"/>
                                          </a:rPr>
                                          <m:t>=1</m:t>
                                        </m:r>
                                      </m:sub>
                                      <m:sup>
                                        <m:r>
                                          <a:rPr lang="en-GB" b="0" i="1" noProof="0" smtClean="0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</m:sup>
                                      <m:e>
                                        <m:sSubSup>
                                          <m:sSubSupPr>
                                            <m:ctrlPr>
                                              <a:rPr lang="en-GB" b="0" i="1" noProof="0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a:rPr lang="en-GB" b="0" i="1" noProof="0" smtClean="0">
                                                <a:latin typeface="Cambria Math" panose="02040503050406030204" pitchFamily="18" charset="0"/>
                                              </a:rPr>
                                              <m:t>𝐶𝐵</m:t>
                                            </m:r>
                                          </m:e>
                                          <m:sub>
                                            <m:r>
                                              <a:rPr lang="en-GB" b="0" i="1" noProof="0" smtClean="0">
                                                <a:latin typeface="Cambria Math" panose="02040503050406030204" pitchFamily="18" charset="0"/>
                                              </a:rPr>
                                              <m:t>𝑘</m:t>
                                            </m:r>
                                            <m:r>
                                              <a:rPr lang="en-GB" b="0" i="1" noProof="0" smtClean="0">
                                                <a:latin typeface="Cambria Math" panose="02040503050406030204" pitchFamily="18" charset="0"/>
                                              </a:rPr>
                                              <m:t>,</m:t>
                                            </m:r>
                                            <m:r>
                                              <a:rPr lang="en-GB" b="0" i="1" noProof="0" smtClean="0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  <m:r>
                                              <a:rPr lang="en-GB" b="0" i="1" noProof="0" smtClean="0">
                                                <a:latin typeface="Cambria Math" panose="02040503050406030204" pitchFamily="18" charset="0"/>
                                              </a:rPr>
                                              <m:t>,</m:t>
                                            </m:r>
                                            <m:r>
                                              <a:rPr lang="en-GB" b="0" i="1" noProof="0" smtClean="0"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sub>
                                          <m:sup>
                                            <m:r>
                                              <a:rPr lang="en-GB" b="0" i="1" noProof="0" smtClean="0">
                                                <a:latin typeface="Cambria Math" panose="02040503050406030204" pitchFamily="18" charset="0"/>
                                              </a:rPr>
                                              <m:t>𝑓</m:t>
                                            </m:r>
                                          </m:sup>
                                        </m:sSubSup>
                                      </m:e>
                                    </m:nary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GB" b="0" i="1" noProof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b="0" i="1" noProof="0" smtClean="0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</m:e>
                                      <m:sub>
                                        <m:r>
                                          <a:rPr lang="en-GB" b="0" i="1" noProof="0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en-GB" b="0" i="1" noProof="0" smtClean="0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GB" b="0" i="1" noProof="0" smtClean="0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sub>
                                    </m:sSub>
                                  </m:den>
                                </m:f>
                              </m:oMath>
                            </m:oMathPara>
                          </a14:m>
                          <a:endParaRPr lang="en-GB" noProof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noProof="0" dirty="0"/>
                            <a:t>Control variable: Average capacity bookings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b="0" i="1" noProof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i="1" noProof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de-DE" b="0" i="1" noProof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  <m:r>
                                  <a:rPr lang="en-GB" b="0" i="1" noProof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&lt;0</m:t>
                                </m:r>
                              </m:oMath>
                            </m:oMathPara>
                          </a14:m>
                          <a:endParaRPr lang="en-GB" noProof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55682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elle 6">
                <a:extLst>
                  <a:ext uri="{FF2B5EF4-FFF2-40B4-BE49-F238E27FC236}">
                    <a16:creationId xmlns:a16="http://schemas.microsoft.com/office/drawing/2014/main" id="{9747E62B-97B6-4B09-B2E0-D2C3FB64AABE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777312075"/>
                  </p:ext>
                </p:extLst>
              </p:nvPr>
            </p:nvGraphicFramePr>
            <p:xfrm>
              <a:off x="623392" y="3924508"/>
              <a:ext cx="8164513" cy="2744852"/>
            </p:xfrm>
            <a:graphic>
              <a:graphicData uri="http://schemas.openxmlformats.org/drawingml/2006/table">
                <a:tbl>
                  <a:tblPr firstRow="1" bandRow="1">
                    <a:tableStyleId>{616DA210-FB5B-4158-B5E0-FEB733F419BA}</a:tableStyleId>
                  </a:tblPr>
                  <a:tblGrid>
                    <a:gridCol w="1427480">
                      <a:extLst>
                        <a:ext uri="{9D8B030D-6E8A-4147-A177-3AD203B41FA5}">
                          <a16:colId xmlns:a16="http://schemas.microsoft.com/office/drawing/2014/main" val="3362235910"/>
                        </a:ext>
                      </a:extLst>
                    </a:gridCol>
                    <a:gridCol w="5195253">
                      <a:extLst>
                        <a:ext uri="{9D8B030D-6E8A-4147-A177-3AD203B41FA5}">
                          <a16:colId xmlns:a16="http://schemas.microsoft.com/office/drawing/2014/main" val="2482103789"/>
                        </a:ext>
                      </a:extLst>
                    </a:gridCol>
                    <a:gridCol w="1541780">
                      <a:extLst>
                        <a:ext uri="{9D8B030D-6E8A-4147-A177-3AD203B41FA5}">
                          <a16:colId xmlns:a16="http://schemas.microsoft.com/office/drawing/2014/main" val="2776880838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noProof="0" dirty="0"/>
                            <a:t>Variable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noProof="0" dirty="0"/>
                            <a:t>Meaning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noProof="0" dirty="0"/>
                            <a:t>Expectation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04596373"/>
                      </a:ext>
                    </a:extLst>
                  </a:tr>
                  <a:tr h="377825"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2"/>
                          <a:stretch>
                            <a:fillRect l="-427" t="-104839" r="-473932" b="-53548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noProof="0" dirty="0"/>
                            <a:t>Dummy indicating if more than one TSO is active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2"/>
                          <a:stretch>
                            <a:fillRect l="-430040" t="-104839" r="-1186" b="-53548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92782044"/>
                      </a:ext>
                    </a:extLst>
                  </a:tr>
                  <a:tr h="451231"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2"/>
                          <a:stretch>
                            <a:fillRect l="-427" t="-169333" r="-473932" b="-342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noProof="0" dirty="0"/>
                            <a:t>Dummy indicating if border is congested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2"/>
                          <a:stretch>
                            <a:fillRect l="-430040" t="-169333" r="-1186" b="-342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60227891"/>
                      </a:ext>
                    </a:extLst>
                  </a:tr>
                  <a:tr h="775018"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2"/>
                          <a:stretch>
                            <a:fillRect l="-427" t="-159055" r="-473932" b="-1023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noProof="0" dirty="0"/>
                            <a:t>Control variable: Average allowed revenues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2"/>
                          <a:stretch>
                            <a:fillRect l="-430040" t="-159055" r="-1186" b="-10236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50312744"/>
                      </a:ext>
                    </a:extLst>
                  </a:tr>
                  <a:tr h="775018"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2"/>
                          <a:stretch>
                            <a:fillRect l="-427" t="-257031" r="-473932" b="-15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noProof="0" dirty="0"/>
                            <a:t>Control variable: Average capacity bookings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2"/>
                          <a:stretch>
                            <a:fillRect l="-430040" t="-257031" r="-1186" b="-156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556820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feld 6">
                <a:extLst>
                  <a:ext uri="{FF2B5EF4-FFF2-40B4-BE49-F238E27FC236}">
                    <a16:creationId xmlns:a16="http://schemas.microsoft.com/office/drawing/2014/main" id="{1D75A99B-0AEF-40FE-9D1E-30E4679BA0D8}"/>
                  </a:ext>
                </a:extLst>
              </p:cNvPr>
              <p:cNvSpPr txBox="1"/>
              <p:nvPr/>
            </p:nvSpPr>
            <p:spPr>
              <a:xfrm>
                <a:off x="623392" y="2176983"/>
                <a:ext cx="10255693" cy="82349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de-DE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de-DE" sz="2000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ctrlP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  <m:t>𝑇𝑎</m:t>
                              </m:r>
                              <m:sSubSup>
                                <m:sSubSupPr>
                                  <m:ctrlPr>
                                    <a:rPr lang="de-DE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de-DE" sz="20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de-DE" sz="20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de-DE" sz="2000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de-DE" sz="20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  <m:sup>
                                  <m:r>
                                    <a:rPr lang="de-DE" sz="2000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p>
                              </m:sSubSup>
                            </m:e>
                          </m:d>
                        </m:e>
                      </m:func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de-DE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de-DE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de-DE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de-DE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sup>
                      </m:sSubSup>
                      <m:sSubSup>
                        <m:sSubSupPr>
                          <m:ctrlPr>
                            <a:rPr lang="de-DE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de-DE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de-DE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de-DE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de-DE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sup>
                      </m:sSubSup>
                      <m:r>
                        <a:rPr lang="de-DE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de-DE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de-DE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de-DE" sz="20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de-DE" sz="20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s</m:t>
                          </m:r>
                        </m:sup>
                      </m:sSubSup>
                      <m:sSub>
                        <m:sSubPr>
                          <m:ctrlPr>
                            <a:rPr lang="de-DE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de-DE" sz="20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dS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de-DE" sz="20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i</m:t>
                          </m:r>
                          <m:r>
                            <a:rPr lang="de-DE" sz="20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de-DE" sz="20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t</m:t>
                          </m:r>
                        </m:sub>
                      </m:sSub>
                      <m:r>
                        <a:rPr lang="de-DE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de-DE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de-DE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de-DE" sz="20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de-DE" sz="2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s</m:t>
                          </m:r>
                        </m:sup>
                      </m:sSubSup>
                      <m:r>
                        <a:rPr lang="de-DE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𝑑𝐶</m:t>
                      </m:r>
                      <m:sSubSup>
                        <m:sSubSupPr>
                          <m:ctrlPr>
                            <a:rPr lang="de-DE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de-DE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𝑜</m:t>
                          </m:r>
                        </m:e>
                        <m:sub>
                          <m:r>
                            <a:rPr lang="de-DE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de-DE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de-DE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de-DE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sup>
                      </m:sSubSup>
                      <m:r>
                        <a:rPr lang="de-DE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de-DE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de-DE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de-DE" sz="20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de-DE" sz="2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s</m:t>
                          </m:r>
                        </m:sup>
                      </m:sSubSup>
                      <m:r>
                        <m:rPr>
                          <m:sty m:val="p"/>
                        </m:rPr>
                        <a:rPr lang="de-DE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ln</m:t>
                      </m:r>
                      <m:d>
                        <m:dPr>
                          <m:ctrlPr>
                            <a:rPr lang="de-DE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nary>
                                <m:naryPr>
                                  <m:chr m:val="∑"/>
                                  <m:ctrlP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p>
                                <m:e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  <m:sSubSup>
                                    <m:sSubSupPr>
                                      <m:ctrlPr>
                                        <a:rPr lang="en-GB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GB" sz="2000" i="1"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</m:e>
                                    <m:sub>
                                      <m:r>
                                        <a:rPr lang="en-GB" sz="2000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  <m:r>
                                        <a:rPr lang="en-GB" sz="2000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GB" sz="20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GB" sz="2000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GB" sz="20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  <m:sup>
                                      <m:r>
                                        <a:rPr lang="en-GB" sz="2000" i="1"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sup>
                                  </m:sSubSup>
                                </m:e>
                              </m:nary>
                            </m:num>
                            <m:den>
                              <m:sSub>
                                <m:sSubPr>
                                  <m:ctrlP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de-DE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de-DE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de-DE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de-DE" sz="20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de-DE" sz="2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s</m:t>
                          </m:r>
                        </m:sup>
                      </m:sSubSup>
                      <m:func>
                        <m:funcPr>
                          <m:ctrlPr>
                            <a:rPr lang="de-DE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de-DE" sz="20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ctrlPr>
                                <a:rPr lang="de-DE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nary>
                                    <m:naryPr>
                                      <m:chr m:val="∑"/>
                                      <m:ctrlPr>
                                        <a:rPr lang="en-GB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m:rPr>
                                          <m:brk m:alnAt="23"/>
                                        </m:rPr>
                                        <a:rPr lang="en-GB" sz="2000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  <m:r>
                                        <a:rPr lang="en-GB" sz="2000" i="1">
                                          <a:latin typeface="Cambria Math" panose="02040503050406030204" pitchFamily="18" charset="0"/>
                                        </a:rPr>
                                        <m:t>=1</m:t>
                                      </m:r>
                                    </m:sub>
                                    <m:sup>
                                      <m:r>
                                        <a:rPr lang="en-GB" sz="2000" i="1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sup>
                                    <m:e>
                                      <m:sSubSup>
                                        <m:sSubSupPr>
                                          <m:ctrlPr>
                                            <a:rPr lang="en-GB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GB" sz="2000" i="1">
                                              <a:latin typeface="Cambria Math" panose="02040503050406030204" pitchFamily="18" charset="0"/>
                                            </a:rPr>
                                            <m:t>𝐶𝐵</m:t>
                                          </m:r>
                                        </m:e>
                                        <m:sub>
                                          <m:r>
                                            <a:rPr lang="en-GB" sz="2000" i="1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  <m:r>
                                            <a:rPr lang="en-GB" sz="2000" i="1"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en-GB" sz="20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en-GB" sz="2000" i="1"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en-GB" sz="2000" i="1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sub>
                                        <m:sup>
                                          <m:r>
                                            <a:rPr lang="en-GB" sz="2000" i="1">
                                              <a:latin typeface="Cambria Math" panose="02040503050406030204" pitchFamily="18" charset="0"/>
                                            </a:rPr>
                                            <m:t>𝑓</m:t>
                                          </m:r>
                                        </m:sup>
                                      </m:sSubSup>
                                    </m:e>
                                  </m:nary>
                                </m:num>
                                <m:den>
                                  <m:sSub>
                                    <m:sSubPr>
                                      <m:ctrlPr>
                                        <a:rPr lang="en-GB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2000" i="1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en-GB" sz="20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GB" sz="2000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GB" sz="20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</m:func>
                      <m:r>
                        <a:rPr lang="de-DE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de-DE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de-DE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de-DE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de-DE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de-DE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de-DE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sup>
                      </m:sSubSup>
                    </m:oMath>
                  </m:oMathPara>
                </a14:m>
                <a:endParaRPr lang="de-DE" sz="2000" dirty="0"/>
              </a:p>
            </p:txBody>
          </p:sp>
        </mc:Choice>
        <mc:Fallback xmlns="">
          <p:sp>
            <p:nvSpPr>
              <p:cNvPr id="7" name="Textfeld 6">
                <a:extLst>
                  <a:ext uri="{FF2B5EF4-FFF2-40B4-BE49-F238E27FC236}">
                    <a16:creationId xmlns:a16="http://schemas.microsoft.com/office/drawing/2014/main" id="{1D75A99B-0AEF-40FE-9D1E-30E4679BA0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392" y="2176983"/>
                <a:ext cx="10255693" cy="82349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feld 7">
            <a:extLst>
              <a:ext uri="{FF2B5EF4-FFF2-40B4-BE49-F238E27FC236}">
                <a16:creationId xmlns:a16="http://schemas.microsoft.com/office/drawing/2014/main" id="{2CEB81B4-0C26-42E9-B2D5-D6DC23672F01}"/>
              </a:ext>
            </a:extLst>
          </p:cNvPr>
          <p:cNvSpPr txBox="1"/>
          <p:nvPr/>
        </p:nvSpPr>
        <p:spPr>
          <a:xfrm>
            <a:off x="623392" y="3100898"/>
            <a:ext cx="85284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i="0" u="none" strike="noStrike" baseline="0" dirty="0">
                <a:latin typeface="+mn-lt"/>
              </a:rPr>
              <a:t>whereby the selected sample </a:t>
            </a:r>
            <a:r>
              <a:rPr lang="en-US" sz="2000" b="0" i="1" u="none" strike="noStrike" baseline="0" dirty="0">
                <a:latin typeface="+mn-lt"/>
              </a:rPr>
              <a:t>s </a:t>
            </a:r>
            <a:r>
              <a:rPr lang="en-US" sz="2000" b="0" i="0" u="none" strike="noStrike" baseline="0" dirty="0">
                <a:latin typeface="+mn-lt"/>
              </a:rPr>
              <a:t>= minimum, maximum, and median tariffs.</a:t>
            </a:r>
            <a:endParaRPr lang="de-DE" sz="2000" dirty="0">
              <a:latin typeface="+mn-lt"/>
            </a:endParaRP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2E04DA09-56CD-48B0-B76D-A7734D82F210}"/>
              </a:ext>
            </a:extLst>
          </p:cNvPr>
          <p:cNvSpPr/>
          <p:nvPr/>
        </p:nvSpPr>
        <p:spPr>
          <a:xfrm>
            <a:off x="3143672" y="2269169"/>
            <a:ext cx="936104" cy="731309"/>
          </a:xfrm>
          <a:prstGeom prst="ellipse">
            <a:avLst/>
          </a:prstGeom>
          <a:noFill/>
          <a:ln w="34925">
            <a:solidFill>
              <a:schemeClr val="accent2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30596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ED94FE6-ABA4-46E8-9B62-AFF0C67CEC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Results</a:t>
            </a:r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D0948D68-0330-4B82-9099-686B90D185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pPr marL="0" indent="0">
              <a:buNone/>
            </a:pPr>
            <a:br>
              <a:rPr lang="en-US" sz="2200" dirty="0"/>
            </a:br>
            <a:r>
              <a:rPr lang="en-US" sz="2200" dirty="0"/>
              <a:t>A sensitivity analysis shows that these results are robust to structural differences between transit and meshed networks.</a:t>
            </a:r>
            <a:endParaRPr lang="de-DE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" name="Tabelle 6">
                <a:extLst>
                  <a:ext uri="{FF2B5EF4-FFF2-40B4-BE49-F238E27FC236}">
                    <a16:creationId xmlns:a16="http://schemas.microsoft.com/office/drawing/2014/main" id="{F51E2D66-F1DC-461B-8529-7B48EB7C135B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36045654"/>
                  </p:ext>
                </p:extLst>
              </p:nvPr>
            </p:nvGraphicFramePr>
            <p:xfrm>
              <a:off x="983432" y="2159486"/>
              <a:ext cx="9711249" cy="2780158"/>
            </p:xfrm>
            <a:graphic>
              <a:graphicData uri="http://schemas.openxmlformats.org/drawingml/2006/table">
                <a:tbl>
                  <a:tblPr firstRow="1" bandRow="1">
                    <a:tableStyleId>{616DA210-FB5B-4158-B5E0-FEB733F419BA}</a:tableStyleId>
                  </a:tblPr>
                  <a:tblGrid>
                    <a:gridCol w="1386967">
                      <a:extLst>
                        <a:ext uri="{9D8B030D-6E8A-4147-A177-3AD203B41FA5}">
                          <a16:colId xmlns:a16="http://schemas.microsoft.com/office/drawing/2014/main" val="3362235910"/>
                        </a:ext>
                      </a:extLst>
                    </a:gridCol>
                    <a:gridCol w="1541780">
                      <a:extLst>
                        <a:ext uri="{9D8B030D-6E8A-4147-A177-3AD203B41FA5}">
                          <a16:colId xmlns:a16="http://schemas.microsoft.com/office/drawing/2014/main" val="2776880838"/>
                        </a:ext>
                      </a:extLst>
                    </a:gridCol>
                    <a:gridCol w="2260834">
                      <a:extLst>
                        <a:ext uri="{9D8B030D-6E8A-4147-A177-3AD203B41FA5}">
                          <a16:colId xmlns:a16="http://schemas.microsoft.com/office/drawing/2014/main" val="501450635"/>
                        </a:ext>
                      </a:extLst>
                    </a:gridCol>
                    <a:gridCol w="2260834">
                      <a:extLst>
                        <a:ext uri="{9D8B030D-6E8A-4147-A177-3AD203B41FA5}">
                          <a16:colId xmlns:a16="http://schemas.microsoft.com/office/drawing/2014/main" val="2049494702"/>
                        </a:ext>
                      </a:extLst>
                    </a:gridCol>
                    <a:gridCol w="2260834">
                      <a:extLst>
                        <a:ext uri="{9D8B030D-6E8A-4147-A177-3AD203B41FA5}">
                          <a16:colId xmlns:a16="http://schemas.microsoft.com/office/drawing/2014/main" val="4220667209"/>
                        </a:ext>
                      </a:extLst>
                    </a:gridCol>
                  </a:tblGrid>
                  <a:tr h="23294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1" noProof="0" dirty="0"/>
                            <a:t>Variable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1" noProof="0" dirty="0"/>
                            <a:t>Expectation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b="1" i="1" noProof="0" smtClean="0">
                                    <a:latin typeface="Cambria Math" panose="02040503050406030204" pitchFamily="18" charset="0"/>
                                  </a:rPr>
                                  <m:t>𝒍𝒏</m:t>
                                </m:r>
                                <m:d>
                                  <m:dPr>
                                    <m:ctrlPr>
                                      <a:rPr lang="de-DE" b="1" i="1" noProof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de-DE" b="1" i="1" noProof="0" smtClean="0">
                                        <a:latin typeface="Cambria Math" panose="02040503050406030204" pitchFamily="18" charset="0"/>
                                      </a:rPr>
                                      <m:t>𝑻𝒂</m:t>
                                    </m:r>
                                    <m:sSup>
                                      <m:sSupPr>
                                        <m:ctrlPr>
                                          <a:rPr lang="de-DE" b="1" i="1" noProof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de-DE" b="1" i="1" noProof="0" smtClean="0">
                                            <a:latin typeface="Cambria Math" panose="02040503050406030204" pitchFamily="18" charset="0"/>
                                          </a:rPr>
                                          <m:t>𝒓</m:t>
                                        </m:r>
                                      </m:e>
                                      <m:sup>
                                        <m:r>
                                          <a:rPr lang="de-DE" b="1" i="1" noProof="0" smtClean="0">
                                            <a:latin typeface="Cambria Math" panose="02040503050406030204" pitchFamily="18" charset="0"/>
                                          </a:rPr>
                                          <m:t>𝒎𝒊𝒏</m:t>
                                        </m:r>
                                      </m:sup>
                                    </m:sSup>
                                  </m:e>
                                </m:d>
                              </m:oMath>
                            </m:oMathPara>
                          </a14:m>
                          <a:endParaRPr lang="en-GB" b="1" noProof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b="1" i="1" noProof="0" smtClean="0">
                                    <a:latin typeface="Cambria Math" panose="02040503050406030204" pitchFamily="18" charset="0"/>
                                  </a:rPr>
                                  <m:t>𝒍𝒏</m:t>
                                </m:r>
                                <m:d>
                                  <m:dPr>
                                    <m:ctrlPr>
                                      <a:rPr lang="de-DE" b="1" i="1" noProof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de-DE" b="1" i="1" noProof="0" smtClean="0">
                                        <a:latin typeface="Cambria Math" panose="02040503050406030204" pitchFamily="18" charset="0"/>
                                      </a:rPr>
                                      <m:t>𝑻𝒂</m:t>
                                    </m:r>
                                    <m:sSup>
                                      <m:sSupPr>
                                        <m:ctrlPr>
                                          <a:rPr lang="de-DE" b="1" i="1" noProof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de-DE" b="1" i="1" noProof="0" smtClean="0">
                                            <a:latin typeface="Cambria Math" panose="02040503050406030204" pitchFamily="18" charset="0"/>
                                          </a:rPr>
                                          <m:t>𝒓</m:t>
                                        </m:r>
                                      </m:e>
                                      <m:sup>
                                        <m:r>
                                          <a:rPr lang="de-DE" b="1" i="1" noProof="0" smtClean="0">
                                            <a:latin typeface="Cambria Math" panose="02040503050406030204" pitchFamily="18" charset="0"/>
                                          </a:rPr>
                                          <m:t>𝒎𝒂𝒙</m:t>
                                        </m:r>
                                      </m:sup>
                                    </m:sSup>
                                  </m:e>
                                </m:d>
                              </m:oMath>
                            </m:oMathPara>
                          </a14:m>
                          <a:endParaRPr lang="en-GB" b="1" noProof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b="1" i="1" noProof="0" smtClean="0">
                                    <a:latin typeface="Cambria Math" panose="02040503050406030204" pitchFamily="18" charset="0"/>
                                  </a:rPr>
                                  <m:t>𝒍𝒏</m:t>
                                </m:r>
                                <m:d>
                                  <m:dPr>
                                    <m:ctrlPr>
                                      <a:rPr lang="de-DE" b="1" i="1" noProof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de-DE" b="1" i="1" noProof="0" smtClean="0">
                                        <a:latin typeface="Cambria Math" panose="02040503050406030204" pitchFamily="18" charset="0"/>
                                      </a:rPr>
                                      <m:t>𝑻𝒂</m:t>
                                    </m:r>
                                    <m:sSup>
                                      <m:sSupPr>
                                        <m:ctrlPr>
                                          <a:rPr lang="de-DE" b="1" i="1" noProof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de-DE" b="1" i="1" noProof="0" smtClean="0">
                                            <a:latin typeface="Cambria Math" panose="02040503050406030204" pitchFamily="18" charset="0"/>
                                          </a:rPr>
                                          <m:t>𝒓</m:t>
                                        </m:r>
                                      </m:e>
                                      <m:sup>
                                        <m:r>
                                          <a:rPr lang="de-DE" b="1" i="1" noProof="0" smtClean="0">
                                            <a:latin typeface="Cambria Math" panose="02040503050406030204" pitchFamily="18" charset="0"/>
                                          </a:rPr>
                                          <m:t>𝒎𝒆𝒅𝒊𝒂𝒏</m:t>
                                        </m:r>
                                      </m:sup>
                                    </m:sSup>
                                  </m:e>
                                </m:d>
                              </m:oMath>
                            </m:oMathPara>
                          </a14:m>
                          <a:endParaRPr lang="en-GB" b="1" noProof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0459637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noProof="0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sSub>
                                  <m:sSubPr>
                                    <m:ctrlPr>
                                      <a:rPr lang="en-GB" b="0" i="1" noProof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b="0" i="1" noProof="0" smtClean="0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GB" b="0" i="1" noProof="0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GB" b="0" i="1" noProof="0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GB" b="0" i="1" noProof="0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noProof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b="0" i="1" noProof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i="1" noProof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en-GB" b="0" i="1" noProof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GB" b="0" i="1" noProof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&lt;0</m:t>
                                </m:r>
                              </m:oMath>
                            </m:oMathPara>
                          </a14:m>
                          <a:endParaRPr lang="en-GB" noProof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GB" noProof="0" dirty="0"/>
                            <a:t>-0.5161</a:t>
                          </a:r>
                          <a:r>
                            <a:rPr lang="en-GB" baseline="30000" noProof="0" dirty="0"/>
                            <a:t>***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GB" noProof="0" dirty="0"/>
                            <a:t>-0.0783</a:t>
                          </a:r>
                          <a:r>
                            <a:rPr lang="en-GB" baseline="30000" noProof="0" dirty="0"/>
                            <a:t>***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GB" noProof="0" dirty="0"/>
                            <a:t>-0.2854</a:t>
                          </a:r>
                          <a:r>
                            <a:rPr lang="en-GB" baseline="30000" noProof="0" dirty="0"/>
                            <a:t>***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92782044"/>
                      </a:ext>
                    </a:extLst>
                  </a:tr>
                  <a:tr h="21131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noProof="0" smtClean="0">
                                    <a:latin typeface="Cambria Math" panose="02040503050406030204" pitchFamily="18" charset="0"/>
                                  </a:rPr>
                                  <m:t>𝑑𝐶</m:t>
                                </m:r>
                                <m:sSubSup>
                                  <m:sSubSupPr>
                                    <m:ctrlPr>
                                      <a:rPr lang="en-GB" b="0" i="1" noProof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GB" b="0" i="1" noProof="0" smtClean="0">
                                        <a:latin typeface="Cambria Math" panose="02040503050406030204" pitchFamily="18" charset="0"/>
                                      </a:rPr>
                                      <m:t>𝑜</m:t>
                                    </m:r>
                                  </m:e>
                                  <m:sub>
                                    <m:r>
                                      <a:rPr lang="en-GB" b="0" i="1" noProof="0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GB" b="0" i="1" noProof="0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GB" b="0" i="1" noProof="0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  <m:sup>
                                    <m:r>
                                      <a:rPr lang="en-GB" b="0" i="1" noProof="0" smtClean="0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GB" noProof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b="0" i="1" noProof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i="1" noProof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en-GB" b="0" i="1" noProof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GB" b="0" i="1" noProof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&lt;0</m:t>
                                </m:r>
                              </m:oMath>
                            </m:oMathPara>
                          </a14:m>
                          <a:endParaRPr lang="en-GB" noProof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noProof="0" dirty="0"/>
                            <a:t>-0.0887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noProof="0" dirty="0"/>
                            <a:t>0.0028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noProof="0" dirty="0"/>
                            <a:t>0.0030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6022789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i="1" noProof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nary>
                                      <m:naryPr>
                                        <m:chr m:val="∑"/>
                                        <m:ctrlPr>
                                          <a:rPr lang="en-GB" i="1" noProof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naryPr>
                                      <m:sub>
                                        <m:r>
                                          <m:rPr>
                                            <m:brk m:alnAt="23"/>
                                          </m:rPr>
                                          <a:rPr lang="en-GB" b="0" i="1" noProof="0" smtClean="0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  <m:r>
                                          <a:rPr lang="en-GB" b="0" i="1" noProof="0" smtClean="0">
                                            <a:latin typeface="Cambria Math" panose="02040503050406030204" pitchFamily="18" charset="0"/>
                                          </a:rPr>
                                          <m:t>=1</m:t>
                                        </m:r>
                                      </m:sub>
                                      <m:sup>
                                        <m:r>
                                          <a:rPr lang="en-GB" b="0" i="1" noProof="0" smtClean="0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</m:sup>
                                      <m:e>
                                        <m:r>
                                          <a:rPr lang="en-GB" b="0" i="1" noProof="0" smtClean="0">
                                            <a:latin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  <m:sSubSup>
                                          <m:sSubSupPr>
                                            <m:ctrlPr>
                                              <a:rPr lang="en-GB" b="0" i="1" noProof="0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a:rPr lang="en-GB" b="0" i="1" noProof="0" smtClean="0">
                                                <a:latin typeface="Cambria Math" panose="02040503050406030204" pitchFamily="18" charset="0"/>
                                              </a:rPr>
                                              <m:t>𝑅</m:t>
                                            </m:r>
                                          </m:e>
                                          <m:sub>
                                            <m:r>
                                              <a:rPr lang="en-GB" b="0" i="1" noProof="0" smtClean="0">
                                                <a:latin typeface="Cambria Math" panose="02040503050406030204" pitchFamily="18" charset="0"/>
                                              </a:rPr>
                                              <m:t>𝑘</m:t>
                                            </m:r>
                                            <m:r>
                                              <a:rPr lang="en-GB" b="0" i="1" noProof="0" smtClean="0">
                                                <a:latin typeface="Cambria Math" panose="02040503050406030204" pitchFamily="18" charset="0"/>
                                              </a:rPr>
                                              <m:t>,</m:t>
                                            </m:r>
                                            <m:r>
                                              <a:rPr lang="en-GB" b="0" i="1" noProof="0" smtClean="0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  <m:r>
                                              <a:rPr lang="en-GB" b="0" i="1" noProof="0" smtClean="0">
                                                <a:latin typeface="Cambria Math" panose="02040503050406030204" pitchFamily="18" charset="0"/>
                                              </a:rPr>
                                              <m:t>,</m:t>
                                            </m:r>
                                            <m:r>
                                              <a:rPr lang="en-GB" b="0" i="1" noProof="0" smtClean="0"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sub>
                                          <m:sup>
                                            <m:r>
                                              <a:rPr lang="en-GB" b="0" i="1" noProof="0" smtClean="0">
                                                <a:latin typeface="Cambria Math" panose="02040503050406030204" pitchFamily="18" charset="0"/>
                                              </a:rPr>
                                              <m:t>𝑓</m:t>
                                            </m:r>
                                          </m:sup>
                                        </m:sSubSup>
                                      </m:e>
                                    </m:nary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GB" b="0" i="1" noProof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b="0" i="1" noProof="0" smtClean="0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</m:e>
                                      <m:sub>
                                        <m:r>
                                          <a:rPr lang="en-GB" b="0" i="1" noProof="0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en-GB" b="0" i="1" noProof="0" smtClean="0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GB" b="0" i="1" noProof="0" smtClean="0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sub>
                                    </m:sSub>
                                  </m:den>
                                </m:f>
                              </m:oMath>
                            </m:oMathPara>
                          </a14:m>
                          <a:endParaRPr lang="en-GB" noProof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b="0" i="1" noProof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i="1" noProof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de-DE" b="0" i="1" noProof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en-GB" b="0" i="1" noProof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&gt;0</m:t>
                                </m:r>
                              </m:oMath>
                            </m:oMathPara>
                          </a14:m>
                          <a:endParaRPr lang="en-GB" noProof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noProof="0" dirty="0"/>
                            <a:t>-0.0176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noProof="0" dirty="0"/>
                            <a:t>0.2319</a:t>
                          </a:r>
                          <a:r>
                            <a:rPr lang="en-GB" strike="noStrike" baseline="30000" noProof="0" dirty="0"/>
                            <a:t>**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noProof="0" dirty="0"/>
                            <a:t>0.3753</a:t>
                          </a:r>
                          <a:r>
                            <a:rPr lang="en-GB" baseline="30000" noProof="0" dirty="0"/>
                            <a:t>***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5031274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i="1" noProof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nary>
                                      <m:naryPr>
                                        <m:chr m:val="∑"/>
                                        <m:ctrlPr>
                                          <a:rPr lang="en-GB" i="1" noProof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naryPr>
                                      <m:sub>
                                        <m:r>
                                          <m:rPr>
                                            <m:brk m:alnAt="23"/>
                                          </m:rPr>
                                          <a:rPr lang="en-GB" b="0" i="1" noProof="0" smtClean="0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  <m:r>
                                          <a:rPr lang="en-GB" b="0" i="1" noProof="0" smtClean="0">
                                            <a:latin typeface="Cambria Math" panose="02040503050406030204" pitchFamily="18" charset="0"/>
                                          </a:rPr>
                                          <m:t>=1</m:t>
                                        </m:r>
                                      </m:sub>
                                      <m:sup>
                                        <m:r>
                                          <a:rPr lang="en-GB" b="0" i="1" noProof="0" smtClean="0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</m:sup>
                                      <m:e>
                                        <m:sSubSup>
                                          <m:sSubSupPr>
                                            <m:ctrlPr>
                                              <a:rPr lang="en-GB" b="0" i="1" noProof="0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a:rPr lang="en-GB" b="0" i="1" noProof="0" smtClean="0">
                                                <a:latin typeface="Cambria Math" panose="02040503050406030204" pitchFamily="18" charset="0"/>
                                              </a:rPr>
                                              <m:t>𝐶𝐵</m:t>
                                            </m:r>
                                          </m:e>
                                          <m:sub>
                                            <m:r>
                                              <a:rPr lang="en-GB" b="0" i="1" noProof="0" smtClean="0">
                                                <a:latin typeface="Cambria Math" panose="02040503050406030204" pitchFamily="18" charset="0"/>
                                              </a:rPr>
                                              <m:t>𝑘</m:t>
                                            </m:r>
                                            <m:r>
                                              <a:rPr lang="en-GB" b="0" i="1" noProof="0" smtClean="0">
                                                <a:latin typeface="Cambria Math" panose="02040503050406030204" pitchFamily="18" charset="0"/>
                                              </a:rPr>
                                              <m:t>,</m:t>
                                            </m:r>
                                            <m:r>
                                              <a:rPr lang="en-GB" b="0" i="1" noProof="0" smtClean="0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  <m:r>
                                              <a:rPr lang="en-GB" b="0" i="1" noProof="0" smtClean="0">
                                                <a:latin typeface="Cambria Math" panose="02040503050406030204" pitchFamily="18" charset="0"/>
                                              </a:rPr>
                                              <m:t>,</m:t>
                                            </m:r>
                                            <m:r>
                                              <a:rPr lang="en-GB" b="0" i="1" noProof="0" smtClean="0"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sub>
                                          <m:sup>
                                            <m:r>
                                              <a:rPr lang="en-GB" b="0" i="1" noProof="0" smtClean="0">
                                                <a:latin typeface="Cambria Math" panose="02040503050406030204" pitchFamily="18" charset="0"/>
                                              </a:rPr>
                                              <m:t>𝑓</m:t>
                                            </m:r>
                                          </m:sup>
                                        </m:sSubSup>
                                      </m:e>
                                    </m:nary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GB" b="0" i="1" noProof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b="0" i="1" noProof="0" smtClean="0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</m:e>
                                      <m:sub>
                                        <m:r>
                                          <a:rPr lang="en-GB" b="0" i="1" noProof="0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en-GB" b="0" i="1" noProof="0" smtClean="0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GB" b="0" i="1" noProof="0" smtClean="0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sub>
                                    </m:sSub>
                                  </m:den>
                                </m:f>
                              </m:oMath>
                            </m:oMathPara>
                          </a14:m>
                          <a:endParaRPr lang="en-GB" noProof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b="0" i="1" noProof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i="1" noProof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de-DE" b="0" i="1" noProof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  <m:r>
                                  <a:rPr lang="en-GB" b="0" i="1" noProof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&lt;0</m:t>
                                </m:r>
                              </m:oMath>
                            </m:oMathPara>
                          </a14:m>
                          <a:endParaRPr lang="en-GB" noProof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noProof="0" dirty="0"/>
                            <a:t>-0.1702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noProof="0" dirty="0"/>
                            <a:t>-0.1523</a:t>
                          </a:r>
                          <a:r>
                            <a:rPr lang="en-GB" baseline="30000" noProof="0" dirty="0"/>
                            <a:t>***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noProof="0" dirty="0"/>
                            <a:t>-0.2298</a:t>
                          </a:r>
                          <a:r>
                            <a:rPr lang="en-GB" baseline="30000" noProof="0" dirty="0"/>
                            <a:t>***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55682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1" name="Tabelle 6">
                <a:extLst>
                  <a:ext uri="{FF2B5EF4-FFF2-40B4-BE49-F238E27FC236}">
                    <a16:creationId xmlns:a16="http://schemas.microsoft.com/office/drawing/2014/main" id="{F51E2D66-F1DC-461B-8529-7B48EB7C135B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36045654"/>
                  </p:ext>
                </p:extLst>
              </p:nvPr>
            </p:nvGraphicFramePr>
            <p:xfrm>
              <a:off x="983432" y="2159486"/>
              <a:ext cx="9711249" cy="2780158"/>
            </p:xfrm>
            <a:graphic>
              <a:graphicData uri="http://schemas.openxmlformats.org/drawingml/2006/table">
                <a:tbl>
                  <a:tblPr firstRow="1" bandRow="1">
                    <a:tableStyleId>{616DA210-FB5B-4158-B5E0-FEB733F419BA}</a:tableStyleId>
                  </a:tblPr>
                  <a:tblGrid>
                    <a:gridCol w="1386967">
                      <a:extLst>
                        <a:ext uri="{9D8B030D-6E8A-4147-A177-3AD203B41FA5}">
                          <a16:colId xmlns:a16="http://schemas.microsoft.com/office/drawing/2014/main" val="3362235910"/>
                        </a:ext>
                      </a:extLst>
                    </a:gridCol>
                    <a:gridCol w="1541780">
                      <a:extLst>
                        <a:ext uri="{9D8B030D-6E8A-4147-A177-3AD203B41FA5}">
                          <a16:colId xmlns:a16="http://schemas.microsoft.com/office/drawing/2014/main" val="2776880838"/>
                        </a:ext>
                      </a:extLst>
                    </a:gridCol>
                    <a:gridCol w="2260834">
                      <a:extLst>
                        <a:ext uri="{9D8B030D-6E8A-4147-A177-3AD203B41FA5}">
                          <a16:colId xmlns:a16="http://schemas.microsoft.com/office/drawing/2014/main" val="501450635"/>
                        </a:ext>
                      </a:extLst>
                    </a:gridCol>
                    <a:gridCol w="2260834">
                      <a:extLst>
                        <a:ext uri="{9D8B030D-6E8A-4147-A177-3AD203B41FA5}">
                          <a16:colId xmlns:a16="http://schemas.microsoft.com/office/drawing/2014/main" val="2049494702"/>
                        </a:ext>
                      </a:extLst>
                    </a:gridCol>
                    <a:gridCol w="2260834">
                      <a:extLst>
                        <a:ext uri="{9D8B030D-6E8A-4147-A177-3AD203B41FA5}">
                          <a16:colId xmlns:a16="http://schemas.microsoft.com/office/drawing/2014/main" val="4220667209"/>
                        </a:ext>
                      </a:extLst>
                    </a:gridCol>
                  </a:tblGrid>
                  <a:tr h="40106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1" noProof="0" dirty="0"/>
                            <a:t>Variable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1" noProof="0" dirty="0"/>
                            <a:t>Expectation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3"/>
                          <a:stretch>
                            <a:fillRect l="-129919" t="-7576" r="-200809" b="-5954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3"/>
                          <a:stretch>
                            <a:fillRect l="-229919" t="-7576" r="-100809" b="-5954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3"/>
                          <a:stretch>
                            <a:fillRect l="-329919" t="-7576" r="-809" b="-59545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04596373"/>
                      </a:ext>
                    </a:extLst>
                  </a:tr>
                  <a:tr h="377825"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3"/>
                          <a:stretch>
                            <a:fillRect l="-439" t="-114516" r="-600439" b="-5338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3"/>
                          <a:stretch>
                            <a:fillRect l="-90514" t="-114516" r="-441107" b="-5338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GB" noProof="0" dirty="0"/>
                            <a:t>-0.5161</a:t>
                          </a:r>
                          <a:r>
                            <a:rPr lang="en-GB" baseline="30000" noProof="0" dirty="0"/>
                            <a:t>***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GB" noProof="0" dirty="0"/>
                            <a:t>-0.0783</a:t>
                          </a:r>
                          <a:r>
                            <a:rPr lang="en-GB" baseline="30000" noProof="0" dirty="0"/>
                            <a:t>***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GB" noProof="0" dirty="0"/>
                            <a:t>-0.2854</a:t>
                          </a:r>
                          <a:r>
                            <a:rPr lang="en-GB" baseline="30000" noProof="0" dirty="0"/>
                            <a:t>***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92782044"/>
                      </a:ext>
                    </a:extLst>
                  </a:tr>
                  <a:tr h="451231"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3"/>
                          <a:stretch>
                            <a:fillRect l="-439" t="-179730" r="-600439" b="-3472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3"/>
                          <a:stretch>
                            <a:fillRect l="-90514" t="-179730" r="-441107" b="-3472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noProof="0" dirty="0"/>
                            <a:t>-0.0887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noProof="0" dirty="0"/>
                            <a:t>0.0028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noProof="0" dirty="0"/>
                            <a:t>0.0030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60227891"/>
                      </a:ext>
                    </a:extLst>
                  </a:tr>
                  <a:tr h="775018"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3"/>
                          <a:stretch>
                            <a:fillRect l="-439" t="-161719" r="-600439" b="-1007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3"/>
                          <a:stretch>
                            <a:fillRect l="-90514" t="-161719" r="-441107" b="-1007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noProof="0" dirty="0"/>
                            <a:t>-0.0176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noProof="0" dirty="0"/>
                            <a:t>0.2319</a:t>
                          </a:r>
                          <a:r>
                            <a:rPr lang="en-GB" strike="noStrike" baseline="30000" noProof="0" dirty="0"/>
                            <a:t>**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noProof="0" dirty="0"/>
                            <a:t>0.3753</a:t>
                          </a:r>
                          <a:r>
                            <a:rPr lang="en-GB" baseline="30000" noProof="0" dirty="0"/>
                            <a:t>***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50312744"/>
                      </a:ext>
                    </a:extLst>
                  </a:tr>
                  <a:tr h="775018"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3"/>
                          <a:stretch>
                            <a:fillRect l="-439" t="-263780" r="-600439" b="-15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3"/>
                          <a:stretch>
                            <a:fillRect l="-90514" t="-263780" r="-441107" b="-15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noProof="0" dirty="0"/>
                            <a:t>-0.1702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noProof="0" dirty="0"/>
                            <a:t>-0.1523</a:t>
                          </a:r>
                          <a:r>
                            <a:rPr lang="en-GB" baseline="30000" noProof="0" dirty="0"/>
                            <a:t>***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noProof="0" dirty="0"/>
                            <a:t>-0.2298</a:t>
                          </a:r>
                          <a:r>
                            <a:rPr lang="en-GB" baseline="30000" noProof="0" dirty="0"/>
                            <a:t>***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556820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9" name="Textfeld 8">
            <a:extLst>
              <a:ext uri="{FF2B5EF4-FFF2-40B4-BE49-F238E27FC236}">
                <a16:creationId xmlns:a16="http://schemas.microsoft.com/office/drawing/2014/main" id="{C7D4AA62-9A95-4B5A-9180-9C65ED161B47}"/>
              </a:ext>
            </a:extLst>
          </p:cNvPr>
          <p:cNvSpPr txBox="1"/>
          <p:nvPr/>
        </p:nvSpPr>
        <p:spPr>
          <a:xfrm>
            <a:off x="911424" y="5018860"/>
            <a:ext cx="5602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i="0" u="none" strike="noStrike" baseline="0" dirty="0">
                <a:latin typeface="+mn-lt"/>
              </a:rPr>
              <a:t>Two-tailed </a:t>
            </a:r>
            <a:r>
              <a:rPr lang="en-US" sz="1800" b="0" i="1" u="none" strike="noStrike" baseline="0" dirty="0">
                <a:latin typeface="+mn-lt"/>
              </a:rPr>
              <a:t>p </a:t>
            </a:r>
            <a:r>
              <a:rPr lang="en-US" sz="1800" b="0" i="0" u="none" strike="noStrike" baseline="0" dirty="0">
                <a:latin typeface="+mn-lt"/>
              </a:rPr>
              <a:t>values: *</a:t>
            </a:r>
            <a:r>
              <a:rPr lang="en-US" sz="1800" b="0" i="1" u="none" strike="noStrike" baseline="0" dirty="0">
                <a:latin typeface="+mn-lt"/>
              </a:rPr>
              <a:t>p </a:t>
            </a:r>
            <a:r>
              <a:rPr lang="en-US" sz="1800" b="0" i="0" u="none" strike="noStrike" baseline="0" dirty="0">
                <a:latin typeface="+mn-lt"/>
              </a:rPr>
              <a:t>&lt; 0.10; **</a:t>
            </a:r>
            <a:r>
              <a:rPr lang="en-US" sz="1800" b="0" i="1" u="none" strike="noStrike" baseline="0" dirty="0">
                <a:latin typeface="+mn-lt"/>
              </a:rPr>
              <a:t>p </a:t>
            </a:r>
            <a:r>
              <a:rPr lang="en-US" sz="1800" b="0" i="0" u="none" strike="noStrike" baseline="0" dirty="0">
                <a:latin typeface="+mn-lt"/>
              </a:rPr>
              <a:t>&lt; 0.05; ***</a:t>
            </a:r>
            <a:r>
              <a:rPr lang="en-US" sz="1800" b="0" i="1" u="none" strike="noStrike" baseline="0" dirty="0">
                <a:latin typeface="+mn-lt"/>
              </a:rPr>
              <a:t>p </a:t>
            </a:r>
            <a:r>
              <a:rPr lang="en-US" sz="1800" b="0" i="0" u="none" strike="noStrike" baseline="0" dirty="0">
                <a:latin typeface="+mn-lt"/>
              </a:rPr>
              <a:t>&lt; 0.01</a:t>
            </a:r>
            <a:endParaRPr lang="de-DE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249944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2AD2A31-83BF-4344-9006-6D07A0943E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Conclusions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10AC29E-6B77-4D76-A26D-3162367A4E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200" dirty="0"/>
              <a:t>Tariffs are up to 52% lower in situations, where capacity at a border is offered by more than one TSO.</a:t>
            </a:r>
          </a:p>
          <a:p>
            <a:r>
              <a:rPr lang="en-US" sz="2200" dirty="0"/>
              <a:t>In a merged gas market, (German) TSOs appear to consider the presences of other TSOs, being a substitute to network users, in setting their tariffs.</a:t>
            </a:r>
          </a:p>
          <a:p>
            <a:r>
              <a:rPr lang="en-US" sz="2200" dirty="0"/>
              <a:t>The incentive is not based on capping the maximum revenues but is due to efficiency benchmarking</a:t>
            </a:r>
          </a:p>
          <a:p>
            <a:r>
              <a:rPr lang="en-US" sz="2200" dirty="0"/>
              <a:t>Market mergers increase competitive pressure on TSOs if they are exposed to an efficiency benchmarking, and even if operating under a revenue-cap regime</a:t>
            </a:r>
          </a:p>
        </p:txBody>
      </p:sp>
    </p:spTree>
    <p:extLst>
      <p:ext uri="{BB962C8B-B14F-4D97-AF65-F5344CB8AC3E}">
        <p14:creationId xmlns:p14="http://schemas.microsoft.com/office/powerpoint/2010/main" val="33328684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4812479-33D9-4A42-B974-9D27BF90C9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Policy recommendations for merged gas markets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FBB996B-FBA3-4BEE-AE62-03C7D23846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200" dirty="0"/>
              <a:t>CBA of market mergers should additionally focus on the impact on TSOs</a:t>
            </a:r>
          </a:p>
          <a:p>
            <a:r>
              <a:rPr lang="en-GB" sz="2200" dirty="0"/>
              <a:t>Discuss the possibility for regulatory changes to allow for enhanced inter-TSO competition</a:t>
            </a:r>
          </a:p>
          <a:p>
            <a:pPr lvl="1"/>
            <a:r>
              <a:rPr lang="en-GB" sz="2200" dirty="0"/>
              <a:t>Consider benchmarking in multi-TSO merged markets if not already existing</a:t>
            </a:r>
          </a:p>
          <a:p>
            <a:pPr lvl="1"/>
            <a:r>
              <a:rPr lang="en-GB" sz="2200" dirty="0"/>
              <a:t>Consider conducting a market power assessment, which may allow for additional regulatory changes / deregulation</a:t>
            </a:r>
            <a:endParaRPr lang="en-GB" sz="2200" baseline="30000" dirty="0"/>
          </a:p>
        </p:txBody>
      </p:sp>
    </p:spTree>
    <p:extLst>
      <p:ext uri="{BB962C8B-B14F-4D97-AF65-F5344CB8AC3E}">
        <p14:creationId xmlns:p14="http://schemas.microsoft.com/office/powerpoint/2010/main" val="21099289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9D72632-4A1F-4556-987D-5910A2720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Overview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F73AB61-A73E-458E-A321-23F9FD9C66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200" dirty="0"/>
              <a:t>Introduction and motivation</a:t>
            </a:r>
          </a:p>
          <a:p>
            <a:r>
              <a:rPr lang="en-GB" sz="2200" dirty="0"/>
              <a:t>Principles of tariff determination</a:t>
            </a:r>
          </a:p>
          <a:p>
            <a:r>
              <a:rPr lang="en-GB" sz="2200" dirty="0"/>
              <a:t>Theory: Tariff related incentives of gas TSOs under revenue-cap regulation</a:t>
            </a:r>
          </a:p>
          <a:p>
            <a:r>
              <a:rPr lang="en-GB" sz="2200" dirty="0"/>
              <a:t>Empirics: The German case</a:t>
            </a:r>
          </a:p>
          <a:p>
            <a:r>
              <a:rPr lang="en-GB" sz="2200" dirty="0"/>
              <a:t>Conclusions and policy recommendations</a:t>
            </a:r>
          </a:p>
          <a:p>
            <a:endParaRPr lang="en-GB" sz="2200" dirty="0"/>
          </a:p>
          <a:p>
            <a:endParaRPr lang="en-GB" sz="2200" dirty="0"/>
          </a:p>
          <a:p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36981066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B80AD2-427E-48F9-B4B6-6076F9CD35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Gas markets and virtual trading points (VTP) in Europe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3DB85F3-26C5-49E0-969E-077F661973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Afbeelding 2">
            <a:extLst>
              <a:ext uri="{FF2B5EF4-FFF2-40B4-BE49-F238E27FC236}">
                <a16:creationId xmlns:a16="http://schemas.microsoft.com/office/drawing/2014/main" id="{854EA9A1-B8D5-40C4-BD9E-E5ED6A7337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8423" y="2155666"/>
            <a:ext cx="6450922" cy="4462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1842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7" name="Gerade Verbindung 209">
            <a:extLst>
              <a:ext uri="{FF2B5EF4-FFF2-40B4-BE49-F238E27FC236}">
                <a16:creationId xmlns:a16="http://schemas.microsoft.com/office/drawing/2014/main" id="{13E5183C-889E-4461-9226-3B9DC6C8704B}"/>
              </a:ext>
            </a:extLst>
          </p:cNvPr>
          <p:cNvCxnSpPr>
            <a:cxnSpLocks/>
            <a:stCxn id="134" idx="0"/>
            <a:endCxn id="109" idx="0"/>
          </p:cNvCxnSpPr>
          <p:nvPr/>
        </p:nvCxnSpPr>
        <p:spPr>
          <a:xfrm flipV="1">
            <a:off x="6047626" y="3300323"/>
            <a:ext cx="0" cy="297165"/>
          </a:xfrm>
          <a:prstGeom prst="line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</a:ln>
          <a:effectLst/>
        </p:spPr>
      </p:cxnSp>
      <p:sp>
        <p:nvSpPr>
          <p:cNvPr id="2" name="Titel 1">
            <a:extLst>
              <a:ext uri="{FF2B5EF4-FFF2-40B4-BE49-F238E27FC236}">
                <a16:creationId xmlns:a16="http://schemas.microsoft.com/office/drawing/2014/main" id="{F72AE0CA-53DA-4DC1-983A-8DF8873916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1284287"/>
            <a:ext cx="12187767" cy="1017509"/>
          </a:xfrm>
        </p:spPr>
        <p:txBody>
          <a:bodyPr>
            <a:normAutofit fontScale="90000"/>
          </a:bodyPr>
          <a:lstStyle/>
          <a:p>
            <a:r>
              <a:rPr lang="en-GB" dirty="0"/>
              <a:t>Transmission networks define gas market areas</a:t>
            </a:r>
            <a:r>
              <a:rPr lang="en-GB" baseline="30000" dirty="0"/>
              <a:t>2</a:t>
            </a:r>
            <a:r>
              <a:rPr lang="en-GB" dirty="0"/>
              <a:t>, and allow for wholesale markets and cross-border trading</a:t>
            </a:r>
          </a:p>
        </p:txBody>
      </p:sp>
      <p:sp>
        <p:nvSpPr>
          <p:cNvPr id="54" name="Textfeld 53">
            <a:extLst>
              <a:ext uri="{FF2B5EF4-FFF2-40B4-BE49-F238E27FC236}">
                <a16:creationId xmlns:a16="http://schemas.microsoft.com/office/drawing/2014/main" id="{792B693E-9F89-4385-BC82-A5FA1F5A55C3}"/>
              </a:ext>
            </a:extLst>
          </p:cNvPr>
          <p:cNvSpPr txBox="1"/>
          <p:nvPr/>
        </p:nvSpPr>
        <p:spPr>
          <a:xfrm>
            <a:off x="983432" y="6165304"/>
            <a:ext cx="243975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aseline="30000"/>
              <a:t>2) </a:t>
            </a:r>
            <a:r>
              <a:rPr lang="en-GB" sz="1100"/>
              <a:t>Note that market areas, wholesale markets, and entry-exit systems are synonyms.</a:t>
            </a:r>
          </a:p>
        </p:txBody>
      </p:sp>
      <p:grpSp>
        <p:nvGrpSpPr>
          <p:cNvPr id="158" name="Gruppieren 157">
            <a:extLst>
              <a:ext uri="{FF2B5EF4-FFF2-40B4-BE49-F238E27FC236}">
                <a16:creationId xmlns:a16="http://schemas.microsoft.com/office/drawing/2014/main" id="{0841525B-EE62-4867-966F-BF5CB8181EB1}"/>
              </a:ext>
            </a:extLst>
          </p:cNvPr>
          <p:cNvGrpSpPr/>
          <p:nvPr/>
        </p:nvGrpSpPr>
        <p:grpSpPr>
          <a:xfrm>
            <a:off x="3423184" y="2543254"/>
            <a:ext cx="5341399" cy="4126106"/>
            <a:chOff x="2052369" y="2041684"/>
            <a:chExt cx="5341399" cy="4126106"/>
          </a:xfrm>
        </p:grpSpPr>
        <p:cxnSp>
          <p:nvCxnSpPr>
            <p:cNvPr id="78" name="Gerade Verbindung 187">
              <a:extLst>
                <a:ext uri="{FF2B5EF4-FFF2-40B4-BE49-F238E27FC236}">
                  <a16:creationId xmlns:a16="http://schemas.microsoft.com/office/drawing/2014/main" id="{6D79B809-7BE7-4D8A-8DFA-C6A025FD26CA}"/>
                </a:ext>
              </a:extLst>
            </p:cNvPr>
            <p:cNvCxnSpPr>
              <a:cxnSpLocks/>
              <a:endCxn id="140" idx="0"/>
            </p:cNvCxnSpPr>
            <p:nvPr/>
          </p:nvCxnSpPr>
          <p:spPr>
            <a:xfrm flipH="1">
              <a:off x="6003020" y="3849477"/>
              <a:ext cx="156364" cy="413139"/>
            </a:xfrm>
            <a:prstGeom prst="line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79" name="Gerade Verbindung 188">
              <a:extLst>
                <a:ext uri="{FF2B5EF4-FFF2-40B4-BE49-F238E27FC236}">
                  <a16:creationId xmlns:a16="http://schemas.microsoft.com/office/drawing/2014/main" id="{6319686C-DFB1-4907-BFD5-9674CC6E26BE}"/>
                </a:ext>
              </a:extLst>
            </p:cNvPr>
            <p:cNvCxnSpPr>
              <a:cxnSpLocks/>
              <a:endCxn id="141" idx="3"/>
            </p:cNvCxnSpPr>
            <p:nvPr/>
          </p:nvCxnSpPr>
          <p:spPr>
            <a:xfrm flipH="1">
              <a:off x="6270081" y="4327579"/>
              <a:ext cx="955260" cy="187064"/>
            </a:xfrm>
            <a:prstGeom prst="line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73" name="Gerade Verbindung 182">
              <a:extLst>
                <a:ext uri="{FF2B5EF4-FFF2-40B4-BE49-F238E27FC236}">
                  <a16:creationId xmlns:a16="http://schemas.microsoft.com/office/drawing/2014/main" id="{62B41A17-F476-4920-BDFD-033EEF6C1743}"/>
                </a:ext>
              </a:extLst>
            </p:cNvPr>
            <p:cNvCxnSpPr>
              <a:cxnSpLocks/>
              <a:endCxn id="141" idx="1"/>
            </p:cNvCxnSpPr>
            <p:nvPr/>
          </p:nvCxnSpPr>
          <p:spPr>
            <a:xfrm>
              <a:off x="4773807" y="4513332"/>
              <a:ext cx="962153" cy="1311"/>
            </a:xfrm>
            <a:prstGeom prst="line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sp>
          <p:nvSpPr>
            <p:cNvPr id="131" name="Rechteck 130">
              <a:extLst>
                <a:ext uri="{FF2B5EF4-FFF2-40B4-BE49-F238E27FC236}">
                  <a16:creationId xmlns:a16="http://schemas.microsoft.com/office/drawing/2014/main" id="{DC15C3E4-B193-4767-9120-26A267F0C014}"/>
                </a:ext>
              </a:extLst>
            </p:cNvPr>
            <p:cNvSpPr/>
            <p:nvPr/>
          </p:nvSpPr>
          <p:spPr>
            <a:xfrm>
              <a:off x="4679683" y="4413499"/>
              <a:ext cx="197510" cy="197510"/>
            </a:xfrm>
            <a:prstGeom prst="rect">
              <a:avLst/>
            </a:prstGeom>
            <a:solidFill>
              <a:sysClr val="window" lastClr="FFFFFF"/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rial"/>
              </a:endParaRPr>
            </a:p>
          </p:txBody>
        </p:sp>
        <p:sp>
          <p:nvSpPr>
            <p:cNvPr id="91" name="Textfeld 90">
              <a:extLst>
                <a:ext uri="{FF2B5EF4-FFF2-40B4-BE49-F238E27FC236}">
                  <a16:creationId xmlns:a16="http://schemas.microsoft.com/office/drawing/2014/main" id="{69719F31-882E-49E9-8C00-E400F9BD1897}"/>
                </a:ext>
              </a:extLst>
            </p:cNvPr>
            <p:cNvSpPr txBox="1"/>
            <p:nvPr/>
          </p:nvSpPr>
          <p:spPr>
            <a:xfrm>
              <a:off x="4602863" y="4402291"/>
              <a:ext cx="348151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de-DE" sz="800" dirty="0">
                  <a:solidFill>
                    <a:prstClr val="black"/>
                  </a:solidFill>
                  <a:latin typeface="+mj-lt"/>
                  <a:ea typeface="+mn-ea"/>
                  <a:cs typeface="Arial"/>
                </a:rPr>
                <a:t>B1</a:t>
              </a:r>
            </a:p>
          </p:txBody>
        </p:sp>
        <p:cxnSp>
          <p:nvCxnSpPr>
            <p:cNvPr id="62" name="Gerade Verbindung 169">
              <a:extLst>
                <a:ext uri="{FF2B5EF4-FFF2-40B4-BE49-F238E27FC236}">
                  <a16:creationId xmlns:a16="http://schemas.microsoft.com/office/drawing/2014/main" id="{BC00E039-26E2-40AF-A7D3-C61792CA1AA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601365" y="4729720"/>
              <a:ext cx="214176" cy="546222"/>
            </a:xfrm>
            <a:prstGeom prst="line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sp>
          <p:nvSpPr>
            <p:cNvPr id="63" name="Rechteck 62">
              <a:extLst>
                <a:ext uri="{FF2B5EF4-FFF2-40B4-BE49-F238E27FC236}">
                  <a16:creationId xmlns:a16="http://schemas.microsoft.com/office/drawing/2014/main" id="{FF24FBAD-40CC-4665-B3C6-F7DD6EB1C859}"/>
                </a:ext>
              </a:extLst>
            </p:cNvPr>
            <p:cNvSpPr/>
            <p:nvPr/>
          </p:nvSpPr>
          <p:spPr>
            <a:xfrm>
              <a:off x="5486609" y="5170151"/>
              <a:ext cx="197510" cy="197510"/>
            </a:xfrm>
            <a:prstGeom prst="rect">
              <a:avLst/>
            </a:prstGeom>
            <a:solidFill>
              <a:sysClr val="window" lastClr="FFFFFF"/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rial"/>
              </a:endParaRPr>
            </a:p>
          </p:txBody>
        </p:sp>
        <p:sp>
          <p:nvSpPr>
            <p:cNvPr id="64" name="Textfeld 63">
              <a:extLst>
                <a:ext uri="{FF2B5EF4-FFF2-40B4-BE49-F238E27FC236}">
                  <a16:creationId xmlns:a16="http://schemas.microsoft.com/office/drawing/2014/main" id="{7FAD4460-CD66-4F66-8986-018E9A217A9C}"/>
                </a:ext>
              </a:extLst>
            </p:cNvPr>
            <p:cNvSpPr txBox="1"/>
            <p:nvPr/>
          </p:nvSpPr>
          <p:spPr>
            <a:xfrm>
              <a:off x="5417328" y="5179231"/>
              <a:ext cx="343925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de-DE" sz="800" dirty="0">
                  <a:solidFill>
                    <a:prstClr val="black"/>
                  </a:solidFill>
                  <a:latin typeface="+mj-lt"/>
                  <a:ea typeface="+mn-ea"/>
                  <a:cs typeface="Arial"/>
                </a:rPr>
                <a:t>B4</a:t>
              </a:r>
            </a:p>
          </p:txBody>
        </p:sp>
        <p:sp>
          <p:nvSpPr>
            <p:cNvPr id="65" name="Abgerundetes Rechteck 174">
              <a:extLst>
                <a:ext uri="{FF2B5EF4-FFF2-40B4-BE49-F238E27FC236}">
                  <a16:creationId xmlns:a16="http://schemas.microsoft.com/office/drawing/2014/main" id="{3765D6B5-22D2-4BA8-A9D5-F7C315E54801}"/>
                </a:ext>
              </a:extLst>
            </p:cNvPr>
            <p:cNvSpPr/>
            <p:nvPr/>
          </p:nvSpPr>
          <p:spPr>
            <a:xfrm>
              <a:off x="4676800" y="3657646"/>
              <a:ext cx="2647295" cy="1711596"/>
            </a:xfrm>
            <a:prstGeom prst="roundRect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rial"/>
              </a:endParaRPr>
            </a:p>
          </p:txBody>
        </p:sp>
        <p:sp>
          <p:nvSpPr>
            <p:cNvPr id="66" name="Abgerundetes Rechteck 175">
              <a:extLst>
                <a:ext uri="{FF2B5EF4-FFF2-40B4-BE49-F238E27FC236}">
                  <a16:creationId xmlns:a16="http://schemas.microsoft.com/office/drawing/2014/main" id="{620F382D-D365-4D0A-B93D-823774F47316}"/>
                </a:ext>
              </a:extLst>
            </p:cNvPr>
            <p:cNvSpPr/>
            <p:nvPr/>
          </p:nvSpPr>
          <p:spPr>
            <a:xfrm>
              <a:off x="2210770" y="3657646"/>
              <a:ext cx="2457366" cy="1711596"/>
            </a:xfrm>
            <a:prstGeom prst="roundRect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rial"/>
              </a:endParaRPr>
            </a:p>
          </p:txBody>
        </p:sp>
        <p:cxnSp>
          <p:nvCxnSpPr>
            <p:cNvPr id="69" name="Gerade Verbindung 178">
              <a:extLst>
                <a:ext uri="{FF2B5EF4-FFF2-40B4-BE49-F238E27FC236}">
                  <a16:creationId xmlns:a16="http://schemas.microsoft.com/office/drawing/2014/main" id="{DEC86456-8138-405D-A5DD-15EA575172DB}"/>
                </a:ext>
              </a:extLst>
            </p:cNvPr>
            <p:cNvCxnSpPr>
              <a:cxnSpLocks/>
              <a:stCxn id="138" idx="3"/>
            </p:cNvCxnSpPr>
            <p:nvPr/>
          </p:nvCxnSpPr>
          <p:spPr>
            <a:xfrm flipH="1">
              <a:off x="2361950" y="4689427"/>
              <a:ext cx="898114" cy="77819"/>
            </a:xfrm>
            <a:prstGeom prst="line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70" name="Gerade Verbindung 179">
              <a:extLst>
                <a:ext uri="{FF2B5EF4-FFF2-40B4-BE49-F238E27FC236}">
                  <a16:creationId xmlns:a16="http://schemas.microsoft.com/office/drawing/2014/main" id="{07FB5029-5A33-4232-AE54-AF9F1748D0E2}"/>
                </a:ext>
              </a:extLst>
            </p:cNvPr>
            <p:cNvCxnSpPr>
              <a:cxnSpLocks/>
              <a:endCxn id="139" idx="3"/>
            </p:cNvCxnSpPr>
            <p:nvPr/>
          </p:nvCxnSpPr>
          <p:spPr>
            <a:xfrm flipH="1" flipV="1">
              <a:off x="3705336" y="4511215"/>
              <a:ext cx="815802" cy="2118"/>
            </a:xfrm>
            <a:prstGeom prst="line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71" name="Gerade Verbindung 180">
              <a:extLst>
                <a:ext uri="{FF2B5EF4-FFF2-40B4-BE49-F238E27FC236}">
                  <a16:creationId xmlns:a16="http://schemas.microsoft.com/office/drawing/2014/main" id="{4ED7C80B-66BA-4E02-AD11-A51583B67A0B}"/>
                </a:ext>
              </a:extLst>
            </p:cNvPr>
            <p:cNvCxnSpPr>
              <a:cxnSpLocks/>
              <a:stCxn id="138" idx="1"/>
            </p:cNvCxnSpPr>
            <p:nvPr/>
          </p:nvCxnSpPr>
          <p:spPr>
            <a:xfrm flipH="1" flipV="1">
              <a:off x="3176378" y="3765469"/>
              <a:ext cx="83686" cy="567536"/>
            </a:xfrm>
            <a:prstGeom prst="line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sp>
          <p:nvSpPr>
            <p:cNvPr id="82" name="Geschweifte Klammer links 81">
              <a:extLst>
                <a:ext uri="{FF2B5EF4-FFF2-40B4-BE49-F238E27FC236}">
                  <a16:creationId xmlns:a16="http://schemas.microsoft.com/office/drawing/2014/main" id="{4CCEA677-B99B-4C39-A997-5F9EE205203D}"/>
                </a:ext>
              </a:extLst>
            </p:cNvPr>
            <p:cNvSpPr/>
            <p:nvPr/>
          </p:nvSpPr>
          <p:spPr>
            <a:xfrm rot="16200000">
              <a:off x="3284957" y="4274533"/>
              <a:ext cx="282550" cy="2430922"/>
            </a:xfrm>
            <a:prstGeom prst="leftBrac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rial"/>
              </a:endParaRPr>
            </a:p>
          </p:txBody>
        </p:sp>
        <p:sp>
          <p:nvSpPr>
            <p:cNvPr id="83" name="Textfeld 82">
              <a:extLst>
                <a:ext uri="{FF2B5EF4-FFF2-40B4-BE49-F238E27FC236}">
                  <a16:creationId xmlns:a16="http://schemas.microsoft.com/office/drawing/2014/main" id="{218E33F5-BDC2-48B7-B39C-DF0FD5F26BC1}"/>
                </a:ext>
              </a:extLst>
            </p:cNvPr>
            <p:cNvSpPr txBox="1"/>
            <p:nvPr/>
          </p:nvSpPr>
          <p:spPr>
            <a:xfrm>
              <a:off x="2320596" y="5644570"/>
              <a:ext cx="237210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1400" dirty="0">
                  <a:solidFill>
                    <a:prstClr val="black"/>
                  </a:solidFill>
                  <a:latin typeface="+mj-lt"/>
                  <a:ea typeface="+mn-ea"/>
                  <a:cs typeface="Arial"/>
                </a:rPr>
                <a:t>market area A</a:t>
              </a:r>
            </a:p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1400" dirty="0">
                  <a:solidFill>
                    <a:prstClr val="black"/>
                  </a:solidFill>
                  <a:latin typeface="+mj-lt"/>
                  <a:ea typeface="+mn-ea"/>
                  <a:cs typeface="Arial"/>
                </a:rPr>
                <a:t>TSO A</a:t>
              </a:r>
            </a:p>
          </p:txBody>
        </p:sp>
        <p:sp>
          <p:nvSpPr>
            <p:cNvPr id="88" name="Geschweifte Klammer links 87">
              <a:extLst>
                <a:ext uri="{FF2B5EF4-FFF2-40B4-BE49-F238E27FC236}">
                  <a16:creationId xmlns:a16="http://schemas.microsoft.com/office/drawing/2014/main" id="{D20E2BE3-95A4-417D-902A-86651D0ADCA7}"/>
                </a:ext>
              </a:extLst>
            </p:cNvPr>
            <p:cNvSpPr/>
            <p:nvPr/>
          </p:nvSpPr>
          <p:spPr>
            <a:xfrm rot="16200000">
              <a:off x="5867125" y="4174300"/>
              <a:ext cx="282550" cy="2631390"/>
            </a:xfrm>
            <a:prstGeom prst="leftBrac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rial"/>
              </a:endParaRPr>
            </a:p>
          </p:txBody>
        </p:sp>
        <p:sp>
          <p:nvSpPr>
            <p:cNvPr id="89" name="Textfeld 88">
              <a:extLst>
                <a:ext uri="{FF2B5EF4-FFF2-40B4-BE49-F238E27FC236}">
                  <a16:creationId xmlns:a16="http://schemas.microsoft.com/office/drawing/2014/main" id="{CC92273E-8786-4C0A-96C1-A304965AE11B}"/>
                </a:ext>
              </a:extLst>
            </p:cNvPr>
            <p:cNvSpPr txBox="1"/>
            <p:nvPr/>
          </p:nvSpPr>
          <p:spPr>
            <a:xfrm>
              <a:off x="4786557" y="5631269"/>
              <a:ext cx="235437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1400" dirty="0">
                  <a:solidFill>
                    <a:prstClr val="black"/>
                  </a:solidFill>
                  <a:latin typeface="+mj-lt"/>
                  <a:ea typeface="+mn-ea"/>
                  <a:cs typeface="Arial"/>
                </a:rPr>
                <a:t>market area B</a:t>
              </a:r>
            </a:p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1400" dirty="0">
                  <a:solidFill>
                    <a:prstClr val="black"/>
                  </a:solidFill>
                  <a:latin typeface="+mj-lt"/>
                  <a:ea typeface="+mn-ea"/>
                  <a:cs typeface="Arial"/>
                </a:rPr>
                <a:t>TSO B</a:t>
              </a:r>
            </a:p>
          </p:txBody>
        </p:sp>
        <p:sp>
          <p:nvSpPr>
            <p:cNvPr id="94" name="Rechteck 93">
              <a:extLst>
                <a:ext uri="{FF2B5EF4-FFF2-40B4-BE49-F238E27FC236}">
                  <a16:creationId xmlns:a16="http://schemas.microsoft.com/office/drawing/2014/main" id="{CCE8DCDC-591C-477C-8AB0-4067853EA857}"/>
                </a:ext>
              </a:extLst>
            </p:cNvPr>
            <p:cNvSpPr/>
            <p:nvPr/>
          </p:nvSpPr>
          <p:spPr>
            <a:xfrm>
              <a:off x="4466705" y="4411683"/>
              <a:ext cx="197510" cy="197510"/>
            </a:xfrm>
            <a:prstGeom prst="rect">
              <a:avLst/>
            </a:prstGeom>
            <a:solidFill>
              <a:sysClr val="window" lastClr="FFFFFF"/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rial"/>
              </a:endParaRPr>
            </a:p>
          </p:txBody>
        </p:sp>
        <p:sp>
          <p:nvSpPr>
            <p:cNvPr id="95" name="Textfeld 94">
              <a:extLst>
                <a:ext uri="{FF2B5EF4-FFF2-40B4-BE49-F238E27FC236}">
                  <a16:creationId xmlns:a16="http://schemas.microsoft.com/office/drawing/2014/main" id="{BD8C9542-105E-441C-8373-F03E203ADFF1}"/>
                </a:ext>
              </a:extLst>
            </p:cNvPr>
            <p:cNvSpPr txBox="1"/>
            <p:nvPr/>
          </p:nvSpPr>
          <p:spPr>
            <a:xfrm>
              <a:off x="4397424" y="4400759"/>
              <a:ext cx="343925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de-DE" sz="800" dirty="0">
                  <a:solidFill>
                    <a:prstClr val="black"/>
                  </a:solidFill>
                  <a:latin typeface="+mj-lt"/>
                  <a:ea typeface="+mn-ea"/>
                  <a:cs typeface="Arial"/>
                </a:rPr>
                <a:t>A1</a:t>
              </a:r>
            </a:p>
          </p:txBody>
        </p:sp>
        <p:sp>
          <p:nvSpPr>
            <p:cNvPr id="96" name="Rechteck 95">
              <a:extLst>
                <a:ext uri="{FF2B5EF4-FFF2-40B4-BE49-F238E27FC236}">
                  <a16:creationId xmlns:a16="http://schemas.microsoft.com/office/drawing/2014/main" id="{0EED6ABC-5022-438E-82E0-201DA4B59CAE}"/>
                </a:ext>
              </a:extLst>
            </p:cNvPr>
            <p:cNvSpPr/>
            <p:nvPr/>
          </p:nvSpPr>
          <p:spPr>
            <a:xfrm>
              <a:off x="7119123" y="4254427"/>
              <a:ext cx="197510" cy="197510"/>
            </a:xfrm>
            <a:prstGeom prst="rect">
              <a:avLst/>
            </a:prstGeom>
            <a:solidFill>
              <a:sysClr val="window" lastClr="FFFFFF"/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rial"/>
              </a:endParaRPr>
            </a:p>
          </p:txBody>
        </p:sp>
        <p:sp>
          <p:nvSpPr>
            <p:cNvPr id="97" name="Textfeld 96">
              <a:extLst>
                <a:ext uri="{FF2B5EF4-FFF2-40B4-BE49-F238E27FC236}">
                  <a16:creationId xmlns:a16="http://schemas.microsoft.com/office/drawing/2014/main" id="{35D5A563-F7E2-4474-80A4-52BF4E591649}"/>
                </a:ext>
              </a:extLst>
            </p:cNvPr>
            <p:cNvSpPr txBox="1"/>
            <p:nvPr/>
          </p:nvSpPr>
          <p:spPr>
            <a:xfrm>
              <a:off x="7049843" y="4258744"/>
              <a:ext cx="343925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de-DE" sz="800" dirty="0">
                  <a:solidFill>
                    <a:prstClr val="black"/>
                  </a:solidFill>
                  <a:latin typeface="+mj-lt"/>
                  <a:ea typeface="+mn-ea"/>
                  <a:cs typeface="Arial"/>
                </a:rPr>
                <a:t>B3</a:t>
              </a:r>
            </a:p>
          </p:txBody>
        </p:sp>
        <p:cxnSp>
          <p:nvCxnSpPr>
            <p:cNvPr id="100" name="Gerade Verbindung 209">
              <a:extLst>
                <a:ext uri="{FF2B5EF4-FFF2-40B4-BE49-F238E27FC236}">
                  <a16:creationId xmlns:a16="http://schemas.microsoft.com/office/drawing/2014/main" id="{A0AD178D-61E8-47AE-A936-76D92ACBD9D6}"/>
                </a:ext>
              </a:extLst>
            </p:cNvPr>
            <p:cNvCxnSpPr>
              <a:cxnSpLocks/>
              <a:stCxn id="134" idx="2"/>
            </p:cNvCxnSpPr>
            <p:nvPr/>
          </p:nvCxnSpPr>
          <p:spPr>
            <a:xfrm flipH="1">
              <a:off x="3159169" y="3347946"/>
              <a:ext cx="1265614" cy="195834"/>
            </a:xfrm>
            <a:prstGeom prst="line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sp>
          <p:nvSpPr>
            <p:cNvPr id="101" name="Abgerundetes Rechteck 210">
              <a:extLst>
                <a:ext uri="{FF2B5EF4-FFF2-40B4-BE49-F238E27FC236}">
                  <a16:creationId xmlns:a16="http://schemas.microsoft.com/office/drawing/2014/main" id="{FAB8D334-3E52-475D-A23E-E5C8935208D1}"/>
                </a:ext>
              </a:extLst>
            </p:cNvPr>
            <p:cNvSpPr/>
            <p:nvPr/>
          </p:nvSpPr>
          <p:spPr>
            <a:xfrm>
              <a:off x="2796506" y="2789212"/>
              <a:ext cx="3764895" cy="863230"/>
            </a:xfrm>
            <a:prstGeom prst="roundRect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rial"/>
              </a:endParaRPr>
            </a:p>
          </p:txBody>
        </p:sp>
        <p:sp>
          <p:nvSpPr>
            <p:cNvPr id="102" name="Geschweifte Klammer links 101">
              <a:extLst>
                <a:ext uri="{FF2B5EF4-FFF2-40B4-BE49-F238E27FC236}">
                  <a16:creationId xmlns:a16="http://schemas.microsoft.com/office/drawing/2014/main" id="{9A6B162F-1E9B-4E1A-AEEB-5DEF0A9A4594}"/>
                </a:ext>
              </a:extLst>
            </p:cNvPr>
            <p:cNvSpPr/>
            <p:nvPr/>
          </p:nvSpPr>
          <p:spPr>
            <a:xfrm rot="5400000">
              <a:off x="4537678" y="829213"/>
              <a:ext cx="282550" cy="3764895"/>
            </a:xfrm>
            <a:prstGeom prst="leftBrac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rial"/>
              </a:endParaRPr>
            </a:p>
          </p:txBody>
        </p:sp>
        <p:sp>
          <p:nvSpPr>
            <p:cNvPr id="103" name="Textfeld 102">
              <a:extLst>
                <a:ext uri="{FF2B5EF4-FFF2-40B4-BE49-F238E27FC236}">
                  <a16:creationId xmlns:a16="http://schemas.microsoft.com/office/drawing/2014/main" id="{6274887D-28B2-4B5F-9672-F67AD741C3C6}"/>
                </a:ext>
              </a:extLst>
            </p:cNvPr>
            <p:cNvSpPr txBox="1"/>
            <p:nvPr/>
          </p:nvSpPr>
          <p:spPr>
            <a:xfrm>
              <a:off x="2797814" y="2041684"/>
              <a:ext cx="376358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1400" dirty="0">
                  <a:solidFill>
                    <a:prstClr val="black"/>
                  </a:solidFill>
                  <a:latin typeface="+mj-lt"/>
                  <a:ea typeface="+mn-ea"/>
                  <a:cs typeface="Arial"/>
                </a:rPr>
                <a:t>market area C</a:t>
              </a:r>
            </a:p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1400" dirty="0">
                  <a:solidFill>
                    <a:prstClr val="black"/>
                  </a:solidFill>
                  <a:latin typeface="+mj-lt"/>
                  <a:ea typeface="+mn-ea"/>
                  <a:cs typeface="Arial"/>
                </a:rPr>
                <a:t>TSO C</a:t>
              </a:r>
            </a:p>
          </p:txBody>
        </p:sp>
        <p:grpSp>
          <p:nvGrpSpPr>
            <p:cNvPr id="104" name="Gruppierung 133">
              <a:extLst>
                <a:ext uri="{FF2B5EF4-FFF2-40B4-BE49-F238E27FC236}">
                  <a16:creationId xmlns:a16="http://schemas.microsoft.com/office/drawing/2014/main" id="{66EA73AD-65CB-43C4-98CA-61F0665E03F8}"/>
                </a:ext>
              </a:extLst>
            </p:cNvPr>
            <p:cNvGrpSpPr/>
            <p:nvPr/>
          </p:nvGrpSpPr>
          <p:grpSpPr>
            <a:xfrm>
              <a:off x="3005413" y="3453480"/>
              <a:ext cx="343925" cy="219758"/>
              <a:chOff x="616194" y="1487133"/>
              <a:chExt cx="477674" cy="305220"/>
            </a:xfrm>
          </p:grpSpPr>
          <p:sp>
            <p:nvSpPr>
              <p:cNvPr id="105" name="Rechteck 104">
                <a:extLst>
                  <a:ext uri="{FF2B5EF4-FFF2-40B4-BE49-F238E27FC236}">
                    <a16:creationId xmlns:a16="http://schemas.microsoft.com/office/drawing/2014/main" id="{3A0981FE-3B72-4F92-87C3-FE078AC3D6F3}"/>
                  </a:ext>
                </a:extLst>
              </p:cNvPr>
              <p:cNvSpPr/>
              <p:nvPr/>
            </p:nvSpPr>
            <p:spPr>
              <a:xfrm>
                <a:off x="712417" y="1487133"/>
                <a:ext cx="274320" cy="274320"/>
              </a:xfrm>
              <a:prstGeom prst="rect">
                <a:avLst/>
              </a:prstGeom>
              <a:solidFill>
                <a:sysClr val="window" lastClr="FFFFFF"/>
              </a:solidFill>
              <a:ln w="952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Arial"/>
                </a:endParaRPr>
              </a:p>
            </p:txBody>
          </p:sp>
          <p:sp>
            <p:nvSpPr>
              <p:cNvPr id="106" name="Textfeld 105">
                <a:extLst>
                  <a:ext uri="{FF2B5EF4-FFF2-40B4-BE49-F238E27FC236}">
                    <a16:creationId xmlns:a16="http://schemas.microsoft.com/office/drawing/2014/main" id="{FE14666F-5398-415A-A407-800955E85B16}"/>
                  </a:ext>
                </a:extLst>
              </p:cNvPr>
              <p:cNvSpPr txBox="1"/>
              <p:nvPr/>
            </p:nvSpPr>
            <p:spPr>
              <a:xfrm>
                <a:off x="616194" y="1493125"/>
                <a:ext cx="477674" cy="2992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+mn-ea"/>
                    <a:cs typeface="Arial"/>
                  </a:rPr>
                  <a:t>C2</a:t>
                </a:r>
              </a:p>
            </p:txBody>
          </p:sp>
        </p:grpSp>
        <p:cxnSp>
          <p:nvCxnSpPr>
            <p:cNvPr id="107" name="Gerade Verbindung 216">
              <a:extLst>
                <a:ext uri="{FF2B5EF4-FFF2-40B4-BE49-F238E27FC236}">
                  <a16:creationId xmlns:a16="http://schemas.microsoft.com/office/drawing/2014/main" id="{1530F9BD-6299-4CAF-80F9-3B949704A1FE}"/>
                </a:ext>
              </a:extLst>
            </p:cNvPr>
            <p:cNvCxnSpPr>
              <a:cxnSpLocks/>
              <a:endCxn id="134" idx="6"/>
            </p:cNvCxnSpPr>
            <p:nvPr/>
          </p:nvCxnSpPr>
          <p:spPr>
            <a:xfrm flipH="1" flipV="1">
              <a:off x="4928839" y="3347946"/>
              <a:ext cx="1258728" cy="207966"/>
            </a:xfrm>
            <a:prstGeom prst="line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grpSp>
          <p:nvGrpSpPr>
            <p:cNvPr id="110" name="Gruppierung 136">
              <a:extLst>
                <a:ext uri="{FF2B5EF4-FFF2-40B4-BE49-F238E27FC236}">
                  <a16:creationId xmlns:a16="http://schemas.microsoft.com/office/drawing/2014/main" id="{EF1C91B2-F98A-4B9E-9368-BE9FFEFF0D98}"/>
                </a:ext>
              </a:extLst>
            </p:cNvPr>
            <p:cNvGrpSpPr/>
            <p:nvPr/>
          </p:nvGrpSpPr>
          <p:grpSpPr>
            <a:xfrm>
              <a:off x="5996834" y="3452450"/>
              <a:ext cx="343925" cy="219759"/>
              <a:chOff x="7008067" y="1364837"/>
              <a:chExt cx="477674" cy="305222"/>
            </a:xfrm>
          </p:grpSpPr>
          <p:sp>
            <p:nvSpPr>
              <p:cNvPr id="111" name="Rechteck 110">
                <a:extLst>
                  <a:ext uri="{FF2B5EF4-FFF2-40B4-BE49-F238E27FC236}">
                    <a16:creationId xmlns:a16="http://schemas.microsoft.com/office/drawing/2014/main" id="{1C3E2315-DCC0-4B58-BF67-09032331326D}"/>
                  </a:ext>
                </a:extLst>
              </p:cNvPr>
              <p:cNvSpPr/>
              <p:nvPr/>
            </p:nvSpPr>
            <p:spPr>
              <a:xfrm>
                <a:off x="7104290" y="1364837"/>
                <a:ext cx="274320" cy="274320"/>
              </a:xfrm>
              <a:prstGeom prst="rect">
                <a:avLst/>
              </a:prstGeom>
              <a:solidFill>
                <a:sysClr val="window" lastClr="FFFFFF"/>
              </a:solidFill>
              <a:ln w="952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Arial"/>
                </a:endParaRPr>
              </a:p>
            </p:txBody>
          </p:sp>
          <p:sp>
            <p:nvSpPr>
              <p:cNvPr id="112" name="Textfeld 111">
                <a:extLst>
                  <a:ext uri="{FF2B5EF4-FFF2-40B4-BE49-F238E27FC236}">
                    <a16:creationId xmlns:a16="http://schemas.microsoft.com/office/drawing/2014/main" id="{27E92C34-6C78-431D-8F2D-C116ABC55228}"/>
                  </a:ext>
                </a:extLst>
              </p:cNvPr>
              <p:cNvSpPr txBox="1"/>
              <p:nvPr/>
            </p:nvSpPr>
            <p:spPr>
              <a:xfrm>
                <a:off x="7008067" y="1370831"/>
                <a:ext cx="477674" cy="2992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+mn-ea"/>
                    <a:cs typeface="Arial"/>
                  </a:rPr>
                  <a:t>C3</a:t>
                </a:r>
              </a:p>
            </p:txBody>
          </p:sp>
        </p:grpSp>
        <p:sp>
          <p:nvSpPr>
            <p:cNvPr id="124" name="Rechteck 123">
              <a:extLst>
                <a:ext uri="{FF2B5EF4-FFF2-40B4-BE49-F238E27FC236}">
                  <a16:creationId xmlns:a16="http://schemas.microsoft.com/office/drawing/2014/main" id="{01553AD9-EDD3-4023-A2C1-4406FC65F956}"/>
                </a:ext>
              </a:extLst>
            </p:cNvPr>
            <p:cNvSpPr/>
            <p:nvPr/>
          </p:nvSpPr>
          <p:spPr>
            <a:xfrm>
              <a:off x="6064508" y="3658776"/>
              <a:ext cx="197510" cy="197510"/>
            </a:xfrm>
            <a:prstGeom prst="rect">
              <a:avLst/>
            </a:prstGeom>
            <a:solidFill>
              <a:sysClr val="window" lastClr="FFFFFF"/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rial"/>
              </a:endParaRPr>
            </a:p>
          </p:txBody>
        </p:sp>
        <p:grpSp>
          <p:nvGrpSpPr>
            <p:cNvPr id="127" name="Gruppieren 126">
              <a:extLst>
                <a:ext uri="{FF2B5EF4-FFF2-40B4-BE49-F238E27FC236}">
                  <a16:creationId xmlns:a16="http://schemas.microsoft.com/office/drawing/2014/main" id="{DB478721-8865-4E7A-A63E-B45AA35D755E}"/>
                </a:ext>
              </a:extLst>
            </p:cNvPr>
            <p:cNvGrpSpPr/>
            <p:nvPr/>
          </p:nvGrpSpPr>
          <p:grpSpPr>
            <a:xfrm>
              <a:off x="2052369" y="4657735"/>
              <a:ext cx="512064" cy="217233"/>
              <a:chOff x="-536744" y="4507331"/>
              <a:chExt cx="512064" cy="217233"/>
            </a:xfrm>
          </p:grpSpPr>
          <p:sp>
            <p:nvSpPr>
              <p:cNvPr id="126" name="Rechteck 125">
                <a:extLst>
                  <a:ext uri="{FF2B5EF4-FFF2-40B4-BE49-F238E27FC236}">
                    <a16:creationId xmlns:a16="http://schemas.microsoft.com/office/drawing/2014/main" id="{584D46EF-528D-46A1-BF6E-5C3E4F24AE1C}"/>
                  </a:ext>
                </a:extLst>
              </p:cNvPr>
              <p:cNvSpPr/>
              <p:nvPr/>
            </p:nvSpPr>
            <p:spPr>
              <a:xfrm>
                <a:off x="-380202" y="4507331"/>
                <a:ext cx="197510" cy="197510"/>
              </a:xfrm>
              <a:prstGeom prst="rect">
                <a:avLst/>
              </a:prstGeom>
              <a:solidFill>
                <a:sysClr val="window" lastClr="FFFFFF"/>
              </a:solidFill>
              <a:ln w="952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Arial"/>
                </a:endParaRPr>
              </a:p>
            </p:txBody>
          </p:sp>
          <p:sp>
            <p:nvSpPr>
              <p:cNvPr id="84" name="Textfeld 83">
                <a:extLst>
                  <a:ext uri="{FF2B5EF4-FFF2-40B4-BE49-F238E27FC236}">
                    <a16:creationId xmlns:a16="http://schemas.microsoft.com/office/drawing/2014/main" id="{0B42A2A8-3D01-48BF-BAD2-8A507F472F9C}"/>
                  </a:ext>
                </a:extLst>
              </p:cNvPr>
              <p:cNvSpPr txBox="1"/>
              <p:nvPr/>
            </p:nvSpPr>
            <p:spPr>
              <a:xfrm>
                <a:off x="-536744" y="4509120"/>
                <a:ext cx="512064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457200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de-DE" sz="800" dirty="0">
                    <a:solidFill>
                      <a:prstClr val="black"/>
                    </a:solidFill>
                    <a:latin typeface="+mj-lt"/>
                    <a:ea typeface="+mn-ea"/>
                    <a:cs typeface="Arial"/>
                  </a:rPr>
                  <a:t>A3</a:t>
                </a:r>
              </a:p>
            </p:txBody>
          </p:sp>
        </p:grpSp>
        <p:sp>
          <p:nvSpPr>
            <p:cNvPr id="129" name="Rechteck 128">
              <a:extLst>
                <a:ext uri="{FF2B5EF4-FFF2-40B4-BE49-F238E27FC236}">
                  <a16:creationId xmlns:a16="http://schemas.microsoft.com/office/drawing/2014/main" id="{642A451E-EC2D-4FC5-8DA2-D5F0002EEED4}"/>
                </a:ext>
              </a:extLst>
            </p:cNvPr>
            <p:cNvSpPr/>
            <p:nvPr/>
          </p:nvSpPr>
          <p:spPr>
            <a:xfrm>
              <a:off x="4602463" y="2792188"/>
              <a:ext cx="197510" cy="197510"/>
            </a:xfrm>
            <a:prstGeom prst="rect">
              <a:avLst/>
            </a:prstGeom>
            <a:solidFill>
              <a:sysClr val="window" lastClr="FFFFFF"/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rial"/>
              </a:endParaRPr>
            </a:p>
          </p:txBody>
        </p:sp>
        <p:sp>
          <p:nvSpPr>
            <p:cNvPr id="109" name="Textfeld 108">
              <a:extLst>
                <a:ext uri="{FF2B5EF4-FFF2-40B4-BE49-F238E27FC236}">
                  <a16:creationId xmlns:a16="http://schemas.microsoft.com/office/drawing/2014/main" id="{4FE3BBBB-100E-46BB-AB4F-C1680287A506}"/>
                </a:ext>
              </a:extLst>
            </p:cNvPr>
            <p:cNvSpPr txBox="1"/>
            <p:nvPr/>
          </p:nvSpPr>
          <p:spPr>
            <a:xfrm>
              <a:off x="4437153" y="2798753"/>
              <a:ext cx="504056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de-DE" sz="800" dirty="0">
                  <a:solidFill>
                    <a:prstClr val="black"/>
                  </a:solidFill>
                  <a:latin typeface="+mj-lt"/>
                  <a:ea typeface="+mn-ea"/>
                  <a:cs typeface="Arial"/>
                </a:rPr>
                <a:t>C1</a:t>
              </a:r>
            </a:p>
          </p:txBody>
        </p:sp>
        <p:sp>
          <p:nvSpPr>
            <p:cNvPr id="130" name="Rechteck 129">
              <a:extLst>
                <a:ext uri="{FF2B5EF4-FFF2-40B4-BE49-F238E27FC236}">
                  <a16:creationId xmlns:a16="http://schemas.microsoft.com/office/drawing/2014/main" id="{A781ABD6-E59B-47EB-9EBD-5F19C713A1EB}"/>
                </a:ext>
              </a:extLst>
            </p:cNvPr>
            <p:cNvSpPr/>
            <p:nvPr/>
          </p:nvSpPr>
          <p:spPr>
            <a:xfrm>
              <a:off x="3074045" y="3658776"/>
              <a:ext cx="197510" cy="197510"/>
            </a:xfrm>
            <a:prstGeom prst="rect">
              <a:avLst/>
            </a:prstGeom>
            <a:solidFill>
              <a:sysClr val="window" lastClr="FFFFFF"/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rial"/>
              </a:endParaRPr>
            </a:p>
          </p:txBody>
        </p:sp>
        <p:sp>
          <p:nvSpPr>
            <p:cNvPr id="85" name="Textfeld 84">
              <a:extLst>
                <a:ext uri="{FF2B5EF4-FFF2-40B4-BE49-F238E27FC236}">
                  <a16:creationId xmlns:a16="http://schemas.microsoft.com/office/drawing/2014/main" id="{26EA487A-BF5B-4750-8886-027733CDE4B2}"/>
                </a:ext>
              </a:extLst>
            </p:cNvPr>
            <p:cNvSpPr txBox="1"/>
            <p:nvPr/>
          </p:nvSpPr>
          <p:spPr>
            <a:xfrm>
              <a:off x="2920343" y="3645386"/>
              <a:ext cx="512064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de-DE" sz="800" dirty="0">
                  <a:solidFill>
                    <a:prstClr val="black"/>
                  </a:solidFill>
                  <a:latin typeface="+mj-lt"/>
                  <a:ea typeface="+mn-ea"/>
                  <a:cs typeface="Arial"/>
                </a:rPr>
                <a:t>A2</a:t>
              </a:r>
            </a:p>
          </p:txBody>
        </p:sp>
        <p:sp>
          <p:nvSpPr>
            <p:cNvPr id="87" name="Textfeld 86">
              <a:extLst>
                <a:ext uri="{FF2B5EF4-FFF2-40B4-BE49-F238E27FC236}">
                  <a16:creationId xmlns:a16="http://schemas.microsoft.com/office/drawing/2014/main" id="{1DB3398E-EEBD-4F2E-A1B1-962199B6AF2C}"/>
                </a:ext>
              </a:extLst>
            </p:cNvPr>
            <p:cNvSpPr txBox="1"/>
            <p:nvPr/>
          </p:nvSpPr>
          <p:spPr>
            <a:xfrm>
              <a:off x="5920015" y="3640709"/>
              <a:ext cx="512064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de-DE" sz="800" dirty="0">
                  <a:solidFill>
                    <a:prstClr val="black"/>
                  </a:solidFill>
                  <a:latin typeface="+mj-lt"/>
                  <a:ea typeface="+mn-ea"/>
                  <a:cs typeface="Arial"/>
                </a:rPr>
                <a:t>B2</a:t>
              </a:r>
            </a:p>
          </p:txBody>
        </p:sp>
        <p:grpSp>
          <p:nvGrpSpPr>
            <p:cNvPr id="148" name="Gruppieren 147">
              <a:extLst>
                <a:ext uri="{FF2B5EF4-FFF2-40B4-BE49-F238E27FC236}">
                  <a16:creationId xmlns:a16="http://schemas.microsoft.com/office/drawing/2014/main" id="{FCFFF3AB-08C3-426A-BC7E-1A60A9BEBA15}"/>
                </a:ext>
              </a:extLst>
            </p:cNvPr>
            <p:cNvGrpSpPr/>
            <p:nvPr/>
          </p:nvGrpSpPr>
          <p:grpSpPr>
            <a:xfrm>
              <a:off x="4409751" y="3095918"/>
              <a:ext cx="534121" cy="504056"/>
              <a:chOff x="4436622" y="3103538"/>
              <a:chExt cx="534121" cy="504056"/>
            </a:xfrm>
          </p:grpSpPr>
          <p:sp>
            <p:nvSpPr>
              <p:cNvPr id="137" name="Textfeld 136">
                <a:extLst>
                  <a:ext uri="{FF2B5EF4-FFF2-40B4-BE49-F238E27FC236}">
                    <a16:creationId xmlns:a16="http://schemas.microsoft.com/office/drawing/2014/main" id="{EC990E14-DF1A-4A45-9B11-087698FF8A01}"/>
                  </a:ext>
                </a:extLst>
              </p:cNvPr>
              <p:cNvSpPr txBox="1"/>
              <p:nvPr/>
            </p:nvSpPr>
            <p:spPr>
              <a:xfrm>
                <a:off x="4436622" y="3201676"/>
                <a:ext cx="53412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de-DE" sz="1400" dirty="0"/>
                  <a:t>VTP</a:t>
                </a:r>
              </a:p>
            </p:txBody>
          </p:sp>
          <p:sp>
            <p:nvSpPr>
              <p:cNvPr id="134" name="Ellipse 133">
                <a:extLst>
                  <a:ext uri="{FF2B5EF4-FFF2-40B4-BE49-F238E27FC236}">
                    <a16:creationId xmlns:a16="http://schemas.microsoft.com/office/drawing/2014/main" id="{C238DB43-6486-4B6D-AEE0-2D1C7AF59A93}"/>
                  </a:ext>
                </a:extLst>
              </p:cNvPr>
              <p:cNvSpPr/>
              <p:nvPr/>
            </p:nvSpPr>
            <p:spPr>
              <a:xfrm>
                <a:off x="4451654" y="3103538"/>
                <a:ext cx="504056" cy="504056"/>
              </a:xfrm>
              <a:prstGeom prst="ellipse">
                <a:avLst/>
              </a:prstGeom>
              <a:noFill/>
              <a:ln w="15875">
                <a:solidFill>
                  <a:schemeClr val="tx1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</p:grpSp>
        <p:grpSp>
          <p:nvGrpSpPr>
            <p:cNvPr id="142" name="Gruppieren 141">
              <a:extLst>
                <a:ext uri="{FF2B5EF4-FFF2-40B4-BE49-F238E27FC236}">
                  <a16:creationId xmlns:a16="http://schemas.microsoft.com/office/drawing/2014/main" id="{30298DDB-E043-43DC-945D-D6B301422AB6}"/>
                </a:ext>
              </a:extLst>
            </p:cNvPr>
            <p:cNvGrpSpPr/>
            <p:nvPr/>
          </p:nvGrpSpPr>
          <p:grpSpPr>
            <a:xfrm>
              <a:off x="3171215" y="4259188"/>
              <a:ext cx="534121" cy="504056"/>
              <a:chOff x="3178835" y="4370912"/>
              <a:chExt cx="534121" cy="504056"/>
            </a:xfrm>
          </p:grpSpPr>
          <p:sp>
            <p:nvSpPr>
              <p:cNvPr id="138" name="Ellipse 137">
                <a:extLst>
                  <a:ext uri="{FF2B5EF4-FFF2-40B4-BE49-F238E27FC236}">
                    <a16:creationId xmlns:a16="http://schemas.microsoft.com/office/drawing/2014/main" id="{66A93216-37B0-41D3-84EF-2A2A2FC2BFB8}"/>
                  </a:ext>
                </a:extLst>
              </p:cNvPr>
              <p:cNvSpPr/>
              <p:nvPr/>
            </p:nvSpPr>
            <p:spPr>
              <a:xfrm>
                <a:off x="3193867" y="4370912"/>
                <a:ext cx="504056" cy="504056"/>
              </a:xfrm>
              <a:prstGeom prst="ellipse">
                <a:avLst/>
              </a:prstGeom>
              <a:noFill/>
              <a:ln w="15875">
                <a:solidFill>
                  <a:schemeClr val="tx1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39" name="Textfeld 138">
                <a:extLst>
                  <a:ext uri="{FF2B5EF4-FFF2-40B4-BE49-F238E27FC236}">
                    <a16:creationId xmlns:a16="http://schemas.microsoft.com/office/drawing/2014/main" id="{859CDAF3-0767-46B9-A983-E0332FB54F7A}"/>
                  </a:ext>
                </a:extLst>
              </p:cNvPr>
              <p:cNvSpPr txBox="1"/>
              <p:nvPr/>
            </p:nvSpPr>
            <p:spPr>
              <a:xfrm>
                <a:off x="3178835" y="4469050"/>
                <a:ext cx="53412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de-DE" sz="1400" dirty="0"/>
                  <a:t>VTP</a:t>
                </a:r>
              </a:p>
            </p:txBody>
          </p:sp>
        </p:grpSp>
        <p:grpSp>
          <p:nvGrpSpPr>
            <p:cNvPr id="145" name="Gruppieren 144">
              <a:extLst>
                <a:ext uri="{FF2B5EF4-FFF2-40B4-BE49-F238E27FC236}">
                  <a16:creationId xmlns:a16="http://schemas.microsoft.com/office/drawing/2014/main" id="{386F2E26-2661-490C-9E02-B143DAAE0FE6}"/>
                </a:ext>
              </a:extLst>
            </p:cNvPr>
            <p:cNvGrpSpPr/>
            <p:nvPr/>
          </p:nvGrpSpPr>
          <p:grpSpPr>
            <a:xfrm>
              <a:off x="5735960" y="4262616"/>
              <a:ext cx="534121" cy="504056"/>
              <a:chOff x="5532342" y="4375989"/>
              <a:chExt cx="534121" cy="504056"/>
            </a:xfrm>
          </p:grpSpPr>
          <p:sp>
            <p:nvSpPr>
              <p:cNvPr id="140" name="Ellipse 139">
                <a:extLst>
                  <a:ext uri="{FF2B5EF4-FFF2-40B4-BE49-F238E27FC236}">
                    <a16:creationId xmlns:a16="http://schemas.microsoft.com/office/drawing/2014/main" id="{A9DB7F24-7C3C-44EF-A9A8-E7AE04644B3E}"/>
                  </a:ext>
                </a:extLst>
              </p:cNvPr>
              <p:cNvSpPr/>
              <p:nvPr/>
            </p:nvSpPr>
            <p:spPr>
              <a:xfrm>
                <a:off x="5547374" y="4375989"/>
                <a:ext cx="504056" cy="504056"/>
              </a:xfrm>
              <a:prstGeom prst="ellipse">
                <a:avLst/>
              </a:prstGeom>
              <a:noFill/>
              <a:ln w="15875">
                <a:solidFill>
                  <a:schemeClr val="tx1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41" name="Textfeld 140">
                <a:extLst>
                  <a:ext uri="{FF2B5EF4-FFF2-40B4-BE49-F238E27FC236}">
                    <a16:creationId xmlns:a16="http://schemas.microsoft.com/office/drawing/2014/main" id="{078675D7-9316-40E2-990F-D12C69B7FC08}"/>
                  </a:ext>
                </a:extLst>
              </p:cNvPr>
              <p:cNvSpPr txBox="1"/>
              <p:nvPr/>
            </p:nvSpPr>
            <p:spPr>
              <a:xfrm>
                <a:off x="5532342" y="4474127"/>
                <a:ext cx="53412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de-DE" sz="1400" dirty="0"/>
                  <a:t>VTP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246638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9" name="Gerade Verbindung 209">
            <a:extLst>
              <a:ext uri="{FF2B5EF4-FFF2-40B4-BE49-F238E27FC236}">
                <a16:creationId xmlns:a16="http://schemas.microsoft.com/office/drawing/2014/main" id="{9BF98465-2703-40A4-ACB3-74DE25D5D79A}"/>
              </a:ext>
            </a:extLst>
          </p:cNvPr>
          <p:cNvCxnSpPr>
            <a:cxnSpLocks/>
            <a:stCxn id="134" idx="0"/>
          </p:cNvCxnSpPr>
          <p:nvPr/>
        </p:nvCxnSpPr>
        <p:spPr>
          <a:xfrm flipV="1">
            <a:off x="8936466" y="2994468"/>
            <a:ext cx="4685" cy="242980"/>
          </a:xfrm>
          <a:prstGeom prst="line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131" name="Gerade Verbindung 209">
            <a:extLst>
              <a:ext uri="{FF2B5EF4-FFF2-40B4-BE49-F238E27FC236}">
                <a16:creationId xmlns:a16="http://schemas.microsoft.com/office/drawing/2014/main" id="{39323868-DDAB-4758-BF6E-03CB0797B8DD}"/>
              </a:ext>
            </a:extLst>
          </p:cNvPr>
          <p:cNvCxnSpPr>
            <a:cxnSpLocks/>
            <a:stCxn id="155" idx="0"/>
          </p:cNvCxnSpPr>
          <p:nvPr/>
        </p:nvCxnSpPr>
        <p:spPr>
          <a:xfrm flipV="1">
            <a:off x="2608799" y="2930742"/>
            <a:ext cx="1" cy="306706"/>
          </a:xfrm>
          <a:prstGeom prst="line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</a:ln>
          <a:effectLst/>
        </p:spPr>
      </p:cxnSp>
      <p:sp>
        <p:nvSpPr>
          <p:cNvPr id="2" name="Titel 1">
            <a:extLst>
              <a:ext uri="{FF2B5EF4-FFF2-40B4-BE49-F238E27FC236}">
                <a16:creationId xmlns:a16="http://schemas.microsoft.com/office/drawing/2014/main" id="{F72AE0CA-53DA-4DC1-983A-8DF887391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Market mergers aim at improving wholesale markets</a:t>
            </a:r>
          </a:p>
        </p:txBody>
      </p:sp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81558DDB-7D76-450A-A9CB-AEF1D89A9F0C}"/>
              </a:ext>
            </a:extLst>
          </p:cNvPr>
          <p:cNvGrpSpPr/>
          <p:nvPr/>
        </p:nvGrpSpPr>
        <p:grpSpPr>
          <a:xfrm>
            <a:off x="6312024" y="2183214"/>
            <a:ext cx="5341399" cy="4126106"/>
            <a:chOff x="2052369" y="2041684"/>
            <a:chExt cx="5341399" cy="4126106"/>
          </a:xfrm>
        </p:grpSpPr>
        <p:cxnSp>
          <p:nvCxnSpPr>
            <p:cNvPr id="78" name="Gerade Verbindung 187">
              <a:extLst>
                <a:ext uri="{FF2B5EF4-FFF2-40B4-BE49-F238E27FC236}">
                  <a16:creationId xmlns:a16="http://schemas.microsoft.com/office/drawing/2014/main" id="{6D79B809-7BE7-4D8A-8DFA-C6A025FD26CA}"/>
                </a:ext>
              </a:extLst>
            </p:cNvPr>
            <p:cNvCxnSpPr>
              <a:cxnSpLocks/>
              <a:endCxn id="55" idx="7"/>
            </p:cNvCxnSpPr>
            <p:nvPr/>
          </p:nvCxnSpPr>
          <p:spPr>
            <a:xfrm flipH="1">
              <a:off x="5063754" y="3849477"/>
              <a:ext cx="1095630" cy="314751"/>
            </a:xfrm>
            <a:prstGeom prst="line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79" name="Gerade Verbindung 188">
              <a:extLst>
                <a:ext uri="{FF2B5EF4-FFF2-40B4-BE49-F238E27FC236}">
                  <a16:creationId xmlns:a16="http://schemas.microsoft.com/office/drawing/2014/main" id="{6319686C-DFB1-4907-BFD5-9674CC6E26BE}"/>
                </a:ext>
              </a:extLst>
            </p:cNvPr>
            <p:cNvCxnSpPr>
              <a:cxnSpLocks/>
              <a:endCxn id="55" idx="6"/>
            </p:cNvCxnSpPr>
            <p:nvPr/>
          </p:nvCxnSpPr>
          <p:spPr>
            <a:xfrm flipH="1">
              <a:off x="5210452" y="4327579"/>
              <a:ext cx="2014890" cy="190808"/>
            </a:xfrm>
            <a:prstGeom prst="line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62" name="Gerade Verbindung 169">
              <a:extLst>
                <a:ext uri="{FF2B5EF4-FFF2-40B4-BE49-F238E27FC236}">
                  <a16:creationId xmlns:a16="http://schemas.microsoft.com/office/drawing/2014/main" id="{BC00E039-26E2-40AF-A7D3-C61792CA1AA7}"/>
                </a:ext>
              </a:extLst>
            </p:cNvPr>
            <p:cNvCxnSpPr>
              <a:cxnSpLocks/>
              <a:stCxn id="55" idx="5"/>
            </p:cNvCxnSpPr>
            <p:nvPr/>
          </p:nvCxnSpPr>
          <p:spPr>
            <a:xfrm>
              <a:off x="5063754" y="4872546"/>
              <a:ext cx="537611" cy="403396"/>
            </a:xfrm>
            <a:prstGeom prst="line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sp>
          <p:nvSpPr>
            <p:cNvPr id="63" name="Rechteck 62">
              <a:extLst>
                <a:ext uri="{FF2B5EF4-FFF2-40B4-BE49-F238E27FC236}">
                  <a16:creationId xmlns:a16="http://schemas.microsoft.com/office/drawing/2014/main" id="{FF24FBAD-40CC-4665-B3C6-F7DD6EB1C859}"/>
                </a:ext>
              </a:extLst>
            </p:cNvPr>
            <p:cNvSpPr/>
            <p:nvPr/>
          </p:nvSpPr>
          <p:spPr>
            <a:xfrm>
              <a:off x="5486609" y="5170151"/>
              <a:ext cx="197510" cy="197510"/>
            </a:xfrm>
            <a:prstGeom prst="rect">
              <a:avLst/>
            </a:prstGeom>
            <a:solidFill>
              <a:sysClr val="window" lastClr="FFFFFF"/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rial"/>
              </a:endParaRPr>
            </a:p>
          </p:txBody>
        </p:sp>
        <p:sp>
          <p:nvSpPr>
            <p:cNvPr id="64" name="Textfeld 63">
              <a:extLst>
                <a:ext uri="{FF2B5EF4-FFF2-40B4-BE49-F238E27FC236}">
                  <a16:creationId xmlns:a16="http://schemas.microsoft.com/office/drawing/2014/main" id="{7FAD4460-CD66-4F66-8986-018E9A217A9C}"/>
                </a:ext>
              </a:extLst>
            </p:cNvPr>
            <p:cNvSpPr txBox="1"/>
            <p:nvPr/>
          </p:nvSpPr>
          <p:spPr>
            <a:xfrm>
              <a:off x="5417328" y="5179231"/>
              <a:ext cx="343925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de-DE" sz="800" dirty="0">
                  <a:solidFill>
                    <a:prstClr val="black"/>
                  </a:solidFill>
                  <a:latin typeface="+mj-lt"/>
                  <a:ea typeface="+mn-ea"/>
                  <a:cs typeface="Arial"/>
                </a:rPr>
                <a:t>B4</a:t>
              </a:r>
            </a:p>
          </p:txBody>
        </p:sp>
        <p:sp>
          <p:nvSpPr>
            <p:cNvPr id="66" name="Abgerundetes Rechteck 175">
              <a:extLst>
                <a:ext uri="{FF2B5EF4-FFF2-40B4-BE49-F238E27FC236}">
                  <a16:creationId xmlns:a16="http://schemas.microsoft.com/office/drawing/2014/main" id="{620F382D-D365-4D0A-B93D-823774F47316}"/>
                </a:ext>
              </a:extLst>
            </p:cNvPr>
            <p:cNvSpPr/>
            <p:nvPr/>
          </p:nvSpPr>
          <p:spPr>
            <a:xfrm>
              <a:off x="2210769" y="3657646"/>
              <a:ext cx="5105861" cy="1711596"/>
            </a:xfrm>
            <a:prstGeom prst="roundRect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rial"/>
              </a:endParaRPr>
            </a:p>
          </p:txBody>
        </p:sp>
        <p:cxnSp>
          <p:nvCxnSpPr>
            <p:cNvPr id="69" name="Gerade Verbindung 178">
              <a:extLst>
                <a:ext uri="{FF2B5EF4-FFF2-40B4-BE49-F238E27FC236}">
                  <a16:creationId xmlns:a16="http://schemas.microsoft.com/office/drawing/2014/main" id="{DEC86456-8138-405D-A5DD-15EA575172DB}"/>
                </a:ext>
              </a:extLst>
            </p:cNvPr>
            <p:cNvCxnSpPr>
              <a:cxnSpLocks/>
              <a:stCxn id="55" idx="2"/>
            </p:cNvCxnSpPr>
            <p:nvPr/>
          </p:nvCxnSpPr>
          <p:spPr>
            <a:xfrm flipH="1">
              <a:off x="2361952" y="4518387"/>
              <a:ext cx="1846786" cy="248859"/>
            </a:xfrm>
            <a:prstGeom prst="line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71" name="Gerade Verbindung 180">
              <a:extLst>
                <a:ext uri="{FF2B5EF4-FFF2-40B4-BE49-F238E27FC236}">
                  <a16:creationId xmlns:a16="http://schemas.microsoft.com/office/drawing/2014/main" id="{4ED7C80B-66BA-4E02-AD11-A51583B67A0B}"/>
                </a:ext>
              </a:extLst>
            </p:cNvPr>
            <p:cNvCxnSpPr>
              <a:cxnSpLocks/>
              <a:stCxn id="55" idx="1"/>
            </p:cNvCxnSpPr>
            <p:nvPr/>
          </p:nvCxnSpPr>
          <p:spPr>
            <a:xfrm flipH="1" flipV="1">
              <a:off x="3176378" y="3765470"/>
              <a:ext cx="1179058" cy="398758"/>
            </a:xfrm>
            <a:prstGeom prst="line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sp>
          <p:nvSpPr>
            <p:cNvPr id="82" name="Geschweifte Klammer links 81">
              <a:extLst>
                <a:ext uri="{FF2B5EF4-FFF2-40B4-BE49-F238E27FC236}">
                  <a16:creationId xmlns:a16="http://schemas.microsoft.com/office/drawing/2014/main" id="{4CCEA677-B99B-4C39-A997-5F9EE205203D}"/>
                </a:ext>
              </a:extLst>
            </p:cNvPr>
            <p:cNvSpPr/>
            <p:nvPr/>
          </p:nvSpPr>
          <p:spPr>
            <a:xfrm rot="16200000">
              <a:off x="4622427" y="2937063"/>
              <a:ext cx="282550" cy="5105862"/>
            </a:xfrm>
            <a:prstGeom prst="leftBrac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rial"/>
              </a:endParaRPr>
            </a:p>
          </p:txBody>
        </p:sp>
        <p:sp>
          <p:nvSpPr>
            <p:cNvPr id="83" name="Textfeld 82">
              <a:extLst>
                <a:ext uri="{FF2B5EF4-FFF2-40B4-BE49-F238E27FC236}">
                  <a16:creationId xmlns:a16="http://schemas.microsoft.com/office/drawing/2014/main" id="{218E33F5-BDC2-48B7-B39C-DF0FD5F26BC1}"/>
                </a:ext>
              </a:extLst>
            </p:cNvPr>
            <p:cNvSpPr txBox="1"/>
            <p:nvPr/>
          </p:nvSpPr>
          <p:spPr>
            <a:xfrm>
              <a:off x="2208912" y="5644570"/>
              <a:ext cx="510772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1400" dirty="0">
                  <a:solidFill>
                    <a:prstClr val="black"/>
                  </a:solidFill>
                  <a:cs typeface="Arial"/>
                </a:rPr>
                <a:t>market area A/B</a:t>
              </a:r>
            </a:p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1400" dirty="0">
                  <a:solidFill>
                    <a:prstClr val="black"/>
                  </a:solidFill>
                  <a:cs typeface="Arial"/>
                </a:rPr>
                <a:t>TSO A and TSO B</a:t>
              </a:r>
            </a:p>
          </p:txBody>
        </p:sp>
        <p:sp>
          <p:nvSpPr>
            <p:cNvPr id="96" name="Rechteck 95">
              <a:extLst>
                <a:ext uri="{FF2B5EF4-FFF2-40B4-BE49-F238E27FC236}">
                  <a16:creationId xmlns:a16="http://schemas.microsoft.com/office/drawing/2014/main" id="{0EED6ABC-5022-438E-82E0-201DA4B59CAE}"/>
                </a:ext>
              </a:extLst>
            </p:cNvPr>
            <p:cNvSpPr/>
            <p:nvPr/>
          </p:nvSpPr>
          <p:spPr>
            <a:xfrm>
              <a:off x="7119123" y="4254427"/>
              <a:ext cx="197510" cy="197510"/>
            </a:xfrm>
            <a:prstGeom prst="rect">
              <a:avLst/>
            </a:prstGeom>
            <a:solidFill>
              <a:sysClr val="window" lastClr="FFFFFF"/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rial"/>
              </a:endParaRPr>
            </a:p>
          </p:txBody>
        </p:sp>
        <p:sp>
          <p:nvSpPr>
            <p:cNvPr id="97" name="Textfeld 96">
              <a:extLst>
                <a:ext uri="{FF2B5EF4-FFF2-40B4-BE49-F238E27FC236}">
                  <a16:creationId xmlns:a16="http://schemas.microsoft.com/office/drawing/2014/main" id="{35D5A563-F7E2-4474-80A4-52BF4E591649}"/>
                </a:ext>
              </a:extLst>
            </p:cNvPr>
            <p:cNvSpPr txBox="1"/>
            <p:nvPr/>
          </p:nvSpPr>
          <p:spPr>
            <a:xfrm>
              <a:off x="7049843" y="4258744"/>
              <a:ext cx="343925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de-DE" sz="800" dirty="0">
                  <a:solidFill>
                    <a:prstClr val="black"/>
                  </a:solidFill>
                  <a:latin typeface="+mj-lt"/>
                  <a:ea typeface="+mn-ea"/>
                  <a:cs typeface="Arial"/>
                </a:rPr>
                <a:t>B3</a:t>
              </a:r>
            </a:p>
          </p:txBody>
        </p:sp>
        <p:cxnSp>
          <p:nvCxnSpPr>
            <p:cNvPr id="100" name="Gerade Verbindung 209">
              <a:extLst>
                <a:ext uri="{FF2B5EF4-FFF2-40B4-BE49-F238E27FC236}">
                  <a16:creationId xmlns:a16="http://schemas.microsoft.com/office/drawing/2014/main" id="{A0AD178D-61E8-47AE-A936-76D92ACBD9D6}"/>
                </a:ext>
              </a:extLst>
            </p:cNvPr>
            <p:cNvCxnSpPr>
              <a:cxnSpLocks/>
              <a:stCxn id="134" idx="2"/>
            </p:cNvCxnSpPr>
            <p:nvPr/>
          </p:nvCxnSpPr>
          <p:spPr>
            <a:xfrm flipH="1">
              <a:off x="3159169" y="3347946"/>
              <a:ext cx="1265614" cy="195834"/>
            </a:xfrm>
            <a:prstGeom prst="line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sp>
          <p:nvSpPr>
            <p:cNvPr id="101" name="Abgerundetes Rechteck 210">
              <a:extLst>
                <a:ext uri="{FF2B5EF4-FFF2-40B4-BE49-F238E27FC236}">
                  <a16:creationId xmlns:a16="http://schemas.microsoft.com/office/drawing/2014/main" id="{FAB8D334-3E52-475D-A23E-E5C8935208D1}"/>
                </a:ext>
              </a:extLst>
            </p:cNvPr>
            <p:cNvSpPr/>
            <p:nvPr/>
          </p:nvSpPr>
          <p:spPr>
            <a:xfrm>
              <a:off x="2796506" y="2789212"/>
              <a:ext cx="3764895" cy="863230"/>
            </a:xfrm>
            <a:prstGeom prst="roundRect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rial"/>
              </a:endParaRPr>
            </a:p>
          </p:txBody>
        </p:sp>
        <p:sp>
          <p:nvSpPr>
            <p:cNvPr id="102" name="Geschweifte Klammer links 101">
              <a:extLst>
                <a:ext uri="{FF2B5EF4-FFF2-40B4-BE49-F238E27FC236}">
                  <a16:creationId xmlns:a16="http://schemas.microsoft.com/office/drawing/2014/main" id="{9A6B162F-1E9B-4E1A-AEEB-5DEF0A9A4594}"/>
                </a:ext>
              </a:extLst>
            </p:cNvPr>
            <p:cNvSpPr/>
            <p:nvPr/>
          </p:nvSpPr>
          <p:spPr>
            <a:xfrm rot="5400000">
              <a:off x="4537678" y="829213"/>
              <a:ext cx="282550" cy="3764895"/>
            </a:xfrm>
            <a:prstGeom prst="leftBrac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rial"/>
              </a:endParaRPr>
            </a:p>
          </p:txBody>
        </p:sp>
        <p:sp>
          <p:nvSpPr>
            <p:cNvPr id="103" name="Textfeld 102">
              <a:extLst>
                <a:ext uri="{FF2B5EF4-FFF2-40B4-BE49-F238E27FC236}">
                  <a16:creationId xmlns:a16="http://schemas.microsoft.com/office/drawing/2014/main" id="{6274887D-28B2-4B5F-9672-F67AD741C3C6}"/>
                </a:ext>
              </a:extLst>
            </p:cNvPr>
            <p:cNvSpPr txBox="1"/>
            <p:nvPr/>
          </p:nvSpPr>
          <p:spPr>
            <a:xfrm>
              <a:off x="2797814" y="2041684"/>
              <a:ext cx="376358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1400" dirty="0">
                  <a:solidFill>
                    <a:prstClr val="black"/>
                  </a:solidFill>
                  <a:latin typeface="+mj-lt"/>
                  <a:ea typeface="+mn-ea"/>
                  <a:cs typeface="Arial"/>
                </a:rPr>
                <a:t>market area C</a:t>
              </a:r>
            </a:p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1400" dirty="0">
                  <a:solidFill>
                    <a:prstClr val="black"/>
                  </a:solidFill>
                  <a:latin typeface="+mj-lt"/>
                  <a:ea typeface="+mn-ea"/>
                  <a:cs typeface="Arial"/>
                </a:rPr>
                <a:t>TSO C</a:t>
              </a:r>
            </a:p>
          </p:txBody>
        </p:sp>
        <p:grpSp>
          <p:nvGrpSpPr>
            <p:cNvPr id="104" name="Gruppierung 133">
              <a:extLst>
                <a:ext uri="{FF2B5EF4-FFF2-40B4-BE49-F238E27FC236}">
                  <a16:creationId xmlns:a16="http://schemas.microsoft.com/office/drawing/2014/main" id="{66EA73AD-65CB-43C4-98CA-61F0665E03F8}"/>
                </a:ext>
              </a:extLst>
            </p:cNvPr>
            <p:cNvGrpSpPr/>
            <p:nvPr/>
          </p:nvGrpSpPr>
          <p:grpSpPr>
            <a:xfrm>
              <a:off x="3005413" y="3453480"/>
              <a:ext cx="343925" cy="219758"/>
              <a:chOff x="616194" y="1487133"/>
              <a:chExt cx="477674" cy="305220"/>
            </a:xfrm>
          </p:grpSpPr>
          <p:sp>
            <p:nvSpPr>
              <p:cNvPr id="105" name="Rechteck 104">
                <a:extLst>
                  <a:ext uri="{FF2B5EF4-FFF2-40B4-BE49-F238E27FC236}">
                    <a16:creationId xmlns:a16="http://schemas.microsoft.com/office/drawing/2014/main" id="{3A0981FE-3B72-4F92-87C3-FE078AC3D6F3}"/>
                  </a:ext>
                </a:extLst>
              </p:cNvPr>
              <p:cNvSpPr/>
              <p:nvPr/>
            </p:nvSpPr>
            <p:spPr>
              <a:xfrm>
                <a:off x="712417" y="1487133"/>
                <a:ext cx="274320" cy="274320"/>
              </a:xfrm>
              <a:prstGeom prst="rect">
                <a:avLst/>
              </a:prstGeom>
              <a:solidFill>
                <a:sysClr val="window" lastClr="FFFFFF"/>
              </a:solidFill>
              <a:ln w="952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Arial"/>
                </a:endParaRPr>
              </a:p>
            </p:txBody>
          </p:sp>
          <p:sp>
            <p:nvSpPr>
              <p:cNvPr id="106" name="Textfeld 105">
                <a:extLst>
                  <a:ext uri="{FF2B5EF4-FFF2-40B4-BE49-F238E27FC236}">
                    <a16:creationId xmlns:a16="http://schemas.microsoft.com/office/drawing/2014/main" id="{FE14666F-5398-415A-A407-800955E85B16}"/>
                  </a:ext>
                </a:extLst>
              </p:cNvPr>
              <p:cNvSpPr txBox="1"/>
              <p:nvPr/>
            </p:nvSpPr>
            <p:spPr>
              <a:xfrm>
                <a:off x="616194" y="1493125"/>
                <a:ext cx="477674" cy="2992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+mn-ea"/>
                    <a:cs typeface="Arial"/>
                  </a:rPr>
                  <a:t>C2</a:t>
                </a:r>
              </a:p>
            </p:txBody>
          </p:sp>
        </p:grpSp>
        <p:cxnSp>
          <p:nvCxnSpPr>
            <p:cNvPr id="107" name="Gerade Verbindung 216">
              <a:extLst>
                <a:ext uri="{FF2B5EF4-FFF2-40B4-BE49-F238E27FC236}">
                  <a16:creationId xmlns:a16="http://schemas.microsoft.com/office/drawing/2014/main" id="{1530F9BD-6299-4CAF-80F9-3B949704A1FE}"/>
                </a:ext>
              </a:extLst>
            </p:cNvPr>
            <p:cNvCxnSpPr>
              <a:cxnSpLocks/>
              <a:endCxn id="134" idx="6"/>
            </p:cNvCxnSpPr>
            <p:nvPr/>
          </p:nvCxnSpPr>
          <p:spPr>
            <a:xfrm flipH="1" flipV="1">
              <a:off x="4928839" y="3347946"/>
              <a:ext cx="1258728" cy="207966"/>
            </a:xfrm>
            <a:prstGeom prst="line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grpSp>
          <p:nvGrpSpPr>
            <p:cNvPr id="110" name="Gruppierung 136">
              <a:extLst>
                <a:ext uri="{FF2B5EF4-FFF2-40B4-BE49-F238E27FC236}">
                  <a16:creationId xmlns:a16="http://schemas.microsoft.com/office/drawing/2014/main" id="{EF1C91B2-F98A-4B9E-9368-BE9FFEFF0D98}"/>
                </a:ext>
              </a:extLst>
            </p:cNvPr>
            <p:cNvGrpSpPr/>
            <p:nvPr/>
          </p:nvGrpSpPr>
          <p:grpSpPr>
            <a:xfrm>
              <a:off x="5996834" y="3452450"/>
              <a:ext cx="343925" cy="219759"/>
              <a:chOff x="7008067" y="1364837"/>
              <a:chExt cx="477674" cy="305222"/>
            </a:xfrm>
          </p:grpSpPr>
          <p:sp>
            <p:nvSpPr>
              <p:cNvPr id="111" name="Rechteck 110">
                <a:extLst>
                  <a:ext uri="{FF2B5EF4-FFF2-40B4-BE49-F238E27FC236}">
                    <a16:creationId xmlns:a16="http://schemas.microsoft.com/office/drawing/2014/main" id="{1C3E2315-DCC0-4B58-BF67-09032331326D}"/>
                  </a:ext>
                </a:extLst>
              </p:cNvPr>
              <p:cNvSpPr/>
              <p:nvPr/>
            </p:nvSpPr>
            <p:spPr>
              <a:xfrm>
                <a:off x="7104290" y="1364837"/>
                <a:ext cx="274320" cy="274320"/>
              </a:xfrm>
              <a:prstGeom prst="rect">
                <a:avLst/>
              </a:prstGeom>
              <a:solidFill>
                <a:sysClr val="window" lastClr="FFFFFF"/>
              </a:solidFill>
              <a:ln w="952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Arial"/>
                </a:endParaRPr>
              </a:p>
            </p:txBody>
          </p:sp>
          <p:sp>
            <p:nvSpPr>
              <p:cNvPr id="112" name="Textfeld 111">
                <a:extLst>
                  <a:ext uri="{FF2B5EF4-FFF2-40B4-BE49-F238E27FC236}">
                    <a16:creationId xmlns:a16="http://schemas.microsoft.com/office/drawing/2014/main" id="{27E92C34-6C78-431D-8F2D-C116ABC55228}"/>
                  </a:ext>
                </a:extLst>
              </p:cNvPr>
              <p:cNvSpPr txBox="1"/>
              <p:nvPr/>
            </p:nvSpPr>
            <p:spPr>
              <a:xfrm>
                <a:off x="7008067" y="1370831"/>
                <a:ext cx="477674" cy="2992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+mn-ea"/>
                    <a:cs typeface="Arial"/>
                  </a:rPr>
                  <a:t>C3</a:t>
                </a:r>
              </a:p>
            </p:txBody>
          </p:sp>
        </p:grpSp>
        <p:sp>
          <p:nvSpPr>
            <p:cNvPr id="124" name="Rechteck 123">
              <a:extLst>
                <a:ext uri="{FF2B5EF4-FFF2-40B4-BE49-F238E27FC236}">
                  <a16:creationId xmlns:a16="http://schemas.microsoft.com/office/drawing/2014/main" id="{01553AD9-EDD3-4023-A2C1-4406FC65F956}"/>
                </a:ext>
              </a:extLst>
            </p:cNvPr>
            <p:cNvSpPr/>
            <p:nvPr/>
          </p:nvSpPr>
          <p:spPr>
            <a:xfrm>
              <a:off x="6064508" y="3658776"/>
              <a:ext cx="197510" cy="197510"/>
            </a:xfrm>
            <a:prstGeom prst="rect">
              <a:avLst/>
            </a:prstGeom>
            <a:solidFill>
              <a:sysClr val="window" lastClr="FFFFFF"/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rial"/>
              </a:endParaRPr>
            </a:p>
          </p:txBody>
        </p:sp>
        <p:grpSp>
          <p:nvGrpSpPr>
            <p:cNvPr id="127" name="Gruppieren 126">
              <a:extLst>
                <a:ext uri="{FF2B5EF4-FFF2-40B4-BE49-F238E27FC236}">
                  <a16:creationId xmlns:a16="http://schemas.microsoft.com/office/drawing/2014/main" id="{DB478721-8865-4E7A-A63E-B45AA35D755E}"/>
                </a:ext>
              </a:extLst>
            </p:cNvPr>
            <p:cNvGrpSpPr/>
            <p:nvPr/>
          </p:nvGrpSpPr>
          <p:grpSpPr>
            <a:xfrm>
              <a:off x="2052369" y="4657735"/>
              <a:ext cx="512064" cy="217233"/>
              <a:chOff x="-536744" y="4507331"/>
              <a:chExt cx="512064" cy="217233"/>
            </a:xfrm>
          </p:grpSpPr>
          <p:sp>
            <p:nvSpPr>
              <p:cNvPr id="126" name="Rechteck 125">
                <a:extLst>
                  <a:ext uri="{FF2B5EF4-FFF2-40B4-BE49-F238E27FC236}">
                    <a16:creationId xmlns:a16="http://schemas.microsoft.com/office/drawing/2014/main" id="{584D46EF-528D-46A1-BF6E-5C3E4F24AE1C}"/>
                  </a:ext>
                </a:extLst>
              </p:cNvPr>
              <p:cNvSpPr/>
              <p:nvPr/>
            </p:nvSpPr>
            <p:spPr>
              <a:xfrm>
                <a:off x="-380202" y="4507331"/>
                <a:ext cx="197510" cy="197510"/>
              </a:xfrm>
              <a:prstGeom prst="rect">
                <a:avLst/>
              </a:prstGeom>
              <a:solidFill>
                <a:sysClr val="window" lastClr="FFFFFF"/>
              </a:solidFill>
              <a:ln w="952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Arial"/>
                </a:endParaRPr>
              </a:p>
            </p:txBody>
          </p:sp>
          <p:sp>
            <p:nvSpPr>
              <p:cNvPr id="84" name="Textfeld 83">
                <a:extLst>
                  <a:ext uri="{FF2B5EF4-FFF2-40B4-BE49-F238E27FC236}">
                    <a16:creationId xmlns:a16="http://schemas.microsoft.com/office/drawing/2014/main" id="{0B42A2A8-3D01-48BF-BAD2-8A507F472F9C}"/>
                  </a:ext>
                </a:extLst>
              </p:cNvPr>
              <p:cNvSpPr txBox="1"/>
              <p:nvPr/>
            </p:nvSpPr>
            <p:spPr>
              <a:xfrm>
                <a:off x="-536744" y="4509120"/>
                <a:ext cx="512064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457200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de-DE" sz="800" dirty="0">
                    <a:solidFill>
                      <a:prstClr val="black"/>
                    </a:solidFill>
                    <a:latin typeface="+mj-lt"/>
                    <a:ea typeface="+mn-ea"/>
                    <a:cs typeface="Arial"/>
                  </a:rPr>
                  <a:t>A3</a:t>
                </a:r>
              </a:p>
            </p:txBody>
          </p:sp>
        </p:grpSp>
        <p:sp>
          <p:nvSpPr>
            <p:cNvPr id="129" name="Rechteck 128">
              <a:extLst>
                <a:ext uri="{FF2B5EF4-FFF2-40B4-BE49-F238E27FC236}">
                  <a16:creationId xmlns:a16="http://schemas.microsoft.com/office/drawing/2014/main" id="{642A451E-EC2D-4FC5-8DA2-D5F0002EEED4}"/>
                </a:ext>
              </a:extLst>
            </p:cNvPr>
            <p:cNvSpPr/>
            <p:nvPr/>
          </p:nvSpPr>
          <p:spPr>
            <a:xfrm>
              <a:off x="4602463" y="2792188"/>
              <a:ext cx="197510" cy="197510"/>
            </a:xfrm>
            <a:prstGeom prst="rect">
              <a:avLst/>
            </a:prstGeom>
            <a:solidFill>
              <a:sysClr val="window" lastClr="FFFFFF"/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rial"/>
              </a:endParaRPr>
            </a:p>
          </p:txBody>
        </p:sp>
        <p:sp>
          <p:nvSpPr>
            <p:cNvPr id="109" name="Textfeld 108">
              <a:extLst>
                <a:ext uri="{FF2B5EF4-FFF2-40B4-BE49-F238E27FC236}">
                  <a16:creationId xmlns:a16="http://schemas.microsoft.com/office/drawing/2014/main" id="{4FE3BBBB-100E-46BB-AB4F-C1680287A506}"/>
                </a:ext>
              </a:extLst>
            </p:cNvPr>
            <p:cNvSpPr txBox="1"/>
            <p:nvPr/>
          </p:nvSpPr>
          <p:spPr>
            <a:xfrm>
              <a:off x="4457565" y="2798753"/>
              <a:ext cx="504056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de-DE" sz="800" dirty="0">
                  <a:solidFill>
                    <a:prstClr val="black"/>
                  </a:solidFill>
                  <a:latin typeface="+mj-lt"/>
                  <a:ea typeface="+mn-ea"/>
                  <a:cs typeface="Arial"/>
                </a:rPr>
                <a:t>C1</a:t>
              </a:r>
            </a:p>
          </p:txBody>
        </p:sp>
        <p:sp>
          <p:nvSpPr>
            <p:cNvPr id="130" name="Rechteck 129">
              <a:extLst>
                <a:ext uri="{FF2B5EF4-FFF2-40B4-BE49-F238E27FC236}">
                  <a16:creationId xmlns:a16="http://schemas.microsoft.com/office/drawing/2014/main" id="{A781ABD6-E59B-47EB-9EBD-5F19C713A1EB}"/>
                </a:ext>
              </a:extLst>
            </p:cNvPr>
            <p:cNvSpPr/>
            <p:nvPr/>
          </p:nvSpPr>
          <p:spPr>
            <a:xfrm>
              <a:off x="3074045" y="3658776"/>
              <a:ext cx="197510" cy="197510"/>
            </a:xfrm>
            <a:prstGeom prst="rect">
              <a:avLst/>
            </a:prstGeom>
            <a:solidFill>
              <a:sysClr val="window" lastClr="FFFFFF"/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rial"/>
              </a:endParaRPr>
            </a:p>
          </p:txBody>
        </p:sp>
        <p:sp>
          <p:nvSpPr>
            <p:cNvPr id="85" name="Textfeld 84">
              <a:extLst>
                <a:ext uri="{FF2B5EF4-FFF2-40B4-BE49-F238E27FC236}">
                  <a16:creationId xmlns:a16="http://schemas.microsoft.com/office/drawing/2014/main" id="{26EA487A-BF5B-4750-8886-027733CDE4B2}"/>
                </a:ext>
              </a:extLst>
            </p:cNvPr>
            <p:cNvSpPr txBox="1"/>
            <p:nvPr/>
          </p:nvSpPr>
          <p:spPr>
            <a:xfrm>
              <a:off x="2920343" y="3645386"/>
              <a:ext cx="512064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de-DE" sz="800" dirty="0">
                  <a:solidFill>
                    <a:prstClr val="black"/>
                  </a:solidFill>
                  <a:latin typeface="+mj-lt"/>
                  <a:ea typeface="+mn-ea"/>
                  <a:cs typeface="Arial"/>
                </a:rPr>
                <a:t>A2</a:t>
              </a:r>
            </a:p>
          </p:txBody>
        </p:sp>
        <p:sp>
          <p:nvSpPr>
            <p:cNvPr id="87" name="Textfeld 86">
              <a:extLst>
                <a:ext uri="{FF2B5EF4-FFF2-40B4-BE49-F238E27FC236}">
                  <a16:creationId xmlns:a16="http://schemas.microsoft.com/office/drawing/2014/main" id="{1DB3398E-EEBD-4F2E-A1B1-962199B6AF2C}"/>
                </a:ext>
              </a:extLst>
            </p:cNvPr>
            <p:cNvSpPr txBox="1"/>
            <p:nvPr/>
          </p:nvSpPr>
          <p:spPr>
            <a:xfrm>
              <a:off x="5920015" y="3640709"/>
              <a:ext cx="512064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de-DE" sz="800" dirty="0">
                  <a:solidFill>
                    <a:prstClr val="black"/>
                  </a:solidFill>
                  <a:latin typeface="+mj-lt"/>
                  <a:ea typeface="+mn-ea"/>
                  <a:cs typeface="Arial"/>
                </a:rPr>
                <a:t>B2</a:t>
              </a:r>
            </a:p>
          </p:txBody>
        </p:sp>
        <p:grpSp>
          <p:nvGrpSpPr>
            <p:cNvPr id="148" name="Gruppieren 147">
              <a:extLst>
                <a:ext uri="{FF2B5EF4-FFF2-40B4-BE49-F238E27FC236}">
                  <a16:creationId xmlns:a16="http://schemas.microsoft.com/office/drawing/2014/main" id="{FCFFF3AB-08C3-426A-BC7E-1A60A9BEBA15}"/>
                </a:ext>
              </a:extLst>
            </p:cNvPr>
            <p:cNvGrpSpPr/>
            <p:nvPr/>
          </p:nvGrpSpPr>
          <p:grpSpPr>
            <a:xfrm>
              <a:off x="4409751" y="3095918"/>
              <a:ext cx="534121" cy="504056"/>
              <a:chOff x="4436622" y="3103538"/>
              <a:chExt cx="534121" cy="504056"/>
            </a:xfrm>
          </p:grpSpPr>
          <p:sp>
            <p:nvSpPr>
              <p:cNvPr id="134" name="Ellipse 133">
                <a:extLst>
                  <a:ext uri="{FF2B5EF4-FFF2-40B4-BE49-F238E27FC236}">
                    <a16:creationId xmlns:a16="http://schemas.microsoft.com/office/drawing/2014/main" id="{C238DB43-6486-4B6D-AEE0-2D1C7AF59A93}"/>
                  </a:ext>
                </a:extLst>
              </p:cNvPr>
              <p:cNvSpPr/>
              <p:nvPr/>
            </p:nvSpPr>
            <p:spPr>
              <a:xfrm>
                <a:off x="4451654" y="3103538"/>
                <a:ext cx="504056" cy="504056"/>
              </a:xfrm>
              <a:prstGeom prst="ellipse">
                <a:avLst/>
              </a:prstGeom>
              <a:noFill/>
              <a:ln w="15875">
                <a:solidFill>
                  <a:schemeClr val="tx1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37" name="Textfeld 136">
                <a:extLst>
                  <a:ext uri="{FF2B5EF4-FFF2-40B4-BE49-F238E27FC236}">
                    <a16:creationId xmlns:a16="http://schemas.microsoft.com/office/drawing/2014/main" id="{EC990E14-DF1A-4A45-9B11-087698FF8A01}"/>
                  </a:ext>
                </a:extLst>
              </p:cNvPr>
              <p:cNvSpPr txBox="1"/>
              <p:nvPr/>
            </p:nvSpPr>
            <p:spPr>
              <a:xfrm>
                <a:off x="4436622" y="3201676"/>
                <a:ext cx="53412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400" dirty="0"/>
                  <a:t>VTP</a:t>
                </a:r>
              </a:p>
            </p:txBody>
          </p:sp>
        </p:grpSp>
        <p:sp>
          <p:nvSpPr>
            <p:cNvPr id="55" name="Ellipse 54">
              <a:extLst>
                <a:ext uri="{FF2B5EF4-FFF2-40B4-BE49-F238E27FC236}">
                  <a16:creationId xmlns:a16="http://schemas.microsoft.com/office/drawing/2014/main" id="{42896003-D47F-4B27-95D7-9E4FE435A4A9}"/>
                </a:ext>
              </a:extLst>
            </p:cNvPr>
            <p:cNvSpPr/>
            <p:nvPr/>
          </p:nvSpPr>
          <p:spPr>
            <a:xfrm>
              <a:off x="4208738" y="4017530"/>
              <a:ext cx="1001714" cy="1001714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56" name="Textfeld 55">
              <a:extLst>
                <a:ext uri="{FF2B5EF4-FFF2-40B4-BE49-F238E27FC236}">
                  <a16:creationId xmlns:a16="http://schemas.microsoft.com/office/drawing/2014/main" id="{1E3C644C-A82F-4442-881F-CB48B33F0162}"/>
                </a:ext>
              </a:extLst>
            </p:cNvPr>
            <p:cNvSpPr txBox="1"/>
            <p:nvPr/>
          </p:nvSpPr>
          <p:spPr>
            <a:xfrm>
              <a:off x="4442535" y="4364499"/>
              <a:ext cx="534121" cy="307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1400" dirty="0"/>
                <a:t>VTP</a:t>
              </a:r>
            </a:p>
          </p:txBody>
        </p:sp>
      </p:grpSp>
      <p:grpSp>
        <p:nvGrpSpPr>
          <p:cNvPr id="67" name="Gruppieren 66">
            <a:extLst>
              <a:ext uri="{FF2B5EF4-FFF2-40B4-BE49-F238E27FC236}">
                <a16:creationId xmlns:a16="http://schemas.microsoft.com/office/drawing/2014/main" id="{46C690D0-0037-449A-B0D7-8F6A94B1CD9E}"/>
              </a:ext>
            </a:extLst>
          </p:cNvPr>
          <p:cNvGrpSpPr/>
          <p:nvPr/>
        </p:nvGrpSpPr>
        <p:grpSpPr>
          <a:xfrm>
            <a:off x="-15643" y="2183214"/>
            <a:ext cx="5341399" cy="4126106"/>
            <a:chOff x="2052369" y="2041684"/>
            <a:chExt cx="5341399" cy="4126106"/>
          </a:xfrm>
        </p:grpSpPr>
        <p:cxnSp>
          <p:nvCxnSpPr>
            <p:cNvPr id="68" name="Gerade Verbindung 187">
              <a:extLst>
                <a:ext uri="{FF2B5EF4-FFF2-40B4-BE49-F238E27FC236}">
                  <a16:creationId xmlns:a16="http://schemas.microsoft.com/office/drawing/2014/main" id="{CFA8811D-82A2-443E-B014-3045456BE4AA}"/>
                </a:ext>
              </a:extLst>
            </p:cNvPr>
            <p:cNvCxnSpPr>
              <a:cxnSpLocks/>
              <a:endCxn id="151" idx="0"/>
            </p:cNvCxnSpPr>
            <p:nvPr/>
          </p:nvCxnSpPr>
          <p:spPr>
            <a:xfrm flipH="1">
              <a:off x="6003020" y="3849477"/>
              <a:ext cx="156364" cy="413139"/>
            </a:xfrm>
            <a:prstGeom prst="line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72" name="Gerade Verbindung 188">
              <a:extLst>
                <a:ext uri="{FF2B5EF4-FFF2-40B4-BE49-F238E27FC236}">
                  <a16:creationId xmlns:a16="http://schemas.microsoft.com/office/drawing/2014/main" id="{AED33DD0-1EDE-4FAB-B093-4F8DD66A8529}"/>
                </a:ext>
              </a:extLst>
            </p:cNvPr>
            <p:cNvCxnSpPr>
              <a:cxnSpLocks/>
              <a:endCxn id="152" idx="3"/>
            </p:cNvCxnSpPr>
            <p:nvPr/>
          </p:nvCxnSpPr>
          <p:spPr>
            <a:xfrm flipH="1">
              <a:off x="6270081" y="4327579"/>
              <a:ext cx="955260" cy="187064"/>
            </a:xfrm>
            <a:prstGeom prst="line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74" name="Gerade Verbindung 182">
              <a:extLst>
                <a:ext uri="{FF2B5EF4-FFF2-40B4-BE49-F238E27FC236}">
                  <a16:creationId xmlns:a16="http://schemas.microsoft.com/office/drawing/2014/main" id="{14712939-80EF-490F-862E-9E3D1B7436E4}"/>
                </a:ext>
              </a:extLst>
            </p:cNvPr>
            <p:cNvCxnSpPr>
              <a:cxnSpLocks/>
              <a:endCxn id="152" idx="1"/>
            </p:cNvCxnSpPr>
            <p:nvPr/>
          </p:nvCxnSpPr>
          <p:spPr>
            <a:xfrm>
              <a:off x="4773807" y="4513332"/>
              <a:ext cx="962153" cy="1311"/>
            </a:xfrm>
            <a:prstGeom prst="line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sp>
          <p:nvSpPr>
            <p:cNvPr id="75" name="Rechteck 74">
              <a:extLst>
                <a:ext uri="{FF2B5EF4-FFF2-40B4-BE49-F238E27FC236}">
                  <a16:creationId xmlns:a16="http://schemas.microsoft.com/office/drawing/2014/main" id="{332CEAAE-8B1E-4EF7-9A62-DBA5206EDA73}"/>
                </a:ext>
              </a:extLst>
            </p:cNvPr>
            <p:cNvSpPr/>
            <p:nvPr/>
          </p:nvSpPr>
          <p:spPr>
            <a:xfrm>
              <a:off x="4679683" y="4413499"/>
              <a:ext cx="197510" cy="197510"/>
            </a:xfrm>
            <a:prstGeom prst="rect">
              <a:avLst/>
            </a:prstGeom>
            <a:solidFill>
              <a:sysClr val="window" lastClr="FFFFFF"/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rial"/>
              </a:endParaRPr>
            </a:p>
          </p:txBody>
        </p:sp>
        <p:sp>
          <p:nvSpPr>
            <p:cNvPr id="76" name="Textfeld 75">
              <a:extLst>
                <a:ext uri="{FF2B5EF4-FFF2-40B4-BE49-F238E27FC236}">
                  <a16:creationId xmlns:a16="http://schemas.microsoft.com/office/drawing/2014/main" id="{09FE43A0-FB0E-4ED4-99CD-AD916EA5C7FF}"/>
                </a:ext>
              </a:extLst>
            </p:cNvPr>
            <p:cNvSpPr txBox="1"/>
            <p:nvPr/>
          </p:nvSpPr>
          <p:spPr>
            <a:xfrm>
              <a:off x="4602863" y="4402291"/>
              <a:ext cx="348151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de-DE" sz="800" dirty="0">
                  <a:solidFill>
                    <a:prstClr val="black"/>
                  </a:solidFill>
                  <a:latin typeface="+mj-lt"/>
                  <a:ea typeface="+mn-ea"/>
                  <a:cs typeface="Arial"/>
                </a:rPr>
                <a:t>B1</a:t>
              </a:r>
            </a:p>
          </p:txBody>
        </p:sp>
        <p:cxnSp>
          <p:nvCxnSpPr>
            <p:cNvPr id="77" name="Gerade Verbindung 169">
              <a:extLst>
                <a:ext uri="{FF2B5EF4-FFF2-40B4-BE49-F238E27FC236}">
                  <a16:creationId xmlns:a16="http://schemas.microsoft.com/office/drawing/2014/main" id="{9B86ADDF-C3CB-47B7-A1AB-1ED5D68555B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601365" y="4729720"/>
              <a:ext cx="214176" cy="546222"/>
            </a:xfrm>
            <a:prstGeom prst="line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sp>
          <p:nvSpPr>
            <p:cNvPr id="80" name="Rechteck 79">
              <a:extLst>
                <a:ext uri="{FF2B5EF4-FFF2-40B4-BE49-F238E27FC236}">
                  <a16:creationId xmlns:a16="http://schemas.microsoft.com/office/drawing/2014/main" id="{ED342842-C976-4153-9769-C945E31D3C44}"/>
                </a:ext>
              </a:extLst>
            </p:cNvPr>
            <p:cNvSpPr/>
            <p:nvPr/>
          </p:nvSpPr>
          <p:spPr>
            <a:xfrm>
              <a:off x="5486609" y="5170151"/>
              <a:ext cx="197510" cy="197510"/>
            </a:xfrm>
            <a:prstGeom prst="rect">
              <a:avLst/>
            </a:prstGeom>
            <a:solidFill>
              <a:sysClr val="window" lastClr="FFFFFF"/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rial"/>
              </a:endParaRPr>
            </a:p>
          </p:txBody>
        </p:sp>
        <p:sp>
          <p:nvSpPr>
            <p:cNvPr id="81" name="Textfeld 80">
              <a:extLst>
                <a:ext uri="{FF2B5EF4-FFF2-40B4-BE49-F238E27FC236}">
                  <a16:creationId xmlns:a16="http://schemas.microsoft.com/office/drawing/2014/main" id="{658F229E-08F9-4F8D-A29E-59A7C96D2E24}"/>
                </a:ext>
              </a:extLst>
            </p:cNvPr>
            <p:cNvSpPr txBox="1"/>
            <p:nvPr/>
          </p:nvSpPr>
          <p:spPr>
            <a:xfrm>
              <a:off x="5417328" y="5179231"/>
              <a:ext cx="343925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de-DE" sz="800" dirty="0">
                  <a:solidFill>
                    <a:prstClr val="black"/>
                  </a:solidFill>
                  <a:latin typeface="+mj-lt"/>
                  <a:ea typeface="+mn-ea"/>
                  <a:cs typeface="Arial"/>
                </a:rPr>
                <a:t>B4</a:t>
              </a:r>
            </a:p>
          </p:txBody>
        </p:sp>
        <p:sp>
          <p:nvSpPr>
            <p:cNvPr id="86" name="Abgerundetes Rechteck 174">
              <a:extLst>
                <a:ext uri="{FF2B5EF4-FFF2-40B4-BE49-F238E27FC236}">
                  <a16:creationId xmlns:a16="http://schemas.microsoft.com/office/drawing/2014/main" id="{EC77FA67-94E1-41E0-87F3-EB2887E0C8E3}"/>
                </a:ext>
              </a:extLst>
            </p:cNvPr>
            <p:cNvSpPr/>
            <p:nvPr/>
          </p:nvSpPr>
          <p:spPr>
            <a:xfrm>
              <a:off x="4676800" y="3657646"/>
              <a:ext cx="2647295" cy="1711596"/>
            </a:xfrm>
            <a:prstGeom prst="roundRect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rial"/>
              </a:endParaRPr>
            </a:p>
          </p:txBody>
        </p:sp>
        <p:sp>
          <p:nvSpPr>
            <p:cNvPr id="90" name="Abgerundetes Rechteck 175">
              <a:extLst>
                <a:ext uri="{FF2B5EF4-FFF2-40B4-BE49-F238E27FC236}">
                  <a16:creationId xmlns:a16="http://schemas.microsoft.com/office/drawing/2014/main" id="{6A58E6B7-426A-41BB-8694-E45AFF591883}"/>
                </a:ext>
              </a:extLst>
            </p:cNvPr>
            <p:cNvSpPr/>
            <p:nvPr/>
          </p:nvSpPr>
          <p:spPr>
            <a:xfrm>
              <a:off x="2210770" y="3657646"/>
              <a:ext cx="2457366" cy="1711596"/>
            </a:xfrm>
            <a:prstGeom prst="roundRect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rial"/>
              </a:endParaRPr>
            </a:p>
          </p:txBody>
        </p:sp>
        <p:cxnSp>
          <p:nvCxnSpPr>
            <p:cNvPr id="92" name="Gerade Verbindung 178">
              <a:extLst>
                <a:ext uri="{FF2B5EF4-FFF2-40B4-BE49-F238E27FC236}">
                  <a16:creationId xmlns:a16="http://schemas.microsoft.com/office/drawing/2014/main" id="{6CA821A5-1C7C-4075-ACB0-EF7B964D5150}"/>
                </a:ext>
              </a:extLst>
            </p:cNvPr>
            <p:cNvCxnSpPr>
              <a:cxnSpLocks/>
              <a:stCxn id="153" idx="3"/>
            </p:cNvCxnSpPr>
            <p:nvPr/>
          </p:nvCxnSpPr>
          <p:spPr>
            <a:xfrm flipH="1">
              <a:off x="2361950" y="4689427"/>
              <a:ext cx="898114" cy="77819"/>
            </a:xfrm>
            <a:prstGeom prst="line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93" name="Gerade Verbindung 179">
              <a:extLst>
                <a:ext uri="{FF2B5EF4-FFF2-40B4-BE49-F238E27FC236}">
                  <a16:creationId xmlns:a16="http://schemas.microsoft.com/office/drawing/2014/main" id="{417CC230-E43C-4595-BE85-EC2F2A8B422B}"/>
                </a:ext>
              </a:extLst>
            </p:cNvPr>
            <p:cNvCxnSpPr>
              <a:cxnSpLocks/>
              <a:endCxn id="154" idx="3"/>
            </p:cNvCxnSpPr>
            <p:nvPr/>
          </p:nvCxnSpPr>
          <p:spPr>
            <a:xfrm flipH="1" flipV="1">
              <a:off x="3705336" y="4511215"/>
              <a:ext cx="815802" cy="2118"/>
            </a:xfrm>
            <a:prstGeom prst="line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98" name="Gerade Verbindung 180">
              <a:extLst>
                <a:ext uri="{FF2B5EF4-FFF2-40B4-BE49-F238E27FC236}">
                  <a16:creationId xmlns:a16="http://schemas.microsoft.com/office/drawing/2014/main" id="{6F3AB520-E6A9-4B03-B95D-3E515389975F}"/>
                </a:ext>
              </a:extLst>
            </p:cNvPr>
            <p:cNvCxnSpPr>
              <a:cxnSpLocks/>
              <a:stCxn id="153" idx="1"/>
            </p:cNvCxnSpPr>
            <p:nvPr/>
          </p:nvCxnSpPr>
          <p:spPr>
            <a:xfrm flipH="1" flipV="1">
              <a:off x="3176378" y="3765469"/>
              <a:ext cx="83686" cy="567536"/>
            </a:xfrm>
            <a:prstGeom prst="line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sp>
          <p:nvSpPr>
            <p:cNvPr id="99" name="Geschweifte Klammer links 98">
              <a:extLst>
                <a:ext uri="{FF2B5EF4-FFF2-40B4-BE49-F238E27FC236}">
                  <a16:creationId xmlns:a16="http://schemas.microsoft.com/office/drawing/2014/main" id="{F5786E51-63F8-4F13-ADA2-97B2896BA4AF}"/>
                </a:ext>
              </a:extLst>
            </p:cNvPr>
            <p:cNvSpPr/>
            <p:nvPr/>
          </p:nvSpPr>
          <p:spPr>
            <a:xfrm rot="16200000">
              <a:off x="3284957" y="4274533"/>
              <a:ext cx="282550" cy="2430922"/>
            </a:xfrm>
            <a:prstGeom prst="leftBrac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rial"/>
              </a:endParaRPr>
            </a:p>
          </p:txBody>
        </p:sp>
        <p:sp>
          <p:nvSpPr>
            <p:cNvPr id="108" name="Textfeld 107">
              <a:extLst>
                <a:ext uri="{FF2B5EF4-FFF2-40B4-BE49-F238E27FC236}">
                  <a16:creationId xmlns:a16="http://schemas.microsoft.com/office/drawing/2014/main" id="{E75E3A15-9D4F-4A94-96FA-990BB71A3146}"/>
                </a:ext>
              </a:extLst>
            </p:cNvPr>
            <p:cNvSpPr txBox="1"/>
            <p:nvPr/>
          </p:nvSpPr>
          <p:spPr>
            <a:xfrm>
              <a:off x="2320596" y="5644570"/>
              <a:ext cx="237210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1400" dirty="0">
                  <a:solidFill>
                    <a:prstClr val="black"/>
                  </a:solidFill>
                  <a:latin typeface="+mj-lt"/>
                  <a:ea typeface="+mn-ea"/>
                  <a:cs typeface="Arial"/>
                </a:rPr>
                <a:t>market area A</a:t>
              </a:r>
            </a:p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1400" dirty="0">
                  <a:solidFill>
                    <a:prstClr val="black"/>
                  </a:solidFill>
                  <a:latin typeface="+mj-lt"/>
                  <a:ea typeface="+mn-ea"/>
                  <a:cs typeface="Arial"/>
                </a:rPr>
                <a:t>TSO A</a:t>
              </a:r>
            </a:p>
          </p:txBody>
        </p:sp>
        <p:sp>
          <p:nvSpPr>
            <p:cNvPr id="113" name="Geschweifte Klammer links 112">
              <a:extLst>
                <a:ext uri="{FF2B5EF4-FFF2-40B4-BE49-F238E27FC236}">
                  <a16:creationId xmlns:a16="http://schemas.microsoft.com/office/drawing/2014/main" id="{7E7D992A-677B-45A3-A8F9-ABAE124811A6}"/>
                </a:ext>
              </a:extLst>
            </p:cNvPr>
            <p:cNvSpPr/>
            <p:nvPr/>
          </p:nvSpPr>
          <p:spPr>
            <a:xfrm rot="16200000">
              <a:off x="5867125" y="4174300"/>
              <a:ext cx="282550" cy="2631390"/>
            </a:xfrm>
            <a:prstGeom prst="leftBrac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rial"/>
              </a:endParaRPr>
            </a:p>
          </p:txBody>
        </p:sp>
        <p:sp>
          <p:nvSpPr>
            <p:cNvPr id="114" name="Textfeld 113">
              <a:extLst>
                <a:ext uri="{FF2B5EF4-FFF2-40B4-BE49-F238E27FC236}">
                  <a16:creationId xmlns:a16="http://schemas.microsoft.com/office/drawing/2014/main" id="{D8E594DC-C827-4E68-B3E7-C075915C8ACC}"/>
                </a:ext>
              </a:extLst>
            </p:cNvPr>
            <p:cNvSpPr txBox="1"/>
            <p:nvPr/>
          </p:nvSpPr>
          <p:spPr>
            <a:xfrm>
              <a:off x="4786557" y="5631269"/>
              <a:ext cx="235437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1400" dirty="0">
                  <a:solidFill>
                    <a:prstClr val="black"/>
                  </a:solidFill>
                  <a:latin typeface="+mj-lt"/>
                  <a:ea typeface="+mn-ea"/>
                  <a:cs typeface="Arial"/>
                </a:rPr>
                <a:t>market area B</a:t>
              </a:r>
            </a:p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1400" dirty="0">
                  <a:solidFill>
                    <a:prstClr val="black"/>
                  </a:solidFill>
                  <a:latin typeface="+mj-lt"/>
                  <a:ea typeface="+mn-ea"/>
                  <a:cs typeface="Arial"/>
                </a:rPr>
                <a:t>TSO B</a:t>
              </a:r>
            </a:p>
          </p:txBody>
        </p:sp>
        <p:sp>
          <p:nvSpPr>
            <p:cNvPr id="115" name="Rechteck 114">
              <a:extLst>
                <a:ext uri="{FF2B5EF4-FFF2-40B4-BE49-F238E27FC236}">
                  <a16:creationId xmlns:a16="http://schemas.microsoft.com/office/drawing/2014/main" id="{50571A77-FB71-4F7E-B7F9-E45F955C36C0}"/>
                </a:ext>
              </a:extLst>
            </p:cNvPr>
            <p:cNvSpPr/>
            <p:nvPr/>
          </p:nvSpPr>
          <p:spPr>
            <a:xfrm>
              <a:off x="4466705" y="4411683"/>
              <a:ext cx="197510" cy="197510"/>
            </a:xfrm>
            <a:prstGeom prst="rect">
              <a:avLst/>
            </a:prstGeom>
            <a:solidFill>
              <a:sysClr val="window" lastClr="FFFFFF"/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rial"/>
              </a:endParaRPr>
            </a:p>
          </p:txBody>
        </p:sp>
        <p:sp>
          <p:nvSpPr>
            <p:cNvPr id="116" name="Textfeld 115">
              <a:extLst>
                <a:ext uri="{FF2B5EF4-FFF2-40B4-BE49-F238E27FC236}">
                  <a16:creationId xmlns:a16="http://schemas.microsoft.com/office/drawing/2014/main" id="{AC2D4F62-09E9-4BF6-91A4-DECC3671DA68}"/>
                </a:ext>
              </a:extLst>
            </p:cNvPr>
            <p:cNvSpPr txBox="1"/>
            <p:nvPr/>
          </p:nvSpPr>
          <p:spPr>
            <a:xfrm>
              <a:off x="4397424" y="4400759"/>
              <a:ext cx="343925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de-DE" sz="800" dirty="0">
                  <a:solidFill>
                    <a:prstClr val="black"/>
                  </a:solidFill>
                  <a:latin typeface="+mj-lt"/>
                  <a:ea typeface="+mn-ea"/>
                  <a:cs typeface="Arial"/>
                </a:rPr>
                <a:t>A1</a:t>
              </a:r>
            </a:p>
          </p:txBody>
        </p:sp>
        <p:sp>
          <p:nvSpPr>
            <p:cNvPr id="117" name="Rechteck 116">
              <a:extLst>
                <a:ext uri="{FF2B5EF4-FFF2-40B4-BE49-F238E27FC236}">
                  <a16:creationId xmlns:a16="http://schemas.microsoft.com/office/drawing/2014/main" id="{E9BABB9C-6BFC-42A3-B66A-23694B4F0E8C}"/>
                </a:ext>
              </a:extLst>
            </p:cNvPr>
            <p:cNvSpPr/>
            <p:nvPr/>
          </p:nvSpPr>
          <p:spPr>
            <a:xfrm>
              <a:off x="7119123" y="4254427"/>
              <a:ext cx="197510" cy="197510"/>
            </a:xfrm>
            <a:prstGeom prst="rect">
              <a:avLst/>
            </a:prstGeom>
            <a:solidFill>
              <a:sysClr val="window" lastClr="FFFFFF"/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rial"/>
              </a:endParaRPr>
            </a:p>
          </p:txBody>
        </p:sp>
        <p:sp>
          <p:nvSpPr>
            <p:cNvPr id="118" name="Textfeld 117">
              <a:extLst>
                <a:ext uri="{FF2B5EF4-FFF2-40B4-BE49-F238E27FC236}">
                  <a16:creationId xmlns:a16="http://schemas.microsoft.com/office/drawing/2014/main" id="{B64116E5-DB9D-448C-BA21-8F059C29CA48}"/>
                </a:ext>
              </a:extLst>
            </p:cNvPr>
            <p:cNvSpPr txBox="1"/>
            <p:nvPr/>
          </p:nvSpPr>
          <p:spPr>
            <a:xfrm>
              <a:off x="7049843" y="4258744"/>
              <a:ext cx="343925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de-DE" sz="800" dirty="0">
                  <a:solidFill>
                    <a:prstClr val="black"/>
                  </a:solidFill>
                  <a:latin typeface="+mj-lt"/>
                  <a:ea typeface="+mn-ea"/>
                  <a:cs typeface="Arial"/>
                </a:rPr>
                <a:t>B3</a:t>
              </a:r>
            </a:p>
          </p:txBody>
        </p:sp>
        <p:cxnSp>
          <p:nvCxnSpPr>
            <p:cNvPr id="119" name="Gerade Verbindung 209">
              <a:extLst>
                <a:ext uri="{FF2B5EF4-FFF2-40B4-BE49-F238E27FC236}">
                  <a16:creationId xmlns:a16="http://schemas.microsoft.com/office/drawing/2014/main" id="{D65815E4-6C71-4785-9C48-95605356606B}"/>
                </a:ext>
              </a:extLst>
            </p:cNvPr>
            <p:cNvCxnSpPr>
              <a:cxnSpLocks/>
              <a:stCxn id="155" idx="2"/>
            </p:cNvCxnSpPr>
            <p:nvPr/>
          </p:nvCxnSpPr>
          <p:spPr>
            <a:xfrm flipH="1">
              <a:off x="3159169" y="3347946"/>
              <a:ext cx="1265614" cy="195834"/>
            </a:xfrm>
            <a:prstGeom prst="line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sp>
          <p:nvSpPr>
            <p:cNvPr id="120" name="Abgerundetes Rechteck 210">
              <a:extLst>
                <a:ext uri="{FF2B5EF4-FFF2-40B4-BE49-F238E27FC236}">
                  <a16:creationId xmlns:a16="http://schemas.microsoft.com/office/drawing/2014/main" id="{3C20CF20-82A7-4578-A0C3-77DDCEB3EAC6}"/>
                </a:ext>
              </a:extLst>
            </p:cNvPr>
            <p:cNvSpPr/>
            <p:nvPr/>
          </p:nvSpPr>
          <p:spPr>
            <a:xfrm>
              <a:off x="2796506" y="2789212"/>
              <a:ext cx="3764895" cy="863230"/>
            </a:xfrm>
            <a:prstGeom prst="roundRect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rial"/>
              </a:endParaRPr>
            </a:p>
          </p:txBody>
        </p:sp>
        <p:sp>
          <p:nvSpPr>
            <p:cNvPr id="121" name="Geschweifte Klammer links 120">
              <a:extLst>
                <a:ext uri="{FF2B5EF4-FFF2-40B4-BE49-F238E27FC236}">
                  <a16:creationId xmlns:a16="http://schemas.microsoft.com/office/drawing/2014/main" id="{AB90E536-F956-451D-86B3-8E0FE0DB7953}"/>
                </a:ext>
              </a:extLst>
            </p:cNvPr>
            <p:cNvSpPr/>
            <p:nvPr/>
          </p:nvSpPr>
          <p:spPr>
            <a:xfrm rot="5400000">
              <a:off x="4537678" y="829213"/>
              <a:ext cx="282550" cy="3764895"/>
            </a:xfrm>
            <a:prstGeom prst="leftBrac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rial"/>
              </a:endParaRPr>
            </a:p>
          </p:txBody>
        </p:sp>
        <p:sp>
          <p:nvSpPr>
            <p:cNvPr id="122" name="Textfeld 121">
              <a:extLst>
                <a:ext uri="{FF2B5EF4-FFF2-40B4-BE49-F238E27FC236}">
                  <a16:creationId xmlns:a16="http://schemas.microsoft.com/office/drawing/2014/main" id="{8734E247-4D67-4D5E-98B0-54D47E35445A}"/>
                </a:ext>
              </a:extLst>
            </p:cNvPr>
            <p:cNvSpPr txBox="1"/>
            <p:nvPr/>
          </p:nvSpPr>
          <p:spPr>
            <a:xfrm>
              <a:off x="2797814" y="2041684"/>
              <a:ext cx="376358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1400" dirty="0">
                  <a:solidFill>
                    <a:prstClr val="black"/>
                  </a:solidFill>
                  <a:latin typeface="+mj-lt"/>
                  <a:ea typeface="+mn-ea"/>
                  <a:cs typeface="Arial"/>
                </a:rPr>
                <a:t>market area C</a:t>
              </a:r>
            </a:p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1400" dirty="0">
                  <a:solidFill>
                    <a:prstClr val="black"/>
                  </a:solidFill>
                  <a:latin typeface="+mj-lt"/>
                  <a:ea typeface="+mn-ea"/>
                  <a:cs typeface="Arial"/>
                </a:rPr>
                <a:t>TSO C</a:t>
              </a:r>
            </a:p>
          </p:txBody>
        </p:sp>
        <p:grpSp>
          <p:nvGrpSpPr>
            <p:cNvPr id="123" name="Gruppierung 133">
              <a:extLst>
                <a:ext uri="{FF2B5EF4-FFF2-40B4-BE49-F238E27FC236}">
                  <a16:creationId xmlns:a16="http://schemas.microsoft.com/office/drawing/2014/main" id="{3EE2800B-87BD-428E-8C37-D3540279727B}"/>
                </a:ext>
              </a:extLst>
            </p:cNvPr>
            <p:cNvGrpSpPr/>
            <p:nvPr/>
          </p:nvGrpSpPr>
          <p:grpSpPr>
            <a:xfrm>
              <a:off x="3005413" y="3453480"/>
              <a:ext cx="343925" cy="219758"/>
              <a:chOff x="616194" y="1487133"/>
              <a:chExt cx="477674" cy="305220"/>
            </a:xfrm>
          </p:grpSpPr>
          <p:sp>
            <p:nvSpPr>
              <p:cNvPr id="161" name="Rechteck 160">
                <a:extLst>
                  <a:ext uri="{FF2B5EF4-FFF2-40B4-BE49-F238E27FC236}">
                    <a16:creationId xmlns:a16="http://schemas.microsoft.com/office/drawing/2014/main" id="{B6BD55B1-6852-4F89-AFFC-2FD67EB289F6}"/>
                  </a:ext>
                </a:extLst>
              </p:cNvPr>
              <p:cNvSpPr/>
              <p:nvPr/>
            </p:nvSpPr>
            <p:spPr>
              <a:xfrm>
                <a:off x="712417" y="1487133"/>
                <a:ext cx="274320" cy="274320"/>
              </a:xfrm>
              <a:prstGeom prst="rect">
                <a:avLst/>
              </a:prstGeom>
              <a:solidFill>
                <a:sysClr val="window" lastClr="FFFFFF"/>
              </a:solidFill>
              <a:ln w="952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Arial"/>
                </a:endParaRPr>
              </a:p>
            </p:txBody>
          </p:sp>
          <p:sp>
            <p:nvSpPr>
              <p:cNvPr id="162" name="Textfeld 161">
                <a:extLst>
                  <a:ext uri="{FF2B5EF4-FFF2-40B4-BE49-F238E27FC236}">
                    <a16:creationId xmlns:a16="http://schemas.microsoft.com/office/drawing/2014/main" id="{6FCF299A-1E0E-4284-B54D-2026E55D4253}"/>
                  </a:ext>
                </a:extLst>
              </p:cNvPr>
              <p:cNvSpPr txBox="1"/>
              <p:nvPr/>
            </p:nvSpPr>
            <p:spPr>
              <a:xfrm>
                <a:off x="616194" y="1493125"/>
                <a:ext cx="477674" cy="2992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+mn-ea"/>
                    <a:cs typeface="Arial"/>
                  </a:rPr>
                  <a:t>C2</a:t>
                </a:r>
              </a:p>
            </p:txBody>
          </p:sp>
        </p:grpSp>
        <p:cxnSp>
          <p:nvCxnSpPr>
            <p:cNvPr id="125" name="Gerade Verbindung 216">
              <a:extLst>
                <a:ext uri="{FF2B5EF4-FFF2-40B4-BE49-F238E27FC236}">
                  <a16:creationId xmlns:a16="http://schemas.microsoft.com/office/drawing/2014/main" id="{C85EE6A0-6A5F-4CEE-90DD-96D9D5C040CA}"/>
                </a:ext>
              </a:extLst>
            </p:cNvPr>
            <p:cNvCxnSpPr>
              <a:cxnSpLocks/>
              <a:endCxn id="155" idx="6"/>
            </p:cNvCxnSpPr>
            <p:nvPr/>
          </p:nvCxnSpPr>
          <p:spPr>
            <a:xfrm flipH="1" flipV="1">
              <a:off x="4928839" y="3347946"/>
              <a:ext cx="1258728" cy="207966"/>
            </a:xfrm>
            <a:prstGeom prst="line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grpSp>
          <p:nvGrpSpPr>
            <p:cNvPr id="128" name="Gruppierung 136">
              <a:extLst>
                <a:ext uri="{FF2B5EF4-FFF2-40B4-BE49-F238E27FC236}">
                  <a16:creationId xmlns:a16="http://schemas.microsoft.com/office/drawing/2014/main" id="{9CF05284-9A54-4F9C-A57E-2091D01A8413}"/>
                </a:ext>
              </a:extLst>
            </p:cNvPr>
            <p:cNvGrpSpPr/>
            <p:nvPr/>
          </p:nvGrpSpPr>
          <p:grpSpPr>
            <a:xfrm>
              <a:off x="5996834" y="3452450"/>
              <a:ext cx="343925" cy="219759"/>
              <a:chOff x="7008067" y="1364837"/>
              <a:chExt cx="477674" cy="305222"/>
            </a:xfrm>
          </p:grpSpPr>
          <p:sp>
            <p:nvSpPr>
              <p:cNvPr id="159" name="Rechteck 158">
                <a:extLst>
                  <a:ext uri="{FF2B5EF4-FFF2-40B4-BE49-F238E27FC236}">
                    <a16:creationId xmlns:a16="http://schemas.microsoft.com/office/drawing/2014/main" id="{C8B9A78C-25F3-4231-96E2-6FF18AF0DB43}"/>
                  </a:ext>
                </a:extLst>
              </p:cNvPr>
              <p:cNvSpPr/>
              <p:nvPr/>
            </p:nvSpPr>
            <p:spPr>
              <a:xfrm>
                <a:off x="7104290" y="1364837"/>
                <a:ext cx="274320" cy="274320"/>
              </a:xfrm>
              <a:prstGeom prst="rect">
                <a:avLst/>
              </a:prstGeom>
              <a:solidFill>
                <a:sysClr val="window" lastClr="FFFFFF"/>
              </a:solidFill>
              <a:ln w="952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Arial"/>
                </a:endParaRPr>
              </a:p>
            </p:txBody>
          </p:sp>
          <p:sp>
            <p:nvSpPr>
              <p:cNvPr id="160" name="Textfeld 159">
                <a:extLst>
                  <a:ext uri="{FF2B5EF4-FFF2-40B4-BE49-F238E27FC236}">
                    <a16:creationId xmlns:a16="http://schemas.microsoft.com/office/drawing/2014/main" id="{A6EC68DB-BEDE-4B53-8549-C1DF293553B4}"/>
                  </a:ext>
                </a:extLst>
              </p:cNvPr>
              <p:cNvSpPr txBox="1"/>
              <p:nvPr/>
            </p:nvSpPr>
            <p:spPr>
              <a:xfrm>
                <a:off x="7008067" y="1370831"/>
                <a:ext cx="477674" cy="2992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+mn-ea"/>
                    <a:cs typeface="Arial"/>
                  </a:rPr>
                  <a:t>C3</a:t>
                </a:r>
              </a:p>
            </p:txBody>
          </p:sp>
        </p:grpSp>
        <p:sp>
          <p:nvSpPr>
            <p:cNvPr id="132" name="Rechteck 131">
              <a:extLst>
                <a:ext uri="{FF2B5EF4-FFF2-40B4-BE49-F238E27FC236}">
                  <a16:creationId xmlns:a16="http://schemas.microsoft.com/office/drawing/2014/main" id="{08F1CC20-1F8D-4BC3-9728-82F04EA994FD}"/>
                </a:ext>
              </a:extLst>
            </p:cNvPr>
            <p:cNvSpPr/>
            <p:nvPr/>
          </p:nvSpPr>
          <p:spPr>
            <a:xfrm>
              <a:off x="6064508" y="3658776"/>
              <a:ext cx="197510" cy="197510"/>
            </a:xfrm>
            <a:prstGeom prst="rect">
              <a:avLst/>
            </a:prstGeom>
            <a:solidFill>
              <a:sysClr val="window" lastClr="FFFFFF"/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rial"/>
              </a:endParaRPr>
            </a:p>
          </p:txBody>
        </p:sp>
        <p:grpSp>
          <p:nvGrpSpPr>
            <p:cNvPr id="133" name="Gruppieren 132">
              <a:extLst>
                <a:ext uri="{FF2B5EF4-FFF2-40B4-BE49-F238E27FC236}">
                  <a16:creationId xmlns:a16="http://schemas.microsoft.com/office/drawing/2014/main" id="{A937E6B1-1F67-4F99-BE27-355C4D1A637A}"/>
                </a:ext>
              </a:extLst>
            </p:cNvPr>
            <p:cNvGrpSpPr/>
            <p:nvPr/>
          </p:nvGrpSpPr>
          <p:grpSpPr>
            <a:xfrm>
              <a:off x="2052369" y="4657735"/>
              <a:ext cx="512064" cy="217233"/>
              <a:chOff x="-536744" y="4507331"/>
              <a:chExt cx="512064" cy="217233"/>
            </a:xfrm>
          </p:grpSpPr>
          <p:sp>
            <p:nvSpPr>
              <p:cNvPr id="157" name="Rechteck 156">
                <a:extLst>
                  <a:ext uri="{FF2B5EF4-FFF2-40B4-BE49-F238E27FC236}">
                    <a16:creationId xmlns:a16="http://schemas.microsoft.com/office/drawing/2014/main" id="{1C69F4B4-073F-4203-B249-30322E926492}"/>
                  </a:ext>
                </a:extLst>
              </p:cNvPr>
              <p:cNvSpPr/>
              <p:nvPr/>
            </p:nvSpPr>
            <p:spPr>
              <a:xfrm>
                <a:off x="-380202" y="4507331"/>
                <a:ext cx="197510" cy="197510"/>
              </a:xfrm>
              <a:prstGeom prst="rect">
                <a:avLst/>
              </a:prstGeom>
              <a:solidFill>
                <a:sysClr val="window" lastClr="FFFFFF"/>
              </a:solidFill>
              <a:ln w="952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Arial"/>
                </a:endParaRPr>
              </a:p>
            </p:txBody>
          </p:sp>
          <p:sp>
            <p:nvSpPr>
              <p:cNvPr id="158" name="Textfeld 157">
                <a:extLst>
                  <a:ext uri="{FF2B5EF4-FFF2-40B4-BE49-F238E27FC236}">
                    <a16:creationId xmlns:a16="http://schemas.microsoft.com/office/drawing/2014/main" id="{398D61E7-0CE2-49C7-9BE8-509A30964260}"/>
                  </a:ext>
                </a:extLst>
              </p:cNvPr>
              <p:cNvSpPr txBox="1"/>
              <p:nvPr/>
            </p:nvSpPr>
            <p:spPr>
              <a:xfrm>
                <a:off x="-536744" y="4509120"/>
                <a:ext cx="512064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457200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de-DE" sz="800" dirty="0">
                    <a:solidFill>
                      <a:prstClr val="black"/>
                    </a:solidFill>
                    <a:latin typeface="+mj-lt"/>
                    <a:ea typeface="+mn-ea"/>
                    <a:cs typeface="Arial"/>
                  </a:rPr>
                  <a:t>A3</a:t>
                </a:r>
              </a:p>
            </p:txBody>
          </p:sp>
        </p:grpSp>
        <p:sp>
          <p:nvSpPr>
            <p:cNvPr id="135" name="Rechteck 134">
              <a:extLst>
                <a:ext uri="{FF2B5EF4-FFF2-40B4-BE49-F238E27FC236}">
                  <a16:creationId xmlns:a16="http://schemas.microsoft.com/office/drawing/2014/main" id="{C1D7AED5-4904-483C-881B-FBE3C3955815}"/>
                </a:ext>
              </a:extLst>
            </p:cNvPr>
            <p:cNvSpPr/>
            <p:nvPr/>
          </p:nvSpPr>
          <p:spPr>
            <a:xfrm>
              <a:off x="4602463" y="2792188"/>
              <a:ext cx="197510" cy="197510"/>
            </a:xfrm>
            <a:prstGeom prst="rect">
              <a:avLst/>
            </a:prstGeom>
            <a:solidFill>
              <a:sysClr val="window" lastClr="FFFFFF"/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rial"/>
              </a:endParaRPr>
            </a:p>
          </p:txBody>
        </p:sp>
        <p:sp>
          <p:nvSpPr>
            <p:cNvPr id="136" name="Textfeld 135">
              <a:extLst>
                <a:ext uri="{FF2B5EF4-FFF2-40B4-BE49-F238E27FC236}">
                  <a16:creationId xmlns:a16="http://schemas.microsoft.com/office/drawing/2014/main" id="{0F1745A3-6A45-45B0-A8E9-95D1338C8CDC}"/>
                </a:ext>
              </a:extLst>
            </p:cNvPr>
            <p:cNvSpPr txBox="1"/>
            <p:nvPr/>
          </p:nvSpPr>
          <p:spPr>
            <a:xfrm>
              <a:off x="4457565" y="2798753"/>
              <a:ext cx="504056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de-DE" sz="800" dirty="0">
                  <a:solidFill>
                    <a:prstClr val="black"/>
                  </a:solidFill>
                  <a:latin typeface="+mj-lt"/>
                  <a:ea typeface="+mn-ea"/>
                  <a:cs typeface="Arial"/>
                </a:rPr>
                <a:t>C1</a:t>
              </a:r>
            </a:p>
          </p:txBody>
        </p:sp>
        <p:sp>
          <p:nvSpPr>
            <p:cNvPr id="143" name="Rechteck 142">
              <a:extLst>
                <a:ext uri="{FF2B5EF4-FFF2-40B4-BE49-F238E27FC236}">
                  <a16:creationId xmlns:a16="http://schemas.microsoft.com/office/drawing/2014/main" id="{556F79F5-8572-4EBE-9005-D8840860768F}"/>
                </a:ext>
              </a:extLst>
            </p:cNvPr>
            <p:cNvSpPr/>
            <p:nvPr/>
          </p:nvSpPr>
          <p:spPr>
            <a:xfrm>
              <a:off x="3074045" y="3658776"/>
              <a:ext cx="197510" cy="197510"/>
            </a:xfrm>
            <a:prstGeom prst="rect">
              <a:avLst/>
            </a:prstGeom>
            <a:solidFill>
              <a:sysClr val="window" lastClr="FFFFFF"/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rial"/>
              </a:endParaRPr>
            </a:p>
          </p:txBody>
        </p:sp>
        <p:sp>
          <p:nvSpPr>
            <p:cNvPr id="144" name="Textfeld 143">
              <a:extLst>
                <a:ext uri="{FF2B5EF4-FFF2-40B4-BE49-F238E27FC236}">
                  <a16:creationId xmlns:a16="http://schemas.microsoft.com/office/drawing/2014/main" id="{95C2CFD1-ECC1-473A-BE35-4F7469AE7238}"/>
                </a:ext>
              </a:extLst>
            </p:cNvPr>
            <p:cNvSpPr txBox="1"/>
            <p:nvPr/>
          </p:nvSpPr>
          <p:spPr>
            <a:xfrm>
              <a:off x="2920343" y="3645386"/>
              <a:ext cx="512064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de-DE" sz="800" dirty="0">
                  <a:solidFill>
                    <a:prstClr val="black"/>
                  </a:solidFill>
                  <a:latin typeface="+mj-lt"/>
                  <a:ea typeface="+mn-ea"/>
                  <a:cs typeface="Arial"/>
                </a:rPr>
                <a:t>A2</a:t>
              </a:r>
            </a:p>
          </p:txBody>
        </p:sp>
        <p:sp>
          <p:nvSpPr>
            <p:cNvPr id="146" name="Textfeld 145">
              <a:extLst>
                <a:ext uri="{FF2B5EF4-FFF2-40B4-BE49-F238E27FC236}">
                  <a16:creationId xmlns:a16="http://schemas.microsoft.com/office/drawing/2014/main" id="{31DE27DF-DD15-489B-B9FE-BABA8C19575D}"/>
                </a:ext>
              </a:extLst>
            </p:cNvPr>
            <p:cNvSpPr txBox="1"/>
            <p:nvPr/>
          </p:nvSpPr>
          <p:spPr>
            <a:xfrm>
              <a:off x="5920015" y="3640709"/>
              <a:ext cx="512064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de-DE" sz="800" dirty="0">
                  <a:solidFill>
                    <a:prstClr val="black"/>
                  </a:solidFill>
                  <a:latin typeface="+mj-lt"/>
                  <a:ea typeface="+mn-ea"/>
                  <a:cs typeface="Arial"/>
                </a:rPr>
                <a:t>B2</a:t>
              </a:r>
            </a:p>
          </p:txBody>
        </p:sp>
        <p:grpSp>
          <p:nvGrpSpPr>
            <p:cNvPr id="147" name="Gruppieren 146">
              <a:extLst>
                <a:ext uri="{FF2B5EF4-FFF2-40B4-BE49-F238E27FC236}">
                  <a16:creationId xmlns:a16="http://schemas.microsoft.com/office/drawing/2014/main" id="{EC993F8A-7ADB-467B-A21B-58E36F5810EC}"/>
                </a:ext>
              </a:extLst>
            </p:cNvPr>
            <p:cNvGrpSpPr/>
            <p:nvPr/>
          </p:nvGrpSpPr>
          <p:grpSpPr>
            <a:xfrm>
              <a:off x="4409751" y="3095918"/>
              <a:ext cx="534121" cy="504056"/>
              <a:chOff x="4436622" y="3103538"/>
              <a:chExt cx="534121" cy="504056"/>
            </a:xfrm>
          </p:grpSpPr>
          <p:sp>
            <p:nvSpPr>
              <p:cNvPr id="155" name="Ellipse 154">
                <a:extLst>
                  <a:ext uri="{FF2B5EF4-FFF2-40B4-BE49-F238E27FC236}">
                    <a16:creationId xmlns:a16="http://schemas.microsoft.com/office/drawing/2014/main" id="{BA9F4B11-D0D7-400D-A59F-02E8E5CBCEF8}"/>
                  </a:ext>
                </a:extLst>
              </p:cNvPr>
              <p:cNvSpPr/>
              <p:nvPr/>
            </p:nvSpPr>
            <p:spPr>
              <a:xfrm>
                <a:off x="4451654" y="3103538"/>
                <a:ext cx="504056" cy="504056"/>
              </a:xfrm>
              <a:prstGeom prst="ellipse">
                <a:avLst/>
              </a:prstGeom>
              <a:noFill/>
              <a:ln w="15875">
                <a:solidFill>
                  <a:schemeClr val="tx1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56" name="Textfeld 155">
                <a:extLst>
                  <a:ext uri="{FF2B5EF4-FFF2-40B4-BE49-F238E27FC236}">
                    <a16:creationId xmlns:a16="http://schemas.microsoft.com/office/drawing/2014/main" id="{D72BED34-9A28-4C60-BF6D-2D70C7CCBA1E}"/>
                  </a:ext>
                </a:extLst>
              </p:cNvPr>
              <p:cNvSpPr txBox="1"/>
              <p:nvPr/>
            </p:nvSpPr>
            <p:spPr>
              <a:xfrm>
                <a:off x="4436622" y="3201676"/>
                <a:ext cx="53412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de-DE" sz="1400" dirty="0"/>
                  <a:t>VTP</a:t>
                </a:r>
              </a:p>
            </p:txBody>
          </p:sp>
        </p:grpSp>
        <p:grpSp>
          <p:nvGrpSpPr>
            <p:cNvPr id="149" name="Gruppieren 148">
              <a:extLst>
                <a:ext uri="{FF2B5EF4-FFF2-40B4-BE49-F238E27FC236}">
                  <a16:creationId xmlns:a16="http://schemas.microsoft.com/office/drawing/2014/main" id="{85897F4E-D5C1-4625-92DD-8F587F3E3997}"/>
                </a:ext>
              </a:extLst>
            </p:cNvPr>
            <p:cNvGrpSpPr/>
            <p:nvPr/>
          </p:nvGrpSpPr>
          <p:grpSpPr>
            <a:xfrm>
              <a:off x="3171215" y="4259188"/>
              <a:ext cx="534121" cy="504056"/>
              <a:chOff x="3178835" y="4370912"/>
              <a:chExt cx="534121" cy="504056"/>
            </a:xfrm>
          </p:grpSpPr>
          <p:sp>
            <p:nvSpPr>
              <p:cNvPr id="153" name="Ellipse 152">
                <a:extLst>
                  <a:ext uri="{FF2B5EF4-FFF2-40B4-BE49-F238E27FC236}">
                    <a16:creationId xmlns:a16="http://schemas.microsoft.com/office/drawing/2014/main" id="{EE2296EE-CBDF-4671-A084-BC4BFB001B49}"/>
                  </a:ext>
                </a:extLst>
              </p:cNvPr>
              <p:cNvSpPr/>
              <p:nvPr/>
            </p:nvSpPr>
            <p:spPr>
              <a:xfrm>
                <a:off x="3193867" y="4370912"/>
                <a:ext cx="504056" cy="504056"/>
              </a:xfrm>
              <a:prstGeom prst="ellipse">
                <a:avLst/>
              </a:prstGeom>
              <a:noFill/>
              <a:ln w="15875">
                <a:solidFill>
                  <a:schemeClr val="tx1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54" name="Textfeld 153">
                <a:extLst>
                  <a:ext uri="{FF2B5EF4-FFF2-40B4-BE49-F238E27FC236}">
                    <a16:creationId xmlns:a16="http://schemas.microsoft.com/office/drawing/2014/main" id="{E0CE83A0-B7E2-4206-9DC4-DAFAD26D1E54}"/>
                  </a:ext>
                </a:extLst>
              </p:cNvPr>
              <p:cNvSpPr txBox="1"/>
              <p:nvPr/>
            </p:nvSpPr>
            <p:spPr>
              <a:xfrm>
                <a:off x="3178835" y="4469050"/>
                <a:ext cx="53412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de-DE" sz="1400" dirty="0"/>
                  <a:t>VTP</a:t>
                </a:r>
              </a:p>
            </p:txBody>
          </p:sp>
        </p:grpSp>
        <p:grpSp>
          <p:nvGrpSpPr>
            <p:cNvPr id="150" name="Gruppieren 149">
              <a:extLst>
                <a:ext uri="{FF2B5EF4-FFF2-40B4-BE49-F238E27FC236}">
                  <a16:creationId xmlns:a16="http://schemas.microsoft.com/office/drawing/2014/main" id="{746163AE-165F-482F-81F0-E46FCFFB6E9D}"/>
                </a:ext>
              </a:extLst>
            </p:cNvPr>
            <p:cNvGrpSpPr/>
            <p:nvPr/>
          </p:nvGrpSpPr>
          <p:grpSpPr>
            <a:xfrm>
              <a:off x="5735960" y="4262616"/>
              <a:ext cx="534121" cy="504056"/>
              <a:chOff x="5532342" y="4375989"/>
              <a:chExt cx="534121" cy="504056"/>
            </a:xfrm>
          </p:grpSpPr>
          <p:sp>
            <p:nvSpPr>
              <p:cNvPr id="151" name="Ellipse 150">
                <a:extLst>
                  <a:ext uri="{FF2B5EF4-FFF2-40B4-BE49-F238E27FC236}">
                    <a16:creationId xmlns:a16="http://schemas.microsoft.com/office/drawing/2014/main" id="{E0307108-CB24-4C1E-8523-E53A53A5C469}"/>
                  </a:ext>
                </a:extLst>
              </p:cNvPr>
              <p:cNvSpPr/>
              <p:nvPr/>
            </p:nvSpPr>
            <p:spPr>
              <a:xfrm>
                <a:off x="5547374" y="4375989"/>
                <a:ext cx="504056" cy="504056"/>
              </a:xfrm>
              <a:prstGeom prst="ellipse">
                <a:avLst/>
              </a:prstGeom>
              <a:noFill/>
              <a:ln w="15875">
                <a:solidFill>
                  <a:schemeClr val="tx1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52" name="Textfeld 151">
                <a:extLst>
                  <a:ext uri="{FF2B5EF4-FFF2-40B4-BE49-F238E27FC236}">
                    <a16:creationId xmlns:a16="http://schemas.microsoft.com/office/drawing/2014/main" id="{51A64663-28AF-456E-A60C-F28399C8F860}"/>
                  </a:ext>
                </a:extLst>
              </p:cNvPr>
              <p:cNvSpPr txBox="1"/>
              <p:nvPr/>
            </p:nvSpPr>
            <p:spPr>
              <a:xfrm>
                <a:off x="5532342" y="4474127"/>
                <a:ext cx="53412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de-DE" sz="1400" dirty="0"/>
                  <a:t>VTP</a:t>
                </a:r>
              </a:p>
            </p:txBody>
          </p:sp>
        </p:grpSp>
      </p:grpSp>
      <p:sp>
        <p:nvSpPr>
          <p:cNvPr id="5" name="Pfeil: nach rechts 4">
            <a:extLst>
              <a:ext uri="{FF2B5EF4-FFF2-40B4-BE49-F238E27FC236}">
                <a16:creationId xmlns:a16="http://schemas.microsoft.com/office/drawing/2014/main" id="{A13D02CF-75FD-45CF-8D3B-D88C2FDEE29B}"/>
              </a:ext>
            </a:extLst>
          </p:cNvPr>
          <p:cNvSpPr/>
          <p:nvPr/>
        </p:nvSpPr>
        <p:spPr>
          <a:xfrm>
            <a:off x="5519936" y="3813739"/>
            <a:ext cx="684719" cy="183944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4" name="Ellipse 93">
            <a:extLst>
              <a:ext uri="{FF2B5EF4-FFF2-40B4-BE49-F238E27FC236}">
                <a16:creationId xmlns:a16="http://schemas.microsoft.com/office/drawing/2014/main" id="{1628FFD5-8C7B-4E81-BD19-FD6B3896AE88}"/>
              </a:ext>
            </a:extLst>
          </p:cNvPr>
          <p:cNvSpPr/>
          <p:nvPr/>
        </p:nvSpPr>
        <p:spPr>
          <a:xfrm>
            <a:off x="7211774" y="3429000"/>
            <a:ext cx="454841" cy="731309"/>
          </a:xfrm>
          <a:prstGeom prst="ellipse">
            <a:avLst/>
          </a:prstGeom>
          <a:noFill/>
          <a:ln w="34925">
            <a:solidFill>
              <a:schemeClr val="accent2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5" name="Ellipse 94">
            <a:extLst>
              <a:ext uri="{FF2B5EF4-FFF2-40B4-BE49-F238E27FC236}">
                <a16:creationId xmlns:a16="http://schemas.microsoft.com/office/drawing/2014/main" id="{1D9171E5-0ED8-450D-9396-5E2D5F90D423}"/>
              </a:ext>
            </a:extLst>
          </p:cNvPr>
          <p:cNvSpPr/>
          <p:nvPr/>
        </p:nvSpPr>
        <p:spPr>
          <a:xfrm>
            <a:off x="10200456" y="3429000"/>
            <a:ext cx="454841" cy="731309"/>
          </a:xfrm>
          <a:prstGeom prst="ellipse">
            <a:avLst/>
          </a:prstGeom>
          <a:noFill/>
          <a:ln w="34925">
            <a:solidFill>
              <a:schemeClr val="accent2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642267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>
            <a:extLst>
              <a:ext uri="{FF2B5EF4-FFF2-40B4-BE49-F238E27FC236}">
                <a16:creationId xmlns:a16="http://schemas.microsoft.com/office/drawing/2014/main" id="{EE52AD03-B889-4360-8D2A-3BC2603C67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1284288"/>
            <a:ext cx="12187767" cy="792162"/>
          </a:xfrm>
        </p:spPr>
        <p:txBody>
          <a:bodyPr>
            <a:normAutofit/>
          </a:bodyPr>
          <a:lstStyle/>
          <a:p>
            <a:r>
              <a:rPr lang="en-US" sz="3200" dirty="0"/>
              <a:t>Gas market mergers in practice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A4688B18-9516-46C0-B9C8-2A39F8A415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" y="2230438"/>
            <a:ext cx="5992284" cy="4318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dirty="0"/>
              <a:t>Under discussion between</a:t>
            </a:r>
          </a:p>
          <a:p>
            <a:r>
              <a:rPr lang="en-US" sz="2200" dirty="0"/>
              <a:t>Spain and Portugal,</a:t>
            </a:r>
          </a:p>
          <a:p>
            <a:r>
              <a:rPr lang="en-US" sz="2200" dirty="0"/>
              <a:t>Croatia and Hungary,</a:t>
            </a:r>
          </a:p>
          <a:p>
            <a:r>
              <a:rPr lang="en-US" sz="2200" dirty="0"/>
              <a:t>Italy and Austria, and</a:t>
            </a:r>
          </a:p>
          <a:p>
            <a:r>
              <a:rPr lang="en-US" sz="2200" dirty="0"/>
              <a:t>amongst Baltic States.</a:t>
            </a:r>
          </a:p>
          <a:p>
            <a:pPr marL="0" indent="0">
              <a:buNone/>
            </a:pPr>
            <a:br>
              <a:rPr lang="en-US" sz="2200" dirty="0"/>
            </a:br>
            <a:r>
              <a:rPr lang="en-US" sz="2200" dirty="0"/>
              <a:t>Remaining two German markets to merge by 10/ 2021</a:t>
            </a:r>
          </a:p>
          <a:p>
            <a:pPr marL="0" indent="0">
              <a:buNone/>
            </a:pPr>
            <a:endParaRPr lang="en-US" sz="2200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D77843BD-B271-41F2-944E-38BF04B447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1984" y="2230438"/>
            <a:ext cx="5992283" cy="41646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555987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BFF51AB-5D16-4744-8117-F78B592D63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Interim conclusion and motivation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2092CF8-FC47-4B0E-9136-4D39588D49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200" dirty="0"/>
              <a:t>Market mergers are foreseen to benefit wholesale markets</a:t>
            </a:r>
          </a:p>
          <a:p>
            <a:r>
              <a:rPr lang="en-GB" sz="2200" dirty="0"/>
              <a:t>Commercial impact on TSOs are not in scope</a:t>
            </a:r>
          </a:p>
          <a:p>
            <a:r>
              <a:rPr lang="en-GB" sz="2200" dirty="0"/>
              <a:t>Market mergers take place in practice</a:t>
            </a:r>
          </a:p>
          <a:p>
            <a:r>
              <a:rPr lang="en-GB" sz="2200" dirty="0"/>
              <a:t>Market mergers create gas transport substitutes</a:t>
            </a:r>
          </a:p>
          <a:p>
            <a:endParaRPr lang="en-GB" sz="2200" dirty="0"/>
          </a:p>
          <a:p>
            <a:r>
              <a:rPr lang="en-GB" sz="2200" dirty="0"/>
              <a:t>Research related questions</a:t>
            </a:r>
          </a:p>
          <a:p>
            <a:pPr lvl="1"/>
            <a:r>
              <a:rPr lang="en-GB" sz="2200" dirty="0"/>
              <a:t>What impact do market mergers mean for the regulation of gas TSOs?</a:t>
            </a:r>
          </a:p>
          <a:p>
            <a:pPr lvl="1"/>
            <a:r>
              <a:rPr lang="en-GB" sz="2200" dirty="0"/>
              <a:t>Do TSO face competitive pressure from other TSOs being substitutes?</a:t>
            </a:r>
          </a:p>
          <a:p>
            <a:pPr lvl="1"/>
            <a:r>
              <a:rPr lang="en-GB" sz="2200" dirty="0"/>
              <a:t>Does the presence of substitutes impact TSOs’ tariff setting?</a:t>
            </a:r>
          </a:p>
        </p:txBody>
      </p:sp>
    </p:spTree>
    <p:extLst>
      <p:ext uri="{BB962C8B-B14F-4D97-AF65-F5344CB8AC3E}">
        <p14:creationId xmlns:p14="http://schemas.microsoft.com/office/powerpoint/2010/main" val="17547278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27854F8-68C5-4D1B-83A9-6D48C0B379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Theory: tariff related incentives under revenue-cap regime (I)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45AF98B-8139-47E6-B2C0-B533C6E0C2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sz="2200" dirty="0"/>
              <a:t>Revenue-cap regulation is the most common one used for EU gas TSOs</a:t>
            </a:r>
          </a:p>
          <a:p>
            <a:r>
              <a:rPr lang="en-GB" sz="2200" dirty="0"/>
              <a:t>In setting tariffs, TSO may be free but face an allowed revenue constraint:</a:t>
            </a:r>
          </a:p>
          <a:p>
            <a:pPr marL="0" indent="0">
              <a:buNone/>
            </a:pPr>
            <a:br>
              <a:rPr lang="en-GB" sz="2200" dirty="0"/>
            </a:br>
            <a:endParaRPr lang="en-GB" sz="2200" dirty="0"/>
          </a:p>
          <a:p>
            <a:endParaRPr lang="en-GB" sz="2200" dirty="0"/>
          </a:p>
          <a:p>
            <a:r>
              <a:rPr lang="en-GB" sz="2200" dirty="0"/>
              <a:t>Revenue-cap regulation is characterised by a regulatory account to shield the TSO against volume revenue risks (and chances), i.e., over- and under recoveries:</a:t>
            </a:r>
          </a:p>
          <a:p>
            <a:endParaRPr lang="en-GB" sz="2200" dirty="0"/>
          </a:p>
          <a:p>
            <a:endParaRPr lang="en-GB" sz="2200" dirty="0"/>
          </a:p>
          <a:p>
            <a:endParaRPr lang="en-GB" sz="2200" dirty="0"/>
          </a:p>
          <a:p>
            <a:pPr marL="355600" indent="-355600">
              <a:buNone/>
            </a:pPr>
            <a:r>
              <a:rPr lang="en-GB" sz="2200" dirty="0">
                <a:sym typeface="Wingdings" panose="05000000000000000000" pitchFamily="2" charset="2"/>
              </a:rPr>
              <a:t> The presence of a regulatory account, which is essential to revenue-cap regulation, does not set incentives to consider substitute TSOs in setting tariffs. </a:t>
            </a:r>
            <a:endParaRPr lang="en-GB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feld 5">
                <a:extLst>
                  <a:ext uri="{FF2B5EF4-FFF2-40B4-BE49-F238E27FC236}">
                    <a16:creationId xmlns:a16="http://schemas.microsoft.com/office/drawing/2014/main" id="{9AB93F0A-5290-4802-A30C-C752A3D85845}"/>
                  </a:ext>
                </a:extLst>
              </p:cNvPr>
              <p:cNvSpPr txBox="1"/>
              <p:nvPr/>
            </p:nvSpPr>
            <p:spPr>
              <a:xfrm>
                <a:off x="1164510" y="4705399"/>
                <a:ext cx="4572983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𝑅</m:t>
                      </m:r>
                      <m:sSub>
                        <m:sSubPr>
                          <m:ctrlPr>
                            <a:rPr lang="de-DE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de-DE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𝑡𝑎𝑟𝑖𝑓</m:t>
                      </m:r>
                      <m:sSub>
                        <m:sSubPr>
                          <m:ctrlPr>
                            <a:rPr lang="de-DE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de-DE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de-DE" sz="2000" i="1">
                          <a:latin typeface="Cambria Math" panose="02040503050406030204" pitchFamily="18" charset="0"/>
                        </a:rPr>
                        <m:t>𝑐𝑎𝑝𝑎𝑐𝑖𝑡𝑦</m:t>
                      </m:r>
                      <m:r>
                        <a:rPr lang="de-DE" sz="20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de-DE" sz="2000" i="1">
                          <a:latin typeface="Cambria Math" panose="02040503050406030204" pitchFamily="18" charset="0"/>
                        </a:rPr>
                        <m:t>𝑏𝑜𝑜𝑘𝑖𝑛</m:t>
                      </m:r>
                      <m:sSub>
                        <m:sSubPr>
                          <m:ctrlPr>
                            <a:rPr lang="de-DE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000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de-DE" sz="2000" i="1" dirty="0"/>
              </a:p>
            </p:txBody>
          </p:sp>
        </mc:Choice>
        <mc:Fallback xmlns="">
          <p:sp>
            <p:nvSpPr>
              <p:cNvPr id="6" name="Textfeld 5">
                <a:extLst>
                  <a:ext uri="{FF2B5EF4-FFF2-40B4-BE49-F238E27FC236}">
                    <a16:creationId xmlns:a16="http://schemas.microsoft.com/office/drawing/2014/main" id="{9AB93F0A-5290-4802-A30C-C752A3D858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4510" y="4705399"/>
                <a:ext cx="4572983" cy="307777"/>
              </a:xfrm>
              <a:prstGeom prst="rect">
                <a:avLst/>
              </a:prstGeom>
              <a:blipFill>
                <a:blip r:embed="rId3"/>
                <a:stretch>
                  <a:fillRect l="-667" b="-3800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feld 8">
                <a:extLst>
                  <a:ext uri="{FF2B5EF4-FFF2-40B4-BE49-F238E27FC236}">
                    <a16:creationId xmlns:a16="http://schemas.microsoft.com/office/drawing/2014/main" id="{1FD24312-A955-44AF-8D6C-9F67693F2CCD}"/>
                  </a:ext>
                </a:extLst>
              </p:cNvPr>
              <p:cNvSpPr txBox="1"/>
              <p:nvPr/>
            </p:nvSpPr>
            <p:spPr>
              <a:xfrm>
                <a:off x="1164199" y="5137447"/>
                <a:ext cx="1900392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de-DE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𝑅</m:t>
                      </m:r>
                      <m:sSub>
                        <m:sSubPr>
                          <m:ctrlPr>
                            <a:rPr lang="de-DE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de-DE" sz="2000" i="1" dirty="0"/>
              </a:p>
            </p:txBody>
          </p:sp>
        </mc:Choice>
        <mc:Fallback xmlns="">
          <p:sp>
            <p:nvSpPr>
              <p:cNvPr id="9" name="Textfeld 8">
                <a:extLst>
                  <a:ext uri="{FF2B5EF4-FFF2-40B4-BE49-F238E27FC236}">
                    <a16:creationId xmlns:a16="http://schemas.microsoft.com/office/drawing/2014/main" id="{1FD24312-A955-44AF-8D6C-9F67693F2C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4199" y="5137447"/>
                <a:ext cx="1900392" cy="307777"/>
              </a:xfrm>
              <a:prstGeom prst="rect">
                <a:avLst/>
              </a:prstGeom>
              <a:blipFill>
                <a:blip r:embed="rId4"/>
                <a:stretch>
                  <a:fillRect l="-2564" r="-321" b="-2000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feld 9">
                <a:extLst>
                  <a:ext uri="{FF2B5EF4-FFF2-40B4-BE49-F238E27FC236}">
                    <a16:creationId xmlns:a16="http://schemas.microsoft.com/office/drawing/2014/main" id="{52A32217-1CFF-4B20-821C-8CD5CFA0F970}"/>
                  </a:ext>
                </a:extLst>
              </p:cNvPr>
              <p:cNvSpPr txBox="1"/>
              <p:nvPr/>
            </p:nvSpPr>
            <p:spPr>
              <a:xfrm>
                <a:off x="1199456" y="2924944"/>
                <a:ext cx="4296241" cy="84029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de-DE" sz="20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</m:acc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≥</m:t>
                      </m:r>
                      <m:nary>
                        <m:naryPr>
                          <m:chr m:val="∑"/>
                          <m:ctrlPr>
                            <a:rPr lang="de-DE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𝑐𝑎𝑝𝑎𝑐𝑖𝑡𝑦</m:t>
                          </m:r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𝑏𝑜𝑜𝑘𝑖𝑛𝑔</m:t>
                          </m:r>
                          <m:sSubSup>
                            <m:sSubSupPr>
                              <m:ctrlP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p>
                          </m:sSubSup>
                          <m:r>
                            <a:rPr lang="de-DE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de-DE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𝑡𝑎𝑟𝑖𝑓</m:t>
                          </m:r>
                          <m:sSub>
                            <m:sSubPr>
                              <m:ctrlPr>
                                <a:rPr lang="de-DE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de-DE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de-DE" sz="2000" i="1" dirty="0"/>
              </a:p>
            </p:txBody>
          </p:sp>
        </mc:Choice>
        <mc:Fallback xmlns="">
          <p:sp>
            <p:nvSpPr>
              <p:cNvPr id="10" name="Textfeld 9">
                <a:extLst>
                  <a:ext uri="{FF2B5EF4-FFF2-40B4-BE49-F238E27FC236}">
                    <a16:creationId xmlns:a16="http://schemas.microsoft.com/office/drawing/2014/main" id="{52A32217-1CFF-4B20-821C-8CD5CFA0F9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9456" y="2924944"/>
                <a:ext cx="4296241" cy="84029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778700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BD11866-5DC1-4DE5-8755-D4D0F27C9A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100" dirty="0"/>
              <a:t>Theory: tariff related incentives under revenue-cap regime (II)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281DD3F-D241-4ABE-A115-DBB54C5552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200" dirty="0"/>
              <a:t>To simulate competition, an additional efficiency benchmarking can be applied</a:t>
            </a:r>
          </a:p>
          <a:p>
            <a:pPr>
              <a:spcAft>
                <a:spcPts val="600"/>
              </a:spcAft>
            </a:pPr>
            <a:r>
              <a:rPr lang="en-GB" sz="2200" dirty="0"/>
              <a:t>Idea: compare the productivity of firm </a:t>
            </a:r>
            <a:r>
              <a:rPr lang="en-GB" sz="2200" i="1" dirty="0" err="1"/>
              <a:t>i</a:t>
            </a:r>
            <a:r>
              <a:rPr lang="en-GB" sz="2200" dirty="0"/>
              <a:t> against a benchmark </a:t>
            </a:r>
            <a:r>
              <a:rPr lang="en-GB" sz="2200" i="1" dirty="0"/>
              <a:t>j to obtain an efficiency score (ES), </a:t>
            </a:r>
            <a:r>
              <a:rPr lang="en-GB" sz="2200" dirty="0"/>
              <a:t>and consider it in setting the (efficient) allowed revenues:</a:t>
            </a:r>
          </a:p>
          <a:p>
            <a:endParaRPr lang="en-GB" sz="2200" dirty="0"/>
          </a:p>
          <a:p>
            <a:endParaRPr lang="en-GB" sz="2200" dirty="0"/>
          </a:p>
          <a:p>
            <a:pPr>
              <a:spcBef>
                <a:spcPts val="1200"/>
              </a:spcBef>
            </a:pPr>
            <a:r>
              <a:rPr lang="en-GB" sz="2200" dirty="0"/>
              <a:t>In a merged market, substitute TSO compete for demand: they compete for </a:t>
            </a:r>
            <a:r>
              <a:rPr lang="en-GB" sz="2200" i="1" dirty="0"/>
              <a:t>output.</a:t>
            </a:r>
          </a:p>
          <a:p>
            <a:r>
              <a:rPr lang="en-GB" sz="2200" dirty="0"/>
              <a:t>Whereas a regulatory account shields against volume related under-recoveries, it does not shield the TSO against efficiency losses (would be contradicting).</a:t>
            </a:r>
          </a:p>
          <a:p>
            <a:r>
              <a:rPr lang="en-GB" sz="2200" dirty="0"/>
              <a:t>Hypothesis: Tariffs at multi-TSO borders are expected to be lower as compared to tariffs at border, where only one TSO offers capacity (with no substitutes).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feld 5">
                <a:extLst>
                  <a:ext uri="{FF2B5EF4-FFF2-40B4-BE49-F238E27FC236}">
                    <a16:creationId xmlns:a16="http://schemas.microsoft.com/office/drawing/2014/main" id="{8E473072-8404-4512-8E0B-297DF2E4FD6C}"/>
                  </a:ext>
                </a:extLst>
              </p:cNvPr>
              <p:cNvSpPr txBox="1"/>
              <p:nvPr/>
            </p:nvSpPr>
            <p:spPr>
              <a:xfrm>
                <a:off x="1199456" y="3429000"/>
                <a:ext cx="6548716" cy="98078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de-DE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de-DE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</m:t>
                              </m:r>
                            </m:e>
                          </m:acc>
                        </m:e>
                        <m:sub>
                          <m:r>
                            <a:rPr lang="de-DE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de-DE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de-DE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𝑟𝑝</m:t>
                          </m:r>
                        </m:sub>
                      </m:sSub>
                      <m:r>
                        <a:rPr lang="de-DE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de-DE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𝑇𝑂𝑇𝐸</m:t>
                      </m:r>
                      <m:sSub>
                        <m:sSubPr>
                          <m:ctrlPr>
                            <a:rPr lang="de-DE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de-DE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de-DE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de-DE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𝑟𝑝</m:t>
                          </m:r>
                          <m:r>
                            <a:rPr lang="de-DE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de-DE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×</m:t>
                      </m:r>
                      <m:r>
                        <a:rPr lang="de-DE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sSub>
                        <m:sSubPr>
                          <m:ctrlPr>
                            <a:rPr lang="de-DE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de-DE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de-DE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de-DE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𝑟𝑝</m:t>
                          </m:r>
                          <m:r>
                            <a:rPr lang="de-DE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de-DE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;</m:t>
                      </m:r>
                      <m:r>
                        <a:rPr lang="de-DE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𝑤𝑖𝑡h</m:t>
                      </m:r>
                      <m:r>
                        <a:rPr lang="de-DE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de-DE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sSub>
                        <m:sSubPr>
                          <m:ctrlPr>
                            <a:rPr lang="de-DE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de-DE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f>
                        <m:fPr>
                          <m:ctrlPr>
                            <a:rPr lang="de-DE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de-DE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de-DE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𝑜𝑢𝑡𝑝𝑢𝑡</m:t>
                              </m:r>
                              <m:r>
                                <a:rPr lang="de-DE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de-DE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𝑖𝑛𝑝𝑢𝑡</m:t>
                              </m:r>
                              <m:r>
                                <a:rPr lang="de-DE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  <m:sub>
                              <m:r>
                                <a:rPr lang="de-DE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de-DE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de-DE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𝑜𝑢𝑡𝑝𝑢𝑡</m:t>
                              </m:r>
                              <m:r>
                                <a:rPr lang="de-DE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de-DE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𝑖𝑛𝑝𝑢𝑡</m:t>
                              </m:r>
                              <m:r>
                                <a:rPr lang="de-DE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  <m:sub>
                              <m:r>
                                <a:rPr lang="de-DE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de-DE" sz="20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de-DE" sz="20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Textfeld 5">
                <a:extLst>
                  <a:ext uri="{FF2B5EF4-FFF2-40B4-BE49-F238E27FC236}">
                    <a16:creationId xmlns:a16="http://schemas.microsoft.com/office/drawing/2014/main" id="{8E473072-8404-4512-8E0B-297DF2E4FD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9456" y="3429000"/>
                <a:ext cx="6548716" cy="98078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75459212"/>
      </p:ext>
    </p:extLst>
  </p:cSld>
  <p:clrMapOvr>
    <a:masterClrMapping/>
  </p:clrMapOvr>
</p:sld>
</file>

<file path=ppt/theme/theme1.xml><?xml version="1.0" encoding="utf-8"?>
<a:theme xmlns:a="http://schemas.openxmlformats.org/drawingml/2006/main" name="Title Design">
  <a:themeElements>
    <a:clrScheme name="Title Design 1">
      <a:dk1>
        <a:srgbClr val="000000"/>
      </a:dk1>
      <a:lt1>
        <a:srgbClr val="FFFFFF"/>
      </a:lt1>
      <a:dk2>
        <a:srgbClr val="FFFFFF"/>
      </a:dk2>
      <a:lt2>
        <a:srgbClr val="808080"/>
      </a:lt2>
      <a:accent1>
        <a:srgbClr val="009CEF"/>
      </a:accent1>
      <a:accent2>
        <a:srgbClr val="CC0000"/>
      </a:accent2>
      <a:accent3>
        <a:srgbClr val="FFFFFF"/>
      </a:accent3>
      <a:accent4>
        <a:srgbClr val="000000"/>
      </a:accent4>
      <a:accent5>
        <a:srgbClr val="AACBF6"/>
      </a:accent5>
      <a:accent6>
        <a:srgbClr val="B90000"/>
      </a:accent6>
      <a:hlink>
        <a:srgbClr val="000000"/>
      </a:hlink>
      <a:folHlink>
        <a:srgbClr val="772D6B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itle Design 1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009CEF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AACBF6"/>
        </a:accent5>
        <a:accent6>
          <a:srgbClr val="B90000"/>
        </a:accent6>
        <a:hlink>
          <a:srgbClr val="000000"/>
        </a:hlink>
        <a:folHlink>
          <a:srgbClr val="772D6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RUG_PPT_Template_widescreen.potx" id="{7F7B7955-F0FE-4D82-B80E-6BF883F16999}" vid="{BB733029-C0DA-40AA-BC64-0B30D234837A}"/>
    </a:ext>
  </a:extLst>
</a:theme>
</file>

<file path=ppt/theme/theme2.xml><?xml version="1.0" encoding="utf-8"?>
<a:theme xmlns:a="http://schemas.openxmlformats.org/drawingml/2006/main" name="Break Design">
  <a:themeElements>
    <a:clrScheme name="Break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reak Design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reak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reak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reak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reak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reak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reak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reak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reak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reak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reak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reak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reak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reak Design 13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009CEF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AACBF6"/>
        </a:accent5>
        <a:accent6>
          <a:srgbClr val="B90000"/>
        </a:accent6>
        <a:hlink>
          <a:srgbClr val="000000"/>
        </a:hlink>
        <a:folHlink>
          <a:srgbClr val="772D6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RUG_PPT_Template_widescreen.potx" id="{7F7B7955-F0FE-4D82-B80E-6BF883F16999}" vid="{16B9CCA4-8709-4B6B-AFF3-4A69B8EDB48C}"/>
    </a:ext>
  </a:extLst>
</a:theme>
</file>

<file path=ppt/theme/theme3.xml><?xml version="1.0" encoding="utf-8"?>
<a:theme xmlns:a="http://schemas.openxmlformats.org/drawingml/2006/main" name="End Design">
  <a:themeElements>
    <a:clrScheme name="End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nd Design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nd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d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d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d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d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d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d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d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d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d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d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d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d Design 13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009CEF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AACBF6"/>
        </a:accent5>
        <a:accent6>
          <a:srgbClr val="B90000"/>
        </a:accent6>
        <a:hlink>
          <a:srgbClr val="000000"/>
        </a:hlink>
        <a:folHlink>
          <a:srgbClr val="772D6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RUG_PPT_Template_widescreen.potx" id="{7F7B7955-F0FE-4D82-B80E-6BF883F16999}" vid="{9547B00B-B150-46CF-BF34-4D69CCC8143B}"/>
    </a:ext>
  </a:ext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RUG_PPT_Template_widescreen</Template>
  <TotalTime>0</TotalTime>
  <Words>1017</Words>
  <Application>Microsoft Macintosh PowerPoint</Application>
  <PresentationFormat>Breitbild</PresentationFormat>
  <Paragraphs>203</Paragraphs>
  <Slides>14</Slides>
  <Notes>6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3</vt:i4>
      </vt:variant>
      <vt:variant>
        <vt:lpstr>Folientitel</vt:lpstr>
      </vt:variant>
      <vt:variant>
        <vt:i4>14</vt:i4>
      </vt:variant>
    </vt:vector>
  </HeadingPairs>
  <TitlesOfParts>
    <vt:vector size="23" baseType="lpstr">
      <vt:lpstr>Arial</vt:lpstr>
      <vt:lpstr>Cambria Math</vt:lpstr>
      <vt:lpstr>Courier New</vt:lpstr>
      <vt:lpstr>Georgia</vt:lpstr>
      <vt:lpstr>Verdana</vt:lpstr>
      <vt:lpstr>Wingdings</vt:lpstr>
      <vt:lpstr>Title Design</vt:lpstr>
      <vt:lpstr>Break Design</vt:lpstr>
      <vt:lpstr>End Design</vt:lpstr>
      <vt:lpstr>Competition under revenue‑cap regulation with efficiency benchmarking: tariff related incentives for gas transmission system operators in merged markets1</vt:lpstr>
      <vt:lpstr>Overview</vt:lpstr>
      <vt:lpstr>Gas markets and virtual trading points (VTP) in Europe</vt:lpstr>
      <vt:lpstr>Transmission networks define gas market areas2, and allow for wholesale markets and cross-border trading</vt:lpstr>
      <vt:lpstr>Market mergers aim at improving wholesale markets</vt:lpstr>
      <vt:lpstr>Gas market mergers in practice</vt:lpstr>
      <vt:lpstr>Interim conclusion and motivation</vt:lpstr>
      <vt:lpstr>Theory: tariff related incentives under revenue-cap regime (I)</vt:lpstr>
      <vt:lpstr>Theory: tariff related incentives under revenue-cap regime (II)</vt:lpstr>
      <vt:lpstr>Empirically analysis: Are tariffs at multi-TSO borders lower?</vt:lpstr>
      <vt:lpstr>Empirical model and expectations</vt:lpstr>
      <vt:lpstr>Results</vt:lpstr>
      <vt:lpstr>Conclusions</vt:lpstr>
      <vt:lpstr>Policy recommendations for merged gas markets</vt:lpstr>
    </vt:vector>
  </TitlesOfParts>
  <Company>University of Groningen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Keller, Jann</dc:creator>
  <cp:keywords>Version 2.1</cp:keywords>
  <cp:lastModifiedBy>JK</cp:lastModifiedBy>
  <cp:revision>50</cp:revision>
  <dcterms:created xsi:type="dcterms:W3CDTF">2021-05-04T12:00:46Z</dcterms:created>
  <dcterms:modified xsi:type="dcterms:W3CDTF">2021-06-07T08:59:16Z</dcterms:modified>
  <dc:language>UK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ype">
    <vt:lpwstr>RUG</vt:lpwstr>
  </property>
  <property fmtid="{D5CDD505-2E9C-101B-9397-08002B2CF9AE}" pid="3" name="Sjabloonversie">
    <vt:lpwstr>5</vt:lpwstr>
  </property>
  <property fmtid="{D5CDD505-2E9C-101B-9397-08002B2CF9AE}" pid="4" name="Eco">
    <vt:lpwstr>JA</vt:lpwstr>
  </property>
  <property fmtid="{D5CDD505-2E9C-101B-9397-08002B2CF9AE}" pid="5" name="Logoformaat">
    <vt:lpwstr>GROOT</vt:lpwstr>
  </property>
  <property fmtid="{D5CDD505-2E9C-101B-9397-08002B2CF9AE}" pid="6" name="RodeLijn">
    <vt:lpwstr>JA</vt:lpwstr>
  </property>
  <property fmtid="{D5CDD505-2E9C-101B-9397-08002B2CF9AE}" pid="7" name="Datum">
    <vt:lpwstr>04-03-2021</vt:lpwstr>
  </property>
  <property fmtid="{D5CDD505-2E9C-101B-9397-08002B2CF9AE}" pid="8" name="txtDate">
    <vt:lpwstr>04-03-2021</vt:lpwstr>
  </property>
  <property fmtid="{D5CDD505-2E9C-101B-9397-08002B2CF9AE}" pid="9" name="AutoDatum">
    <vt:lpwstr>NEE</vt:lpwstr>
  </property>
  <property fmtid="{D5CDD505-2E9C-101B-9397-08002B2CF9AE}" pid="10" name="cboLanguage">
    <vt:lpwstr>English</vt:lpwstr>
  </property>
  <property fmtid="{D5CDD505-2E9C-101B-9397-08002B2CF9AE}" pid="11" name="cboFaculty">
    <vt:lpwstr>faculty of economics_x000d_
and business</vt:lpwstr>
  </property>
  <property fmtid="{D5CDD505-2E9C-101B-9397-08002B2CF9AE}" pid="12" name="txtDepartment">
    <vt:lpwstr/>
  </property>
  <property fmtid="{D5CDD505-2E9C-101B-9397-08002B2CF9AE}" pid="13" name="chbDatumAmerikaans">
    <vt:lpwstr>0</vt:lpwstr>
  </property>
  <property fmtid="{D5CDD505-2E9C-101B-9397-08002B2CF9AE}" pid="14" name="optBreed">
    <vt:lpwstr>1</vt:lpwstr>
  </property>
  <property fmtid="{D5CDD505-2E9C-101B-9397-08002B2CF9AE}" pid="15" name="optSmal">
    <vt:lpwstr>0</vt:lpwstr>
  </property>
  <property fmtid="{D5CDD505-2E9C-101B-9397-08002B2CF9AE}" pid="16" name="optLogoKlein">
    <vt:lpwstr>0</vt:lpwstr>
  </property>
  <property fmtid="{D5CDD505-2E9C-101B-9397-08002B2CF9AE}" pid="17" name="optLogoGroot">
    <vt:lpwstr>1</vt:lpwstr>
  </property>
  <property fmtid="{D5CDD505-2E9C-101B-9397-08002B2CF9AE}" pid="18" name="chkEco">
    <vt:lpwstr>1</vt:lpwstr>
  </property>
  <property fmtid="{D5CDD505-2E9C-101B-9397-08002B2CF9AE}" pid="19" name="chkLijn">
    <vt:lpwstr>1</vt:lpwstr>
  </property>
  <property fmtid="{D5CDD505-2E9C-101B-9397-08002B2CF9AE}" pid="20" name="UMCG">
    <vt:lpwstr>NEE</vt:lpwstr>
  </property>
</Properties>
</file>