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310" r:id="rId4"/>
    <p:sldId id="312" r:id="rId5"/>
    <p:sldId id="309" r:id="rId6"/>
    <p:sldId id="303" r:id="rId7"/>
    <p:sldId id="313" r:id="rId8"/>
    <p:sldId id="304" r:id="rId9"/>
    <p:sldId id="315" r:id="rId10"/>
    <p:sldId id="314" r:id="rId11"/>
    <p:sldId id="317" r:id="rId12"/>
    <p:sldId id="319" r:id="rId13"/>
    <p:sldId id="331" r:id="rId14"/>
    <p:sldId id="332" r:id="rId15"/>
    <p:sldId id="268" r:id="rId16"/>
    <p:sldId id="290" r:id="rId17"/>
    <p:sldId id="272" r:id="rId18"/>
    <p:sldId id="274" r:id="rId19"/>
    <p:sldId id="320" r:id="rId20"/>
    <p:sldId id="321" r:id="rId21"/>
    <p:sldId id="284" r:id="rId22"/>
    <p:sldId id="325" r:id="rId23"/>
    <p:sldId id="267" r:id="rId24"/>
    <p:sldId id="286" r:id="rId25"/>
    <p:sldId id="292" r:id="rId26"/>
    <p:sldId id="293" r:id="rId27"/>
    <p:sldId id="294" r:id="rId28"/>
    <p:sldId id="295" r:id="rId29"/>
    <p:sldId id="296" r:id="rId30"/>
    <p:sldId id="336" r:id="rId31"/>
    <p:sldId id="287" r:id="rId32"/>
    <p:sldId id="301" r:id="rId33"/>
    <p:sldId id="338" r:id="rId34"/>
    <p:sldId id="339" r:id="rId35"/>
    <p:sldId id="26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Carroll" initials="JC" lastIdx="1" clrIdx="0">
    <p:extLst>
      <p:ext uri="{19B8F6BF-5375-455C-9EA6-DF929625EA0E}">
        <p15:presenceInfo xmlns:p15="http://schemas.microsoft.com/office/powerpoint/2012/main" userId="S::CARROLJA@tcd.ie::9fd0bba6-54c3-43ce-afbd-6dbcadfa8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rolja\Downloads\2020111815241719654407TEM1255465564208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rolja\Dropbox\GREENCAR\Surveys%20and%20DCEs\Docs\Results%20for%20WP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/>
              <a:t>EV Licencing</a:t>
            </a:r>
            <a:r>
              <a:rPr lang="en-GB" sz="2000" baseline="0" dirty="0"/>
              <a:t> Statistics (CSO) – Total and Share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'2020111815241719654407TEM125546'!$P$5</c:f>
              <c:strCache>
                <c:ptCount val="1"/>
                <c:pt idx="0">
                  <c:v>EV-Share (RHS)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'2020111815241719654407TEM125546'!$L$6:$L$11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'2020111815241719654407TEM125546'!$P$6:$P$11</c:f>
              <c:numCache>
                <c:formatCode>0.00%</c:formatCode>
                <c:ptCount val="6"/>
                <c:pt idx="0">
                  <c:v>4.9376599785319131E-3</c:v>
                </c:pt>
                <c:pt idx="1">
                  <c:v>4.7558320592400536E-3</c:v>
                </c:pt>
                <c:pt idx="2">
                  <c:v>6.9424219764650319E-3</c:v>
                </c:pt>
                <c:pt idx="3">
                  <c:v>1.5987520324867735E-2</c:v>
                </c:pt>
                <c:pt idx="4">
                  <c:v>4.2045805569039321E-2</c:v>
                </c:pt>
                <c:pt idx="5">
                  <c:v>7.4270557029177717E-2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D-4423-B594-A8A3BF3D2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548608"/>
        <c:axId val="369545864"/>
      </c:barChart>
      <c:lineChart>
        <c:grouping val="standard"/>
        <c:varyColors val="0"/>
        <c:ser>
          <c:idx val="0"/>
          <c:order val="0"/>
          <c:tx>
            <c:strRef>
              <c:f>'2020111815241719654407TEM125546'!$M$5</c:f>
              <c:strCache>
                <c:ptCount val="1"/>
                <c:pt idx="0">
                  <c:v>EV Sales (LHS)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'2020111815241719654407TEM125546'!$L$6:$L$11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'2020111815241719654407TEM125546'!$M$6:$M$11</c:f>
              <c:numCache>
                <c:formatCode>General</c:formatCode>
                <c:ptCount val="6"/>
                <c:pt idx="0">
                  <c:v>598</c:v>
                </c:pt>
                <c:pt idx="1">
                  <c:v>675</c:v>
                </c:pt>
                <c:pt idx="2">
                  <c:v>882</c:v>
                </c:pt>
                <c:pt idx="3">
                  <c:v>1937</c:v>
                </c:pt>
                <c:pt idx="4">
                  <c:v>4764</c:v>
                </c:pt>
                <c:pt idx="5">
                  <c:v>6076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BD-4423-B594-A8A3BF3D2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9546648"/>
        <c:axId val="369545472"/>
      </c:lineChart>
      <c:catAx>
        <c:axId val="369546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45472"/>
        <c:crosses val="autoZero"/>
        <c:auto val="1"/>
        <c:lblAlgn val="ctr"/>
        <c:lblOffset val="100"/>
        <c:noMultiLvlLbl val="0"/>
      </c:catAx>
      <c:valAx>
        <c:axId val="3695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7030A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46648"/>
        <c:crosses val="autoZero"/>
        <c:crossBetween val="between"/>
      </c:valAx>
      <c:valAx>
        <c:axId val="369545864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48608"/>
        <c:crosses val="max"/>
        <c:crossBetween val="between"/>
      </c:valAx>
      <c:catAx>
        <c:axId val="369548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9545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rgbClr val="FFC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Sheet1!$B$124</c:f>
              <c:strCache>
                <c:ptCount val="1"/>
                <c:pt idx="0">
                  <c:v>Travelled in EV before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Sheet1!$A$125:$A$133</c:f>
              <c:strCache>
                <c:ptCount val="9"/>
                <c:pt idx="0">
                  <c:v>Smaller boot size</c:v>
                </c:pt>
                <c:pt idx="1">
                  <c:v>Safety</c:v>
                </c:pt>
                <c:pt idx="2">
                  <c:v>Installation of home outlet</c:v>
                </c:pt>
                <c:pt idx="3">
                  <c:v>Reliability</c:v>
                </c:pt>
                <c:pt idx="4">
                  <c:v>Work charging availability</c:v>
                </c:pt>
                <c:pt idx="5">
                  <c:v>Battery range</c:v>
                </c:pt>
                <c:pt idx="6">
                  <c:v>Time to charge</c:v>
                </c:pt>
                <c:pt idx="7">
                  <c:v>Fast charging availability</c:v>
                </c:pt>
                <c:pt idx="8">
                  <c:v>Declining battery capacity</c:v>
                </c:pt>
              </c:strCache>
            </c:strRef>
          </c:cat>
          <c:val>
            <c:numRef>
              <c:f>Sheet1!$B$125:$B$133</c:f>
              <c:numCache>
                <c:formatCode>0%</c:formatCode>
                <c:ptCount val="9"/>
                <c:pt idx="0">
                  <c:v>0.4284097</c:v>
                </c:pt>
                <c:pt idx="1">
                  <c:v>0.38441350000000002</c:v>
                </c:pt>
                <c:pt idx="2">
                  <c:v>0.52125279999999996</c:v>
                </c:pt>
                <c:pt idx="3">
                  <c:v>0.52895530000000002</c:v>
                </c:pt>
                <c:pt idx="4">
                  <c:v>0.61576120000000001</c:v>
                </c:pt>
                <c:pt idx="5">
                  <c:v>0.6778324</c:v>
                </c:pt>
                <c:pt idx="6">
                  <c:v>0.70288539999999999</c:v>
                </c:pt>
                <c:pt idx="7">
                  <c:v>0.73154059999999999</c:v>
                </c:pt>
                <c:pt idx="8">
                  <c:v>0.73615350000000002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F-4E9E-B4BC-E77D3B6A33E3}"/>
            </c:ext>
          </c:extLst>
        </c:ser>
        <c:ser>
          <c:idx val="1"/>
          <c:order val="1"/>
          <c:tx>
            <c:strRef>
              <c:f>Sheet1!$C$124</c:f>
              <c:strCache>
                <c:ptCount val="1"/>
                <c:pt idx="0">
                  <c:v>Not Travelled in EV before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Sheet1!$A$125:$A$133</c:f>
              <c:strCache>
                <c:ptCount val="9"/>
                <c:pt idx="0">
                  <c:v>Smaller boot size</c:v>
                </c:pt>
                <c:pt idx="1">
                  <c:v>Safety</c:v>
                </c:pt>
                <c:pt idx="2">
                  <c:v>Installation of home outlet</c:v>
                </c:pt>
                <c:pt idx="3">
                  <c:v>Reliability</c:v>
                </c:pt>
                <c:pt idx="4">
                  <c:v>Work charging availability</c:v>
                </c:pt>
                <c:pt idx="5">
                  <c:v>Battery range</c:v>
                </c:pt>
                <c:pt idx="6">
                  <c:v>Time to charge</c:v>
                </c:pt>
                <c:pt idx="7">
                  <c:v>Fast charging availability</c:v>
                </c:pt>
                <c:pt idx="8">
                  <c:v>Declining battery capacity</c:v>
                </c:pt>
              </c:strCache>
            </c:strRef>
          </c:cat>
          <c:val>
            <c:numRef>
              <c:f>Sheet1!$C$125:$C$133</c:f>
              <c:numCache>
                <c:formatCode>0%</c:formatCode>
                <c:ptCount val="9"/>
                <c:pt idx="0">
                  <c:v>0.4441446</c:v>
                </c:pt>
                <c:pt idx="1">
                  <c:v>0.45174839999999999</c:v>
                </c:pt>
                <c:pt idx="2">
                  <c:v>0.61983790000000005</c:v>
                </c:pt>
                <c:pt idx="3">
                  <c:v>0.65888400000000003</c:v>
                </c:pt>
                <c:pt idx="4">
                  <c:v>0.67866570000000004</c:v>
                </c:pt>
                <c:pt idx="5">
                  <c:v>0.744807</c:v>
                </c:pt>
                <c:pt idx="6">
                  <c:v>0.77240200000000003</c:v>
                </c:pt>
                <c:pt idx="7">
                  <c:v>0.81535690000000005</c:v>
                </c:pt>
                <c:pt idx="8">
                  <c:v>0.81927870000000003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F-4E9E-B4BC-E77D3B6A3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9547432"/>
        <c:axId val="369548216"/>
      </c:barChart>
      <c:catAx>
        <c:axId val="369547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48216"/>
        <c:crosses val="autoZero"/>
        <c:auto val="1"/>
        <c:lblAlgn val="ctr"/>
        <c:lblOffset val="100"/>
        <c:noMultiLvlLbl val="0"/>
      </c:catAx>
      <c:valAx>
        <c:axId val="369548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4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872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557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7436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57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78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7437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286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0269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2813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843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04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0C296-53C2-437A-950A-078B13340102}" type="datetimeFigureOut">
              <a:rPr lang="en-IE" smtClean="0"/>
              <a:t>06/06/2021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2C5E-A56B-4640-A32E-3D3A0F41C23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5512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CDBD982-4D27-4A9D-8E32-8FB4DD460B2B}"/>
              </a:ext>
            </a:extLst>
          </p:cNvPr>
          <p:cNvSpPr/>
          <p:nvPr/>
        </p:nvSpPr>
        <p:spPr>
          <a:xfrm>
            <a:off x="1" y="5828327"/>
            <a:ext cx="12192000" cy="1029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75364E-61E3-4313-B726-0EA0A9B7D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231" y="1550505"/>
            <a:ext cx="10099342" cy="3629142"/>
          </a:xfrm>
        </p:spPr>
        <p:txBody>
          <a:bodyPr>
            <a:normAutofit fontScale="92500" lnSpcReduction="20000"/>
          </a:bodyPr>
          <a:lstStyle/>
          <a:p>
            <a:r>
              <a:rPr lang="en-IE" sz="3000" dirty="0"/>
              <a:t>HOW TO COMMUNICATE THE MULTIPLE BENEFITS OF ELECTRIC VEHICLES: RESULTS FROM A CONTROLLED EXPERIMENT</a:t>
            </a:r>
          </a:p>
          <a:p>
            <a:endParaRPr lang="en-IE" sz="3000" dirty="0"/>
          </a:p>
          <a:p>
            <a:r>
              <a:rPr lang="en-IE" dirty="0"/>
              <a:t>07/06/2021</a:t>
            </a:r>
          </a:p>
          <a:p>
            <a:endParaRPr lang="en-IE" dirty="0"/>
          </a:p>
          <a:p>
            <a:r>
              <a:rPr lang="en-IE" sz="3100" dirty="0">
                <a:solidFill>
                  <a:srgbClr val="0070C0"/>
                </a:solidFill>
              </a:rPr>
              <a:t>James Carroll, Trinity College Dublin </a:t>
            </a:r>
          </a:p>
          <a:p>
            <a:r>
              <a:rPr lang="en-IE" sz="3100" dirty="0">
                <a:solidFill>
                  <a:srgbClr val="0070C0"/>
                </a:solidFill>
              </a:rPr>
              <a:t>Eleanor Denny, Trinity College Dublin</a:t>
            </a:r>
          </a:p>
          <a:p>
            <a:endParaRPr lang="en-IE" sz="3100" dirty="0">
              <a:solidFill>
                <a:srgbClr val="0070C0"/>
              </a:solidFill>
            </a:endParaRPr>
          </a:p>
          <a:p>
            <a:r>
              <a:rPr lang="en-IE" sz="3100" dirty="0">
                <a:solidFill>
                  <a:srgbClr val="FFFF00"/>
                </a:solidFill>
              </a:rPr>
              <a:t>jacarrol@tcd.ie</a:t>
            </a:r>
            <a:endParaRPr lang="en-GB" sz="3100" dirty="0">
              <a:solidFill>
                <a:srgbClr val="FFFF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8F4871-0F2C-49F3-8784-B657E72A7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81" y="6043634"/>
            <a:ext cx="2054994" cy="595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276F74-3370-48C0-AFF7-E15007DB44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1"/>
          <a:stretch/>
        </p:blipFill>
        <p:spPr>
          <a:xfrm>
            <a:off x="3803283" y="5893645"/>
            <a:ext cx="2817342" cy="869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221FE7-AE57-4D8C-8E7A-678B9A794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02" y="5987484"/>
            <a:ext cx="1102068" cy="660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9F8B91-4F6D-4C56-8E19-BDFBA883D4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" y="5964776"/>
            <a:ext cx="2637524" cy="6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3">
                      <a:lumMod val="75000"/>
                    </a:schemeClr>
                  </a:buClr>
                </a:pPr>
                <a:r>
                  <a:rPr lang="en-IE" dirty="0">
                    <a:solidFill>
                      <a:srgbClr val="FF9900"/>
                    </a:solidFill>
                  </a:rPr>
                  <a:t>How </a:t>
                </a:r>
                <a:r>
                  <a:rPr lang="en-IE" dirty="0"/>
                  <a:t>might</a:t>
                </a:r>
                <a:r>
                  <a:rPr lang="en-IE" dirty="0">
                    <a:solidFill>
                      <a:srgbClr val="FF9900"/>
                    </a:solidFill>
                  </a:rPr>
                  <a:t> a household </a:t>
                </a:r>
                <a:r>
                  <a:rPr lang="en-IE" dirty="0"/>
                  <a:t>actually</a:t>
                </a:r>
                <a:r>
                  <a:rPr lang="en-IE" dirty="0">
                    <a:solidFill>
                      <a:srgbClr val="FF9900"/>
                    </a:solidFill>
                  </a:rPr>
                  <a:t> choose an EV?</a:t>
                </a:r>
              </a:p>
              <a:p>
                <a:pPr>
                  <a:buClr>
                    <a:schemeClr val="accent3">
                      <a:lumMod val="75000"/>
                    </a:schemeClr>
                  </a:buClr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&lt;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IE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E" b="0" i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E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  <m:d>
                                <m:d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IE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  <a:blipFill>
                <a:blip r:embed="rId2"/>
                <a:stretch>
                  <a:fillRect l="-1043" t="-20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Up 3">
            <a:extLst>
              <a:ext uri="{FF2B5EF4-FFF2-40B4-BE49-F238E27FC236}">
                <a16:creationId xmlns:a16="http://schemas.microsoft.com/office/drawing/2014/main" id="{AE075950-F1AF-4E85-B430-DB160F30DB66}"/>
              </a:ext>
            </a:extLst>
          </p:cNvPr>
          <p:cNvSpPr/>
          <p:nvPr/>
        </p:nvSpPr>
        <p:spPr>
          <a:xfrm rot="10800000">
            <a:off x="8544033" y="3821244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F145CB-BF22-472D-91FF-2D9F1B5CC968}"/>
                  </a:ext>
                </a:extLst>
              </p:cNvPr>
              <p:cNvSpPr txBox="1"/>
              <p:nvPr/>
            </p:nvSpPr>
            <p:spPr>
              <a:xfrm>
                <a:off x="4393866" y="3146898"/>
                <a:ext cx="13944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depreciation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F145CB-BF22-472D-91FF-2D9F1B5C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66" y="3146898"/>
                <a:ext cx="1394491" cy="646331"/>
              </a:xfrm>
              <a:prstGeom prst="rect">
                <a:avLst/>
              </a:prstGeom>
              <a:blipFill>
                <a:blip r:embed="rId3"/>
                <a:stretch>
                  <a:fillRect l="-3057" r="-2620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Up 5">
            <a:extLst>
              <a:ext uri="{FF2B5EF4-FFF2-40B4-BE49-F238E27FC236}">
                <a16:creationId xmlns:a16="http://schemas.microsoft.com/office/drawing/2014/main" id="{CA711808-82C4-4599-99A6-80E86101C50F}"/>
              </a:ext>
            </a:extLst>
          </p:cNvPr>
          <p:cNvSpPr/>
          <p:nvPr/>
        </p:nvSpPr>
        <p:spPr>
          <a:xfrm>
            <a:off x="9191396" y="4970541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7E23C-E64A-4D2E-B905-226886B4D153}"/>
                  </a:ext>
                </a:extLst>
              </p:cNvPr>
              <p:cNvSpPr txBox="1"/>
              <p:nvPr/>
            </p:nvSpPr>
            <p:spPr>
              <a:xfrm>
                <a:off x="8735762" y="5666021"/>
                <a:ext cx="11008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comfort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7E23C-E64A-4D2E-B905-226886B4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762" y="5666021"/>
                <a:ext cx="1100875" cy="646331"/>
              </a:xfrm>
              <a:prstGeom prst="rect">
                <a:avLst/>
              </a:prstGeom>
              <a:blipFill>
                <a:blip r:embed="rId4"/>
                <a:stretch>
                  <a:fillRect r="-1105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Up 7">
            <a:extLst>
              <a:ext uri="{FF2B5EF4-FFF2-40B4-BE49-F238E27FC236}">
                <a16:creationId xmlns:a16="http://schemas.microsoft.com/office/drawing/2014/main" id="{EBDEC43A-3CFD-425C-8B17-8E67B4976D16}"/>
              </a:ext>
            </a:extLst>
          </p:cNvPr>
          <p:cNvSpPr/>
          <p:nvPr/>
        </p:nvSpPr>
        <p:spPr>
          <a:xfrm rot="10800000">
            <a:off x="9853051" y="3890005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D9161-54F3-4007-A5C6-BBB35F822760}"/>
                  </a:ext>
                </a:extLst>
              </p:cNvPr>
              <p:cNvSpPr txBox="1"/>
              <p:nvPr/>
            </p:nvSpPr>
            <p:spPr>
              <a:xfrm>
                <a:off x="9235443" y="3263519"/>
                <a:ext cx="1459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performance 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D9161-54F3-4007-A5C6-BBB35F82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443" y="3263519"/>
                <a:ext cx="1459255" cy="646331"/>
              </a:xfrm>
              <a:prstGeom prst="rect">
                <a:avLst/>
              </a:prstGeom>
              <a:blipFill>
                <a:blip r:embed="rId5"/>
                <a:stretch>
                  <a:fillRect l="-1255" r="-4603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4EDFB4E2-F27E-4633-8BD9-4A2CF281ADCA}"/>
              </a:ext>
            </a:extLst>
          </p:cNvPr>
          <p:cNvSpPr/>
          <p:nvPr/>
        </p:nvSpPr>
        <p:spPr>
          <a:xfrm rot="10800000">
            <a:off x="3749014" y="3795552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9F9EE6C-5E6F-4F03-A428-5F25462548EB}"/>
              </a:ext>
            </a:extLst>
          </p:cNvPr>
          <p:cNvSpPr/>
          <p:nvPr/>
        </p:nvSpPr>
        <p:spPr>
          <a:xfrm>
            <a:off x="4350008" y="4970541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16B27-8DE0-4E72-8A2F-5FB1625378B0}"/>
                  </a:ext>
                </a:extLst>
              </p:cNvPr>
              <p:cNvSpPr txBox="1"/>
              <p:nvPr/>
            </p:nvSpPr>
            <p:spPr>
              <a:xfrm>
                <a:off x="3669353" y="5648967"/>
                <a:ext cx="1553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</a:t>
                </a:r>
              </a:p>
              <a:p>
                <a:pPr algn="ctr"/>
                <a:r>
                  <a:rPr lang="en-IE" dirty="0"/>
                  <a:t>driving range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16B27-8DE0-4E72-8A2F-5FB162537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53" y="5648967"/>
                <a:ext cx="1553035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p 12">
            <a:extLst>
              <a:ext uri="{FF2B5EF4-FFF2-40B4-BE49-F238E27FC236}">
                <a16:creationId xmlns:a16="http://schemas.microsoft.com/office/drawing/2014/main" id="{180D3CED-A6FF-40C5-84C1-0760900F1E9B}"/>
              </a:ext>
            </a:extLst>
          </p:cNvPr>
          <p:cNvSpPr/>
          <p:nvPr/>
        </p:nvSpPr>
        <p:spPr>
          <a:xfrm rot="10800000">
            <a:off x="4995248" y="3821244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CFCF11-4913-42F8-BF9D-72C29E19C6AF}"/>
                  </a:ext>
                </a:extLst>
              </p:cNvPr>
              <p:cNvSpPr txBox="1"/>
              <p:nvPr/>
            </p:nvSpPr>
            <p:spPr>
              <a:xfrm>
                <a:off x="3155388" y="3146899"/>
                <a:ext cx="12904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fuelling time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CFCF11-4913-42F8-BF9D-72C29E19C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88" y="3146899"/>
                <a:ext cx="1290483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6DC73-C951-41BB-89B0-15CFE3E28543}"/>
                  </a:ext>
                </a:extLst>
              </p:cNvPr>
              <p:cNvSpPr txBox="1"/>
              <p:nvPr/>
            </p:nvSpPr>
            <p:spPr>
              <a:xfrm>
                <a:off x="7897321" y="3190694"/>
                <a:ext cx="1459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</a:t>
                </a:r>
              </a:p>
              <a:p>
                <a:pPr algn="ctr"/>
                <a:r>
                  <a:rPr lang="en-IE" dirty="0"/>
                  <a:t>CO2 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6DC73-C951-41BB-89B0-15CFE3E28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21" y="3190694"/>
                <a:ext cx="1459255" cy="646331"/>
              </a:xfrm>
              <a:prstGeom prst="rect">
                <a:avLst/>
              </a:prstGeom>
              <a:blipFill>
                <a:blip r:embed="rId8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87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3">
                      <a:lumMod val="75000"/>
                    </a:schemeClr>
                  </a:buClr>
                </a:pPr>
                <a:r>
                  <a:rPr lang="en-IE" dirty="0">
                    <a:solidFill>
                      <a:srgbClr val="FF9900"/>
                    </a:solidFill>
                  </a:rPr>
                  <a:t>How </a:t>
                </a:r>
                <a:r>
                  <a:rPr lang="en-IE" dirty="0"/>
                  <a:t>might</a:t>
                </a:r>
                <a:r>
                  <a:rPr lang="en-IE" dirty="0">
                    <a:solidFill>
                      <a:srgbClr val="FF9900"/>
                    </a:solidFill>
                  </a:rPr>
                  <a:t> a household </a:t>
                </a:r>
                <a:r>
                  <a:rPr lang="en-IE" dirty="0"/>
                  <a:t>actually</a:t>
                </a:r>
                <a:r>
                  <a:rPr lang="en-IE" dirty="0">
                    <a:solidFill>
                      <a:srgbClr val="FF9900"/>
                    </a:solidFill>
                  </a:rPr>
                  <a:t> choose an EV?</a:t>
                </a: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>
                          <a:latin typeface="Cambria Math" panose="02040503050406030204" pitchFamily="18" charset="0"/>
                        </a:rPr>
                        <m:t>&lt;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IE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E" b="0" i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E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  <m:d>
                                <m:d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GB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IE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  <a:blipFill>
                <a:blip r:embed="rId2"/>
                <a:stretch>
                  <a:fillRect l="-1043" t="-20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Up 3">
            <a:extLst>
              <a:ext uri="{FF2B5EF4-FFF2-40B4-BE49-F238E27FC236}">
                <a16:creationId xmlns:a16="http://schemas.microsoft.com/office/drawing/2014/main" id="{AE075950-F1AF-4E85-B430-DB160F30DB66}"/>
              </a:ext>
            </a:extLst>
          </p:cNvPr>
          <p:cNvSpPr/>
          <p:nvPr/>
        </p:nvSpPr>
        <p:spPr>
          <a:xfrm rot="10800000">
            <a:off x="8544033" y="3821244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F145CB-BF22-472D-91FF-2D9F1B5CC968}"/>
                  </a:ext>
                </a:extLst>
              </p:cNvPr>
              <p:cNvSpPr txBox="1"/>
              <p:nvPr/>
            </p:nvSpPr>
            <p:spPr>
              <a:xfrm>
                <a:off x="4393866" y="3146898"/>
                <a:ext cx="13944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depreciation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F145CB-BF22-472D-91FF-2D9F1B5CC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66" y="3146898"/>
                <a:ext cx="1394491" cy="646331"/>
              </a:xfrm>
              <a:prstGeom prst="rect">
                <a:avLst/>
              </a:prstGeom>
              <a:blipFill>
                <a:blip r:embed="rId3"/>
                <a:stretch>
                  <a:fillRect l="-3057" r="-2620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Up 5">
            <a:extLst>
              <a:ext uri="{FF2B5EF4-FFF2-40B4-BE49-F238E27FC236}">
                <a16:creationId xmlns:a16="http://schemas.microsoft.com/office/drawing/2014/main" id="{CA711808-82C4-4599-99A6-80E86101C50F}"/>
              </a:ext>
            </a:extLst>
          </p:cNvPr>
          <p:cNvSpPr/>
          <p:nvPr/>
        </p:nvSpPr>
        <p:spPr>
          <a:xfrm>
            <a:off x="9191396" y="4970541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7E23C-E64A-4D2E-B905-226886B4D153}"/>
                  </a:ext>
                </a:extLst>
              </p:cNvPr>
              <p:cNvSpPr txBox="1"/>
              <p:nvPr/>
            </p:nvSpPr>
            <p:spPr>
              <a:xfrm>
                <a:off x="8546154" y="5666021"/>
                <a:ext cx="1290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comfort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147E23C-E64A-4D2E-B905-226886B4D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154" y="5666021"/>
                <a:ext cx="1290483" cy="369332"/>
              </a:xfrm>
              <a:prstGeom prst="rect">
                <a:avLst/>
              </a:prstGeom>
              <a:blipFill>
                <a:blip r:embed="rId4"/>
                <a:stretch>
                  <a:fillRect t="-8197" r="-472" b="-2459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row: Up 7">
            <a:extLst>
              <a:ext uri="{FF2B5EF4-FFF2-40B4-BE49-F238E27FC236}">
                <a16:creationId xmlns:a16="http://schemas.microsoft.com/office/drawing/2014/main" id="{EBDEC43A-3CFD-425C-8B17-8E67B4976D16}"/>
              </a:ext>
            </a:extLst>
          </p:cNvPr>
          <p:cNvSpPr/>
          <p:nvPr/>
        </p:nvSpPr>
        <p:spPr>
          <a:xfrm rot="10800000">
            <a:off x="9853051" y="3890005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D9161-54F3-4007-A5C6-BBB35F822760}"/>
                  </a:ext>
                </a:extLst>
              </p:cNvPr>
              <p:cNvSpPr txBox="1"/>
              <p:nvPr/>
            </p:nvSpPr>
            <p:spPr>
              <a:xfrm>
                <a:off x="9235443" y="3263519"/>
                <a:ext cx="1459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performance 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D9161-54F3-4007-A5C6-BBB35F822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443" y="3263519"/>
                <a:ext cx="1459255" cy="646331"/>
              </a:xfrm>
              <a:prstGeom prst="rect">
                <a:avLst/>
              </a:prstGeom>
              <a:blipFill>
                <a:blip r:embed="rId5"/>
                <a:stretch>
                  <a:fillRect l="-1255" r="-4603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Up 9">
            <a:extLst>
              <a:ext uri="{FF2B5EF4-FFF2-40B4-BE49-F238E27FC236}">
                <a16:creationId xmlns:a16="http://schemas.microsoft.com/office/drawing/2014/main" id="{4EDFB4E2-F27E-4633-8BD9-4A2CF281ADCA}"/>
              </a:ext>
            </a:extLst>
          </p:cNvPr>
          <p:cNvSpPr/>
          <p:nvPr/>
        </p:nvSpPr>
        <p:spPr>
          <a:xfrm rot="10800000">
            <a:off x="3749014" y="3795552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9F9EE6C-5E6F-4F03-A428-5F25462548EB}"/>
              </a:ext>
            </a:extLst>
          </p:cNvPr>
          <p:cNvSpPr/>
          <p:nvPr/>
        </p:nvSpPr>
        <p:spPr>
          <a:xfrm>
            <a:off x="4350008" y="4970541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16B27-8DE0-4E72-8A2F-5FB1625378B0}"/>
                  </a:ext>
                </a:extLst>
              </p:cNvPr>
              <p:cNvSpPr txBox="1"/>
              <p:nvPr/>
            </p:nvSpPr>
            <p:spPr>
              <a:xfrm>
                <a:off x="3669353" y="5648967"/>
                <a:ext cx="15530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</a:t>
                </a:r>
              </a:p>
              <a:p>
                <a:pPr algn="ctr"/>
                <a:r>
                  <a:rPr lang="en-IE" dirty="0"/>
                  <a:t>driving range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16B27-8DE0-4E72-8A2F-5FB162537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53" y="5648967"/>
                <a:ext cx="1553035" cy="646331"/>
              </a:xfrm>
              <a:prstGeom prst="rect">
                <a:avLst/>
              </a:prstGeom>
              <a:blipFill>
                <a:blip r:embed="rId6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row: Up 12">
            <a:extLst>
              <a:ext uri="{FF2B5EF4-FFF2-40B4-BE49-F238E27FC236}">
                <a16:creationId xmlns:a16="http://schemas.microsoft.com/office/drawing/2014/main" id="{180D3CED-A6FF-40C5-84C1-0760900F1E9B}"/>
              </a:ext>
            </a:extLst>
          </p:cNvPr>
          <p:cNvSpPr/>
          <p:nvPr/>
        </p:nvSpPr>
        <p:spPr>
          <a:xfrm rot="10800000">
            <a:off x="4995248" y="3821244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CFCF11-4913-42F8-BF9D-72C29E19C6AF}"/>
                  </a:ext>
                </a:extLst>
              </p:cNvPr>
              <p:cNvSpPr txBox="1"/>
              <p:nvPr/>
            </p:nvSpPr>
            <p:spPr>
              <a:xfrm>
                <a:off x="3155388" y="3146899"/>
                <a:ext cx="12904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fuelling time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CFCF11-4913-42F8-BF9D-72C29E19C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88" y="3146899"/>
                <a:ext cx="1290483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6DC73-C951-41BB-89B0-15CFE3E28543}"/>
                  </a:ext>
                </a:extLst>
              </p:cNvPr>
              <p:cNvSpPr txBox="1"/>
              <p:nvPr/>
            </p:nvSpPr>
            <p:spPr>
              <a:xfrm>
                <a:off x="7897321" y="3190694"/>
                <a:ext cx="14592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IE" dirty="0"/>
                  <a:t> </a:t>
                </a:r>
              </a:p>
              <a:p>
                <a:pPr algn="ctr"/>
                <a:r>
                  <a:rPr lang="en-IE" dirty="0"/>
                  <a:t>CO2 </a:t>
                </a:r>
                <a:endParaRPr lang="en-IE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6DC73-C951-41BB-89B0-15CFE3E28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7321" y="3190694"/>
                <a:ext cx="1459255" cy="646331"/>
              </a:xfrm>
              <a:prstGeom prst="rect">
                <a:avLst/>
              </a:prstGeom>
              <a:blipFill>
                <a:blip r:embed="rId8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1C9876D7-06E6-416F-BEDE-0C7B386A9012}"/>
              </a:ext>
            </a:extLst>
          </p:cNvPr>
          <p:cNvSpPr/>
          <p:nvPr/>
        </p:nvSpPr>
        <p:spPr>
          <a:xfrm>
            <a:off x="6049708" y="2227006"/>
            <a:ext cx="2921658" cy="3704365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766E8-C46C-4B9F-96F5-E2F6A2C0917B}"/>
              </a:ext>
            </a:extLst>
          </p:cNvPr>
          <p:cNvSpPr txBox="1"/>
          <p:nvPr/>
        </p:nvSpPr>
        <p:spPr>
          <a:xfrm>
            <a:off x="6556615" y="2411484"/>
            <a:ext cx="1907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aseline="-25000" dirty="0">
                <a:solidFill>
                  <a:srgbClr val="FFFF00"/>
                </a:solidFill>
              </a:rPr>
              <a:t>Imperfect information,  bounded rationality (transaction costs)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7D6DC6-A2F1-4319-9F1B-CD641EFE38DC}"/>
              </a:ext>
            </a:extLst>
          </p:cNvPr>
          <p:cNvSpPr/>
          <p:nvPr/>
        </p:nvSpPr>
        <p:spPr>
          <a:xfrm>
            <a:off x="6826225" y="5805631"/>
            <a:ext cx="1553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dirty="0">
                <a:solidFill>
                  <a:srgbClr val="00B050"/>
                </a:solidFill>
              </a:rPr>
              <a:t>Green</a:t>
            </a:r>
            <a:r>
              <a:rPr lang="en-IE" sz="2400" dirty="0">
                <a:solidFill>
                  <a:srgbClr val="0070C0"/>
                </a:solidFill>
              </a:rPr>
              <a:t>Car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32746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C673DB-6E9B-40B0-A88B-55CD2E47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0217" cy="2793876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IE" dirty="0">
                <a:solidFill>
                  <a:srgbClr val="FF9900"/>
                </a:solidFill>
              </a:rPr>
              <a:t>Hypotheses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H1a: Providing comparative energy cost information increases demand for EVs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H1b: Framing fuel cost information over longer periods increases demand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IE" dirty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H2a: Providing comparative CO</a:t>
            </a:r>
            <a:r>
              <a:rPr lang="en-IE" baseline="-25000" dirty="0"/>
              <a:t>2</a:t>
            </a:r>
            <a:r>
              <a:rPr lang="en-IE" dirty="0"/>
              <a:t> information increases demand for EVs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H2b: Framing CO</a:t>
            </a:r>
            <a:r>
              <a:rPr lang="en-IE" baseline="-25000" dirty="0"/>
              <a:t>2</a:t>
            </a:r>
            <a:r>
              <a:rPr lang="en-IE" dirty="0"/>
              <a:t> information over longer periods increases demand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541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C673DB-6E9B-40B0-A88B-55CD2E47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7696" cy="2793876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IE" dirty="0">
                <a:solidFill>
                  <a:srgbClr val="FF9900"/>
                </a:solidFill>
              </a:rPr>
              <a:t>Hypotheses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H1a: Providing comparative energy cost information increases demand for EVs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H1b: Framing fuel cost information over longer periods increases demand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IE" dirty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H2a: Providing comparative CO</a:t>
            </a:r>
            <a:r>
              <a:rPr lang="en-IE" baseline="-25000" dirty="0"/>
              <a:t>2</a:t>
            </a:r>
            <a:r>
              <a:rPr lang="en-IE" dirty="0"/>
              <a:t> information increases demand for EVs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H2b: Framing CO</a:t>
            </a:r>
            <a:r>
              <a:rPr lang="en-IE" baseline="-25000" dirty="0"/>
              <a:t>2</a:t>
            </a:r>
            <a:r>
              <a:rPr lang="en-IE" dirty="0"/>
              <a:t> information over longer periods increases demand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endParaRPr lang="en-IE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3D12822-EBD6-4A09-AEE8-6FDFE28F1388}"/>
              </a:ext>
            </a:extLst>
          </p:cNvPr>
          <p:cNvSpPr/>
          <p:nvPr/>
        </p:nvSpPr>
        <p:spPr>
          <a:xfrm>
            <a:off x="961901" y="2286000"/>
            <a:ext cx="243444" cy="193567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9151AE-8F19-419E-9849-0FC88B63D434}"/>
              </a:ext>
            </a:extLst>
          </p:cNvPr>
          <p:cNvSpPr txBox="1"/>
          <p:nvPr/>
        </p:nvSpPr>
        <p:spPr>
          <a:xfrm rot="17528881">
            <a:off x="-591142" y="2911815"/>
            <a:ext cx="2298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rgbClr val="FFFF00"/>
                </a:solidFill>
              </a:rPr>
              <a:t>H3: Interactions?</a:t>
            </a:r>
          </a:p>
        </p:txBody>
      </p:sp>
    </p:spTree>
    <p:extLst>
      <p:ext uri="{BB962C8B-B14F-4D97-AF65-F5344CB8AC3E}">
        <p14:creationId xmlns:p14="http://schemas.microsoft.com/office/powerpoint/2010/main" val="412503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E58E0-B7D3-4DD3-93E7-5471D5B9F791}"/>
              </a:ext>
            </a:extLst>
          </p:cNvPr>
          <p:cNvSpPr/>
          <p:nvPr/>
        </p:nvSpPr>
        <p:spPr>
          <a:xfrm>
            <a:off x="760021" y="1366514"/>
            <a:ext cx="1059377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IE" sz="2000" dirty="0">
                <a:solidFill>
                  <a:srgbClr val="FF9900"/>
                </a:solidFill>
              </a:rPr>
              <a:t>Discrete Choice Experiment 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Hypothetical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Stated Preference 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Often used for new products or valuation of public goods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Can serve as a benchmark for experimental analysis 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IE" sz="2000" dirty="0">
                <a:solidFill>
                  <a:srgbClr val="FF9900"/>
                </a:solidFill>
              </a:rPr>
              <a:t>Steps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Disaggregate product into attributes (based on prior research and focus groups)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Define attribute levels and bounds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Randomise attributes/levels in choice sets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IE" sz="2000" dirty="0">
                <a:solidFill>
                  <a:srgbClr val="FF9900"/>
                </a:solidFill>
              </a:rPr>
              <a:t>Pros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Control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Low cost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IE" sz="2000" dirty="0">
                <a:solidFill>
                  <a:srgbClr val="FF9900"/>
                </a:solidFill>
              </a:rPr>
              <a:t>Cons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Hypothetical bias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en-IE" sz="2000" dirty="0">
                <a:solidFill>
                  <a:srgbClr val="FF9900"/>
                </a:solidFill>
              </a:rPr>
              <a:t>GreenCar DCE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2-step “pivot” design </a:t>
            </a:r>
          </a:p>
          <a:p>
            <a:pPr marL="742950" lvl="1" indent="-28575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IE" sz="2000" dirty="0"/>
              <a:t>+ 8 experimental groups….</a:t>
            </a:r>
          </a:p>
        </p:txBody>
      </p:sp>
    </p:spTree>
    <p:extLst>
      <p:ext uri="{BB962C8B-B14F-4D97-AF65-F5344CB8AC3E}">
        <p14:creationId xmlns:p14="http://schemas.microsoft.com/office/powerpoint/2010/main" val="222971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11" y="1385181"/>
            <a:ext cx="10878564" cy="45666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9900"/>
              </a:buClr>
              <a:buNone/>
            </a:pPr>
            <a:r>
              <a:rPr lang="en-IE" dirty="0">
                <a:solidFill>
                  <a:srgbClr val="00B0F0"/>
                </a:solidFill>
              </a:rPr>
              <a:t>Car Choice Experiment 	</a:t>
            </a:r>
          </a:p>
          <a:p>
            <a:pPr algn="ctr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851349"/>
          <a:ext cx="10578220" cy="4100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745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1: Baseline Car Choice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+ colour and engine options (non-EV)…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864" t="919" r="1605" b="868"/>
          <a:stretch/>
        </p:blipFill>
        <p:spPr bwMode="auto">
          <a:xfrm>
            <a:off x="2266311" y="2710744"/>
            <a:ext cx="2486758" cy="319648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79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11" y="1385181"/>
            <a:ext cx="10878564" cy="45666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9900"/>
              </a:buClr>
              <a:buNone/>
            </a:pPr>
            <a:r>
              <a:rPr lang="en-IE" dirty="0">
                <a:solidFill>
                  <a:srgbClr val="00B0F0"/>
                </a:solidFill>
              </a:rPr>
              <a:t>Car Choice Experiment 	</a:t>
            </a:r>
          </a:p>
          <a:p>
            <a:pPr algn="ctr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851349"/>
          <a:ext cx="10578220" cy="4100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745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1: Baseline Car Choice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+ colour and engine options (non-EV)…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2: Present 2 EV Alternatives</a:t>
                      </a:r>
                      <a:r>
                        <a:rPr lang="en-IE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Identical to Baseline except for…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864" t="919" r="1605" b="868"/>
          <a:stretch/>
        </p:blipFill>
        <p:spPr bwMode="auto">
          <a:xfrm>
            <a:off x="2266311" y="2710744"/>
            <a:ext cx="2486758" cy="319648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537913" y="2710744"/>
            <a:ext cx="2444301" cy="3196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Arrow: Notched Right 7">
            <a:extLst>
              <a:ext uri="{FF2B5EF4-FFF2-40B4-BE49-F238E27FC236}">
                <a16:creationId xmlns:a16="http://schemas.microsoft.com/office/drawing/2014/main" id="{E5382FAD-018D-4E9B-B141-14DF23240BF0}"/>
              </a:ext>
            </a:extLst>
          </p:cNvPr>
          <p:cNvSpPr/>
          <p:nvPr/>
        </p:nvSpPr>
        <p:spPr>
          <a:xfrm>
            <a:off x="5486400" y="3642852"/>
            <a:ext cx="1467465" cy="11946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9223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11" y="1385181"/>
            <a:ext cx="10878564" cy="45666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9900"/>
              </a:buClr>
              <a:buNone/>
            </a:pPr>
            <a:r>
              <a:rPr lang="en-IE" dirty="0">
                <a:solidFill>
                  <a:srgbClr val="00B0F0"/>
                </a:solidFill>
              </a:rPr>
              <a:t>Car Choice Experiment 	</a:t>
            </a:r>
          </a:p>
          <a:p>
            <a:pPr algn="ctr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851349"/>
          <a:ext cx="10578220" cy="4100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745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1: Baseline Car Choice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+ colour and engine options (non-EV)…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2: Present 2 EV Alternatives</a:t>
                      </a:r>
                      <a:r>
                        <a:rPr lang="en-IE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Identical to Baseline except for…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864" t="919" r="1605" b="868"/>
          <a:stretch/>
        </p:blipFill>
        <p:spPr bwMode="auto">
          <a:xfrm>
            <a:off x="2266311" y="2710744"/>
            <a:ext cx="2486758" cy="319648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537913" y="2710744"/>
            <a:ext cx="2444301" cy="3196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8719930" y="3127373"/>
            <a:ext cx="901148" cy="284068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886384" y="3856776"/>
            <a:ext cx="1774479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Randomised EV Attribute Levels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89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11" y="1385181"/>
            <a:ext cx="10878564" cy="4566675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9900"/>
              </a:buClr>
              <a:buNone/>
            </a:pPr>
            <a:r>
              <a:rPr lang="en-IE" dirty="0">
                <a:solidFill>
                  <a:srgbClr val="00B0F0"/>
                </a:solidFill>
              </a:rPr>
              <a:t>Car Choice Experiment 	</a:t>
            </a:r>
          </a:p>
          <a:p>
            <a:pPr algn="ctr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1851349"/>
          <a:ext cx="10578220" cy="41005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8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745"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1: Baseline Car Choice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+ colour and engine options (non-EV)…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>
                          <a:solidFill>
                            <a:srgbClr val="FFFF00"/>
                          </a:solidFill>
                        </a:rPr>
                        <a:t>Step 2: Present 2 EV Alternatives</a:t>
                      </a:r>
                      <a:r>
                        <a:rPr lang="en-IE" baseline="0" dirty="0">
                          <a:solidFill>
                            <a:srgbClr val="FFFF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IE" baseline="0" dirty="0"/>
                        <a:t>(</a:t>
                      </a:r>
                      <a:r>
                        <a:rPr lang="en-IE" baseline="0" dirty="0">
                          <a:solidFill>
                            <a:srgbClr val="FF9900"/>
                          </a:solidFill>
                        </a:rPr>
                        <a:t>Identical to Baseline except for… </a:t>
                      </a:r>
                      <a:r>
                        <a:rPr lang="en-IE" baseline="0" dirty="0"/>
                        <a:t>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6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 rotWithShape="1">
          <a:blip r:embed="rId2"/>
          <a:srcRect l="864" t="919" r="1605" b="868"/>
          <a:stretch/>
        </p:blipFill>
        <p:spPr bwMode="auto">
          <a:xfrm>
            <a:off x="2266311" y="2710744"/>
            <a:ext cx="2486758" cy="3196487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537913" y="2710744"/>
            <a:ext cx="2444301" cy="319648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7231840" y="4611756"/>
            <a:ext cx="3003438" cy="31747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685689" y="5063383"/>
            <a:ext cx="177447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70C0"/>
                </a:solidFill>
              </a:rPr>
              <a:t>Randomised Efficiency Frame…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8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53" y="33078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8514D-DF3C-4F12-B85F-F37E4EA5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94"/>
          <a:stretch/>
        </p:blipFill>
        <p:spPr>
          <a:xfrm>
            <a:off x="2875934" y="1945768"/>
            <a:ext cx="6978445" cy="20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9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What is </a:t>
            </a:r>
            <a:r>
              <a:rPr lang="en-IE" dirty="0">
                <a:solidFill>
                  <a:srgbClr val="00B050"/>
                </a:solidFill>
              </a:rPr>
              <a:t>Green</a:t>
            </a:r>
            <a:r>
              <a:rPr lang="en-IE" dirty="0">
                <a:solidFill>
                  <a:srgbClr val="0070C0"/>
                </a:solidFill>
              </a:rPr>
              <a:t>Car</a:t>
            </a:r>
            <a:r>
              <a:rPr lang="en-IE" dirty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25" y="1584357"/>
            <a:ext cx="10826578" cy="3838669"/>
          </a:xfrm>
        </p:spPr>
        <p:txBody>
          <a:bodyPr>
            <a:normAutofit lnSpcReduction="10000"/>
          </a:bodyPr>
          <a:lstStyle/>
          <a:p>
            <a:pPr>
              <a:buClr>
                <a:srgbClr val="FF9900"/>
              </a:buClr>
            </a:pPr>
            <a:r>
              <a:rPr lang="en-IE" dirty="0"/>
              <a:t>Objective: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Understanding barriers and enablers of EV adoption in Ireland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r>
              <a:rPr lang="en-IE" dirty="0"/>
              <a:t>Core Hypothesis: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Imperfect information regarding fuel cost/CO2 implications of EV-switch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r>
              <a:rPr lang="en-IE" dirty="0"/>
              <a:t>Core Empirical Exercises: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WP3</a:t>
            </a:r>
            <a:r>
              <a:rPr lang="en-IE" dirty="0">
                <a:solidFill>
                  <a:srgbClr val="00B0F0"/>
                </a:solidFill>
              </a:rPr>
              <a:t>: Consumer Survey with Car Choice Experiment </a:t>
            </a:r>
            <a:r>
              <a:rPr lang="en-IE" dirty="0">
                <a:solidFill>
                  <a:srgbClr val="00B050"/>
                </a:solidFill>
              </a:rPr>
              <a:t>(2020)</a:t>
            </a: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/>
              <a:t>WP4</a:t>
            </a:r>
            <a:r>
              <a:rPr lang="en-IE" dirty="0">
                <a:solidFill>
                  <a:srgbClr val="00B0F0"/>
                </a:solidFill>
              </a:rPr>
              <a:t>: </a:t>
            </a:r>
            <a:r>
              <a:rPr lang="en-GB" dirty="0">
                <a:solidFill>
                  <a:srgbClr val="00B0F0"/>
                </a:solidFill>
              </a:rPr>
              <a:t>Field Trial with Hyundai Ireland </a:t>
            </a:r>
            <a:r>
              <a:rPr lang="en-GB" dirty="0">
                <a:solidFill>
                  <a:srgbClr val="00B050"/>
                </a:solidFill>
              </a:rPr>
              <a:t>(2021)</a:t>
            </a:r>
            <a:endParaRPr lang="en-IE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1E61D-58B9-48AE-857F-8B74EC804833}"/>
              </a:ext>
            </a:extLst>
          </p:cNvPr>
          <p:cNvSpPr/>
          <p:nvPr/>
        </p:nvSpPr>
        <p:spPr>
          <a:xfrm>
            <a:off x="1" y="5828327"/>
            <a:ext cx="12192000" cy="10296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7E16E-A3A2-4ECD-AFA0-B4BE9DFD2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81" y="6043634"/>
            <a:ext cx="2054994" cy="595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338844-CAFD-4387-AE4F-1F94FC986A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1"/>
          <a:stretch/>
        </p:blipFill>
        <p:spPr>
          <a:xfrm>
            <a:off x="3803283" y="5893645"/>
            <a:ext cx="2817342" cy="869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CC54E9-2619-4DA4-A978-FB7B543C5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02" y="5987484"/>
            <a:ext cx="1102068" cy="66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23475B-8B02-43C0-B5EF-DD603C3D3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" y="5964776"/>
            <a:ext cx="2637524" cy="6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7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53" y="33078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8514D-DF3C-4F12-B85F-F37E4EA5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64"/>
          <a:stretch/>
        </p:blipFill>
        <p:spPr>
          <a:xfrm>
            <a:off x="2875934" y="1945769"/>
            <a:ext cx="6978445" cy="286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8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253" y="33078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8514D-DF3C-4F12-B85F-F37E4EA5B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34" y="1945768"/>
            <a:ext cx="6978445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Methodology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9FB44-868B-4D5A-982F-85C22B81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81" y="1418585"/>
            <a:ext cx="8000999" cy="525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Sample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11" y="1385181"/>
            <a:ext cx="10671089" cy="4566675"/>
          </a:xfrm>
        </p:spPr>
        <p:txBody>
          <a:bodyPr>
            <a:normAutofit/>
          </a:bodyPr>
          <a:lstStyle/>
          <a:p>
            <a:pPr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Sampling Strategy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Method</a:t>
            </a:r>
            <a:r>
              <a:rPr lang="en-IE" dirty="0">
                <a:solidFill>
                  <a:srgbClr val="00B0F0"/>
                </a:solidFill>
              </a:rPr>
              <a:t>: Online (Qualtrics)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Size</a:t>
            </a:r>
            <a:r>
              <a:rPr lang="en-IE" dirty="0">
                <a:solidFill>
                  <a:srgbClr val="00B0F0"/>
                </a:solidFill>
              </a:rPr>
              <a:t>: 2,000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Quotas</a:t>
            </a:r>
            <a:r>
              <a:rPr lang="en-IE" dirty="0">
                <a:solidFill>
                  <a:srgbClr val="00B0F0"/>
                </a:solidFill>
              </a:rPr>
              <a:t>: Age (based on UK new car buyer age shares)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Screening</a:t>
            </a:r>
            <a:r>
              <a:rPr lang="en-IE" dirty="0">
                <a:solidFill>
                  <a:srgbClr val="00B0F0"/>
                </a:solidFill>
              </a:rPr>
              <a:t>: Bought a new car in the past ten years </a:t>
            </a:r>
          </a:p>
          <a:p>
            <a:pPr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Sampling Issues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Missed older age quota </a:t>
            </a: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/>
              <a:t>Solution: weight</a:t>
            </a: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8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Switch Rates Vs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66"/>
          <a:stretch/>
        </p:blipFill>
        <p:spPr>
          <a:xfrm>
            <a:off x="2602320" y="1647730"/>
            <a:ext cx="6987359" cy="4304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57497F-D424-42B5-A924-4708464BBA9E}"/>
              </a:ext>
            </a:extLst>
          </p:cNvPr>
          <p:cNvSpPr txBox="1"/>
          <p:nvPr/>
        </p:nvSpPr>
        <p:spPr>
          <a:xfrm>
            <a:off x="1592282" y="6181107"/>
            <a:ext cx="9007433" cy="369332"/>
          </a:xfrm>
          <a:prstGeom prst="rect">
            <a:avLst/>
          </a:prstGeom>
          <a:solidFill>
            <a:srgbClr val="FF99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Model = Logit; Dependent Variable = Switch to EV; Independent Variable = Treatment Group  </a:t>
            </a:r>
          </a:p>
        </p:txBody>
      </p:sp>
    </p:spTree>
    <p:extLst>
      <p:ext uri="{BB962C8B-B14F-4D97-AF65-F5344CB8AC3E}">
        <p14:creationId xmlns:p14="http://schemas.microsoft.com/office/powerpoint/2010/main" val="56048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Switch Rates Vs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66"/>
          <a:stretch/>
        </p:blipFill>
        <p:spPr>
          <a:xfrm>
            <a:off x="2602320" y="1647730"/>
            <a:ext cx="6987359" cy="4304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85535" y="1754659"/>
            <a:ext cx="6738551" cy="650790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57719" y="1895388"/>
            <a:ext cx="1795849" cy="3693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dirty="0"/>
              <a:t>No Effect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811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Switch Rates Vs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66"/>
          <a:stretch/>
        </p:blipFill>
        <p:spPr>
          <a:xfrm>
            <a:off x="2602320" y="1647730"/>
            <a:ext cx="6987359" cy="4304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85535" y="2405447"/>
            <a:ext cx="6738551" cy="906164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57719" y="2673863"/>
            <a:ext cx="1795849" cy="646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dirty="0"/>
              <a:t>€€€ Duration Matters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429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Switch Rates Vs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66"/>
          <a:stretch/>
        </p:blipFill>
        <p:spPr>
          <a:xfrm>
            <a:off x="2602320" y="1647730"/>
            <a:ext cx="6987359" cy="4304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85535" y="3344563"/>
            <a:ext cx="6738551" cy="906164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57719" y="3514306"/>
            <a:ext cx="1795849" cy="646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dirty="0"/>
              <a:t>CO2 Duration Matters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2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Switch Rates Vs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66"/>
          <a:stretch/>
        </p:blipFill>
        <p:spPr>
          <a:xfrm>
            <a:off x="2602320" y="1647730"/>
            <a:ext cx="6987359" cy="4304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85535" y="4324870"/>
            <a:ext cx="6738551" cy="387173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57719" y="4195290"/>
            <a:ext cx="1795849" cy="646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dirty="0"/>
              <a:t>Monthly Frame less affective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184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Switch Rates Vs Control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766"/>
          <a:stretch/>
        </p:blipFill>
        <p:spPr>
          <a:xfrm>
            <a:off x="2602320" y="1647730"/>
            <a:ext cx="6987359" cy="430412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85535" y="4769717"/>
            <a:ext cx="6738551" cy="387173"/>
          </a:xfrm>
          <a:prstGeom prst="round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757719" y="4640137"/>
            <a:ext cx="1795849" cy="646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IE" dirty="0"/>
              <a:t>Same as “tonnes”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58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4" y="123549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Research Backdrop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24" y="1584358"/>
            <a:ext cx="5838321" cy="32088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</a:pPr>
            <a:r>
              <a:rPr lang="en-IE" dirty="0"/>
              <a:t>Why EVs?</a:t>
            </a:r>
          </a:p>
          <a:p>
            <a:pPr>
              <a:buClr>
                <a:srgbClr val="FF9900"/>
              </a:buClr>
            </a:pPr>
            <a:r>
              <a:rPr lang="en-IE" dirty="0">
                <a:solidFill>
                  <a:srgbClr val="FFFF00"/>
                </a:solidFill>
              </a:rPr>
              <a:t>Costs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More expensive (≈ + 20%)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Higher upstream CO</a:t>
            </a:r>
            <a:r>
              <a:rPr lang="en-IE" baseline="-25000" dirty="0">
                <a:solidFill>
                  <a:schemeClr val="tx2"/>
                </a:solidFill>
              </a:rPr>
              <a:t>2 </a:t>
            </a:r>
            <a:r>
              <a:rPr lang="en-IE" dirty="0">
                <a:solidFill>
                  <a:schemeClr val="tx2"/>
                </a:solidFill>
              </a:rPr>
              <a:t>(≈ + 30%)</a:t>
            </a:r>
            <a:endParaRPr lang="en-IE" baseline="-25000" dirty="0">
              <a:solidFill>
                <a:schemeClr val="tx2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Batteries difficult to recycle </a:t>
            </a:r>
          </a:p>
          <a:p>
            <a:pPr lvl="1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Benefits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Efficiency: CO</a:t>
            </a:r>
            <a:r>
              <a:rPr lang="en-IE" baseline="-25000" dirty="0">
                <a:solidFill>
                  <a:schemeClr val="tx2"/>
                </a:solidFill>
              </a:rPr>
              <a:t>2</a:t>
            </a:r>
            <a:r>
              <a:rPr lang="en-IE" dirty="0">
                <a:solidFill>
                  <a:schemeClr val="tx2"/>
                </a:solidFill>
              </a:rPr>
              <a:t> and energy costs (≈ - 70%)</a:t>
            </a:r>
          </a:p>
          <a:p>
            <a:pPr lvl="1">
              <a:buClr>
                <a:srgbClr val="FF9900"/>
              </a:buClr>
            </a:pPr>
            <a:endParaRPr lang="en-IE" dirty="0">
              <a:solidFill>
                <a:schemeClr val="tx2"/>
              </a:solidFill>
            </a:endParaRPr>
          </a:p>
          <a:p>
            <a:pPr lvl="1">
              <a:buClr>
                <a:srgbClr val="FF9900"/>
              </a:buClr>
            </a:pPr>
            <a:endParaRPr lang="en-IE" dirty="0">
              <a:solidFill>
                <a:schemeClr val="tx2"/>
              </a:solidFill>
            </a:endParaRP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2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6045E48-517D-4431-B56B-38E294F9C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8"/>
          <a:stretch/>
        </p:blipFill>
        <p:spPr>
          <a:xfrm>
            <a:off x="6292248" y="1818451"/>
            <a:ext cx="5396169" cy="38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Demographic Interactions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0598C-DAEA-42A4-AA0C-3FD7893F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11" y="1551436"/>
            <a:ext cx="10671089" cy="4566675"/>
          </a:xfrm>
        </p:spPr>
        <p:txBody>
          <a:bodyPr>
            <a:normAutofit/>
          </a:bodyPr>
          <a:lstStyle/>
          <a:p>
            <a:pPr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Treatment effects are…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lower for highest income group (8 </a:t>
            </a:r>
            <a:r>
              <a:rPr lang="en-IE" dirty="0" err="1"/>
              <a:t>PPs</a:t>
            </a:r>
            <a:r>
              <a:rPr lang="en-IE" dirty="0"/>
              <a:t> lower)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higher for those very concerned about climate change (7 </a:t>
            </a:r>
            <a:r>
              <a:rPr lang="en-IE" dirty="0" err="1"/>
              <a:t>PPs</a:t>
            </a:r>
            <a:r>
              <a:rPr lang="en-IE" dirty="0"/>
              <a:t> higher)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higher for households that responded “don’t know” or “uncertain” in relation to monthly fuel costs (11 </a:t>
            </a:r>
            <a:r>
              <a:rPr lang="en-IE" dirty="0" err="1"/>
              <a:t>PPs</a:t>
            </a:r>
            <a:r>
              <a:rPr lang="en-IE" dirty="0"/>
              <a:t> higher) and current fuel prices (21 </a:t>
            </a:r>
            <a:r>
              <a:rPr lang="en-IE" dirty="0" err="1"/>
              <a:t>PPs</a:t>
            </a:r>
            <a:r>
              <a:rPr lang="en-IE" dirty="0"/>
              <a:t> higher)</a:t>
            </a:r>
          </a:p>
          <a:p>
            <a:pPr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48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Key Results – </a:t>
            </a:r>
            <a:r>
              <a:rPr lang="en-IE" dirty="0">
                <a:solidFill>
                  <a:srgbClr val="FFFF00"/>
                </a:solidFill>
              </a:rPr>
              <a:t>Other DCE Attributes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1130002" cy="4566675"/>
          </a:xfrm>
        </p:spPr>
        <p:txBody>
          <a:bodyPr>
            <a:normAutofit/>
          </a:bodyPr>
          <a:lstStyle/>
          <a:p>
            <a:pPr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Effect on EV Switch Rate (Average: 70%)…	</a:t>
            </a:r>
          </a:p>
          <a:p>
            <a:pPr marL="0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/>
              <a:t>Price (reference: </a:t>
            </a:r>
            <a:r>
              <a:rPr lang="en-IE" b="1" dirty="0"/>
              <a:t>same as ICE</a:t>
            </a:r>
            <a:r>
              <a:rPr lang="en-IE" dirty="0"/>
              <a:t>)</a:t>
            </a:r>
            <a:r>
              <a:rPr lang="en-IE" dirty="0">
                <a:solidFill>
                  <a:srgbClr val="00B0F0"/>
                </a:solidFill>
              </a:rPr>
              <a:t>: +10% (</a:t>
            </a:r>
            <a:r>
              <a:rPr lang="en-IE" dirty="0">
                <a:solidFill>
                  <a:srgbClr val="FF0000"/>
                </a:solidFill>
              </a:rPr>
              <a:t>↓7.3%</a:t>
            </a:r>
            <a:r>
              <a:rPr lang="en-IE" dirty="0">
                <a:solidFill>
                  <a:srgbClr val="00B0F0"/>
                </a:solidFill>
              </a:rPr>
              <a:t>), +20% (</a:t>
            </a:r>
            <a:r>
              <a:rPr lang="en-IE" dirty="0">
                <a:solidFill>
                  <a:srgbClr val="FF0000"/>
                </a:solidFill>
              </a:rPr>
              <a:t>↓16%</a:t>
            </a:r>
            <a:r>
              <a:rPr lang="en-IE" dirty="0">
                <a:solidFill>
                  <a:srgbClr val="00B0F0"/>
                </a:solidFill>
              </a:rPr>
              <a:t>), +30% (</a:t>
            </a:r>
            <a:r>
              <a:rPr lang="en-IE" dirty="0">
                <a:solidFill>
                  <a:srgbClr val="FF0000"/>
                </a:solidFill>
              </a:rPr>
              <a:t>↓24%</a:t>
            </a:r>
            <a:r>
              <a:rPr lang="en-IE" dirty="0">
                <a:solidFill>
                  <a:srgbClr val="00B0F0"/>
                </a:solidFill>
              </a:rPr>
              <a:t>)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/>
              <a:t>Range (reference: </a:t>
            </a:r>
            <a:r>
              <a:rPr lang="en-IE" b="1" dirty="0"/>
              <a:t>500km</a:t>
            </a:r>
            <a:r>
              <a:rPr lang="en-IE" dirty="0"/>
              <a:t>)</a:t>
            </a:r>
            <a:r>
              <a:rPr lang="en-IE" dirty="0">
                <a:solidFill>
                  <a:srgbClr val="00B0F0"/>
                </a:solidFill>
              </a:rPr>
              <a:t>: 400km (</a:t>
            </a:r>
            <a:r>
              <a:rPr lang="en-IE" dirty="0">
                <a:solidFill>
                  <a:srgbClr val="FF0000"/>
                </a:solidFill>
              </a:rPr>
              <a:t>↓4.2%</a:t>
            </a:r>
            <a:r>
              <a:rPr lang="en-IE" dirty="0">
                <a:solidFill>
                  <a:srgbClr val="00B0F0"/>
                </a:solidFill>
              </a:rPr>
              <a:t>), 300km (</a:t>
            </a:r>
            <a:r>
              <a:rPr lang="en-IE" dirty="0">
                <a:solidFill>
                  <a:srgbClr val="FF0000"/>
                </a:solidFill>
              </a:rPr>
              <a:t>↓11.6%</a:t>
            </a:r>
            <a:r>
              <a:rPr lang="en-IE" dirty="0">
                <a:solidFill>
                  <a:srgbClr val="00B0F0"/>
                </a:solidFill>
              </a:rPr>
              <a:t>), 200km (</a:t>
            </a:r>
            <a:r>
              <a:rPr lang="en-IE" dirty="0">
                <a:solidFill>
                  <a:srgbClr val="FF0000"/>
                </a:solidFill>
              </a:rPr>
              <a:t>↓19%</a:t>
            </a:r>
            <a:r>
              <a:rPr lang="en-IE" dirty="0">
                <a:solidFill>
                  <a:srgbClr val="00B0F0"/>
                </a:solidFill>
              </a:rPr>
              <a:t>)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/>
              <a:t>Ultra-Fast</a:t>
            </a:r>
            <a:r>
              <a:rPr lang="en-IE" dirty="0">
                <a:solidFill>
                  <a:srgbClr val="00B0F0"/>
                </a:solidFill>
              </a:rPr>
              <a:t> </a:t>
            </a:r>
            <a:r>
              <a:rPr lang="en-IE" dirty="0"/>
              <a:t>Charging (reference: </a:t>
            </a:r>
            <a:r>
              <a:rPr lang="en-IE" b="1" dirty="0"/>
              <a:t>No</a:t>
            </a:r>
            <a:r>
              <a:rPr lang="en-IE" dirty="0"/>
              <a:t>)</a:t>
            </a:r>
            <a:r>
              <a:rPr lang="en-IE" dirty="0">
                <a:solidFill>
                  <a:srgbClr val="00B0F0"/>
                </a:solidFill>
              </a:rPr>
              <a:t>: No (</a:t>
            </a:r>
            <a:r>
              <a:rPr lang="en-IE" dirty="0">
                <a:solidFill>
                  <a:srgbClr val="FF0000"/>
                </a:solidFill>
              </a:rPr>
              <a:t>↓7.3%</a:t>
            </a:r>
            <a:r>
              <a:rPr lang="en-IE" dirty="0">
                <a:solidFill>
                  <a:srgbClr val="00B0F0"/>
                </a:solidFill>
              </a:rPr>
              <a:t>)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/>
              <a:t>Boot</a:t>
            </a:r>
            <a:r>
              <a:rPr lang="en-IE" dirty="0">
                <a:solidFill>
                  <a:srgbClr val="00B0F0"/>
                </a:solidFill>
              </a:rPr>
              <a:t> </a:t>
            </a:r>
            <a:r>
              <a:rPr lang="en-IE" dirty="0"/>
              <a:t>Size (reference: </a:t>
            </a:r>
            <a:r>
              <a:rPr lang="en-IE" b="1" dirty="0"/>
              <a:t>same as ICE</a:t>
            </a:r>
            <a:r>
              <a:rPr lang="en-IE" dirty="0"/>
              <a:t>)</a:t>
            </a:r>
            <a:r>
              <a:rPr lang="en-IE" dirty="0">
                <a:solidFill>
                  <a:srgbClr val="00B0F0"/>
                </a:solidFill>
              </a:rPr>
              <a:t>: -10% (</a:t>
            </a:r>
            <a:r>
              <a:rPr lang="en-IE" dirty="0">
                <a:solidFill>
                  <a:srgbClr val="FF0000"/>
                </a:solidFill>
              </a:rPr>
              <a:t>↓3.7%</a:t>
            </a:r>
            <a:r>
              <a:rPr lang="en-IE" dirty="0">
                <a:solidFill>
                  <a:srgbClr val="00B0F0"/>
                </a:solidFill>
              </a:rPr>
              <a:t>), -20% (</a:t>
            </a:r>
            <a:r>
              <a:rPr lang="en-IE" dirty="0">
                <a:solidFill>
                  <a:srgbClr val="FF0000"/>
                </a:solidFill>
              </a:rPr>
              <a:t>↓4%</a:t>
            </a:r>
            <a:r>
              <a:rPr lang="en-IE" dirty="0">
                <a:solidFill>
                  <a:srgbClr val="00B0F0"/>
                </a:solidFill>
              </a:rPr>
              <a:t>)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30A1E6-C02B-4AD7-A41A-1BDC474B94CE}"/>
              </a:ext>
            </a:extLst>
          </p:cNvPr>
          <p:cNvSpPr txBox="1"/>
          <p:nvPr/>
        </p:nvSpPr>
        <p:spPr>
          <a:xfrm>
            <a:off x="1592282" y="6181107"/>
            <a:ext cx="9007433" cy="369332"/>
          </a:xfrm>
          <a:prstGeom prst="rect">
            <a:avLst/>
          </a:prstGeom>
          <a:solidFill>
            <a:srgbClr val="FF99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Model = Mixed Logit; Dependent Variable = Car Choice; Independent Variable = Attributes</a:t>
            </a:r>
          </a:p>
        </p:txBody>
      </p:sp>
    </p:spTree>
    <p:extLst>
      <p:ext uri="{BB962C8B-B14F-4D97-AF65-F5344CB8AC3E}">
        <p14:creationId xmlns:p14="http://schemas.microsoft.com/office/powerpoint/2010/main" val="2780731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1112108" y="1309816"/>
          <a:ext cx="9673107" cy="451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IE" dirty="0">
                <a:solidFill>
                  <a:srgbClr val="7030A0"/>
                </a:solidFill>
              </a:rPr>
              <a:t>Extra – Concerns (Extremely or Moderately)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24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Conclusion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0598C-DAEA-42A4-AA0C-3FD7893F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11" y="1551436"/>
            <a:ext cx="10671089" cy="456667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r>
              <a:rPr lang="en-IE" dirty="0">
                <a:solidFill>
                  <a:srgbClr val="00B0F0"/>
                </a:solidFill>
              </a:rPr>
              <a:t>Framing of fuel efficiency matters in EV switch decisions</a:t>
            </a:r>
          </a:p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r>
              <a:rPr lang="en-IE" dirty="0">
                <a:solidFill>
                  <a:srgbClr val="00B0F0"/>
                </a:solidFill>
              </a:rPr>
              <a:t>BUT other factors more important, particularly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Price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Range</a:t>
            </a:r>
          </a:p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8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Conclusion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0598C-DAEA-42A4-AA0C-3FD7893FE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11" y="1551436"/>
            <a:ext cx="10671089" cy="456667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r>
              <a:rPr lang="en-IE" dirty="0">
                <a:solidFill>
                  <a:srgbClr val="00B0F0"/>
                </a:solidFill>
              </a:rPr>
              <a:t>Framing of fuel efficiency matters in EV switch decisions</a:t>
            </a:r>
          </a:p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r>
              <a:rPr lang="en-IE" dirty="0">
                <a:solidFill>
                  <a:srgbClr val="00B0F0"/>
                </a:solidFill>
              </a:rPr>
              <a:t>BUT other factors more important, particularly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Price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Range</a:t>
            </a:r>
          </a:p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r>
              <a:rPr lang="en-IE" dirty="0">
                <a:solidFill>
                  <a:srgbClr val="00B0F0"/>
                </a:solidFill>
              </a:rPr>
              <a:t>Hypothetical bias?</a:t>
            </a:r>
          </a:p>
          <a:p>
            <a:pPr lvl="1">
              <a:buClr>
                <a:srgbClr val="FF9900"/>
              </a:buClr>
            </a:pPr>
            <a:r>
              <a:rPr lang="en-IE" dirty="0"/>
              <a:t>Next step – field trial with Hyundai Ireland </a:t>
            </a:r>
          </a:p>
          <a:p>
            <a:pPr marL="514350" indent="-514350">
              <a:buClr>
                <a:srgbClr val="FF9900"/>
              </a:buClr>
              <a:buFont typeface="+mj-lt"/>
              <a:buAutoNum type="arabicPeriod"/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298EEE-F95F-4182-ACAD-0A7BFB89E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818" y="2758012"/>
            <a:ext cx="5172118" cy="29170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984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280" y="2703625"/>
            <a:ext cx="7323438" cy="3591158"/>
          </a:xfrm>
        </p:spPr>
        <p:txBody>
          <a:bodyPr>
            <a:normAutofit/>
          </a:bodyPr>
          <a:lstStyle/>
          <a:p>
            <a:endParaRPr lang="en-IE" sz="2800" dirty="0">
              <a:solidFill>
                <a:srgbClr val="0070C0"/>
              </a:solidFill>
            </a:endParaRPr>
          </a:p>
          <a:p>
            <a:r>
              <a:rPr lang="en-IE" sz="2800" dirty="0">
                <a:solidFill>
                  <a:srgbClr val="0070C0"/>
                </a:solidFill>
              </a:rPr>
              <a:t>James Carroll </a:t>
            </a:r>
          </a:p>
          <a:p>
            <a:r>
              <a:rPr lang="en-IE" sz="2800" dirty="0">
                <a:solidFill>
                  <a:srgbClr val="FF9900"/>
                </a:solidFill>
              </a:rPr>
              <a:t>jacarrol@tcd.ie</a:t>
            </a:r>
          </a:p>
          <a:p>
            <a:endParaRPr lang="en-IE" sz="2800" dirty="0">
              <a:solidFill>
                <a:srgbClr val="FF9900"/>
              </a:solidFill>
            </a:endParaRPr>
          </a:p>
          <a:p>
            <a:r>
              <a:rPr lang="en-IE" sz="2800" dirty="0">
                <a:solidFill>
                  <a:srgbClr val="0070C0"/>
                </a:solidFill>
              </a:rPr>
              <a:t>Eleanor Denny</a:t>
            </a:r>
          </a:p>
          <a:p>
            <a:r>
              <a:rPr lang="en-IE" sz="2800" dirty="0">
                <a:solidFill>
                  <a:srgbClr val="FF9900"/>
                </a:solidFill>
              </a:rPr>
              <a:t>dennye@tcd.ie</a:t>
            </a:r>
          </a:p>
          <a:p>
            <a:r>
              <a:rPr lang="en-IE" sz="2800" dirty="0">
                <a:solidFill>
                  <a:srgbClr val="FF9900"/>
                </a:solidFill>
              </a:rPr>
              <a:t> </a:t>
            </a:r>
            <a:endParaRPr lang="en-GB" sz="2800" dirty="0">
              <a:solidFill>
                <a:srgbClr val="FF99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71" y="807268"/>
            <a:ext cx="1625397" cy="16253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836" y="807267"/>
            <a:ext cx="1625397" cy="162539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126022" y="386230"/>
            <a:ext cx="5939955" cy="18963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8800" dirty="0">
                <a:solidFill>
                  <a:srgbClr val="00B050"/>
                </a:solidFill>
              </a:rPr>
              <a:t>Green</a:t>
            </a:r>
            <a:r>
              <a:rPr lang="en-IE" sz="8800" dirty="0">
                <a:solidFill>
                  <a:srgbClr val="0070C0"/>
                </a:solidFill>
              </a:rPr>
              <a:t>Car</a:t>
            </a:r>
            <a:endParaRPr lang="en-GB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4" y="123549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Research Backdrop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24" y="1584357"/>
            <a:ext cx="5838321" cy="348171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</a:pPr>
            <a:r>
              <a:rPr lang="en-IE" dirty="0"/>
              <a:t>Why EVs?</a:t>
            </a:r>
          </a:p>
          <a:p>
            <a:pPr>
              <a:buClr>
                <a:srgbClr val="FF9900"/>
              </a:buClr>
            </a:pPr>
            <a:r>
              <a:rPr lang="en-IE" dirty="0">
                <a:solidFill>
                  <a:srgbClr val="FFFF00"/>
                </a:solidFill>
              </a:rPr>
              <a:t>Costs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More expensive (≈ + 20%)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Higher upstream CO</a:t>
            </a:r>
            <a:r>
              <a:rPr lang="en-IE" baseline="-25000" dirty="0">
                <a:solidFill>
                  <a:schemeClr val="tx2"/>
                </a:solidFill>
              </a:rPr>
              <a:t>2 </a:t>
            </a:r>
            <a:r>
              <a:rPr lang="en-IE" dirty="0">
                <a:solidFill>
                  <a:schemeClr val="tx2"/>
                </a:solidFill>
              </a:rPr>
              <a:t>(≈ + 30%)</a:t>
            </a:r>
            <a:endParaRPr lang="en-IE" baseline="-25000" dirty="0">
              <a:solidFill>
                <a:schemeClr val="tx2"/>
              </a:solidFill>
            </a:endParaRP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Batteries difficult to recycle </a:t>
            </a:r>
          </a:p>
          <a:p>
            <a:pPr lvl="1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Benefits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Efficiency: CO</a:t>
            </a:r>
            <a:r>
              <a:rPr lang="en-IE" baseline="-25000" dirty="0">
                <a:solidFill>
                  <a:schemeClr val="tx2"/>
                </a:solidFill>
              </a:rPr>
              <a:t>2</a:t>
            </a:r>
            <a:r>
              <a:rPr lang="en-IE" dirty="0">
                <a:solidFill>
                  <a:schemeClr val="tx2"/>
                </a:solidFill>
              </a:rPr>
              <a:t> and energy costs (≈ - 70%)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chemeClr val="tx2"/>
                </a:solidFill>
              </a:rPr>
              <a:t>Grid Balancing </a:t>
            </a:r>
          </a:p>
          <a:p>
            <a:pPr lvl="1">
              <a:buClr>
                <a:srgbClr val="FF9900"/>
              </a:buClr>
            </a:pPr>
            <a:endParaRPr lang="en-IE" dirty="0">
              <a:solidFill>
                <a:schemeClr val="tx2"/>
              </a:solidFill>
            </a:endParaRPr>
          </a:p>
          <a:p>
            <a:pPr lvl="1">
              <a:buClr>
                <a:srgbClr val="FF9900"/>
              </a:buClr>
            </a:pPr>
            <a:endParaRPr lang="en-IE" dirty="0">
              <a:solidFill>
                <a:schemeClr val="tx2"/>
              </a:solidFill>
            </a:endParaRP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2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5A15B-5038-40E0-9E75-CB655833C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65" y="2090665"/>
            <a:ext cx="4804324" cy="3086017"/>
          </a:xfrm>
          <a:prstGeom prst="rect">
            <a:avLst/>
          </a:prstGeom>
          <a:solidFill>
            <a:srgbClr val="00B050"/>
          </a:solidFill>
          <a:ln w="136525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27EEC5-D88B-4CBC-984E-1C4E68E2376E}"/>
              </a:ext>
            </a:extLst>
          </p:cNvPr>
          <p:cNvSpPr/>
          <p:nvPr/>
        </p:nvSpPr>
        <p:spPr>
          <a:xfrm>
            <a:off x="2236839" y="4923768"/>
            <a:ext cx="117986" cy="10050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2F248-CD7F-4459-A325-70F963384FBA}"/>
              </a:ext>
            </a:extLst>
          </p:cNvPr>
          <p:cNvSpPr/>
          <p:nvPr/>
        </p:nvSpPr>
        <p:spPr>
          <a:xfrm rot="5400000">
            <a:off x="6009354" y="2101031"/>
            <a:ext cx="110611" cy="75450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592EFE49-A38E-4835-B0E4-EBB4194D506C}"/>
              </a:ext>
            </a:extLst>
          </p:cNvPr>
          <p:cNvSpPr/>
          <p:nvPr/>
        </p:nvSpPr>
        <p:spPr>
          <a:xfrm>
            <a:off x="9678629" y="5176683"/>
            <a:ext cx="221226" cy="752170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2981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4" y="123549"/>
            <a:ext cx="10515600" cy="1325563"/>
          </a:xfrm>
        </p:spPr>
        <p:txBody>
          <a:bodyPr/>
          <a:lstStyle/>
          <a:p>
            <a:pPr algn="ctr"/>
            <a:r>
              <a:rPr lang="en-IE" dirty="0"/>
              <a:t>Research Backdrop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725" y="1584357"/>
            <a:ext cx="4022940" cy="50229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9900"/>
              </a:buClr>
            </a:pPr>
            <a:r>
              <a:rPr lang="en-IE" dirty="0"/>
              <a:t>Where do we want to be?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EU: Net-Zero CO2 by 2050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IE: 1M EV sales by 2030</a:t>
            </a: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r>
              <a:rPr lang="en-IE" dirty="0"/>
              <a:t>Where are we?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Approx. 15,000 sales (since 2015)</a:t>
            </a:r>
          </a:p>
          <a:p>
            <a:pPr lvl="1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>
              <a:buClr>
                <a:srgbClr val="FF9900"/>
              </a:buClr>
            </a:pPr>
            <a:r>
              <a:rPr lang="en-IE" dirty="0"/>
              <a:t>Supports 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€5,000 grant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€5,000 VRT exemption 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BIK exempt 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Half-price tolls</a:t>
            </a:r>
          </a:p>
          <a:p>
            <a:pPr lvl="1">
              <a:buClr>
                <a:srgbClr val="FF9900"/>
              </a:buClr>
            </a:pPr>
            <a:r>
              <a:rPr lang="en-IE" dirty="0">
                <a:solidFill>
                  <a:srgbClr val="00B0F0"/>
                </a:solidFill>
              </a:rPr>
              <a:t>€600 home charger grant </a:t>
            </a:r>
          </a:p>
          <a:p>
            <a:pPr lvl="1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  <a:p>
            <a:pPr lvl="1">
              <a:buClr>
                <a:srgbClr val="FF9900"/>
              </a:buClr>
            </a:pPr>
            <a:endParaRPr lang="en-IE" dirty="0">
              <a:solidFill>
                <a:srgbClr val="00B0F0"/>
              </a:solidFill>
            </a:endParaRPr>
          </a:p>
          <a:p>
            <a:pPr marL="457200" lvl="1" indent="0">
              <a:buClr>
                <a:srgbClr val="FF9900"/>
              </a:buClr>
              <a:buNone/>
            </a:pPr>
            <a:endParaRPr lang="en-IE" dirty="0">
              <a:solidFill>
                <a:srgbClr val="00B0F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95962"/>
              </p:ext>
            </p:extLst>
          </p:nvPr>
        </p:nvGraphicFramePr>
        <p:xfrm>
          <a:off x="4567643" y="1514704"/>
          <a:ext cx="6963623" cy="4379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3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058" y="2510289"/>
            <a:ext cx="10205884" cy="1325563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Car Labelling Discrete Choice Experiment </a:t>
            </a:r>
          </a:p>
        </p:txBody>
      </p:sp>
    </p:spTree>
    <p:extLst>
      <p:ext uri="{BB962C8B-B14F-4D97-AF65-F5344CB8AC3E}">
        <p14:creationId xmlns:p14="http://schemas.microsoft.com/office/powerpoint/2010/main" val="128159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DC673DB-6E9B-40B0-A88B-55CD2E47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7187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en-IE" dirty="0">
                <a:solidFill>
                  <a:srgbClr val="FF9900"/>
                </a:solidFill>
              </a:rPr>
              <a:t>We already know…</a:t>
            </a: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Low awareness of fuel efficiency (Turrentine and Kurani, 2007; Allcott, 2011)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endParaRPr lang="en-IE" dirty="0">
              <a:solidFill>
                <a:srgbClr val="FF9900"/>
              </a:solidFill>
            </a:endParaRPr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Efficiency not important attribute when investing (OECD and Greene, 2010; Grünig et al., 2010; Codagnone et al., 2013)</a:t>
            </a:r>
          </a:p>
          <a:p>
            <a:pPr marL="457200" lvl="1" indent="0">
              <a:buClr>
                <a:schemeClr val="accent3">
                  <a:lumMod val="75000"/>
                </a:schemeClr>
              </a:buClr>
              <a:buNone/>
            </a:pPr>
            <a:endParaRPr lang="en-IE" dirty="0"/>
          </a:p>
          <a:p>
            <a:pPr lvl="1">
              <a:buClr>
                <a:schemeClr val="accent3">
                  <a:lumMod val="75000"/>
                </a:schemeClr>
              </a:buClr>
            </a:pPr>
            <a:r>
              <a:rPr lang="en-IE" dirty="0"/>
              <a:t>Information (labelling) not particularly influential 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IE" dirty="0">
                <a:solidFill>
                  <a:srgbClr val="FF9900"/>
                </a:solidFill>
              </a:rPr>
              <a:t>Effects of fuel efficiency labels unknown 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IE" dirty="0">
                <a:solidFill>
                  <a:srgbClr val="FF9900"/>
                </a:solidFill>
              </a:rPr>
              <a:t>Trust in information is low (OECD and Greene, 2010; Carroll et al., 2014; Haq and Weiss, 2016; Fontaras et al., 2017)</a:t>
            </a:r>
          </a:p>
          <a:p>
            <a:pPr lvl="2">
              <a:buClr>
                <a:schemeClr val="accent3">
                  <a:lumMod val="75000"/>
                </a:schemeClr>
              </a:buClr>
            </a:pPr>
            <a:r>
              <a:rPr lang="en-IE" dirty="0">
                <a:solidFill>
                  <a:srgbClr val="FF9900"/>
                </a:solidFill>
              </a:rPr>
              <a:t>Framing efficiency in monetary terms leads to higher demand (Codagnone et al., 2013; Codagnone et al., 2016; Brazil et al., 2019)</a:t>
            </a:r>
          </a:p>
        </p:txBody>
      </p:sp>
    </p:spTree>
    <p:extLst>
      <p:ext uri="{BB962C8B-B14F-4D97-AF65-F5344CB8AC3E}">
        <p14:creationId xmlns:p14="http://schemas.microsoft.com/office/powerpoint/2010/main" val="199280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3">
                      <a:lumMod val="75000"/>
                    </a:schemeClr>
                  </a:buClr>
                </a:pPr>
                <a:r>
                  <a:rPr lang="en-IE" dirty="0">
                    <a:solidFill>
                      <a:srgbClr val="FF9900"/>
                    </a:solidFill>
                  </a:rPr>
                  <a:t>How should a household choose between low efficiency (0) and high efficiency (1)?</a:t>
                </a: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r>
                  <a:rPr lang="en-GB" dirty="0"/>
                  <a:t>COSTS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IE" dirty="0">
                    <a:solidFill>
                      <a:srgbClr val="FF9900"/>
                    </a:solidFill>
                  </a:rPr>
                  <a:t> BENEFITS</a:t>
                </a: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)&lt;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IE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E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  <m:d>
                                <m:d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IE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  <a:blipFill>
                <a:blip r:embed="rId2"/>
                <a:stretch>
                  <a:fillRect l="-1043" t="-20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09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A99A-C2D6-42D2-A4B3-DC3952A7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3676"/>
            <a:ext cx="10622280" cy="1325563"/>
          </a:xfrm>
        </p:spPr>
        <p:txBody>
          <a:bodyPr/>
          <a:lstStyle/>
          <a:p>
            <a:pPr algn="ctr"/>
            <a:r>
              <a:rPr lang="en-IE" dirty="0"/>
              <a:t>Theory and Hypothesis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accent3">
                      <a:lumMod val="75000"/>
                    </a:schemeClr>
                  </a:buClr>
                </a:pPr>
                <a:r>
                  <a:rPr lang="en-IE" dirty="0">
                    <a:solidFill>
                      <a:srgbClr val="FF9900"/>
                    </a:solidFill>
                  </a:rPr>
                  <a:t>How </a:t>
                </a:r>
                <a:r>
                  <a:rPr lang="en-IE" dirty="0"/>
                  <a:t>should</a:t>
                </a:r>
                <a:r>
                  <a:rPr lang="en-IE" dirty="0">
                    <a:solidFill>
                      <a:srgbClr val="FF9900"/>
                    </a:solidFill>
                  </a:rPr>
                  <a:t> a household choose between low efficiency (0) and high efficiency (1)?</a:t>
                </a: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 algn="ctr">
                  <a:buClr>
                    <a:schemeClr val="accent3">
                      <a:lumMod val="75000"/>
                    </a:schemeClr>
                  </a:buClr>
                  <a:buNone/>
                </a:pPr>
                <a:endParaRPr lang="en-IE" dirty="0">
                  <a:solidFill>
                    <a:srgbClr val="FF9900"/>
                  </a:solidFill>
                </a:endParaRPr>
              </a:p>
              <a:p>
                <a:pPr marL="0" indent="0">
                  <a:buClr>
                    <a:schemeClr val="accent3">
                      <a:lumMod val="75000"/>
                    </a:scheme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>
                          <a:latin typeface="Cambria Math" panose="02040503050406030204" pitchFamily="18" charset="0"/>
                        </a:rPr>
                        <m:t>)&lt;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IE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  <m:e>
                          <m:r>
                            <a:rPr lang="en-GB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IE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𝑚𝑝</m:t>
                              </m:r>
                              <m:d>
                                <m:d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IE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E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en-IE" dirty="0">
                  <a:solidFill>
                    <a:srgbClr val="FF9900"/>
                  </a:solidFill>
                </a:endParaRPr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DC673DB-6E9B-40B0-A88B-55CD2E476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07187"/>
              </a:xfrm>
              <a:blipFill>
                <a:blip r:embed="rId2"/>
                <a:stretch>
                  <a:fillRect l="-1043" t="-202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row: Up 2">
            <a:extLst>
              <a:ext uri="{FF2B5EF4-FFF2-40B4-BE49-F238E27FC236}">
                <a16:creationId xmlns:a16="http://schemas.microsoft.com/office/drawing/2014/main" id="{FF104C46-E584-40CF-B9FC-53D4AEADBE9D}"/>
              </a:ext>
            </a:extLst>
          </p:cNvPr>
          <p:cNvSpPr/>
          <p:nvPr/>
        </p:nvSpPr>
        <p:spPr>
          <a:xfrm rot="1638225">
            <a:off x="4365521" y="5069430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D9784-15B0-41A0-B234-9BC46877E6B9}"/>
              </a:ext>
            </a:extLst>
          </p:cNvPr>
          <p:cNvSpPr txBox="1"/>
          <p:nvPr/>
        </p:nvSpPr>
        <p:spPr>
          <a:xfrm>
            <a:off x="3516365" y="5690926"/>
            <a:ext cx="129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Investment cost 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A274C653-8E0D-43A0-BDFB-4941272A049C}"/>
              </a:ext>
            </a:extLst>
          </p:cNvPr>
          <p:cNvSpPr/>
          <p:nvPr/>
        </p:nvSpPr>
        <p:spPr>
          <a:xfrm rot="20249994">
            <a:off x="7493583" y="5165396"/>
            <a:ext cx="191729" cy="7117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C7836E-17E9-4FE5-9CF2-F155644DFEED}"/>
              </a:ext>
            </a:extLst>
          </p:cNvPr>
          <p:cNvSpPr txBox="1"/>
          <p:nvPr/>
        </p:nvSpPr>
        <p:spPr>
          <a:xfrm>
            <a:off x="7168955" y="5862217"/>
            <a:ext cx="129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Discount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A2F8C-40C6-4990-A6BA-6989993F1A9C}"/>
              </a:ext>
            </a:extLst>
          </p:cNvPr>
          <p:cNvSpPr txBox="1"/>
          <p:nvPr/>
        </p:nvSpPr>
        <p:spPr>
          <a:xfrm>
            <a:off x="5313209" y="3263276"/>
            <a:ext cx="129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Mileage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FC034324-E05B-43AB-8AF1-82B3A917783D}"/>
              </a:ext>
            </a:extLst>
          </p:cNvPr>
          <p:cNvSpPr/>
          <p:nvPr/>
        </p:nvSpPr>
        <p:spPr>
          <a:xfrm rot="9050217">
            <a:off x="6111597" y="3629877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A2AA5DE-7D32-4BE9-BE7C-76BCC04C910B}"/>
              </a:ext>
            </a:extLst>
          </p:cNvPr>
          <p:cNvSpPr/>
          <p:nvPr/>
        </p:nvSpPr>
        <p:spPr>
          <a:xfrm rot="12658259">
            <a:off x="6749092" y="3679782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DC0EE-932A-474C-A870-5633E71E7DC9}"/>
              </a:ext>
            </a:extLst>
          </p:cNvPr>
          <p:cNvSpPr txBox="1"/>
          <p:nvPr/>
        </p:nvSpPr>
        <p:spPr>
          <a:xfrm>
            <a:off x="6379145" y="3089250"/>
            <a:ext cx="129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Fuel </a:t>
            </a:r>
          </a:p>
          <a:p>
            <a:pPr algn="ctr"/>
            <a:r>
              <a:rPr lang="en-IE" dirty="0"/>
              <a:t>Price 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15696CA5-12CC-4E42-B8EC-E391C33ED1E7}"/>
              </a:ext>
            </a:extLst>
          </p:cNvPr>
          <p:cNvSpPr/>
          <p:nvPr/>
        </p:nvSpPr>
        <p:spPr>
          <a:xfrm rot="13051332">
            <a:off x="7623437" y="3549821"/>
            <a:ext cx="191729" cy="678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6658D093-3A7A-41D4-812A-A349C80DCB7B}"/>
              </a:ext>
            </a:extLst>
          </p:cNvPr>
          <p:cNvSpPr/>
          <p:nvPr/>
        </p:nvSpPr>
        <p:spPr>
          <a:xfrm rot="16200000">
            <a:off x="4584807" y="4373954"/>
            <a:ext cx="116738" cy="11798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4681DB65-A392-415B-B86F-2880BAC26242}"/>
              </a:ext>
            </a:extLst>
          </p:cNvPr>
          <p:cNvSpPr/>
          <p:nvPr/>
        </p:nvSpPr>
        <p:spPr>
          <a:xfrm rot="16200000" flipH="1">
            <a:off x="7457066" y="3630155"/>
            <a:ext cx="92357" cy="129048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90511-0B46-4ED9-861E-CCD23D91846C}"/>
              </a:ext>
            </a:extLst>
          </p:cNvPr>
          <p:cNvSpPr txBox="1"/>
          <p:nvPr/>
        </p:nvSpPr>
        <p:spPr>
          <a:xfrm>
            <a:off x="7530146" y="3012903"/>
            <a:ext cx="129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Efficiency </a:t>
            </a:r>
          </a:p>
        </p:txBody>
      </p:sp>
    </p:spTree>
    <p:extLst>
      <p:ext uri="{BB962C8B-B14F-4D97-AF65-F5344CB8AC3E}">
        <p14:creationId xmlns:p14="http://schemas.microsoft.com/office/powerpoint/2010/main" val="2153981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1182</Words>
  <Application>Microsoft Office PowerPoint</Application>
  <PresentationFormat>Widescreen</PresentationFormat>
  <Paragraphs>238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Office Theme</vt:lpstr>
      <vt:lpstr>PowerPoint Presentation</vt:lpstr>
      <vt:lpstr>What is GreenCar?</vt:lpstr>
      <vt:lpstr>Research Backdrop</vt:lpstr>
      <vt:lpstr>Research Backdrop</vt:lpstr>
      <vt:lpstr>Research Backdrop</vt:lpstr>
      <vt:lpstr>Car Labelling Discrete Choice Experiment </vt:lpstr>
      <vt:lpstr>Theory and Hypothesis </vt:lpstr>
      <vt:lpstr>Theory and Hypothesis </vt:lpstr>
      <vt:lpstr>Theory and Hypothesis </vt:lpstr>
      <vt:lpstr>Theory and Hypothesis </vt:lpstr>
      <vt:lpstr>Theory and Hypothesis </vt:lpstr>
      <vt:lpstr>Theory and Hypothesis </vt:lpstr>
      <vt:lpstr>Theory and Hypothesis 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Sample</vt:lpstr>
      <vt:lpstr>Key Results – Switch Rates Vs Control</vt:lpstr>
      <vt:lpstr>Key Results – Switch Rates Vs Control</vt:lpstr>
      <vt:lpstr>Key Results – Switch Rates Vs Control</vt:lpstr>
      <vt:lpstr>Key Results – Switch Rates Vs Control</vt:lpstr>
      <vt:lpstr>Key Results – Switch Rates Vs Control</vt:lpstr>
      <vt:lpstr>Key Results – Switch Rates Vs Control</vt:lpstr>
      <vt:lpstr>Key Results – Demographic Interactions</vt:lpstr>
      <vt:lpstr>Key Results – Other DCE Attributes</vt:lpstr>
      <vt:lpstr>Extra – Concerns (Extremely or Moderately)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Carroll</dc:creator>
  <cp:lastModifiedBy>James Carroll</cp:lastModifiedBy>
  <cp:revision>51</cp:revision>
  <dcterms:created xsi:type="dcterms:W3CDTF">2021-03-02T08:46:44Z</dcterms:created>
  <dcterms:modified xsi:type="dcterms:W3CDTF">2021-06-06T21:52:54Z</dcterms:modified>
</cp:coreProperties>
</file>