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notesMasterIdLst>
    <p:notesMasterId r:id="rId22"/>
  </p:notesMasterIdLst>
  <p:handoutMasterIdLst>
    <p:handoutMasterId r:id="rId23"/>
  </p:handoutMasterIdLst>
  <p:sldIdLst>
    <p:sldId id="256" r:id="rId2"/>
    <p:sldId id="258" r:id="rId3"/>
    <p:sldId id="283" r:id="rId4"/>
    <p:sldId id="284" r:id="rId5"/>
    <p:sldId id="285" r:id="rId6"/>
    <p:sldId id="286" r:id="rId7"/>
    <p:sldId id="287" r:id="rId8"/>
    <p:sldId id="288" r:id="rId9"/>
    <p:sldId id="289" r:id="rId10"/>
    <p:sldId id="290" r:id="rId11"/>
    <p:sldId id="291" r:id="rId12"/>
    <p:sldId id="293" r:id="rId13"/>
    <p:sldId id="294" r:id="rId14"/>
    <p:sldId id="295" r:id="rId15"/>
    <p:sldId id="296" r:id="rId16"/>
    <p:sldId id="297" r:id="rId17"/>
    <p:sldId id="298" r:id="rId18"/>
    <p:sldId id="292" r:id="rId19"/>
    <p:sldId id="299" r:id="rId20"/>
    <p:sldId id="282" r:id="rId2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691"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DC007CD5-053F-4AE1-820F-32E48FDA5BC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932F5801-AE2A-436D-B5FE-DD21AB1E38F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A0F603-D463-4572-9D93-E9EB1486E3D3}" type="datetimeFigureOut">
              <a:rPr lang="el-GR" smtClean="0"/>
              <a:t>7/6/2021</a:t>
            </a:fld>
            <a:endParaRPr lang="el-GR"/>
          </a:p>
        </p:txBody>
      </p:sp>
      <p:sp>
        <p:nvSpPr>
          <p:cNvPr id="4" name="Θέση υποσέλιδου 3">
            <a:extLst>
              <a:ext uri="{FF2B5EF4-FFF2-40B4-BE49-F238E27FC236}">
                <a16:creationId xmlns:a16="http://schemas.microsoft.com/office/drawing/2014/main" id="{A9C1B7F5-7C61-4FCA-8650-883D6B50685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C8F97F56-7931-418B-8E84-41AA9DE9133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18A00FD-79FB-40F7-B7C1-28DB15B0C871}" type="slidenum">
              <a:rPr lang="el-GR" smtClean="0"/>
              <a:t>‹#›</a:t>
            </a:fld>
            <a:endParaRPr lang="el-GR"/>
          </a:p>
        </p:txBody>
      </p:sp>
    </p:spTree>
    <p:extLst>
      <p:ext uri="{BB962C8B-B14F-4D97-AF65-F5344CB8AC3E}">
        <p14:creationId xmlns:p14="http://schemas.microsoft.com/office/powerpoint/2010/main" val="1410470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66EB6F-BC15-4D7B-AA4E-E341C0A92C7D}" type="datetimeFigureOut">
              <a:rPr lang="el-GR" smtClean="0"/>
              <a:t>7/6/2021</a:t>
            </a:fld>
            <a:endParaRPr lang="el-GR"/>
          </a:p>
        </p:txBody>
      </p:sp>
      <p:sp>
        <p:nvSpPr>
          <p:cNvPr id="4" name="Θέση εικόνας διαφάνειας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3EA33A-5BF7-4CA7-823C-32C23FA3B978}" type="slidenum">
              <a:rPr lang="el-GR" smtClean="0"/>
              <a:t>‹#›</a:t>
            </a:fld>
            <a:endParaRPr lang="el-GR"/>
          </a:p>
        </p:txBody>
      </p:sp>
    </p:spTree>
    <p:extLst>
      <p:ext uri="{BB962C8B-B14F-4D97-AF65-F5344CB8AC3E}">
        <p14:creationId xmlns:p14="http://schemas.microsoft.com/office/powerpoint/2010/main" val="47372919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1949824-6F03-4497-9783-CCD266AD61D6}"/>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7AEEE301-C5C9-433A-84C6-25574F993F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D02ECDD6-DA10-4E35-A276-7C277E36CC94}"/>
              </a:ext>
            </a:extLst>
          </p:cNvPr>
          <p:cNvSpPr>
            <a:spLocks noGrp="1"/>
          </p:cNvSpPr>
          <p:nvPr>
            <p:ph type="dt" sz="half" idx="10"/>
          </p:nvPr>
        </p:nvSpPr>
        <p:spPr/>
        <p:txBody>
          <a:bodyPr/>
          <a:lstStyle/>
          <a:p>
            <a:fld id="{AA89B776-0753-4289-BB49-E9DD203C07D8}" type="datetime1">
              <a:rPr lang="el-GR" smtClean="0"/>
              <a:t>7/6/2021</a:t>
            </a:fld>
            <a:endParaRPr lang="el-GR"/>
          </a:p>
        </p:txBody>
      </p:sp>
      <p:sp>
        <p:nvSpPr>
          <p:cNvPr id="5" name="Θέση υποσέλιδου 4">
            <a:extLst>
              <a:ext uri="{FF2B5EF4-FFF2-40B4-BE49-F238E27FC236}">
                <a16:creationId xmlns:a16="http://schemas.microsoft.com/office/drawing/2014/main" id="{184CF4A5-B453-4A2D-8E6F-5E368759F947}"/>
              </a:ext>
            </a:extLst>
          </p:cNvPr>
          <p:cNvSpPr>
            <a:spLocks noGrp="1"/>
          </p:cNvSpPr>
          <p:nvPr>
            <p:ph type="ftr" sz="quarter" idx="11"/>
          </p:nvPr>
        </p:nvSpPr>
        <p:spPr/>
        <p:txBody>
          <a:bodyPr/>
          <a:lstStyle/>
          <a:p>
            <a:r>
              <a:rPr lang="el-GR"/>
              <a:t>1</a:t>
            </a:r>
          </a:p>
        </p:txBody>
      </p:sp>
      <p:sp>
        <p:nvSpPr>
          <p:cNvPr id="6" name="Θέση αριθμού διαφάνειας 5">
            <a:extLst>
              <a:ext uri="{FF2B5EF4-FFF2-40B4-BE49-F238E27FC236}">
                <a16:creationId xmlns:a16="http://schemas.microsoft.com/office/drawing/2014/main" id="{2710C6F9-BCDD-4519-9245-D995203C493E}"/>
              </a:ext>
            </a:extLst>
          </p:cNvPr>
          <p:cNvSpPr>
            <a:spLocks noGrp="1"/>
          </p:cNvSpPr>
          <p:nvPr>
            <p:ph type="sldNum" sz="quarter" idx="12"/>
          </p:nvPr>
        </p:nvSpPr>
        <p:spPr/>
        <p:txBody>
          <a:bodyPr/>
          <a:lstStyle/>
          <a:p>
            <a:fld id="{1803DBFD-B5D8-4E61-B6E3-99B3EC0C9408}" type="slidenum">
              <a:rPr lang="el-GR" smtClean="0"/>
              <a:t>‹#›</a:t>
            </a:fld>
            <a:endParaRPr lang="el-GR"/>
          </a:p>
        </p:txBody>
      </p:sp>
    </p:spTree>
    <p:extLst>
      <p:ext uri="{BB962C8B-B14F-4D97-AF65-F5344CB8AC3E}">
        <p14:creationId xmlns:p14="http://schemas.microsoft.com/office/powerpoint/2010/main" val="265947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9C2356E-218C-4101-AF97-0060ED4F0F2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C8117253-F641-4A1E-B19D-F1E55F6F24E8}"/>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9BF72AF6-2EA7-421A-9E04-89185ABF0B82}"/>
              </a:ext>
            </a:extLst>
          </p:cNvPr>
          <p:cNvSpPr>
            <a:spLocks noGrp="1"/>
          </p:cNvSpPr>
          <p:nvPr>
            <p:ph type="dt" sz="half" idx="10"/>
          </p:nvPr>
        </p:nvSpPr>
        <p:spPr/>
        <p:txBody>
          <a:bodyPr/>
          <a:lstStyle/>
          <a:p>
            <a:fld id="{28E39368-4326-4C57-949E-85391CF4D9D0}" type="datetime1">
              <a:rPr lang="el-GR" smtClean="0"/>
              <a:t>7/6/2021</a:t>
            </a:fld>
            <a:endParaRPr lang="el-GR"/>
          </a:p>
        </p:txBody>
      </p:sp>
      <p:sp>
        <p:nvSpPr>
          <p:cNvPr id="5" name="Θέση υποσέλιδου 4">
            <a:extLst>
              <a:ext uri="{FF2B5EF4-FFF2-40B4-BE49-F238E27FC236}">
                <a16:creationId xmlns:a16="http://schemas.microsoft.com/office/drawing/2014/main" id="{47008E51-C8CE-41A5-9667-75A1CE407CE0}"/>
              </a:ext>
            </a:extLst>
          </p:cNvPr>
          <p:cNvSpPr>
            <a:spLocks noGrp="1"/>
          </p:cNvSpPr>
          <p:nvPr>
            <p:ph type="ftr" sz="quarter" idx="11"/>
          </p:nvPr>
        </p:nvSpPr>
        <p:spPr/>
        <p:txBody>
          <a:bodyPr/>
          <a:lstStyle/>
          <a:p>
            <a:r>
              <a:rPr lang="el-GR"/>
              <a:t>1</a:t>
            </a:r>
          </a:p>
        </p:txBody>
      </p:sp>
      <p:sp>
        <p:nvSpPr>
          <p:cNvPr id="6" name="Θέση αριθμού διαφάνειας 5">
            <a:extLst>
              <a:ext uri="{FF2B5EF4-FFF2-40B4-BE49-F238E27FC236}">
                <a16:creationId xmlns:a16="http://schemas.microsoft.com/office/drawing/2014/main" id="{3B02A9FA-F82F-4FD9-83BE-46FF102D68F9}"/>
              </a:ext>
            </a:extLst>
          </p:cNvPr>
          <p:cNvSpPr>
            <a:spLocks noGrp="1"/>
          </p:cNvSpPr>
          <p:nvPr>
            <p:ph type="sldNum" sz="quarter" idx="12"/>
          </p:nvPr>
        </p:nvSpPr>
        <p:spPr/>
        <p:txBody>
          <a:bodyPr/>
          <a:lstStyle/>
          <a:p>
            <a:fld id="{1803DBFD-B5D8-4E61-B6E3-99B3EC0C9408}" type="slidenum">
              <a:rPr lang="el-GR" smtClean="0"/>
              <a:t>‹#›</a:t>
            </a:fld>
            <a:endParaRPr lang="el-GR"/>
          </a:p>
        </p:txBody>
      </p:sp>
    </p:spTree>
    <p:extLst>
      <p:ext uri="{BB962C8B-B14F-4D97-AF65-F5344CB8AC3E}">
        <p14:creationId xmlns:p14="http://schemas.microsoft.com/office/powerpoint/2010/main" val="162483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6907172E-36E2-4A1B-86D1-85A8C4BACCD9}"/>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32172C08-8E10-4388-B283-27F215151687}"/>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F2F09964-0790-4C33-A76F-BB1A7C288014}"/>
              </a:ext>
            </a:extLst>
          </p:cNvPr>
          <p:cNvSpPr>
            <a:spLocks noGrp="1"/>
          </p:cNvSpPr>
          <p:nvPr>
            <p:ph type="dt" sz="half" idx="10"/>
          </p:nvPr>
        </p:nvSpPr>
        <p:spPr/>
        <p:txBody>
          <a:bodyPr/>
          <a:lstStyle/>
          <a:p>
            <a:fld id="{7A3265D2-DB7F-4A67-BB83-7846AAD0B741}" type="datetime1">
              <a:rPr lang="el-GR" smtClean="0"/>
              <a:t>7/6/2021</a:t>
            </a:fld>
            <a:endParaRPr lang="el-GR"/>
          </a:p>
        </p:txBody>
      </p:sp>
      <p:sp>
        <p:nvSpPr>
          <p:cNvPr id="5" name="Θέση υποσέλιδου 4">
            <a:extLst>
              <a:ext uri="{FF2B5EF4-FFF2-40B4-BE49-F238E27FC236}">
                <a16:creationId xmlns:a16="http://schemas.microsoft.com/office/drawing/2014/main" id="{37A783B5-409B-4A77-997A-227ECF1A6D10}"/>
              </a:ext>
            </a:extLst>
          </p:cNvPr>
          <p:cNvSpPr>
            <a:spLocks noGrp="1"/>
          </p:cNvSpPr>
          <p:nvPr>
            <p:ph type="ftr" sz="quarter" idx="11"/>
          </p:nvPr>
        </p:nvSpPr>
        <p:spPr/>
        <p:txBody>
          <a:bodyPr/>
          <a:lstStyle/>
          <a:p>
            <a:r>
              <a:rPr lang="el-GR"/>
              <a:t>1</a:t>
            </a:r>
          </a:p>
        </p:txBody>
      </p:sp>
      <p:sp>
        <p:nvSpPr>
          <p:cNvPr id="6" name="Θέση αριθμού διαφάνειας 5">
            <a:extLst>
              <a:ext uri="{FF2B5EF4-FFF2-40B4-BE49-F238E27FC236}">
                <a16:creationId xmlns:a16="http://schemas.microsoft.com/office/drawing/2014/main" id="{5DDA325B-D687-433D-A26F-5D59D772A663}"/>
              </a:ext>
            </a:extLst>
          </p:cNvPr>
          <p:cNvSpPr>
            <a:spLocks noGrp="1"/>
          </p:cNvSpPr>
          <p:nvPr>
            <p:ph type="sldNum" sz="quarter" idx="12"/>
          </p:nvPr>
        </p:nvSpPr>
        <p:spPr/>
        <p:txBody>
          <a:bodyPr/>
          <a:lstStyle/>
          <a:p>
            <a:fld id="{1803DBFD-B5D8-4E61-B6E3-99B3EC0C9408}" type="slidenum">
              <a:rPr lang="el-GR" smtClean="0"/>
              <a:t>‹#›</a:t>
            </a:fld>
            <a:endParaRPr lang="el-GR"/>
          </a:p>
        </p:txBody>
      </p:sp>
    </p:spTree>
    <p:extLst>
      <p:ext uri="{BB962C8B-B14F-4D97-AF65-F5344CB8AC3E}">
        <p14:creationId xmlns:p14="http://schemas.microsoft.com/office/powerpoint/2010/main" val="1206572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65CA509-D975-49EF-8941-C72A64FD2F0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DD80D026-4ACC-416C-A0D6-1E357D628C8E}"/>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5FEDCC8B-9C61-4A57-A2FF-2DA998F0131B}"/>
              </a:ext>
            </a:extLst>
          </p:cNvPr>
          <p:cNvSpPr>
            <a:spLocks noGrp="1"/>
          </p:cNvSpPr>
          <p:nvPr>
            <p:ph type="dt" sz="half" idx="10"/>
          </p:nvPr>
        </p:nvSpPr>
        <p:spPr/>
        <p:txBody>
          <a:bodyPr/>
          <a:lstStyle/>
          <a:p>
            <a:fld id="{E0646FE8-DE0C-40CA-9908-A5530B10155A}" type="datetime1">
              <a:rPr lang="el-GR" smtClean="0"/>
              <a:t>7/6/2021</a:t>
            </a:fld>
            <a:endParaRPr lang="el-GR"/>
          </a:p>
        </p:txBody>
      </p:sp>
      <p:sp>
        <p:nvSpPr>
          <p:cNvPr id="5" name="Θέση υποσέλιδου 4">
            <a:extLst>
              <a:ext uri="{FF2B5EF4-FFF2-40B4-BE49-F238E27FC236}">
                <a16:creationId xmlns:a16="http://schemas.microsoft.com/office/drawing/2014/main" id="{B0422CB3-24C8-4CCF-B567-3F9CF7E2CB51}"/>
              </a:ext>
            </a:extLst>
          </p:cNvPr>
          <p:cNvSpPr>
            <a:spLocks noGrp="1"/>
          </p:cNvSpPr>
          <p:nvPr>
            <p:ph type="ftr" sz="quarter" idx="11"/>
          </p:nvPr>
        </p:nvSpPr>
        <p:spPr/>
        <p:txBody>
          <a:bodyPr/>
          <a:lstStyle/>
          <a:p>
            <a:r>
              <a:rPr lang="el-GR"/>
              <a:t>1</a:t>
            </a:r>
          </a:p>
        </p:txBody>
      </p:sp>
      <p:sp>
        <p:nvSpPr>
          <p:cNvPr id="6" name="Θέση αριθμού διαφάνειας 5">
            <a:extLst>
              <a:ext uri="{FF2B5EF4-FFF2-40B4-BE49-F238E27FC236}">
                <a16:creationId xmlns:a16="http://schemas.microsoft.com/office/drawing/2014/main" id="{63E5884D-409B-4108-B522-453900BC9871}"/>
              </a:ext>
            </a:extLst>
          </p:cNvPr>
          <p:cNvSpPr>
            <a:spLocks noGrp="1"/>
          </p:cNvSpPr>
          <p:nvPr>
            <p:ph type="sldNum" sz="quarter" idx="12"/>
          </p:nvPr>
        </p:nvSpPr>
        <p:spPr/>
        <p:txBody>
          <a:bodyPr/>
          <a:lstStyle/>
          <a:p>
            <a:fld id="{1803DBFD-B5D8-4E61-B6E3-99B3EC0C9408}" type="slidenum">
              <a:rPr lang="el-GR" smtClean="0"/>
              <a:t>‹#›</a:t>
            </a:fld>
            <a:endParaRPr lang="el-GR"/>
          </a:p>
        </p:txBody>
      </p:sp>
    </p:spTree>
    <p:extLst>
      <p:ext uri="{BB962C8B-B14F-4D97-AF65-F5344CB8AC3E}">
        <p14:creationId xmlns:p14="http://schemas.microsoft.com/office/powerpoint/2010/main" val="690101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07DD3B-2C88-4F3F-A86D-9113FA711507}"/>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0A7058EC-D8C4-4660-9067-7FD43AECC1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4ABE1CFD-52F5-4683-8AF5-5716A1FCB708}"/>
              </a:ext>
            </a:extLst>
          </p:cNvPr>
          <p:cNvSpPr>
            <a:spLocks noGrp="1"/>
          </p:cNvSpPr>
          <p:nvPr>
            <p:ph type="dt" sz="half" idx="10"/>
          </p:nvPr>
        </p:nvSpPr>
        <p:spPr/>
        <p:txBody>
          <a:bodyPr/>
          <a:lstStyle/>
          <a:p>
            <a:fld id="{10667283-7747-412F-9C61-3063AE07CF7C}" type="datetime1">
              <a:rPr lang="el-GR" smtClean="0"/>
              <a:t>7/6/2021</a:t>
            </a:fld>
            <a:endParaRPr lang="el-GR"/>
          </a:p>
        </p:txBody>
      </p:sp>
      <p:sp>
        <p:nvSpPr>
          <p:cNvPr id="5" name="Θέση υποσέλιδου 4">
            <a:extLst>
              <a:ext uri="{FF2B5EF4-FFF2-40B4-BE49-F238E27FC236}">
                <a16:creationId xmlns:a16="http://schemas.microsoft.com/office/drawing/2014/main" id="{3BE4405C-F999-4F01-B784-6E52AD578465}"/>
              </a:ext>
            </a:extLst>
          </p:cNvPr>
          <p:cNvSpPr>
            <a:spLocks noGrp="1"/>
          </p:cNvSpPr>
          <p:nvPr>
            <p:ph type="ftr" sz="quarter" idx="11"/>
          </p:nvPr>
        </p:nvSpPr>
        <p:spPr/>
        <p:txBody>
          <a:bodyPr/>
          <a:lstStyle/>
          <a:p>
            <a:r>
              <a:rPr lang="el-GR"/>
              <a:t>1</a:t>
            </a:r>
          </a:p>
        </p:txBody>
      </p:sp>
      <p:sp>
        <p:nvSpPr>
          <p:cNvPr id="6" name="Θέση αριθμού διαφάνειας 5">
            <a:extLst>
              <a:ext uri="{FF2B5EF4-FFF2-40B4-BE49-F238E27FC236}">
                <a16:creationId xmlns:a16="http://schemas.microsoft.com/office/drawing/2014/main" id="{3EA490E3-EF5B-498A-9E8E-E667676B0EB7}"/>
              </a:ext>
            </a:extLst>
          </p:cNvPr>
          <p:cNvSpPr>
            <a:spLocks noGrp="1"/>
          </p:cNvSpPr>
          <p:nvPr>
            <p:ph type="sldNum" sz="quarter" idx="12"/>
          </p:nvPr>
        </p:nvSpPr>
        <p:spPr/>
        <p:txBody>
          <a:bodyPr/>
          <a:lstStyle/>
          <a:p>
            <a:fld id="{1803DBFD-B5D8-4E61-B6E3-99B3EC0C9408}" type="slidenum">
              <a:rPr lang="el-GR" smtClean="0"/>
              <a:t>‹#›</a:t>
            </a:fld>
            <a:endParaRPr lang="el-GR"/>
          </a:p>
        </p:txBody>
      </p:sp>
    </p:spTree>
    <p:extLst>
      <p:ext uri="{BB962C8B-B14F-4D97-AF65-F5344CB8AC3E}">
        <p14:creationId xmlns:p14="http://schemas.microsoft.com/office/powerpoint/2010/main" val="2751822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DE28FA-3B5E-4EEA-8E71-77E579AA592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8B1B4AE6-A609-4ADC-897B-B18B7B633233}"/>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6C8AEE13-73D0-421B-AE41-F1B1E796693A}"/>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878EAD77-4F68-4BA8-BC25-F3AE2586193C}"/>
              </a:ext>
            </a:extLst>
          </p:cNvPr>
          <p:cNvSpPr>
            <a:spLocks noGrp="1"/>
          </p:cNvSpPr>
          <p:nvPr>
            <p:ph type="dt" sz="half" idx="10"/>
          </p:nvPr>
        </p:nvSpPr>
        <p:spPr/>
        <p:txBody>
          <a:bodyPr/>
          <a:lstStyle/>
          <a:p>
            <a:fld id="{D58D9E79-0328-45BC-AB45-31A7BF2B6BDE}" type="datetime1">
              <a:rPr lang="el-GR" smtClean="0"/>
              <a:t>7/6/2021</a:t>
            </a:fld>
            <a:endParaRPr lang="el-GR"/>
          </a:p>
        </p:txBody>
      </p:sp>
      <p:sp>
        <p:nvSpPr>
          <p:cNvPr id="6" name="Θέση υποσέλιδου 5">
            <a:extLst>
              <a:ext uri="{FF2B5EF4-FFF2-40B4-BE49-F238E27FC236}">
                <a16:creationId xmlns:a16="http://schemas.microsoft.com/office/drawing/2014/main" id="{CBEFF30E-A99C-4587-9247-4F8D1A06494A}"/>
              </a:ext>
            </a:extLst>
          </p:cNvPr>
          <p:cNvSpPr>
            <a:spLocks noGrp="1"/>
          </p:cNvSpPr>
          <p:nvPr>
            <p:ph type="ftr" sz="quarter" idx="11"/>
          </p:nvPr>
        </p:nvSpPr>
        <p:spPr/>
        <p:txBody>
          <a:bodyPr/>
          <a:lstStyle/>
          <a:p>
            <a:r>
              <a:rPr lang="el-GR"/>
              <a:t>1</a:t>
            </a:r>
          </a:p>
        </p:txBody>
      </p:sp>
      <p:sp>
        <p:nvSpPr>
          <p:cNvPr id="7" name="Θέση αριθμού διαφάνειας 6">
            <a:extLst>
              <a:ext uri="{FF2B5EF4-FFF2-40B4-BE49-F238E27FC236}">
                <a16:creationId xmlns:a16="http://schemas.microsoft.com/office/drawing/2014/main" id="{C7F4346C-D7FF-492D-94DA-DC00588EEEE1}"/>
              </a:ext>
            </a:extLst>
          </p:cNvPr>
          <p:cNvSpPr>
            <a:spLocks noGrp="1"/>
          </p:cNvSpPr>
          <p:nvPr>
            <p:ph type="sldNum" sz="quarter" idx="12"/>
          </p:nvPr>
        </p:nvSpPr>
        <p:spPr/>
        <p:txBody>
          <a:bodyPr/>
          <a:lstStyle/>
          <a:p>
            <a:fld id="{1803DBFD-B5D8-4E61-B6E3-99B3EC0C9408}" type="slidenum">
              <a:rPr lang="el-GR" smtClean="0"/>
              <a:t>‹#›</a:t>
            </a:fld>
            <a:endParaRPr lang="el-GR"/>
          </a:p>
        </p:txBody>
      </p:sp>
    </p:spTree>
    <p:extLst>
      <p:ext uri="{BB962C8B-B14F-4D97-AF65-F5344CB8AC3E}">
        <p14:creationId xmlns:p14="http://schemas.microsoft.com/office/powerpoint/2010/main" val="3617948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6F31495-45BA-4A10-9389-39ED992105CF}"/>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2D9F7F38-1661-403E-ADAD-1665DEF4FC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F03703EF-CE15-42CC-81C9-AC1E6DA89523}"/>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95AE0E5E-6BF3-4DE2-81BD-6D7113AB11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A4EB5487-76D7-4539-8E0E-D2E29537CB5B}"/>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B14B2C12-895B-4D2E-AE84-8DD1577AD697}"/>
              </a:ext>
            </a:extLst>
          </p:cNvPr>
          <p:cNvSpPr>
            <a:spLocks noGrp="1"/>
          </p:cNvSpPr>
          <p:nvPr>
            <p:ph type="dt" sz="half" idx="10"/>
          </p:nvPr>
        </p:nvSpPr>
        <p:spPr/>
        <p:txBody>
          <a:bodyPr/>
          <a:lstStyle/>
          <a:p>
            <a:fld id="{09329670-F99D-4B9E-951F-91CE9B69B921}" type="datetime1">
              <a:rPr lang="el-GR" smtClean="0"/>
              <a:t>7/6/2021</a:t>
            </a:fld>
            <a:endParaRPr lang="el-GR"/>
          </a:p>
        </p:txBody>
      </p:sp>
      <p:sp>
        <p:nvSpPr>
          <p:cNvPr id="8" name="Θέση υποσέλιδου 7">
            <a:extLst>
              <a:ext uri="{FF2B5EF4-FFF2-40B4-BE49-F238E27FC236}">
                <a16:creationId xmlns:a16="http://schemas.microsoft.com/office/drawing/2014/main" id="{BF0B3E4A-8C16-4E2E-9014-CB7F64456D8C}"/>
              </a:ext>
            </a:extLst>
          </p:cNvPr>
          <p:cNvSpPr>
            <a:spLocks noGrp="1"/>
          </p:cNvSpPr>
          <p:nvPr>
            <p:ph type="ftr" sz="quarter" idx="11"/>
          </p:nvPr>
        </p:nvSpPr>
        <p:spPr/>
        <p:txBody>
          <a:bodyPr/>
          <a:lstStyle/>
          <a:p>
            <a:r>
              <a:rPr lang="el-GR"/>
              <a:t>1</a:t>
            </a:r>
          </a:p>
        </p:txBody>
      </p:sp>
      <p:sp>
        <p:nvSpPr>
          <p:cNvPr id="9" name="Θέση αριθμού διαφάνειας 8">
            <a:extLst>
              <a:ext uri="{FF2B5EF4-FFF2-40B4-BE49-F238E27FC236}">
                <a16:creationId xmlns:a16="http://schemas.microsoft.com/office/drawing/2014/main" id="{B67B85A1-6FFC-414D-B9B7-DF52386D5A10}"/>
              </a:ext>
            </a:extLst>
          </p:cNvPr>
          <p:cNvSpPr>
            <a:spLocks noGrp="1"/>
          </p:cNvSpPr>
          <p:nvPr>
            <p:ph type="sldNum" sz="quarter" idx="12"/>
          </p:nvPr>
        </p:nvSpPr>
        <p:spPr/>
        <p:txBody>
          <a:bodyPr/>
          <a:lstStyle/>
          <a:p>
            <a:fld id="{1803DBFD-B5D8-4E61-B6E3-99B3EC0C9408}" type="slidenum">
              <a:rPr lang="el-GR" smtClean="0"/>
              <a:t>‹#›</a:t>
            </a:fld>
            <a:endParaRPr lang="el-GR"/>
          </a:p>
        </p:txBody>
      </p:sp>
    </p:spTree>
    <p:extLst>
      <p:ext uri="{BB962C8B-B14F-4D97-AF65-F5344CB8AC3E}">
        <p14:creationId xmlns:p14="http://schemas.microsoft.com/office/powerpoint/2010/main" val="4148580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651C3E-BF5C-40C4-A8AB-A0B504C990F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B2B034EC-AB61-48B5-AF83-9013A59DEE05}"/>
              </a:ext>
            </a:extLst>
          </p:cNvPr>
          <p:cNvSpPr>
            <a:spLocks noGrp="1"/>
          </p:cNvSpPr>
          <p:nvPr>
            <p:ph type="dt" sz="half" idx="10"/>
          </p:nvPr>
        </p:nvSpPr>
        <p:spPr/>
        <p:txBody>
          <a:bodyPr/>
          <a:lstStyle/>
          <a:p>
            <a:fld id="{E8C7639A-F9AB-43C9-B541-79883E93F467}" type="datetime1">
              <a:rPr lang="el-GR" smtClean="0"/>
              <a:t>7/6/2021</a:t>
            </a:fld>
            <a:endParaRPr lang="el-GR"/>
          </a:p>
        </p:txBody>
      </p:sp>
      <p:sp>
        <p:nvSpPr>
          <p:cNvPr id="4" name="Θέση υποσέλιδου 3">
            <a:extLst>
              <a:ext uri="{FF2B5EF4-FFF2-40B4-BE49-F238E27FC236}">
                <a16:creationId xmlns:a16="http://schemas.microsoft.com/office/drawing/2014/main" id="{E4FCA834-D7AD-412F-A024-2AAA62287743}"/>
              </a:ext>
            </a:extLst>
          </p:cNvPr>
          <p:cNvSpPr>
            <a:spLocks noGrp="1"/>
          </p:cNvSpPr>
          <p:nvPr>
            <p:ph type="ftr" sz="quarter" idx="11"/>
          </p:nvPr>
        </p:nvSpPr>
        <p:spPr/>
        <p:txBody>
          <a:bodyPr/>
          <a:lstStyle/>
          <a:p>
            <a:r>
              <a:rPr lang="el-GR"/>
              <a:t>1</a:t>
            </a:r>
          </a:p>
        </p:txBody>
      </p:sp>
      <p:sp>
        <p:nvSpPr>
          <p:cNvPr id="5" name="Θέση αριθμού διαφάνειας 4">
            <a:extLst>
              <a:ext uri="{FF2B5EF4-FFF2-40B4-BE49-F238E27FC236}">
                <a16:creationId xmlns:a16="http://schemas.microsoft.com/office/drawing/2014/main" id="{5C372D22-F5BE-4E5F-88EC-69B0493EFC41}"/>
              </a:ext>
            </a:extLst>
          </p:cNvPr>
          <p:cNvSpPr>
            <a:spLocks noGrp="1"/>
          </p:cNvSpPr>
          <p:nvPr>
            <p:ph type="sldNum" sz="quarter" idx="12"/>
          </p:nvPr>
        </p:nvSpPr>
        <p:spPr/>
        <p:txBody>
          <a:bodyPr/>
          <a:lstStyle/>
          <a:p>
            <a:fld id="{1803DBFD-B5D8-4E61-B6E3-99B3EC0C9408}" type="slidenum">
              <a:rPr lang="el-GR" smtClean="0"/>
              <a:t>‹#›</a:t>
            </a:fld>
            <a:endParaRPr lang="el-GR"/>
          </a:p>
        </p:txBody>
      </p:sp>
    </p:spTree>
    <p:extLst>
      <p:ext uri="{BB962C8B-B14F-4D97-AF65-F5344CB8AC3E}">
        <p14:creationId xmlns:p14="http://schemas.microsoft.com/office/powerpoint/2010/main" val="757390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3032A60B-1597-4080-8EFC-474E76197B6A}"/>
              </a:ext>
            </a:extLst>
          </p:cNvPr>
          <p:cNvSpPr>
            <a:spLocks noGrp="1"/>
          </p:cNvSpPr>
          <p:nvPr>
            <p:ph type="dt" sz="half" idx="10"/>
          </p:nvPr>
        </p:nvSpPr>
        <p:spPr/>
        <p:txBody>
          <a:bodyPr/>
          <a:lstStyle/>
          <a:p>
            <a:fld id="{A49BC262-E82B-440C-9C45-6CDCBCED7C29}" type="datetime1">
              <a:rPr lang="el-GR" smtClean="0"/>
              <a:t>7/6/2021</a:t>
            </a:fld>
            <a:endParaRPr lang="el-GR"/>
          </a:p>
        </p:txBody>
      </p:sp>
      <p:sp>
        <p:nvSpPr>
          <p:cNvPr id="3" name="Θέση υποσέλιδου 2">
            <a:extLst>
              <a:ext uri="{FF2B5EF4-FFF2-40B4-BE49-F238E27FC236}">
                <a16:creationId xmlns:a16="http://schemas.microsoft.com/office/drawing/2014/main" id="{CE6C86B3-9639-4851-8C2B-F3C06698B200}"/>
              </a:ext>
            </a:extLst>
          </p:cNvPr>
          <p:cNvSpPr>
            <a:spLocks noGrp="1"/>
          </p:cNvSpPr>
          <p:nvPr>
            <p:ph type="ftr" sz="quarter" idx="11"/>
          </p:nvPr>
        </p:nvSpPr>
        <p:spPr/>
        <p:txBody>
          <a:bodyPr/>
          <a:lstStyle/>
          <a:p>
            <a:r>
              <a:rPr lang="el-GR"/>
              <a:t>1</a:t>
            </a:r>
          </a:p>
        </p:txBody>
      </p:sp>
      <p:sp>
        <p:nvSpPr>
          <p:cNvPr id="4" name="Θέση αριθμού διαφάνειας 3">
            <a:extLst>
              <a:ext uri="{FF2B5EF4-FFF2-40B4-BE49-F238E27FC236}">
                <a16:creationId xmlns:a16="http://schemas.microsoft.com/office/drawing/2014/main" id="{7C4C843D-B5E6-4E6C-8E75-D890D93A9FB7}"/>
              </a:ext>
            </a:extLst>
          </p:cNvPr>
          <p:cNvSpPr>
            <a:spLocks noGrp="1"/>
          </p:cNvSpPr>
          <p:nvPr>
            <p:ph type="sldNum" sz="quarter" idx="12"/>
          </p:nvPr>
        </p:nvSpPr>
        <p:spPr/>
        <p:txBody>
          <a:bodyPr/>
          <a:lstStyle/>
          <a:p>
            <a:fld id="{1803DBFD-B5D8-4E61-B6E3-99B3EC0C9408}" type="slidenum">
              <a:rPr lang="el-GR" smtClean="0"/>
              <a:t>‹#›</a:t>
            </a:fld>
            <a:endParaRPr lang="el-GR"/>
          </a:p>
        </p:txBody>
      </p:sp>
    </p:spTree>
    <p:extLst>
      <p:ext uri="{BB962C8B-B14F-4D97-AF65-F5344CB8AC3E}">
        <p14:creationId xmlns:p14="http://schemas.microsoft.com/office/powerpoint/2010/main" val="2744219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CEC240-E983-48A4-A01E-A2D90110D547}"/>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6E9E7828-E7FF-415A-987F-984E63026A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044BE398-1BFC-4F5A-9CF4-B895D4020E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08EF8C3F-F3E2-4EFC-9659-C05B1DD251B3}"/>
              </a:ext>
            </a:extLst>
          </p:cNvPr>
          <p:cNvSpPr>
            <a:spLocks noGrp="1"/>
          </p:cNvSpPr>
          <p:nvPr>
            <p:ph type="dt" sz="half" idx="10"/>
          </p:nvPr>
        </p:nvSpPr>
        <p:spPr/>
        <p:txBody>
          <a:bodyPr/>
          <a:lstStyle/>
          <a:p>
            <a:fld id="{32F1F479-F09F-4BA8-90C5-96B31D64845E}" type="datetime1">
              <a:rPr lang="el-GR" smtClean="0"/>
              <a:t>7/6/2021</a:t>
            </a:fld>
            <a:endParaRPr lang="el-GR"/>
          </a:p>
        </p:txBody>
      </p:sp>
      <p:sp>
        <p:nvSpPr>
          <p:cNvPr id="6" name="Θέση υποσέλιδου 5">
            <a:extLst>
              <a:ext uri="{FF2B5EF4-FFF2-40B4-BE49-F238E27FC236}">
                <a16:creationId xmlns:a16="http://schemas.microsoft.com/office/drawing/2014/main" id="{8C92BBB6-C65B-4717-B80F-1F35C976743B}"/>
              </a:ext>
            </a:extLst>
          </p:cNvPr>
          <p:cNvSpPr>
            <a:spLocks noGrp="1"/>
          </p:cNvSpPr>
          <p:nvPr>
            <p:ph type="ftr" sz="quarter" idx="11"/>
          </p:nvPr>
        </p:nvSpPr>
        <p:spPr/>
        <p:txBody>
          <a:bodyPr/>
          <a:lstStyle/>
          <a:p>
            <a:r>
              <a:rPr lang="el-GR"/>
              <a:t>1</a:t>
            </a:r>
          </a:p>
        </p:txBody>
      </p:sp>
      <p:sp>
        <p:nvSpPr>
          <p:cNvPr id="7" name="Θέση αριθμού διαφάνειας 6">
            <a:extLst>
              <a:ext uri="{FF2B5EF4-FFF2-40B4-BE49-F238E27FC236}">
                <a16:creationId xmlns:a16="http://schemas.microsoft.com/office/drawing/2014/main" id="{9F34E8B9-69F8-4FA4-9B04-F18A2227C101}"/>
              </a:ext>
            </a:extLst>
          </p:cNvPr>
          <p:cNvSpPr>
            <a:spLocks noGrp="1"/>
          </p:cNvSpPr>
          <p:nvPr>
            <p:ph type="sldNum" sz="quarter" idx="12"/>
          </p:nvPr>
        </p:nvSpPr>
        <p:spPr/>
        <p:txBody>
          <a:bodyPr/>
          <a:lstStyle/>
          <a:p>
            <a:fld id="{1803DBFD-B5D8-4E61-B6E3-99B3EC0C9408}" type="slidenum">
              <a:rPr lang="el-GR" smtClean="0"/>
              <a:t>‹#›</a:t>
            </a:fld>
            <a:endParaRPr lang="el-GR"/>
          </a:p>
        </p:txBody>
      </p:sp>
    </p:spTree>
    <p:extLst>
      <p:ext uri="{BB962C8B-B14F-4D97-AF65-F5344CB8AC3E}">
        <p14:creationId xmlns:p14="http://schemas.microsoft.com/office/powerpoint/2010/main" val="4038351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7AD7354-E9AB-4351-9A34-57AA2E58C298}"/>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E608054D-37E7-4565-AE77-3E70ACF4F7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026A8875-A100-4336-87DE-6B766BE721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2A96C533-A9F0-485F-8C37-770D5A3D48D8}"/>
              </a:ext>
            </a:extLst>
          </p:cNvPr>
          <p:cNvSpPr>
            <a:spLocks noGrp="1"/>
          </p:cNvSpPr>
          <p:nvPr>
            <p:ph type="dt" sz="half" idx="10"/>
          </p:nvPr>
        </p:nvSpPr>
        <p:spPr/>
        <p:txBody>
          <a:bodyPr/>
          <a:lstStyle/>
          <a:p>
            <a:fld id="{CA4CD331-515F-4827-88E7-0C290439FCDC}" type="datetime1">
              <a:rPr lang="el-GR" smtClean="0"/>
              <a:t>7/6/2021</a:t>
            </a:fld>
            <a:endParaRPr lang="el-GR"/>
          </a:p>
        </p:txBody>
      </p:sp>
      <p:sp>
        <p:nvSpPr>
          <p:cNvPr id="6" name="Θέση υποσέλιδου 5">
            <a:extLst>
              <a:ext uri="{FF2B5EF4-FFF2-40B4-BE49-F238E27FC236}">
                <a16:creationId xmlns:a16="http://schemas.microsoft.com/office/drawing/2014/main" id="{BF1E891B-3728-490A-B28F-F0E06AC99F18}"/>
              </a:ext>
            </a:extLst>
          </p:cNvPr>
          <p:cNvSpPr>
            <a:spLocks noGrp="1"/>
          </p:cNvSpPr>
          <p:nvPr>
            <p:ph type="ftr" sz="quarter" idx="11"/>
          </p:nvPr>
        </p:nvSpPr>
        <p:spPr/>
        <p:txBody>
          <a:bodyPr/>
          <a:lstStyle/>
          <a:p>
            <a:r>
              <a:rPr lang="el-GR"/>
              <a:t>1</a:t>
            </a:r>
          </a:p>
        </p:txBody>
      </p:sp>
      <p:sp>
        <p:nvSpPr>
          <p:cNvPr id="7" name="Θέση αριθμού διαφάνειας 6">
            <a:extLst>
              <a:ext uri="{FF2B5EF4-FFF2-40B4-BE49-F238E27FC236}">
                <a16:creationId xmlns:a16="http://schemas.microsoft.com/office/drawing/2014/main" id="{8873A014-5311-4AEA-9AEB-CDC68CBF7DEE}"/>
              </a:ext>
            </a:extLst>
          </p:cNvPr>
          <p:cNvSpPr>
            <a:spLocks noGrp="1"/>
          </p:cNvSpPr>
          <p:nvPr>
            <p:ph type="sldNum" sz="quarter" idx="12"/>
          </p:nvPr>
        </p:nvSpPr>
        <p:spPr/>
        <p:txBody>
          <a:bodyPr/>
          <a:lstStyle/>
          <a:p>
            <a:fld id="{1803DBFD-B5D8-4E61-B6E3-99B3EC0C9408}" type="slidenum">
              <a:rPr lang="el-GR" smtClean="0"/>
              <a:t>‹#›</a:t>
            </a:fld>
            <a:endParaRPr lang="el-GR"/>
          </a:p>
        </p:txBody>
      </p:sp>
    </p:spTree>
    <p:extLst>
      <p:ext uri="{BB962C8B-B14F-4D97-AF65-F5344CB8AC3E}">
        <p14:creationId xmlns:p14="http://schemas.microsoft.com/office/powerpoint/2010/main" val="2875098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2B962F81-8B59-4893-BF87-1C45A0705C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F5D9F65D-7A43-481C-B49E-20ED7817A5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0130AEF7-ABC6-4B72-AD12-DB438A92B5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12D0C0-1AD0-4141-A42B-96F65A0FE4F2}" type="datetime1">
              <a:rPr lang="el-GR" smtClean="0"/>
              <a:t>7/6/2021</a:t>
            </a:fld>
            <a:endParaRPr lang="el-GR"/>
          </a:p>
        </p:txBody>
      </p:sp>
      <p:sp>
        <p:nvSpPr>
          <p:cNvPr id="5" name="Θέση υποσέλιδου 4">
            <a:extLst>
              <a:ext uri="{FF2B5EF4-FFF2-40B4-BE49-F238E27FC236}">
                <a16:creationId xmlns:a16="http://schemas.microsoft.com/office/drawing/2014/main" id="{389DA80B-A63C-4E6F-8DD0-04B96A2BBD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a:t>1</a:t>
            </a:r>
          </a:p>
        </p:txBody>
      </p:sp>
      <p:sp>
        <p:nvSpPr>
          <p:cNvPr id="6" name="Θέση αριθμού διαφάνειας 5">
            <a:extLst>
              <a:ext uri="{FF2B5EF4-FFF2-40B4-BE49-F238E27FC236}">
                <a16:creationId xmlns:a16="http://schemas.microsoft.com/office/drawing/2014/main" id="{DC013A63-923E-4C51-AEBE-D1F15AE75F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03DBFD-B5D8-4E61-B6E3-99B3EC0C9408}" type="slidenum">
              <a:rPr lang="el-GR" smtClean="0"/>
              <a:t>‹#›</a:t>
            </a:fld>
            <a:endParaRPr lang="el-GR"/>
          </a:p>
        </p:txBody>
      </p:sp>
    </p:spTree>
    <p:extLst>
      <p:ext uri="{BB962C8B-B14F-4D97-AF65-F5344CB8AC3E}">
        <p14:creationId xmlns:p14="http://schemas.microsoft.com/office/powerpoint/2010/main" val="3374360760"/>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mailto:Mariana.Liakopoulou@natoassociation.ca" TargetMode="Externa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mailto:Mariana.Liakopoulou@natoassociation.ca" TargetMode="Externa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mailto:Mariana.Liakopoulou@natoassociation.ca" TargetMode="Externa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mailto:Mariana.Liakopoulou@natoassociation.ca" TargetMode="Externa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mailto:Mariana.Liakopoulou@natoassociation.ca" TargetMode="External"/><Relationship Id="rId1" Type="http://schemas.openxmlformats.org/officeDocument/2006/relationships/slideLayout" Target="../slideLayouts/slideLayout3.xml"/><Relationship Id="rId6" Type="http://schemas.openxmlformats.org/officeDocument/2006/relationships/image" Target="../media/image30.JPG"/><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mailto:Mariana.Liakopoulou@natoassociation.ca" TargetMode="Externa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mailto:Mariana.Liakopoulou@natoassociation.ca" TargetMode="Externa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mailto:Mariana.Liakopoulou@natoassociation.ca" TargetMode="Externa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mailto:Mariana.Liakopoulou@natoassociation.ca" TargetMode="Externa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mailto:Mariana.Liakopoulou@natoassociation.ca" TargetMode="Externa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hyperlink" Target="https://www.youtube.com/watch?v=cBShlPbpHGU&amp;t=4404s" TargetMode="External"/><Relationship Id="rId4" Type="http://schemas.openxmlformats.org/officeDocument/2006/relationships/hyperlink" Target="https://ec.europa.eu/info/law/better-regulation/have-your-say/initiatives/12766-Revision-of-EU-rules-on-Gas-_en"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mailto:Mariana.Liakopoulou@natoassociation.ca" TargetMode="External"/><Relationship Id="rId7"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hyperlink" Target="mailto:mariana.liakopoulou@natoassociation.ca" TargetMode="External"/><Relationship Id="rId7" Type="http://schemas.openxmlformats.org/officeDocument/2006/relationships/hyperlink" Target="https://liakopouloumariana.wixsite.com/energy"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natoassociation.ca/mariana-liakopoulou/" TargetMode="External"/><Relationship Id="rId5" Type="http://schemas.openxmlformats.org/officeDocument/2006/relationships/hyperlink" Target="https://at.linkedin.com/in/mariana-liakopoulou-b029a9126" TargetMode="External"/><Relationship Id="rId4" Type="http://schemas.openxmlformats.org/officeDocument/2006/relationships/hyperlink" Target="mailto:liakopouloumariana@gmail.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mailto:Mariana.Liakopoulou@natoassociation.ca"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mailto:Mariana.Liakopoulou@natoassociation.ca"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mailto:Mariana.Liakopoulou@natoassociation.ca" TargetMode="External"/><Relationship Id="rId1" Type="http://schemas.openxmlformats.org/officeDocument/2006/relationships/slideLayout" Target="../slideLayouts/slideLayout3.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mailto:Mariana.Liakopoulou@natoassociation.ca" TargetMode="External"/><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mailto:Mariana.Liakopoulou@natoassociation.ca" TargetMode="External"/><Relationship Id="rId1" Type="http://schemas.openxmlformats.org/officeDocument/2006/relationships/slideLayout" Target="../slideLayouts/slideLayout3.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mailto:Mariana.Liakopoulou@natoassociation.ca" TargetMode="Externa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mailto:Mariana.Liakopoulou@natoassociation.ca" TargetMode="External"/><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t="-45000" b="-39000"/>
          </a:stretch>
        </a:blipFill>
        <a:effectLst/>
      </p:bgPr>
    </p:bg>
    <p:spTree>
      <p:nvGrpSpPr>
        <p:cNvPr id="1" name=""/>
        <p:cNvGrpSpPr/>
        <p:nvPr/>
      </p:nvGrpSpPr>
      <p:grpSpPr>
        <a:xfrm>
          <a:off x="0" y="0"/>
          <a:ext cx="0" cy="0"/>
          <a:chOff x="0" y="0"/>
          <a:chExt cx="0" cy="0"/>
        </a:xfrm>
      </p:grpSpPr>
      <p:sp>
        <p:nvSpPr>
          <p:cNvPr id="10" name="Θέση κειμένου 9">
            <a:extLst>
              <a:ext uri="{FF2B5EF4-FFF2-40B4-BE49-F238E27FC236}">
                <a16:creationId xmlns:a16="http://schemas.microsoft.com/office/drawing/2014/main" id="{6DD09A96-711C-49C3-8677-63CF8BFA3304}"/>
              </a:ext>
            </a:extLst>
          </p:cNvPr>
          <p:cNvSpPr>
            <a:spLocks noGrp="1"/>
          </p:cNvSpPr>
          <p:nvPr>
            <p:ph type="body" sz="half" idx="2"/>
          </p:nvPr>
        </p:nvSpPr>
        <p:spPr>
          <a:xfrm>
            <a:off x="181067" y="3140968"/>
            <a:ext cx="4646606" cy="2448272"/>
          </a:xfrm>
        </p:spPr>
        <p:txBody>
          <a:bodyPr>
            <a:noAutofit/>
          </a:bodyPr>
          <a:lstStyle/>
          <a:p>
            <a:endParaRPr lang="en-US" sz="2000" b="1" dirty="0">
              <a:solidFill>
                <a:schemeClr val="tx1"/>
              </a:solidFill>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a:p>
            <a:endParaRPr lang="en-US" sz="2000" b="1" dirty="0">
              <a:solidFill>
                <a:schemeClr val="tx1"/>
              </a:solidFill>
              <a:latin typeface="Arial" panose="020B0604020202020204" pitchFamily="34" charset="0"/>
              <a:cs typeface="Arial" panose="020B0604020202020204" pitchFamily="34" charset="0"/>
            </a:endParaRPr>
          </a:p>
          <a:p>
            <a:r>
              <a:rPr lang="en-US" sz="2200" b="1" dirty="0">
                <a:latin typeface="Arial" panose="020B0604020202020204" pitchFamily="34" charset="0"/>
                <a:cs typeface="Arial" panose="020B0604020202020204" pitchFamily="34" charset="0"/>
              </a:rPr>
              <a:t>Mariana Liakopoulou</a:t>
            </a:r>
            <a:endParaRPr lang="el-GR" sz="2200" b="1" dirty="0">
              <a:latin typeface="Arial" panose="020B0604020202020204" pitchFamily="34" charset="0"/>
              <a:cs typeface="Arial" panose="020B0604020202020204" pitchFamily="34" charset="0"/>
            </a:endParaRPr>
          </a:p>
          <a:p>
            <a:r>
              <a:rPr lang="en-US" sz="2200" b="1" dirty="0">
                <a:latin typeface="Arial" panose="020B0604020202020204" pitchFamily="34" charset="0"/>
                <a:cs typeface="Arial" panose="020B0604020202020204" pitchFamily="34" charset="0"/>
              </a:rPr>
              <a:t>Energy Security Research Fellow</a:t>
            </a:r>
          </a:p>
          <a:p>
            <a:r>
              <a:rPr lang="en-US" sz="2200" b="1" dirty="0">
                <a:latin typeface="Arial" panose="020B0604020202020204" pitchFamily="34" charset="0"/>
                <a:cs typeface="Arial" panose="020B0604020202020204" pitchFamily="34" charset="0"/>
              </a:rPr>
              <a:t>NATO Association of Canada</a:t>
            </a:r>
          </a:p>
          <a:p>
            <a:r>
              <a:rPr lang="en-US" sz="1800" b="1" dirty="0">
                <a:latin typeface="Arial" panose="020B0604020202020204" pitchFamily="34" charset="0"/>
                <a:cs typeface="Arial" panose="020B0604020202020204" pitchFamily="34" charset="0"/>
              </a:rPr>
              <a:t>1</a:t>
            </a:r>
            <a:r>
              <a:rPr lang="en-US" sz="1800" b="1" baseline="30000" dirty="0">
                <a:latin typeface="Arial" panose="020B0604020202020204" pitchFamily="34" charset="0"/>
                <a:cs typeface="Arial" panose="020B0604020202020204" pitchFamily="34" charset="0"/>
              </a:rPr>
              <a:t>st</a:t>
            </a:r>
            <a:r>
              <a:rPr lang="en-US" sz="1800" b="1" dirty="0">
                <a:latin typeface="Arial" panose="020B0604020202020204" pitchFamily="34" charset="0"/>
                <a:cs typeface="Arial" panose="020B0604020202020204" pitchFamily="34" charset="0"/>
              </a:rPr>
              <a:t> IAEE Online Conference</a:t>
            </a:r>
          </a:p>
          <a:p>
            <a:r>
              <a:rPr lang="en-US" sz="1800" b="1" dirty="0">
                <a:latin typeface="Arial" panose="020B0604020202020204" pitchFamily="34" charset="0"/>
                <a:cs typeface="Arial" panose="020B0604020202020204" pitchFamily="34" charset="0"/>
              </a:rPr>
              <a:t>June 07, 2021.</a:t>
            </a:r>
            <a:endParaRPr lang="el-GR" sz="1800" b="1" dirty="0">
              <a:latin typeface="Arial" panose="020B0604020202020204" pitchFamily="34" charset="0"/>
              <a:cs typeface="Arial" panose="020B0604020202020204" pitchFamily="34" charset="0"/>
            </a:endParaRPr>
          </a:p>
        </p:txBody>
      </p:sp>
      <p:sp>
        <p:nvSpPr>
          <p:cNvPr id="7" name="Τίτλος 6">
            <a:extLst>
              <a:ext uri="{FF2B5EF4-FFF2-40B4-BE49-F238E27FC236}">
                <a16:creationId xmlns:a16="http://schemas.microsoft.com/office/drawing/2014/main" id="{F9697970-5F6D-43E7-BA40-0AFD3928C471}"/>
              </a:ext>
            </a:extLst>
          </p:cNvPr>
          <p:cNvSpPr>
            <a:spLocks noGrp="1"/>
          </p:cNvSpPr>
          <p:nvPr>
            <p:ph type="title"/>
          </p:nvPr>
        </p:nvSpPr>
        <p:spPr>
          <a:xfrm>
            <a:off x="191345" y="476672"/>
            <a:ext cx="5112568" cy="1361013"/>
          </a:xfrm>
        </p:spPr>
        <p:txBody>
          <a:bodyPr>
            <a:normAutofit/>
          </a:bodyPr>
          <a:lstStyle/>
          <a:p>
            <a:r>
              <a:rPr lang="en-US" sz="3600" b="1" dirty="0">
                <a:latin typeface="Arial Black" panose="020B0A04020102020204" pitchFamily="34" charset="0"/>
                <a:cs typeface="Arial" panose="020B0604020202020204" pitchFamily="34" charset="0"/>
              </a:rPr>
              <a:t>EU GAS MARKET INTEGRATION 2.0</a:t>
            </a:r>
            <a:endParaRPr lang="el-GR" sz="3600" b="1" dirty="0">
              <a:latin typeface="Arial Black" panose="020B0A04020102020204" pitchFamily="34" charset="0"/>
              <a:cs typeface="Arial" panose="020B0604020202020204" pitchFamily="34" charset="0"/>
            </a:endParaRPr>
          </a:p>
        </p:txBody>
      </p:sp>
      <p:sp>
        <p:nvSpPr>
          <p:cNvPr id="2" name="Θέση υποσέλιδου 1">
            <a:extLst>
              <a:ext uri="{FF2B5EF4-FFF2-40B4-BE49-F238E27FC236}">
                <a16:creationId xmlns:a16="http://schemas.microsoft.com/office/drawing/2014/main" id="{2FAABF67-4424-43FB-8961-65441DE0FA34}"/>
              </a:ext>
            </a:extLst>
          </p:cNvPr>
          <p:cNvSpPr>
            <a:spLocks noGrp="1"/>
          </p:cNvSpPr>
          <p:nvPr>
            <p:ph type="ftr" sz="quarter" idx="11"/>
          </p:nvPr>
        </p:nvSpPr>
        <p:spPr/>
        <p:txBody>
          <a:bodyPr/>
          <a:lstStyle/>
          <a:p>
            <a:r>
              <a:rPr lang="el-GR"/>
              <a:t>1</a:t>
            </a:r>
          </a:p>
        </p:txBody>
      </p:sp>
    </p:spTree>
    <p:extLst>
      <p:ext uri="{BB962C8B-B14F-4D97-AF65-F5344CB8AC3E}">
        <p14:creationId xmlns:p14="http://schemas.microsoft.com/office/powerpoint/2010/main" val="2811371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4">
            <a:extLst>
              <a:ext uri="{FF2B5EF4-FFF2-40B4-BE49-F238E27FC236}">
                <a16:creationId xmlns:a16="http://schemas.microsoft.com/office/drawing/2014/main" id="{89B330E4-8723-4CA9-8B8E-BEB27FF2A565}"/>
              </a:ext>
            </a:extLst>
          </p:cNvPr>
          <p:cNvSpPr>
            <a:spLocks noGrp="1"/>
          </p:cNvSpPr>
          <p:nvPr>
            <p:ph type="sldNum" sz="quarter" idx="12"/>
          </p:nvPr>
        </p:nvSpPr>
        <p:spPr>
          <a:xfrm>
            <a:off x="8112224" y="6356350"/>
            <a:ext cx="3528392" cy="365125"/>
          </a:xfrm>
          <a:solidFill>
            <a:srgbClr val="FF0000"/>
          </a:solidFill>
        </p:spPr>
        <p:txBody>
          <a:bodyPr/>
          <a:lstStyle/>
          <a:p>
            <a:r>
              <a:rPr lang="en-US" sz="1400" b="1" dirty="0">
                <a:solidFill>
                  <a:schemeClr val="bg1"/>
                </a:solidFill>
                <a:latin typeface="Arial Narrow" panose="020B0606020202030204" pitchFamily="34" charset="0"/>
                <a:hlinkClick r:id="rId2">
                  <a:extLst>
                    <a:ext uri="{A12FA001-AC4F-418D-AE19-62706E023703}">
                      <ahyp:hlinkClr xmlns:ahyp="http://schemas.microsoft.com/office/drawing/2018/hyperlinkcolor" val="tx"/>
                    </a:ext>
                  </a:extLst>
                </a:hlinkClick>
              </a:rPr>
              <a:t>Mariana.Liakopoulou@natoassociation.ca</a:t>
            </a:r>
            <a:r>
              <a:rPr lang="en-US" sz="1400" b="1" dirty="0">
                <a:solidFill>
                  <a:schemeClr val="bg1"/>
                </a:solidFill>
                <a:latin typeface="Arial Narrow" panose="020B0606020202030204" pitchFamily="34" charset="0"/>
              </a:rPr>
              <a:t> – 9 </a:t>
            </a:r>
            <a:endParaRPr lang="el-GR" sz="1400" b="1" dirty="0">
              <a:solidFill>
                <a:schemeClr val="bg1"/>
              </a:solidFill>
              <a:latin typeface="Arial Narrow" panose="020B0606020202030204" pitchFamily="34" charset="0"/>
            </a:endParaRPr>
          </a:p>
        </p:txBody>
      </p:sp>
      <p:pic>
        <p:nvPicPr>
          <p:cNvPr id="7" name="Εικόνα 6">
            <a:extLst>
              <a:ext uri="{FF2B5EF4-FFF2-40B4-BE49-F238E27FC236}">
                <a16:creationId xmlns:a16="http://schemas.microsoft.com/office/drawing/2014/main" id="{24958DC8-FF98-4A4F-8C10-6A8CF1F56A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907"/>
            <a:ext cx="3474000" cy="1051699"/>
          </a:xfrm>
          <a:prstGeom prst="rect">
            <a:avLst/>
          </a:prstGeom>
        </p:spPr>
      </p:pic>
      <p:pic>
        <p:nvPicPr>
          <p:cNvPr id="2" name="Εικόνα 1">
            <a:extLst>
              <a:ext uri="{FF2B5EF4-FFF2-40B4-BE49-F238E27FC236}">
                <a16:creationId xmlns:a16="http://schemas.microsoft.com/office/drawing/2014/main" id="{637758F7-047F-440A-879C-483E6D3BC2A7}"/>
              </a:ext>
            </a:extLst>
          </p:cNvPr>
          <p:cNvPicPr>
            <a:picLocks noChangeAspect="1"/>
          </p:cNvPicPr>
          <p:nvPr/>
        </p:nvPicPr>
        <p:blipFill>
          <a:blip r:embed="rId4"/>
          <a:stretch>
            <a:fillRect/>
          </a:stretch>
        </p:blipFill>
        <p:spPr>
          <a:xfrm>
            <a:off x="911424" y="1238741"/>
            <a:ext cx="4645555" cy="646232"/>
          </a:xfrm>
          <a:prstGeom prst="rect">
            <a:avLst/>
          </a:prstGeom>
        </p:spPr>
      </p:pic>
      <p:graphicFrame>
        <p:nvGraphicFramePr>
          <p:cNvPr id="8" name="Πίνακας 8">
            <a:extLst>
              <a:ext uri="{FF2B5EF4-FFF2-40B4-BE49-F238E27FC236}">
                <a16:creationId xmlns:a16="http://schemas.microsoft.com/office/drawing/2014/main" id="{CBA57843-99CB-40C5-B75D-EE1F49568A1E}"/>
              </a:ext>
            </a:extLst>
          </p:cNvPr>
          <p:cNvGraphicFramePr>
            <a:graphicFrameLocks noGrp="1"/>
          </p:cNvGraphicFramePr>
          <p:nvPr>
            <p:extLst>
              <p:ext uri="{D42A27DB-BD31-4B8C-83A1-F6EECF244321}">
                <p14:modId xmlns:p14="http://schemas.microsoft.com/office/powerpoint/2010/main" val="2634903731"/>
              </p:ext>
            </p:extLst>
          </p:nvPr>
        </p:nvGraphicFramePr>
        <p:xfrm>
          <a:off x="911424" y="2552288"/>
          <a:ext cx="10729192" cy="3108960"/>
        </p:xfrm>
        <a:graphic>
          <a:graphicData uri="http://schemas.openxmlformats.org/drawingml/2006/table">
            <a:tbl>
              <a:tblPr firstRow="1" bandRow="1">
                <a:tableStyleId>{5C22544A-7EE6-4342-B048-85BDC9FD1C3A}</a:tableStyleId>
              </a:tblPr>
              <a:tblGrid>
                <a:gridCol w="10729192">
                  <a:extLst>
                    <a:ext uri="{9D8B030D-6E8A-4147-A177-3AD203B41FA5}">
                      <a16:colId xmlns:a16="http://schemas.microsoft.com/office/drawing/2014/main" val="3672497791"/>
                    </a:ext>
                  </a:extLst>
                </a:gridCol>
              </a:tblGrid>
              <a:tr h="1233901">
                <a:tc>
                  <a:txBody>
                    <a:bodyPr/>
                    <a:lstStyle/>
                    <a:p>
                      <a:pPr marL="285750" indent="-285750">
                        <a:buFont typeface="Wingdings" panose="05000000000000000000" pitchFamily="2" charset="2"/>
                        <a:buChar char="§"/>
                      </a:pPr>
                      <a:r>
                        <a:rPr lang="en-GB" b="0" dirty="0">
                          <a:solidFill>
                            <a:schemeClr val="tx1"/>
                          </a:solidFill>
                          <a:latin typeface="Arial" panose="020B0604020202020204" pitchFamily="34" charset="0"/>
                          <a:cs typeface="Arial" panose="020B0604020202020204" pitchFamily="34" charset="0"/>
                        </a:rPr>
                        <a:t>Relevance of </a:t>
                      </a:r>
                      <a:r>
                        <a:rPr lang="en-GB" b="1" dirty="0">
                          <a:solidFill>
                            <a:schemeClr val="tx1"/>
                          </a:solidFill>
                          <a:latin typeface="Arial" panose="020B0604020202020204" pitchFamily="34" charset="0"/>
                          <a:cs typeface="Arial" panose="020B0604020202020204" pitchFamily="34" charset="0"/>
                        </a:rPr>
                        <a:t>regulated TPA </a:t>
                      </a:r>
                      <a:r>
                        <a:rPr lang="en-GB" b="0" dirty="0">
                          <a:solidFill>
                            <a:schemeClr val="tx1"/>
                          </a:solidFill>
                          <a:latin typeface="Arial" panose="020B0604020202020204" pitchFamily="34" charset="0"/>
                          <a:cs typeface="Arial" panose="020B0604020202020204" pitchFamily="34" charset="0"/>
                        </a:rPr>
                        <a:t>for </a:t>
                      </a:r>
                      <a:r>
                        <a:rPr lang="en-US" b="1" dirty="0">
                          <a:solidFill>
                            <a:schemeClr val="tx1"/>
                          </a:solidFill>
                          <a:latin typeface="Arial" panose="020B0604020202020204" pitchFamily="34" charset="0"/>
                          <a:cs typeface="Arial" panose="020B0604020202020204" pitchFamily="34" charset="0"/>
                        </a:rPr>
                        <a:t>gas TSO/DSO-operated P2G installations  </a:t>
                      </a:r>
                      <a:r>
                        <a:rPr lang="en-US" b="0" dirty="0">
                          <a:solidFill>
                            <a:schemeClr val="tx1"/>
                          </a:solidFill>
                          <a:latin typeface="Arial" panose="020B0604020202020204" pitchFamily="34" charset="0"/>
                          <a:cs typeface="Arial" panose="020B0604020202020204" pitchFamily="34" charset="0"/>
                        </a:rPr>
                        <a:t>- </a:t>
                      </a:r>
                      <a:r>
                        <a:rPr lang="en-US" b="1" dirty="0">
                          <a:solidFill>
                            <a:schemeClr val="tx1"/>
                          </a:solidFill>
                          <a:latin typeface="Arial" panose="020B0604020202020204" pitchFamily="34" charset="0"/>
                          <a:cs typeface="Arial" panose="020B0604020202020204" pitchFamily="34" charset="0"/>
                        </a:rPr>
                        <a:t>Directive (EU) 2019/944</a:t>
                      </a:r>
                      <a:r>
                        <a:rPr lang="en-US" b="0" dirty="0">
                          <a:solidFill>
                            <a:schemeClr val="tx1"/>
                          </a:solidFill>
                          <a:latin typeface="Arial" panose="020B0604020202020204" pitchFamily="34" charset="0"/>
                          <a:cs typeface="Arial" panose="020B0604020202020204" pitchFamily="34" charset="0"/>
                        </a:rPr>
                        <a:t> foresees </a:t>
                      </a:r>
                      <a:r>
                        <a:rPr lang="en-US" b="1" dirty="0">
                          <a:solidFill>
                            <a:schemeClr val="tx1"/>
                          </a:solidFill>
                          <a:latin typeface="Arial" panose="020B0604020202020204" pitchFamily="34" charset="0"/>
                          <a:cs typeface="Arial" panose="020B0604020202020204" pitchFamily="34" charset="0"/>
                        </a:rPr>
                        <a:t>P2G investments by electricity TSOs</a:t>
                      </a:r>
                      <a:r>
                        <a:rPr lang="en-US" b="0" dirty="0">
                          <a:solidFill>
                            <a:schemeClr val="tx1"/>
                          </a:solidFill>
                          <a:latin typeface="Arial" panose="020B0604020202020204" pitchFamily="34" charset="0"/>
                          <a:cs typeface="Arial" panose="020B0604020202020204" pitchFamily="34" charset="0"/>
                        </a:rPr>
                        <a:t>, as part of their involvement in energy storage activities.</a:t>
                      </a:r>
                    </a:p>
                    <a:p>
                      <a:pPr marL="285750" indent="-285750">
                        <a:buFont typeface="Wingdings" panose="05000000000000000000" pitchFamily="2" charset="2"/>
                        <a:buChar char="§"/>
                      </a:pPr>
                      <a:endParaRPr lang="en-US" b="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b="1" dirty="0">
                          <a:solidFill>
                            <a:schemeClr val="tx1"/>
                          </a:solidFill>
                          <a:latin typeface="Arial" panose="020B0604020202020204" pitchFamily="34" charset="0"/>
                          <a:cs typeface="Arial" panose="020B0604020202020204" pitchFamily="34" charset="0"/>
                        </a:rPr>
                        <a:t>Two-fold model:</a:t>
                      </a:r>
                      <a:r>
                        <a:rPr lang="en-US" b="0" dirty="0">
                          <a:solidFill>
                            <a:schemeClr val="tx1"/>
                          </a:solidFill>
                          <a:latin typeface="Arial" panose="020B0604020202020204" pitchFamily="34" charset="0"/>
                          <a:cs typeface="Arial" panose="020B0604020202020204" pitchFamily="34" charset="0"/>
                        </a:rPr>
                        <a:t> 1) </a:t>
                      </a:r>
                      <a:r>
                        <a:rPr lang="en-US" b="1" dirty="0">
                          <a:solidFill>
                            <a:schemeClr val="tx1"/>
                          </a:solidFill>
                          <a:latin typeface="Arial" panose="020B0604020202020204" pitchFamily="34" charset="0"/>
                          <a:cs typeface="Arial" panose="020B0604020202020204" pitchFamily="34" charset="0"/>
                        </a:rPr>
                        <a:t>Temporary exemptions </a:t>
                      </a:r>
                      <a:r>
                        <a:rPr lang="en-US" b="0" dirty="0">
                          <a:solidFill>
                            <a:schemeClr val="tx1"/>
                          </a:solidFill>
                          <a:latin typeface="Arial" panose="020B0604020202020204" pitchFamily="34" charset="0"/>
                          <a:cs typeface="Arial" panose="020B0604020202020204" pitchFamily="34" charset="0"/>
                        </a:rPr>
                        <a:t>from ownership unbundling, 2) </a:t>
                      </a:r>
                      <a:r>
                        <a:rPr lang="en-US" b="1" dirty="0">
                          <a:solidFill>
                            <a:schemeClr val="tx1"/>
                          </a:solidFill>
                          <a:latin typeface="Arial" panose="020B0604020202020204" pitchFamily="34" charset="0"/>
                          <a:cs typeface="Arial" panose="020B0604020202020204" pitchFamily="34" charset="0"/>
                        </a:rPr>
                        <a:t>TSO ownership of the electrolyzer but not of production capacity,</a:t>
                      </a:r>
                      <a:r>
                        <a:rPr lang="en-US" b="0" dirty="0">
                          <a:solidFill>
                            <a:schemeClr val="tx1"/>
                          </a:solidFill>
                          <a:latin typeface="Arial" panose="020B0604020202020204" pitchFamily="34" charset="0"/>
                          <a:cs typeface="Arial" panose="020B0604020202020204" pitchFamily="34" charset="0"/>
                        </a:rPr>
                        <a:t> which would be </a:t>
                      </a:r>
                      <a:r>
                        <a:rPr lang="en-US" b="1" dirty="0">
                          <a:solidFill>
                            <a:schemeClr val="tx1"/>
                          </a:solidFill>
                          <a:latin typeface="Arial" panose="020B0604020202020204" pitchFamily="34" charset="0"/>
                          <a:cs typeface="Arial" panose="020B0604020202020204" pitchFamily="34" charset="0"/>
                        </a:rPr>
                        <a:t>auctioned off to the market </a:t>
                      </a:r>
                      <a:r>
                        <a:rPr lang="en-US" b="0" dirty="0">
                          <a:solidFill>
                            <a:schemeClr val="tx1"/>
                          </a:solidFill>
                          <a:latin typeface="Arial" panose="020B0604020202020204" pitchFamily="34" charset="0"/>
                          <a:cs typeface="Arial" panose="020B0604020202020204" pitchFamily="34" charset="0"/>
                        </a:rPr>
                        <a:t>(</a:t>
                      </a:r>
                      <a:r>
                        <a:rPr lang="en-US" b="0" dirty="0" err="1">
                          <a:solidFill>
                            <a:schemeClr val="tx1"/>
                          </a:solidFill>
                          <a:latin typeface="Arial" panose="020B0604020202020204" pitchFamily="34" charset="0"/>
                          <a:cs typeface="Arial" panose="020B0604020202020204" pitchFamily="34" charset="0"/>
                        </a:rPr>
                        <a:t>Pototschnig</a:t>
                      </a:r>
                      <a:r>
                        <a:rPr lang="en-US" b="0" dirty="0">
                          <a:solidFill>
                            <a:schemeClr val="tx1"/>
                          </a:solidFill>
                          <a:latin typeface="Arial" panose="020B0604020202020204" pitchFamily="34" charset="0"/>
                          <a:cs typeface="Arial" panose="020B0604020202020204" pitchFamily="34" charset="0"/>
                        </a:rPr>
                        <a:t> 2021), based on the logic of </a:t>
                      </a:r>
                      <a:r>
                        <a:rPr lang="en-US" b="1" dirty="0">
                          <a:solidFill>
                            <a:schemeClr val="tx1"/>
                          </a:solidFill>
                          <a:latin typeface="Arial" panose="020B0604020202020204" pitchFamily="34" charset="0"/>
                          <a:cs typeface="Arial" panose="020B0604020202020204" pitchFamily="34" charset="0"/>
                        </a:rPr>
                        <a:t>LNG regasification capacity auctions.</a:t>
                      </a:r>
                    </a:p>
                    <a:p>
                      <a:pPr marL="285750" indent="-285750">
                        <a:buFont typeface="Wingdings" panose="05000000000000000000" pitchFamily="2" charset="2"/>
                        <a:buChar char="§"/>
                      </a:pPr>
                      <a:endParaRPr lang="en-US" b="1"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b="1" dirty="0">
                          <a:solidFill>
                            <a:schemeClr val="tx1"/>
                          </a:solidFill>
                          <a:latin typeface="Arial" panose="020B0604020202020204" pitchFamily="34" charset="0"/>
                          <a:cs typeface="Arial" panose="020B0604020202020204" pitchFamily="34" charset="0"/>
                        </a:rPr>
                        <a:t>Overall, such activities should preferably be developed under market conditions by gas producers/suppliers and not regulated monopolies, but operators could equally participate if NRAs can verify the lack of market-based investment options. </a:t>
                      </a:r>
                      <a:endParaRPr lang="en-GB" b="1" dirty="0">
                        <a:solidFill>
                          <a:schemeClr val="tx1"/>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3533923728"/>
                  </a:ext>
                </a:extLst>
              </a:tr>
            </a:tbl>
          </a:graphicData>
        </a:graphic>
      </p:graphicFrame>
      <p:pic>
        <p:nvPicPr>
          <p:cNvPr id="9" name="Εικόνα 8">
            <a:extLst>
              <a:ext uri="{FF2B5EF4-FFF2-40B4-BE49-F238E27FC236}">
                <a16:creationId xmlns:a16="http://schemas.microsoft.com/office/drawing/2014/main" id="{2B110326-6767-4897-B0AE-939E34087EE4}"/>
              </a:ext>
            </a:extLst>
          </p:cNvPr>
          <p:cNvPicPr>
            <a:picLocks noChangeAspect="1"/>
          </p:cNvPicPr>
          <p:nvPr/>
        </p:nvPicPr>
        <p:blipFill>
          <a:blip r:embed="rId5"/>
          <a:stretch>
            <a:fillRect/>
          </a:stretch>
        </p:blipFill>
        <p:spPr>
          <a:xfrm>
            <a:off x="922242" y="1857186"/>
            <a:ext cx="4919898" cy="621846"/>
          </a:xfrm>
          <a:prstGeom prst="rect">
            <a:avLst/>
          </a:prstGeom>
        </p:spPr>
      </p:pic>
    </p:spTree>
    <p:extLst>
      <p:ext uri="{BB962C8B-B14F-4D97-AF65-F5344CB8AC3E}">
        <p14:creationId xmlns:p14="http://schemas.microsoft.com/office/powerpoint/2010/main" val="1124990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4">
            <a:extLst>
              <a:ext uri="{FF2B5EF4-FFF2-40B4-BE49-F238E27FC236}">
                <a16:creationId xmlns:a16="http://schemas.microsoft.com/office/drawing/2014/main" id="{B287375B-3F86-440A-956E-BD0C0D928A94}"/>
              </a:ext>
            </a:extLst>
          </p:cNvPr>
          <p:cNvSpPr>
            <a:spLocks noGrp="1"/>
          </p:cNvSpPr>
          <p:nvPr>
            <p:ph type="sldNum" sz="quarter" idx="12"/>
          </p:nvPr>
        </p:nvSpPr>
        <p:spPr>
          <a:xfrm>
            <a:off x="8184232" y="6356350"/>
            <a:ext cx="3456384" cy="365125"/>
          </a:xfrm>
          <a:solidFill>
            <a:srgbClr val="FF0000"/>
          </a:solidFill>
        </p:spPr>
        <p:txBody>
          <a:bodyPr/>
          <a:lstStyle/>
          <a:p>
            <a:r>
              <a:rPr lang="en-US" sz="1400" b="1" dirty="0">
                <a:solidFill>
                  <a:schemeClr val="bg1"/>
                </a:solidFill>
                <a:latin typeface="Arial Narrow" panose="020B0606020202030204" pitchFamily="34" charset="0"/>
                <a:hlinkClick r:id="rId2">
                  <a:extLst>
                    <a:ext uri="{A12FA001-AC4F-418D-AE19-62706E023703}">
                      <ahyp:hlinkClr xmlns:ahyp="http://schemas.microsoft.com/office/drawing/2018/hyperlinkcolor" val="tx"/>
                    </a:ext>
                  </a:extLst>
                </a:hlinkClick>
              </a:rPr>
              <a:t>Mariana.Liakopoulou@natoassociation.ca</a:t>
            </a:r>
            <a:r>
              <a:rPr lang="en-US" sz="1400" b="1" dirty="0">
                <a:solidFill>
                  <a:schemeClr val="bg1"/>
                </a:solidFill>
                <a:latin typeface="Arial Narrow" panose="020B0606020202030204" pitchFamily="34" charset="0"/>
              </a:rPr>
              <a:t> – 10 </a:t>
            </a:r>
            <a:endParaRPr lang="el-GR" sz="1400" b="1" dirty="0">
              <a:solidFill>
                <a:schemeClr val="bg1"/>
              </a:solidFill>
              <a:latin typeface="Arial Narrow" panose="020B0606020202030204" pitchFamily="34" charset="0"/>
            </a:endParaRPr>
          </a:p>
        </p:txBody>
      </p:sp>
      <p:pic>
        <p:nvPicPr>
          <p:cNvPr id="7" name="Εικόνα 6">
            <a:extLst>
              <a:ext uri="{FF2B5EF4-FFF2-40B4-BE49-F238E27FC236}">
                <a16:creationId xmlns:a16="http://schemas.microsoft.com/office/drawing/2014/main" id="{E2A3DA3B-0E5F-4101-8E2D-AE1ACBBA2B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474000" cy="1051699"/>
          </a:xfrm>
          <a:prstGeom prst="rect">
            <a:avLst/>
          </a:prstGeom>
        </p:spPr>
      </p:pic>
      <p:pic>
        <p:nvPicPr>
          <p:cNvPr id="4" name="Εικόνα 3">
            <a:extLst>
              <a:ext uri="{FF2B5EF4-FFF2-40B4-BE49-F238E27FC236}">
                <a16:creationId xmlns:a16="http://schemas.microsoft.com/office/drawing/2014/main" id="{3C20449D-6D28-4699-871A-15573E82A358}"/>
              </a:ext>
            </a:extLst>
          </p:cNvPr>
          <p:cNvPicPr>
            <a:picLocks noChangeAspect="1"/>
          </p:cNvPicPr>
          <p:nvPr/>
        </p:nvPicPr>
        <p:blipFill>
          <a:blip r:embed="rId4"/>
          <a:stretch>
            <a:fillRect/>
          </a:stretch>
        </p:blipFill>
        <p:spPr>
          <a:xfrm>
            <a:off x="1014051" y="1844824"/>
            <a:ext cx="4919898" cy="621846"/>
          </a:xfrm>
          <a:prstGeom prst="rect">
            <a:avLst/>
          </a:prstGeom>
        </p:spPr>
      </p:pic>
      <p:pic>
        <p:nvPicPr>
          <p:cNvPr id="6" name="Εικόνα 5">
            <a:extLst>
              <a:ext uri="{FF2B5EF4-FFF2-40B4-BE49-F238E27FC236}">
                <a16:creationId xmlns:a16="http://schemas.microsoft.com/office/drawing/2014/main" id="{A4FAE17C-80E5-4E12-A006-6ABC2D17404F}"/>
              </a:ext>
            </a:extLst>
          </p:cNvPr>
          <p:cNvPicPr>
            <a:picLocks noChangeAspect="1"/>
          </p:cNvPicPr>
          <p:nvPr/>
        </p:nvPicPr>
        <p:blipFill>
          <a:blip r:embed="rId5"/>
          <a:stretch>
            <a:fillRect/>
          </a:stretch>
        </p:blipFill>
        <p:spPr>
          <a:xfrm>
            <a:off x="1014051" y="1217862"/>
            <a:ext cx="4645555" cy="646232"/>
          </a:xfrm>
          <a:prstGeom prst="rect">
            <a:avLst/>
          </a:prstGeom>
        </p:spPr>
      </p:pic>
      <p:graphicFrame>
        <p:nvGraphicFramePr>
          <p:cNvPr id="8" name="Πίνακας 8">
            <a:extLst>
              <a:ext uri="{FF2B5EF4-FFF2-40B4-BE49-F238E27FC236}">
                <a16:creationId xmlns:a16="http://schemas.microsoft.com/office/drawing/2014/main" id="{9F2620C2-E007-4052-8A92-76A9FFD48980}"/>
              </a:ext>
            </a:extLst>
          </p:cNvPr>
          <p:cNvGraphicFramePr>
            <a:graphicFrameLocks noGrp="1"/>
          </p:cNvGraphicFramePr>
          <p:nvPr>
            <p:extLst>
              <p:ext uri="{D42A27DB-BD31-4B8C-83A1-F6EECF244321}">
                <p14:modId xmlns:p14="http://schemas.microsoft.com/office/powerpoint/2010/main" val="3903619535"/>
              </p:ext>
            </p:extLst>
          </p:nvPr>
        </p:nvGraphicFramePr>
        <p:xfrm>
          <a:off x="1014051" y="2377440"/>
          <a:ext cx="10626565" cy="3931920"/>
        </p:xfrm>
        <a:graphic>
          <a:graphicData uri="http://schemas.openxmlformats.org/drawingml/2006/table">
            <a:tbl>
              <a:tblPr firstRow="1" bandRow="1">
                <a:tableStyleId>{5C22544A-7EE6-4342-B048-85BDC9FD1C3A}</a:tableStyleId>
              </a:tblPr>
              <a:tblGrid>
                <a:gridCol w="10626565">
                  <a:extLst>
                    <a:ext uri="{9D8B030D-6E8A-4147-A177-3AD203B41FA5}">
                      <a16:colId xmlns:a16="http://schemas.microsoft.com/office/drawing/2014/main" val="1667996675"/>
                    </a:ext>
                  </a:extLst>
                </a:gridCol>
              </a:tblGrid>
              <a:tr h="3746256">
                <a:tc>
                  <a:txBody>
                    <a:bodyPr/>
                    <a:lstStyle/>
                    <a:p>
                      <a:pPr marL="285750" indent="-285750">
                        <a:buFont typeface="Wingdings" panose="05000000000000000000" pitchFamily="2" charset="2"/>
                        <a:buChar char="§"/>
                      </a:pPr>
                      <a:r>
                        <a:rPr lang="en-US" b="0" dirty="0">
                          <a:solidFill>
                            <a:schemeClr val="tx1"/>
                          </a:solidFill>
                          <a:latin typeface="Arial" panose="020B0604020202020204" pitchFamily="34" charset="0"/>
                          <a:cs typeface="Arial" panose="020B0604020202020204" pitchFamily="34" charset="0"/>
                        </a:rPr>
                        <a:t>Turning green gases into </a:t>
                      </a:r>
                      <a:r>
                        <a:rPr lang="en-US" b="1" dirty="0">
                          <a:solidFill>
                            <a:schemeClr val="tx1"/>
                          </a:solidFill>
                          <a:latin typeface="Arial" panose="020B0604020202020204" pitchFamily="34" charset="0"/>
                          <a:cs typeface="Arial" panose="020B0604020202020204" pitchFamily="34" charset="0"/>
                        </a:rPr>
                        <a:t>tradable commodities </a:t>
                      </a:r>
                      <a:r>
                        <a:rPr lang="en-US" b="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en-US" b="0" dirty="0">
                          <a:solidFill>
                            <a:schemeClr val="tx1"/>
                          </a:solidFill>
                          <a:latin typeface="Arial" panose="020B0604020202020204" pitchFamily="34" charset="0"/>
                          <a:cs typeface="Arial" panose="020B0604020202020204" pitchFamily="34" charset="0"/>
                        </a:rPr>
                        <a:t>creation of a </a:t>
                      </a:r>
                      <a:r>
                        <a:rPr lang="en-US" b="1" dirty="0">
                          <a:solidFill>
                            <a:schemeClr val="tx1"/>
                          </a:solidFill>
                          <a:latin typeface="Arial" panose="020B0604020202020204" pitchFamily="34" charset="0"/>
                          <a:cs typeface="Arial" panose="020B0604020202020204" pitchFamily="34" charset="0"/>
                        </a:rPr>
                        <a:t>market in green gases regardless of origin </a:t>
                      </a:r>
                      <a:r>
                        <a:rPr lang="en-US" b="0" dirty="0">
                          <a:solidFill>
                            <a:schemeClr val="tx1"/>
                          </a:solidFill>
                          <a:latin typeface="Arial" panose="020B0604020202020204" pitchFamily="34" charset="0"/>
                          <a:cs typeface="Arial" panose="020B0604020202020204" pitchFamily="34" charset="0"/>
                        </a:rPr>
                        <a:t>supported by GOOs. </a:t>
                      </a:r>
                    </a:p>
                    <a:p>
                      <a:pPr marL="285750" indent="-285750">
                        <a:buFont typeface="Wingdings" panose="05000000000000000000" pitchFamily="2" charset="2"/>
                        <a:buChar char="§"/>
                      </a:pPr>
                      <a:endParaRPr lang="en-US" b="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b="0" dirty="0">
                          <a:solidFill>
                            <a:schemeClr val="tx1"/>
                          </a:solidFill>
                          <a:latin typeface="Arial" panose="020B0604020202020204" pitchFamily="34" charset="0"/>
                          <a:cs typeface="Arial" panose="020B0604020202020204" pitchFamily="34" charset="0"/>
                        </a:rPr>
                        <a:t>Important to safeguard </a:t>
                      </a:r>
                      <a:r>
                        <a:rPr lang="en-US" b="1" dirty="0">
                          <a:solidFill>
                            <a:schemeClr val="tx1"/>
                          </a:solidFill>
                          <a:latin typeface="Arial" panose="020B0604020202020204" pitchFamily="34" charset="0"/>
                          <a:cs typeface="Arial" panose="020B0604020202020204" pitchFamily="34" charset="0"/>
                        </a:rPr>
                        <a:t>intra-EU interoperability &amp; conversion from one carrier to another.</a:t>
                      </a:r>
                    </a:p>
                    <a:p>
                      <a:pPr marL="285750" indent="-285750">
                        <a:buFont typeface="Wingdings" panose="05000000000000000000" pitchFamily="2" charset="2"/>
                        <a:buChar char="§"/>
                      </a:pPr>
                      <a:endParaRPr lang="en-US" b="1"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GB" b="1" dirty="0">
                          <a:solidFill>
                            <a:schemeClr val="tx1"/>
                          </a:solidFill>
                          <a:latin typeface="Arial" panose="020B0604020202020204" pitchFamily="34" charset="0"/>
                          <a:cs typeface="Arial" panose="020B0604020202020204" pitchFamily="34" charset="0"/>
                        </a:rPr>
                        <a:t>Directive (EU) 2018/2001: </a:t>
                      </a:r>
                      <a:r>
                        <a:rPr lang="en-GB" b="0" dirty="0">
                          <a:solidFill>
                            <a:schemeClr val="tx1"/>
                          </a:solidFill>
                          <a:latin typeface="Arial" panose="020B0604020202020204" pitchFamily="34" charset="0"/>
                          <a:cs typeface="Arial" panose="020B0604020202020204" pitchFamily="34" charset="0"/>
                        </a:rPr>
                        <a:t>GOOs for </a:t>
                      </a:r>
                      <a:r>
                        <a:rPr lang="en-GB" b="1" dirty="0">
                          <a:solidFill>
                            <a:schemeClr val="tx1"/>
                          </a:solidFill>
                          <a:latin typeface="Arial" panose="020B0604020202020204" pitchFamily="34" charset="0"/>
                          <a:cs typeface="Arial" panose="020B0604020202020204" pitchFamily="34" charset="0"/>
                        </a:rPr>
                        <a:t>biomethane &amp; RE-sourced H2 + intl. agreements (Art. 19.11). </a:t>
                      </a:r>
                    </a:p>
                    <a:p>
                      <a:pPr marL="285750" indent="-285750">
                        <a:buFont typeface="Wingdings" panose="05000000000000000000" pitchFamily="2" charset="2"/>
                        <a:buChar char="§"/>
                      </a:pPr>
                      <a:endParaRPr lang="en-GB" b="1"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b="0" dirty="0">
                          <a:solidFill>
                            <a:schemeClr val="tx1"/>
                          </a:solidFill>
                          <a:latin typeface="Arial" panose="020B0604020202020204" pitchFamily="34" charset="0"/>
                          <a:cs typeface="Arial" panose="020B0604020202020204" pitchFamily="34" charset="0"/>
                        </a:rPr>
                        <a:t>As with the electricity market, </a:t>
                      </a:r>
                      <a:r>
                        <a:rPr lang="en-US" b="1" dirty="0">
                          <a:solidFill>
                            <a:schemeClr val="tx1"/>
                          </a:solidFill>
                          <a:latin typeface="Arial" panose="020B0604020202020204" pitchFamily="34" charset="0"/>
                          <a:cs typeface="Arial" panose="020B0604020202020204" pitchFamily="34" charset="0"/>
                        </a:rPr>
                        <a:t>standardization of GOOs </a:t>
                      </a:r>
                      <a:r>
                        <a:rPr lang="en-US" b="0" dirty="0">
                          <a:solidFill>
                            <a:schemeClr val="tx1"/>
                          </a:solidFill>
                          <a:latin typeface="Arial" panose="020B0604020202020204" pitchFamily="34" charset="0"/>
                          <a:cs typeface="Arial" panose="020B0604020202020204" pitchFamily="34" charset="0"/>
                        </a:rPr>
                        <a:t>with a view to inter-MS trade, imposition of</a:t>
                      </a:r>
                      <a:r>
                        <a:rPr lang="en-US" b="1" dirty="0">
                          <a:solidFill>
                            <a:schemeClr val="tx1"/>
                          </a:solidFill>
                          <a:latin typeface="Arial" panose="020B0604020202020204" pitchFamily="34" charset="0"/>
                          <a:cs typeface="Arial" panose="020B0604020202020204" pitchFamily="34" charset="0"/>
                        </a:rPr>
                        <a:t> fuel mix disclosure obligations </a:t>
                      </a:r>
                      <a:r>
                        <a:rPr lang="en-US" b="0" dirty="0">
                          <a:solidFill>
                            <a:schemeClr val="tx1"/>
                          </a:solidFill>
                          <a:latin typeface="Arial" panose="020B0604020202020204" pitchFamily="34" charset="0"/>
                          <a:cs typeface="Arial" panose="020B0604020202020204" pitchFamily="34" charset="0"/>
                        </a:rPr>
                        <a:t>on gas suppliers &amp; </a:t>
                      </a:r>
                      <a:r>
                        <a:rPr lang="en-US" b="1" dirty="0">
                          <a:solidFill>
                            <a:schemeClr val="tx1"/>
                          </a:solidFill>
                          <a:latin typeface="Arial" panose="020B0604020202020204" pitchFamily="34" charset="0"/>
                          <a:cs typeface="Arial" panose="020B0604020202020204" pitchFamily="34" charset="0"/>
                        </a:rPr>
                        <a:t>gas residual mix methodology, </a:t>
                      </a:r>
                      <a:r>
                        <a:rPr lang="en-US" b="0" dirty="0">
                          <a:solidFill>
                            <a:schemeClr val="tx1"/>
                          </a:solidFill>
                          <a:latin typeface="Arial" panose="020B0604020202020204" pitchFamily="34" charset="0"/>
                          <a:cs typeface="Arial" panose="020B0604020202020204" pitchFamily="34" charset="0"/>
                        </a:rPr>
                        <a:t>if GOOs remain a voluntary scheme (</a:t>
                      </a:r>
                      <a:r>
                        <a:rPr lang="en-US" b="0" dirty="0" err="1">
                          <a:solidFill>
                            <a:schemeClr val="tx1"/>
                          </a:solidFill>
                          <a:latin typeface="Arial" panose="020B0604020202020204" pitchFamily="34" charset="0"/>
                          <a:cs typeface="Arial" panose="020B0604020202020204" pitchFamily="34" charset="0"/>
                        </a:rPr>
                        <a:t>Sardi</a:t>
                      </a:r>
                      <a:r>
                        <a:rPr lang="en-US" b="0" dirty="0">
                          <a:solidFill>
                            <a:schemeClr val="tx1"/>
                          </a:solidFill>
                          <a:latin typeface="Arial" panose="020B0604020202020204" pitchFamily="34" charset="0"/>
                          <a:cs typeface="Arial" panose="020B0604020202020204" pitchFamily="34" charset="0"/>
                        </a:rPr>
                        <a:t> et al., 2020).</a:t>
                      </a:r>
                    </a:p>
                    <a:p>
                      <a:pPr marL="285750" indent="-285750">
                        <a:buFont typeface="Wingdings" panose="05000000000000000000" pitchFamily="2" charset="2"/>
                        <a:buChar char="§"/>
                      </a:pPr>
                      <a:endParaRPr lang="en-US" b="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b="0" dirty="0">
                          <a:solidFill>
                            <a:schemeClr val="tx1"/>
                          </a:solidFill>
                          <a:latin typeface="Arial" panose="020B0604020202020204" pitchFamily="34" charset="0"/>
                          <a:cs typeface="Arial" panose="020B0604020202020204" pitchFamily="34" charset="0"/>
                        </a:rPr>
                        <a:t>“RES” vs “normal” GOOs </a:t>
                      </a:r>
                      <a:r>
                        <a:rPr lang="en-US" b="0" dirty="0">
                          <a:solidFill>
                            <a:schemeClr val="tx1"/>
                          </a:solidFill>
                          <a:latin typeface="Arial" panose="020B0604020202020204" pitchFamily="34" charset="0"/>
                          <a:cs typeface="Arial" panose="020B0604020202020204" pitchFamily="34" charset="0"/>
                          <a:sym typeface="Wingdings" panose="05000000000000000000" pitchFamily="2" charset="2"/>
                        </a:rPr>
                        <a:t> Where would</a:t>
                      </a:r>
                      <a:r>
                        <a:rPr lang="en-US" b="0" dirty="0">
                          <a:solidFill>
                            <a:schemeClr val="tx1"/>
                          </a:solidFill>
                          <a:latin typeface="Arial" panose="020B0604020202020204" pitchFamily="34" charset="0"/>
                          <a:cs typeface="Arial" panose="020B0604020202020204" pitchFamily="34" charset="0"/>
                        </a:rPr>
                        <a:t> </a:t>
                      </a:r>
                      <a:r>
                        <a:rPr lang="en-US" b="1" dirty="0">
                          <a:solidFill>
                            <a:schemeClr val="tx1"/>
                          </a:solidFill>
                          <a:latin typeface="Arial" panose="020B0604020202020204" pitchFamily="34" charset="0"/>
                          <a:cs typeface="Arial" panose="020B0604020202020204" pitchFamily="34" charset="0"/>
                        </a:rPr>
                        <a:t>GOOs (+ intl. agreements) for NG-sourced H2</a:t>
                      </a:r>
                      <a:r>
                        <a:rPr lang="en-US" b="0" dirty="0">
                          <a:solidFill>
                            <a:schemeClr val="tx1"/>
                          </a:solidFill>
                          <a:latin typeface="Arial" panose="020B0604020202020204" pitchFamily="34" charset="0"/>
                          <a:cs typeface="Arial" panose="020B0604020202020204" pitchFamily="34" charset="0"/>
                        </a:rPr>
                        <a:t>, potentially with the Taxonomy-set GHG threshold [gCO2e/kWh], fit. </a:t>
                      </a:r>
                      <a:endParaRPr lang="en-GB" b="0" dirty="0">
                        <a:solidFill>
                          <a:schemeClr val="tx1"/>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115844759"/>
                  </a:ext>
                </a:extLst>
              </a:tr>
            </a:tbl>
          </a:graphicData>
        </a:graphic>
      </p:graphicFrame>
    </p:spTree>
    <p:extLst>
      <p:ext uri="{BB962C8B-B14F-4D97-AF65-F5344CB8AC3E}">
        <p14:creationId xmlns:p14="http://schemas.microsoft.com/office/powerpoint/2010/main" val="3354673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4">
            <a:extLst>
              <a:ext uri="{FF2B5EF4-FFF2-40B4-BE49-F238E27FC236}">
                <a16:creationId xmlns:a16="http://schemas.microsoft.com/office/drawing/2014/main" id="{4975226B-E976-4EC9-81DD-366F09651768}"/>
              </a:ext>
            </a:extLst>
          </p:cNvPr>
          <p:cNvSpPr>
            <a:spLocks noGrp="1"/>
          </p:cNvSpPr>
          <p:nvPr>
            <p:ph type="sldNum" sz="quarter" idx="12"/>
          </p:nvPr>
        </p:nvSpPr>
        <p:spPr>
          <a:xfrm>
            <a:off x="8256240" y="6356350"/>
            <a:ext cx="3456384" cy="365125"/>
          </a:xfrm>
          <a:solidFill>
            <a:srgbClr val="FF0000"/>
          </a:solidFill>
        </p:spPr>
        <p:txBody>
          <a:bodyPr/>
          <a:lstStyle/>
          <a:p>
            <a:r>
              <a:rPr lang="en-US" sz="1400" b="1" dirty="0">
                <a:solidFill>
                  <a:schemeClr val="bg1"/>
                </a:solidFill>
                <a:latin typeface="Arial Narrow" panose="020B0606020202030204" pitchFamily="34" charset="0"/>
                <a:hlinkClick r:id="rId2">
                  <a:extLst>
                    <a:ext uri="{A12FA001-AC4F-418D-AE19-62706E023703}">
                      <ahyp:hlinkClr xmlns:ahyp="http://schemas.microsoft.com/office/drawing/2018/hyperlinkcolor" val="tx"/>
                    </a:ext>
                  </a:extLst>
                </a:hlinkClick>
              </a:rPr>
              <a:t>Mariana.Liakopoulou@natoassociation.ca</a:t>
            </a:r>
            <a:r>
              <a:rPr lang="en-US" sz="1400" b="1" dirty="0">
                <a:solidFill>
                  <a:schemeClr val="bg1"/>
                </a:solidFill>
                <a:latin typeface="Arial Narrow" panose="020B0606020202030204" pitchFamily="34" charset="0"/>
              </a:rPr>
              <a:t> – 11</a:t>
            </a:r>
            <a:r>
              <a:rPr lang="en-US" sz="1400" b="1" dirty="0">
                <a:latin typeface="Arial Narrow" panose="020B0606020202030204" pitchFamily="34" charset="0"/>
              </a:rPr>
              <a:t> </a:t>
            </a:r>
            <a:endParaRPr lang="el-GR" sz="1400" b="1" dirty="0">
              <a:latin typeface="Arial Narrow" panose="020B0606020202030204" pitchFamily="34" charset="0"/>
            </a:endParaRPr>
          </a:p>
        </p:txBody>
      </p:sp>
      <p:pic>
        <p:nvPicPr>
          <p:cNvPr id="7" name="Εικόνα 6">
            <a:extLst>
              <a:ext uri="{FF2B5EF4-FFF2-40B4-BE49-F238E27FC236}">
                <a16:creationId xmlns:a16="http://schemas.microsoft.com/office/drawing/2014/main" id="{C85C0096-94E1-47AD-833A-3DB04D101A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474000" cy="1051699"/>
          </a:xfrm>
          <a:prstGeom prst="rect">
            <a:avLst/>
          </a:prstGeom>
        </p:spPr>
      </p:pic>
      <p:pic>
        <p:nvPicPr>
          <p:cNvPr id="6" name="Εικόνα 5">
            <a:extLst>
              <a:ext uri="{FF2B5EF4-FFF2-40B4-BE49-F238E27FC236}">
                <a16:creationId xmlns:a16="http://schemas.microsoft.com/office/drawing/2014/main" id="{BAEDEC9E-E191-4410-B483-D9A81F93683C}"/>
              </a:ext>
            </a:extLst>
          </p:cNvPr>
          <p:cNvPicPr>
            <a:picLocks noChangeAspect="1"/>
          </p:cNvPicPr>
          <p:nvPr/>
        </p:nvPicPr>
        <p:blipFill>
          <a:blip r:embed="rId4"/>
          <a:stretch>
            <a:fillRect/>
          </a:stretch>
        </p:blipFill>
        <p:spPr>
          <a:xfrm>
            <a:off x="1151222" y="1210083"/>
            <a:ext cx="4645555" cy="646232"/>
          </a:xfrm>
          <a:prstGeom prst="rect">
            <a:avLst/>
          </a:prstGeom>
        </p:spPr>
      </p:pic>
      <p:pic>
        <p:nvPicPr>
          <p:cNvPr id="8" name="Εικόνα 7">
            <a:extLst>
              <a:ext uri="{FF2B5EF4-FFF2-40B4-BE49-F238E27FC236}">
                <a16:creationId xmlns:a16="http://schemas.microsoft.com/office/drawing/2014/main" id="{777F9CD4-3492-42C9-BEF3-75A91BF1E909}"/>
              </a:ext>
            </a:extLst>
          </p:cNvPr>
          <p:cNvPicPr>
            <a:picLocks noChangeAspect="1"/>
          </p:cNvPicPr>
          <p:nvPr/>
        </p:nvPicPr>
        <p:blipFill>
          <a:blip r:embed="rId5"/>
          <a:stretch>
            <a:fillRect/>
          </a:stretch>
        </p:blipFill>
        <p:spPr>
          <a:xfrm>
            <a:off x="1151222" y="1856315"/>
            <a:ext cx="4919898" cy="621846"/>
          </a:xfrm>
          <a:prstGeom prst="rect">
            <a:avLst/>
          </a:prstGeom>
        </p:spPr>
      </p:pic>
      <p:graphicFrame>
        <p:nvGraphicFramePr>
          <p:cNvPr id="2" name="Πίνακας 2">
            <a:extLst>
              <a:ext uri="{FF2B5EF4-FFF2-40B4-BE49-F238E27FC236}">
                <a16:creationId xmlns:a16="http://schemas.microsoft.com/office/drawing/2014/main" id="{66088AD1-CF19-44CC-AE1B-F3B69F8200C4}"/>
              </a:ext>
            </a:extLst>
          </p:cNvPr>
          <p:cNvGraphicFramePr>
            <a:graphicFrameLocks noGrp="1"/>
          </p:cNvGraphicFramePr>
          <p:nvPr>
            <p:extLst>
              <p:ext uri="{D42A27DB-BD31-4B8C-83A1-F6EECF244321}">
                <p14:modId xmlns:p14="http://schemas.microsoft.com/office/powerpoint/2010/main" val="800748963"/>
              </p:ext>
            </p:extLst>
          </p:nvPr>
        </p:nvGraphicFramePr>
        <p:xfrm>
          <a:off x="1151222" y="2564904"/>
          <a:ext cx="10561402" cy="3383280"/>
        </p:xfrm>
        <a:graphic>
          <a:graphicData uri="http://schemas.openxmlformats.org/drawingml/2006/table">
            <a:tbl>
              <a:tblPr firstRow="1" bandRow="1">
                <a:tableStyleId>{5C22544A-7EE6-4342-B048-85BDC9FD1C3A}</a:tableStyleId>
              </a:tblPr>
              <a:tblGrid>
                <a:gridCol w="10561402">
                  <a:extLst>
                    <a:ext uri="{9D8B030D-6E8A-4147-A177-3AD203B41FA5}">
                      <a16:colId xmlns:a16="http://schemas.microsoft.com/office/drawing/2014/main" val="2644193031"/>
                    </a:ext>
                  </a:extLst>
                </a:gridCol>
              </a:tblGrid>
              <a:tr h="2397386">
                <a:tc>
                  <a:txBody>
                    <a:bodyPr/>
                    <a:lstStyle/>
                    <a:p>
                      <a:pPr marL="285750" indent="-285750">
                        <a:buFont typeface="Wingdings" panose="05000000000000000000" pitchFamily="2" charset="2"/>
                        <a:buChar char="§"/>
                      </a:pPr>
                      <a:r>
                        <a:rPr lang="en-US" b="0" dirty="0">
                          <a:solidFill>
                            <a:schemeClr val="tx1"/>
                          </a:solidFill>
                          <a:latin typeface="Arial" panose="020B0604020202020204" pitchFamily="34" charset="0"/>
                          <a:cs typeface="Arial" panose="020B0604020202020204" pitchFamily="34" charset="0"/>
                        </a:rPr>
                        <a:t>Market participants need a clear picture of the </a:t>
                      </a:r>
                      <a:r>
                        <a:rPr lang="en-US" b="1" dirty="0">
                          <a:solidFill>
                            <a:schemeClr val="tx1"/>
                          </a:solidFill>
                          <a:latin typeface="Arial" panose="020B0604020202020204" pitchFamily="34" charset="0"/>
                          <a:cs typeface="Arial" panose="020B0604020202020204" pitchFamily="34" charset="0"/>
                        </a:rPr>
                        <a:t>whole system price signals</a:t>
                      </a:r>
                      <a:r>
                        <a:rPr lang="en-US" b="0" dirty="0">
                          <a:solidFill>
                            <a:schemeClr val="tx1"/>
                          </a:solidFill>
                          <a:latin typeface="Arial" panose="020B0604020202020204" pitchFamily="34" charset="0"/>
                          <a:cs typeface="Arial" panose="020B0604020202020204" pitchFamily="34" charset="0"/>
                        </a:rPr>
                        <a:t>, incl. alignment needs between gas &amp; electricity grid tariffs.</a:t>
                      </a:r>
                    </a:p>
                    <a:p>
                      <a:pPr marL="285750" indent="-285750">
                        <a:buFont typeface="Wingdings" panose="05000000000000000000" pitchFamily="2" charset="2"/>
                        <a:buChar char="§"/>
                      </a:pPr>
                      <a:endParaRPr lang="en-US" b="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b="0" dirty="0">
                          <a:solidFill>
                            <a:schemeClr val="tx1"/>
                          </a:solidFill>
                          <a:latin typeface="Arial" panose="020B0604020202020204" pitchFamily="34" charset="0"/>
                          <a:cs typeface="Arial" panose="020B0604020202020204" pitchFamily="34" charset="0"/>
                        </a:rPr>
                        <a:t>Level-playing field by </a:t>
                      </a:r>
                      <a:r>
                        <a:rPr lang="en-US" b="1" dirty="0">
                          <a:solidFill>
                            <a:schemeClr val="tx1"/>
                          </a:solidFill>
                          <a:latin typeface="Arial" panose="020B0604020202020204" pitchFamily="34" charset="0"/>
                          <a:cs typeface="Arial" panose="020B0604020202020204" pitchFamily="34" charset="0"/>
                        </a:rPr>
                        <a:t>technologically-neutral application of tariffication </a:t>
                      </a:r>
                      <a:r>
                        <a:rPr lang="en-US" b="0" dirty="0">
                          <a:solidFill>
                            <a:schemeClr val="tx1"/>
                          </a:solidFill>
                          <a:latin typeface="Arial" panose="020B0604020202020204" pitchFamily="34" charset="0"/>
                          <a:cs typeface="Arial" panose="020B0604020202020204" pitchFamily="34" charset="0"/>
                        </a:rPr>
                        <a:t>to comparable activities across electricity &amp; gas sectors, </a:t>
                      </a:r>
                      <a:r>
                        <a:rPr lang="en-US" b="0" i="1" dirty="0">
                          <a:solidFill>
                            <a:schemeClr val="tx1"/>
                          </a:solidFill>
                          <a:latin typeface="Arial" panose="020B0604020202020204" pitchFamily="34" charset="0"/>
                          <a:cs typeface="Arial" panose="020B0604020202020204" pitchFamily="34" charset="0"/>
                        </a:rPr>
                        <a:t>“based on the principle of charging for the network services by properly considering the potential offsetting effect and the overall cost impact on the networks.” </a:t>
                      </a:r>
                      <a:r>
                        <a:rPr lang="en-US" b="0" i="0" dirty="0">
                          <a:solidFill>
                            <a:schemeClr val="tx1"/>
                          </a:solidFill>
                          <a:latin typeface="Arial" panose="020B0604020202020204" pitchFamily="34" charset="0"/>
                          <a:cs typeface="Arial" panose="020B0604020202020204" pitchFamily="34" charset="0"/>
                        </a:rPr>
                        <a:t>(ACER 2021). </a:t>
                      </a:r>
                    </a:p>
                    <a:p>
                      <a:pPr marL="285750" indent="-285750">
                        <a:buFont typeface="Wingdings" panose="05000000000000000000" pitchFamily="2" charset="2"/>
                        <a:buChar char="§"/>
                      </a:pPr>
                      <a:endParaRPr lang="en-US" b="0" i="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b="0" i="0" dirty="0">
                          <a:solidFill>
                            <a:schemeClr val="tx1"/>
                          </a:solidFill>
                          <a:latin typeface="Arial" panose="020B0604020202020204" pitchFamily="34" charset="0"/>
                          <a:cs typeface="Arial" panose="020B0604020202020204" pitchFamily="34" charset="0"/>
                        </a:rPr>
                        <a:t>Revision of tariff methodologies on the </a:t>
                      </a:r>
                      <a:r>
                        <a:rPr lang="en-US" b="1" i="0" dirty="0">
                          <a:solidFill>
                            <a:schemeClr val="tx1"/>
                          </a:solidFill>
                          <a:latin typeface="Arial" panose="020B0604020202020204" pitchFamily="34" charset="0"/>
                          <a:cs typeface="Arial" panose="020B0604020202020204" pitchFamily="34" charset="0"/>
                        </a:rPr>
                        <a:t>distribution level </a:t>
                      </a:r>
                      <a:r>
                        <a:rPr lang="en-US" b="0" i="0" dirty="0">
                          <a:solidFill>
                            <a:schemeClr val="tx1"/>
                          </a:solidFill>
                          <a:latin typeface="Arial" panose="020B0604020202020204" pitchFamily="34" charset="0"/>
                          <a:cs typeface="Arial" panose="020B0604020202020204" pitchFamily="34" charset="0"/>
                        </a:rPr>
                        <a:t>may also be needed to reflect </a:t>
                      </a:r>
                      <a:r>
                        <a:rPr lang="en-US" b="1" i="0" dirty="0">
                          <a:solidFill>
                            <a:schemeClr val="tx1"/>
                          </a:solidFill>
                          <a:latin typeface="Arial" panose="020B0604020202020204" pitchFamily="34" charset="0"/>
                          <a:cs typeface="Arial" panose="020B0604020202020204" pitchFamily="34" charset="0"/>
                        </a:rPr>
                        <a:t>injections, incl. to the transmission system,</a:t>
                      </a:r>
                      <a:r>
                        <a:rPr lang="en-US" b="0" i="0" dirty="0">
                          <a:solidFill>
                            <a:schemeClr val="tx1"/>
                          </a:solidFill>
                          <a:latin typeface="Arial" panose="020B0604020202020204" pitchFamily="34" charset="0"/>
                          <a:cs typeface="Arial" panose="020B0604020202020204" pitchFamily="34" charset="0"/>
                        </a:rPr>
                        <a:t> and provision of </a:t>
                      </a:r>
                      <a:r>
                        <a:rPr lang="en-US" b="1" i="0" dirty="0">
                          <a:solidFill>
                            <a:schemeClr val="tx1"/>
                          </a:solidFill>
                          <a:latin typeface="Arial" panose="020B0604020202020204" pitchFamily="34" charset="0"/>
                          <a:cs typeface="Arial" panose="020B0604020202020204" pitchFamily="34" charset="0"/>
                        </a:rPr>
                        <a:t>interruptible services.</a:t>
                      </a:r>
                    </a:p>
                    <a:p>
                      <a:pPr marL="0" indent="0">
                        <a:buFont typeface="Wingdings" panose="05000000000000000000" pitchFamily="2" charset="2"/>
                        <a:buNone/>
                      </a:pPr>
                      <a:endParaRPr lang="en-US" b="0" i="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en-GB" b="0" i="1" dirty="0">
                        <a:solidFill>
                          <a:schemeClr val="tx1"/>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3554466832"/>
                  </a:ext>
                </a:extLst>
              </a:tr>
            </a:tbl>
          </a:graphicData>
        </a:graphic>
      </p:graphicFrame>
    </p:spTree>
    <p:extLst>
      <p:ext uri="{BB962C8B-B14F-4D97-AF65-F5344CB8AC3E}">
        <p14:creationId xmlns:p14="http://schemas.microsoft.com/office/powerpoint/2010/main" val="1513118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4">
            <a:extLst>
              <a:ext uri="{FF2B5EF4-FFF2-40B4-BE49-F238E27FC236}">
                <a16:creationId xmlns:a16="http://schemas.microsoft.com/office/drawing/2014/main" id="{4975226B-E976-4EC9-81DD-366F09651768}"/>
              </a:ext>
            </a:extLst>
          </p:cNvPr>
          <p:cNvSpPr>
            <a:spLocks noGrp="1"/>
          </p:cNvSpPr>
          <p:nvPr>
            <p:ph type="sldNum" sz="quarter" idx="12"/>
          </p:nvPr>
        </p:nvSpPr>
        <p:spPr>
          <a:xfrm>
            <a:off x="8256240" y="6356350"/>
            <a:ext cx="3456384" cy="365125"/>
          </a:xfrm>
          <a:solidFill>
            <a:srgbClr val="FF0000"/>
          </a:solidFill>
        </p:spPr>
        <p:txBody>
          <a:bodyPr/>
          <a:lstStyle/>
          <a:p>
            <a:r>
              <a:rPr lang="en-US" sz="1400" b="1" dirty="0">
                <a:solidFill>
                  <a:schemeClr val="bg1"/>
                </a:solidFill>
                <a:latin typeface="Arial Narrow" panose="020B0606020202030204" pitchFamily="34" charset="0"/>
                <a:hlinkClick r:id="rId2">
                  <a:extLst>
                    <a:ext uri="{A12FA001-AC4F-418D-AE19-62706E023703}">
                      <ahyp:hlinkClr xmlns:ahyp="http://schemas.microsoft.com/office/drawing/2018/hyperlinkcolor" val="tx"/>
                    </a:ext>
                  </a:extLst>
                </a:hlinkClick>
              </a:rPr>
              <a:t>Mariana.Liakopoulou@natoassociation.ca</a:t>
            </a:r>
            <a:r>
              <a:rPr lang="en-US" sz="1400" b="1" dirty="0">
                <a:solidFill>
                  <a:schemeClr val="bg1"/>
                </a:solidFill>
                <a:latin typeface="Arial Narrow" panose="020B0606020202030204" pitchFamily="34" charset="0"/>
              </a:rPr>
              <a:t> – 12</a:t>
            </a:r>
            <a:r>
              <a:rPr lang="en-US" sz="1400" b="1" dirty="0">
                <a:latin typeface="Arial Narrow" panose="020B0606020202030204" pitchFamily="34" charset="0"/>
              </a:rPr>
              <a:t> </a:t>
            </a:r>
            <a:endParaRPr lang="el-GR" sz="1400" b="1" dirty="0">
              <a:latin typeface="Arial Narrow" panose="020B0606020202030204" pitchFamily="34" charset="0"/>
            </a:endParaRPr>
          </a:p>
        </p:txBody>
      </p:sp>
      <p:pic>
        <p:nvPicPr>
          <p:cNvPr id="7" name="Εικόνα 6">
            <a:extLst>
              <a:ext uri="{FF2B5EF4-FFF2-40B4-BE49-F238E27FC236}">
                <a16:creationId xmlns:a16="http://schemas.microsoft.com/office/drawing/2014/main" id="{C85C0096-94E1-47AD-833A-3DB04D101A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474000" cy="1051699"/>
          </a:xfrm>
          <a:prstGeom prst="rect">
            <a:avLst/>
          </a:prstGeom>
        </p:spPr>
      </p:pic>
      <p:pic>
        <p:nvPicPr>
          <p:cNvPr id="6" name="Εικόνα 5">
            <a:extLst>
              <a:ext uri="{FF2B5EF4-FFF2-40B4-BE49-F238E27FC236}">
                <a16:creationId xmlns:a16="http://schemas.microsoft.com/office/drawing/2014/main" id="{BAEDEC9E-E191-4410-B483-D9A81F93683C}"/>
              </a:ext>
            </a:extLst>
          </p:cNvPr>
          <p:cNvPicPr>
            <a:picLocks noChangeAspect="1"/>
          </p:cNvPicPr>
          <p:nvPr/>
        </p:nvPicPr>
        <p:blipFill>
          <a:blip r:embed="rId4"/>
          <a:stretch>
            <a:fillRect/>
          </a:stretch>
        </p:blipFill>
        <p:spPr>
          <a:xfrm>
            <a:off x="1151222" y="1210083"/>
            <a:ext cx="4645555" cy="646232"/>
          </a:xfrm>
          <a:prstGeom prst="rect">
            <a:avLst/>
          </a:prstGeom>
        </p:spPr>
      </p:pic>
      <p:graphicFrame>
        <p:nvGraphicFramePr>
          <p:cNvPr id="2" name="Πίνακας 2">
            <a:extLst>
              <a:ext uri="{FF2B5EF4-FFF2-40B4-BE49-F238E27FC236}">
                <a16:creationId xmlns:a16="http://schemas.microsoft.com/office/drawing/2014/main" id="{66088AD1-CF19-44CC-AE1B-F3B69F8200C4}"/>
              </a:ext>
            </a:extLst>
          </p:cNvPr>
          <p:cNvGraphicFramePr>
            <a:graphicFrameLocks noGrp="1"/>
          </p:cNvGraphicFramePr>
          <p:nvPr>
            <p:extLst>
              <p:ext uri="{D42A27DB-BD31-4B8C-83A1-F6EECF244321}">
                <p14:modId xmlns:p14="http://schemas.microsoft.com/office/powerpoint/2010/main" val="1185983222"/>
              </p:ext>
            </p:extLst>
          </p:nvPr>
        </p:nvGraphicFramePr>
        <p:xfrm>
          <a:off x="1151222" y="2636912"/>
          <a:ext cx="10561402" cy="3240360"/>
        </p:xfrm>
        <a:graphic>
          <a:graphicData uri="http://schemas.openxmlformats.org/drawingml/2006/table">
            <a:tbl>
              <a:tblPr firstRow="1" bandRow="1">
                <a:tableStyleId>{5C22544A-7EE6-4342-B048-85BDC9FD1C3A}</a:tableStyleId>
              </a:tblPr>
              <a:tblGrid>
                <a:gridCol w="10561402">
                  <a:extLst>
                    <a:ext uri="{9D8B030D-6E8A-4147-A177-3AD203B41FA5}">
                      <a16:colId xmlns:a16="http://schemas.microsoft.com/office/drawing/2014/main" val="2644193031"/>
                    </a:ext>
                  </a:extLst>
                </a:gridCol>
              </a:tblGrid>
              <a:tr h="3240360">
                <a:tc>
                  <a:txBody>
                    <a:bodyPr/>
                    <a:lstStyle/>
                    <a:p>
                      <a:pPr marL="285750" indent="-285750">
                        <a:buFont typeface="Wingdings" panose="05000000000000000000" pitchFamily="2" charset="2"/>
                        <a:buChar char="§"/>
                      </a:pPr>
                      <a:r>
                        <a:rPr lang="en-US" b="1" i="0" u="sng" dirty="0">
                          <a:solidFill>
                            <a:schemeClr val="tx1"/>
                          </a:solidFill>
                          <a:latin typeface="Arial" panose="020B0604020202020204" pitchFamily="34" charset="0"/>
                          <a:cs typeface="Arial" panose="020B0604020202020204" pitchFamily="34" charset="0"/>
                        </a:rPr>
                        <a:t>TEN-E revision proposal:</a:t>
                      </a:r>
                      <a:r>
                        <a:rPr lang="en-US" b="1" i="0" u="none" dirty="0">
                          <a:solidFill>
                            <a:schemeClr val="tx1"/>
                          </a:solidFill>
                          <a:latin typeface="Arial" panose="020B0604020202020204" pitchFamily="34" charset="0"/>
                          <a:cs typeface="Arial" panose="020B0604020202020204" pitchFamily="34" charset="0"/>
                        </a:rPr>
                        <a:t> </a:t>
                      </a:r>
                      <a:r>
                        <a:rPr lang="en-US" b="0" i="0" dirty="0">
                          <a:solidFill>
                            <a:schemeClr val="tx1"/>
                          </a:solidFill>
                          <a:latin typeface="Arial" panose="020B0604020202020204" pitchFamily="34" charset="0"/>
                          <a:cs typeface="Arial" panose="020B0604020202020204" pitchFamily="34" charset="0"/>
                        </a:rPr>
                        <a:t>“smart gas grids” + “future-proof” gas investments. </a:t>
                      </a:r>
                    </a:p>
                    <a:p>
                      <a:pPr marL="285750" indent="-285750">
                        <a:buFont typeface="Wingdings" panose="05000000000000000000" pitchFamily="2" charset="2"/>
                        <a:buChar char="§"/>
                      </a:pPr>
                      <a:endParaRPr lang="en-US" b="0" i="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b="1" i="0" dirty="0">
                          <a:solidFill>
                            <a:schemeClr val="tx1"/>
                          </a:solidFill>
                          <a:latin typeface="Arial" panose="020B0604020202020204" pitchFamily="34" charset="0"/>
                          <a:cs typeface="Arial" panose="020B0604020202020204" pitchFamily="34" charset="0"/>
                        </a:rPr>
                        <a:t>TYNDPs </a:t>
                      </a:r>
                      <a:r>
                        <a:rPr lang="en-US" b="0" i="0" dirty="0">
                          <a:solidFill>
                            <a:schemeClr val="tx1"/>
                          </a:solidFill>
                          <a:latin typeface="Arial" panose="020B0604020202020204" pitchFamily="34" charset="0"/>
                          <a:cs typeface="Arial" panose="020B0604020202020204" pitchFamily="34" charset="0"/>
                        </a:rPr>
                        <a:t>admittedly the </a:t>
                      </a:r>
                      <a:r>
                        <a:rPr lang="en-US" b="1" i="0" dirty="0">
                          <a:solidFill>
                            <a:schemeClr val="tx1"/>
                          </a:solidFill>
                          <a:latin typeface="Arial" panose="020B0604020202020204" pitchFamily="34" charset="0"/>
                          <a:cs typeface="Arial" panose="020B0604020202020204" pitchFamily="34" charset="0"/>
                        </a:rPr>
                        <a:t>only scenario building </a:t>
                      </a:r>
                      <a:r>
                        <a:rPr lang="en-US" b="0" i="0" dirty="0">
                          <a:solidFill>
                            <a:schemeClr val="tx1"/>
                          </a:solidFill>
                          <a:latin typeface="Arial" panose="020B0604020202020204" pitchFamily="34" charset="0"/>
                          <a:cs typeface="Arial" panose="020B0604020202020204" pitchFamily="34" charset="0"/>
                        </a:rPr>
                        <a:t>common to the ENTSOs. </a:t>
                      </a:r>
                    </a:p>
                    <a:p>
                      <a:pPr marL="285750" indent="-285750">
                        <a:buFont typeface="Wingdings" panose="05000000000000000000" pitchFamily="2" charset="2"/>
                        <a:buChar char="§"/>
                      </a:pPr>
                      <a:endParaRPr lang="en-US" b="0" i="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b="0" i="0" dirty="0">
                          <a:solidFill>
                            <a:schemeClr val="tx1"/>
                          </a:solidFill>
                          <a:latin typeface="Arial" panose="020B0604020202020204" pitchFamily="34" charset="0"/>
                          <a:cs typeface="Arial" panose="020B0604020202020204" pitchFamily="34" charset="0"/>
                        </a:rPr>
                        <a:t>But </a:t>
                      </a:r>
                      <a:r>
                        <a:rPr lang="en-US" b="1" i="0" dirty="0">
                          <a:solidFill>
                            <a:schemeClr val="tx1"/>
                          </a:solidFill>
                          <a:latin typeface="Arial" panose="020B0604020202020204" pitchFamily="34" charset="0"/>
                          <a:cs typeface="Arial" panose="020B0604020202020204" pitchFamily="34" charset="0"/>
                        </a:rPr>
                        <a:t>DSO</a:t>
                      </a:r>
                      <a:r>
                        <a:rPr lang="en-US" b="0" i="0" dirty="0">
                          <a:solidFill>
                            <a:schemeClr val="tx1"/>
                          </a:solidFill>
                          <a:latin typeface="Arial" panose="020B0604020202020204" pitchFamily="34" charset="0"/>
                          <a:cs typeface="Arial" panose="020B0604020202020204" pitchFamily="34" charset="0"/>
                        </a:rPr>
                        <a:t> involvement in the </a:t>
                      </a:r>
                      <a:r>
                        <a:rPr lang="en-US" b="1" i="0" dirty="0">
                          <a:solidFill>
                            <a:schemeClr val="tx1"/>
                          </a:solidFill>
                          <a:latin typeface="Arial" panose="020B0604020202020204" pitchFamily="34" charset="0"/>
                          <a:cs typeface="Arial" panose="020B0604020202020204" pitchFamily="34" charset="0"/>
                        </a:rPr>
                        <a:t>decentralized system </a:t>
                      </a:r>
                      <a:r>
                        <a:rPr lang="en-US" b="0" i="0" dirty="0">
                          <a:solidFill>
                            <a:schemeClr val="tx1"/>
                          </a:solidFill>
                          <a:latin typeface="Arial" panose="020B0604020202020204" pitchFamily="34" charset="0"/>
                          <a:cs typeface="Arial" panose="020B0604020202020204" pitchFamily="34" charset="0"/>
                        </a:rPr>
                        <a:t>necessitates greater participation by the </a:t>
                      </a:r>
                      <a:r>
                        <a:rPr lang="en-US" b="1" i="0" dirty="0">
                          <a:solidFill>
                            <a:schemeClr val="tx1"/>
                          </a:solidFill>
                          <a:latin typeface="Arial" panose="020B0604020202020204" pitchFamily="34" charset="0"/>
                          <a:cs typeface="Arial" panose="020B0604020202020204" pitchFamily="34" charset="0"/>
                        </a:rPr>
                        <a:t>EU Institutions</a:t>
                      </a:r>
                      <a:r>
                        <a:rPr lang="en-US" b="0" i="0" dirty="0">
                          <a:solidFill>
                            <a:schemeClr val="tx1"/>
                          </a:solidFill>
                          <a:latin typeface="Arial" panose="020B0604020202020204" pitchFamily="34" charset="0"/>
                          <a:cs typeface="Arial" panose="020B0604020202020204" pitchFamily="34" charset="0"/>
                        </a:rPr>
                        <a:t> would help avert a TSO/DSO conflict of interest (e.g. ACER approval of CBA).</a:t>
                      </a:r>
                    </a:p>
                    <a:p>
                      <a:pPr marL="285750" indent="-285750">
                        <a:buFont typeface="Wingdings" panose="05000000000000000000" pitchFamily="2" charset="2"/>
                        <a:buChar char="§"/>
                      </a:pPr>
                      <a:endParaRPr lang="en-US" b="0" i="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b="1" i="0" dirty="0">
                          <a:solidFill>
                            <a:schemeClr val="tx1"/>
                          </a:solidFill>
                          <a:latin typeface="Arial" panose="020B0604020202020204" pitchFamily="34" charset="0"/>
                          <a:cs typeface="Arial" panose="020B0604020202020204" pitchFamily="34" charset="0"/>
                        </a:rPr>
                        <a:t>Regulatory sandboxes </a:t>
                      </a:r>
                      <a:r>
                        <a:rPr lang="en-US" b="0" i="0" dirty="0">
                          <a:solidFill>
                            <a:schemeClr val="tx1"/>
                          </a:solidFill>
                          <a:latin typeface="Arial" panose="020B0604020202020204" pitchFamily="34" charset="0"/>
                          <a:cs typeface="Arial" panose="020B0604020202020204" pitchFamily="34" charset="0"/>
                        </a:rPr>
                        <a:t>to kick-start innovation </a:t>
                      </a:r>
                      <a:r>
                        <a:rPr lang="en-US" b="1" i="0" dirty="0">
                          <a:solidFill>
                            <a:schemeClr val="tx1"/>
                          </a:solidFill>
                          <a:latin typeface="Arial" panose="020B0604020202020204" pitchFamily="34" charset="0"/>
                          <a:cs typeface="Arial" panose="020B0604020202020204" pitchFamily="34" charset="0"/>
                        </a:rPr>
                        <a:t>at the NRA level.</a:t>
                      </a:r>
                    </a:p>
                    <a:p>
                      <a:pPr marL="285750" indent="-285750">
                        <a:buFont typeface="Wingdings" panose="05000000000000000000" pitchFamily="2" charset="2"/>
                        <a:buChar char="§"/>
                      </a:pPr>
                      <a:endParaRPr lang="en-US" b="1" i="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b="1" i="0" dirty="0">
                          <a:solidFill>
                            <a:schemeClr val="tx1"/>
                          </a:solidFill>
                          <a:latin typeface="Arial" panose="020B0604020202020204" pitchFamily="34" charset="0"/>
                          <a:cs typeface="Arial" panose="020B0604020202020204" pitchFamily="34" charset="0"/>
                        </a:rPr>
                        <a:t>Collaborative support </a:t>
                      </a:r>
                      <a:r>
                        <a:rPr lang="en-US" b="0" i="0" dirty="0">
                          <a:solidFill>
                            <a:schemeClr val="tx1"/>
                          </a:solidFill>
                          <a:latin typeface="Arial" panose="020B0604020202020204" pitchFamily="34" charset="0"/>
                          <a:cs typeface="Arial" panose="020B0604020202020204" pitchFamily="34" charset="0"/>
                        </a:rPr>
                        <a:t>by multiple MS of specific innovation projects as </a:t>
                      </a:r>
                      <a:r>
                        <a:rPr lang="en-US" b="1" i="0" dirty="0">
                          <a:solidFill>
                            <a:schemeClr val="tx1"/>
                          </a:solidFill>
                          <a:latin typeface="Arial" panose="020B0604020202020204" pitchFamily="34" charset="0"/>
                          <a:cs typeface="Arial" panose="020B0604020202020204" pitchFamily="34" charset="0"/>
                        </a:rPr>
                        <a:t>IPCEIs</a:t>
                      </a:r>
                      <a:r>
                        <a:rPr lang="en-US" b="0" i="0" dirty="0">
                          <a:solidFill>
                            <a:schemeClr val="tx1"/>
                          </a:solidFill>
                          <a:latin typeface="Arial" panose="020B0604020202020204" pitchFamily="34" charset="0"/>
                          <a:cs typeface="Arial" panose="020B0604020202020204" pitchFamily="34" charset="0"/>
                        </a:rPr>
                        <a:t>, acc. to EC-set standards.</a:t>
                      </a:r>
                      <a:endParaRPr lang="en-GB" b="0" i="1" dirty="0">
                        <a:solidFill>
                          <a:schemeClr val="tx1"/>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3554466832"/>
                  </a:ext>
                </a:extLst>
              </a:tr>
            </a:tbl>
          </a:graphicData>
        </a:graphic>
      </p:graphicFrame>
      <p:pic>
        <p:nvPicPr>
          <p:cNvPr id="3" name="Εικόνα 2">
            <a:extLst>
              <a:ext uri="{FF2B5EF4-FFF2-40B4-BE49-F238E27FC236}">
                <a16:creationId xmlns:a16="http://schemas.microsoft.com/office/drawing/2014/main" id="{46FA19CB-5D98-493B-9E7C-737E1ABD4165}"/>
              </a:ext>
            </a:extLst>
          </p:cNvPr>
          <p:cNvPicPr>
            <a:picLocks noChangeAspect="1"/>
          </p:cNvPicPr>
          <p:nvPr/>
        </p:nvPicPr>
        <p:blipFill>
          <a:blip r:embed="rId5"/>
          <a:stretch>
            <a:fillRect/>
          </a:stretch>
        </p:blipFill>
        <p:spPr>
          <a:xfrm>
            <a:off x="1159908" y="1856315"/>
            <a:ext cx="4919898" cy="621846"/>
          </a:xfrm>
          <a:prstGeom prst="rect">
            <a:avLst/>
          </a:prstGeom>
        </p:spPr>
      </p:pic>
    </p:spTree>
    <p:extLst>
      <p:ext uri="{BB962C8B-B14F-4D97-AF65-F5344CB8AC3E}">
        <p14:creationId xmlns:p14="http://schemas.microsoft.com/office/powerpoint/2010/main" val="4278605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4">
            <a:extLst>
              <a:ext uri="{FF2B5EF4-FFF2-40B4-BE49-F238E27FC236}">
                <a16:creationId xmlns:a16="http://schemas.microsoft.com/office/drawing/2014/main" id="{4975226B-E976-4EC9-81DD-366F09651768}"/>
              </a:ext>
            </a:extLst>
          </p:cNvPr>
          <p:cNvSpPr>
            <a:spLocks noGrp="1"/>
          </p:cNvSpPr>
          <p:nvPr>
            <p:ph type="sldNum" sz="quarter" idx="12"/>
          </p:nvPr>
        </p:nvSpPr>
        <p:spPr>
          <a:xfrm>
            <a:off x="8256240" y="6356350"/>
            <a:ext cx="3456384" cy="365125"/>
          </a:xfrm>
          <a:solidFill>
            <a:srgbClr val="FF0000"/>
          </a:solidFill>
        </p:spPr>
        <p:txBody>
          <a:bodyPr/>
          <a:lstStyle/>
          <a:p>
            <a:r>
              <a:rPr lang="en-US" sz="1400" b="1" dirty="0">
                <a:solidFill>
                  <a:schemeClr val="bg1"/>
                </a:solidFill>
                <a:latin typeface="Arial Narrow" panose="020B0606020202030204" pitchFamily="34" charset="0"/>
                <a:hlinkClick r:id="rId2">
                  <a:extLst>
                    <a:ext uri="{A12FA001-AC4F-418D-AE19-62706E023703}">
                      <ahyp:hlinkClr xmlns:ahyp="http://schemas.microsoft.com/office/drawing/2018/hyperlinkcolor" val="tx"/>
                    </a:ext>
                  </a:extLst>
                </a:hlinkClick>
              </a:rPr>
              <a:t>Mariana.Liakopoulou@natoassociation.ca</a:t>
            </a:r>
            <a:r>
              <a:rPr lang="en-US" sz="1400" b="1" dirty="0">
                <a:solidFill>
                  <a:schemeClr val="bg1"/>
                </a:solidFill>
                <a:latin typeface="Arial Narrow" panose="020B0606020202030204" pitchFamily="34" charset="0"/>
              </a:rPr>
              <a:t> – 13</a:t>
            </a:r>
            <a:r>
              <a:rPr lang="en-US" sz="1400" b="1" dirty="0">
                <a:latin typeface="Arial Narrow" panose="020B0606020202030204" pitchFamily="34" charset="0"/>
              </a:rPr>
              <a:t> </a:t>
            </a:r>
            <a:endParaRPr lang="el-GR" sz="1400" b="1" dirty="0">
              <a:latin typeface="Arial Narrow" panose="020B0606020202030204" pitchFamily="34" charset="0"/>
            </a:endParaRPr>
          </a:p>
        </p:txBody>
      </p:sp>
      <p:pic>
        <p:nvPicPr>
          <p:cNvPr id="7" name="Εικόνα 6">
            <a:extLst>
              <a:ext uri="{FF2B5EF4-FFF2-40B4-BE49-F238E27FC236}">
                <a16:creationId xmlns:a16="http://schemas.microsoft.com/office/drawing/2014/main" id="{C85C0096-94E1-47AD-833A-3DB04D101A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474000" cy="1051699"/>
          </a:xfrm>
          <a:prstGeom prst="rect">
            <a:avLst/>
          </a:prstGeom>
        </p:spPr>
      </p:pic>
      <p:graphicFrame>
        <p:nvGraphicFramePr>
          <p:cNvPr id="2" name="Πίνακας 2">
            <a:extLst>
              <a:ext uri="{FF2B5EF4-FFF2-40B4-BE49-F238E27FC236}">
                <a16:creationId xmlns:a16="http://schemas.microsoft.com/office/drawing/2014/main" id="{66088AD1-CF19-44CC-AE1B-F3B69F8200C4}"/>
              </a:ext>
            </a:extLst>
          </p:cNvPr>
          <p:cNvGraphicFramePr>
            <a:graphicFrameLocks noGrp="1"/>
          </p:cNvGraphicFramePr>
          <p:nvPr>
            <p:extLst>
              <p:ext uri="{D42A27DB-BD31-4B8C-83A1-F6EECF244321}">
                <p14:modId xmlns:p14="http://schemas.microsoft.com/office/powerpoint/2010/main" val="3978490054"/>
              </p:ext>
            </p:extLst>
          </p:nvPr>
        </p:nvGraphicFramePr>
        <p:xfrm>
          <a:off x="1151222" y="2636912"/>
          <a:ext cx="5304818" cy="3931920"/>
        </p:xfrm>
        <a:graphic>
          <a:graphicData uri="http://schemas.openxmlformats.org/drawingml/2006/table">
            <a:tbl>
              <a:tblPr firstRow="1" bandRow="1">
                <a:tableStyleId>{5C22544A-7EE6-4342-B048-85BDC9FD1C3A}</a:tableStyleId>
              </a:tblPr>
              <a:tblGrid>
                <a:gridCol w="5304818">
                  <a:extLst>
                    <a:ext uri="{9D8B030D-6E8A-4147-A177-3AD203B41FA5}">
                      <a16:colId xmlns:a16="http://schemas.microsoft.com/office/drawing/2014/main" val="2644193031"/>
                    </a:ext>
                  </a:extLst>
                </a:gridCol>
              </a:tblGrid>
              <a:tr h="3240360">
                <a:tc>
                  <a:txBody>
                    <a:bodyPr/>
                    <a:lstStyle/>
                    <a:p>
                      <a:pPr marL="285750" indent="-285750">
                        <a:buFont typeface="Wingdings" panose="05000000000000000000" pitchFamily="2" charset="2"/>
                        <a:buChar char="§"/>
                      </a:pPr>
                      <a:r>
                        <a:rPr lang="en-GB" b="1" i="0" dirty="0">
                          <a:solidFill>
                            <a:schemeClr val="tx1"/>
                          </a:solidFill>
                          <a:latin typeface="Arial" panose="020B0604020202020204" pitchFamily="34" charset="0"/>
                          <a:cs typeface="Arial" panose="020B0604020202020204" pitchFamily="34" charset="0"/>
                        </a:rPr>
                        <a:t>Conventional gas market integration at the software &amp; hardware </a:t>
                      </a:r>
                      <a:r>
                        <a:rPr lang="en-GB" b="0" i="0" dirty="0">
                          <a:solidFill>
                            <a:schemeClr val="tx1"/>
                          </a:solidFill>
                          <a:latin typeface="Arial" panose="020B0604020202020204" pitchFamily="34" charset="0"/>
                          <a:cs typeface="Arial" panose="020B0604020202020204" pitchFamily="34" charset="0"/>
                        </a:rPr>
                        <a:t>levels needed prior to and towards decarbonization.</a:t>
                      </a:r>
                    </a:p>
                    <a:p>
                      <a:pPr marL="285750" indent="-285750">
                        <a:buFont typeface="Wingdings" panose="05000000000000000000" pitchFamily="2" charset="2"/>
                        <a:buChar char="§"/>
                      </a:pPr>
                      <a:endParaRPr lang="en-GB" b="0" i="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GB" b="0" i="0" dirty="0">
                          <a:solidFill>
                            <a:schemeClr val="tx1"/>
                          </a:solidFill>
                          <a:latin typeface="Arial" panose="020B0604020202020204" pitchFamily="34" charset="0"/>
                          <a:cs typeface="Arial" panose="020B0604020202020204" pitchFamily="34" charset="0"/>
                        </a:rPr>
                        <a:t>Failure to achieve price arbitrage and Union-wide SoS </a:t>
                      </a:r>
                      <a:r>
                        <a:rPr lang="en-GB" b="0" i="0">
                          <a:solidFill>
                            <a:schemeClr val="tx1"/>
                          </a:solidFill>
                          <a:latin typeface="Arial" panose="020B0604020202020204" pitchFamily="34" charset="0"/>
                          <a:cs typeface="Arial" panose="020B0604020202020204" pitchFamily="34" charset="0"/>
                        </a:rPr>
                        <a:t>equally detrimental to a </a:t>
                      </a:r>
                      <a:r>
                        <a:rPr lang="en-GB" b="1" i="0" dirty="0">
                          <a:solidFill>
                            <a:schemeClr val="tx1"/>
                          </a:solidFill>
                          <a:latin typeface="Arial" panose="020B0604020202020204" pitchFamily="34" charset="0"/>
                          <a:cs typeface="Arial" panose="020B0604020202020204" pitchFamily="34" charset="0"/>
                        </a:rPr>
                        <a:t>single market in green gases. </a:t>
                      </a:r>
                    </a:p>
                    <a:p>
                      <a:pPr marL="285750" indent="-285750">
                        <a:buFont typeface="Wingdings" panose="05000000000000000000" pitchFamily="2" charset="2"/>
                        <a:buChar char="§"/>
                      </a:pPr>
                      <a:endParaRPr lang="en-GB" b="1" i="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GB" b="0" i="0" dirty="0">
                          <a:solidFill>
                            <a:schemeClr val="tx1"/>
                          </a:solidFill>
                          <a:latin typeface="Arial" panose="020B0604020202020204" pitchFamily="34" charset="0"/>
                          <a:cs typeface="Arial" panose="020B0604020202020204" pitchFamily="34" charset="0"/>
                        </a:rPr>
                        <a:t>Need for </a:t>
                      </a:r>
                      <a:r>
                        <a:rPr lang="en-GB" b="1" i="0" dirty="0">
                          <a:solidFill>
                            <a:schemeClr val="tx1"/>
                          </a:solidFill>
                          <a:latin typeface="Arial" panose="020B0604020202020204" pitchFamily="34" charset="0"/>
                          <a:cs typeface="Arial" panose="020B0604020202020204" pitchFamily="34" charset="0"/>
                        </a:rPr>
                        <a:t>even geographic dissemination of the gas market acquis (market liquidity &amp; competition).</a:t>
                      </a:r>
                    </a:p>
                    <a:p>
                      <a:pPr marL="285750" indent="-285750">
                        <a:buFont typeface="Wingdings" panose="05000000000000000000" pitchFamily="2" charset="2"/>
                        <a:buChar char="§"/>
                      </a:pPr>
                      <a:endParaRPr lang="en-GB" b="1" i="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GB" b="0" i="0" dirty="0">
                          <a:solidFill>
                            <a:schemeClr val="tx1"/>
                          </a:solidFill>
                          <a:latin typeface="Arial" panose="020B0604020202020204" pitchFamily="34" charset="0"/>
                          <a:cs typeface="Arial" panose="020B0604020202020204" pitchFamily="34" charset="0"/>
                        </a:rPr>
                        <a:t>Issue of abolishment of </a:t>
                      </a:r>
                      <a:r>
                        <a:rPr lang="en-GB" b="1" i="0" dirty="0">
                          <a:solidFill>
                            <a:schemeClr val="tx1"/>
                          </a:solidFill>
                          <a:latin typeface="Arial" panose="020B0604020202020204" pitchFamily="34" charset="0"/>
                          <a:cs typeface="Arial" panose="020B0604020202020204" pitchFamily="34" charset="0"/>
                        </a:rPr>
                        <a:t>PCI status </a:t>
                      </a:r>
                      <a:r>
                        <a:rPr lang="en-GB" b="0" i="0" dirty="0">
                          <a:solidFill>
                            <a:schemeClr val="tx1"/>
                          </a:solidFill>
                          <a:latin typeface="Arial" panose="020B0604020202020204" pitchFamily="34" charset="0"/>
                          <a:cs typeface="Arial" panose="020B0604020202020204" pitchFamily="34" charset="0"/>
                        </a:rPr>
                        <a:t>of projects set to foster integration in </a:t>
                      </a:r>
                      <a:r>
                        <a:rPr lang="en-GB" b="1" i="0" dirty="0">
                          <a:solidFill>
                            <a:schemeClr val="tx1"/>
                          </a:solidFill>
                          <a:latin typeface="Arial" panose="020B0604020202020204" pitchFamily="34" charset="0"/>
                          <a:cs typeface="Arial" panose="020B0604020202020204" pitchFamily="34" charset="0"/>
                        </a:rPr>
                        <a:t>CEE/SEE. </a:t>
                      </a:r>
                    </a:p>
                  </a:txBody>
                  <a:tcPr>
                    <a:solidFill>
                      <a:schemeClr val="bg1"/>
                    </a:solidFill>
                  </a:tcPr>
                </a:tc>
                <a:extLst>
                  <a:ext uri="{0D108BD9-81ED-4DB2-BD59-A6C34878D82A}">
                    <a16:rowId xmlns:a16="http://schemas.microsoft.com/office/drawing/2014/main" val="3554466832"/>
                  </a:ext>
                </a:extLst>
              </a:tr>
            </a:tbl>
          </a:graphicData>
        </a:graphic>
      </p:graphicFrame>
      <p:pic>
        <p:nvPicPr>
          <p:cNvPr id="4" name="Εικόνα 3">
            <a:extLst>
              <a:ext uri="{FF2B5EF4-FFF2-40B4-BE49-F238E27FC236}">
                <a16:creationId xmlns:a16="http://schemas.microsoft.com/office/drawing/2014/main" id="{44126F34-0FC8-44C4-B59F-975CF9111381}"/>
              </a:ext>
            </a:extLst>
          </p:cNvPr>
          <p:cNvPicPr>
            <a:picLocks noChangeAspect="1"/>
          </p:cNvPicPr>
          <p:nvPr/>
        </p:nvPicPr>
        <p:blipFill>
          <a:blip r:embed="rId4"/>
          <a:stretch>
            <a:fillRect/>
          </a:stretch>
        </p:blipFill>
        <p:spPr>
          <a:xfrm>
            <a:off x="1151222" y="1268760"/>
            <a:ext cx="4645555" cy="646232"/>
          </a:xfrm>
          <a:prstGeom prst="rect">
            <a:avLst/>
          </a:prstGeom>
        </p:spPr>
      </p:pic>
      <p:pic>
        <p:nvPicPr>
          <p:cNvPr id="8" name="Εικόνα 7">
            <a:extLst>
              <a:ext uri="{FF2B5EF4-FFF2-40B4-BE49-F238E27FC236}">
                <a16:creationId xmlns:a16="http://schemas.microsoft.com/office/drawing/2014/main" id="{781BBEB1-CACD-4660-9219-F1BBD3C84970}"/>
              </a:ext>
            </a:extLst>
          </p:cNvPr>
          <p:cNvPicPr>
            <a:picLocks noChangeAspect="1"/>
          </p:cNvPicPr>
          <p:nvPr/>
        </p:nvPicPr>
        <p:blipFill>
          <a:blip r:embed="rId5"/>
          <a:stretch>
            <a:fillRect/>
          </a:stretch>
        </p:blipFill>
        <p:spPr>
          <a:xfrm>
            <a:off x="1146422" y="1940955"/>
            <a:ext cx="7510923" cy="621846"/>
          </a:xfrm>
          <a:prstGeom prst="rect">
            <a:avLst/>
          </a:prstGeom>
        </p:spPr>
      </p:pic>
      <p:pic>
        <p:nvPicPr>
          <p:cNvPr id="10" name="Εικόνα 9">
            <a:extLst>
              <a:ext uri="{FF2B5EF4-FFF2-40B4-BE49-F238E27FC236}">
                <a16:creationId xmlns:a16="http://schemas.microsoft.com/office/drawing/2014/main" id="{562D84C5-6ADC-4A4E-965C-FE08A42DAA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79313" y="2588764"/>
            <a:ext cx="5305119" cy="2712444"/>
          </a:xfrm>
          <a:prstGeom prst="rect">
            <a:avLst/>
          </a:prstGeom>
        </p:spPr>
      </p:pic>
      <p:graphicFrame>
        <p:nvGraphicFramePr>
          <p:cNvPr id="11" name="Πίνακας 11">
            <a:extLst>
              <a:ext uri="{FF2B5EF4-FFF2-40B4-BE49-F238E27FC236}">
                <a16:creationId xmlns:a16="http://schemas.microsoft.com/office/drawing/2014/main" id="{431A5F21-423E-4B0B-90C2-64BF90D2ACF4}"/>
              </a:ext>
            </a:extLst>
          </p:cNvPr>
          <p:cNvGraphicFramePr>
            <a:graphicFrameLocks noGrp="1"/>
          </p:cNvGraphicFramePr>
          <p:nvPr>
            <p:extLst>
              <p:ext uri="{D42A27DB-BD31-4B8C-83A1-F6EECF244321}">
                <p14:modId xmlns:p14="http://schemas.microsoft.com/office/powerpoint/2010/main" val="2214751613"/>
              </p:ext>
            </p:extLst>
          </p:nvPr>
        </p:nvGraphicFramePr>
        <p:xfrm>
          <a:off x="6479312" y="5457939"/>
          <a:ext cx="5307215" cy="731520"/>
        </p:xfrm>
        <a:graphic>
          <a:graphicData uri="http://schemas.openxmlformats.org/drawingml/2006/table">
            <a:tbl>
              <a:tblPr firstRow="1" bandRow="1">
                <a:tableStyleId>{5C22544A-7EE6-4342-B048-85BDC9FD1C3A}</a:tableStyleId>
              </a:tblPr>
              <a:tblGrid>
                <a:gridCol w="5307215">
                  <a:extLst>
                    <a:ext uri="{9D8B030D-6E8A-4147-A177-3AD203B41FA5}">
                      <a16:colId xmlns:a16="http://schemas.microsoft.com/office/drawing/2014/main" val="2461092035"/>
                    </a:ext>
                  </a:extLst>
                </a:gridCol>
              </a:tblGrid>
              <a:tr h="707365">
                <a:tc>
                  <a:txBody>
                    <a:bodyPr/>
                    <a:lstStyle/>
                    <a:p>
                      <a:r>
                        <a:rPr lang="en-GB" sz="1400" b="0" i="1" dirty="0">
                          <a:solidFill>
                            <a:schemeClr val="tx1"/>
                          </a:solidFill>
                          <a:latin typeface="Arial" panose="020B0604020202020204" pitchFamily="34" charset="0"/>
                          <a:cs typeface="Arial" panose="020B0604020202020204" pitchFamily="34" charset="0"/>
                        </a:rPr>
                        <a:t>Number of gas PCIs per priority corridor. Source: EU ACER, 2020. </a:t>
                      </a:r>
                      <a:r>
                        <a:rPr lang="en-US" sz="1400" b="0" i="1" dirty="0">
                          <a:solidFill>
                            <a:schemeClr val="tx1"/>
                          </a:solidFill>
                          <a:latin typeface="Arial" panose="020B0604020202020204" pitchFamily="34" charset="0"/>
                          <a:cs typeface="Arial" panose="020B0604020202020204" pitchFamily="34" charset="0"/>
                        </a:rPr>
                        <a:t>Consolidated Report on the progress of electricity and gas</a:t>
                      </a:r>
                    </a:p>
                    <a:p>
                      <a:r>
                        <a:rPr lang="en-US" sz="1400" b="0" i="1" dirty="0">
                          <a:solidFill>
                            <a:schemeClr val="tx1"/>
                          </a:solidFill>
                          <a:latin typeface="Arial" panose="020B0604020202020204" pitchFamily="34" charset="0"/>
                          <a:cs typeface="Arial" panose="020B0604020202020204" pitchFamily="34" charset="0"/>
                        </a:rPr>
                        <a:t>Projects of Common Interest (2020)</a:t>
                      </a:r>
                    </a:p>
                  </a:txBody>
                  <a:tcPr>
                    <a:solidFill>
                      <a:schemeClr val="bg1"/>
                    </a:solidFill>
                  </a:tcPr>
                </a:tc>
                <a:extLst>
                  <a:ext uri="{0D108BD9-81ED-4DB2-BD59-A6C34878D82A}">
                    <a16:rowId xmlns:a16="http://schemas.microsoft.com/office/drawing/2014/main" val="1632277675"/>
                  </a:ext>
                </a:extLst>
              </a:tr>
            </a:tbl>
          </a:graphicData>
        </a:graphic>
      </p:graphicFrame>
    </p:spTree>
    <p:extLst>
      <p:ext uri="{BB962C8B-B14F-4D97-AF65-F5344CB8AC3E}">
        <p14:creationId xmlns:p14="http://schemas.microsoft.com/office/powerpoint/2010/main" val="1981300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4">
            <a:extLst>
              <a:ext uri="{FF2B5EF4-FFF2-40B4-BE49-F238E27FC236}">
                <a16:creationId xmlns:a16="http://schemas.microsoft.com/office/drawing/2014/main" id="{4975226B-E976-4EC9-81DD-366F09651768}"/>
              </a:ext>
            </a:extLst>
          </p:cNvPr>
          <p:cNvSpPr>
            <a:spLocks noGrp="1"/>
          </p:cNvSpPr>
          <p:nvPr>
            <p:ph type="sldNum" sz="quarter" idx="12"/>
          </p:nvPr>
        </p:nvSpPr>
        <p:spPr>
          <a:xfrm>
            <a:off x="8256240" y="6356350"/>
            <a:ext cx="3456384" cy="365125"/>
          </a:xfrm>
          <a:solidFill>
            <a:srgbClr val="FF0000"/>
          </a:solidFill>
        </p:spPr>
        <p:txBody>
          <a:bodyPr/>
          <a:lstStyle/>
          <a:p>
            <a:r>
              <a:rPr lang="en-US" sz="1400" b="1" dirty="0">
                <a:solidFill>
                  <a:schemeClr val="bg1"/>
                </a:solidFill>
                <a:latin typeface="Arial Narrow" panose="020B0606020202030204" pitchFamily="34" charset="0"/>
                <a:hlinkClick r:id="rId2">
                  <a:extLst>
                    <a:ext uri="{A12FA001-AC4F-418D-AE19-62706E023703}">
                      <ahyp:hlinkClr xmlns:ahyp="http://schemas.microsoft.com/office/drawing/2018/hyperlinkcolor" val="tx"/>
                    </a:ext>
                  </a:extLst>
                </a:hlinkClick>
              </a:rPr>
              <a:t>Mariana.Liakopoulou@natoassociation.ca</a:t>
            </a:r>
            <a:r>
              <a:rPr lang="en-US" sz="1400" b="1" dirty="0">
                <a:solidFill>
                  <a:schemeClr val="bg1"/>
                </a:solidFill>
                <a:latin typeface="Arial Narrow" panose="020B0606020202030204" pitchFamily="34" charset="0"/>
              </a:rPr>
              <a:t> – 14</a:t>
            </a:r>
            <a:r>
              <a:rPr lang="en-US" sz="1400" b="1" dirty="0">
                <a:latin typeface="Arial Narrow" panose="020B0606020202030204" pitchFamily="34" charset="0"/>
              </a:rPr>
              <a:t> </a:t>
            </a:r>
            <a:endParaRPr lang="el-GR" sz="1400" b="1" dirty="0">
              <a:latin typeface="Arial Narrow" panose="020B0606020202030204" pitchFamily="34" charset="0"/>
            </a:endParaRPr>
          </a:p>
        </p:txBody>
      </p:sp>
      <p:pic>
        <p:nvPicPr>
          <p:cNvPr id="7" name="Εικόνα 6">
            <a:extLst>
              <a:ext uri="{FF2B5EF4-FFF2-40B4-BE49-F238E27FC236}">
                <a16:creationId xmlns:a16="http://schemas.microsoft.com/office/drawing/2014/main" id="{C85C0096-94E1-47AD-833A-3DB04D101A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474000" cy="1051699"/>
          </a:xfrm>
          <a:prstGeom prst="rect">
            <a:avLst/>
          </a:prstGeom>
        </p:spPr>
      </p:pic>
      <p:graphicFrame>
        <p:nvGraphicFramePr>
          <p:cNvPr id="2" name="Πίνακας 2">
            <a:extLst>
              <a:ext uri="{FF2B5EF4-FFF2-40B4-BE49-F238E27FC236}">
                <a16:creationId xmlns:a16="http://schemas.microsoft.com/office/drawing/2014/main" id="{66088AD1-CF19-44CC-AE1B-F3B69F8200C4}"/>
              </a:ext>
            </a:extLst>
          </p:cNvPr>
          <p:cNvGraphicFramePr>
            <a:graphicFrameLocks noGrp="1"/>
          </p:cNvGraphicFramePr>
          <p:nvPr>
            <p:extLst>
              <p:ext uri="{D42A27DB-BD31-4B8C-83A1-F6EECF244321}">
                <p14:modId xmlns:p14="http://schemas.microsoft.com/office/powerpoint/2010/main" val="3719675"/>
              </p:ext>
            </p:extLst>
          </p:nvPr>
        </p:nvGraphicFramePr>
        <p:xfrm>
          <a:off x="1151222" y="2504343"/>
          <a:ext cx="10561402" cy="3384129"/>
        </p:xfrm>
        <a:graphic>
          <a:graphicData uri="http://schemas.openxmlformats.org/drawingml/2006/table">
            <a:tbl>
              <a:tblPr firstRow="1" bandRow="1">
                <a:tableStyleId>{5C22544A-7EE6-4342-B048-85BDC9FD1C3A}</a:tableStyleId>
              </a:tblPr>
              <a:tblGrid>
                <a:gridCol w="10561402">
                  <a:extLst>
                    <a:ext uri="{9D8B030D-6E8A-4147-A177-3AD203B41FA5}">
                      <a16:colId xmlns:a16="http://schemas.microsoft.com/office/drawing/2014/main" val="2644193031"/>
                    </a:ext>
                  </a:extLst>
                </a:gridCol>
              </a:tblGrid>
              <a:tr h="3384129">
                <a:tc>
                  <a:txBody>
                    <a:bodyPr/>
                    <a:lstStyle/>
                    <a:p>
                      <a:pPr marL="285750" indent="-285750">
                        <a:buFont typeface="Wingdings" panose="05000000000000000000" pitchFamily="2" charset="2"/>
                        <a:buChar char="§"/>
                      </a:pPr>
                      <a:r>
                        <a:rPr lang="en-US" b="1" i="0" dirty="0">
                          <a:solidFill>
                            <a:schemeClr val="tx1"/>
                          </a:solidFill>
                          <a:latin typeface="Arial" panose="020B0604020202020204" pitchFamily="34" charset="0"/>
                          <a:cs typeface="Arial" panose="020B0604020202020204" pitchFamily="34" charset="0"/>
                        </a:rPr>
                        <a:t>Absence of a mature industry in green gases </a:t>
                      </a:r>
                      <a:r>
                        <a:rPr lang="en-US" b="0" i="0" dirty="0">
                          <a:solidFill>
                            <a:schemeClr val="tx1"/>
                          </a:solidFill>
                          <a:latin typeface="Arial" panose="020B0604020202020204" pitchFamily="34" charset="0"/>
                          <a:cs typeface="Arial" panose="020B0604020202020204" pitchFamily="34" charset="0"/>
                        </a:rPr>
                        <a:t># 20-year </a:t>
                      </a:r>
                      <a:r>
                        <a:rPr lang="en-US" b="1" i="0" dirty="0">
                          <a:solidFill>
                            <a:schemeClr val="tx1"/>
                          </a:solidFill>
                          <a:latin typeface="Arial" panose="020B0604020202020204" pitchFamily="34" charset="0"/>
                          <a:cs typeface="Arial" panose="020B0604020202020204" pitchFamily="34" charset="0"/>
                        </a:rPr>
                        <a:t>liberalization process </a:t>
                      </a:r>
                      <a:r>
                        <a:rPr lang="en-US" b="0" i="0" dirty="0">
                          <a:solidFill>
                            <a:schemeClr val="tx1"/>
                          </a:solidFill>
                          <a:latin typeface="Arial" panose="020B0604020202020204" pitchFamily="34" charset="0"/>
                          <a:cs typeface="Arial" panose="020B0604020202020204" pitchFamily="34" charset="0"/>
                        </a:rPr>
                        <a:t>for NWE’s benchmarks to develop. </a:t>
                      </a:r>
                    </a:p>
                    <a:p>
                      <a:pPr marL="0" indent="0">
                        <a:buFont typeface="Wingdings" panose="05000000000000000000" pitchFamily="2" charset="2"/>
                        <a:buNone/>
                      </a:pPr>
                      <a:endParaRPr lang="en-US" b="1" i="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b="1" i="0" dirty="0">
                          <a:solidFill>
                            <a:schemeClr val="tx1"/>
                          </a:solidFill>
                          <a:latin typeface="Arial" panose="020B0604020202020204" pitchFamily="34" charset="0"/>
                          <a:cs typeface="Arial" panose="020B0604020202020204" pitchFamily="34" charset="0"/>
                        </a:rPr>
                        <a:t>Regulation</a:t>
                      </a:r>
                      <a:r>
                        <a:rPr lang="en-US" b="0" i="0" dirty="0">
                          <a:solidFill>
                            <a:schemeClr val="tx1"/>
                          </a:solidFill>
                          <a:latin typeface="Arial" panose="020B0604020202020204" pitchFamily="34" charset="0"/>
                          <a:cs typeface="Arial" panose="020B0604020202020204" pitchFamily="34" charset="0"/>
                        </a:rPr>
                        <a:t> conducive to attracting </a:t>
                      </a:r>
                      <a:r>
                        <a:rPr lang="en-US" b="1" i="0" dirty="0">
                          <a:solidFill>
                            <a:schemeClr val="tx1"/>
                          </a:solidFill>
                          <a:latin typeface="Arial" panose="020B0604020202020204" pitchFamily="34" charset="0"/>
                          <a:cs typeface="Arial" panose="020B0604020202020204" pitchFamily="34" charset="0"/>
                        </a:rPr>
                        <a:t>market participants </a:t>
                      </a:r>
                      <a:r>
                        <a:rPr lang="en-US" b="0" i="0" dirty="0">
                          <a:solidFill>
                            <a:schemeClr val="tx1"/>
                          </a:solidFill>
                          <a:latin typeface="Arial" panose="020B0604020202020204" pitchFamily="34" charset="0"/>
                          <a:cs typeface="Arial" panose="020B0604020202020204" pitchFamily="34" charset="0"/>
                        </a:rPr>
                        <a:t>provided it is combined with the simultaneous development of a </a:t>
                      </a:r>
                      <a:r>
                        <a:rPr lang="en-US" b="1" i="0" dirty="0">
                          <a:solidFill>
                            <a:schemeClr val="tx1"/>
                          </a:solidFill>
                          <a:latin typeface="Arial" panose="020B0604020202020204" pitchFamily="34" charset="0"/>
                          <a:cs typeface="Arial" panose="020B0604020202020204" pitchFamily="34" charset="0"/>
                        </a:rPr>
                        <a:t>physical market </a:t>
                      </a:r>
                      <a:r>
                        <a:rPr lang="en-US" b="0" i="1" dirty="0">
                          <a:solidFill>
                            <a:schemeClr val="tx1"/>
                          </a:solidFill>
                          <a:latin typeface="Arial" panose="020B0604020202020204" pitchFamily="34" charset="0"/>
                          <a:cs typeface="Arial" panose="020B0604020202020204" pitchFamily="34" charset="0"/>
                        </a:rPr>
                        <a:t>“servicing an established supply/demand infrastructure” </a:t>
                      </a:r>
                      <a:r>
                        <a:rPr lang="en-US" b="0" i="0" dirty="0">
                          <a:solidFill>
                            <a:schemeClr val="tx1"/>
                          </a:solidFill>
                          <a:latin typeface="Arial" panose="020B0604020202020204" pitchFamily="34" charset="0"/>
                          <a:cs typeface="Arial" panose="020B0604020202020204" pitchFamily="34" charset="0"/>
                        </a:rPr>
                        <a:t>(Heather 2021).</a:t>
                      </a:r>
                    </a:p>
                    <a:p>
                      <a:pPr marL="285750" indent="-285750">
                        <a:buFont typeface="Wingdings" panose="05000000000000000000" pitchFamily="2" charset="2"/>
                        <a:buChar char="§"/>
                      </a:pPr>
                      <a:endParaRPr lang="en-US" b="0" i="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b="0" i="0" dirty="0">
                          <a:solidFill>
                            <a:schemeClr val="tx1"/>
                          </a:solidFill>
                          <a:latin typeface="Arial" panose="020B0604020202020204" pitchFamily="34" charset="0"/>
                          <a:cs typeface="Arial" panose="020B0604020202020204" pitchFamily="34" charset="0"/>
                        </a:rPr>
                        <a:t>Issue of regulation of </a:t>
                      </a:r>
                      <a:r>
                        <a:rPr lang="en-US" b="1" i="0" dirty="0">
                          <a:solidFill>
                            <a:schemeClr val="tx1"/>
                          </a:solidFill>
                          <a:latin typeface="Arial" panose="020B0604020202020204" pitchFamily="34" charset="0"/>
                          <a:cs typeface="Arial" panose="020B0604020202020204" pitchFamily="34" charset="0"/>
                        </a:rPr>
                        <a:t>early-stage GOG competition </a:t>
                      </a:r>
                      <a:r>
                        <a:rPr lang="en-US" b="0" i="0" dirty="0">
                          <a:solidFill>
                            <a:schemeClr val="tx1"/>
                          </a:solidFill>
                          <a:latin typeface="Arial" panose="020B0604020202020204" pitchFamily="34" charset="0"/>
                          <a:cs typeface="Arial" panose="020B0604020202020204" pitchFamily="34" charset="0"/>
                        </a:rPr>
                        <a:t>when green gas feedstock would still be scarce.</a:t>
                      </a:r>
                    </a:p>
                    <a:p>
                      <a:pPr marL="285750" indent="-285750">
                        <a:buFont typeface="Wingdings" panose="05000000000000000000" pitchFamily="2" charset="2"/>
                        <a:buChar char="§"/>
                      </a:pPr>
                      <a:endParaRPr lang="en-US" b="0" i="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b="0" i="0" dirty="0">
                          <a:solidFill>
                            <a:schemeClr val="tx1"/>
                          </a:solidFill>
                          <a:latin typeface="Arial" panose="020B0604020202020204" pitchFamily="34" charset="0"/>
                          <a:cs typeface="Arial" panose="020B0604020202020204" pitchFamily="34" charset="0"/>
                        </a:rPr>
                        <a:t>The EU could profit from </a:t>
                      </a:r>
                      <a:r>
                        <a:rPr lang="en-US" b="1" i="0" dirty="0">
                          <a:solidFill>
                            <a:schemeClr val="tx1"/>
                          </a:solidFill>
                          <a:latin typeface="Arial" panose="020B0604020202020204" pitchFamily="34" charset="0"/>
                          <a:cs typeface="Arial" panose="020B0604020202020204" pitchFamily="34" charset="0"/>
                        </a:rPr>
                        <a:t>global trade in green gases, incl. via re-purposed LNG plants, </a:t>
                      </a:r>
                      <a:r>
                        <a:rPr lang="en-US" b="0" i="0" dirty="0">
                          <a:solidFill>
                            <a:schemeClr val="tx1"/>
                          </a:solidFill>
                          <a:latin typeface="Arial" panose="020B0604020202020204" pitchFamily="34" charset="0"/>
                          <a:cs typeface="Arial" panose="020B0604020202020204" pitchFamily="34" charset="0"/>
                        </a:rPr>
                        <a:t>if cost differences between </a:t>
                      </a:r>
                      <a:r>
                        <a:rPr lang="en-US" b="1" i="0" dirty="0">
                          <a:solidFill>
                            <a:schemeClr val="tx1"/>
                          </a:solidFill>
                          <a:latin typeface="Arial" panose="020B0604020202020204" pitchFamily="34" charset="0"/>
                          <a:cs typeface="Arial" panose="020B0604020202020204" pitchFamily="34" charset="0"/>
                        </a:rPr>
                        <a:t>in-sourced </a:t>
                      </a:r>
                      <a:r>
                        <a:rPr lang="en-US" b="0" i="0" dirty="0">
                          <a:solidFill>
                            <a:schemeClr val="tx1"/>
                          </a:solidFill>
                          <a:latin typeface="Arial" panose="020B0604020202020204" pitchFamily="34" charset="0"/>
                          <a:cs typeface="Arial" panose="020B0604020202020204" pitchFamily="34" charset="0"/>
                        </a:rPr>
                        <a:t>and </a:t>
                      </a:r>
                      <a:r>
                        <a:rPr lang="en-US" b="1" i="0" dirty="0">
                          <a:solidFill>
                            <a:schemeClr val="tx1"/>
                          </a:solidFill>
                          <a:latin typeface="Arial" panose="020B0604020202020204" pitchFamily="34" charset="0"/>
                          <a:cs typeface="Arial" panose="020B0604020202020204" pitchFamily="34" charset="0"/>
                        </a:rPr>
                        <a:t>imported</a:t>
                      </a:r>
                      <a:r>
                        <a:rPr lang="en-US" b="0" i="0" dirty="0">
                          <a:solidFill>
                            <a:schemeClr val="tx1"/>
                          </a:solidFill>
                          <a:latin typeface="Arial" panose="020B0604020202020204" pitchFamily="34" charset="0"/>
                          <a:cs typeface="Arial" panose="020B0604020202020204" pitchFamily="34" charset="0"/>
                        </a:rPr>
                        <a:t> gases become a central consideration.</a:t>
                      </a:r>
                      <a:endParaRPr lang="en-GB" b="0" i="0" dirty="0">
                        <a:solidFill>
                          <a:schemeClr val="tx1"/>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3554466832"/>
                  </a:ext>
                </a:extLst>
              </a:tr>
            </a:tbl>
          </a:graphicData>
        </a:graphic>
      </p:graphicFrame>
      <p:pic>
        <p:nvPicPr>
          <p:cNvPr id="4" name="Εικόνα 3">
            <a:extLst>
              <a:ext uri="{FF2B5EF4-FFF2-40B4-BE49-F238E27FC236}">
                <a16:creationId xmlns:a16="http://schemas.microsoft.com/office/drawing/2014/main" id="{35B6F6CA-28A2-4258-BFDA-E6C0B12EBCE1}"/>
              </a:ext>
            </a:extLst>
          </p:cNvPr>
          <p:cNvPicPr>
            <a:picLocks noChangeAspect="1"/>
          </p:cNvPicPr>
          <p:nvPr/>
        </p:nvPicPr>
        <p:blipFill>
          <a:blip r:embed="rId4"/>
          <a:stretch>
            <a:fillRect/>
          </a:stretch>
        </p:blipFill>
        <p:spPr>
          <a:xfrm>
            <a:off x="1159908" y="1210450"/>
            <a:ext cx="4645555" cy="646232"/>
          </a:xfrm>
          <a:prstGeom prst="rect">
            <a:avLst/>
          </a:prstGeom>
        </p:spPr>
      </p:pic>
      <p:pic>
        <p:nvPicPr>
          <p:cNvPr id="8" name="Εικόνα 7">
            <a:extLst>
              <a:ext uri="{FF2B5EF4-FFF2-40B4-BE49-F238E27FC236}">
                <a16:creationId xmlns:a16="http://schemas.microsoft.com/office/drawing/2014/main" id="{70D8ACEA-ED06-4EEC-A4AD-B08884CF7F8F}"/>
              </a:ext>
            </a:extLst>
          </p:cNvPr>
          <p:cNvPicPr>
            <a:picLocks noChangeAspect="1"/>
          </p:cNvPicPr>
          <p:nvPr/>
        </p:nvPicPr>
        <p:blipFill>
          <a:blip r:embed="rId5"/>
          <a:stretch>
            <a:fillRect/>
          </a:stretch>
        </p:blipFill>
        <p:spPr>
          <a:xfrm>
            <a:off x="1151222" y="1846911"/>
            <a:ext cx="7529213" cy="621846"/>
          </a:xfrm>
          <a:prstGeom prst="rect">
            <a:avLst/>
          </a:prstGeom>
        </p:spPr>
      </p:pic>
    </p:spTree>
    <p:extLst>
      <p:ext uri="{BB962C8B-B14F-4D97-AF65-F5344CB8AC3E}">
        <p14:creationId xmlns:p14="http://schemas.microsoft.com/office/powerpoint/2010/main" val="2322928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4">
            <a:extLst>
              <a:ext uri="{FF2B5EF4-FFF2-40B4-BE49-F238E27FC236}">
                <a16:creationId xmlns:a16="http://schemas.microsoft.com/office/drawing/2014/main" id="{4975226B-E976-4EC9-81DD-366F09651768}"/>
              </a:ext>
            </a:extLst>
          </p:cNvPr>
          <p:cNvSpPr>
            <a:spLocks noGrp="1"/>
          </p:cNvSpPr>
          <p:nvPr>
            <p:ph type="sldNum" sz="quarter" idx="12"/>
          </p:nvPr>
        </p:nvSpPr>
        <p:spPr>
          <a:xfrm>
            <a:off x="8256240" y="6356350"/>
            <a:ext cx="3456384" cy="365125"/>
          </a:xfrm>
          <a:solidFill>
            <a:srgbClr val="FF0000"/>
          </a:solidFill>
        </p:spPr>
        <p:txBody>
          <a:bodyPr/>
          <a:lstStyle/>
          <a:p>
            <a:r>
              <a:rPr lang="en-US" sz="1400" b="1" dirty="0">
                <a:solidFill>
                  <a:schemeClr val="bg1"/>
                </a:solidFill>
                <a:latin typeface="Arial Narrow" panose="020B0606020202030204" pitchFamily="34" charset="0"/>
                <a:hlinkClick r:id="rId2">
                  <a:extLst>
                    <a:ext uri="{A12FA001-AC4F-418D-AE19-62706E023703}">
                      <ahyp:hlinkClr xmlns:ahyp="http://schemas.microsoft.com/office/drawing/2018/hyperlinkcolor" val="tx"/>
                    </a:ext>
                  </a:extLst>
                </a:hlinkClick>
              </a:rPr>
              <a:t>Mariana.Liakopoulou@natoassociation.ca</a:t>
            </a:r>
            <a:r>
              <a:rPr lang="en-US" sz="1400" b="1" dirty="0">
                <a:solidFill>
                  <a:schemeClr val="bg1"/>
                </a:solidFill>
                <a:latin typeface="Arial Narrow" panose="020B0606020202030204" pitchFamily="34" charset="0"/>
              </a:rPr>
              <a:t> – 15</a:t>
            </a:r>
            <a:r>
              <a:rPr lang="en-US" sz="1400" b="1" dirty="0">
                <a:latin typeface="Arial Narrow" panose="020B0606020202030204" pitchFamily="34" charset="0"/>
              </a:rPr>
              <a:t> </a:t>
            </a:r>
            <a:endParaRPr lang="el-GR" sz="1400" b="1" dirty="0">
              <a:latin typeface="Arial Narrow" panose="020B0606020202030204" pitchFamily="34" charset="0"/>
            </a:endParaRPr>
          </a:p>
        </p:txBody>
      </p:sp>
      <p:pic>
        <p:nvPicPr>
          <p:cNvPr id="7" name="Εικόνα 6">
            <a:extLst>
              <a:ext uri="{FF2B5EF4-FFF2-40B4-BE49-F238E27FC236}">
                <a16:creationId xmlns:a16="http://schemas.microsoft.com/office/drawing/2014/main" id="{C85C0096-94E1-47AD-833A-3DB04D101A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474000" cy="1051699"/>
          </a:xfrm>
          <a:prstGeom prst="rect">
            <a:avLst/>
          </a:prstGeom>
        </p:spPr>
      </p:pic>
      <p:graphicFrame>
        <p:nvGraphicFramePr>
          <p:cNvPr id="2" name="Πίνακας 2">
            <a:extLst>
              <a:ext uri="{FF2B5EF4-FFF2-40B4-BE49-F238E27FC236}">
                <a16:creationId xmlns:a16="http://schemas.microsoft.com/office/drawing/2014/main" id="{66088AD1-CF19-44CC-AE1B-F3B69F8200C4}"/>
              </a:ext>
            </a:extLst>
          </p:cNvPr>
          <p:cNvGraphicFramePr>
            <a:graphicFrameLocks noGrp="1"/>
          </p:cNvGraphicFramePr>
          <p:nvPr>
            <p:extLst>
              <p:ext uri="{D42A27DB-BD31-4B8C-83A1-F6EECF244321}">
                <p14:modId xmlns:p14="http://schemas.microsoft.com/office/powerpoint/2010/main" val="3707814798"/>
              </p:ext>
            </p:extLst>
          </p:nvPr>
        </p:nvGraphicFramePr>
        <p:xfrm>
          <a:off x="1151222" y="2504343"/>
          <a:ext cx="4800762" cy="3931920"/>
        </p:xfrm>
        <a:graphic>
          <a:graphicData uri="http://schemas.openxmlformats.org/drawingml/2006/table">
            <a:tbl>
              <a:tblPr firstRow="1" bandRow="1">
                <a:tableStyleId>{5C22544A-7EE6-4342-B048-85BDC9FD1C3A}</a:tableStyleId>
              </a:tblPr>
              <a:tblGrid>
                <a:gridCol w="4800762">
                  <a:extLst>
                    <a:ext uri="{9D8B030D-6E8A-4147-A177-3AD203B41FA5}">
                      <a16:colId xmlns:a16="http://schemas.microsoft.com/office/drawing/2014/main" val="2644193031"/>
                    </a:ext>
                  </a:extLst>
                </a:gridCol>
              </a:tblGrid>
              <a:tr h="3384129">
                <a:tc>
                  <a:txBody>
                    <a:bodyPr/>
                    <a:lstStyle/>
                    <a:p>
                      <a:pPr marL="285750" indent="-285750">
                        <a:buFont typeface="Wingdings" panose="05000000000000000000" pitchFamily="2" charset="2"/>
                        <a:buChar char="§"/>
                      </a:pPr>
                      <a:r>
                        <a:rPr lang="en-US" b="1" i="0" dirty="0">
                          <a:solidFill>
                            <a:schemeClr val="tx1"/>
                          </a:solidFill>
                          <a:latin typeface="Arial" panose="020B0604020202020204" pitchFamily="34" charset="0"/>
                          <a:cs typeface="Arial" panose="020B0604020202020204" pitchFamily="34" charset="0"/>
                        </a:rPr>
                        <a:t>Biomethane &amp; H2 export ambitions </a:t>
                      </a:r>
                      <a:r>
                        <a:rPr lang="en-US" b="0" i="0" dirty="0">
                          <a:solidFill>
                            <a:schemeClr val="tx1"/>
                          </a:solidFill>
                          <a:latin typeface="Arial" panose="020B0604020202020204" pitchFamily="34" charset="0"/>
                          <a:cs typeface="Arial" panose="020B0604020202020204" pitchFamily="34" charset="0"/>
                        </a:rPr>
                        <a:t>of the EU’s key existing and prospective suppliers further analyzed in Liakopoulou, 2021.</a:t>
                      </a:r>
                    </a:p>
                    <a:p>
                      <a:pPr marL="0" indent="0">
                        <a:buFont typeface="Wingdings" panose="05000000000000000000" pitchFamily="2" charset="2"/>
                        <a:buNone/>
                      </a:pPr>
                      <a:endParaRPr lang="en-US" b="1" i="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b="1" i="0" dirty="0">
                          <a:solidFill>
                            <a:schemeClr val="tx1"/>
                          </a:solidFill>
                          <a:latin typeface="Arial" panose="020B0604020202020204" pitchFamily="34" charset="0"/>
                          <a:cs typeface="Arial" panose="020B0604020202020204" pitchFamily="34" charset="0"/>
                        </a:rPr>
                        <a:t>Production locations, transport technologies, distance from and infrastructure at reception points &amp; availability of EU demand hotspots able to fulfil “hub” functions </a:t>
                      </a:r>
                      <a:r>
                        <a:rPr lang="en-US" b="0" i="0" dirty="0">
                          <a:solidFill>
                            <a:schemeClr val="tx1"/>
                          </a:solidFill>
                          <a:latin typeface="Arial" panose="020B0604020202020204" pitchFamily="34" charset="0"/>
                          <a:cs typeface="Arial" panose="020B0604020202020204" pitchFamily="34" charset="0"/>
                          <a:sym typeface="Wingdings" panose="05000000000000000000" pitchFamily="2" charset="2"/>
                        </a:rPr>
                        <a:t> factors for </a:t>
                      </a:r>
                      <a:r>
                        <a:rPr lang="en-US" b="0" i="0" dirty="0">
                          <a:solidFill>
                            <a:schemeClr val="tx1"/>
                          </a:solidFill>
                          <a:latin typeface="Arial" panose="020B0604020202020204" pitchFamily="34" charset="0"/>
                          <a:cs typeface="Arial" panose="020B0604020202020204" pitchFamily="34" charset="0"/>
                        </a:rPr>
                        <a:t>countries to assume exporting roles and sustain gas-market-comparable dynamics, incl. likelihood of geopolitical confrontation. </a:t>
                      </a:r>
                    </a:p>
                    <a:p>
                      <a:pPr marL="285750" indent="-285750">
                        <a:buFont typeface="Wingdings" panose="05000000000000000000" pitchFamily="2" charset="2"/>
                        <a:buChar char="§"/>
                      </a:pPr>
                      <a:endParaRPr lang="en-GB" b="0" i="0" dirty="0">
                        <a:solidFill>
                          <a:schemeClr val="tx1"/>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3554466832"/>
                  </a:ext>
                </a:extLst>
              </a:tr>
            </a:tbl>
          </a:graphicData>
        </a:graphic>
      </p:graphicFrame>
      <p:pic>
        <p:nvPicPr>
          <p:cNvPr id="4" name="Εικόνα 3">
            <a:extLst>
              <a:ext uri="{FF2B5EF4-FFF2-40B4-BE49-F238E27FC236}">
                <a16:creationId xmlns:a16="http://schemas.microsoft.com/office/drawing/2014/main" id="{35B6F6CA-28A2-4258-BFDA-E6C0B12EBCE1}"/>
              </a:ext>
            </a:extLst>
          </p:cNvPr>
          <p:cNvPicPr>
            <a:picLocks noChangeAspect="1"/>
          </p:cNvPicPr>
          <p:nvPr/>
        </p:nvPicPr>
        <p:blipFill>
          <a:blip r:embed="rId4"/>
          <a:stretch>
            <a:fillRect/>
          </a:stretch>
        </p:blipFill>
        <p:spPr>
          <a:xfrm>
            <a:off x="727027" y="1244527"/>
            <a:ext cx="4645555" cy="646232"/>
          </a:xfrm>
          <a:prstGeom prst="rect">
            <a:avLst/>
          </a:prstGeom>
        </p:spPr>
      </p:pic>
      <p:pic>
        <p:nvPicPr>
          <p:cNvPr id="8" name="Εικόνα 7">
            <a:extLst>
              <a:ext uri="{FF2B5EF4-FFF2-40B4-BE49-F238E27FC236}">
                <a16:creationId xmlns:a16="http://schemas.microsoft.com/office/drawing/2014/main" id="{70D8ACEA-ED06-4EEC-A4AD-B08884CF7F8F}"/>
              </a:ext>
            </a:extLst>
          </p:cNvPr>
          <p:cNvPicPr>
            <a:picLocks noChangeAspect="1"/>
          </p:cNvPicPr>
          <p:nvPr/>
        </p:nvPicPr>
        <p:blipFill>
          <a:blip r:embed="rId5"/>
          <a:stretch>
            <a:fillRect/>
          </a:stretch>
        </p:blipFill>
        <p:spPr>
          <a:xfrm>
            <a:off x="727027" y="1856682"/>
            <a:ext cx="7529213" cy="621846"/>
          </a:xfrm>
          <a:prstGeom prst="rect">
            <a:avLst/>
          </a:prstGeom>
        </p:spPr>
      </p:pic>
      <p:pic>
        <p:nvPicPr>
          <p:cNvPr id="6" name="Εικόνα 5">
            <a:extLst>
              <a:ext uri="{FF2B5EF4-FFF2-40B4-BE49-F238E27FC236}">
                <a16:creationId xmlns:a16="http://schemas.microsoft.com/office/drawing/2014/main" id="{DB620A2D-4846-424B-A65D-23FAC6B7D62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00256" y="1890759"/>
            <a:ext cx="3350367" cy="4320000"/>
          </a:xfrm>
          <a:prstGeom prst="rect">
            <a:avLst/>
          </a:prstGeom>
        </p:spPr>
      </p:pic>
    </p:spTree>
    <p:extLst>
      <p:ext uri="{BB962C8B-B14F-4D97-AF65-F5344CB8AC3E}">
        <p14:creationId xmlns:p14="http://schemas.microsoft.com/office/powerpoint/2010/main" val="3091201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4">
            <a:extLst>
              <a:ext uri="{FF2B5EF4-FFF2-40B4-BE49-F238E27FC236}">
                <a16:creationId xmlns:a16="http://schemas.microsoft.com/office/drawing/2014/main" id="{4975226B-E976-4EC9-81DD-366F09651768}"/>
              </a:ext>
            </a:extLst>
          </p:cNvPr>
          <p:cNvSpPr>
            <a:spLocks noGrp="1"/>
          </p:cNvSpPr>
          <p:nvPr>
            <p:ph type="sldNum" sz="quarter" idx="12"/>
          </p:nvPr>
        </p:nvSpPr>
        <p:spPr>
          <a:xfrm>
            <a:off x="8256240" y="6356350"/>
            <a:ext cx="3456384" cy="365125"/>
          </a:xfrm>
          <a:solidFill>
            <a:srgbClr val="FF0000"/>
          </a:solidFill>
        </p:spPr>
        <p:txBody>
          <a:bodyPr/>
          <a:lstStyle/>
          <a:p>
            <a:r>
              <a:rPr lang="en-US" sz="1400" b="1" dirty="0">
                <a:solidFill>
                  <a:schemeClr val="bg1"/>
                </a:solidFill>
                <a:latin typeface="Arial Narrow" panose="020B0606020202030204" pitchFamily="34" charset="0"/>
                <a:hlinkClick r:id="rId2">
                  <a:extLst>
                    <a:ext uri="{A12FA001-AC4F-418D-AE19-62706E023703}">
                      <ahyp:hlinkClr xmlns:ahyp="http://schemas.microsoft.com/office/drawing/2018/hyperlinkcolor" val="tx"/>
                    </a:ext>
                  </a:extLst>
                </a:hlinkClick>
              </a:rPr>
              <a:t>Mariana.Liakopoulou@natoassociation.ca</a:t>
            </a:r>
            <a:r>
              <a:rPr lang="en-US" sz="1400" b="1" dirty="0">
                <a:solidFill>
                  <a:schemeClr val="bg1"/>
                </a:solidFill>
                <a:latin typeface="Arial Narrow" panose="020B0606020202030204" pitchFamily="34" charset="0"/>
              </a:rPr>
              <a:t> – 16</a:t>
            </a:r>
            <a:r>
              <a:rPr lang="en-US" sz="1400" b="1" dirty="0">
                <a:latin typeface="Arial Narrow" panose="020B0606020202030204" pitchFamily="34" charset="0"/>
              </a:rPr>
              <a:t> </a:t>
            </a:r>
            <a:endParaRPr lang="el-GR" sz="1400" b="1" dirty="0">
              <a:latin typeface="Arial Narrow" panose="020B0606020202030204" pitchFamily="34" charset="0"/>
            </a:endParaRPr>
          </a:p>
        </p:txBody>
      </p:sp>
      <p:pic>
        <p:nvPicPr>
          <p:cNvPr id="7" name="Εικόνα 6">
            <a:extLst>
              <a:ext uri="{FF2B5EF4-FFF2-40B4-BE49-F238E27FC236}">
                <a16:creationId xmlns:a16="http://schemas.microsoft.com/office/drawing/2014/main" id="{C85C0096-94E1-47AD-833A-3DB04D101A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474000" cy="1051699"/>
          </a:xfrm>
          <a:prstGeom prst="rect">
            <a:avLst/>
          </a:prstGeom>
        </p:spPr>
      </p:pic>
      <p:graphicFrame>
        <p:nvGraphicFramePr>
          <p:cNvPr id="2" name="Πίνακας 2">
            <a:extLst>
              <a:ext uri="{FF2B5EF4-FFF2-40B4-BE49-F238E27FC236}">
                <a16:creationId xmlns:a16="http://schemas.microsoft.com/office/drawing/2014/main" id="{66088AD1-CF19-44CC-AE1B-F3B69F8200C4}"/>
              </a:ext>
            </a:extLst>
          </p:cNvPr>
          <p:cNvGraphicFramePr>
            <a:graphicFrameLocks noGrp="1"/>
          </p:cNvGraphicFramePr>
          <p:nvPr>
            <p:extLst>
              <p:ext uri="{D42A27DB-BD31-4B8C-83A1-F6EECF244321}">
                <p14:modId xmlns:p14="http://schemas.microsoft.com/office/powerpoint/2010/main" val="728822156"/>
              </p:ext>
            </p:extLst>
          </p:nvPr>
        </p:nvGraphicFramePr>
        <p:xfrm>
          <a:off x="1151222" y="2504343"/>
          <a:ext cx="10561402" cy="3657600"/>
        </p:xfrm>
        <a:graphic>
          <a:graphicData uri="http://schemas.openxmlformats.org/drawingml/2006/table">
            <a:tbl>
              <a:tblPr firstRow="1" bandRow="1">
                <a:tableStyleId>{5C22544A-7EE6-4342-B048-85BDC9FD1C3A}</a:tableStyleId>
              </a:tblPr>
              <a:tblGrid>
                <a:gridCol w="10561402">
                  <a:extLst>
                    <a:ext uri="{9D8B030D-6E8A-4147-A177-3AD203B41FA5}">
                      <a16:colId xmlns:a16="http://schemas.microsoft.com/office/drawing/2014/main" val="2644193031"/>
                    </a:ext>
                  </a:extLst>
                </a:gridCol>
              </a:tblGrid>
              <a:tr h="3384129">
                <a:tc>
                  <a:txBody>
                    <a:bodyPr/>
                    <a:lstStyle/>
                    <a:p>
                      <a:pPr marL="285750" indent="-285750">
                        <a:buFont typeface="Wingdings" panose="05000000000000000000" pitchFamily="2" charset="2"/>
                        <a:buChar char="§"/>
                      </a:pPr>
                      <a:r>
                        <a:rPr lang="en-US" b="1" i="0" dirty="0">
                          <a:solidFill>
                            <a:schemeClr val="tx1"/>
                          </a:solidFill>
                          <a:latin typeface="Arial" panose="020B0604020202020204" pitchFamily="34" charset="0"/>
                          <a:cs typeface="Arial" panose="020B0604020202020204" pitchFamily="34" charset="0"/>
                        </a:rPr>
                        <a:t>Transition from securitization to decarbonization </a:t>
                      </a:r>
                      <a:r>
                        <a:rPr lang="en-US" b="0" i="0" dirty="0">
                          <a:solidFill>
                            <a:schemeClr val="tx1"/>
                          </a:solidFill>
                          <a:latin typeface="Arial" panose="020B0604020202020204" pitchFamily="34" charset="0"/>
                          <a:cs typeface="Arial" panose="020B0604020202020204" pitchFamily="34" charset="0"/>
                        </a:rPr>
                        <a:t>due to the </a:t>
                      </a:r>
                      <a:r>
                        <a:rPr lang="en-US" b="1" i="0" dirty="0">
                          <a:solidFill>
                            <a:schemeClr val="tx1"/>
                          </a:solidFill>
                          <a:latin typeface="Arial" panose="020B0604020202020204" pitchFamily="34" charset="0"/>
                          <a:cs typeface="Arial" panose="020B0604020202020204" pitchFamily="34" charset="0"/>
                        </a:rPr>
                        <a:t>small-scale/localized </a:t>
                      </a:r>
                      <a:r>
                        <a:rPr lang="en-US" b="0" i="0" dirty="0">
                          <a:solidFill>
                            <a:schemeClr val="tx1"/>
                          </a:solidFill>
                          <a:latin typeface="Arial" panose="020B0604020202020204" pitchFamily="34" charset="0"/>
                          <a:cs typeface="Arial" panose="020B0604020202020204" pitchFamily="34" charset="0"/>
                        </a:rPr>
                        <a:t>feature of green gases? </a:t>
                      </a:r>
                      <a:r>
                        <a:rPr lang="en-US" b="0" i="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en-US" b="1" i="0" dirty="0">
                          <a:solidFill>
                            <a:schemeClr val="tx1"/>
                          </a:solidFill>
                          <a:latin typeface="Arial" panose="020B0604020202020204" pitchFamily="34" charset="0"/>
                          <a:cs typeface="Arial" panose="020B0604020202020204" pitchFamily="34" charset="0"/>
                        </a:rPr>
                        <a:t>Council conclusions </a:t>
                      </a:r>
                      <a:r>
                        <a:rPr lang="en-US" b="0" i="0" dirty="0">
                          <a:solidFill>
                            <a:schemeClr val="tx1"/>
                          </a:solidFill>
                          <a:latin typeface="Arial" panose="020B0604020202020204" pitchFamily="34" charset="0"/>
                          <a:cs typeface="Arial" panose="020B0604020202020204" pitchFamily="34" charset="0"/>
                        </a:rPr>
                        <a:t>for the EU H2 market + Hydrogen Europe </a:t>
                      </a:r>
                      <a:r>
                        <a:rPr lang="en-US" b="1" i="0" dirty="0">
                          <a:solidFill>
                            <a:schemeClr val="tx1"/>
                          </a:solidFill>
                          <a:latin typeface="Arial" panose="020B0604020202020204" pitchFamily="34" charset="0"/>
                          <a:cs typeface="Arial" panose="020B0604020202020204" pitchFamily="34" charset="0"/>
                        </a:rPr>
                        <a:t>40+40GW vision.</a:t>
                      </a:r>
                    </a:p>
                    <a:p>
                      <a:pPr marL="285750" indent="-285750">
                        <a:buFont typeface="Wingdings" panose="05000000000000000000" pitchFamily="2" charset="2"/>
                        <a:buChar char="§"/>
                      </a:pPr>
                      <a:endParaRPr lang="en-US" b="0" i="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b="0" i="0" dirty="0">
                          <a:solidFill>
                            <a:schemeClr val="tx1"/>
                          </a:solidFill>
                          <a:latin typeface="Arial" panose="020B0604020202020204" pitchFamily="34" charset="0"/>
                          <a:cs typeface="Arial" panose="020B0604020202020204" pitchFamily="34" charset="0"/>
                        </a:rPr>
                        <a:t>EC associates the </a:t>
                      </a:r>
                      <a:r>
                        <a:rPr lang="en-US" b="1" i="0" dirty="0">
                          <a:solidFill>
                            <a:schemeClr val="tx1"/>
                          </a:solidFill>
                          <a:latin typeface="Arial" panose="020B0604020202020204" pitchFamily="34" charset="0"/>
                          <a:cs typeface="Arial" panose="020B0604020202020204" pitchFamily="34" charset="0"/>
                        </a:rPr>
                        <a:t>external dimension of the EGD </a:t>
                      </a:r>
                      <a:r>
                        <a:rPr lang="en-US" b="0" i="0" dirty="0">
                          <a:solidFill>
                            <a:schemeClr val="tx1"/>
                          </a:solidFill>
                          <a:latin typeface="Arial" panose="020B0604020202020204" pitchFamily="34" charset="0"/>
                          <a:cs typeface="Arial" panose="020B0604020202020204" pitchFamily="34" charset="0"/>
                        </a:rPr>
                        <a:t>with comparable efforts from the EU neighborhood, with which MS share gas and electricity infrastructure, </a:t>
                      </a:r>
                      <a:r>
                        <a:rPr lang="en-US" b="1" i="0" dirty="0">
                          <a:solidFill>
                            <a:schemeClr val="tx1"/>
                          </a:solidFill>
                          <a:latin typeface="Arial" panose="020B0604020202020204" pitchFamily="34" charset="0"/>
                          <a:cs typeface="Arial" panose="020B0604020202020204" pitchFamily="34" charset="0"/>
                        </a:rPr>
                        <a:t>via the Green Agenda for the Western Balkans and the EnCo Treaty. </a:t>
                      </a:r>
                    </a:p>
                    <a:p>
                      <a:pPr marL="285750" indent="-285750">
                        <a:buFont typeface="Wingdings" panose="05000000000000000000" pitchFamily="2" charset="2"/>
                        <a:buChar char="§"/>
                      </a:pPr>
                      <a:endParaRPr lang="en-US" b="0" i="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b="0" i="0" dirty="0">
                          <a:solidFill>
                            <a:schemeClr val="tx1"/>
                          </a:solidFill>
                          <a:latin typeface="Arial" panose="020B0604020202020204" pitchFamily="34" charset="0"/>
                          <a:cs typeface="Arial" panose="020B0604020202020204" pitchFamily="34" charset="0"/>
                        </a:rPr>
                        <a:t>Hence, sector coupling does curtail the </a:t>
                      </a:r>
                      <a:r>
                        <a:rPr lang="en-US" b="1" i="0" dirty="0">
                          <a:solidFill>
                            <a:schemeClr val="tx1"/>
                          </a:solidFill>
                          <a:latin typeface="Arial" panose="020B0604020202020204" pitchFamily="34" charset="0"/>
                          <a:cs typeface="Arial" panose="020B0604020202020204" pitchFamily="34" charset="0"/>
                        </a:rPr>
                        <a:t>EU’s vulnerability vs supply disruptions</a:t>
                      </a:r>
                      <a:r>
                        <a:rPr lang="en-US" b="0" i="0" dirty="0">
                          <a:solidFill>
                            <a:schemeClr val="tx1"/>
                          </a:solidFill>
                          <a:latin typeface="Arial" panose="020B0604020202020204" pitchFamily="34" charset="0"/>
                          <a:cs typeface="Arial" panose="020B0604020202020204" pitchFamily="34" charset="0"/>
                        </a:rPr>
                        <a:t>…</a:t>
                      </a:r>
                    </a:p>
                    <a:p>
                      <a:pPr marL="285750" indent="-285750">
                        <a:buFont typeface="Wingdings" panose="05000000000000000000" pitchFamily="2" charset="2"/>
                        <a:buChar char="§"/>
                      </a:pPr>
                      <a:endParaRPr lang="en-US" b="0" i="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b="0" i="0" dirty="0">
                          <a:solidFill>
                            <a:schemeClr val="tx1"/>
                          </a:solidFill>
                          <a:latin typeface="Arial" panose="020B0604020202020204" pitchFamily="34" charset="0"/>
                          <a:cs typeface="Arial" panose="020B0604020202020204" pitchFamily="34" charset="0"/>
                        </a:rPr>
                        <a:t>…but insofar as </a:t>
                      </a:r>
                      <a:r>
                        <a:rPr lang="en-US" b="1" i="0" dirty="0">
                          <a:solidFill>
                            <a:schemeClr val="tx1"/>
                          </a:solidFill>
                          <a:latin typeface="Arial" panose="020B0604020202020204" pitchFamily="34" charset="0"/>
                          <a:cs typeface="Arial" panose="020B0604020202020204" pitchFamily="34" charset="0"/>
                        </a:rPr>
                        <a:t>third-country imports of biomethane and hydrogen</a:t>
                      </a:r>
                      <a:r>
                        <a:rPr lang="en-US" b="0" i="0" dirty="0">
                          <a:solidFill>
                            <a:schemeClr val="tx1"/>
                          </a:solidFill>
                          <a:latin typeface="Arial" panose="020B0604020202020204" pitchFamily="34" charset="0"/>
                          <a:cs typeface="Arial" panose="020B0604020202020204" pitchFamily="34" charset="0"/>
                        </a:rPr>
                        <a:t> remain on the table the EU will maintain the </a:t>
                      </a:r>
                      <a:r>
                        <a:rPr lang="en-US" b="1" i="0" dirty="0">
                          <a:solidFill>
                            <a:schemeClr val="tx1"/>
                          </a:solidFill>
                          <a:latin typeface="Arial" panose="020B0604020202020204" pitchFamily="34" charset="0"/>
                          <a:cs typeface="Arial" panose="020B0604020202020204" pitchFamily="34" charset="0"/>
                        </a:rPr>
                        <a:t>rule-based market approach </a:t>
                      </a:r>
                      <a:r>
                        <a:rPr lang="en-US" b="0" i="0" dirty="0">
                          <a:solidFill>
                            <a:schemeClr val="tx1"/>
                          </a:solidFill>
                          <a:latin typeface="Arial" panose="020B0604020202020204" pitchFamily="34" charset="0"/>
                          <a:cs typeface="Arial" panose="020B0604020202020204" pitchFamily="34" charset="0"/>
                        </a:rPr>
                        <a:t>of its </a:t>
                      </a:r>
                      <a:r>
                        <a:rPr lang="en-US" b="1" i="0" dirty="0">
                          <a:solidFill>
                            <a:schemeClr val="tx1"/>
                          </a:solidFill>
                          <a:latin typeface="Arial" panose="020B0604020202020204" pitchFamily="34" charset="0"/>
                          <a:cs typeface="Arial" panose="020B0604020202020204" pitchFamily="34" charset="0"/>
                        </a:rPr>
                        <a:t>external energy policy</a:t>
                      </a:r>
                      <a:r>
                        <a:rPr lang="en-US" b="0" i="0" dirty="0">
                          <a:solidFill>
                            <a:schemeClr val="tx1"/>
                          </a:solidFill>
                          <a:latin typeface="Arial" panose="020B0604020202020204" pitchFamily="34" charset="0"/>
                          <a:cs typeface="Arial" panose="020B0604020202020204" pitchFamily="34" charset="0"/>
                        </a:rPr>
                        <a:t> via both </a:t>
                      </a:r>
                      <a:r>
                        <a:rPr lang="en-US" b="1" i="0" dirty="0">
                          <a:solidFill>
                            <a:schemeClr val="tx1"/>
                          </a:solidFill>
                          <a:latin typeface="Arial" panose="020B0604020202020204" pitchFamily="34" charset="0"/>
                          <a:cs typeface="Arial" panose="020B0604020202020204" pitchFamily="34" charset="0"/>
                        </a:rPr>
                        <a:t>soft law instruments</a:t>
                      </a:r>
                      <a:r>
                        <a:rPr lang="en-US" b="0" i="0" dirty="0">
                          <a:solidFill>
                            <a:schemeClr val="tx1"/>
                          </a:solidFill>
                          <a:latin typeface="Arial" panose="020B0604020202020204" pitchFamily="34" charset="0"/>
                          <a:cs typeface="Arial" panose="020B0604020202020204" pitchFamily="34" charset="0"/>
                        </a:rPr>
                        <a:t> and </a:t>
                      </a:r>
                      <a:r>
                        <a:rPr lang="en-US" b="1" i="0" dirty="0">
                          <a:solidFill>
                            <a:schemeClr val="tx1"/>
                          </a:solidFill>
                          <a:latin typeface="Arial" panose="020B0604020202020204" pitchFamily="34" charset="0"/>
                          <a:cs typeface="Arial" panose="020B0604020202020204" pitchFamily="34" charset="0"/>
                        </a:rPr>
                        <a:t>hybrid energy governance formats.</a:t>
                      </a:r>
                      <a:endParaRPr lang="en-GB" b="1" i="0" dirty="0">
                        <a:solidFill>
                          <a:schemeClr val="tx1"/>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3554466832"/>
                  </a:ext>
                </a:extLst>
              </a:tr>
            </a:tbl>
          </a:graphicData>
        </a:graphic>
      </p:graphicFrame>
      <p:pic>
        <p:nvPicPr>
          <p:cNvPr id="4" name="Εικόνα 3">
            <a:extLst>
              <a:ext uri="{FF2B5EF4-FFF2-40B4-BE49-F238E27FC236}">
                <a16:creationId xmlns:a16="http://schemas.microsoft.com/office/drawing/2014/main" id="{35B6F6CA-28A2-4258-BFDA-E6C0B12EBCE1}"/>
              </a:ext>
            </a:extLst>
          </p:cNvPr>
          <p:cNvPicPr>
            <a:picLocks noChangeAspect="1"/>
          </p:cNvPicPr>
          <p:nvPr/>
        </p:nvPicPr>
        <p:blipFill>
          <a:blip r:embed="rId4"/>
          <a:stretch>
            <a:fillRect/>
          </a:stretch>
        </p:blipFill>
        <p:spPr>
          <a:xfrm>
            <a:off x="1159908" y="1210450"/>
            <a:ext cx="4645555" cy="646232"/>
          </a:xfrm>
          <a:prstGeom prst="rect">
            <a:avLst/>
          </a:prstGeom>
        </p:spPr>
      </p:pic>
      <p:pic>
        <p:nvPicPr>
          <p:cNvPr id="8" name="Εικόνα 7">
            <a:extLst>
              <a:ext uri="{FF2B5EF4-FFF2-40B4-BE49-F238E27FC236}">
                <a16:creationId xmlns:a16="http://schemas.microsoft.com/office/drawing/2014/main" id="{70D8ACEA-ED06-4EEC-A4AD-B08884CF7F8F}"/>
              </a:ext>
            </a:extLst>
          </p:cNvPr>
          <p:cNvPicPr>
            <a:picLocks noChangeAspect="1"/>
          </p:cNvPicPr>
          <p:nvPr/>
        </p:nvPicPr>
        <p:blipFill>
          <a:blip r:embed="rId5"/>
          <a:stretch>
            <a:fillRect/>
          </a:stretch>
        </p:blipFill>
        <p:spPr>
          <a:xfrm>
            <a:off x="1151222" y="1846911"/>
            <a:ext cx="7529213" cy="621846"/>
          </a:xfrm>
          <a:prstGeom prst="rect">
            <a:avLst/>
          </a:prstGeom>
        </p:spPr>
      </p:pic>
    </p:spTree>
    <p:extLst>
      <p:ext uri="{BB962C8B-B14F-4D97-AF65-F5344CB8AC3E}">
        <p14:creationId xmlns:p14="http://schemas.microsoft.com/office/powerpoint/2010/main" val="1122126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4">
            <a:extLst>
              <a:ext uri="{FF2B5EF4-FFF2-40B4-BE49-F238E27FC236}">
                <a16:creationId xmlns:a16="http://schemas.microsoft.com/office/drawing/2014/main" id="{838EA934-D422-49F3-AB9B-17FA9EA865D7}"/>
              </a:ext>
            </a:extLst>
          </p:cNvPr>
          <p:cNvSpPr>
            <a:spLocks noGrp="1"/>
          </p:cNvSpPr>
          <p:nvPr>
            <p:ph type="sldNum" sz="quarter" idx="12"/>
          </p:nvPr>
        </p:nvSpPr>
        <p:spPr>
          <a:xfrm>
            <a:off x="8184232" y="6356350"/>
            <a:ext cx="3600400" cy="365125"/>
          </a:xfrm>
          <a:solidFill>
            <a:srgbClr val="FF0000"/>
          </a:solidFill>
        </p:spPr>
        <p:txBody>
          <a:bodyPr/>
          <a:lstStyle/>
          <a:p>
            <a:r>
              <a:rPr lang="en-US" sz="1400" b="1" dirty="0">
                <a:solidFill>
                  <a:schemeClr val="bg1"/>
                </a:solidFill>
                <a:latin typeface="Arial Narrow" panose="020B0606020202030204" pitchFamily="34" charset="0"/>
                <a:hlinkClick r:id="rId2">
                  <a:extLst>
                    <a:ext uri="{A12FA001-AC4F-418D-AE19-62706E023703}">
                      <ahyp:hlinkClr xmlns:ahyp="http://schemas.microsoft.com/office/drawing/2018/hyperlinkcolor" val="tx"/>
                    </a:ext>
                  </a:extLst>
                </a:hlinkClick>
              </a:rPr>
              <a:t>Mariana.Liakopoulou@natoassociation.ca</a:t>
            </a:r>
            <a:r>
              <a:rPr lang="en-US" sz="1400" b="1" dirty="0">
                <a:solidFill>
                  <a:schemeClr val="bg1"/>
                </a:solidFill>
                <a:latin typeface="Arial Narrow" panose="020B0606020202030204" pitchFamily="34" charset="0"/>
              </a:rPr>
              <a:t> – 17 </a:t>
            </a:r>
            <a:endParaRPr lang="el-GR" sz="1400" b="1" dirty="0">
              <a:solidFill>
                <a:schemeClr val="bg1"/>
              </a:solidFill>
              <a:latin typeface="Arial Narrow" panose="020B0606020202030204" pitchFamily="34" charset="0"/>
            </a:endParaRPr>
          </a:p>
        </p:txBody>
      </p:sp>
      <p:pic>
        <p:nvPicPr>
          <p:cNvPr id="7" name="Εικόνα 6">
            <a:extLst>
              <a:ext uri="{FF2B5EF4-FFF2-40B4-BE49-F238E27FC236}">
                <a16:creationId xmlns:a16="http://schemas.microsoft.com/office/drawing/2014/main" id="{3B93DF14-25D1-4A24-98A1-A1D3DE2920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94" y="0"/>
            <a:ext cx="3474000" cy="1051699"/>
          </a:xfrm>
          <a:prstGeom prst="rect">
            <a:avLst/>
          </a:prstGeom>
        </p:spPr>
      </p:pic>
      <p:pic>
        <p:nvPicPr>
          <p:cNvPr id="3" name="Εικόνα 2">
            <a:extLst>
              <a:ext uri="{FF2B5EF4-FFF2-40B4-BE49-F238E27FC236}">
                <a16:creationId xmlns:a16="http://schemas.microsoft.com/office/drawing/2014/main" id="{1EA08436-5F57-495A-A012-09E39723420E}"/>
              </a:ext>
            </a:extLst>
          </p:cNvPr>
          <p:cNvPicPr>
            <a:picLocks noChangeAspect="1"/>
          </p:cNvPicPr>
          <p:nvPr/>
        </p:nvPicPr>
        <p:blipFill>
          <a:blip r:embed="rId4"/>
          <a:stretch>
            <a:fillRect/>
          </a:stretch>
        </p:blipFill>
        <p:spPr>
          <a:xfrm>
            <a:off x="1162716" y="1268760"/>
            <a:ext cx="4645555" cy="646232"/>
          </a:xfrm>
          <a:prstGeom prst="rect">
            <a:avLst/>
          </a:prstGeom>
        </p:spPr>
      </p:pic>
      <p:graphicFrame>
        <p:nvGraphicFramePr>
          <p:cNvPr id="4" name="Πίνακας 5">
            <a:extLst>
              <a:ext uri="{FF2B5EF4-FFF2-40B4-BE49-F238E27FC236}">
                <a16:creationId xmlns:a16="http://schemas.microsoft.com/office/drawing/2014/main" id="{D00DCAC2-081F-43E4-921A-27F1940235ED}"/>
              </a:ext>
            </a:extLst>
          </p:cNvPr>
          <p:cNvGraphicFramePr>
            <a:graphicFrameLocks noGrp="1"/>
          </p:cNvGraphicFramePr>
          <p:nvPr>
            <p:extLst>
              <p:ext uri="{D42A27DB-BD31-4B8C-83A1-F6EECF244321}">
                <p14:modId xmlns:p14="http://schemas.microsoft.com/office/powerpoint/2010/main" val="4293164014"/>
              </p:ext>
            </p:extLst>
          </p:nvPr>
        </p:nvGraphicFramePr>
        <p:xfrm>
          <a:off x="1162716" y="1875790"/>
          <a:ext cx="10621916" cy="4480560"/>
        </p:xfrm>
        <a:graphic>
          <a:graphicData uri="http://schemas.openxmlformats.org/drawingml/2006/table">
            <a:tbl>
              <a:tblPr firstRow="1" bandRow="1">
                <a:tableStyleId>{5C22544A-7EE6-4342-B048-85BDC9FD1C3A}</a:tableStyleId>
              </a:tblPr>
              <a:tblGrid>
                <a:gridCol w="10621916">
                  <a:extLst>
                    <a:ext uri="{9D8B030D-6E8A-4147-A177-3AD203B41FA5}">
                      <a16:colId xmlns:a16="http://schemas.microsoft.com/office/drawing/2014/main" val="4261026434"/>
                    </a:ext>
                  </a:extLst>
                </a:gridCol>
              </a:tblGrid>
              <a:tr h="4104455">
                <a:tc>
                  <a:txBody>
                    <a:bodyPr/>
                    <a:lstStyle/>
                    <a:p>
                      <a:pPr marL="285750" indent="-285750">
                        <a:buFont typeface="Wingdings" panose="05000000000000000000" pitchFamily="2" charset="2"/>
                        <a:buChar char="ü"/>
                      </a:pPr>
                      <a:r>
                        <a:rPr lang="en-US" b="0" dirty="0">
                          <a:solidFill>
                            <a:schemeClr val="tx1"/>
                          </a:solidFill>
                          <a:latin typeface="Arial" panose="020B0604020202020204" pitchFamily="34" charset="0"/>
                          <a:cs typeface="Arial" panose="020B0604020202020204" pitchFamily="34" charset="0"/>
                        </a:rPr>
                        <a:t>Transposition of </a:t>
                      </a:r>
                      <a:r>
                        <a:rPr lang="en-US" b="1" dirty="0">
                          <a:solidFill>
                            <a:schemeClr val="tx1"/>
                          </a:solidFill>
                          <a:latin typeface="Arial" panose="020B0604020202020204" pitchFamily="34" charset="0"/>
                          <a:cs typeface="Arial" panose="020B0604020202020204" pitchFamily="34" charset="0"/>
                        </a:rPr>
                        <a:t>rationale &amp; principles of existing natural gas regulation + exploitation of existing natural gas infrastructure </a:t>
                      </a:r>
                      <a:r>
                        <a:rPr lang="en-US" b="0" dirty="0">
                          <a:solidFill>
                            <a:schemeClr val="tx1"/>
                          </a:solidFill>
                          <a:latin typeface="Arial" panose="020B0604020202020204" pitchFamily="34" charset="0"/>
                          <a:cs typeface="Arial" panose="020B0604020202020204" pitchFamily="34" charset="0"/>
                        </a:rPr>
                        <a:t>in a sector coupling context to bring </a:t>
                      </a:r>
                      <a:r>
                        <a:rPr lang="en-US" b="1" dirty="0">
                          <a:solidFill>
                            <a:schemeClr val="tx1"/>
                          </a:solidFill>
                          <a:latin typeface="Arial" panose="020B0604020202020204" pitchFamily="34" charset="0"/>
                          <a:cs typeface="Arial" panose="020B0604020202020204" pitchFamily="34" charset="0"/>
                        </a:rPr>
                        <a:t>EU gas market integration to a whole new level.</a:t>
                      </a:r>
                    </a:p>
                    <a:p>
                      <a:pPr marL="285750" indent="-285750">
                        <a:buFont typeface="Wingdings" panose="05000000000000000000" pitchFamily="2" charset="2"/>
                        <a:buChar char="ü"/>
                      </a:pPr>
                      <a:endParaRPr lang="en-US" b="1"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US" b="1" dirty="0">
                          <a:solidFill>
                            <a:schemeClr val="tx1"/>
                          </a:solidFill>
                          <a:latin typeface="Arial" panose="020B0604020202020204" pitchFamily="34" charset="0"/>
                          <a:cs typeface="Arial" panose="020B0604020202020204" pitchFamily="34" charset="0"/>
                        </a:rPr>
                        <a:t>Absence of a mature industry in green gases </a:t>
                      </a:r>
                      <a:r>
                        <a:rPr lang="en-US" b="0" dirty="0">
                          <a:solidFill>
                            <a:schemeClr val="tx1"/>
                          </a:solidFill>
                          <a:latin typeface="Arial" panose="020B0604020202020204" pitchFamily="34" charset="0"/>
                          <a:cs typeface="Arial" panose="020B0604020202020204" pitchFamily="34" charset="0"/>
                        </a:rPr>
                        <a:t>to complicate transposition of gas concepts &amp; establishment of a traded market in green gases.</a:t>
                      </a:r>
                    </a:p>
                    <a:p>
                      <a:pPr marL="285750" indent="-285750">
                        <a:buFont typeface="Wingdings" panose="05000000000000000000" pitchFamily="2" charset="2"/>
                        <a:buChar char="ü"/>
                      </a:pPr>
                      <a:endParaRPr lang="en-US" b="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US" b="1" dirty="0">
                          <a:solidFill>
                            <a:schemeClr val="tx1"/>
                          </a:solidFill>
                          <a:latin typeface="Arial" panose="020B0604020202020204" pitchFamily="34" charset="0"/>
                          <a:cs typeface="Arial" panose="020B0604020202020204" pitchFamily="34" charset="0"/>
                        </a:rPr>
                        <a:t>Internalization of SoS </a:t>
                      </a:r>
                      <a:r>
                        <a:rPr lang="en-US" b="0" dirty="0">
                          <a:solidFill>
                            <a:schemeClr val="tx1"/>
                          </a:solidFill>
                          <a:latin typeface="Arial" panose="020B0604020202020204" pitchFamily="34" charset="0"/>
                          <a:cs typeface="Arial" panose="020B0604020202020204" pitchFamily="34" charset="0"/>
                        </a:rPr>
                        <a:t>will not, however, render governance of external gas relations obsolete. </a:t>
                      </a:r>
                    </a:p>
                    <a:p>
                      <a:pPr marL="285750" indent="-285750">
                        <a:buFont typeface="Wingdings" panose="05000000000000000000" pitchFamily="2" charset="2"/>
                        <a:buChar char="ü"/>
                      </a:pPr>
                      <a:endParaRPr lang="en-US" b="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US" b="0" dirty="0">
                          <a:solidFill>
                            <a:schemeClr val="tx1"/>
                          </a:solidFill>
                          <a:latin typeface="Arial" panose="020B0604020202020204" pitchFamily="34" charset="0"/>
                          <a:cs typeface="Arial" panose="020B0604020202020204" pitchFamily="34" charset="0"/>
                        </a:rPr>
                        <a:t>For this reason, the EU will have to first complete </a:t>
                      </a:r>
                      <a:r>
                        <a:rPr lang="en-US" b="1" dirty="0">
                          <a:solidFill>
                            <a:schemeClr val="tx1"/>
                          </a:solidFill>
                          <a:latin typeface="Arial" panose="020B0604020202020204" pitchFamily="34" charset="0"/>
                          <a:cs typeface="Arial" panose="020B0604020202020204" pitchFamily="34" charset="0"/>
                        </a:rPr>
                        <a:t>conventional gas market integration </a:t>
                      </a:r>
                      <a:r>
                        <a:rPr lang="en-US" b="0" dirty="0">
                          <a:solidFill>
                            <a:schemeClr val="tx1"/>
                          </a:solidFill>
                          <a:latin typeface="Arial" panose="020B0604020202020204" pitchFamily="34" charset="0"/>
                          <a:cs typeface="Arial" panose="020B0604020202020204" pitchFamily="34" charset="0"/>
                        </a:rPr>
                        <a:t>by </a:t>
                      </a:r>
                      <a:r>
                        <a:rPr lang="en-US" b="1" dirty="0">
                          <a:solidFill>
                            <a:schemeClr val="tx1"/>
                          </a:solidFill>
                          <a:latin typeface="Arial" panose="020B0604020202020204" pitchFamily="34" charset="0"/>
                          <a:cs typeface="Arial" panose="020B0604020202020204" pitchFamily="34" charset="0"/>
                        </a:rPr>
                        <a:t>finalization of strategic infrastructures, symmetrical geographic dissemination of the acquis and smooth depoliticization of gas trade by 2030…</a:t>
                      </a:r>
                    </a:p>
                    <a:p>
                      <a:pPr marL="285750" indent="-285750">
                        <a:buFont typeface="Wingdings" panose="05000000000000000000" pitchFamily="2" charset="2"/>
                        <a:buChar char="ü"/>
                      </a:pPr>
                      <a:endParaRPr lang="en-US" b="1"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US" b="0" dirty="0">
                          <a:solidFill>
                            <a:schemeClr val="tx1"/>
                          </a:solidFill>
                          <a:latin typeface="Arial" panose="020B0604020202020204" pitchFamily="34" charset="0"/>
                          <a:cs typeface="Arial" panose="020B0604020202020204" pitchFamily="34" charset="0"/>
                        </a:rPr>
                        <a:t>…so as to properly forge its </a:t>
                      </a:r>
                      <a:r>
                        <a:rPr lang="en-US" b="1" dirty="0">
                          <a:solidFill>
                            <a:schemeClr val="tx1"/>
                          </a:solidFill>
                          <a:latin typeface="Arial" panose="020B0604020202020204" pitchFamily="34" charset="0"/>
                          <a:cs typeface="Arial" panose="020B0604020202020204" pitchFamily="34" charset="0"/>
                        </a:rPr>
                        <a:t>external gas policy within a de-centralized system </a:t>
                      </a:r>
                      <a:r>
                        <a:rPr lang="en-US" b="0" dirty="0">
                          <a:solidFill>
                            <a:schemeClr val="tx1"/>
                          </a:solidFill>
                          <a:latin typeface="Arial" panose="020B0604020202020204" pitchFamily="34" charset="0"/>
                          <a:cs typeface="Arial" panose="020B0604020202020204" pitchFamily="34" charset="0"/>
                        </a:rPr>
                        <a:t>towards the 2050 carbon neutrality.</a:t>
                      </a:r>
                    </a:p>
                    <a:p>
                      <a:pPr marL="285750" indent="-285750">
                        <a:buFont typeface="Wingdings" panose="05000000000000000000" pitchFamily="2" charset="2"/>
                        <a:buChar char="ü"/>
                      </a:pPr>
                      <a:endParaRPr lang="en-GB" b="1" dirty="0">
                        <a:solidFill>
                          <a:schemeClr val="tx1"/>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2313888171"/>
                  </a:ext>
                </a:extLst>
              </a:tr>
            </a:tbl>
          </a:graphicData>
        </a:graphic>
      </p:graphicFrame>
    </p:spTree>
    <p:extLst>
      <p:ext uri="{BB962C8B-B14F-4D97-AF65-F5344CB8AC3E}">
        <p14:creationId xmlns:p14="http://schemas.microsoft.com/office/powerpoint/2010/main" val="3879279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4">
            <a:extLst>
              <a:ext uri="{FF2B5EF4-FFF2-40B4-BE49-F238E27FC236}">
                <a16:creationId xmlns:a16="http://schemas.microsoft.com/office/drawing/2014/main" id="{838EA934-D422-49F3-AB9B-17FA9EA865D7}"/>
              </a:ext>
            </a:extLst>
          </p:cNvPr>
          <p:cNvSpPr>
            <a:spLocks noGrp="1"/>
          </p:cNvSpPr>
          <p:nvPr>
            <p:ph type="sldNum" sz="quarter" idx="12"/>
          </p:nvPr>
        </p:nvSpPr>
        <p:spPr>
          <a:xfrm>
            <a:off x="8184232" y="6356350"/>
            <a:ext cx="3600400" cy="365125"/>
          </a:xfrm>
          <a:solidFill>
            <a:srgbClr val="FF0000"/>
          </a:solidFill>
        </p:spPr>
        <p:txBody>
          <a:bodyPr/>
          <a:lstStyle/>
          <a:p>
            <a:r>
              <a:rPr lang="en-US" sz="1400" b="1" dirty="0">
                <a:solidFill>
                  <a:schemeClr val="bg1"/>
                </a:solidFill>
                <a:latin typeface="Arial Narrow" panose="020B0606020202030204" pitchFamily="34" charset="0"/>
                <a:hlinkClick r:id="rId2">
                  <a:extLst>
                    <a:ext uri="{A12FA001-AC4F-418D-AE19-62706E023703}">
                      <ahyp:hlinkClr xmlns:ahyp="http://schemas.microsoft.com/office/drawing/2018/hyperlinkcolor" val="tx"/>
                    </a:ext>
                  </a:extLst>
                </a:hlinkClick>
              </a:rPr>
              <a:t>Mariana.Liakopoulou@natoassociation.ca</a:t>
            </a:r>
            <a:r>
              <a:rPr lang="en-US" sz="1400" b="1" dirty="0">
                <a:solidFill>
                  <a:schemeClr val="bg1"/>
                </a:solidFill>
                <a:latin typeface="Arial Narrow" panose="020B0606020202030204" pitchFamily="34" charset="0"/>
              </a:rPr>
              <a:t> – 17 </a:t>
            </a:r>
            <a:endParaRPr lang="el-GR" sz="1400" b="1" dirty="0">
              <a:solidFill>
                <a:schemeClr val="bg1"/>
              </a:solidFill>
              <a:latin typeface="Arial Narrow" panose="020B0606020202030204" pitchFamily="34" charset="0"/>
            </a:endParaRPr>
          </a:p>
        </p:txBody>
      </p:sp>
      <p:pic>
        <p:nvPicPr>
          <p:cNvPr id="7" name="Εικόνα 6">
            <a:extLst>
              <a:ext uri="{FF2B5EF4-FFF2-40B4-BE49-F238E27FC236}">
                <a16:creationId xmlns:a16="http://schemas.microsoft.com/office/drawing/2014/main" id="{3B93DF14-25D1-4A24-98A1-A1D3DE2920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94" y="0"/>
            <a:ext cx="3474000" cy="1051699"/>
          </a:xfrm>
          <a:prstGeom prst="rect">
            <a:avLst/>
          </a:prstGeom>
        </p:spPr>
      </p:pic>
      <p:graphicFrame>
        <p:nvGraphicFramePr>
          <p:cNvPr id="4" name="Πίνακας 5">
            <a:extLst>
              <a:ext uri="{FF2B5EF4-FFF2-40B4-BE49-F238E27FC236}">
                <a16:creationId xmlns:a16="http://schemas.microsoft.com/office/drawing/2014/main" id="{D00DCAC2-081F-43E4-921A-27F1940235ED}"/>
              </a:ext>
            </a:extLst>
          </p:cNvPr>
          <p:cNvGraphicFramePr>
            <a:graphicFrameLocks noGrp="1"/>
          </p:cNvGraphicFramePr>
          <p:nvPr>
            <p:extLst>
              <p:ext uri="{D42A27DB-BD31-4B8C-83A1-F6EECF244321}">
                <p14:modId xmlns:p14="http://schemas.microsoft.com/office/powerpoint/2010/main" val="390668341"/>
              </p:ext>
            </p:extLst>
          </p:nvPr>
        </p:nvGraphicFramePr>
        <p:xfrm>
          <a:off x="1162716" y="1875790"/>
          <a:ext cx="10621916" cy="4206240"/>
        </p:xfrm>
        <a:graphic>
          <a:graphicData uri="http://schemas.openxmlformats.org/drawingml/2006/table">
            <a:tbl>
              <a:tblPr firstRow="1" bandRow="1">
                <a:tableStyleId>{5C22544A-7EE6-4342-B048-85BDC9FD1C3A}</a:tableStyleId>
              </a:tblPr>
              <a:tblGrid>
                <a:gridCol w="10621916">
                  <a:extLst>
                    <a:ext uri="{9D8B030D-6E8A-4147-A177-3AD203B41FA5}">
                      <a16:colId xmlns:a16="http://schemas.microsoft.com/office/drawing/2014/main" val="4261026434"/>
                    </a:ext>
                  </a:extLst>
                </a:gridCol>
              </a:tblGrid>
              <a:tr h="4104455">
                <a:tc>
                  <a:txBody>
                    <a:bodyPr/>
                    <a:lstStyle/>
                    <a:p>
                      <a:pPr marL="285750" indent="-285750">
                        <a:buFont typeface="Wingdings" panose="05000000000000000000" pitchFamily="2" charset="2"/>
                        <a:buChar char="§"/>
                      </a:pPr>
                      <a:endParaRPr lang="en-US" sz="1600" b="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GB" sz="1400" b="0" dirty="0">
                          <a:solidFill>
                            <a:schemeClr val="tx1"/>
                          </a:solidFill>
                          <a:latin typeface="Arial" panose="020B0604020202020204" pitchFamily="34" charset="0"/>
                          <a:cs typeface="Arial" panose="020B0604020202020204" pitchFamily="34" charset="0"/>
                        </a:rPr>
                        <a:t>ACER, 2021. </a:t>
                      </a:r>
                      <a:r>
                        <a:rPr lang="en-US" sz="1400" b="0" i="1" dirty="0">
                          <a:solidFill>
                            <a:schemeClr val="tx1"/>
                          </a:solidFill>
                          <a:latin typeface="Arial" panose="020B0604020202020204" pitchFamily="34" charset="0"/>
                          <a:cs typeface="Arial" panose="020B0604020202020204" pitchFamily="34" charset="0"/>
                        </a:rPr>
                        <a:t>Regulatory Treatment of Power-to-Gas “European Green Deal” Regulatory White Paper series (paper #2) relevant to the European Commission’s Hydrogen and Energy System Integration Strategies. </a:t>
                      </a:r>
                      <a:r>
                        <a:rPr lang="en-US" sz="1400" b="0" dirty="0">
                          <a:solidFill>
                            <a:schemeClr val="tx1"/>
                          </a:solidFill>
                          <a:latin typeface="Arial" panose="020B0604020202020204" pitchFamily="34" charset="0"/>
                          <a:cs typeface="Arial" panose="020B0604020202020204" pitchFamily="34" charset="0"/>
                        </a:rPr>
                        <a:t>Ljubljana: ACER. </a:t>
                      </a:r>
                    </a:p>
                    <a:p>
                      <a:pPr marL="285750" indent="-285750">
                        <a:buFont typeface="Wingdings" panose="05000000000000000000" pitchFamily="2" charset="2"/>
                        <a:buChar char="§"/>
                      </a:pPr>
                      <a:r>
                        <a:rPr lang="en-US" sz="1400" b="0" dirty="0">
                          <a:solidFill>
                            <a:schemeClr val="tx1"/>
                          </a:solidFill>
                          <a:latin typeface="Arial" panose="020B0604020202020204" pitchFamily="34" charset="0"/>
                          <a:cs typeface="Arial" panose="020B0604020202020204" pitchFamily="34" charset="0"/>
                        </a:rPr>
                        <a:t>ACER, 2020. </a:t>
                      </a:r>
                      <a:r>
                        <a:rPr lang="en-US" sz="1400" b="0" i="1" dirty="0">
                          <a:solidFill>
                            <a:schemeClr val="tx1"/>
                          </a:solidFill>
                          <a:latin typeface="Arial" panose="020B0604020202020204" pitchFamily="34" charset="0"/>
                          <a:cs typeface="Arial" panose="020B0604020202020204" pitchFamily="34" charset="0"/>
                        </a:rPr>
                        <a:t>Consolidated Report on the progress of electricity and gas Projects of Common Interest (2020).</a:t>
                      </a:r>
                      <a:r>
                        <a:rPr lang="en-US" sz="1400" b="0" dirty="0">
                          <a:solidFill>
                            <a:schemeClr val="tx1"/>
                          </a:solidFill>
                          <a:latin typeface="Arial" panose="020B0604020202020204" pitchFamily="34" charset="0"/>
                          <a:cs typeface="Arial" panose="020B0604020202020204" pitchFamily="34" charset="0"/>
                        </a:rPr>
                        <a:t> Ljubljana: ACER. </a:t>
                      </a:r>
                      <a:endParaRPr lang="en-GB" sz="1400" b="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GB" sz="1400" b="0" dirty="0">
                          <a:solidFill>
                            <a:schemeClr val="tx1"/>
                          </a:solidFill>
                          <a:latin typeface="Arial" panose="020B0604020202020204" pitchFamily="34" charset="0"/>
                          <a:cs typeface="Arial" panose="020B0604020202020204" pitchFamily="34" charset="0"/>
                        </a:rPr>
                        <a:t>EC, 2021. </a:t>
                      </a:r>
                      <a:r>
                        <a:rPr lang="en-GB" sz="1400" b="0" i="1" dirty="0">
                          <a:solidFill>
                            <a:schemeClr val="tx1"/>
                          </a:solidFill>
                          <a:latin typeface="Arial" panose="020B0604020202020204" pitchFamily="34" charset="0"/>
                          <a:cs typeface="Arial" panose="020B0604020202020204" pitchFamily="34" charset="0"/>
                        </a:rPr>
                        <a:t>Combined Evaluation Roadmap/Inception Impact Assessment </a:t>
                      </a:r>
                      <a:r>
                        <a:rPr lang="en-GB" sz="1400" b="0" dirty="0">
                          <a:solidFill>
                            <a:schemeClr val="tx1"/>
                          </a:solidFill>
                          <a:latin typeface="Arial" panose="020B0604020202020204" pitchFamily="34" charset="0"/>
                          <a:cs typeface="Arial" panose="020B0604020202020204" pitchFamily="34" charset="0"/>
                        </a:rPr>
                        <a:t>[online]. Available at: </a:t>
                      </a:r>
                      <a:r>
                        <a:rPr lang="en-GB" sz="1400" b="0" dirty="0">
                          <a:solidFill>
                            <a:schemeClr val="tx1"/>
                          </a:solidFill>
                          <a:latin typeface="Arial" panose="020B0604020202020204" pitchFamily="34" charset="0"/>
                          <a:cs typeface="Arial" panose="020B0604020202020204" pitchFamily="34" charset="0"/>
                          <a:hlinkClick r:id="rId4"/>
                        </a:rPr>
                        <a:t>https://ec.europa.eu/info/law/better-regulation/have-your-say/initiatives/12766-Revision-of-EU-rules-on-Gas-_en</a:t>
                      </a:r>
                      <a:endParaRPr lang="en-GB" sz="1400" b="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GB" sz="1400" b="0" dirty="0">
                          <a:solidFill>
                            <a:schemeClr val="tx1"/>
                          </a:solidFill>
                          <a:latin typeface="Arial" panose="020B0604020202020204" pitchFamily="34" charset="0"/>
                          <a:cs typeface="Arial" panose="020B0604020202020204" pitchFamily="34" charset="0"/>
                        </a:rPr>
                        <a:t>Heather, P., 2021. “</a:t>
                      </a:r>
                      <a:r>
                        <a:rPr lang="en-US" sz="1400" b="0" dirty="0">
                          <a:solidFill>
                            <a:schemeClr val="tx1"/>
                          </a:solidFill>
                          <a:latin typeface="Arial" panose="020B0604020202020204" pitchFamily="34" charset="0"/>
                          <a:cs typeface="Arial" panose="020B0604020202020204" pitchFamily="34" charset="0"/>
                        </a:rPr>
                        <a:t>HOW A TRADED HYDROGEN MARKET MIGHT DEVELOP—LESSONS FROM THE NATURAL GAS INDUSTRY.” In: </a:t>
                      </a:r>
                      <a:r>
                        <a:rPr lang="en-US" sz="1400" b="0" i="1" dirty="0">
                          <a:solidFill>
                            <a:schemeClr val="tx1"/>
                          </a:solidFill>
                          <a:latin typeface="Arial" panose="020B0604020202020204" pitchFamily="34" charset="0"/>
                          <a:cs typeface="Arial" panose="020B0604020202020204" pitchFamily="34" charset="0"/>
                        </a:rPr>
                        <a:t>OIES Energy Forum – The Role of Hydrogen in the Energy Transition</a:t>
                      </a:r>
                      <a:r>
                        <a:rPr lang="en-US" sz="1400" b="0" i="0" dirty="0">
                          <a:solidFill>
                            <a:schemeClr val="tx1"/>
                          </a:solidFill>
                          <a:latin typeface="Arial" panose="020B0604020202020204" pitchFamily="34" charset="0"/>
                          <a:cs typeface="Arial" panose="020B0604020202020204" pitchFamily="34" charset="0"/>
                        </a:rPr>
                        <a:t>. Oxford: OIES. </a:t>
                      </a:r>
                      <a:endParaRPr lang="en-GB" sz="1400" b="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GB" sz="1400" b="0" dirty="0">
                          <a:solidFill>
                            <a:schemeClr val="tx1"/>
                          </a:solidFill>
                          <a:latin typeface="Arial" panose="020B0604020202020204" pitchFamily="34" charset="0"/>
                          <a:cs typeface="Arial" panose="020B0604020202020204" pitchFamily="34" charset="0"/>
                        </a:rPr>
                        <a:t>Liakopoulou, M., 2020. “Gas Supply Security and Decarbonization in SEE and CEE.” In: R. M. Cutler, A. </a:t>
                      </a:r>
                      <a:r>
                        <a:rPr lang="en-GB" sz="1400" b="0" dirty="0" err="1">
                          <a:solidFill>
                            <a:schemeClr val="tx1"/>
                          </a:solidFill>
                          <a:latin typeface="Arial" panose="020B0604020202020204" pitchFamily="34" charset="0"/>
                          <a:cs typeface="Arial" panose="020B0604020202020204" pitchFamily="34" charset="0"/>
                        </a:rPr>
                        <a:t>Sabadus</a:t>
                      </a:r>
                      <a:r>
                        <a:rPr lang="en-GB" sz="1400" b="0" dirty="0">
                          <a:solidFill>
                            <a:schemeClr val="tx1"/>
                          </a:solidFill>
                          <a:latin typeface="Arial" panose="020B0604020202020204" pitchFamily="34" charset="0"/>
                          <a:cs typeface="Arial" panose="020B0604020202020204" pitchFamily="34" charset="0"/>
                        </a:rPr>
                        <a:t>, M. Liakopoulou, C. </a:t>
                      </a:r>
                      <a:r>
                        <a:rPr lang="en-GB" sz="1400" b="0" dirty="0" err="1">
                          <a:solidFill>
                            <a:schemeClr val="tx1"/>
                          </a:solidFill>
                          <a:latin typeface="Arial" panose="020B0604020202020204" pitchFamily="34" charset="0"/>
                          <a:cs typeface="Arial" panose="020B0604020202020204" pitchFamily="34" charset="0"/>
                        </a:rPr>
                        <a:t>Widdershoven</a:t>
                      </a:r>
                      <a:r>
                        <a:rPr lang="en-GB" sz="1400" b="0" dirty="0">
                          <a:solidFill>
                            <a:schemeClr val="tx1"/>
                          </a:solidFill>
                          <a:latin typeface="Arial" panose="020B0604020202020204" pitchFamily="34" charset="0"/>
                          <a:cs typeface="Arial" panose="020B0604020202020204" pitchFamily="34" charset="0"/>
                        </a:rPr>
                        <a:t>, 2020. NATO-Area Energy Security: The Southeast European Flank. Toronto: NATO Association of Canada (NAOC) Webinar Series [online]. Available at: </a:t>
                      </a:r>
                      <a:r>
                        <a:rPr lang="en-GB" sz="1400" b="0" dirty="0">
                          <a:solidFill>
                            <a:schemeClr val="tx1"/>
                          </a:solidFill>
                          <a:latin typeface="Arial" panose="020B0604020202020204" pitchFamily="34" charset="0"/>
                          <a:cs typeface="Arial" panose="020B0604020202020204" pitchFamily="34" charset="0"/>
                          <a:hlinkClick r:id="rId5"/>
                        </a:rPr>
                        <a:t>https://www.youtube.com/watch?v=cBShlPbpHGU&amp;t=4404s</a:t>
                      </a:r>
                      <a:r>
                        <a:rPr lang="en-GB" sz="1400" b="0" dirty="0">
                          <a:solidFill>
                            <a:schemeClr val="tx1"/>
                          </a:solidFill>
                          <a:latin typeface="Arial" panose="020B0604020202020204" pitchFamily="34" charset="0"/>
                          <a:cs typeface="Arial" panose="020B0604020202020204" pitchFamily="34" charset="0"/>
                        </a:rPr>
                        <a:t>  </a:t>
                      </a:r>
                    </a:p>
                    <a:p>
                      <a:pPr marL="285750" indent="-285750">
                        <a:buFont typeface="Wingdings" panose="05000000000000000000" pitchFamily="2" charset="2"/>
                        <a:buChar char="§"/>
                      </a:pPr>
                      <a:r>
                        <a:rPr lang="en-GB" sz="1400" b="0" dirty="0">
                          <a:solidFill>
                            <a:schemeClr val="tx1"/>
                          </a:solidFill>
                          <a:latin typeface="Arial" panose="020B0604020202020204" pitchFamily="34" charset="0"/>
                          <a:cs typeface="Arial" panose="020B0604020202020204" pitchFamily="34" charset="0"/>
                        </a:rPr>
                        <a:t>Liakopoulou, M., 2021. </a:t>
                      </a:r>
                      <a:r>
                        <a:rPr lang="en-GB" sz="1400" b="0" i="1" dirty="0">
                          <a:solidFill>
                            <a:schemeClr val="tx1"/>
                          </a:solidFill>
                          <a:latin typeface="Arial" panose="020B0604020202020204" pitchFamily="34" charset="0"/>
                          <a:cs typeface="Arial" panose="020B0604020202020204" pitchFamily="34" charset="0"/>
                        </a:rPr>
                        <a:t>The Decarbonization of Natural Gas and Europe’s Energy Security. </a:t>
                      </a:r>
                      <a:r>
                        <a:rPr lang="en-GB" sz="1400" b="0" dirty="0">
                          <a:solidFill>
                            <a:schemeClr val="tx1"/>
                          </a:solidFill>
                          <a:latin typeface="Arial" panose="020B0604020202020204" pitchFamily="34" charset="0"/>
                          <a:cs typeface="Arial" panose="020B0604020202020204" pitchFamily="34" charset="0"/>
                        </a:rPr>
                        <a:t>Cleveland: USAEE &amp; IAEE. </a:t>
                      </a:r>
                    </a:p>
                    <a:p>
                      <a:pPr marL="285750" indent="-285750">
                        <a:buFont typeface="Wingdings" panose="05000000000000000000" pitchFamily="2" charset="2"/>
                        <a:buChar char="§"/>
                      </a:pPr>
                      <a:r>
                        <a:rPr lang="en-US" sz="1400" b="0" dirty="0" err="1">
                          <a:solidFill>
                            <a:schemeClr val="tx1"/>
                          </a:solidFill>
                          <a:latin typeface="Arial" panose="020B0604020202020204" pitchFamily="34" charset="0"/>
                          <a:cs typeface="Arial" panose="020B0604020202020204" pitchFamily="34" charset="0"/>
                        </a:rPr>
                        <a:t>Pototschnig</a:t>
                      </a:r>
                      <a:r>
                        <a:rPr lang="en-US" sz="1400" b="0" dirty="0">
                          <a:solidFill>
                            <a:schemeClr val="tx1"/>
                          </a:solidFill>
                          <a:latin typeface="Arial" panose="020B0604020202020204" pitchFamily="34" charset="0"/>
                          <a:cs typeface="Arial" panose="020B0604020202020204" pitchFamily="34" charset="0"/>
                        </a:rPr>
                        <a:t>, A., 2021. </a:t>
                      </a:r>
                      <a:r>
                        <a:rPr lang="en-US" sz="1400" b="0" i="1" dirty="0">
                          <a:solidFill>
                            <a:schemeClr val="tx1"/>
                          </a:solidFill>
                          <a:latin typeface="Arial" panose="020B0604020202020204" pitchFamily="34" charset="0"/>
                          <a:cs typeface="Arial" panose="020B0604020202020204" pitchFamily="34" charset="0"/>
                        </a:rPr>
                        <a:t>The Regulatory Approach to Power-to-Gas Facilities</a:t>
                      </a:r>
                      <a:r>
                        <a:rPr lang="en-US" sz="1400" b="0" i="0" dirty="0">
                          <a:solidFill>
                            <a:schemeClr val="tx1"/>
                          </a:solidFill>
                          <a:latin typeface="Arial" panose="020B0604020202020204" pitchFamily="34" charset="0"/>
                          <a:cs typeface="Arial" panose="020B0604020202020204" pitchFamily="34" charset="0"/>
                        </a:rPr>
                        <a:t>. Florence: Florence School of Regulation.</a:t>
                      </a:r>
                      <a:endParaRPr lang="en-US" sz="1400" b="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400" b="0" dirty="0" err="1">
                          <a:solidFill>
                            <a:schemeClr val="tx1"/>
                          </a:solidFill>
                          <a:latin typeface="Arial" panose="020B0604020202020204" pitchFamily="34" charset="0"/>
                          <a:cs typeface="Arial" panose="020B0604020202020204" pitchFamily="34" charset="0"/>
                        </a:rPr>
                        <a:t>Sardi</a:t>
                      </a:r>
                      <a:r>
                        <a:rPr lang="en-US" sz="1400" b="0" dirty="0">
                          <a:solidFill>
                            <a:schemeClr val="tx1"/>
                          </a:solidFill>
                          <a:latin typeface="Arial" panose="020B0604020202020204" pitchFamily="34" charset="0"/>
                          <a:cs typeface="Arial" panose="020B0604020202020204" pitchFamily="34" charset="0"/>
                        </a:rPr>
                        <a:t>, K., De Vita, A., </a:t>
                      </a:r>
                      <a:r>
                        <a:rPr lang="en-US" sz="1400" b="0" dirty="0" err="1">
                          <a:solidFill>
                            <a:schemeClr val="tx1"/>
                          </a:solidFill>
                          <a:latin typeface="Arial" panose="020B0604020202020204" pitchFamily="34" charset="0"/>
                          <a:cs typeface="Arial" panose="020B0604020202020204" pitchFamily="34" charset="0"/>
                        </a:rPr>
                        <a:t>Capros</a:t>
                      </a:r>
                      <a:r>
                        <a:rPr lang="en-US" sz="1400" b="0" dirty="0">
                          <a:solidFill>
                            <a:schemeClr val="tx1"/>
                          </a:solidFill>
                          <a:latin typeface="Arial" panose="020B0604020202020204" pitchFamily="34" charset="0"/>
                          <a:cs typeface="Arial" panose="020B0604020202020204" pitchFamily="34" charset="0"/>
                        </a:rPr>
                        <a:t>, P., 2020. </a:t>
                      </a:r>
                      <a:r>
                        <a:rPr lang="en-US" sz="1400" b="0" i="1" dirty="0">
                          <a:solidFill>
                            <a:schemeClr val="tx1"/>
                          </a:solidFill>
                          <a:latin typeface="Arial" panose="020B0604020202020204" pitchFamily="34" charset="0"/>
                          <a:cs typeface="Arial" panose="020B0604020202020204" pitchFamily="34" charset="0"/>
                        </a:rPr>
                        <a:t>ASSET Study on The role of Gas DSOs and distribution networks in the context of the energy transition.</a:t>
                      </a:r>
                      <a:r>
                        <a:rPr lang="en-US" sz="1400" b="0" dirty="0">
                          <a:solidFill>
                            <a:schemeClr val="tx1"/>
                          </a:solidFill>
                          <a:latin typeface="Arial" panose="020B0604020202020204" pitchFamily="34" charset="0"/>
                          <a:cs typeface="Arial" panose="020B0604020202020204" pitchFamily="34" charset="0"/>
                        </a:rPr>
                        <a:t> Brussels: DG Energy. </a:t>
                      </a:r>
                    </a:p>
                    <a:p>
                      <a:pPr marL="285750" indent="-285750">
                        <a:buFont typeface="Wingdings" panose="05000000000000000000" pitchFamily="2" charset="2"/>
                        <a:buChar char="§"/>
                      </a:pPr>
                      <a:r>
                        <a:rPr lang="en-US" sz="1400" b="0" dirty="0">
                          <a:solidFill>
                            <a:schemeClr val="tx1"/>
                          </a:solidFill>
                          <a:latin typeface="Arial" panose="020B0604020202020204" pitchFamily="34" charset="0"/>
                          <a:cs typeface="Arial" panose="020B0604020202020204" pitchFamily="34" charset="0"/>
                        </a:rPr>
                        <a:t>Sartor, O. and </a:t>
                      </a:r>
                      <a:r>
                        <a:rPr lang="en-US" sz="1400" b="0" dirty="0" err="1">
                          <a:solidFill>
                            <a:schemeClr val="tx1"/>
                          </a:solidFill>
                          <a:latin typeface="Arial" panose="020B0604020202020204" pitchFamily="34" charset="0"/>
                          <a:cs typeface="Arial" panose="020B0604020202020204" pitchFamily="34" charset="0"/>
                        </a:rPr>
                        <a:t>Bataille</a:t>
                      </a:r>
                      <a:r>
                        <a:rPr lang="en-US" sz="1400" b="0" dirty="0">
                          <a:solidFill>
                            <a:schemeClr val="tx1"/>
                          </a:solidFill>
                          <a:latin typeface="Arial" panose="020B0604020202020204" pitchFamily="34" charset="0"/>
                          <a:cs typeface="Arial" panose="020B0604020202020204" pitchFamily="34" charset="0"/>
                        </a:rPr>
                        <a:t>, C., 2019. </a:t>
                      </a:r>
                      <a:r>
                        <a:rPr lang="en-US" sz="1400" b="0" i="1" dirty="0" err="1">
                          <a:solidFill>
                            <a:schemeClr val="tx1"/>
                          </a:solidFill>
                          <a:latin typeface="Arial" panose="020B0604020202020204" pitchFamily="34" charset="0"/>
                          <a:cs typeface="Arial" panose="020B0604020202020204" pitchFamily="34" charset="0"/>
                        </a:rPr>
                        <a:t>Decarbonising</a:t>
                      </a:r>
                      <a:r>
                        <a:rPr lang="en-US" sz="1400" b="0" i="1" dirty="0">
                          <a:solidFill>
                            <a:schemeClr val="tx1"/>
                          </a:solidFill>
                          <a:latin typeface="Arial" panose="020B0604020202020204" pitchFamily="34" charset="0"/>
                          <a:cs typeface="Arial" panose="020B0604020202020204" pitchFamily="34" charset="0"/>
                        </a:rPr>
                        <a:t> basic materials in Europe: How Carbon Contracts-for-Difference could help bring breakthrough technologies to market. </a:t>
                      </a:r>
                      <a:r>
                        <a:rPr lang="en-US" sz="1400" b="0" i="0" dirty="0">
                          <a:solidFill>
                            <a:schemeClr val="tx1"/>
                          </a:solidFill>
                          <a:latin typeface="Arial" panose="020B0604020202020204" pitchFamily="34" charset="0"/>
                          <a:cs typeface="Arial" panose="020B0604020202020204" pitchFamily="34" charset="0"/>
                        </a:rPr>
                        <a:t>Paris: </a:t>
                      </a:r>
                      <a:r>
                        <a:rPr lang="en-US" sz="1400" b="0" dirty="0">
                          <a:solidFill>
                            <a:schemeClr val="tx1"/>
                          </a:solidFill>
                          <a:latin typeface="Arial" panose="020B0604020202020204" pitchFamily="34" charset="0"/>
                          <a:cs typeface="Arial" panose="020B0604020202020204" pitchFamily="34" charset="0"/>
                        </a:rPr>
                        <a:t>IDDRI, Sciences Po. </a:t>
                      </a:r>
                      <a:r>
                        <a:rPr lang="en-GB" sz="1400" b="0" dirty="0">
                          <a:solidFill>
                            <a:schemeClr val="tx1"/>
                          </a:solidFill>
                          <a:latin typeface="Arial" panose="020B0604020202020204" pitchFamily="34" charset="0"/>
                          <a:cs typeface="Arial" panose="020B0604020202020204" pitchFamily="34" charset="0"/>
                        </a:rPr>
                        <a:t> </a:t>
                      </a:r>
                    </a:p>
                    <a:p>
                      <a:pPr marL="285750" indent="-285750">
                        <a:buFont typeface="Wingdings" panose="05000000000000000000" pitchFamily="2" charset="2"/>
                        <a:buChar char="§"/>
                      </a:pPr>
                      <a:r>
                        <a:rPr lang="en-US" sz="1400" b="0" dirty="0" err="1">
                          <a:solidFill>
                            <a:schemeClr val="tx1"/>
                          </a:solidFill>
                          <a:latin typeface="Arial" panose="020B0604020202020204" pitchFamily="34" charset="0"/>
                          <a:cs typeface="Arial" panose="020B0604020202020204" pitchFamily="34" charset="0"/>
                        </a:rPr>
                        <a:t>Tagliapietra</a:t>
                      </a:r>
                      <a:r>
                        <a:rPr lang="en-US" sz="1400" b="0" dirty="0">
                          <a:solidFill>
                            <a:schemeClr val="tx1"/>
                          </a:solidFill>
                          <a:latin typeface="Arial" panose="020B0604020202020204" pitchFamily="34" charset="0"/>
                          <a:cs typeface="Arial" panose="020B0604020202020204" pitchFamily="34" charset="0"/>
                        </a:rPr>
                        <a:t>, S. and </a:t>
                      </a:r>
                      <a:r>
                        <a:rPr lang="en-US" sz="1400" b="0" dirty="0" err="1">
                          <a:solidFill>
                            <a:schemeClr val="tx1"/>
                          </a:solidFill>
                          <a:latin typeface="Arial" panose="020B0604020202020204" pitchFamily="34" charset="0"/>
                          <a:cs typeface="Arial" panose="020B0604020202020204" pitchFamily="34" charset="0"/>
                        </a:rPr>
                        <a:t>Zachmann</a:t>
                      </a:r>
                      <a:r>
                        <a:rPr lang="en-US" sz="1400" b="0" dirty="0">
                          <a:solidFill>
                            <a:schemeClr val="tx1"/>
                          </a:solidFill>
                          <a:latin typeface="Arial" panose="020B0604020202020204" pitchFamily="34" charset="0"/>
                          <a:cs typeface="Arial" panose="020B0604020202020204" pitchFamily="34" charset="0"/>
                        </a:rPr>
                        <a:t>, G., 2016. </a:t>
                      </a:r>
                      <a:r>
                        <a:rPr lang="en-US" sz="1400" b="0" i="1" dirty="0">
                          <a:solidFill>
                            <a:schemeClr val="tx1"/>
                          </a:solidFill>
                          <a:latin typeface="Arial" panose="020B0604020202020204" pitchFamily="34" charset="0"/>
                          <a:cs typeface="Arial" panose="020B0604020202020204" pitchFamily="34" charset="0"/>
                        </a:rPr>
                        <a:t>Rethinking the security of the European Union's gas supply. </a:t>
                      </a:r>
                      <a:r>
                        <a:rPr lang="en-US" sz="1400" b="0" dirty="0">
                          <a:solidFill>
                            <a:schemeClr val="tx1"/>
                          </a:solidFill>
                          <a:latin typeface="Arial" panose="020B0604020202020204" pitchFamily="34" charset="0"/>
                          <a:cs typeface="Arial" panose="020B0604020202020204" pitchFamily="34" charset="0"/>
                        </a:rPr>
                        <a:t>Brussels: Bruegel. </a:t>
                      </a:r>
                    </a:p>
                    <a:p>
                      <a:pPr marL="285750" indent="-285750">
                        <a:buFont typeface="Wingdings" panose="05000000000000000000" pitchFamily="2" charset="2"/>
                        <a:buChar char="§"/>
                      </a:pPr>
                      <a:endParaRPr lang="en-GB" sz="1600" b="0" dirty="0">
                        <a:solidFill>
                          <a:schemeClr val="tx1"/>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2313888171"/>
                  </a:ext>
                </a:extLst>
              </a:tr>
            </a:tbl>
          </a:graphicData>
        </a:graphic>
      </p:graphicFrame>
      <p:pic>
        <p:nvPicPr>
          <p:cNvPr id="2" name="Εικόνα 1">
            <a:extLst>
              <a:ext uri="{FF2B5EF4-FFF2-40B4-BE49-F238E27FC236}">
                <a16:creationId xmlns:a16="http://schemas.microsoft.com/office/drawing/2014/main" id="{4D86006E-3F18-4C92-AEF6-4F12999E1DFC}"/>
              </a:ext>
            </a:extLst>
          </p:cNvPr>
          <p:cNvPicPr>
            <a:picLocks noChangeAspect="1"/>
          </p:cNvPicPr>
          <p:nvPr/>
        </p:nvPicPr>
        <p:blipFill>
          <a:blip r:embed="rId6"/>
          <a:stretch>
            <a:fillRect/>
          </a:stretch>
        </p:blipFill>
        <p:spPr>
          <a:xfrm>
            <a:off x="1162716" y="1229558"/>
            <a:ext cx="4645555" cy="646232"/>
          </a:xfrm>
          <a:prstGeom prst="rect">
            <a:avLst/>
          </a:prstGeom>
        </p:spPr>
      </p:pic>
    </p:spTree>
    <p:extLst>
      <p:ext uri="{BB962C8B-B14F-4D97-AF65-F5344CB8AC3E}">
        <p14:creationId xmlns:p14="http://schemas.microsoft.com/office/powerpoint/2010/main" val="161638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9E49364-B0F3-4DC0-8CB2-30F10CEF38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7" y="0"/>
            <a:ext cx="3477427" cy="1052736"/>
          </a:xfrm>
          <a:prstGeom prst="rect">
            <a:avLst/>
          </a:prstGeom>
        </p:spPr>
      </p:pic>
      <p:sp>
        <p:nvSpPr>
          <p:cNvPr id="4" name="Θέση αριθμού διαφάνειας 3">
            <a:extLst>
              <a:ext uri="{FF2B5EF4-FFF2-40B4-BE49-F238E27FC236}">
                <a16:creationId xmlns:a16="http://schemas.microsoft.com/office/drawing/2014/main" id="{1AB82490-89A1-456A-A1B8-7F849A9FCBE5}"/>
              </a:ext>
            </a:extLst>
          </p:cNvPr>
          <p:cNvSpPr>
            <a:spLocks noGrp="1"/>
          </p:cNvSpPr>
          <p:nvPr>
            <p:ph type="sldNum" sz="quarter" idx="12"/>
          </p:nvPr>
        </p:nvSpPr>
        <p:spPr>
          <a:xfrm>
            <a:off x="8328248" y="6356350"/>
            <a:ext cx="3456384" cy="365125"/>
          </a:xfrm>
          <a:solidFill>
            <a:srgbClr val="FF0000"/>
          </a:solidFill>
        </p:spPr>
        <p:txBody>
          <a:bodyPr/>
          <a:lstStyle/>
          <a:p>
            <a:r>
              <a:rPr lang="en-US" sz="1400" b="1" dirty="0">
                <a:solidFill>
                  <a:schemeClr val="bg1"/>
                </a:solidFill>
                <a:latin typeface="Arial Narrow" panose="020B0606020202030204" pitchFamily="34" charset="0"/>
                <a:hlinkClick r:id="rId3">
                  <a:extLst>
                    <a:ext uri="{A12FA001-AC4F-418D-AE19-62706E023703}">
                      <ahyp:hlinkClr xmlns:ahyp="http://schemas.microsoft.com/office/drawing/2018/hyperlinkcolor" val="tx"/>
                    </a:ext>
                  </a:extLst>
                </a:hlinkClick>
              </a:rPr>
              <a:t>Mariana.Liakopoulou@natoassociation.ca</a:t>
            </a:r>
            <a:r>
              <a:rPr lang="en-US" sz="1400" b="1" dirty="0">
                <a:solidFill>
                  <a:schemeClr val="bg1"/>
                </a:solidFill>
                <a:latin typeface="Arial Narrow" panose="020B0606020202030204" pitchFamily="34" charset="0"/>
              </a:rPr>
              <a:t> – 1</a:t>
            </a:r>
            <a:r>
              <a:rPr lang="en-US" sz="1400" dirty="0">
                <a:solidFill>
                  <a:schemeClr val="bg1"/>
                </a:solidFill>
                <a:latin typeface="Arial Black" panose="020B0A04020102020204" pitchFamily="34" charset="0"/>
              </a:rPr>
              <a:t>  </a:t>
            </a:r>
            <a:endParaRPr lang="el-GR" sz="1400" dirty="0">
              <a:solidFill>
                <a:schemeClr val="bg1"/>
              </a:solidFill>
              <a:latin typeface="Arial Black" panose="020B0A04020102020204" pitchFamily="34" charset="0"/>
            </a:endParaRPr>
          </a:p>
        </p:txBody>
      </p:sp>
      <p:graphicFrame>
        <p:nvGraphicFramePr>
          <p:cNvPr id="2" name="Πίνακας 4">
            <a:extLst>
              <a:ext uri="{FF2B5EF4-FFF2-40B4-BE49-F238E27FC236}">
                <a16:creationId xmlns:a16="http://schemas.microsoft.com/office/drawing/2014/main" id="{316A150A-87BE-4E4B-84BE-EF7BFB22407F}"/>
              </a:ext>
            </a:extLst>
          </p:cNvPr>
          <p:cNvGraphicFramePr>
            <a:graphicFrameLocks noGrp="1"/>
          </p:cNvGraphicFramePr>
          <p:nvPr>
            <p:extLst>
              <p:ext uri="{D42A27DB-BD31-4B8C-83A1-F6EECF244321}">
                <p14:modId xmlns:p14="http://schemas.microsoft.com/office/powerpoint/2010/main" val="145675277"/>
              </p:ext>
            </p:extLst>
          </p:nvPr>
        </p:nvGraphicFramePr>
        <p:xfrm>
          <a:off x="623392" y="1335368"/>
          <a:ext cx="4608512" cy="457200"/>
        </p:xfrm>
        <a:graphic>
          <a:graphicData uri="http://schemas.openxmlformats.org/drawingml/2006/table">
            <a:tbl>
              <a:tblPr firstRow="1" bandRow="1">
                <a:tableStyleId>{5C22544A-7EE6-4342-B048-85BDC9FD1C3A}</a:tableStyleId>
              </a:tblPr>
              <a:tblGrid>
                <a:gridCol w="4608512">
                  <a:extLst>
                    <a:ext uri="{9D8B030D-6E8A-4147-A177-3AD203B41FA5}">
                      <a16:colId xmlns:a16="http://schemas.microsoft.com/office/drawing/2014/main" val="4219320259"/>
                    </a:ext>
                  </a:extLst>
                </a:gridCol>
              </a:tblGrid>
              <a:tr h="370840">
                <a:tc>
                  <a:txBody>
                    <a:bodyPr/>
                    <a:lstStyle/>
                    <a:p>
                      <a:pPr algn="ctr"/>
                      <a:r>
                        <a:rPr lang="en-US" sz="2400" dirty="0">
                          <a:solidFill>
                            <a:schemeClr val="tx1"/>
                          </a:solidFill>
                          <a:latin typeface="Arial Black" panose="020B0A04020102020204" pitchFamily="34" charset="0"/>
                        </a:rPr>
                        <a:t>PRESENTATION SCOPE</a:t>
                      </a:r>
                      <a:endParaRPr lang="el-GR" sz="2400" dirty="0">
                        <a:solidFill>
                          <a:schemeClr val="tx1"/>
                        </a:solidFill>
                        <a:latin typeface="Arial Black" panose="020B0A04020102020204" pitchFamily="34" charset="0"/>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237983872"/>
                  </a:ext>
                </a:extLst>
              </a:tr>
            </a:tbl>
          </a:graphicData>
        </a:graphic>
      </p:graphicFrame>
      <p:pic>
        <p:nvPicPr>
          <p:cNvPr id="10" name="Εικόνα 9">
            <a:extLst>
              <a:ext uri="{FF2B5EF4-FFF2-40B4-BE49-F238E27FC236}">
                <a16:creationId xmlns:a16="http://schemas.microsoft.com/office/drawing/2014/main" id="{B938D4F9-2B19-4383-877B-5DB4953D37DC}"/>
              </a:ext>
            </a:extLst>
          </p:cNvPr>
          <p:cNvPicPr>
            <a:picLocks noChangeAspect="1"/>
          </p:cNvPicPr>
          <p:nvPr/>
        </p:nvPicPr>
        <p:blipFill>
          <a:blip r:embed="rId4"/>
          <a:stretch>
            <a:fillRect/>
          </a:stretch>
        </p:blipFill>
        <p:spPr>
          <a:xfrm>
            <a:off x="623392" y="2193099"/>
            <a:ext cx="5633192" cy="627942"/>
          </a:xfrm>
          <a:prstGeom prst="rect">
            <a:avLst/>
          </a:prstGeom>
        </p:spPr>
      </p:pic>
      <p:pic>
        <p:nvPicPr>
          <p:cNvPr id="11" name="Εικόνα 10">
            <a:extLst>
              <a:ext uri="{FF2B5EF4-FFF2-40B4-BE49-F238E27FC236}">
                <a16:creationId xmlns:a16="http://schemas.microsoft.com/office/drawing/2014/main" id="{654A3EDD-72F2-4C97-B47B-4D267087A453}"/>
              </a:ext>
            </a:extLst>
          </p:cNvPr>
          <p:cNvPicPr>
            <a:picLocks noChangeAspect="1"/>
          </p:cNvPicPr>
          <p:nvPr/>
        </p:nvPicPr>
        <p:blipFill>
          <a:blip r:embed="rId5"/>
          <a:stretch>
            <a:fillRect/>
          </a:stretch>
        </p:blipFill>
        <p:spPr>
          <a:xfrm>
            <a:off x="623392" y="2988061"/>
            <a:ext cx="3603048" cy="591363"/>
          </a:xfrm>
          <a:prstGeom prst="rect">
            <a:avLst/>
          </a:prstGeom>
        </p:spPr>
      </p:pic>
      <p:pic>
        <p:nvPicPr>
          <p:cNvPr id="12" name="Εικόνα 11">
            <a:extLst>
              <a:ext uri="{FF2B5EF4-FFF2-40B4-BE49-F238E27FC236}">
                <a16:creationId xmlns:a16="http://schemas.microsoft.com/office/drawing/2014/main" id="{CEB50388-6D38-4B15-A91D-5A30038A9CE8}"/>
              </a:ext>
            </a:extLst>
          </p:cNvPr>
          <p:cNvPicPr>
            <a:picLocks noChangeAspect="1"/>
          </p:cNvPicPr>
          <p:nvPr/>
        </p:nvPicPr>
        <p:blipFill>
          <a:blip r:embed="rId6"/>
          <a:stretch>
            <a:fillRect/>
          </a:stretch>
        </p:blipFill>
        <p:spPr>
          <a:xfrm>
            <a:off x="623392" y="3857564"/>
            <a:ext cx="5005250" cy="573074"/>
          </a:xfrm>
          <a:prstGeom prst="rect">
            <a:avLst/>
          </a:prstGeom>
        </p:spPr>
      </p:pic>
      <p:pic>
        <p:nvPicPr>
          <p:cNvPr id="13" name="Εικόνα 12">
            <a:extLst>
              <a:ext uri="{FF2B5EF4-FFF2-40B4-BE49-F238E27FC236}">
                <a16:creationId xmlns:a16="http://schemas.microsoft.com/office/drawing/2014/main" id="{FC33E163-2076-4A91-A4F1-D19E0E9FE091}"/>
              </a:ext>
            </a:extLst>
          </p:cNvPr>
          <p:cNvPicPr>
            <a:picLocks noChangeAspect="1"/>
          </p:cNvPicPr>
          <p:nvPr/>
        </p:nvPicPr>
        <p:blipFill>
          <a:blip r:embed="rId7"/>
          <a:stretch>
            <a:fillRect/>
          </a:stretch>
        </p:blipFill>
        <p:spPr>
          <a:xfrm>
            <a:off x="623392" y="4831169"/>
            <a:ext cx="5297883" cy="573074"/>
          </a:xfrm>
          <a:prstGeom prst="rect">
            <a:avLst/>
          </a:prstGeom>
        </p:spPr>
      </p:pic>
      <p:pic>
        <p:nvPicPr>
          <p:cNvPr id="14" name="Εικόνα 13">
            <a:extLst>
              <a:ext uri="{FF2B5EF4-FFF2-40B4-BE49-F238E27FC236}">
                <a16:creationId xmlns:a16="http://schemas.microsoft.com/office/drawing/2014/main" id="{8D1B65E0-3A0C-4558-A9BF-25387C57D146}"/>
              </a:ext>
            </a:extLst>
          </p:cNvPr>
          <p:cNvPicPr>
            <a:picLocks noChangeAspect="1"/>
          </p:cNvPicPr>
          <p:nvPr/>
        </p:nvPicPr>
        <p:blipFill>
          <a:blip r:embed="rId8"/>
          <a:stretch>
            <a:fillRect/>
          </a:stretch>
        </p:blipFill>
        <p:spPr>
          <a:xfrm>
            <a:off x="7965559" y="2971333"/>
            <a:ext cx="2914141" cy="591363"/>
          </a:xfrm>
          <a:prstGeom prst="rect">
            <a:avLst/>
          </a:prstGeom>
        </p:spPr>
      </p:pic>
      <p:pic>
        <p:nvPicPr>
          <p:cNvPr id="17" name="Εικόνα 16">
            <a:extLst>
              <a:ext uri="{FF2B5EF4-FFF2-40B4-BE49-F238E27FC236}">
                <a16:creationId xmlns:a16="http://schemas.microsoft.com/office/drawing/2014/main" id="{343D9136-E982-4C75-8AA9-E651F8D96290}"/>
              </a:ext>
            </a:extLst>
          </p:cNvPr>
          <p:cNvPicPr>
            <a:picLocks noChangeAspect="1"/>
          </p:cNvPicPr>
          <p:nvPr/>
        </p:nvPicPr>
        <p:blipFill>
          <a:blip r:embed="rId9"/>
          <a:stretch>
            <a:fillRect/>
          </a:stretch>
        </p:blipFill>
        <p:spPr>
          <a:xfrm>
            <a:off x="7276652" y="3886667"/>
            <a:ext cx="4291956" cy="890093"/>
          </a:xfrm>
          <a:prstGeom prst="rect">
            <a:avLst/>
          </a:prstGeom>
        </p:spPr>
      </p:pic>
      <p:cxnSp>
        <p:nvCxnSpPr>
          <p:cNvPr id="19" name="Ευθύγραμμο βέλος σύνδεσης 18">
            <a:extLst>
              <a:ext uri="{FF2B5EF4-FFF2-40B4-BE49-F238E27FC236}">
                <a16:creationId xmlns:a16="http://schemas.microsoft.com/office/drawing/2014/main" id="{A97C02A6-F828-4C02-B4FC-FF83E7EE8D14}"/>
              </a:ext>
            </a:extLst>
          </p:cNvPr>
          <p:cNvCxnSpPr/>
          <p:nvPr/>
        </p:nvCxnSpPr>
        <p:spPr>
          <a:xfrm>
            <a:off x="5735960" y="4036960"/>
            <a:ext cx="1152128" cy="163258"/>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cxnSp>
        <p:nvCxnSpPr>
          <p:cNvPr id="21" name="Ευθύγραμμο βέλος σύνδεσης 20">
            <a:extLst>
              <a:ext uri="{FF2B5EF4-FFF2-40B4-BE49-F238E27FC236}">
                <a16:creationId xmlns:a16="http://schemas.microsoft.com/office/drawing/2014/main" id="{E7BB274E-3E29-4981-B8AE-D78109013E52}"/>
              </a:ext>
            </a:extLst>
          </p:cNvPr>
          <p:cNvCxnSpPr>
            <a:cxnSpLocks/>
          </p:cNvCxnSpPr>
          <p:nvPr/>
        </p:nvCxnSpPr>
        <p:spPr>
          <a:xfrm flipV="1">
            <a:off x="6096000" y="4653136"/>
            <a:ext cx="792088" cy="34473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8030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t="-45000" b="-39000"/>
          </a:stretch>
        </a:blipFill>
        <a:effectLst/>
      </p:bgPr>
    </p:bg>
    <p:spTree>
      <p:nvGrpSpPr>
        <p:cNvPr id="1" name=""/>
        <p:cNvGrpSpPr/>
        <p:nvPr/>
      </p:nvGrpSpPr>
      <p:grpSpPr>
        <a:xfrm>
          <a:off x="0" y="0"/>
          <a:ext cx="0" cy="0"/>
          <a:chOff x="0" y="0"/>
          <a:chExt cx="0" cy="0"/>
        </a:xfrm>
      </p:grpSpPr>
      <p:graphicFrame>
        <p:nvGraphicFramePr>
          <p:cNvPr id="2" name="Πίνακας 2">
            <a:extLst>
              <a:ext uri="{FF2B5EF4-FFF2-40B4-BE49-F238E27FC236}">
                <a16:creationId xmlns:a16="http://schemas.microsoft.com/office/drawing/2014/main" id="{9CB38613-B9AF-4435-BF25-9B5A389FA54E}"/>
              </a:ext>
            </a:extLst>
          </p:cNvPr>
          <p:cNvGraphicFramePr>
            <a:graphicFrameLocks noGrp="1"/>
          </p:cNvGraphicFramePr>
          <p:nvPr>
            <p:extLst>
              <p:ext uri="{D42A27DB-BD31-4B8C-83A1-F6EECF244321}">
                <p14:modId xmlns:p14="http://schemas.microsoft.com/office/powerpoint/2010/main" val="3107744566"/>
              </p:ext>
            </p:extLst>
          </p:nvPr>
        </p:nvGraphicFramePr>
        <p:xfrm>
          <a:off x="128309" y="980728"/>
          <a:ext cx="4571415" cy="701040"/>
        </p:xfrm>
        <a:graphic>
          <a:graphicData uri="http://schemas.openxmlformats.org/drawingml/2006/table">
            <a:tbl>
              <a:tblPr firstRow="1" bandRow="1">
                <a:tableStyleId>{5C22544A-7EE6-4342-B048-85BDC9FD1C3A}</a:tableStyleId>
              </a:tblPr>
              <a:tblGrid>
                <a:gridCol w="4571415">
                  <a:extLst>
                    <a:ext uri="{9D8B030D-6E8A-4147-A177-3AD203B41FA5}">
                      <a16:colId xmlns:a16="http://schemas.microsoft.com/office/drawing/2014/main" val="1841488460"/>
                    </a:ext>
                  </a:extLst>
                </a:gridCol>
              </a:tblGrid>
              <a:tr h="370840">
                <a:tc>
                  <a:txBody>
                    <a:bodyPr/>
                    <a:lstStyle/>
                    <a:p>
                      <a:pPr algn="ctr"/>
                      <a:r>
                        <a:rPr lang="en-US" sz="4000" dirty="0">
                          <a:solidFill>
                            <a:schemeClr val="tx1"/>
                          </a:solidFill>
                          <a:latin typeface="Arial Black" panose="020B0A04020102020204" pitchFamily="34" charset="0"/>
                        </a:rPr>
                        <a:t>THANK YOU </a:t>
                      </a:r>
                      <a:endParaRPr lang="el-GR" sz="4000" dirty="0">
                        <a:solidFill>
                          <a:schemeClr val="tx1"/>
                        </a:solidFill>
                        <a:latin typeface="Arial Black" panose="020B0A04020102020204" pitchFamily="34" charset="0"/>
                      </a:endParaRPr>
                    </a:p>
                  </a:txBody>
                  <a:tcPr>
                    <a:solidFill>
                      <a:schemeClr val="bg1"/>
                    </a:solidFill>
                  </a:tcPr>
                </a:tc>
                <a:extLst>
                  <a:ext uri="{0D108BD9-81ED-4DB2-BD59-A6C34878D82A}">
                    <a16:rowId xmlns:a16="http://schemas.microsoft.com/office/drawing/2014/main" val="233859688"/>
                  </a:ext>
                </a:extLst>
              </a:tr>
            </a:tbl>
          </a:graphicData>
        </a:graphic>
      </p:graphicFrame>
      <p:graphicFrame>
        <p:nvGraphicFramePr>
          <p:cNvPr id="3" name="Πίνακας 3">
            <a:extLst>
              <a:ext uri="{FF2B5EF4-FFF2-40B4-BE49-F238E27FC236}">
                <a16:creationId xmlns:a16="http://schemas.microsoft.com/office/drawing/2014/main" id="{1457A48B-61CA-492B-9673-901ABC917A5B}"/>
              </a:ext>
            </a:extLst>
          </p:cNvPr>
          <p:cNvGraphicFramePr>
            <a:graphicFrameLocks noGrp="1"/>
          </p:cNvGraphicFramePr>
          <p:nvPr>
            <p:extLst>
              <p:ext uri="{D42A27DB-BD31-4B8C-83A1-F6EECF244321}">
                <p14:modId xmlns:p14="http://schemas.microsoft.com/office/powerpoint/2010/main" val="3639333710"/>
              </p:ext>
            </p:extLst>
          </p:nvPr>
        </p:nvGraphicFramePr>
        <p:xfrm>
          <a:off x="138646" y="4871040"/>
          <a:ext cx="6101370" cy="1371600"/>
        </p:xfrm>
        <a:graphic>
          <a:graphicData uri="http://schemas.openxmlformats.org/drawingml/2006/table">
            <a:tbl>
              <a:tblPr firstRow="1" bandRow="1">
                <a:tableStyleId>{5C22544A-7EE6-4342-B048-85BDC9FD1C3A}</a:tableStyleId>
              </a:tblPr>
              <a:tblGrid>
                <a:gridCol w="6101370">
                  <a:extLst>
                    <a:ext uri="{9D8B030D-6E8A-4147-A177-3AD203B41FA5}">
                      <a16:colId xmlns:a16="http://schemas.microsoft.com/office/drawing/2014/main" val="1639476207"/>
                    </a:ext>
                  </a:extLst>
                </a:gridCol>
              </a:tblGrid>
              <a:tr h="1224136">
                <a:tc>
                  <a:txBody>
                    <a:bodyPr/>
                    <a:lstStyle/>
                    <a:p>
                      <a:endParaRPr lang="en-US" sz="1400" dirty="0">
                        <a:solidFill>
                          <a:schemeClr val="tx1"/>
                        </a:solidFill>
                        <a:latin typeface="Arial" panose="020B0604020202020204" pitchFamily="34" charset="0"/>
                        <a:cs typeface="Arial" panose="020B0604020202020204" pitchFamily="34" charset="0"/>
                      </a:endParaRPr>
                    </a:p>
                    <a:p>
                      <a:r>
                        <a:rPr lang="en-US" sz="1400" dirty="0">
                          <a:solidFill>
                            <a:schemeClr val="tx1"/>
                          </a:solidFill>
                          <a:latin typeface="Arial" panose="020B0604020202020204" pitchFamily="34" charset="0"/>
                          <a:cs typeface="Arial" panose="020B0604020202020204" pitchFamily="34" charset="0"/>
                        </a:rPr>
                        <a:t>Email: </a:t>
                      </a:r>
                      <a:r>
                        <a:rPr lang="en-US" sz="1400" dirty="0">
                          <a:solidFill>
                            <a:schemeClr val="tx1"/>
                          </a:solidFill>
                          <a:latin typeface="Arial" panose="020B0604020202020204" pitchFamily="34" charset="0"/>
                          <a:cs typeface="Arial" panose="020B0604020202020204" pitchFamily="34" charset="0"/>
                          <a:hlinkClick r:id="rId3"/>
                        </a:rPr>
                        <a:t>mariana.liakopoulou@natoassociation.ca</a:t>
                      </a:r>
                      <a:r>
                        <a:rPr lang="en-US" sz="1400" dirty="0">
                          <a:solidFill>
                            <a:schemeClr val="tx1"/>
                          </a:solidFill>
                          <a:latin typeface="Arial" panose="020B0604020202020204" pitchFamily="34" charset="0"/>
                          <a:cs typeface="Arial" panose="020B0604020202020204" pitchFamily="34" charset="0"/>
                        </a:rPr>
                        <a:t>   </a:t>
                      </a:r>
                    </a:p>
                    <a:p>
                      <a:r>
                        <a:rPr lang="en-US" sz="1400" dirty="0">
                          <a:solidFill>
                            <a:schemeClr val="tx1"/>
                          </a:solidFill>
                          <a:latin typeface="Arial" panose="020B0604020202020204" pitchFamily="34" charset="0"/>
                          <a:cs typeface="Arial" panose="020B0604020202020204" pitchFamily="34" charset="0"/>
                        </a:rPr>
                        <a:t>Email: </a:t>
                      </a:r>
                      <a:r>
                        <a:rPr lang="en-US" sz="1400" dirty="0">
                          <a:solidFill>
                            <a:schemeClr val="tx1"/>
                          </a:solidFill>
                          <a:latin typeface="Arial" panose="020B0604020202020204" pitchFamily="34" charset="0"/>
                          <a:cs typeface="Arial" panose="020B0604020202020204" pitchFamily="34" charset="0"/>
                          <a:hlinkClick r:id="rId4"/>
                        </a:rPr>
                        <a:t>liakopouloumariana@gmail.com</a:t>
                      </a:r>
                      <a:r>
                        <a:rPr lang="en-US" sz="1400" dirty="0">
                          <a:solidFill>
                            <a:schemeClr val="tx1"/>
                          </a:solidFill>
                          <a:latin typeface="Arial" panose="020B0604020202020204" pitchFamily="34" charset="0"/>
                          <a:cs typeface="Arial" panose="020B0604020202020204" pitchFamily="34" charset="0"/>
                        </a:rPr>
                        <a:t> </a:t>
                      </a:r>
                    </a:p>
                    <a:p>
                      <a:r>
                        <a:rPr lang="en-US" sz="1400" dirty="0">
                          <a:solidFill>
                            <a:schemeClr val="tx1"/>
                          </a:solidFill>
                          <a:latin typeface="Arial" panose="020B0604020202020204" pitchFamily="34" charset="0"/>
                          <a:cs typeface="Arial" panose="020B0604020202020204" pitchFamily="34" charset="0"/>
                        </a:rPr>
                        <a:t>LinkedIn: </a:t>
                      </a:r>
                      <a:r>
                        <a:rPr lang="en-US" sz="1400" dirty="0">
                          <a:solidFill>
                            <a:schemeClr val="tx1"/>
                          </a:solidFill>
                          <a:latin typeface="Arial" panose="020B0604020202020204" pitchFamily="34" charset="0"/>
                          <a:cs typeface="Arial" panose="020B0604020202020204" pitchFamily="34" charset="0"/>
                          <a:hlinkClick r:id="rId5"/>
                        </a:rPr>
                        <a:t>https://at.linkedin.com/in/mariana-liakopoulou-b029a9126</a:t>
                      </a:r>
                      <a:r>
                        <a:rPr lang="en-US" sz="1400" dirty="0">
                          <a:solidFill>
                            <a:schemeClr val="tx1"/>
                          </a:solidFill>
                          <a:latin typeface="Arial" panose="020B0604020202020204" pitchFamily="34" charset="0"/>
                          <a:cs typeface="Arial" panose="020B0604020202020204" pitchFamily="34" charset="0"/>
                        </a:rPr>
                        <a:t> </a:t>
                      </a:r>
                    </a:p>
                    <a:p>
                      <a:r>
                        <a:rPr lang="en-US" sz="1400" dirty="0">
                          <a:solidFill>
                            <a:schemeClr val="tx1"/>
                          </a:solidFill>
                          <a:latin typeface="Arial" panose="020B0604020202020204" pitchFamily="34" charset="0"/>
                          <a:cs typeface="Arial" panose="020B0604020202020204" pitchFamily="34" charset="0"/>
                        </a:rPr>
                        <a:t>Web: </a:t>
                      </a:r>
                      <a:r>
                        <a:rPr lang="en-US" sz="1400" dirty="0">
                          <a:solidFill>
                            <a:schemeClr val="tx1"/>
                          </a:solidFill>
                          <a:latin typeface="Arial" panose="020B0604020202020204" pitchFamily="34" charset="0"/>
                          <a:cs typeface="Arial" panose="020B0604020202020204" pitchFamily="34" charset="0"/>
                          <a:hlinkClick r:id="rId6"/>
                        </a:rPr>
                        <a:t>http://natoassociation.ca/mariana-liakopoulou/</a:t>
                      </a:r>
                      <a:r>
                        <a:rPr lang="en-US" sz="1400" dirty="0">
                          <a:solidFill>
                            <a:schemeClr val="tx1"/>
                          </a:solidFill>
                          <a:latin typeface="Arial" panose="020B0604020202020204" pitchFamily="34" charset="0"/>
                          <a:cs typeface="Arial" panose="020B0604020202020204" pitchFamily="34" charset="0"/>
                        </a:rPr>
                        <a:t> </a:t>
                      </a:r>
                    </a:p>
                    <a:p>
                      <a:r>
                        <a:rPr lang="en-US" sz="1400" dirty="0">
                          <a:solidFill>
                            <a:schemeClr val="tx1"/>
                          </a:solidFill>
                          <a:latin typeface="Arial" panose="020B0604020202020204" pitchFamily="34" charset="0"/>
                          <a:cs typeface="Arial" panose="020B0604020202020204" pitchFamily="34" charset="0"/>
                        </a:rPr>
                        <a:t>Web: </a:t>
                      </a:r>
                      <a:r>
                        <a:rPr lang="en-US" sz="1400" dirty="0">
                          <a:solidFill>
                            <a:schemeClr val="tx1"/>
                          </a:solidFill>
                          <a:latin typeface="Arial" panose="020B0604020202020204" pitchFamily="34" charset="0"/>
                          <a:cs typeface="Arial" panose="020B0604020202020204" pitchFamily="34" charset="0"/>
                          <a:hlinkClick r:id="rId7"/>
                        </a:rPr>
                        <a:t>https://liakopouloumariana.wixsite.com/energy</a:t>
                      </a:r>
                      <a:r>
                        <a:rPr lang="en-US" sz="1400" dirty="0">
                          <a:solidFill>
                            <a:schemeClr val="tx1"/>
                          </a:solidFill>
                          <a:latin typeface="Arial" panose="020B0604020202020204" pitchFamily="34" charset="0"/>
                          <a:cs typeface="Arial" panose="020B0604020202020204" pitchFamily="34" charset="0"/>
                        </a:rPr>
                        <a:t> </a:t>
                      </a:r>
                      <a:endParaRPr lang="el-GR" sz="1400" dirty="0">
                        <a:solidFill>
                          <a:schemeClr val="tx1"/>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792664136"/>
                  </a:ext>
                </a:extLst>
              </a:tr>
            </a:tbl>
          </a:graphicData>
        </a:graphic>
      </p:graphicFrame>
    </p:spTree>
    <p:extLst>
      <p:ext uri="{BB962C8B-B14F-4D97-AF65-F5344CB8AC3E}">
        <p14:creationId xmlns:p14="http://schemas.microsoft.com/office/powerpoint/2010/main" val="236207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4">
            <a:extLst>
              <a:ext uri="{FF2B5EF4-FFF2-40B4-BE49-F238E27FC236}">
                <a16:creationId xmlns:a16="http://schemas.microsoft.com/office/drawing/2014/main" id="{19DAF5A8-6481-4C94-B04D-55B822B129D4}"/>
              </a:ext>
            </a:extLst>
          </p:cNvPr>
          <p:cNvSpPr>
            <a:spLocks noGrp="1"/>
          </p:cNvSpPr>
          <p:nvPr>
            <p:ph type="sldNum" sz="quarter" idx="12"/>
          </p:nvPr>
        </p:nvSpPr>
        <p:spPr>
          <a:xfrm>
            <a:off x="8301216" y="6309320"/>
            <a:ext cx="3529608" cy="365125"/>
          </a:xfrm>
          <a:solidFill>
            <a:srgbClr val="FF0000"/>
          </a:solidFill>
        </p:spPr>
        <p:txBody>
          <a:bodyPr/>
          <a:lstStyle/>
          <a:p>
            <a:r>
              <a:rPr lang="en-US" sz="1400" b="1" dirty="0">
                <a:solidFill>
                  <a:schemeClr val="bg1"/>
                </a:solidFill>
                <a:latin typeface="Arial Narrow" panose="020B0606020202030204" pitchFamily="34" charset="0"/>
                <a:hlinkClick r:id="rId2">
                  <a:extLst>
                    <a:ext uri="{A12FA001-AC4F-418D-AE19-62706E023703}">
                      <ahyp:hlinkClr xmlns:ahyp="http://schemas.microsoft.com/office/drawing/2018/hyperlinkcolor" val="tx"/>
                    </a:ext>
                  </a:extLst>
                </a:hlinkClick>
              </a:rPr>
              <a:t>Mariana.Liakopoulou@natoassociation.ca</a:t>
            </a:r>
            <a:r>
              <a:rPr lang="en-US" sz="1400" b="1" dirty="0">
                <a:solidFill>
                  <a:schemeClr val="bg1"/>
                </a:solidFill>
                <a:latin typeface="Arial Narrow" panose="020B0606020202030204" pitchFamily="34" charset="0"/>
              </a:rPr>
              <a:t> – 2</a:t>
            </a:r>
            <a:endParaRPr lang="el-GR" sz="1400" b="1" dirty="0">
              <a:solidFill>
                <a:schemeClr val="bg1"/>
              </a:solidFill>
              <a:latin typeface="Arial Narrow" panose="020B0606020202030204" pitchFamily="34" charset="0"/>
            </a:endParaRPr>
          </a:p>
        </p:txBody>
      </p:sp>
      <p:pic>
        <p:nvPicPr>
          <p:cNvPr id="7" name="Εικόνα 6">
            <a:extLst>
              <a:ext uri="{FF2B5EF4-FFF2-40B4-BE49-F238E27FC236}">
                <a16:creationId xmlns:a16="http://schemas.microsoft.com/office/drawing/2014/main" id="{E0F61736-9ADC-4C5B-8BF0-BD12180D1C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474000" cy="1051699"/>
          </a:xfrm>
          <a:prstGeom prst="rect">
            <a:avLst/>
          </a:prstGeom>
        </p:spPr>
      </p:pic>
      <p:graphicFrame>
        <p:nvGraphicFramePr>
          <p:cNvPr id="10" name="Πίνακας 10">
            <a:extLst>
              <a:ext uri="{FF2B5EF4-FFF2-40B4-BE49-F238E27FC236}">
                <a16:creationId xmlns:a16="http://schemas.microsoft.com/office/drawing/2014/main" id="{555B3799-6A2C-4435-9203-4DA7F38BF35B}"/>
              </a:ext>
            </a:extLst>
          </p:cNvPr>
          <p:cNvGraphicFramePr>
            <a:graphicFrameLocks noGrp="1"/>
          </p:cNvGraphicFramePr>
          <p:nvPr>
            <p:extLst>
              <p:ext uri="{D42A27DB-BD31-4B8C-83A1-F6EECF244321}">
                <p14:modId xmlns:p14="http://schemas.microsoft.com/office/powerpoint/2010/main" val="1521321528"/>
              </p:ext>
            </p:extLst>
          </p:nvPr>
        </p:nvGraphicFramePr>
        <p:xfrm>
          <a:off x="839416" y="1340768"/>
          <a:ext cx="4608000" cy="457200"/>
        </p:xfrm>
        <a:graphic>
          <a:graphicData uri="http://schemas.openxmlformats.org/drawingml/2006/table">
            <a:tbl>
              <a:tblPr firstRow="1" bandRow="1">
                <a:tableStyleId>{5C22544A-7EE6-4342-B048-85BDC9FD1C3A}</a:tableStyleId>
              </a:tblPr>
              <a:tblGrid>
                <a:gridCol w="4608000">
                  <a:extLst>
                    <a:ext uri="{9D8B030D-6E8A-4147-A177-3AD203B41FA5}">
                      <a16:colId xmlns:a16="http://schemas.microsoft.com/office/drawing/2014/main" val="4188935834"/>
                    </a:ext>
                  </a:extLst>
                </a:gridCol>
              </a:tblGrid>
              <a:tr h="457200">
                <a:tc>
                  <a:txBody>
                    <a:bodyPr/>
                    <a:lstStyle/>
                    <a:p>
                      <a:pPr algn="ctr"/>
                      <a:r>
                        <a:rPr lang="en-US" sz="2300" dirty="0">
                          <a:solidFill>
                            <a:schemeClr val="tx1"/>
                          </a:solidFill>
                          <a:latin typeface="Arial Black" panose="020B0A04020102020204" pitchFamily="34" charset="0"/>
                        </a:rPr>
                        <a:t>PRESENTATION</a:t>
                      </a:r>
                      <a:r>
                        <a:rPr lang="en-US" sz="2400" dirty="0">
                          <a:solidFill>
                            <a:schemeClr val="tx1"/>
                          </a:solidFill>
                          <a:latin typeface="Arial Black" panose="020B0A04020102020204" pitchFamily="34" charset="0"/>
                        </a:rPr>
                        <a:t> OUTLINE </a:t>
                      </a:r>
                      <a:endParaRPr lang="el-GR" sz="2400" dirty="0">
                        <a:solidFill>
                          <a:schemeClr val="tx1"/>
                        </a:solidFill>
                        <a:latin typeface="Arial Black" panose="020B0A04020102020204" pitchFamily="34" charset="0"/>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417980364"/>
                  </a:ext>
                </a:extLst>
              </a:tr>
            </a:tbl>
          </a:graphicData>
        </a:graphic>
      </p:graphicFrame>
      <p:graphicFrame>
        <p:nvGraphicFramePr>
          <p:cNvPr id="2" name="Πίνακας 2">
            <a:extLst>
              <a:ext uri="{FF2B5EF4-FFF2-40B4-BE49-F238E27FC236}">
                <a16:creationId xmlns:a16="http://schemas.microsoft.com/office/drawing/2014/main" id="{EDA1B0B6-8752-486D-9EA1-5F623D82E7A2}"/>
              </a:ext>
            </a:extLst>
          </p:cNvPr>
          <p:cNvGraphicFramePr>
            <a:graphicFrameLocks noGrp="1"/>
          </p:cNvGraphicFramePr>
          <p:nvPr>
            <p:extLst>
              <p:ext uri="{D42A27DB-BD31-4B8C-83A1-F6EECF244321}">
                <p14:modId xmlns:p14="http://schemas.microsoft.com/office/powerpoint/2010/main" val="2104897483"/>
              </p:ext>
            </p:extLst>
          </p:nvPr>
        </p:nvGraphicFramePr>
        <p:xfrm>
          <a:off x="855862" y="2266435"/>
          <a:ext cx="10989921" cy="504056"/>
        </p:xfrm>
        <a:graphic>
          <a:graphicData uri="http://schemas.openxmlformats.org/drawingml/2006/table">
            <a:tbl>
              <a:tblPr firstRow="1" bandRow="1">
                <a:tableStyleId>{5C22544A-7EE6-4342-B048-85BDC9FD1C3A}</a:tableStyleId>
              </a:tblPr>
              <a:tblGrid>
                <a:gridCol w="10989921">
                  <a:extLst>
                    <a:ext uri="{9D8B030D-6E8A-4147-A177-3AD203B41FA5}">
                      <a16:colId xmlns:a16="http://schemas.microsoft.com/office/drawing/2014/main" val="1872431772"/>
                    </a:ext>
                  </a:extLst>
                </a:gridCol>
              </a:tblGrid>
              <a:tr h="504056">
                <a:tc>
                  <a:txBody>
                    <a:bodyPr/>
                    <a:lstStyle/>
                    <a:p>
                      <a:pPr marL="0" indent="0">
                        <a:buFont typeface="+mj-lt"/>
                        <a:buNone/>
                      </a:pPr>
                      <a:r>
                        <a:rPr lang="en-GB" sz="2300" b="1" dirty="0">
                          <a:solidFill>
                            <a:schemeClr val="tx1"/>
                          </a:solidFill>
                          <a:latin typeface="Arial" panose="020B0604020202020204" pitchFamily="34" charset="0"/>
                          <a:cs typeface="Arial" panose="020B0604020202020204" pitchFamily="34" charset="0"/>
                        </a:rPr>
                        <a:t>1. Introduction </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19071936"/>
                  </a:ext>
                </a:extLst>
              </a:tr>
            </a:tbl>
          </a:graphicData>
        </a:graphic>
      </p:graphicFrame>
      <p:graphicFrame>
        <p:nvGraphicFramePr>
          <p:cNvPr id="3" name="Πίνακας 3">
            <a:extLst>
              <a:ext uri="{FF2B5EF4-FFF2-40B4-BE49-F238E27FC236}">
                <a16:creationId xmlns:a16="http://schemas.microsoft.com/office/drawing/2014/main" id="{F4F8B47F-2AC7-4A79-A43F-AABB9BE8B378}"/>
              </a:ext>
            </a:extLst>
          </p:cNvPr>
          <p:cNvGraphicFramePr>
            <a:graphicFrameLocks noGrp="1"/>
          </p:cNvGraphicFramePr>
          <p:nvPr>
            <p:extLst>
              <p:ext uri="{D42A27DB-BD31-4B8C-83A1-F6EECF244321}">
                <p14:modId xmlns:p14="http://schemas.microsoft.com/office/powerpoint/2010/main" val="3192870837"/>
              </p:ext>
            </p:extLst>
          </p:nvPr>
        </p:nvGraphicFramePr>
        <p:xfrm>
          <a:off x="839415" y="3102050"/>
          <a:ext cx="10989921" cy="441960"/>
        </p:xfrm>
        <a:graphic>
          <a:graphicData uri="http://schemas.openxmlformats.org/drawingml/2006/table">
            <a:tbl>
              <a:tblPr firstRow="1" bandRow="1">
                <a:tableStyleId>{5C22544A-7EE6-4342-B048-85BDC9FD1C3A}</a:tableStyleId>
              </a:tblPr>
              <a:tblGrid>
                <a:gridCol w="10989921">
                  <a:extLst>
                    <a:ext uri="{9D8B030D-6E8A-4147-A177-3AD203B41FA5}">
                      <a16:colId xmlns:a16="http://schemas.microsoft.com/office/drawing/2014/main" val="643625283"/>
                    </a:ext>
                  </a:extLst>
                </a:gridCol>
              </a:tblGrid>
              <a:tr h="383331">
                <a:tc>
                  <a:txBody>
                    <a:bodyPr/>
                    <a:lstStyle/>
                    <a:p>
                      <a:r>
                        <a:rPr lang="en-GB" sz="2300" dirty="0">
                          <a:solidFill>
                            <a:schemeClr val="tx1"/>
                          </a:solidFill>
                          <a:latin typeface="Arial" panose="020B0604020202020204" pitchFamily="34" charset="0"/>
                          <a:cs typeface="Arial" panose="020B0604020202020204" pitchFamily="34" charset="0"/>
                        </a:rPr>
                        <a:t>2. Regulatory Overview of Gas Market Decarbonization</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891735431"/>
                  </a:ext>
                </a:extLst>
              </a:tr>
            </a:tbl>
          </a:graphicData>
        </a:graphic>
      </p:graphicFrame>
      <p:graphicFrame>
        <p:nvGraphicFramePr>
          <p:cNvPr id="4" name="Πίνακας 5">
            <a:extLst>
              <a:ext uri="{FF2B5EF4-FFF2-40B4-BE49-F238E27FC236}">
                <a16:creationId xmlns:a16="http://schemas.microsoft.com/office/drawing/2014/main" id="{9679F4E9-1BB1-4F5D-A3AD-9A235A1633A5}"/>
              </a:ext>
            </a:extLst>
          </p:cNvPr>
          <p:cNvGraphicFramePr>
            <a:graphicFrameLocks noGrp="1"/>
          </p:cNvGraphicFramePr>
          <p:nvPr>
            <p:extLst>
              <p:ext uri="{D42A27DB-BD31-4B8C-83A1-F6EECF244321}">
                <p14:modId xmlns:p14="http://schemas.microsoft.com/office/powerpoint/2010/main" val="2500444359"/>
              </p:ext>
            </p:extLst>
          </p:nvPr>
        </p:nvGraphicFramePr>
        <p:xfrm>
          <a:off x="855862" y="3848004"/>
          <a:ext cx="10989921" cy="441960"/>
        </p:xfrm>
        <a:graphic>
          <a:graphicData uri="http://schemas.openxmlformats.org/drawingml/2006/table">
            <a:tbl>
              <a:tblPr firstRow="1" bandRow="1">
                <a:tableStyleId>{5C22544A-7EE6-4342-B048-85BDC9FD1C3A}</a:tableStyleId>
              </a:tblPr>
              <a:tblGrid>
                <a:gridCol w="10989921">
                  <a:extLst>
                    <a:ext uri="{9D8B030D-6E8A-4147-A177-3AD203B41FA5}">
                      <a16:colId xmlns:a16="http://schemas.microsoft.com/office/drawing/2014/main" val="2310265918"/>
                    </a:ext>
                  </a:extLst>
                </a:gridCol>
              </a:tblGrid>
              <a:tr h="370840">
                <a:tc>
                  <a:txBody>
                    <a:bodyPr/>
                    <a:lstStyle/>
                    <a:p>
                      <a:r>
                        <a:rPr lang="en-GB" sz="2300" dirty="0">
                          <a:solidFill>
                            <a:schemeClr val="tx1"/>
                          </a:solidFill>
                          <a:latin typeface="Arial" panose="020B0604020202020204" pitchFamily="34" charset="0"/>
                          <a:cs typeface="Arial" panose="020B0604020202020204" pitchFamily="34" charset="0"/>
                        </a:rPr>
                        <a:t>3. Securitization in the Gas Decarbonization Process</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59686648"/>
                  </a:ext>
                </a:extLst>
              </a:tr>
            </a:tbl>
          </a:graphicData>
        </a:graphic>
      </p:graphicFrame>
      <p:graphicFrame>
        <p:nvGraphicFramePr>
          <p:cNvPr id="6" name="Πίνακας 7">
            <a:extLst>
              <a:ext uri="{FF2B5EF4-FFF2-40B4-BE49-F238E27FC236}">
                <a16:creationId xmlns:a16="http://schemas.microsoft.com/office/drawing/2014/main" id="{0485235D-7B54-4AB8-A580-FE354DA58139}"/>
              </a:ext>
            </a:extLst>
          </p:cNvPr>
          <p:cNvGraphicFramePr>
            <a:graphicFrameLocks noGrp="1"/>
          </p:cNvGraphicFramePr>
          <p:nvPr>
            <p:extLst>
              <p:ext uri="{D42A27DB-BD31-4B8C-83A1-F6EECF244321}">
                <p14:modId xmlns:p14="http://schemas.microsoft.com/office/powerpoint/2010/main" val="2370011392"/>
              </p:ext>
            </p:extLst>
          </p:nvPr>
        </p:nvGraphicFramePr>
        <p:xfrm>
          <a:off x="839416" y="4627291"/>
          <a:ext cx="10989921" cy="441960"/>
        </p:xfrm>
        <a:graphic>
          <a:graphicData uri="http://schemas.openxmlformats.org/drawingml/2006/table">
            <a:tbl>
              <a:tblPr firstRow="1" bandRow="1">
                <a:tableStyleId>{5C22544A-7EE6-4342-B048-85BDC9FD1C3A}</a:tableStyleId>
              </a:tblPr>
              <a:tblGrid>
                <a:gridCol w="10989921">
                  <a:extLst>
                    <a:ext uri="{9D8B030D-6E8A-4147-A177-3AD203B41FA5}">
                      <a16:colId xmlns:a16="http://schemas.microsoft.com/office/drawing/2014/main" val="198116410"/>
                    </a:ext>
                  </a:extLst>
                </a:gridCol>
              </a:tblGrid>
              <a:tr h="370840">
                <a:tc>
                  <a:txBody>
                    <a:bodyPr/>
                    <a:lstStyle/>
                    <a:p>
                      <a:r>
                        <a:rPr lang="en-GB" sz="2300" dirty="0">
                          <a:solidFill>
                            <a:schemeClr val="tx1"/>
                          </a:solidFill>
                          <a:latin typeface="Arial" panose="020B0604020202020204" pitchFamily="34" charset="0"/>
                          <a:cs typeface="Arial" panose="020B0604020202020204" pitchFamily="34" charset="0"/>
                        </a:rPr>
                        <a:t>4. Conclusions </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58669059"/>
                  </a:ext>
                </a:extLst>
              </a:tr>
            </a:tbl>
          </a:graphicData>
        </a:graphic>
      </p:graphicFrame>
    </p:spTree>
    <p:extLst>
      <p:ext uri="{BB962C8B-B14F-4D97-AF65-F5344CB8AC3E}">
        <p14:creationId xmlns:p14="http://schemas.microsoft.com/office/powerpoint/2010/main" val="295075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4">
            <a:extLst>
              <a:ext uri="{FF2B5EF4-FFF2-40B4-BE49-F238E27FC236}">
                <a16:creationId xmlns:a16="http://schemas.microsoft.com/office/drawing/2014/main" id="{DAE3303A-2FAB-4616-B5B9-5A05B01393AF}"/>
              </a:ext>
            </a:extLst>
          </p:cNvPr>
          <p:cNvSpPr>
            <a:spLocks noGrp="1"/>
          </p:cNvSpPr>
          <p:nvPr>
            <p:ph type="sldNum" sz="quarter" idx="12"/>
          </p:nvPr>
        </p:nvSpPr>
        <p:spPr>
          <a:xfrm>
            <a:off x="8112224" y="6381328"/>
            <a:ext cx="3529608" cy="365125"/>
          </a:xfrm>
          <a:solidFill>
            <a:srgbClr val="FF0000"/>
          </a:solidFill>
        </p:spPr>
        <p:txBody>
          <a:bodyPr/>
          <a:lstStyle/>
          <a:p>
            <a:r>
              <a:rPr lang="en-US" sz="1400" b="1" dirty="0">
                <a:solidFill>
                  <a:schemeClr val="bg1"/>
                </a:solidFill>
                <a:latin typeface="Arial Narrow" panose="020B0606020202030204" pitchFamily="34" charset="0"/>
                <a:hlinkClick r:id="rId2">
                  <a:extLst>
                    <a:ext uri="{A12FA001-AC4F-418D-AE19-62706E023703}">
                      <ahyp:hlinkClr xmlns:ahyp="http://schemas.microsoft.com/office/drawing/2018/hyperlinkcolor" val="tx"/>
                    </a:ext>
                  </a:extLst>
                </a:hlinkClick>
              </a:rPr>
              <a:t>Mariana.Liakopoulou@natoassociation.ca</a:t>
            </a:r>
            <a:r>
              <a:rPr lang="en-US" sz="1400" b="1" dirty="0">
                <a:solidFill>
                  <a:schemeClr val="bg1"/>
                </a:solidFill>
                <a:latin typeface="Arial Narrow" panose="020B0606020202030204" pitchFamily="34" charset="0"/>
              </a:rPr>
              <a:t> – 3</a:t>
            </a:r>
            <a:endParaRPr lang="el-GR" sz="1400" b="1" dirty="0">
              <a:solidFill>
                <a:schemeClr val="bg1"/>
              </a:solidFill>
              <a:latin typeface="Arial Narrow" panose="020B0606020202030204" pitchFamily="34" charset="0"/>
            </a:endParaRPr>
          </a:p>
        </p:txBody>
      </p:sp>
      <p:pic>
        <p:nvPicPr>
          <p:cNvPr id="7" name="Εικόνα 6">
            <a:extLst>
              <a:ext uri="{FF2B5EF4-FFF2-40B4-BE49-F238E27FC236}">
                <a16:creationId xmlns:a16="http://schemas.microsoft.com/office/drawing/2014/main" id="{B1035E95-41C6-413C-A00B-0C2E36137A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59" y="0"/>
            <a:ext cx="3474000" cy="1051699"/>
          </a:xfrm>
          <a:prstGeom prst="rect">
            <a:avLst/>
          </a:prstGeom>
        </p:spPr>
      </p:pic>
      <p:graphicFrame>
        <p:nvGraphicFramePr>
          <p:cNvPr id="8" name="Πίνακας 8">
            <a:extLst>
              <a:ext uri="{FF2B5EF4-FFF2-40B4-BE49-F238E27FC236}">
                <a16:creationId xmlns:a16="http://schemas.microsoft.com/office/drawing/2014/main" id="{556618F3-69D2-4F9D-B46B-6073BBBD80B0}"/>
              </a:ext>
            </a:extLst>
          </p:cNvPr>
          <p:cNvGraphicFramePr>
            <a:graphicFrameLocks noGrp="1"/>
          </p:cNvGraphicFramePr>
          <p:nvPr>
            <p:extLst>
              <p:ext uri="{D42A27DB-BD31-4B8C-83A1-F6EECF244321}">
                <p14:modId xmlns:p14="http://schemas.microsoft.com/office/powerpoint/2010/main" val="377369466"/>
              </p:ext>
            </p:extLst>
          </p:nvPr>
        </p:nvGraphicFramePr>
        <p:xfrm>
          <a:off x="623392" y="1260592"/>
          <a:ext cx="4608000" cy="457200"/>
        </p:xfrm>
        <a:graphic>
          <a:graphicData uri="http://schemas.openxmlformats.org/drawingml/2006/table">
            <a:tbl>
              <a:tblPr firstRow="1" bandRow="1">
                <a:tableStyleId>{5C22544A-7EE6-4342-B048-85BDC9FD1C3A}</a:tableStyleId>
              </a:tblPr>
              <a:tblGrid>
                <a:gridCol w="4608000">
                  <a:extLst>
                    <a:ext uri="{9D8B030D-6E8A-4147-A177-3AD203B41FA5}">
                      <a16:colId xmlns:a16="http://schemas.microsoft.com/office/drawing/2014/main" val="3972577324"/>
                    </a:ext>
                  </a:extLst>
                </a:gridCol>
              </a:tblGrid>
              <a:tr h="370840">
                <a:tc>
                  <a:txBody>
                    <a:bodyPr/>
                    <a:lstStyle/>
                    <a:p>
                      <a:pPr algn="ctr"/>
                      <a:r>
                        <a:rPr lang="en-US" sz="2400" dirty="0">
                          <a:solidFill>
                            <a:schemeClr val="tx1"/>
                          </a:solidFill>
                          <a:latin typeface="Arial Black" panose="020B0A04020102020204" pitchFamily="34" charset="0"/>
                        </a:rPr>
                        <a:t>INTRODUCTION</a:t>
                      </a:r>
                      <a:endParaRPr lang="el-GR" sz="2400" dirty="0">
                        <a:solidFill>
                          <a:schemeClr val="tx1"/>
                        </a:solidFill>
                        <a:latin typeface="Arial Black" panose="020B0A04020102020204" pitchFamily="34" charset="0"/>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4231040619"/>
                  </a:ext>
                </a:extLst>
              </a:tr>
            </a:tbl>
          </a:graphicData>
        </a:graphic>
      </p:graphicFrame>
      <p:sp>
        <p:nvSpPr>
          <p:cNvPr id="13" name="Οβάλ 12">
            <a:extLst>
              <a:ext uri="{FF2B5EF4-FFF2-40B4-BE49-F238E27FC236}">
                <a16:creationId xmlns:a16="http://schemas.microsoft.com/office/drawing/2014/main" id="{33958849-7DE5-471F-8961-67100188DE4C}"/>
              </a:ext>
            </a:extLst>
          </p:cNvPr>
          <p:cNvSpPr/>
          <p:nvPr/>
        </p:nvSpPr>
        <p:spPr>
          <a:xfrm>
            <a:off x="415832" y="4854187"/>
            <a:ext cx="2806659" cy="1661269"/>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latin typeface="Arial" panose="020B0604020202020204" pitchFamily="34" charset="0"/>
                <a:cs typeface="Arial" panose="020B0604020202020204" pitchFamily="34" charset="0"/>
              </a:rPr>
              <a:t>Private investment stimulation</a:t>
            </a:r>
            <a:endParaRPr lang="en-GB" sz="1700" b="1" dirty="0">
              <a:latin typeface="Arial" panose="020B0604020202020204" pitchFamily="34" charset="0"/>
              <a:cs typeface="Arial" panose="020B0604020202020204" pitchFamily="34" charset="0"/>
            </a:endParaRPr>
          </a:p>
        </p:txBody>
      </p:sp>
      <p:sp>
        <p:nvSpPr>
          <p:cNvPr id="14" name="Οβάλ 13">
            <a:extLst>
              <a:ext uri="{FF2B5EF4-FFF2-40B4-BE49-F238E27FC236}">
                <a16:creationId xmlns:a16="http://schemas.microsoft.com/office/drawing/2014/main" id="{11CCD8D6-FD1E-49D2-A64F-6A97CCB6C6E1}"/>
              </a:ext>
            </a:extLst>
          </p:cNvPr>
          <p:cNvSpPr/>
          <p:nvPr/>
        </p:nvSpPr>
        <p:spPr>
          <a:xfrm>
            <a:off x="4852402" y="4842927"/>
            <a:ext cx="3888944" cy="1672529"/>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latin typeface="Arial" panose="020B0604020202020204" pitchFamily="34" charset="0"/>
                <a:cs typeface="Arial" panose="020B0604020202020204" pitchFamily="34" charset="0"/>
              </a:rPr>
              <a:t>Cost-effectiveness of distinct portfolios of flexibility options</a:t>
            </a:r>
            <a:endParaRPr lang="en-GB" sz="1700" b="1" dirty="0">
              <a:latin typeface="Arial" panose="020B0604020202020204" pitchFamily="34" charset="0"/>
              <a:cs typeface="Arial" panose="020B0604020202020204" pitchFamily="34" charset="0"/>
            </a:endParaRPr>
          </a:p>
        </p:txBody>
      </p:sp>
      <p:cxnSp>
        <p:nvCxnSpPr>
          <p:cNvPr id="17" name="Ευθύγραμμο βέλος σύνδεσης 16">
            <a:extLst>
              <a:ext uri="{FF2B5EF4-FFF2-40B4-BE49-F238E27FC236}">
                <a16:creationId xmlns:a16="http://schemas.microsoft.com/office/drawing/2014/main" id="{A4965B75-8A8C-478B-A450-680B785586B3}"/>
              </a:ext>
            </a:extLst>
          </p:cNvPr>
          <p:cNvCxnSpPr>
            <a:cxnSpLocks/>
          </p:cNvCxnSpPr>
          <p:nvPr/>
        </p:nvCxnSpPr>
        <p:spPr>
          <a:xfrm flipH="1">
            <a:off x="3127107" y="4822238"/>
            <a:ext cx="504056" cy="424910"/>
          </a:xfrm>
          <a:prstGeom prst="straightConnector1">
            <a:avLst/>
          </a:prstGeom>
          <a:ln w="762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Ευθύγραμμο βέλος σύνδεσης 19">
            <a:extLst>
              <a:ext uri="{FF2B5EF4-FFF2-40B4-BE49-F238E27FC236}">
                <a16:creationId xmlns:a16="http://schemas.microsoft.com/office/drawing/2014/main" id="{48106B67-7189-46E7-BD36-30BF06006295}"/>
              </a:ext>
            </a:extLst>
          </p:cNvPr>
          <p:cNvCxnSpPr/>
          <p:nvPr/>
        </p:nvCxnSpPr>
        <p:spPr>
          <a:xfrm>
            <a:off x="4412328" y="4854187"/>
            <a:ext cx="574411" cy="424910"/>
          </a:xfrm>
          <a:prstGeom prst="straightConnector1">
            <a:avLst/>
          </a:prstGeom>
          <a:ln w="762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Βέλος: Πεντάγωνο 22">
            <a:extLst>
              <a:ext uri="{FF2B5EF4-FFF2-40B4-BE49-F238E27FC236}">
                <a16:creationId xmlns:a16="http://schemas.microsoft.com/office/drawing/2014/main" id="{2D4336DA-DD68-4AD1-B8A6-8704134D2CCE}"/>
              </a:ext>
            </a:extLst>
          </p:cNvPr>
          <p:cNvSpPr/>
          <p:nvPr/>
        </p:nvSpPr>
        <p:spPr>
          <a:xfrm>
            <a:off x="623392" y="1931717"/>
            <a:ext cx="7488832" cy="424293"/>
          </a:xfrm>
          <a:prstGeom prst="homePlate">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Ø"/>
            </a:pPr>
            <a:r>
              <a:rPr lang="en-GB" sz="2300" b="1" dirty="0">
                <a:latin typeface="Arial" panose="020B0604020202020204" pitchFamily="34" charset="0"/>
                <a:cs typeface="Arial" panose="020B0604020202020204" pitchFamily="34" charset="0"/>
              </a:rPr>
              <a:t>Pillars of Conventional Gas Market Integration</a:t>
            </a:r>
          </a:p>
        </p:txBody>
      </p:sp>
      <p:graphicFrame>
        <p:nvGraphicFramePr>
          <p:cNvPr id="9" name="Πίνακας 14">
            <a:extLst>
              <a:ext uri="{FF2B5EF4-FFF2-40B4-BE49-F238E27FC236}">
                <a16:creationId xmlns:a16="http://schemas.microsoft.com/office/drawing/2014/main" id="{0F63FBFC-5453-4BA1-81E9-C8214EB54A80}"/>
              </a:ext>
            </a:extLst>
          </p:cNvPr>
          <p:cNvGraphicFramePr>
            <a:graphicFrameLocks noGrp="1"/>
          </p:cNvGraphicFramePr>
          <p:nvPr>
            <p:extLst>
              <p:ext uri="{D42A27DB-BD31-4B8C-83A1-F6EECF244321}">
                <p14:modId xmlns:p14="http://schemas.microsoft.com/office/powerpoint/2010/main" val="48718308"/>
              </p:ext>
            </p:extLst>
          </p:nvPr>
        </p:nvGraphicFramePr>
        <p:xfrm>
          <a:off x="609152" y="2540322"/>
          <a:ext cx="11032680" cy="2011680"/>
        </p:xfrm>
        <a:graphic>
          <a:graphicData uri="http://schemas.openxmlformats.org/drawingml/2006/table">
            <a:tbl>
              <a:tblPr firstRow="1" bandRow="1">
                <a:tableStyleId>{5C22544A-7EE6-4342-B048-85BDC9FD1C3A}</a:tableStyleId>
              </a:tblPr>
              <a:tblGrid>
                <a:gridCol w="11032680">
                  <a:extLst>
                    <a:ext uri="{9D8B030D-6E8A-4147-A177-3AD203B41FA5}">
                      <a16:colId xmlns:a16="http://schemas.microsoft.com/office/drawing/2014/main" val="3772857497"/>
                    </a:ext>
                  </a:extLst>
                </a:gridCol>
              </a:tblGrid>
              <a:tr h="1896789">
                <a:tc>
                  <a:txBody>
                    <a:bodyPr/>
                    <a:lstStyle/>
                    <a:p>
                      <a:pPr marL="285750" indent="-285750">
                        <a:buFont typeface="Wingdings" panose="05000000000000000000" pitchFamily="2" charset="2"/>
                        <a:buChar char="§"/>
                      </a:pPr>
                      <a:r>
                        <a:rPr lang="en-US" b="0" dirty="0">
                          <a:solidFill>
                            <a:schemeClr val="tx1"/>
                          </a:solidFill>
                          <a:latin typeface="Arial" panose="020B0604020202020204" pitchFamily="34" charset="0"/>
                          <a:cs typeface="Arial" panose="020B0604020202020204" pitchFamily="34" charset="0"/>
                        </a:rPr>
                        <a:t>Law-making procedure </a:t>
                      </a:r>
                      <a:r>
                        <a:rPr lang="en-US" b="1" dirty="0">
                          <a:solidFill>
                            <a:schemeClr val="tx1"/>
                          </a:solidFill>
                          <a:latin typeface="Arial" panose="020B0604020202020204" pitchFamily="34" charset="0"/>
                          <a:cs typeface="Arial" panose="020B0604020202020204" pitchFamily="34" charset="0"/>
                        </a:rPr>
                        <a:t>from the early 90s to date. </a:t>
                      </a:r>
                    </a:p>
                    <a:p>
                      <a:pPr marL="285750" indent="-285750">
                        <a:buFont typeface="Wingdings" panose="05000000000000000000" pitchFamily="2" charset="2"/>
                        <a:buChar char="§"/>
                      </a:pPr>
                      <a:endParaRPr lang="en-US" b="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b="0" dirty="0">
                          <a:solidFill>
                            <a:schemeClr val="tx1"/>
                          </a:solidFill>
                          <a:latin typeface="Arial" panose="020B0604020202020204" pitchFamily="34" charset="0"/>
                          <a:cs typeface="Arial" panose="020B0604020202020204" pitchFamily="34" charset="0"/>
                        </a:rPr>
                        <a:t>Time &amp; effort for the </a:t>
                      </a:r>
                      <a:r>
                        <a:rPr lang="en-US" b="1" dirty="0">
                          <a:solidFill>
                            <a:schemeClr val="tx1"/>
                          </a:solidFill>
                          <a:latin typeface="Arial" panose="020B0604020202020204" pitchFamily="34" charset="0"/>
                          <a:cs typeface="Arial" panose="020B0604020202020204" pitchFamily="34" charset="0"/>
                        </a:rPr>
                        <a:t>internal gas market </a:t>
                      </a:r>
                      <a:r>
                        <a:rPr lang="en-US" b="0" dirty="0">
                          <a:solidFill>
                            <a:schemeClr val="tx1"/>
                          </a:solidFill>
                          <a:latin typeface="Arial" panose="020B0604020202020204" pitchFamily="34" charset="0"/>
                          <a:cs typeface="Arial" panose="020B0604020202020204" pitchFamily="34" charset="0"/>
                        </a:rPr>
                        <a:t>to shape up…</a:t>
                      </a:r>
                    </a:p>
                    <a:p>
                      <a:pPr marL="285750" indent="-285750">
                        <a:buFont typeface="Wingdings" panose="05000000000000000000" pitchFamily="2" charset="2"/>
                        <a:buChar char="§"/>
                      </a:pPr>
                      <a:endParaRPr lang="en-US" b="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b="0" dirty="0">
                          <a:solidFill>
                            <a:schemeClr val="tx1"/>
                          </a:solidFill>
                          <a:latin typeface="Arial" panose="020B0604020202020204" pitchFamily="34" charset="0"/>
                          <a:cs typeface="Arial" panose="020B0604020202020204" pitchFamily="34" charset="0"/>
                        </a:rPr>
                        <a:t>&amp; for the EU to acquire </a:t>
                      </a:r>
                      <a:r>
                        <a:rPr lang="en-US" b="1" dirty="0">
                          <a:solidFill>
                            <a:schemeClr val="tx1"/>
                          </a:solidFill>
                          <a:latin typeface="Arial" panose="020B0604020202020204" pitchFamily="34" charset="0"/>
                          <a:cs typeface="Arial" panose="020B0604020202020204" pitchFamily="34" charset="0"/>
                        </a:rPr>
                        <a:t>Treaty-based competence</a:t>
                      </a:r>
                      <a:r>
                        <a:rPr lang="en-US" b="0" dirty="0">
                          <a:solidFill>
                            <a:schemeClr val="tx1"/>
                          </a:solidFill>
                          <a:latin typeface="Arial" panose="020B0604020202020204" pitchFamily="34" charset="0"/>
                          <a:cs typeface="Arial" panose="020B0604020202020204" pitchFamily="34" charset="0"/>
                        </a:rPr>
                        <a:t> to develop </a:t>
                      </a:r>
                      <a:r>
                        <a:rPr lang="en-US" b="1" dirty="0">
                          <a:solidFill>
                            <a:schemeClr val="tx1"/>
                          </a:solidFill>
                          <a:latin typeface="Arial" panose="020B0604020202020204" pitchFamily="34" charset="0"/>
                          <a:cs typeface="Arial" panose="020B0604020202020204" pitchFamily="34" charset="0"/>
                        </a:rPr>
                        <a:t>energy policy</a:t>
                      </a:r>
                      <a:r>
                        <a:rPr lang="en-US" b="0" dirty="0">
                          <a:solidFill>
                            <a:schemeClr val="tx1"/>
                          </a:solidFill>
                          <a:latin typeface="Arial" panose="020B0604020202020204" pitchFamily="34" charset="0"/>
                          <a:cs typeface="Arial" panose="020B0604020202020204" pitchFamily="34" charset="0"/>
                        </a:rPr>
                        <a:t>, incl. on gas.</a:t>
                      </a:r>
                    </a:p>
                    <a:p>
                      <a:pPr marL="0" indent="0">
                        <a:buFont typeface="Wingdings" panose="05000000000000000000" pitchFamily="2" charset="2"/>
                        <a:buNone/>
                      </a:pPr>
                      <a:endParaRPr lang="en-GB" b="0" dirty="0">
                        <a:solidFill>
                          <a:schemeClr val="tx1"/>
                        </a:solidFill>
                        <a:latin typeface="Arial" panose="020B0604020202020204" pitchFamily="34" charset="0"/>
                        <a:cs typeface="Arial" panose="020B0604020202020204" pitchFamily="34" charset="0"/>
                      </a:endParaRPr>
                    </a:p>
                    <a:p>
                      <a:pPr marL="0" indent="0">
                        <a:buFont typeface="Wingdings" panose="05000000000000000000" pitchFamily="2" charset="2"/>
                        <a:buNone/>
                      </a:pPr>
                      <a:r>
                        <a:rPr lang="en-GB" b="1" u="sng" dirty="0">
                          <a:solidFill>
                            <a:schemeClr val="tx1"/>
                          </a:solidFill>
                          <a:latin typeface="Arial Black" panose="020B0A04020102020204" pitchFamily="34" charset="0"/>
                          <a:cs typeface="Arial" panose="020B0604020202020204" pitchFamily="34" charset="0"/>
                          <a:sym typeface="Wingdings" panose="05000000000000000000" pitchFamily="2" charset="2"/>
                        </a:rPr>
                        <a:t> Why?</a:t>
                      </a:r>
                      <a:r>
                        <a:rPr lang="en-GB" b="1" u="none" dirty="0">
                          <a:solidFill>
                            <a:schemeClr val="tx1"/>
                          </a:solidFill>
                          <a:latin typeface="Arial Black" panose="020B0A04020102020204" pitchFamily="34" charset="0"/>
                          <a:cs typeface="Arial" panose="020B0604020202020204" pitchFamily="34" charset="0"/>
                          <a:sym typeface="Wingdings" panose="05000000000000000000" pitchFamily="2" charset="2"/>
                        </a:rPr>
                        <a:t> </a:t>
                      </a:r>
                      <a:r>
                        <a:rPr lang="en-GB" b="0" dirty="0">
                          <a:solidFill>
                            <a:schemeClr val="tx1"/>
                          </a:solidFill>
                          <a:latin typeface="Arial" panose="020B0604020202020204" pitchFamily="34" charset="0"/>
                          <a:cs typeface="Arial" panose="020B0604020202020204" pitchFamily="34" charset="0"/>
                          <a:sym typeface="Wingdings" panose="05000000000000000000" pitchFamily="2" charset="2"/>
                        </a:rPr>
                        <a:t>Due to </a:t>
                      </a:r>
                      <a:r>
                        <a:rPr lang="en-GB" b="1" dirty="0">
                          <a:solidFill>
                            <a:schemeClr val="tx1"/>
                          </a:solidFill>
                          <a:latin typeface="Arial" panose="020B0604020202020204" pitchFamily="34" charset="0"/>
                          <a:cs typeface="Arial" panose="020B0604020202020204" pitchFamily="34" charset="0"/>
                          <a:sym typeface="Wingdings" panose="05000000000000000000" pitchFamily="2" charset="2"/>
                        </a:rPr>
                        <a:t>negative spill-overs </a:t>
                      </a:r>
                      <a:r>
                        <a:rPr lang="en-GB" b="0" dirty="0">
                          <a:solidFill>
                            <a:schemeClr val="tx1"/>
                          </a:solidFill>
                          <a:latin typeface="Arial" panose="020B0604020202020204" pitchFamily="34" charset="0"/>
                          <a:cs typeface="Arial" panose="020B0604020202020204" pitchFamily="34" charset="0"/>
                          <a:sym typeface="Wingdings" panose="05000000000000000000" pitchFamily="2" charset="2"/>
                        </a:rPr>
                        <a:t>(Tagliapietra and </a:t>
                      </a:r>
                      <a:r>
                        <a:rPr lang="en-GB" b="0" dirty="0" err="1">
                          <a:solidFill>
                            <a:schemeClr val="tx1"/>
                          </a:solidFill>
                          <a:latin typeface="Arial" panose="020B0604020202020204" pitchFamily="34" charset="0"/>
                          <a:cs typeface="Arial" panose="020B0604020202020204" pitchFamily="34" charset="0"/>
                          <a:sym typeface="Wingdings" panose="05000000000000000000" pitchFamily="2" charset="2"/>
                        </a:rPr>
                        <a:t>Zachmann</a:t>
                      </a:r>
                      <a:r>
                        <a:rPr lang="en-GB" b="0" dirty="0">
                          <a:solidFill>
                            <a:schemeClr val="tx1"/>
                          </a:solidFill>
                          <a:latin typeface="Arial" panose="020B0604020202020204" pitchFamily="34" charset="0"/>
                          <a:cs typeface="Arial" panose="020B0604020202020204" pitchFamily="34" charset="0"/>
                          <a:sym typeface="Wingdings" panose="05000000000000000000" pitchFamily="2" charset="2"/>
                        </a:rPr>
                        <a:t> 2016) from national approaches:</a:t>
                      </a:r>
                      <a:endParaRPr lang="en-US" b="0" dirty="0">
                        <a:solidFill>
                          <a:schemeClr val="tx1"/>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2087668196"/>
                  </a:ext>
                </a:extLst>
              </a:tr>
            </a:tbl>
          </a:graphicData>
        </a:graphic>
      </p:graphicFrame>
    </p:spTree>
    <p:extLst>
      <p:ext uri="{BB962C8B-B14F-4D97-AF65-F5344CB8AC3E}">
        <p14:creationId xmlns:p14="http://schemas.microsoft.com/office/powerpoint/2010/main" val="736443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4">
            <a:extLst>
              <a:ext uri="{FF2B5EF4-FFF2-40B4-BE49-F238E27FC236}">
                <a16:creationId xmlns:a16="http://schemas.microsoft.com/office/drawing/2014/main" id="{5F56EC0A-4474-4535-9F32-5F530C77F5B4}"/>
              </a:ext>
            </a:extLst>
          </p:cNvPr>
          <p:cNvSpPr>
            <a:spLocks noGrp="1"/>
          </p:cNvSpPr>
          <p:nvPr>
            <p:ph type="sldNum" sz="quarter" idx="12"/>
          </p:nvPr>
        </p:nvSpPr>
        <p:spPr>
          <a:xfrm>
            <a:off x="8184232" y="6356350"/>
            <a:ext cx="3456384" cy="365125"/>
          </a:xfrm>
          <a:solidFill>
            <a:srgbClr val="FF0000"/>
          </a:solidFill>
        </p:spPr>
        <p:txBody>
          <a:bodyPr/>
          <a:lstStyle/>
          <a:p>
            <a:r>
              <a:rPr lang="en-US" sz="1400" b="1" dirty="0">
                <a:solidFill>
                  <a:schemeClr val="bg1"/>
                </a:solidFill>
                <a:latin typeface="Arial Narrow" panose="020B0606020202030204" pitchFamily="34" charset="0"/>
                <a:hlinkClick r:id="rId2">
                  <a:extLst>
                    <a:ext uri="{A12FA001-AC4F-418D-AE19-62706E023703}">
                      <ahyp:hlinkClr xmlns:ahyp="http://schemas.microsoft.com/office/drawing/2018/hyperlinkcolor" val="tx"/>
                    </a:ext>
                  </a:extLst>
                </a:hlinkClick>
              </a:rPr>
              <a:t>Mariana.Liakopoulou@natoassociation.ca</a:t>
            </a:r>
            <a:r>
              <a:rPr lang="en-US" sz="1400" b="1" dirty="0">
                <a:solidFill>
                  <a:schemeClr val="bg1"/>
                </a:solidFill>
                <a:latin typeface="Arial Narrow" panose="020B0606020202030204" pitchFamily="34" charset="0"/>
              </a:rPr>
              <a:t> – 4 </a:t>
            </a:r>
            <a:endParaRPr lang="el-GR" sz="1400" b="1" dirty="0">
              <a:solidFill>
                <a:schemeClr val="bg1"/>
              </a:solidFill>
              <a:latin typeface="Arial Narrow" panose="020B0606020202030204" pitchFamily="34" charset="0"/>
            </a:endParaRPr>
          </a:p>
        </p:txBody>
      </p:sp>
      <p:pic>
        <p:nvPicPr>
          <p:cNvPr id="7" name="Εικόνα 6">
            <a:extLst>
              <a:ext uri="{FF2B5EF4-FFF2-40B4-BE49-F238E27FC236}">
                <a16:creationId xmlns:a16="http://schemas.microsoft.com/office/drawing/2014/main" id="{4D26AFEA-7F73-4C19-ABFF-6EA8283692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474000" cy="1051699"/>
          </a:xfrm>
          <a:prstGeom prst="rect">
            <a:avLst/>
          </a:prstGeom>
        </p:spPr>
      </p:pic>
      <p:graphicFrame>
        <p:nvGraphicFramePr>
          <p:cNvPr id="4" name="Πίνακας 5">
            <a:extLst>
              <a:ext uri="{FF2B5EF4-FFF2-40B4-BE49-F238E27FC236}">
                <a16:creationId xmlns:a16="http://schemas.microsoft.com/office/drawing/2014/main" id="{002210F6-7B38-43F2-86A9-610D39AEE32B}"/>
              </a:ext>
            </a:extLst>
          </p:cNvPr>
          <p:cNvGraphicFramePr>
            <a:graphicFrameLocks noGrp="1"/>
          </p:cNvGraphicFramePr>
          <p:nvPr>
            <p:extLst>
              <p:ext uri="{D42A27DB-BD31-4B8C-83A1-F6EECF244321}">
                <p14:modId xmlns:p14="http://schemas.microsoft.com/office/powerpoint/2010/main" val="1767552751"/>
              </p:ext>
            </p:extLst>
          </p:nvPr>
        </p:nvGraphicFramePr>
        <p:xfrm>
          <a:off x="895873" y="2380420"/>
          <a:ext cx="5992215" cy="4785360"/>
        </p:xfrm>
        <a:graphic>
          <a:graphicData uri="http://schemas.openxmlformats.org/drawingml/2006/table">
            <a:tbl>
              <a:tblPr firstRow="1" bandRow="1">
                <a:tableStyleId>{5C22544A-7EE6-4342-B048-85BDC9FD1C3A}</a:tableStyleId>
              </a:tblPr>
              <a:tblGrid>
                <a:gridCol w="5992215">
                  <a:extLst>
                    <a:ext uri="{9D8B030D-6E8A-4147-A177-3AD203B41FA5}">
                      <a16:colId xmlns:a16="http://schemas.microsoft.com/office/drawing/2014/main" val="1837875202"/>
                    </a:ext>
                  </a:extLst>
                </a:gridCol>
              </a:tblGrid>
              <a:tr h="2878480">
                <a:tc>
                  <a:txBody>
                    <a:bodyPr/>
                    <a:lstStyle/>
                    <a:p>
                      <a:pPr marL="0" indent="0">
                        <a:buFont typeface="Wingdings" panose="05000000000000000000" pitchFamily="2" charset="2"/>
                        <a:buNone/>
                      </a:pPr>
                      <a:r>
                        <a:rPr lang="en-US" sz="1600" b="1" dirty="0">
                          <a:solidFill>
                            <a:schemeClr val="tx1"/>
                          </a:solidFill>
                          <a:latin typeface="Arial Black" panose="020B0A04020102020204" pitchFamily="34" charset="0"/>
                          <a:cs typeface="Arial" panose="020B0604020202020204" pitchFamily="34" charset="0"/>
                        </a:rPr>
                        <a:t>EU gas market liberalization </a:t>
                      </a:r>
                      <a:r>
                        <a:rPr lang="en-US" sz="1600" b="0" dirty="0">
                          <a:solidFill>
                            <a:schemeClr val="tx1"/>
                          </a:solidFill>
                          <a:latin typeface="Arial Black" panose="020B0A04020102020204" pitchFamily="34" charset="0"/>
                          <a:cs typeface="Arial" panose="020B0604020202020204" pitchFamily="34" charset="0"/>
                        </a:rPr>
                        <a:t>driven by: </a:t>
                      </a:r>
                    </a:p>
                    <a:p>
                      <a:pPr marL="0" indent="0">
                        <a:buFont typeface="Wingdings" panose="05000000000000000000" pitchFamily="2" charset="2"/>
                        <a:buNone/>
                      </a:pPr>
                      <a:endParaRPr lang="en-US" sz="1600" b="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600" b="0" dirty="0">
                          <a:solidFill>
                            <a:schemeClr val="tx1"/>
                          </a:solidFill>
                          <a:latin typeface="Arial" panose="020B0604020202020204" pitchFamily="34" charset="0"/>
                          <a:cs typeface="Arial" panose="020B0604020202020204" pitchFamily="34" charset="0"/>
                        </a:rPr>
                        <a:t>Treaty-based, risk-sharing perception of </a:t>
                      </a:r>
                      <a:r>
                        <a:rPr lang="en-US" sz="1600" b="1" dirty="0">
                          <a:solidFill>
                            <a:schemeClr val="tx1"/>
                          </a:solidFill>
                          <a:latin typeface="Arial" panose="020B0604020202020204" pitchFamily="34" charset="0"/>
                          <a:cs typeface="Arial" panose="020B0604020202020204" pitchFamily="34" charset="0"/>
                        </a:rPr>
                        <a:t>SoS as an inter-MS “solidarity” issue </a:t>
                      </a:r>
                      <a:r>
                        <a:rPr lang="en-US" sz="1600" b="0" dirty="0">
                          <a:solidFill>
                            <a:schemeClr val="tx1"/>
                          </a:solidFill>
                          <a:latin typeface="Arial" panose="020B0604020202020204" pitchFamily="34" charset="0"/>
                          <a:cs typeface="Arial" panose="020B0604020202020204" pitchFamily="34" charset="0"/>
                        </a:rPr>
                        <a:t>(Art. 194 TFEU).</a:t>
                      </a:r>
                    </a:p>
                    <a:p>
                      <a:pPr marL="285750" indent="-285750">
                        <a:buFont typeface="Wingdings" panose="05000000000000000000" pitchFamily="2" charset="2"/>
                        <a:buChar char="§"/>
                      </a:pPr>
                      <a:endParaRPr lang="en-US" sz="1600" b="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600" b="1" dirty="0">
                          <a:solidFill>
                            <a:schemeClr val="tx1"/>
                          </a:solidFill>
                          <a:latin typeface="Arial" panose="020B0604020202020204" pitchFamily="34" charset="0"/>
                          <a:cs typeface="Arial" panose="020B0604020202020204" pitchFamily="34" charset="0"/>
                        </a:rPr>
                        <a:t>Interconnectivity &amp; operational transparency.</a:t>
                      </a:r>
                      <a:r>
                        <a:rPr lang="en-US" sz="1600" b="0" dirty="0">
                          <a:solidFill>
                            <a:schemeClr val="tx1"/>
                          </a:solidFill>
                          <a:latin typeface="Arial" panose="020B0604020202020204" pitchFamily="34" charset="0"/>
                          <a:cs typeface="Arial" panose="020B0604020202020204" pitchFamily="34" charset="0"/>
                        </a:rPr>
                        <a:t> </a:t>
                      </a:r>
                    </a:p>
                    <a:p>
                      <a:pPr marL="285750" indent="-285750">
                        <a:buFont typeface="Wingdings" panose="05000000000000000000" pitchFamily="2" charset="2"/>
                        <a:buChar char="§"/>
                      </a:pPr>
                      <a:endParaRPr lang="en-US" sz="1600" b="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600" b="1" dirty="0">
                          <a:solidFill>
                            <a:schemeClr val="tx1"/>
                          </a:solidFill>
                          <a:latin typeface="Arial" panose="020B0604020202020204" pitchFamily="34" charset="0"/>
                          <a:cs typeface="Arial" panose="020B0604020202020204" pitchFamily="34" charset="0"/>
                        </a:rPr>
                        <a:t>Incentivization of imports on alternative routes</a:t>
                      </a:r>
                      <a:r>
                        <a:rPr lang="en-US" sz="1600" b="0" dirty="0">
                          <a:solidFill>
                            <a:schemeClr val="tx1"/>
                          </a:solidFill>
                          <a:latin typeface="Arial" panose="020B0604020202020204" pitchFamily="34" charset="0"/>
                          <a:cs typeface="Arial" panose="020B0604020202020204" pitchFamily="34" charset="0"/>
                        </a:rPr>
                        <a:t>, incl. LNG + reverse flows for inter-MS price convergence. </a:t>
                      </a:r>
                    </a:p>
                    <a:p>
                      <a:pPr marL="285750" indent="-285750">
                        <a:buFont typeface="Wingdings" panose="05000000000000000000" pitchFamily="2" charset="2"/>
                        <a:buChar char="§"/>
                      </a:pPr>
                      <a:endParaRPr lang="en-US" sz="1600" b="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600" b="1" dirty="0">
                          <a:solidFill>
                            <a:schemeClr val="tx1"/>
                          </a:solidFill>
                          <a:latin typeface="Arial" panose="020B0604020202020204" pitchFamily="34" charset="0"/>
                          <a:cs typeface="Arial" panose="020B0604020202020204" pitchFamily="34" charset="0"/>
                        </a:rPr>
                        <a:t>Scope of supply diversification: </a:t>
                      </a:r>
                      <a:r>
                        <a:rPr lang="en-US" sz="1600" b="0" dirty="0">
                          <a:solidFill>
                            <a:schemeClr val="tx1"/>
                          </a:solidFill>
                          <a:latin typeface="Arial" panose="020B0604020202020204" pitchFamily="34" charset="0"/>
                          <a:cs typeface="Arial" panose="020B0604020202020204" pitchFamily="34" charset="0"/>
                        </a:rPr>
                        <a:t>Easing of tightness in times of gas shortfalls via </a:t>
                      </a:r>
                      <a:r>
                        <a:rPr lang="en-US" sz="1600" b="1" dirty="0">
                          <a:solidFill>
                            <a:schemeClr val="tx1"/>
                          </a:solidFill>
                          <a:latin typeface="Arial" panose="020B0604020202020204" pitchFamily="34" charset="0"/>
                          <a:cs typeface="Arial" panose="020B0604020202020204" pitchFamily="34" charset="0"/>
                        </a:rPr>
                        <a:t>market-based responses.</a:t>
                      </a:r>
                    </a:p>
                    <a:p>
                      <a:pPr marL="0" indent="0">
                        <a:buFont typeface="Wingdings" panose="05000000000000000000" pitchFamily="2" charset="2"/>
                        <a:buNone/>
                      </a:pPr>
                      <a:endParaRPr lang="en-US" sz="1600" b="0" dirty="0">
                        <a:solidFill>
                          <a:schemeClr val="tx1"/>
                        </a:solidFill>
                        <a:latin typeface="Arial" panose="020B0604020202020204" pitchFamily="34" charset="0"/>
                        <a:cs typeface="Arial" panose="020B0604020202020204" pitchFamily="34" charset="0"/>
                        <a:sym typeface="Wingdings" panose="05000000000000000000" pitchFamily="2" charset="2"/>
                      </a:endParaRPr>
                    </a:p>
                    <a:p>
                      <a:pPr marL="285750" indent="-285750">
                        <a:buFont typeface="Wingdings" panose="05000000000000000000" pitchFamily="2" charset="2"/>
                        <a:buChar char="§"/>
                      </a:pPr>
                      <a:r>
                        <a:rPr lang="en-US" sz="1600" b="1" dirty="0">
                          <a:solidFill>
                            <a:schemeClr val="tx1"/>
                          </a:solidFill>
                          <a:latin typeface="Arial" panose="020B0604020202020204" pitchFamily="34" charset="0"/>
                          <a:cs typeface="Arial" panose="020B0604020202020204" pitchFamily="34" charset="0"/>
                          <a:sym typeface="Wingdings" panose="05000000000000000000" pitchFamily="2" charset="2"/>
                        </a:rPr>
                        <a:t>NWE: </a:t>
                      </a:r>
                      <a:r>
                        <a:rPr lang="en-US" sz="1600" b="0" dirty="0">
                          <a:solidFill>
                            <a:schemeClr val="tx1"/>
                          </a:solidFill>
                          <a:latin typeface="Arial" panose="020B0604020202020204" pitchFamily="34" charset="0"/>
                          <a:cs typeface="Arial" panose="020B0604020202020204" pitchFamily="34" charset="0"/>
                          <a:sym typeface="Wingdings" panose="05000000000000000000" pitchFamily="2" charset="2"/>
                        </a:rPr>
                        <a:t>Greater integration via reduction of c-b barriers &amp; timely implementation of GOG competition.</a:t>
                      </a:r>
                    </a:p>
                    <a:p>
                      <a:pPr marL="285750" indent="-285750">
                        <a:buFont typeface="Wingdings" panose="05000000000000000000" pitchFamily="2" charset="2"/>
                        <a:buChar char="§"/>
                      </a:pPr>
                      <a:endParaRPr lang="en-US" sz="1600" b="0" dirty="0">
                        <a:solidFill>
                          <a:schemeClr val="tx1"/>
                        </a:solidFill>
                        <a:latin typeface="Arial" panose="020B0604020202020204" pitchFamily="34" charset="0"/>
                        <a:cs typeface="Arial" panose="020B0604020202020204" pitchFamily="34" charset="0"/>
                        <a:sym typeface="Wingdings" panose="05000000000000000000" pitchFamily="2" charset="2"/>
                      </a:endParaRPr>
                    </a:p>
                    <a:p>
                      <a:pPr marL="285750" indent="-285750">
                        <a:buFont typeface="Wingdings" panose="05000000000000000000" pitchFamily="2" charset="2"/>
                        <a:buChar char="§"/>
                      </a:pPr>
                      <a:r>
                        <a:rPr lang="en-US" sz="1600" b="0" dirty="0">
                          <a:solidFill>
                            <a:schemeClr val="tx1"/>
                          </a:solidFill>
                          <a:latin typeface="Arial" panose="020B0604020202020204" pitchFamily="34" charset="0"/>
                          <a:cs typeface="Arial" panose="020B0604020202020204" pitchFamily="34" charset="0"/>
                          <a:sym typeface="Wingdings" panose="05000000000000000000" pitchFamily="2" charset="2"/>
                        </a:rPr>
                        <a:t>Importance of the </a:t>
                      </a:r>
                      <a:r>
                        <a:rPr lang="en-US" sz="1600" b="1" i="1" dirty="0">
                          <a:solidFill>
                            <a:schemeClr val="tx1"/>
                          </a:solidFill>
                          <a:latin typeface="Arial" panose="020B0604020202020204" pitchFamily="34" charset="0"/>
                          <a:cs typeface="Arial" panose="020B0604020202020204" pitchFamily="34" charset="0"/>
                          <a:sym typeface="Wingdings" panose="05000000000000000000" pitchFamily="2" charset="2"/>
                        </a:rPr>
                        <a:t>acquis </a:t>
                      </a:r>
                      <a:r>
                        <a:rPr lang="en-US" sz="1600" b="1" i="0" dirty="0">
                          <a:solidFill>
                            <a:schemeClr val="tx1"/>
                          </a:solidFill>
                          <a:latin typeface="Arial" panose="020B0604020202020204" pitchFamily="34" charset="0"/>
                          <a:cs typeface="Arial" panose="020B0604020202020204" pitchFamily="34" charset="0"/>
                          <a:sym typeface="Wingdings" panose="05000000000000000000" pitchFamily="2" charset="2"/>
                        </a:rPr>
                        <a:t>extension </a:t>
                      </a:r>
                      <a:r>
                        <a:rPr lang="en-US" sz="1600" b="0" i="0" dirty="0">
                          <a:solidFill>
                            <a:schemeClr val="tx1"/>
                          </a:solidFill>
                          <a:latin typeface="Arial" panose="020B0604020202020204" pitchFamily="34" charset="0"/>
                          <a:cs typeface="Arial" panose="020B0604020202020204" pitchFamily="34" charset="0"/>
                          <a:sym typeface="Wingdings" panose="05000000000000000000" pitchFamily="2" charset="2"/>
                        </a:rPr>
                        <a:t>to CEE &amp; SEE.</a:t>
                      </a:r>
                      <a:endParaRPr lang="en-US" sz="1600" b="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en-US" b="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en-GB" b="0"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619857418"/>
                  </a:ext>
                </a:extLst>
              </a:tr>
            </a:tbl>
          </a:graphicData>
        </a:graphic>
      </p:graphicFrame>
      <p:pic>
        <p:nvPicPr>
          <p:cNvPr id="2" name="Εικόνα 1">
            <a:extLst>
              <a:ext uri="{FF2B5EF4-FFF2-40B4-BE49-F238E27FC236}">
                <a16:creationId xmlns:a16="http://schemas.microsoft.com/office/drawing/2014/main" id="{46AD0B17-11D1-46B8-AC8C-5D7BA8240D3F}"/>
              </a:ext>
            </a:extLst>
          </p:cNvPr>
          <p:cNvPicPr>
            <a:picLocks noChangeAspect="1"/>
          </p:cNvPicPr>
          <p:nvPr/>
        </p:nvPicPr>
        <p:blipFill>
          <a:blip r:embed="rId4"/>
          <a:stretch>
            <a:fillRect/>
          </a:stretch>
        </p:blipFill>
        <p:spPr>
          <a:xfrm>
            <a:off x="911424" y="1148975"/>
            <a:ext cx="4645555" cy="646232"/>
          </a:xfrm>
          <a:prstGeom prst="rect">
            <a:avLst/>
          </a:prstGeom>
        </p:spPr>
      </p:pic>
      <p:pic>
        <p:nvPicPr>
          <p:cNvPr id="6" name="Εικόνα 5">
            <a:extLst>
              <a:ext uri="{FF2B5EF4-FFF2-40B4-BE49-F238E27FC236}">
                <a16:creationId xmlns:a16="http://schemas.microsoft.com/office/drawing/2014/main" id="{CE2973A9-A1BF-4C03-80DC-05A148296EC1}"/>
              </a:ext>
            </a:extLst>
          </p:cNvPr>
          <p:cNvPicPr>
            <a:picLocks noChangeAspect="1"/>
          </p:cNvPicPr>
          <p:nvPr/>
        </p:nvPicPr>
        <p:blipFill>
          <a:blip r:embed="rId5"/>
          <a:stretch>
            <a:fillRect/>
          </a:stretch>
        </p:blipFill>
        <p:spPr>
          <a:xfrm>
            <a:off x="911424" y="1734188"/>
            <a:ext cx="7297544" cy="627942"/>
          </a:xfrm>
          <a:prstGeom prst="rect">
            <a:avLst/>
          </a:prstGeom>
        </p:spPr>
      </p:pic>
      <p:graphicFrame>
        <p:nvGraphicFramePr>
          <p:cNvPr id="9" name="Πίνακας 9">
            <a:extLst>
              <a:ext uri="{FF2B5EF4-FFF2-40B4-BE49-F238E27FC236}">
                <a16:creationId xmlns:a16="http://schemas.microsoft.com/office/drawing/2014/main" id="{6652EF1C-7B76-4A74-9C05-A7F57189EAD1}"/>
              </a:ext>
            </a:extLst>
          </p:cNvPr>
          <p:cNvGraphicFramePr>
            <a:graphicFrameLocks noGrp="1"/>
          </p:cNvGraphicFramePr>
          <p:nvPr>
            <p:extLst>
              <p:ext uri="{D42A27DB-BD31-4B8C-83A1-F6EECF244321}">
                <p14:modId xmlns:p14="http://schemas.microsoft.com/office/powerpoint/2010/main" val="2588380667"/>
              </p:ext>
            </p:extLst>
          </p:nvPr>
        </p:nvGraphicFramePr>
        <p:xfrm>
          <a:off x="6888088" y="5560250"/>
          <a:ext cx="4752528" cy="822960"/>
        </p:xfrm>
        <a:graphic>
          <a:graphicData uri="http://schemas.openxmlformats.org/drawingml/2006/table">
            <a:tbl>
              <a:tblPr firstRow="1" bandRow="1">
                <a:tableStyleId>{5C22544A-7EE6-4342-B048-85BDC9FD1C3A}</a:tableStyleId>
              </a:tblPr>
              <a:tblGrid>
                <a:gridCol w="4752528">
                  <a:extLst>
                    <a:ext uri="{9D8B030D-6E8A-4147-A177-3AD203B41FA5}">
                      <a16:colId xmlns:a16="http://schemas.microsoft.com/office/drawing/2014/main" val="1507572504"/>
                    </a:ext>
                  </a:extLst>
                </a:gridCol>
              </a:tblGrid>
              <a:tr h="370840">
                <a:tc>
                  <a:txBody>
                    <a:bodyPr/>
                    <a:lstStyle/>
                    <a:p>
                      <a:r>
                        <a:rPr lang="en-US" sz="1200" b="0" i="1" dirty="0">
                          <a:solidFill>
                            <a:schemeClr val="tx1"/>
                          </a:solidFill>
                          <a:latin typeface="Arial" panose="020B0604020202020204" pitchFamily="34" charset="0"/>
                          <a:cs typeface="Arial" panose="020B0604020202020204" pitchFamily="34" charset="0"/>
                        </a:rPr>
                        <a:t>* Turkey excluded, no gas markets in Albania, Kosovo, Montenegro. Sources: BP Statistical Review of World Energy 2020, Energy Community, IEA, Gazprom Export, Statistical Office of the Republic of Serbia, US Department of Commerce, Author’s Analysis. </a:t>
                      </a:r>
                    </a:p>
                  </a:txBody>
                  <a:tcPr>
                    <a:solidFill>
                      <a:schemeClr val="bg1"/>
                    </a:solidFill>
                  </a:tcPr>
                </a:tc>
                <a:extLst>
                  <a:ext uri="{0D108BD9-81ED-4DB2-BD59-A6C34878D82A}">
                    <a16:rowId xmlns:a16="http://schemas.microsoft.com/office/drawing/2014/main" val="590900599"/>
                  </a:ext>
                </a:extLst>
              </a:tr>
            </a:tbl>
          </a:graphicData>
        </a:graphic>
      </p:graphicFrame>
      <p:pic>
        <p:nvPicPr>
          <p:cNvPr id="11" name="Εικόνα 10">
            <a:extLst>
              <a:ext uri="{FF2B5EF4-FFF2-40B4-BE49-F238E27FC236}">
                <a16:creationId xmlns:a16="http://schemas.microsoft.com/office/drawing/2014/main" id="{8D044CDA-7BEC-4838-A9D4-99FCFF6762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88088" y="2270871"/>
            <a:ext cx="4680080" cy="3283902"/>
          </a:xfrm>
          <a:prstGeom prst="rect">
            <a:avLst/>
          </a:prstGeom>
        </p:spPr>
      </p:pic>
    </p:spTree>
    <p:extLst>
      <p:ext uri="{BB962C8B-B14F-4D97-AF65-F5344CB8AC3E}">
        <p14:creationId xmlns:p14="http://schemas.microsoft.com/office/powerpoint/2010/main" val="3737318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4">
            <a:extLst>
              <a:ext uri="{FF2B5EF4-FFF2-40B4-BE49-F238E27FC236}">
                <a16:creationId xmlns:a16="http://schemas.microsoft.com/office/drawing/2014/main" id="{5743E561-C34B-45CF-AC64-62B1C7420020}"/>
              </a:ext>
            </a:extLst>
          </p:cNvPr>
          <p:cNvSpPr>
            <a:spLocks noGrp="1"/>
          </p:cNvSpPr>
          <p:nvPr>
            <p:ph type="sldNum" sz="quarter" idx="12"/>
          </p:nvPr>
        </p:nvSpPr>
        <p:spPr>
          <a:xfrm>
            <a:off x="8256240" y="6356350"/>
            <a:ext cx="3456384" cy="365125"/>
          </a:xfrm>
          <a:solidFill>
            <a:srgbClr val="FF0000"/>
          </a:solidFill>
        </p:spPr>
        <p:txBody>
          <a:bodyPr/>
          <a:lstStyle/>
          <a:p>
            <a:r>
              <a:rPr lang="en-US" sz="1400" b="1" dirty="0">
                <a:solidFill>
                  <a:schemeClr val="bg1"/>
                </a:solidFill>
                <a:latin typeface="Arial Narrow" panose="020B0606020202030204" pitchFamily="34" charset="0"/>
                <a:hlinkClick r:id="rId2">
                  <a:extLst>
                    <a:ext uri="{A12FA001-AC4F-418D-AE19-62706E023703}">
                      <ahyp:hlinkClr xmlns:ahyp="http://schemas.microsoft.com/office/drawing/2018/hyperlinkcolor" val="tx"/>
                    </a:ext>
                  </a:extLst>
                </a:hlinkClick>
              </a:rPr>
              <a:t>Mariana.Liakopoulou@natoassociation.ca</a:t>
            </a:r>
            <a:r>
              <a:rPr lang="en-US" sz="1400" b="1" dirty="0">
                <a:solidFill>
                  <a:schemeClr val="bg1"/>
                </a:solidFill>
                <a:latin typeface="Arial Narrow" panose="020B0606020202030204" pitchFamily="34" charset="0"/>
              </a:rPr>
              <a:t> – 5 </a:t>
            </a:r>
            <a:endParaRPr lang="el-GR" sz="1400" b="1" dirty="0">
              <a:solidFill>
                <a:schemeClr val="bg1"/>
              </a:solidFill>
              <a:latin typeface="Arial Narrow" panose="020B0606020202030204" pitchFamily="34" charset="0"/>
            </a:endParaRPr>
          </a:p>
        </p:txBody>
      </p:sp>
      <p:pic>
        <p:nvPicPr>
          <p:cNvPr id="7" name="Εικόνα 6">
            <a:extLst>
              <a:ext uri="{FF2B5EF4-FFF2-40B4-BE49-F238E27FC236}">
                <a16:creationId xmlns:a16="http://schemas.microsoft.com/office/drawing/2014/main" id="{4FCE574A-3C73-4D58-8FAF-BC818B7B3F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474000" cy="1051699"/>
          </a:xfrm>
          <a:prstGeom prst="rect">
            <a:avLst/>
          </a:prstGeom>
        </p:spPr>
      </p:pic>
      <p:graphicFrame>
        <p:nvGraphicFramePr>
          <p:cNvPr id="11" name="Πίνακας 13">
            <a:extLst>
              <a:ext uri="{FF2B5EF4-FFF2-40B4-BE49-F238E27FC236}">
                <a16:creationId xmlns:a16="http://schemas.microsoft.com/office/drawing/2014/main" id="{887677D2-7A7A-4F06-AFD3-72E9E596C0F1}"/>
              </a:ext>
            </a:extLst>
          </p:cNvPr>
          <p:cNvGraphicFramePr>
            <a:graphicFrameLocks noGrp="1"/>
          </p:cNvGraphicFramePr>
          <p:nvPr>
            <p:extLst>
              <p:ext uri="{D42A27DB-BD31-4B8C-83A1-F6EECF244321}">
                <p14:modId xmlns:p14="http://schemas.microsoft.com/office/powerpoint/2010/main" val="3245409230"/>
              </p:ext>
            </p:extLst>
          </p:nvPr>
        </p:nvGraphicFramePr>
        <p:xfrm>
          <a:off x="926367" y="2327789"/>
          <a:ext cx="6018787" cy="4754880"/>
        </p:xfrm>
        <a:graphic>
          <a:graphicData uri="http://schemas.openxmlformats.org/drawingml/2006/table">
            <a:tbl>
              <a:tblPr firstRow="1" bandRow="1">
                <a:tableStyleId>{5C22544A-7EE6-4342-B048-85BDC9FD1C3A}</a:tableStyleId>
              </a:tblPr>
              <a:tblGrid>
                <a:gridCol w="6018787">
                  <a:extLst>
                    <a:ext uri="{9D8B030D-6E8A-4147-A177-3AD203B41FA5}">
                      <a16:colId xmlns:a16="http://schemas.microsoft.com/office/drawing/2014/main" val="503739516"/>
                    </a:ext>
                  </a:extLst>
                </a:gridCol>
              </a:tblGrid>
              <a:tr h="3653948">
                <a:tc>
                  <a:txBody>
                    <a:bodyPr/>
                    <a:lstStyle/>
                    <a:p>
                      <a:pPr marL="285750" indent="-285750">
                        <a:buFont typeface="Wingdings" panose="05000000000000000000" pitchFamily="2" charset="2"/>
                        <a:buChar char="§"/>
                      </a:pPr>
                      <a:r>
                        <a:rPr lang="en-US" sz="1800" b="1" dirty="0">
                          <a:solidFill>
                            <a:schemeClr val="tx1"/>
                          </a:solidFill>
                          <a:latin typeface="Arial" panose="020B0604020202020204" pitchFamily="34" charset="0"/>
                          <a:cs typeface="Arial" panose="020B0604020202020204" pitchFamily="34" charset="0"/>
                        </a:rPr>
                        <a:t>Decarbonization</a:t>
                      </a:r>
                      <a:r>
                        <a:rPr lang="en-US" sz="1800" b="0" dirty="0">
                          <a:solidFill>
                            <a:schemeClr val="tx1"/>
                          </a:solidFill>
                          <a:latin typeface="Arial" panose="020B0604020202020204" pitchFamily="34" charset="0"/>
                          <a:cs typeface="Arial" panose="020B0604020202020204" pitchFamily="34" charset="0"/>
                        </a:rPr>
                        <a:t> among the five closely related and mutually reinforcing </a:t>
                      </a:r>
                      <a:r>
                        <a:rPr lang="en-US" sz="1800" b="1" dirty="0">
                          <a:solidFill>
                            <a:schemeClr val="tx1"/>
                          </a:solidFill>
                          <a:latin typeface="Arial" panose="020B0604020202020204" pitchFamily="34" charset="0"/>
                          <a:cs typeface="Arial" panose="020B0604020202020204" pitchFamily="34" charset="0"/>
                        </a:rPr>
                        <a:t>Energy Union dimensions.</a:t>
                      </a:r>
                    </a:p>
                    <a:p>
                      <a:pPr marL="285750" indent="-285750">
                        <a:buFont typeface="Wingdings" panose="05000000000000000000" pitchFamily="2" charset="2"/>
                        <a:buChar char="§"/>
                      </a:pPr>
                      <a:endParaRPr lang="en-US" sz="1800" b="1" dirty="0">
                        <a:solidFill>
                          <a:schemeClr val="tx1"/>
                        </a:solidFill>
                        <a:latin typeface="Arial" panose="020B0604020202020204" pitchFamily="34" charset="0"/>
                        <a:cs typeface="Arial" panose="020B0604020202020204" pitchFamily="34" charset="0"/>
                      </a:endParaRPr>
                    </a:p>
                    <a:p>
                      <a:pPr marL="0" indent="0">
                        <a:buFont typeface="Wingdings" panose="05000000000000000000" pitchFamily="2" charset="2"/>
                        <a:buNone/>
                      </a:pPr>
                      <a:r>
                        <a:rPr lang="en-US" sz="1800" b="1" u="sng" dirty="0">
                          <a:solidFill>
                            <a:schemeClr val="tx1"/>
                          </a:solidFill>
                          <a:latin typeface="Arial" panose="020B0604020202020204" pitchFamily="34" charset="0"/>
                          <a:cs typeface="Arial" panose="020B0604020202020204" pitchFamily="34" charset="0"/>
                        </a:rPr>
                        <a:t>Gas Sector Decarbonization: </a:t>
                      </a:r>
                    </a:p>
                    <a:p>
                      <a:pPr marL="0" indent="0">
                        <a:buFont typeface="Wingdings" panose="05000000000000000000" pitchFamily="2" charset="2"/>
                        <a:buNone/>
                      </a:pPr>
                      <a:endParaRPr lang="en-US" sz="1800" b="1"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800" b="0" dirty="0">
                          <a:solidFill>
                            <a:schemeClr val="tx1"/>
                          </a:solidFill>
                          <a:latin typeface="Arial" panose="020B0604020202020204" pitchFamily="34" charset="0"/>
                          <a:cs typeface="Arial" panose="020B0604020202020204" pitchFamily="34" charset="0"/>
                        </a:rPr>
                        <a:t>Notably </a:t>
                      </a:r>
                      <a:r>
                        <a:rPr lang="en-US" sz="1800" b="1" dirty="0">
                          <a:solidFill>
                            <a:schemeClr val="tx1"/>
                          </a:solidFill>
                          <a:latin typeface="Arial" panose="020B0604020202020204" pitchFamily="34" charset="0"/>
                          <a:cs typeface="Arial" panose="020B0604020202020204" pitchFamily="34" charset="0"/>
                        </a:rPr>
                        <a:t>constrained</a:t>
                      </a:r>
                      <a:r>
                        <a:rPr lang="en-US" sz="1800" b="0" dirty="0">
                          <a:solidFill>
                            <a:schemeClr val="tx1"/>
                          </a:solidFill>
                          <a:latin typeface="Arial" panose="020B0604020202020204" pitchFamily="34" charset="0"/>
                          <a:cs typeface="Arial" panose="020B0604020202020204" pitchFamily="34" charset="0"/>
                        </a:rPr>
                        <a:t> </a:t>
                      </a:r>
                      <a:r>
                        <a:rPr lang="en-US" sz="1800" b="1" dirty="0">
                          <a:solidFill>
                            <a:schemeClr val="tx1"/>
                          </a:solidFill>
                          <a:latin typeface="Arial" panose="020B0604020202020204" pitchFamily="34" charset="0"/>
                          <a:cs typeface="Arial" panose="020B0604020202020204" pitchFamily="34" charset="0"/>
                        </a:rPr>
                        <a:t>incremental capacity;</a:t>
                      </a:r>
                    </a:p>
                    <a:p>
                      <a:pPr marL="285750" indent="-285750">
                        <a:buFont typeface="Wingdings" panose="05000000000000000000" pitchFamily="2" charset="2"/>
                        <a:buChar char="§"/>
                      </a:pPr>
                      <a:endParaRPr lang="en-US" sz="1800" b="1"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800" b="0" dirty="0">
                          <a:solidFill>
                            <a:schemeClr val="tx1"/>
                          </a:solidFill>
                          <a:latin typeface="Arial" panose="020B0604020202020204" pitchFamily="34" charset="0"/>
                          <a:cs typeface="Arial" panose="020B0604020202020204" pitchFamily="34" charset="0"/>
                        </a:rPr>
                        <a:t>Progressive </a:t>
                      </a:r>
                      <a:r>
                        <a:rPr lang="en-US" sz="1800" b="1" dirty="0">
                          <a:solidFill>
                            <a:schemeClr val="tx1"/>
                          </a:solidFill>
                          <a:latin typeface="Arial" panose="020B0604020202020204" pitchFamily="34" charset="0"/>
                          <a:cs typeface="Arial" panose="020B0604020202020204" pitchFamily="34" charset="0"/>
                        </a:rPr>
                        <a:t>replacement of unabated gas with higher shares of green gases </a:t>
                      </a:r>
                      <a:r>
                        <a:rPr lang="en-US" sz="1800" b="0" dirty="0">
                          <a:solidFill>
                            <a:schemeClr val="tx1"/>
                          </a:solidFill>
                          <a:latin typeface="Arial" panose="020B0604020202020204" pitchFamily="34" charset="0"/>
                          <a:cs typeface="Arial" panose="020B0604020202020204" pitchFamily="34" charset="0"/>
                        </a:rPr>
                        <a:t>(biogas/biomethane, NG- and RE-sourced H2, syngas).</a:t>
                      </a:r>
                    </a:p>
                    <a:p>
                      <a:pPr marL="285750" indent="-285750">
                        <a:buFont typeface="Wingdings" panose="05000000000000000000" pitchFamily="2" charset="2"/>
                        <a:buChar char="§"/>
                      </a:pPr>
                      <a:endParaRPr lang="en-US" sz="1800" b="0" dirty="0">
                        <a:solidFill>
                          <a:schemeClr val="tx1"/>
                        </a:solidFill>
                        <a:latin typeface="Arial" panose="020B0604020202020204" pitchFamily="34" charset="0"/>
                        <a:cs typeface="Arial" panose="020B0604020202020204" pitchFamily="34" charset="0"/>
                      </a:endParaRPr>
                    </a:p>
                    <a:p>
                      <a:pPr marL="0" indent="0">
                        <a:buFont typeface="Wingdings" panose="05000000000000000000" pitchFamily="2" charset="2"/>
                        <a:buNone/>
                      </a:pPr>
                      <a:r>
                        <a:rPr lang="en-US" sz="1800" b="1" u="sng" dirty="0">
                          <a:solidFill>
                            <a:schemeClr val="tx1"/>
                          </a:solidFill>
                          <a:latin typeface="Arial" panose="020B0604020202020204" pitchFamily="34" charset="0"/>
                          <a:cs typeface="Arial" panose="020B0604020202020204" pitchFamily="34" charset="0"/>
                          <a:sym typeface="Wingdings" panose="05000000000000000000" pitchFamily="2" charset="2"/>
                        </a:rPr>
                        <a:t> EC:</a:t>
                      </a:r>
                      <a:r>
                        <a:rPr lang="en-US" sz="1800" b="1" u="none"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en-US" sz="1800" b="0" i="1" dirty="0">
                          <a:solidFill>
                            <a:schemeClr val="tx1"/>
                          </a:solidFill>
                          <a:latin typeface="Arial" panose="020B0604020202020204" pitchFamily="34" charset="0"/>
                          <a:cs typeface="Arial" panose="020B0604020202020204" pitchFamily="34" charset="0"/>
                          <a:sym typeface="Wingdings" panose="05000000000000000000" pitchFamily="2" charset="2"/>
                        </a:rPr>
                        <a:t>“Biogas, biomethane, renewable &amp; </a:t>
                      </a:r>
                      <a:r>
                        <a:rPr lang="en-US" sz="1800" b="0" i="1" dirty="0" err="1">
                          <a:solidFill>
                            <a:schemeClr val="tx1"/>
                          </a:solidFill>
                          <a:latin typeface="Arial" panose="020B0604020202020204" pitchFamily="34" charset="0"/>
                          <a:cs typeface="Arial" panose="020B0604020202020204" pitchFamily="34" charset="0"/>
                          <a:sym typeface="Wingdings" panose="05000000000000000000" pitchFamily="2" charset="2"/>
                        </a:rPr>
                        <a:t>decarbonised</a:t>
                      </a:r>
                      <a:r>
                        <a:rPr lang="en-US" sz="1800" b="0" i="1" dirty="0">
                          <a:solidFill>
                            <a:schemeClr val="tx1"/>
                          </a:solidFill>
                          <a:latin typeface="Arial" panose="020B0604020202020204" pitchFamily="34" charset="0"/>
                          <a:cs typeface="Arial" panose="020B0604020202020204" pitchFamily="34" charset="0"/>
                          <a:sym typeface="Wingdings" panose="05000000000000000000" pitchFamily="2" charset="2"/>
                        </a:rPr>
                        <a:t> hydrogen as well as synthetic methane would represent some 2/3 of the gaseous fuels in the 2050 energy mix, with fossil gas with CCS/U representing the remainder.”</a:t>
                      </a:r>
                    </a:p>
                    <a:p>
                      <a:pPr marL="0" indent="0">
                        <a:buFont typeface="Wingdings" panose="05000000000000000000" pitchFamily="2" charset="2"/>
                        <a:buNone/>
                      </a:pPr>
                      <a:endParaRPr lang="en-US" b="0" dirty="0">
                        <a:solidFill>
                          <a:schemeClr val="tx1"/>
                        </a:solidFill>
                        <a:latin typeface="Arial" panose="020B0604020202020204" pitchFamily="34" charset="0"/>
                        <a:cs typeface="Arial" panose="020B0604020202020204" pitchFamily="34" charset="0"/>
                        <a:sym typeface="Wingdings" panose="05000000000000000000" pitchFamily="2" charset="2"/>
                      </a:endParaRPr>
                    </a:p>
                    <a:p>
                      <a:pPr marL="0" indent="0">
                        <a:buFont typeface="Wingdings" panose="05000000000000000000" pitchFamily="2" charset="2"/>
                        <a:buNone/>
                      </a:pPr>
                      <a:endParaRPr lang="en-US" b="0"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595300863"/>
                  </a:ext>
                </a:extLst>
              </a:tr>
            </a:tbl>
          </a:graphicData>
        </a:graphic>
      </p:graphicFrame>
      <p:pic>
        <p:nvPicPr>
          <p:cNvPr id="2" name="Εικόνα 1">
            <a:extLst>
              <a:ext uri="{FF2B5EF4-FFF2-40B4-BE49-F238E27FC236}">
                <a16:creationId xmlns:a16="http://schemas.microsoft.com/office/drawing/2014/main" id="{F40E4164-659F-42B0-8F77-5496756007C9}"/>
              </a:ext>
            </a:extLst>
          </p:cNvPr>
          <p:cNvPicPr>
            <a:picLocks noChangeAspect="1"/>
          </p:cNvPicPr>
          <p:nvPr/>
        </p:nvPicPr>
        <p:blipFill>
          <a:blip r:embed="rId4"/>
          <a:stretch>
            <a:fillRect/>
          </a:stretch>
        </p:blipFill>
        <p:spPr>
          <a:xfrm>
            <a:off x="941308" y="1139786"/>
            <a:ext cx="4645555" cy="646232"/>
          </a:xfrm>
          <a:prstGeom prst="rect">
            <a:avLst/>
          </a:prstGeom>
        </p:spPr>
      </p:pic>
      <p:pic>
        <p:nvPicPr>
          <p:cNvPr id="3" name="Εικόνα 2">
            <a:extLst>
              <a:ext uri="{FF2B5EF4-FFF2-40B4-BE49-F238E27FC236}">
                <a16:creationId xmlns:a16="http://schemas.microsoft.com/office/drawing/2014/main" id="{5ECEF44E-001E-4FF5-9611-2EFA3A7AA6C4}"/>
              </a:ext>
            </a:extLst>
          </p:cNvPr>
          <p:cNvPicPr>
            <a:picLocks noChangeAspect="1"/>
          </p:cNvPicPr>
          <p:nvPr/>
        </p:nvPicPr>
        <p:blipFill>
          <a:blip r:embed="rId5"/>
          <a:stretch>
            <a:fillRect/>
          </a:stretch>
        </p:blipFill>
        <p:spPr>
          <a:xfrm>
            <a:off x="941308" y="1699847"/>
            <a:ext cx="7669433" cy="627942"/>
          </a:xfrm>
          <a:prstGeom prst="rect">
            <a:avLst/>
          </a:prstGeom>
        </p:spPr>
      </p:pic>
      <p:pic>
        <p:nvPicPr>
          <p:cNvPr id="8" name="Εικόνα 7">
            <a:extLst>
              <a:ext uri="{FF2B5EF4-FFF2-40B4-BE49-F238E27FC236}">
                <a16:creationId xmlns:a16="http://schemas.microsoft.com/office/drawing/2014/main" id="{8357C8DE-E299-4D6E-ADE7-F053133B740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87987" y="2420888"/>
            <a:ext cx="5339516" cy="3528392"/>
          </a:xfrm>
          <a:prstGeom prst="rect">
            <a:avLst/>
          </a:prstGeom>
        </p:spPr>
      </p:pic>
    </p:spTree>
    <p:extLst>
      <p:ext uri="{BB962C8B-B14F-4D97-AF65-F5344CB8AC3E}">
        <p14:creationId xmlns:p14="http://schemas.microsoft.com/office/powerpoint/2010/main" val="2554364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4">
            <a:extLst>
              <a:ext uri="{FF2B5EF4-FFF2-40B4-BE49-F238E27FC236}">
                <a16:creationId xmlns:a16="http://schemas.microsoft.com/office/drawing/2014/main" id="{4C163A50-51A3-4EAB-8024-55653E44EEB2}"/>
              </a:ext>
            </a:extLst>
          </p:cNvPr>
          <p:cNvSpPr>
            <a:spLocks noGrp="1"/>
          </p:cNvSpPr>
          <p:nvPr>
            <p:ph type="sldNum" sz="quarter" idx="12"/>
          </p:nvPr>
        </p:nvSpPr>
        <p:spPr>
          <a:xfrm>
            <a:off x="8184232" y="6356350"/>
            <a:ext cx="3456384" cy="365125"/>
          </a:xfrm>
          <a:solidFill>
            <a:srgbClr val="FF0000"/>
          </a:solidFill>
        </p:spPr>
        <p:txBody>
          <a:bodyPr/>
          <a:lstStyle/>
          <a:p>
            <a:r>
              <a:rPr lang="en-US" sz="1400" b="1" dirty="0">
                <a:solidFill>
                  <a:schemeClr val="bg1"/>
                </a:solidFill>
                <a:latin typeface="Arial Narrow" panose="020B0606020202030204" pitchFamily="34" charset="0"/>
                <a:hlinkClick r:id="rId2">
                  <a:extLst>
                    <a:ext uri="{A12FA001-AC4F-418D-AE19-62706E023703}">
                      <ahyp:hlinkClr xmlns:ahyp="http://schemas.microsoft.com/office/drawing/2018/hyperlinkcolor" val="tx"/>
                    </a:ext>
                  </a:extLst>
                </a:hlinkClick>
              </a:rPr>
              <a:t>Mariana.Liakopoulou@natoassociation.ca</a:t>
            </a:r>
            <a:r>
              <a:rPr lang="en-US" sz="1400" b="1" dirty="0">
                <a:solidFill>
                  <a:schemeClr val="bg1"/>
                </a:solidFill>
                <a:latin typeface="Arial Narrow" panose="020B0606020202030204" pitchFamily="34" charset="0"/>
              </a:rPr>
              <a:t> – 6    </a:t>
            </a:r>
            <a:endParaRPr lang="el-GR" sz="1400" b="1" dirty="0">
              <a:solidFill>
                <a:schemeClr val="bg1"/>
              </a:solidFill>
              <a:latin typeface="Arial Narrow" panose="020B0606020202030204" pitchFamily="34" charset="0"/>
            </a:endParaRPr>
          </a:p>
        </p:txBody>
      </p:sp>
      <p:pic>
        <p:nvPicPr>
          <p:cNvPr id="7" name="Εικόνα 6">
            <a:extLst>
              <a:ext uri="{FF2B5EF4-FFF2-40B4-BE49-F238E27FC236}">
                <a16:creationId xmlns:a16="http://schemas.microsoft.com/office/drawing/2014/main" id="{E6505392-4513-4675-B2CB-93889C5D86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82"/>
            <a:ext cx="3474000" cy="1051699"/>
          </a:xfrm>
          <a:prstGeom prst="rect">
            <a:avLst/>
          </a:prstGeom>
        </p:spPr>
      </p:pic>
      <p:pic>
        <p:nvPicPr>
          <p:cNvPr id="2" name="Εικόνα 1">
            <a:extLst>
              <a:ext uri="{FF2B5EF4-FFF2-40B4-BE49-F238E27FC236}">
                <a16:creationId xmlns:a16="http://schemas.microsoft.com/office/drawing/2014/main" id="{36031D19-CC0A-4636-B288-5763B84E6241}"/>
              </a:ext>
            </a:extLst>
          </p:cNvPr>
          <p:cNvPicPr>
            <a:picLocks noChangeAspect="1"/>
          </p:cNvPicPr>
          <p:nvPr/>
        </p:nvPicPr>
        <p:blipFill>
          <a:blip r:embed="rId4"/>
          <a:stretch>
            <a:fillRect/>
          </a:stretch>
        </p:blipFill>
        <p:spPr>
          <a:xfrm>
            <a:off x="695400" y="1073361"/>
            <a:ext cx="4645555" cy="646232"/>
          </a:xfrm>
          <a:prstGeom prst="rect">
            <a:avLst/>
          </a:prstGeom>
        </p:spPr>
      </p:pic>
      <p:pic>
        <p:nvPicPr>
          <p:cNvPr id="3" name="Εικόνα 2">
            <a:extLst>
              <a:ext uri="{FF2B5EF4-FFF2-40B4-BE49-F238E27FC236}">
                <a16:creationId xmlns:a16="http://schemas.microsoft.com/office/drawing/2014/main" id="{FCCE6395-5E63-4E99-9317-8D7B2D2BA6C0}"/>
              </a:ext>
            </a:extLst>
          </p:cNvPr>
          <p:cNvPicPr>
            <a:picLocks noChangeAspect="1"/>
          </p:cNvPicPr>
          <p:nvPr/>
        </p:nvPicPr>
        <p:blipFill>
          <a:blip r:embed="rId5"/>
          <a:stretch>
            <a:fillRect/>
          </a:stretch>
        </p:blipFill>
        <p:spPr>
          <a:xfrm>
            <a:off x="695400" y="1700140"/>
            <a:ext cx="4639458" cy="621846"/>
          </a:xfrm>
          <a:prstGeom prst="rect">
            <a:avLst/>
          </a:prstGeom>
        </p:spPr>
      </p:pic>
      <p:graphicFrame>
        <p:nvGraphicFramePr>
          <p:cNvPr id="9" name="Πίνακας 9">
            <a:extLst>
              <a:ext uri="{FF2B5EF4-FFF2-40B4-BE49-F238E27FC236}">
                <a16:creationId xmlns:a16="http://schemas.microsoft.com/office/drawing/2014/main" id="{C4914DEA-3658-42C5-A405-77739012B889}"/>
              </a:ext>
            </a:extLst>
          </p:cNvPr>
          <p:cNvGraphicFramePr>
            <a:graphicFrameLocks noGrp="1"/>
          </p:cNvGraphicFramePr>
          <p:nvPr>
            <p:extLst>
              <p:ext uri="{D42A27DB-BD31-4B8C-83A1-F6EECF244321}">
                <p14:modId xmlns:p14="http://schemas.microsoft.com/office/powerpoint/2010/main" val="632182527"/>
              </p:ext>
            </p:extLst>
          </p:nvPr>
        </p:nvGraphicFramePr>
        <p:xfrm>
          <a:off x="6993558" y="5517232"/>
          <a:ext cx="4931463" cy="731520"/>
        </p:xfrm>
        <a:graphic>
          <a:graphicData uri="http://schemas.openxmlformats.org/drawingml/2006/table">
            <a:tbl>
              <a:tblPr firstRow="1" bandRow="1">
                <a:tableStyleId>{5C22544A-7EE6-4342-B048-85BDC9FD1C3A}</a:tableStyleId>
              </a:tblPr>
              <a:tblGrid>
                <a:gridCol w="4931463">
                  <a:extLst>
                    <a:ext uri="{9D8B030D-6E8A-4147-A177-3AD203B41FA5}">
                      <a16:colId xmlns:a16="http://schemas.microsoft.com/office/drawing/2014/main" val="811121327"/>
                    </a:ext>
                  </a:extLst>
                </a:gridCol>
              </a:tblGrid>
              <a:tr h="370840">
                <a:tc>
                  <a:txBody>
                    <a:bodyPr/>
                    <a:lstStyle/>
                    <a:p>
                      <a:r>
                        <a:rPr lang="de-DE" sz="1400" b="0" i="1" dirty="0">
                          <a:solidFill>
                            <a:schemeClr val="tx1"/>
                          </a:solidFill>
                          <a:latin typeface="Arial" panose="020B0604020202020204" pitchFamily="34" charset="0"/>
                          <a:cs typeface="Arial" panose="020B0604020202020204" pitchFamily="34" charset="0"/>
                        </a:rPr>
                        <a:t>The TenneT, </a:t>
                      </a:r>
                      <a:r>
                        <a:rPr lang="de-DE" sz="1400" b="0" i="1" dirty="0" err="1">
                          <a:solidFill>
                            <a:schemeClr val="tx1"/>
                          </a:solidFill>
                          <a:latin typeface="Arial" panose="020B0604020202020204" pitchFamily="34" charset="0"/>
                          <a:cs typeface="Arial" panose="020B0604020202020204" pitchFamily="34" charset="0"/>
                        </a:rPr>
                        <a:t>Gasunie</a:t>
                      </a:r>
                      <a:r>
                        <a:rPr lang="de-DE" sz="1400" b="0" i="1" dirty="0">
                          <a:solidFill>
                            <a:schemeClr val="tx1"/>
                          </a:solidFill>
                          <a:latin typeface="Arial" panose="020B0604020202020204" pitchFamily="34" charset="0"/>
                          <a:cs typeface="Arial" panose="020B0604020202020204" pitchFamily="34" charset="0"/>
                        </a:rPr>
                        <a:t> Deutschland and Thyssengas 100MW </a:t>
                      </a:r>
                      <a:r>
                        <a:rPr lang="en-US" sz="1400" b="0" i="1" dirty="0">
                          <a:solidFill>
                            <a:schemeClr val="tx1"/>
                          </a:solidFill>
                          <a:latin typeface="Arial" panose="020B0604020202020204" pitchFamily="34" charset="0"/>
                          <a:cs typeface="Arial" panose="020B0604020202020204" pitchFamily="34" charset="0"/>
                        </a:rPr>
                        <a:t>pilot P2G plant in Lower Saxony</a:t>
                      </a:r>
                      <a:r>
                        <a:rPr lang="de-DE" sz="1400" b="0" i="1" dirty="0">
                          <a:solidFill>
                            <a:schemeClr val="tx1"/>
                          </a:solidFill>
                          <a:latin typeface="Arial" panose="020B0604020202020204" pitchFamily="34" charset="0"/>
                          <a:cs typeface="Arial" panose="020B0604020202020204" pitchFamily="34" charset="0"/>
                        </a:rPr>
                        <a:t> </a:t>
                      </a:r>
                      <a:r>
                        <a:rPr lang="de-DE" sz="1400" b="0" i="1" dirty="0" err="1">
                          <a:solidFill>
                            <a:schemeClr val="tx1"/>
                          </a:solidFill>
                          <a:latin typeface="Arial" panose="020B0604020202020204" pitchFamily="34" charset="0"/>
                          <a:cs typeface="Arial" panose="020B0604020202020204" pitchFamily="34" charset="0"/>
                        </a:rPr>
                        <a:t>as</a:t>
                      </a:r>
                      <a:r>
                        <a:rPr lang="de-DE" sz="1400" b="0" i="1" dirty="0">
                          <a:solidFill>
                            <a:schemeClr val="tx1"/>
                          </a:solidFill>
                          <a:latin typeface="Arial" panose="020B0604020202020204" pitchFamily="34" charset="0"/>
                          <a:cs typeface="Arial" panose="020B0604020202020204" pitchFamily="34" charset="0"/>
                        </a:rPr>
                        <a:t> e</a:t>
                      </a:r>
                      <a:r>
                        <a:rPr lang="en-US" sz="1400" b="0" i="1" dirty="0" err="1">
                          <a:solidFill>
                            <a:schemeClr val="tx1"/>
                          </a:solidFill>
                          <a:latin typeface="Arial" panose="020B0604020202020204" pitchFamily="34" charset="0"/>
                          <a:cs typeface="Arial" panose="020B0604020202020204" pitchFamily="34" charset="0"/>
                        </a:rPr>
                        <a:t>xample</a:t>
                      </a:r>
                      <a:r>
                        <a:rPr lang="en-US" sz="1400" b="0" i="1" dirty="0">
                          <a:solidFill>
                            <a:schemeClr val="tx1"/>
                          </a:solidFill>
                          <a:latin typeface="Arial" panose="020B0604020202020204" pitchFamily="34" charset="0"/>
                          <a:cs typeface="Arial" panose="020B0604020202020204" pitchFamily="34" charset="0"/>
                        </a:rPr>
                        <a:t> of coupling the electricity and gas grids. Source: Tennet.eu </a:t>
                      </a:r>
                      <a:endParaRPr lang="en-GB" sz="1400" b="0" i="1" dirty="0">
                        <a:solidFill>
                          <a:schemeClr val="tx1"/>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3964711569"/>
                  </a:ext>
                </a:extLst>
              </a:tr>
            </a:tbl>
          </a:graphicData>
        </a:graphic>
      </p:graphicFrame>
      <p:graphicFrame>
        <p:nvGraphicFramePr>
          <p:cNvPr id="10" name="Πίνακας 12">
            <a:extLst>
              <a:ext uri="{FF2B5EF4-FFF2-40B4-BE49-F238E27FC236}">
                <a16:creationId xmlns:a16="http://schemas.microsoft.com/office/drawing/2014/main" id="{E00072FD-958A-4C5E-AD4F-538FF8503245}"/>
              </a:ext>
            </a:extLst>
          </p:cNvPr>
          <p:cNvGraphicFramePr>
            <a:graphicFrameLocks noGrp="1"/>
          </p:cNvGraphicFramePr>
          <p:nvPr>
            <p:extLst>
              <p:ext uri="{D42A27DB-BD31-4B8C-83A1-F6EECF244321}">
                <p14:modId xmlns:p14="http://schemas.microsoft.com/office/powerpoint/2010/main" val="3778626295"/>
              </p:ext>
            </p:extLst>
          </p:nvPr>
        </p:nvGraphicFramePr>
        <p:xfrm>
          <a:off x="575995" y="2321986"/>
          <a:ext cx="6323208" cy="4480560"/>
        </p:xfrm>
        <a:graphic>
          <a:graphicData uri="http://schemas.openxmlformats.org/drawingml/2006/table">
            <a:tbl>
              <a:tblPr firstRow="1" bandRow="1">
                <a:tableStyleId>{5C22544A-7EE6-4342-B048-85BDC9FD1C3A}</a:tableStyleId>
              </a:tblPr>
              <a:tblGrid>
                <a:gridCol w="6323208">
                  <a:extLst>
                    <a:ext uri="{9D8B030D-6E8A-4147-A177-3AD203B41FA5}">
                      <a16:colId xmlns:a16="http://schemas.microsoft.com/office/drawing/2014/main" val="13833512"/>
                    </a:ext>
                  </a:extLst>
                </a:gridCol>
              </a:tblGrid>
              <a:tr h="4324179">
                <a:tc>
                  <a:txBody>
                    <a:bodyPr/>
                    <a:lstStyle/>
                    <a:p>
                      <a:pPr marL="285750" indent="-285750">
                        <a:buFont typeface="Wingdings" panose="05000000000000000000" pitchFamily="2" charset="2"/>
                        <a:buChar char="§"/>
                      </a:pPr>
                      <a:r>
                        <a:rPr lang="en-GB" sz="1800" b="1" dirty="0">
                          <a:solidFill>
                            <a:schemeClr val="tx1"/>
                          </a:solidFill>
                          <a:latin typeface="Arial" panose="020B0604020202020204" pitchFamily="34" charset="0"/>
                          <a:cs typeface="Arial" panose="020B0604020202020204" pitchFamily="34" charset="0"/>
                        </a:rPr>
                        <a:t>Sector coupling </a:t>
                      </a:r>
                      <a:r>
                        <a:rPr lang="en-GB" sz="1800" b="0" dirty="0">
                          <a:solidFill>
                            <a:schemeClr val="tx1"/>
                          </a:solidFill>
                          <a:latin typeface="Arial" panose="020B0604020202020204" pitchFamily="34" charset="0"/>
                          <a:cs typeface="Arial" panose="020B0604020202020204" pitchFamily="34" charset="0"/>
                        </a:rPr>
                        <a:t>as pillar of </a:t>
                      </a:r>
                      <a:r>
                        <a:rPr lang="en-GB" sz="1800" b="1" dirty="0">
                          <a:solidFill>
                            <a:schemeClr val="tx1"/>
                          </a:solidFill>
                          <a:latin typeface="Arial" panose="020B0604020202020204" pitchFamily="34" charset="0"/>
                          <a:cs typeface="Arial" panose="020B0604020202020204" pitchFamily="34" charset="0"/>
                        </a:rPr>
                        <a:t>energy system integration. </a:t>
                      </a:r>
                    </a:p>
                    <a:p>
                      <a:pPr marL="0" indent="0">
                        <a:buFont typeface="Wingdings" panose="05000000000000000000" pitchFamily="2" charset="2"/>
                        <a:buNone/>
                      </a:pPr>
                      <a:endParaRPr lang="en-GB" sz="1800" b="1"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800" b="1" dirty="0">
                          <a:solidFill>
                            <a:schemeClr val="tx1"/>
                          </a:solidFill>
                          <a:latin typeface="Arial" panose="020B0604020202020204" pitchFamily="34" charset="0"/>
                          <a:cs typeface="Arial" panose="020B0604020202020204" pitchFamily="34" charset="0"/>
                        </a:rPr>
                        <a:t>Integration of gas &amp; electricity sectors. </a:t>
                      </a:r>
                    </a:p>
                    <a:p>
                      <a:pPr marL="0" indent="0">
                        <a:buFont typeface="Wingdings" panose="05000000000000000000" pitchFamily="2" charset="2"/>
                        <a:buNone/>
                      </a:pPr>
                      <a:endParaRPr lang="en-US" sz="1800" b="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800" b="0" dirty="0">
                          <a:solidFill>
                            <a:schemeClr val="tx1"/>
                          </a:solidFill>
                          <a:latin typeface="Arial" panose="020B0604020202020204" pitchFamily="34" charset="0"/>
                          <a:cs typeface="Arial" panose="020B0604020202020204" pitchFamily="34" charset="0"/>
                        </a:rPr>
                        <a:t>Value of </a:t>
                      </a:r>
                      <a:r>
                        <a:rPr lang="en-US" sz="1800" b="1" dirty="0">
                          <a:solidFill>
                            <a:schemeClr val="tx1"/>
                          </a:solidFill>
                          <a:latin typeface="Arial" panose="020B0604020202020204" pitchFamily="34" charset="0"/>
                          <a:cs typeface="Arial" panose="020B0604020202020204" pitchFamily="34" charset="0"/>
                        </a:rPr>
                        <a:t>existing gas infrastructure </a:t>
                      </a:r>
                      <a:r>
                        <a:rPr lang="en-US" sz="1800" b="0" dirty="0">
                          <a:solidFill>
                            <a:schemeClr val="tx1"/>
                          </a:solidFill>
                          <a:latin typeface="Arial" panose="020B0604020202020204" pitchFamily="34" charset="0"/>
                          <a:cs typeface="Arial" panose="020B0604020202020204" pitchFamily="34" charset="0"/>
                        </a:rPr>
                        <a:t>in transferring energy over long distances and at low energy losses and in providing large seasonal energy storage capacities.</a:t>
                      </a:r>
                    </a:p>
                    <a:p>
                      <a:pPr marL="285750" indent="-285750">
                        <a:buFont typeface="Wingdings" panose="05000000000000000000" pitchFamily="2" charset="2"/>
                        <a:buChar char="§"/>
                      </a:pPr>
                      <a:endParaRPr lang="en-US" sz="1800" b="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800" b="0" dirty="0">
                          <a:solidFill>
                            <a:schemeClr val="tx1"/>
                          </a:solidFill>
                          <a:latin typeface="Arial" panose="020B0604020202020204" pitchFamily="34" charset="0"/>
                          <a:cs typeface="Arial" panose="020B0604020202020204" pitchFamily="34" charset="0"/>
                        </a:rPr>
                        <a:t>P2G: Harmonization of RES temporal profile with energy demand (storage) + RES availability further from consumption centers (interconnectors). </a:t>
                      </a:r>
                    </a:p>
                    <a:p>
                      <a:pPr marL="285750" indent="-285750">
                        <a:buFont typeface="Wingdings" panose="05000000000000000000" pitchFamily="2" charset="2"/>
                        <a:buChar char="§"/>
                      </a:pPr>
                      <a:endParaRPr lang="en-US" sz="1800" b="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800" b="0" dirty="0">
                          <a:solidFill>
                            <a:schemeClr val="tx1"/>
                          </a:solidFill>
                          <a:latin typeface="Arial" panose="020B0604020202020204" pitchFamily="34" charset="0"/>
                          <a:cs typeface="Arial" panose="020B0604020202020204" pitchFamily="34" charset="0"/>
                        </a:rPr>
                        <a:t>30</a:t>
                      </a:r>
                      <a:r>
                        <a:rPr lang="en-US" sz="1800" b="0" baseline="30000" dirty="0">
                          <a:solidFill>
                            <a:schemeClr val="tx1"/>
                          </a:solidFill>
                          <a:latin typeface="Arial" panose="020B0604020202020204" pitchFamily="34" charset="0"/>
                          <a:cs typeface="Arial" panose="020B0604020202020204" pitchFamily="34" charset="0"/>
                        </a:rPr>
                        <a:t>th</a:t>
                      </a:r>
                      <a:r>
                        <a:rPr lang="en-US" sz="1800" b="0" dirty="0">
                          <a:solidFill>
                            <a:schemeClr val="tx1"/>
                          </a:solidFill>
                          <a:latin typeface="Arial" panose="020B0604020202020204" pitchFamily="34" charset="0"/>
                          <a:cs typeface="Arial" panose="020B0604020202020204" pitchFamily="34" charset="0"/>
                        </a:rPr>
                        <a:t> Madrid Forum: </a:t>
                      </a:r>
                      <a:r>
                        <a:rPr lang="en-US" sz="1800" b="1" dirty="0">
                          <a:solidFill>
                            <a:schemeClr val="tx1"/>
                          </a:solidFill>
                          <a:latin typeface="Arial" panose="020B0604020202020204" pitchFamily="34" charset="0"/>
                          <a:cs typeface="Arial" panose="020B0604020202020204" pitchFamily="34" charset="0"/>
                        </a:rPr>
                        <a:t>Dual energy system </a:t>
                      </a:r>
                      <a:r>
                        <a:rPr lang="en-US" sz="1800" b="0" dirty="0">
                          <a:solidFill>
                            <a:schemeClr val="tx1"/>
                          </a:solidFill>
                          <a:latin typeface="Arial" panose="020B0604020202020204" pitchFamily="34" charset="0"/>
                          <a:cs typeface="Arial" panose="020B0604020202020204" pitchFamily="34" charset="0"/>
                        </a:rPr>
                        <a:t>with a significant role of </a:t>
                      </a:r>
                      <a:r>
                        <a:rPr lang="en-US" sz="1800" b="1" dirty="0">
                          <a:solidFill>
                            <a:schemeClr val="tx1"/>
                          </a:solidFill>
                          <a:latin typeface="Arial" panose="020B0604020202020204" pitchFamily="34" charset="0"/>
                          <a:cs typeface="Arial" panose="020B0604020202020204" pitchFamily="34" charset="0"/>
                        </a:rPr>
                        <a:t>renewable gas alongside renewable electricity.</a:t>
                      </a:r>
                    </a:p>
                    <a:p>
                      <a:pPr marL="285750" indent="-285750">
                        <a:buFont typeface="Wingdings" panose="05000000000000000000" pitchFamily="2" charset="2"/>
                        <a:buChar char="§"/>
                      </a:pPr>
                      <a:endParaRPr lang="en-GB" b="0" dirty="0">
                        <a:solidFill>
                          <a:schemeClr val="tx1"/>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2839273990"/>
                  </a:ext>
                </a:extLst>
              </a:tr>
            </a:tbl>
          </a:graphicData>
        </a:graphic>
      </p:graphicFrame>
      <p:pic>
        <p:nvPicPr>
          <p:cNvPr id="14" name="Εικόνα 13">
            <a:extLst>
              <a:ext uri="{FF2B5EF4-FFF2-40B4-BE49-F238E27FC236}">
                <a16:creationId xmlns:a16="http://schemas.microsoft.com/office/drawing/2014/main" id="{FC7657B8-902D-486A-B81F-D8347D47EA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05154" y="1820249"/>
            <a:ext cx="4908269" cy="3602570"/>
          </a:xfrm>
          <a:prstGeom prst="rect">
            <a:avLst/>
          </a:prstGeom>
        </p:spPr>
      </p:pic>
    </p:spTree>
    <p:extLst>
      <p:ext uri="{BB962C8B-B14F-4D97-AF65-F5344CB8AC3E}">
        <p14:creationId xmlns:p14="http://schemas.microsoft.com/office/powerpoint/2010/main" val="3270619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4">
            <a:extLst>
              <a:ext uri="{FF2B5EF4-FFF2-40B4-BE49-F238E27FC236}">
                <a16:creationId xmlns:a16="http://schemas.microsoft.com/office/drawing/2014/main" id="{B5953A15-F546-4BED-99B2-7656022B9501}"/>
              </a:ext>
            </a:extLst>
          </p:cNvPr>
          <p:cNvSpPr>
            <a:spLocks noGrp="1"/>
          </p:cNvSpPr>
          <p:nvPr>
            <p:ph type="sldNum" sz="quarter" idx="12"/>
          </p:nvPr>
        </p:nvSpPr>
        <p:spPr>
          <a:xfrm>
            <a:off x="8184232" y="6356350"/>
            <a:ext cx="3384376" cy="365125"/>
          </a:xfrm>
          <a:solidFill>
            <a:srgbClr val="FF0000"/>
          </a:solidFill>
        </p:spPr>
        <p:txBody>
          <a:bodyPr/>
          <a:lstStyle/>
          <a:p>
            <a:r>
              <a:rPr lang="en-US" sz="1400" b="1" dirty="0">
                <a:solidFill>
                  <a:schemeClr val="bg1"/>
                </a:solidFill>
                <a:latin typeface="Arial Narrow" panose="020B0606020202030204" pitchFamily="34" charset="0"/>
                <a:hlinkClick r:id="rId2">
                  <a:extLst>
                    <a:ext uri="{A12FA001-AC4F-418D-AE19-62706E023703}">
                      <ahyp:hlinkClr xmlns:ahyp="http://schemas.microsoft.com/office/drawing/2018/hyperlinkcolor" val="tx"/>
                    </a:ext>
                  </a:extLst>
                </a:hlinkClick>
              </a:rPr>
              <a:t>Mariana.Liakopoulou@natoassociation.ca</a:t>
            </a:r>
            <a:r>
              <a:rPr lang="en-US" sz="1400" b="1" dirty="0">
                <a:solidFill>
                  <a:schemeClr val="bg1"/>
                </a:solidFill>
                <a:latin typeface="Arial Narrow" panose="020B0606020202030204" pitchFamily="34" charset="0"/>
              </a:rPr>
              <a:t> – 7 </a:t>
            </a:r>
            <a:endParaRPr lang="el-GR" sz="1400" b="1" dirty="0">
              <a:solidFill>
                <a:schemeClr val="bg1"/>
              </a:solidFill>
              <a:latin typeface="Arial Narrow" panose="020B0606020202030204" pitchFamily="34" charset="0"/>
            </a:endParaRPr>
          </a:p>
        </p:txBody>
      </p:sp>
      <p:pic>
        <p:nvPicPr>
          <p:cNvPr id="7" name="Εικόνα 6">
            <a:extLst>
              <a:ext uri="{FF2B5EF4-FFF2-40B4-BE49-F238E27FC236}">
                <a16:creationId xmlns:a16="http://schemas.microsoft.com/office/drawing/2014/main" id="{3DAA1FC9-4C89-4967-A23D-EB80166176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96" y="0"/>
            <a:ext cx="3474000" cy="1051699"/>
          </a:xfrm>
          <a:prstGeom prst="rect">
            <a:avLst/>
          </a:prstGeom>
        </p:spPr>
      </p:pic>
      <p:sp>
        <p:nvSpPr>
          <p:cNvPr id="24" name="Φυσαλίδα ομιλίας: Ορθογώνιο 23">
            <a:extLst>
              <a:ext uri="{FF2B5EF4-FFF2-40B4-BE49-F238E27FC236}">
                <a16:creationId xmlns:a16="http://schemas.microsoft.com/office/drawing/2014/main" id="{8ECA46C0-CD7C-4AAB-8CF1-C191229FCC74}"/>
              </a:ext>
            </a:extLst>
          </p:cNvPr>
          <p:cNvSpPr/>
          <p:nvPr/>
        </p:nvSpPr>
        <p:spPr>
          <a:xfrm>
            <a:off x="8544272" y="260648"/>
            <a:ext cx="3329425" cy="2327263"/>
          </a:xfrm>
          <a:prstGeom prst="wedgeRectCallou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Arial" panose="020B0604020202020204" pitchFamily="34" charset="0"/>
                <a:cs typeface="Arial" panose="020B0604020202020204" pitchFamily="34" charset="0"/>
              </a:rPr>
              <a:t>Gas Directive, Art. 1.2: </a:t>
            </a:r>
            <a:r>
              <a:rPr lang="en-US" sz="1400" b="1" i="1" dirty="0">
                <a:solidFill>
                  <a:schemeClr val="tx1"/>
                </a:solidFill>
                <a:latin typeface="Arial" panose="020B0604020202020204" pitchFamily="34" charset="0"/>
                <a:cs typeface="Arial" panose="020B0604020202020204" pitchFamily="34" charset="0"/>
              </a:rPr>
              <a:t>“The rules established by this Directive for natural gas, including LNG, shall also apply in a nondiscriminatory way to biogas and gas from biomass or other types of gas in so far as such gases can technically and safely be injected into, and transported through, the natural gas system.”</a:t>
            </a:r>
          </a:p>
        </p:txBody>
      </p:sp>
      <p:pic>
        <p:nvPicPr>
          <p:cNvPr id="6" name="Εικόνα 5">
            <a:extLst>
              <a:ext uri="{FF2B5EF4-FFF2-40B4-BE49-F238E27FC236}">
                <a16:creationId xmlns:a16="http://schemas.microsoft.com/office/drawing/2014/main" id="{265AE8BC-4502-4E89-A4F3-1AB39DF97A67}"/>
              </a:ext>
            </a:extLst>
          </p:cNvPr>
          <p:cNvPicPr>
            <a:picLocks noChangeAspect="1"/>
          </p:cNvPicPr>
          <p:nvPr/>
        </p:nvPicPr>
        <p:blipFill>
          <a:blip r:embed="rId4"/>
          <a:stretch>
            <a:fillRect/>
          </a:stretch>
        </p:blipFill>
        <p:spPr>
          <a:xfrm>
            <a:off x="623392" y="1196752"/>
            <a:ext cx="4645555" cy="646232"/>
          </a:xfrm>
          <a:prstGeom prst="rect">
            <a:avLst/>
          </a:prstGeom>
        </p:spPr>
      </p:pic>
      <p:pic>
        <p:nvPicPr>
          <p:cNvPr id="8" name="Εικόνα 7">
            <a:extLst>
              <a:ext uri="{FF2B5EF4-FFF2-40B4-BE49-F238E27FC236}">
                <a16:creationId xmlns:a16="http://schemas.microsoft.com/office/drawing/2014/main" id="{EE99286C-BA70-4CE6-9592-3EBFA8F49104}"/>
              </a:ext>
            </a:extLst>
          </p:cNvPr>
          <p:cNvPicPr>
            <a:picLocks noChangeAspect="1"/>
          </p:cNvPicPr>
          <p:nvPr/>
        </p:nvPicPr>
        <p:blipFill>
          <a:blip r:embed="rId5"/>
          <a:stretch>
            <a:fillRect/>
          </a:stretch>
        </p:blipFill>
        <p:spPr>
          <a:xfrm>
            <a:off x="623392" y="1966065"/>
            <a:ext cx="7248772" cy="621846"/>
          </a:xfrm>
          <a:prstGeom prst="rect">
            <a:avLst/>
          </a:prstGeom>
        </p:spPr>
      </p:pic>
      <p:graphicFrame>
        <p:nvGraphicFramePr>
          <p:cNvPr id="9" name="Πίνακας 9">
            <a:extLst>
              <a:ext uri="{FF2B5EF4-FFF2-40B4-BE49-F238E27FC236}">
                <a16:creationId xmlns:a16="http://schemas.microsoft.com/office/drawing/2014/main" id="{02C7D511-66A7-4568-A623-24A03E422B34}"/>
              </a:ext>
            </a:extLst>
          </p:cNvPr>
          <p:cNvGraphicFramePr>
            <a:graphicFrameLocks noGrp="1"/>
          </p:cNvGraphicFramePr>
          <p:nvPr>
            <p:extLst>
              <p:ext uri="{D42A27DB-BD31-4B8C-83A1-F6EECF244321}">
                <p14:modId xmlns:p14="http://schemas.microsoft.com/office/powerpoint/2010/main" val="3037836905"/>
              </p:ext>
            </p:extLst>
          </p:nvPr>
        </p:nvGraphicFramePr>
        <p:xfrm>
          <a:off x="479376" y="2887354"/>
          <a:ext cx="10945216" cy="3383280"/>
        </p:xfrm>
        <a:graphic>
          <a:graphicData uri="http://schemas.openxmlformats.org/drawingml/2006/table">
            <a:tbl>
              <a:tblPr firstRow="1" bandRow="1">
                <a:tableStyleId>{5C22544A-7EE6-4342-B048-85BDC9FD1C3A}</a:tableStyleId>
              </a:tblPr>
              <a:tblGrid>
                <a:gridCol w="10945216">
                  <a:extLst>
                    <a:ext uri="{9D8B030D-6E8A-4147-A177-3AD203B41FA5}">
                      <a16:colId xmlns:a16="http://schemas.microsoft.com/office/drawing/2014/main" val="775177108"/>
                    </a:ext>
                  </a:extLst>
                </a:gridCol>
              </a:tblGrid>
              <a:tr h="3218342">
                <a:tc>
                  <a:txBody>
                    <a:bodyPr/>
                    <a:lstStyle/>
                    <a:p>
                      <a:pPr marL="285750" indent="-285750">
                        <a:buFont typeface="Wingdings" panose="05000000000000000000" pitchFamily="2" charset="2"/>
                        <a:buChar char="§"/>
                      </a:pPr>
                      <a:r>
                        <a:rPr lang="en-GB" dirty="0">
                          <a:solidFill>
                            <a:schemeClr val="tx1"/>
                          </a:solidFill>
                          <a:latin typeface="Arial" panose="020B0604020202020204" pitchFamily="34" charset="0"/>
                          <a:cs typeface="Arial" panose="020B0604020202020204" pitchFamily="34" charset="0"/>
                        </a:rPr>
                        <a:t>Regulation (EC) No 715/2009 &amp; Directive 2009/73/EC </a:t>
                      </a:r>
                      <a:r>
                        <a:rPr lang="en-GB" b="0" dirty="0">
                          <a:solidFill>
                            <a:schemeClr val="tx1"/>
                          </a:solidFill>
                          <a:latin typeface="Arial" panose="020B0604020202020204" pitchFamily="34" charset="0"/>
                          <a:cs typeface="Arial" panose="020B0604020202020204" pitchFamily="34" charset="0"/>
                        </a:rPr>
                        <a:t>to serve establishment of basic future H2 market rules, ensuring sector integration and preventing regulatory silos. </a:t>
                      </a:r>
                    </a:p>
                    <a:p>
                      <a:pPr marL="285750" indent="-285750">
                        <a:buFont typeface="Wingdings" panose="05000000000000000000" pitchFamily="2" charset="2"/>
                        <a:buChar char="§"/>
                      </a:pPr>
                      <a:endParaRPr lang="en-GB" b="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GB" b="1" u="sng" dirty="0">
                          <a:solidFill>
                            <a:schemeClr val="tx1"/>
                          </a:solidFill>
                          <a:latin typeface="Arial" panose="020B0604020202020204" pitchFamily="34" charset="0"/>
                          <a:cs typeface="Arial" panose="020B0604020202020204" pitchFamily="34" charset="0"/>
                        </a:rPr>
                        <a:t>BUT:</a:t>
                      </a:r>
                      <a:r>
                        <a:rPr lang="en-GB" b="0" dirty="0">
                          <a:solidFill>
                            <a:schemeClr val="tx1"/>
                          </a:solidFill>
                          <a:latin typeface="Arial" panose="020B0604020202020204" pitchFamily="34" charset="0"/>
                          <a:cs typeface="Arial" panose="020B0604020202020204" pitchFamily="34" charset="0"/>
                        </a:rPr>
                        <a:t> 2050s’ carbon-neutrality not to be met with CH4/H2 admixtures, leading to </a:t>
                      </a:r>
                      <a:r>
                        <a:rPr lang="en-GB" b="1" dirty="0">
                          <a:solidFill>
                            <a:schemeClr val="tx1"/>
                          </a:solidFill>
                          <a:latin typeface="Arial" panose="020B0604020202020204" pitchFamily="34" charset="0"/>
                          <a:cs typeface="Arial" panose="020B0604020202020204" pitchFamily="34" charset="0"/>
                        </a:rPr>
                        <a:t>regulation for dedicated H2 networks and their intra-EU ownership</a:t>
                      </a:r>
                      <a:r>
                        <a:rPr lang="en-GB" b="0" dirty="0">
                          <a:solidFill>
                            <a:schemeClr val="tx1"/>
                          </a:solidFill>
                          <a:latin typeface="Arial" panose="020B0604020202020204" pitchFamily="34" charset="0"/>
                          <a:cs typeface="Arial" panose="020B0604020202020204" pitchFamily="34" charset="0"/>
                        </a:rPr>
                        <a:t>. </a:t>
                      </a:r>
                    </a:p>
                    <a:p>
                      <a:pPr marL="285750" indent="-285750">
                        <a:buFont typeface="Wingdings" panose="05000000000000000000" pitchFamily="2" charset="2"/>
                        <a:buChar char="§"/>
                      </a:pPr>
                      <a:endParaRPr lang="en-GB" b="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GB" b="1" dirty="0">
                          <a:solidFill>
                            <a:schemeClr val="tx1"/>
                          </a:solidFill>
                          <a:latin typeface="Arial" panose="020B0604020202020204" pitchFamily="34" charset="0"/>
                          <a:cs typeface="Arial" panose="020B0604020202020204" pitchFamily="34" charset="0"/>
                        </a:rPr>
                        <a:t>Path-dependencies &amp; lock-in effects</a:t>
                      </a:r>
                      <a:r>
                        <a:rPr lang="en-GB" b="0" dirty="0">
                          <a:solidFill>
                            <a:schemeClr val="tx1"/>
                          </a:solidFill>
                          <a:latin typeface="Arial" panose="020B0604020202020204" pitchFamily="34" charset="0"/>
                          <a:cs typeface="Arial" panose="020B0604020202020204" pitchFamily="34" charset="0"/>
                        </a:rPr>
                        <a:t> from excessive concentration on the nat. gas framework?</a:t>
                      </a:r>
                    </a:p>
                    <a:p>
                      <a:pPr marL="285750" indent="-285750">
                        <a:buFont typeface="Wingdings" panose="05000000000000000000" pitchFamily="2" charset="2"/>
                        <a:buChar char="§"/>
                      </a:pPr>
                      <a:endParaRPr lang="en-GB" b="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GB" b="0" dirty="0">
                          <a:solidFill>
                            <a:schemeClr val="tx1"/>
                          </a:solidFill>
                          <a:latin typeface="Arial" panose="020B0604020202020204" pitchFamily="34" charset="0"/>
                          <a:cs typeface="Arial" panose="020B0604020202020204" pitchFamily="34" charset="0"/>
                        </a:rPr>
                        <a:t>Applicability of the Gas Directive to </a:t>
                      </a:r>
                      <a:r>
                        <a:rPr lang="en-GB" b="1" dirty="0">
                          <a:solidFill>
                            <a:schemeClr val="tx1"/>
                          </a:solidFill>
                          <a:latin typeface="Arial" panose="020B0604020202020204" pitchFamily="34" charset="0"/>
                          <a:cs typeface="Arial" panose="020B0604020202020204" pitchFamily="34" charset="0"/>
                        </a:rPr>
                        <a:t>H2 &amp; biomethane blends + c-b trade.</a:t>
                      </a:r>
                    </a:p>
                    <a:p>
                      <a:pPr marL="285750" indent="-285750">
                        <a:buFont typeface="Wingdings" panose="05000000000000000000" pitchFamily="2" charset="2"/>
                        <a:buChar char="§"/>
                      </a:pPr>
                      <a:endParaRPr lang="en-GB" b="1"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GB" b="0" dirty="0">
                          <a:solidFill>
                            <a:schemeClr val="tx1"/>
                          </a:solidFill>
                          <a:latin typeface="Arial" panose="020B0604020202020204" pitchFamily="34" charset="0"/>
                          <a:cs typeface="Arial" panose="020B0604020202020204" pitchFamily="34" charset="0"/>
                        </a:rPr>
                        <a:t>Need to </a:t>
                      </a:r>
                      <a:r>
                        <a:rPr lang="en-GB" b="1" dirty="0">
                          <a:solidFill>
                            <a:schemeClr val="tx1"/>
                          </a:solidFill>
                          <a:latin typeface="Arial" panose="020B0604020202020204" pitchFamily="34" charset="0"/>
                          <a:cs typeface="Arial" panose="020B0604020202020204" pitchFamily="34" charset="0"/>
                        </a:rPr>
                        <a:t>tailor existing framework </a:t>
                      </a:r>
                      <a:r>
                        <a:rPr lang="en-GB" b="0" dirty="0">
                          <a:solidFill>
                            <a:schemeClr val="tx1"/>
                          </a:solidFill>
                          <a:latin typeface="Arial" panose="020B0604020202020204" pitchFamily="34" charset="0"/>
                          <a:cs typeface="Arial" panose="020B0604020202020204" pitchFamily="34" charset="0"/>
                        </a:rPr>
                        <a:t>to the </a:t>
                      </a:r>
                      <a:r>
                        <a:rPr lang="en-GB" b="1" dirty="0">
                          <a:solidFill>
                            <a:schemeClr val="tx1"/>
                          </a:solidFill>
                          <a:latin typeface="Arial" panose="020B0604020202020204" pitchFamily="34" charset="0"/>
                          <a:cs typeface="Arial" panose="020B0604020202020204" pitchFamily="34" charset="0"/>
                        </a:rPr>
                        <a:t>de-centralized upstream sector </a:t>
                      </a:r>
                      <a:r>
                        <a:rPr lang="en-GB" b="0" dirty="0">
                          <a:solidFill>
                            <a:schemeClr val="tx1"/>
                          </a:solidFill>
                          <a:latin typeface="Arial" panose="020B0604020202020204" pitchFamily="34" charset="0"/>
                          <a:cs typeface="Arial" panose="020B0604020202020204" pitchFamily="34" charset="0"/>
                        </a:rPr>
                        <a:t>in green gases.</a:t>
                      </a:r>
                    </a:p>
                    <a:p>
                      <a:pPr marL="285750" indent="-285750">
                        <a:buFont typeface="Wingdings" panose="05000000000000000000" pitchFamily="2" charset="2"/>
                        <a:buChar char="§"/>
                      </a:pPr>
                      <a:endParaRPr lang="en-GB" b="1" dirty="0">
                        <a:solidFill>
                          <a:schemeClr val="tx1"/>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24775052"/>
                  </a:ext>
                </a:extLst>
              </a:tr>
            </a:tbl>
          </a:graphicData>
        </a:graphic>
      </p:graphicFrame>
    </p:spTree>
    <p:extLst>
      <p:ext uri="{BB962C8B-B14F-4D97-AF65-F5344CB8AC3E}">
        <p14:creationId xmlns:p14="http://schemas.microsoft.com/office/powerpoint/2010/main" val="1591558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4">
            <a:extLst>
              <a:ext uri="{FF2B5EF4-FFF2-40B4-BE49-F238E27FC236}">
                <a16:creationId xmlns:a16="http://schemas.microsoft.com/office/drawing/2014/main" id="{4975226B-E976-4EC9-81DD-366F09651768}"/>
              </a:ext>
            </a:extLst>
          </p:cNvPr>
          <p:cNvSpPr>
            <a:spLocks noGrp="1"/>
          </p:cNvSpPr>
          <p:nvPr>
            <p:ph type="sldNum" sz="quarter" idx="12"/>
          </p:nvPr>
        </p:nvSpPr>
        <p:spPr>
          <a:xfrm>
            <a:off x="8256240" y="6356350"/>
            <a:ext cx="3456384" cy="365125"/>
          </a:xfrm>
          <a:solidFill>
            <a:srgbClr val="FF0000"/>
          </a:solidFill>
        </p:spPr>
        <p:txBody>
          <a:bodyPr/>
          <a:lstStyle/>
          <a:p>
            <a:r>
              <a:rPr lang="en-US" sz="1400" b="1" dirty="0">
                <a:solidFill>
                  <a:schemeClr val="bg1"/>
                </a:solidFill>
                <a:latin typeface="Arial Narrow" panose="020B0606020202030204" pitchFamily="34" charset="0"/>
                <a:hlinkClick r:id="rId2">
                  <a:extLst>
                    <a:ext uri="{A12FA001-AC4F-418D-AE19-62706E023703}">
                      <ahyp:hlinkClr xmlns:ahyp="http://schemas.microsoft.com/office/drawing/2018/hyperlinkcolor" val="tx"/>
                    </a:ext>
                  </a:extLst>
                </a:hlinkClick>
              </a:rPr>
              <a:t>Mariana.Liakopoulou@natoassociation.ca</a:t>
            </a:r>
            <a:r>
              <a:rPr lang="en-US" sz="1400" b="1" dirty="0">
                <a:solidFill>
                  <a:schemeClr val="bg1"/>
                </a:solidFill>
                <a:latin typeface="Arial Narrow" panose="020B0606020202030204" pitchFamily="34" charset="0"/>
              </a:rPr>
              <a:t> – 8</a:t>
            </a:r>
            <a:r>
              <a:rPr lang="en-US" sz="1400" b="1" dirty="0">
                <a:latin typeface="Arial Narrow" panose="020B0606020202030204" pitchFamily="34" charset="0"/>
              </a:rPr>
              <a:t> </a:t>
            </a:r>
            <a:endParaRPr lang="el-GR" sz="1400" b="1" dirty="0">
              <a:latin typeface="Arial Narrow" panose="020B0606020202030204" pitchFamily="34" charset="0"/>
            </a:endParaRPr>
          </a:p>
        </p:txBody>
      </p:sp>
      <p:pic>
        <p:nvPicPr>
          <p:cNvPr id="7" name="Εικόνα 6">
            <a:extLst>
              <a:ext uri="{FF2B5EF4-FFF2-40B4-BE49-F238E27FC236}">
                <a16:creationId xmlns:a16="http://schemas.microsoft.com/office/drawing/2014/main" id="{C85C0096-94E1-47AD-833A-3DB04D101A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474000" cy="1051699"/>
          </a:xfrm>
          <a:prstGeom prst="rect">
            <a:avLst/>
          </a:prstGeom>
        </p:spPr>
      </p:pic>
      <p:pic>
        <p:nvPicPr>
          <p:cNvPr id="6" name="Εικόνα 5">
            <a:extLst>
              <a:ext uri="{FF2B5EF4-FFF2-40B4-BE49-F238E27FC236}">
                <a16:creationId xmlns:a16="http://schemas.microsoft.com/office/drawing/2014/main" id="{BDBA0E82-AFDB-40DF-8E8C-BF7144309630}"/>
              </a:ext>
            </a:extLst>
          </p:cNvPr>
          <p:cNvPicPr>
            <a:picLocks noChangeAspect="1"/>
          </p:cNvPicPr>
          <p:nvPr/>
        </p:nvPicPr>
        <p:blipFill>
          <a:blip r:embed="rId4"/>
          <a:stretch>
            <a:fillRect/>
          </a:stretch>
        </p:blipFill>
        <p:spPr>
          <a:xfrm>
            <a:off x="767408" y="1146051"/>
            <a:ext cx="4645555" cy="646232"/>
          </a:xfrm>
          <a:prstGeom prst="rect">
            <a:avLst/>
          </a:prstGeom>
        </p:spPr>
      </p:pic>
      <p:pic>
        <p:nvPicPr>
          <p:cNvPr id="8" name="Εικόνα 7">
            <a:extLst>
              <a:ext uri="{FF2B5EF4-FFF2-40B4-BE49-F238E27FC236}">
                <a16:creationId xmlns:a16="http://schemas.microsoft.com/office/drawing/2014/main" id="{96A1E323-80E0-42BB-97A6-76607D7AC904}"/>
              </a:ext>
            </a:extLst>
          </p:cNvPr>
          <p:cNvPicPr>
            <a:picLocks noChangeAspect="1"/>
          </p:cNvPicPr>
          <p:nvPr/>
        </p:nvPicPr>
        <p:blipFill>
          <a:blip r:embed="rId5"/>
          <a:stretch>
            <a:fillRect/>
          </a:stretch>
        </p:blipFill>
        <p:spPr>
          <a:xfrm>
            <a:off x="771735" y="1770408"/>
            <a:ext cx="3037426" cy="646232"/>
          </a:xfrm>
          <a:prstGeom prst="rect">
            <a:avLst/>
          </a:prstGeom>
        </p:spPr>
      </p:pic>
      <p:graphicFrame>
        <p:nvGraphicFramePr>
          <p:cNvPr id="9" name="Πίνακας 9">
            <a:extLst>
              <a:ext uri="{FF2B5EF4-FFF2-40B4-BE49-F238E27FC236}">
                <a16:creationId xmlns:a16="http://schemas.microsoft.com/office/drawing/2014/main" id="{4A1F7D6B-6CC7-44A4-B64C-DAAB9B770718}"/>
              </a:ext>
            </a:extLst>
          </p:cNvPr>
          <p:cNvGraphicFramePr>
            <a:graphicFrameLocks noGrp="1"/>
          </p:cNvGraphicFramePr>
          <p:nvPr>
            <p:extLst>
              <p:ext uri="{D42A27DB-BD31-4B8C-83A1-F6EECF244321}">
                <p14:modId xmlns:p14="http://schemas.microsoft.com/office/powerpoint/2010/main" val="4143472573"/>
              </p:ext>
            </p:extLst>
          </p:nvPr>
        </p:nvGraphicFramePr>
        <p:xfrm>
          <a:off x="767408" y="2416640"/>
          <a:ext cx="5544616" cy="3977640"/>
        </p:xfrm>
        <a:graphic>
          <a:graphicData uri="http://schemas.openxmlformats.org/drawingml/2006/table">
            <a:tbl>
              <a:tblPr firstRow="1" bandRow="1">
                <a:tableStyleId>{5C22544A-7EE6-4342-B048-85BDC9FD1C3A}</a:tableStyleId>
              </a:tblPr>
              <a:tblGrid>
                <a:gridCol w="5544616">
                  <a:extLst>
                    <a:ext uri="{9D8B030D-6E8A-4147-A177-3AD203B41FA5}">
                      <a16:colId xmlns:a16="http://schemas.microsoft.com/office/drawing/2014/main" val="2822045983"/>
                    </a:ext>
                  </a:extLst>
                </a:gridCol>
              </a:tblGrid>
              <a:tr h="3939709">
                <a:tc>
                  <a:txBody>
                    <a:bodyPr/>
                    <a:lstStyle/>
                    <a:p>
                      <a:pPr marL="285750" indent="-285750">
                        <a:buFont typeface="Wingdings" panose="05000000000000000000" pitchFamily="2" charset="2"/>
                        <a:buChar char="§"/>
                      </a:pPr>
                      <a:r>
                        <a:rPr lang="en-GB" sz="1700" dirty="0">
                          <a:solidFill>
                            <a:schemeClr val="tx1"/>
                          </a:solidFill>
                          <a:latin typeface="Arial" panose="020B0604020202020204" pitchFamily="34" charset="0"/>
                          <a:cs typeface="Arial" panose="020B0604020202020204" pitchFamily="34" charset="0"/>
                        </a:rPr>
                        <a:t>Prioritization of RE-sourced H2</a:t>
                      </a:r>
                      <a:r>
                        <a:rPr lang="en-GB" sz="1700" b="0" dirty="0">
                          <a:solidFill>
                            <a:schemeClr val="tx1"/>
                          </a:solidFill>
                          <a:latin typeface="Arial" panose="020B0604020202020204" pitchFamily="34" charset="0"/>
                          <a:cs typeface="Arial" panose="020B0604020202020204" pitchFamily="34" charset="0"/>
                        </a:rPr>
                        <a:t>, which could take hold if high CH4 prices are coupled with low solar &amp; wind costs.</a:t>
                      </a:r>
                    </a:p>
                    <a:p>
                      <a:pPr marL="285750" indent="-285750">
                        <a:buFont typeface="Wingdings" panose="05000000000000000000" pitchFamily="2" charset="2"/>
                        <a:buChar char="§"/>
                      </a:pPr>
                      <a:endParaRPr lang="en-GB" sz="1700" b="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GB" sz="1700" b="1" dirty="0" err="1">
                          <a:solidFill>
                            <a:schemeClr val="tx1"/>
                          </a:solidFill>
                          <a:latin typeface="Arial" panose="020B0604020202020204" pitchFamily="34" charset="0"/>
                          <a:cs typeface="Arial" panose="020B0604020202020204" pitchFamily="34" charset="0"/>
                        </a:rPr>
                        <a:t>CCfDs</a:t>
                      </a:r>
                      <a:r>
                        <a:rPr lang="en-GB" sz="1700" b="1" dirty="0">
                          <a:solidFill>
                            <a:schemeClr val="tx1"/>
                          </a:solidFill>
                          <a:latin typeface="Arial" panose="020B0604020202020204" pitchFamily="34" charset="0"/>
                          <a:cs typeface="Arial" panose="020B0604020202020204" pitchFamily="34" charset="0"/>
                        </a:rPr>
                        <a:t> </a:t>
                      </a:r>
                      <a:r>
                        <a:rPr lang="en-GB" sz="1700" b="1"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en-US" sz="1700" b="0" dirty="0">
                          <a:solidFill>
                            <a:schemeClr val="tx1"/>
                          </a:solidFill>
                          <a:latin typeface="Arial" panose="020B0604020202020204" pitchFamily="34" charset="0"/>
                          <a:cs typeface="Arial" panose="020B0604020202020204" pitchFamily="34" charset="0"/>
                          <a:sym typeface="Wingdings" panose="05000000000000000000" pitchFamily="2" charset="2"/>
                        </a:rPr>
                        <a:t>Risk mitigation also for low-carbon H2 investments, assuming that the latter will prove initially cheaper until upscaling of electrolyzers to the case of GWs is achieved. </a:t>
                      </a:r>
                    </a:p>
                    <a:p>
                      <a:pPr marL="285750" indent="-285750">
                        <a:buFont typeface="Wingdings" panose="05000000000000000000" pitchFamily="2" charset="2"/>
                        <a:buChar char="§"/>
                      </a:pPr>
                      <a:endParaRPr lang="en-US" sz="1700" b="0" dirty="0">
                        <a:solidFill>
                          <a:schemeClr val="tx1"/>
                        </a:solidFill>
                        <a:latin typeface="Arial" panose="020B0604020202020204" pitchFamily="34" charset="0"/>
                        <a:cs typeface="Arial" panose="020B0604020202020204" pitchFamily="34" charset="0"/>
                        <a:sym typeface="Wingdings" panose="05000000000000000000" pitchFamily="2" charset="2"/>
                      </a:endParaRPr>
                    </a:p>
                    <a:p>
                      <a:pPr marL="285750" indent="-285750">
                        <a:buFont typeface="Wingdings" panose="05000000000000000000" pitchFamily="2" charset="2"/>
                        <a:buChar char="§"/>
                      </a:pPr>
                      <a:r>
                        <a:rPr lang="en-US" sz="1700" b="0" dirty="0" err="1">
                          <a:solidFill>
                            <a:schemeClr val="tx1"/>
                          </a:solidFill>
                          <a:latin typeface="Arial" panose="020B0604020202020204" pitchFamily="34" charset="0"/>
                          <a:cs typeface="Arial" panose="020B0604020202020204" pitchFamily="34" charset="0"/>
                        </a:rPr>
                        <a:t>CCfDs</a:t>
                      </a:r>
                      <a:r>
                        <a:rPr lang="en-US" sz="1700" b="0" dirty="0">
                          <a:solidFill>
                            <a:schemeClr val="tx1"/>
                          </a:solidFill>
                          <a:latin typeface="Arial" panose="020B0604020202020204" pitchFamily="34" charset="0"/>
                          <a:cs typeface="Arial" panose="020B0604020202020204" pitchFamily="34" charset="0"/>
                        </a:rPr>
                        <a:t> based on </a:t>
                      </a:r>
                      <a:r>
                        <a:rPr lang="en-US" sz="1700" b="1" dirty="0">
                          <a:solidFill>
                            <a:schemeClr val="tx1"/>
                          </a:solidFill>
                          <a:latin typeface="Arial" panose="020B0604020202020204" pitchFamily="34" charset="0"/>
                          <a:cs typeface="Arial" panose="020B0604020202020204" pitchFamily="34" charset="0"/>
                        </a:rPr>
                        <a:t>LTCs between investor &amp; public body </a:t>
                      </a:r>
                      <a:r>
                        <a:rPr lang="en-US" sz="1700" b="0" dirty="0">
                          <a:solidFill>
                            <a:schemeClr val="tx1"/>
                          </a:solidFill>
                          <a:latin typeface="Arial" panose="020B0604020202020204" pitchFamily="34" charset="0"/>
                          <a:cs typeface="Arial" panose="020B0604020202020204" pitchFamily="34" charset="0"/>
                        </a:rPr>
                        <a:t>compensating the </a:t>
                      </a:r>
                      <a:r>
                        <a:rPr lang="en-US" sz="1700" b="1" dirty="0">
                          <a:solidFill>
                            <a:schemeClr val="tx1"/>
                          </a:solidFill>
                          <a:latin typeface="Arial" panose="020B0604020202020204" pitchFamily="34" charset="0"/>
                          <a:cs typeface="Arial" panose="020B0604020202020204" pitchFamily="34" charset="0"/>
                        </a:rPr>
                        <a:t>price difference between fossil-based + clean hydrogen </a:t>
                      </a:r>
                      <a:r>
                        <a:rPr lang="en-US" sz="1700" b="0" dirty="0">
                          <a:solidFill>
                            <a:schemeClr val="tx1"/>
                          </a:solidFill>
                          <a:latin typeface="Arial" panose="020B0604020202020204" pitchFamily="34" charset="0"/>
                          <a:cs typeface="Arial" panose="020B0604020202020204" pitchFamily="34" charset="0"/>
                        </a:rPr>
                        <a:t>production by paying the </a:t>
                      </a:r>
                      <a:r>
                        <a:rPr lang="en-US" sz="1700" b="1" dirty="0">
                          <a:solidFill>
                            <a:schemeClr val="tx1"/>
                          </a:solidFill>
                          <a:latin typeface="Arial" panose="020B0604020202020204" pitchFamily="34" charset="0"/>
                          <a:cs typeface="Arial" panose="020B0604020202020204" pitchFamily="34" charset="0"/>
                        </a:rPr>
                        <a:t>difference between a mutually agreed CO2 strike price and the EU ETS carbon price </a:t>
                      </a:r>
                      <a:r>
                        <a:rPr lang="en-US" sz="1700" b="0" dirty="0">
                          <a:solidFill>
                            <a:schemeClr val="tx1"/>
                          </a:solidFill>
                          <a:latin typeface="Arial" panose="020B0604020202020204" pitchFamily="34" charset="0"/>
                          <a:cs typeface="Arial" panose="020B0604020202020204" pitchFamily="34" charset="0"/>
                        </a:rPr>
                        <a:t>(Sartor and </a:t>
                      </a:r>
                      <a:r>
                        <a:rPr lang="en-US" sz="1700" b="0" dirty="0" err="1">
                          <a:solidFill>
                            <a:schemeClr val="tx1"/>
                          </a:solidFill>
                          <a:latin typeface="Arial" panose="020B0604020202020204" pitchFamily="34" charset="0"/>
                          <a:cs typeface="Arial" panose="020B0604020202020204" pitchFamily="34" charset="0"/>
                        </a:rPr>
                        <a:t>Bataille</a:t>
                      </a:r>
                      <a:r>
                        <a:rPr lang="en-US" sz="1700" b="0" dirty="0">
                          <a:solidFill>
                            <a:schemeClr val="tx1"/>
                          </a:solidFill>
                          <a:latin typeface="Arial" panose="020B0604020202020204" pitchFamily="34" charset="0"/>
                          <a:cs typeface="Arial" panose="020B0604020202020204" pitchFamily="34" charset="0"/>
                        </a:rPr>
                        <a:t> 2019).</a:t>
                      </a:r>
                      <a:endParaRPr lang="en-GB" sz="1700" b="0" dirty="0">
                        <a:solidFill>
                          <a:schemeClr val="tx1"/>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302713339"/>
                  </a:ext>
                </a:extLst>
              </a:tr>
            </a:tbl>
          </a:graphicData>
        </a:graphic>
      </p:graphicFrame>
      <p:pic>
        <p:nvPicPr>
          <p:cNvPr id="11" name="Εικόνα 10">
            <a:extLst>
              <a:ext uri="{FF2B5EF4-FFF2-40B4-BE49-F238E27FC236}">
                <a16:creationId xmlns:a16="http://schemas.microsoft.com/office/drawing/2014/main" id="{07576375-4635-445A-9658-50EF91AC65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44155" y="2093524"/>
            <a:ext cx="5808763" cy="2736304"/>
          </a:xfrm>
          <a:prstGeom prst="rect">
            <a:avLst/>
          </a:prstGeom>
        </p:spPr>
      </p:pic>
      <p:graphicFrame>
        <p:nvGraphicFramePr>
          <p:cNvPr id="12" name="Πίνακας 12">
            <a:extLst>
              <a:ext uri="{FF2B5EF4-FFF2-40B4-BE49-F238E27FC236}">
                <a16:creationId xmlns:a16="http://schemas.microsoft.com/office/drawing/2014/main" id="{AC47E4EB-790F-4A77-85E6-91A98C51C755}"/>
              </a:ext>
            </a:extLst>
          </p:cNvPr>
          <p:cNvGraphicFramePr>
            <a:graphicFrameLocks noGrp="1"/>
          </p:cNvGraphicFramePr>
          <p:nvPr>
            <p:extLst>
              <p:ext uri="{D42A27DB-BD31-4B8C-83A1-F6EECF244321}">
                <p14:modId xmlns:p14="http://schemas.microsoft.com/office/powerpoint/2010/main" val="2661891289"/>
              </p:ext>
            </p:extLst>
          </p:nvPr>
        </p:nvGraphicFramePr>
        <p:xfrm>
          <a:off x="6343330" y="5013176"/>
          <a:ext cx="5368469" cy="1005840"/>
        </p:xfrm>
        <a:graphic>
          <a:graphicData uri="http://schemas.openxmlformats.org/drawingml/2006/table">
            <a:tbl>
              <a:tblPr firstRow="1" bandRow="1">
                <a:tableStyleId>{5C22544A-7EE6-4342-B048-85BDC9FD1C3A}</a:tableStyleId>
              </a:tblPr>
              <a:tblGrid>
                <a:gridCol w="5368469">
                  <a:extLst>
                    <a:ext uri="{9D8B030D-6E8A-4147-A177-3AD203B41FA5}">
                      <a16:colId xmlns:a16="http://schemas.microsoft.com/office/drawing/2014/main" val="3390979590"/>
                    </a:ext>
                  </a:extLst>
                </a:gridCol>
              </a:tblGrid>
              <a:tr h="370840">
                <a:tc>
                  <a:txBody>
                    <a:bodyPr/>
                    <a:lstStyle/>
                    <a:p>
                      <a:r>
                        <a:rPr lang="en-US" sz="1200" b="0" i="1" dirty="0">
                          <a:solidFill>
                            <a:schemeClr val="tx1"/>
                          </a:solidFill>
                          <a:latin typeface="Arial" panose="020B0604020202020204" pitchFamily="34" charset="0"/>
                          <a:cs typeface="Arial" panose="020B0604020202020204" pitchFamily="34" charset="0"/>
                        </a:rPr>
                        <a:t>Example of how a </a:t>
                      </a:r>
                      <a:r>
                        <a:rPr lang="en-US" sz="1200" b="0" i="1" dirty="0" err="1">
                          <a:solidFill>
                            <a:schemeClr val="tx1"/>
                          </a:solidFill>
                          <a:latin typeface="Arial" panose="020B0604020202020204" pitchFamily="34" charset="0"/>
                          <a:cs typeface="Arial" panose="020B0604020202020204" pitchFamily="34" charset="0"/>
                        </a:rPr>
                        <a:t>CCfD</a:t>
                      </a:r>
                      <a:r>
                        <a:rPr lang="en-US" sz="1200" b="0" i="1" dirty="0">
                          <a:solidFill>
                            <a:schemeClr val="tx1"/>
                          </a:solidFill>
                          <a:latin typeface="Arial" panose="020B0604020202020204" pitchFamily="34" charset="0"/>
                          <a:cs typeface="Arial" panose="020B0604020202020204" pitchFamily="34" charset="0"/>
                        </a:rPr>
                        <a:t> could work to support commercial-scale investments in first-of-a-kind </a:t>
                      </a:r>
                      <a:r>
                        <a:rPr lang="en-US" sz="1200" b="0" i="1" dirty="0" err="1">
                          <a:solidFill>
                            <a:schemeClr val="tx1"/>
                          </a:solidFill>
                          <a:latin typeface="Arial" panose="020B0604020202020204" pitchFamily="34" charset="0"/>
                          <a:cs typeface="Arial" panose="020B0604020202020204" pitchFamily="34" charset="0"/>
                        </a:rPr>
                        <a:t>decarbonised</a:t>
                      </a:r>
                      <a:r>
                        <a:rPr lang="en-US" sz="1200" b="0" i="1" dirty="0">
                          <a:solidFill>
                            <a:schemeClr val="tx1"/>
                          </a:solidFill>
                          <a:latin typeface="Arial" panose="020B0604020202020204" pitchFamily="34" charset="0"/>
                          <a:cs typeface="Arial" panose="020B0604020202020204" pitchFamily="34" charset="0"/>
                        </a:rPr>
                        <a:t> basic materials production. Source: Sartor, O. and </a:t>
                      </a:r>
                      <a:r>
                        <a:rPr lang="en-US" sz="1200" b="0" i="1" dirty="0" err="1">
                          <a:solidFill>
                            <a:schemeClr val="tx1"/>
                          </a:solidFill>
                          <a:latin typeface="Arial" panose="020B0604020202020204" pitchFamily="34" charset="0"/>
                          <a:cs typeface="Arial" panose="020B0604020202020204" pitchFamily="34" charset="0"/>
                        </a:rPr>
                        <a:t>Bataille</a:t>
                      </a:r>
                      <a:r>
                        <a:rPr lang="en-US" sz="1200" b="0" i="1" dirty="0">
                          <a:solidFill>
                            <a:schemeClr val="tx1"/>
                          </a:solidFill>
                          <a:latin typeface="Arial" panose="020B0604020202020204" pitchFamily="34" charset="0"/>
                          <a:cs typeface="Arial" panose="020B0604020202020204" pitchFamily="34" charset="0"/>
                        </a:rPr>
                        <a:t>, C., 2019. </a:t>
                      </a:r>
                      <a:r>
                        <a:rPr lang="en-US" sz="1200" b="0" i="1" dirty="0" err="1">
                          <a:solidFill>
                            <a:schemeClr val="tx1"/>
                          </a:solidFill>
                          <a:latin typeface="Arial" panose="020B0604020202020204" pitchFamily="34" charset="0"/>
                          <a:cs typeface="Arial" panose="020B0604020202020204" pitchFamily="34" charset="0"/>
                        </a:rPr>
                        <a:t>Decarbonising</a:t>
                      </a:r>
                      <a:r>
                        <a:rPr lang="en-US" sz="1200" b="0" i="1" dirty="0">
                          <a:solidFill>
                            <a:schemeClr val="tx1"/>
                          </a:solidFill>
                          <a:latin typeface="Arial" panose="020B0604020202020204" pitchFamily="34" charset="0"/>
                          <a:cs typeface="Arial" panose="020B0604020202020204" pitchFamily="34" charset="0"/>
                        </a:rPr>
                        <a:t> basic materials in Europe: How Carbon Contracts-for-Difference could help bring breakthrough technologies to market. IDDRI, Sciences Po. </a:t>
                      </a:r>
                      <a:endParaRPr lang="en-GB" sz="1200" b="0" i="1" dirty="0">
                        <a:solidFill>
                          <a:schemeClr val="tx1"/>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125609214"/>
                  </a:ext>
                </a:extLst>
              </a:tr>
            </a:tbl>
          </a:graphicData>
        </a:graphic>
      </p:graphicFrame>
    </p:spTree>
    <p:extLst>
      <p:ext uri="{BB962C8B-B14F-4D97-AF65-F5344CB8AC3E}">
        <p14:creationId xmlns:p14="http://schemas.microsoft.com/office/powerpoint/2010/main" val="2182680960"/>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3384</TotalTime>
  <Words>2297</Words>
  <Application>Microsoft Office PowerPoint</Application>
  <PresentationFormat>Ευρεία οθόνη</PresentationFormat>
  <Paragraphs>175</Paragraphs>
  <Slides>20</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20</vt:i4>
      </vt:variant>
    </vt:vector>
  </HeadingPairs>
  <TitlesOfParts>
    <vt:vector size="27" baseType="lpstr">
      <vt:lpstr>Arial</vt:lpstr>
      <vt:lpstr>Arial Black</vt:lpstr>
      <vt:lpstr>Arial Narrow</vt:lpstr>
      <vt:lpstr>Calibri</vt:lpstr>
      <vt:lpstr>Calibri Light</vt:lpstr>
      <vt:lpstr>Wingdings</vt:lpstr>
      <vt:lpstr>Θέμα του Office</vt:lpstr>
      <vt:lpstr>EU GAS MARKET INTEGRATION 2.0</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IAEE_webinar_presentation</dc:title>
  <dc:creator>mariana liakopoulou</dc:creator>
  <cp:lastModifiedBy>mariana liakopoulou</cp:lastModifiedBy>
  <cp:revision>417</cp:revision>
  <dcterms:created xsi:type="dcterms:W3CDTF">2017-01-18T20:28:24Z</dcterms:created>
  <dcterms:modified xsi:type="dcterms:W3CDTF">2021-06-07T10:15:17Z</dcterms:modified>
</cp:coreProperties>
</file>