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57" r:id="rId4"/>
    <p:sldId id="271" r:id="rId5"/>
    <p:sldId id="259" r:id="rId6"/>
    <p:sldId id="288" r:id="rId7"/>
    <p:sldId id="290" r:id="rId8"/>
    <p:sldId id="278" r:id="rId9"/>
    <p:sldId id="292" r:id="rId10"/>
    <p:sldId id="291" r:id="rId11"/>
    <p:sldId id="261" r:id="rId12"/>
    <p:sldId id="262" r:id="rId13"/>
    <p:sldId id="280" r:id="rId14"/>
    <p:sldId id="274" r:id="rId15"/>
    <p:sldId id="275" r:id="rId16"/>
    <p:sldId id="287" r:id="rId17"/>
    <p:sldId id="276" r:id="rId18"/>
    <p:sldId id="281" r:id="rId19"/>
    <p:sldId id="277" r:id="rId20"/>
    <p:sldId id="293" r:id="rId21"/>
    <p:sldId id="294" r:id="rId22"/>
    <p:sldId id="282" r:id="rId23"/>
    <p:sldId id="264" r:id="rId24"/>
    <p:sldId id="270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8"/>
    <p:restoredTop sz="94663"/>
  </p:normalViewPr>
  <p:slideViewPr>
    <p:cSldViewPr snapToGrid="0" snapToObjects="1">
      <p:cViewPr varScale="1">
        <p:scale>
          <a:sx n="139" d="100"/>
          <a:sy n="139" d="100"/>
        </p:scale>
        <p:origin x="17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38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D358C0B-7906-BF44-9CB7-5AD3556B1C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50F9D5-672B-A446-A9B6-245AD5F925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66DE0-CA48-F247-BC99-0CFC21D4F77A}" type="datetimeFigureOut">
              <a:rPr lang="es-ES" smtClean="0"/>
              <a:t>7/6/21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F9CF62-C7C9-D04B-8C0A-86CC90551A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4EA9C8-568D-BD4B-B570-11ED2F9F88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BB283-86AE-3A42-8CD4-04CA3F198F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5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8935-26B6-0344-8642-BCCD49A8E4B4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369F-F151-C942-9E36-BB7D9B0FFC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369F-F151-C942-9E36-BB7D9B0FFC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369F-F151-C942-9E36-BB7D9B0FF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6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369F-F151-C942-9E36-BB7D9B0FFC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5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5369F-F151-C942-9E36-BB7D9B0FFCC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2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2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91B598-4570-5F4A-A0D2-560FF267A498}" type="datetime1">
              <a:rPr lang="es-ES" smtClean="0"/>
              <a:t>7/6/21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3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71B4CE-9C95-104B-85B2-F89008929498}" type="datetime1">
              <a:rPr lang="es-ES" smtClean="0"/>
              <a:t>7/6/21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10FDF7-3BD8-D044-B0C5-7A9BC2BC170D}" type="datetime1">
              <a:rPr lang="es-ES" smtClean="0"/>
              <a:t>7/6/21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CCBF0F-E25F-C442-9188-96C309A1A33A}" type="datetime1">
              <a:rPr lang="es-ES" smtClean="0"/>
              <a:t>7/6/21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6A8C73-506D-2545-9398-61CBD596607D}" type="datetime1">
              <a:rPr lang="es-ES" smtClean="0"/>
              <a:t>7/6/21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D10EBF-13B6-3843-B481-DEB17243C571}" type="datetime1">
              <a:rPr lang="es-ES" smtClean="0"/>
              <a:t>7/6/21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B56163-0D28-374E-BAA9-BCD7F2A2820F}" type="datetime1">
              <a:rPr lang="es-ES" smtClean="0"/>
              <a:t>7/6/21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1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5A2AE40-BC65-9441-99D6-7023ACA312EF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58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29746F-8B57-A64A-A24A-41520F563984}" type="datetime1">
              <a:rPr lang="es-ES" smtClean="0"/>
              <a:t>7/6/21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2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F97E94-193A-6C4B-9811-0C7CEDD418BC}" type="datetime1">
              <a:rPr lang="es-ES" smtClean="0"/>
              <a:t>7/6/21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2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AE40-BC65-9441-99D6-7023ACA312E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0" y="5919537"/>
            <a:ext cx="1668379" cy="9384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A582D3-423C-534A-B966-A998E6CF4902}"/>
              </a:ext>
            </a:extLst>
          </p:cNvPr>
          <p:cNvSpPr txBox="1"/>
          <p:nvPr/>
        </p:nvSpPr>
        <p:spPr>
          <a:xfrm>
            <a:off x="1260087" y="2583330"/>
            <a:ext cx="6623825" cy="66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an Integrative and sustainable energy transition in the hotels of the Canary islands.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2E74C9-6699-3C46-BB04-BE1D6BE7E3CC}"/>
              </a:ext>
            </a:extLst>
          </p:cNvPr>
          <p:cNvSpPr txBox="1"/>
          <p:nvPr/>
        </p:nvSpPr>
        <p:spPr>
          <a:xfrm>
            <a:off x="1032710" y="3429000"/>
            <a:ext cx="7277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Ivelina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Mirkova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FPI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Scholarship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Dpto. de Economía, Contabilidad y Finanzas de la Universidad de La Laguna </a:t>
            </a:r>
          </a:p>
          <a:p>
            <a:pPr algn="ctr"/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Andrés </a:t>
            </a:r>
            <a:r>
              <a:rPr lang="en-GB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Lorente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Casas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Economía, Contabilidad y Finanzas, Instituto Universitario de la Empresa, Universidad de La Laguna 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J. Ramos-Real</a:t>
            </a: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Economía, Contabilidad y Finanzas, Instituto Universitario de Ciencias Políticas y Sociales and Centro de Estudios de Desigualdad Social y Gobernanza (CEDESOG), Universidad de La Laguna </a:t>
            </a:r>
          </a:p>
          <a:p>
            <a:pPr algn="ctr"/>
            <a:endParaRPr lang="es-E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8, 2021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39CDCB-04CA-6544-9588-7D4CAA6F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96" y="81751"/>
            <a:ext cx="8185239" cy="221472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CB618C-E6FC-E440-8934-BE60CFC2E0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43299" y="6356351"/>
            <a:ext cx="2057400" cy="365125"/>
          </a:xfrm>
        </p:spPr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7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20493A-B26F-4348-864D-D14CFBE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48" y="997516"/>
            <a:ext cx="6361797" cy="4862967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1EE586-BC1B-8940-B085-50810106BF43}"/>
              </a:ext>
            </a:extLst>
          </p:cNvPr>
          <p:cNvSpPr txBox="1"/>
          <p:nvPr/>
        </p:nvSpPr>
        <p:spPr>
          <a:xfrm>
            <a:off x="3683455" y="569130"/>
            <a:ext cx="17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68171F-428F-6948-8A23-0DBC5B50D3D0}"/>
              </a:ext>
            </a:extLst>
          </p:cNvPr>
          <p:cNvSpPr/>
          <p:nvPr/>
        </p:nvSpPr>
        <p:spPr>
          <a:xfrm>
            <a:off x="2661060" y="5953793"/>
            <a:ext cx="3860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design (Adapted from Byrne, R. et al. 2017) </a:t>
            </a:r>
            <a:endParaRPr lang="es-ES" sz="1200" dirty="0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67DB071-85E3-5B4A-97DC-3607D36C390A}"/>
              </a:ext>
            </a:extLst>
          </p:cNvPr>
          <p:cNvSpPr/>
          <p:nvPr/>
        </p:nvSpPr>
        <p:spPr>
          <a:xfrm>
            <a:off x="3347452" y="3606800"/>
            <a:ext cx="4515852" cy="11303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33BC7-F0F4-574B-AF39-9471FE3E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7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E3359A-0221-E349-9374-18B7817956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67" y="2099662"/>
            <a:ext cx="5870505" cy="4125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2B09BD-C6B0-CD4A-934A-756EC2142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25" y="1001027"/>
            <a:ext cx="6314173" cy="8285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A36464-51F9-6F47-BBDF-0A55A0240BA1}"/>
              </a:ext>
            </a:extLst>
          </p:cNvPr>
          <p:cNvSpPr txBox="1"/>
          <p:nvPr/>
        </p:nvSpPr>
        <p:spPr>
          <a:xfrm>
            <a:off x="308704" y="451825"/>
            <a:ext cx="295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Results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Factor selection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C1B75C04-CE7A-7F49-897A-F7023E028EDB}"/>
              </a:ext>
            </a:extLst>
          </p:cNvPr>
          <p:cNvSpPr/>
          <p:nvPr/>
        </p:nvSpPr>
        <p:spPr>
          <a:xfrm>
            <a:off x="1004025" y="1252452"/>
            <a:ext cx="6314173" cy="17281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C5C106-6FBC-5B4B-A366-8F04941B4033}"/>
              </a:ext>
            </a:extLst>
          </p:cNvPr>
          <p:cNvSpPr txBox="1"/>
          <p:nvPr/>
        </p:nvSpPr>
        <p:spPr>
          <a:xfrm>
            <a:off x="3968750" y="2116524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 plot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F598389-87F5-5449-A7B9-D8B5E568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1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8C887E-0632-074F-9E97-0AD06C930C5D}"/>
              </a:ext>
            </a:extLst>
          </p:cNvPr>
          <p:cNvSpPr txBox="1"/>
          <p:nvPr/>
        </p:nvSpPr>
        <p:spPr>
          <a:xfrm>
            <a:off x="2238095" y="6163918"/>
            <a:ext cx="4667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Q-sorts for four factors and distinguishing statements (green)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A54BE6-9579-8940-A3EA-720376F6398C}"/>
              </a:ext>
            </a:extLst>
          </p:cNvPr>
          <p:cNvSpPr txBox="1"/>
          <p:nvPr/>
        </p:nvSpPr>
        <p:spPr>
          <a:xfrm>
            <a:off x="308705" y="4518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Composite Q sorts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66A08F-B9C8-5C4F-BA09-D262A25F7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551" y="877143"/>
            <a:ext cx="5566897" cy="53190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5330EC-A776-C84C-B1D8-C6F74358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8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4E03B4-EB9F-DF4D-B4FF-A535731C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513" y="901490"/>
            <a:ext cx="6612079" cy="39410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53624F-8E0B-5342-B4D7-B6C7D02DD03F}"/>
              </a:ext>
            </a:extLst>
          </p:cNvPr>
          <p:cNvSpPr txBox="1"/>
          <p:nvPr/>
        </p:nvSpPr>
        <p:spPr>
          <a:xfrm>
            <a:off x="5123848" y="3596209"/>
            <a:ext cx="318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statements for Factor 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2416D0-8B3C-B842-8A11-2ED6550F7D17}"/>
              </a:ext>
            </a:extLst>
          </p:cNvPr>
          <p:cNvSpPr txBox="1"/>
          <p:nvPr/>
        </p:nvSpPr>
        <p:spPr>
          <a:xfrm>
            <a:off x="308705" y="45182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Mindset formulation (Example: “Low carbon”)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DF4E71-26E4-BC47-A60E-F2D2720C4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98" y="3903986"/>
            <a:ext cx="5047861" cy="23278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77C6F4-C819-EB41-86CF-D51DFA397035}"/>
              </a:ext>
            </a:extLst>
          </p:cNvPr>
          <p:cNvSpPr txBox="1"/>
          <p:nvPr/>
        </p:nvSpPr>
        <p:spPr>
          <a:xfrm>
            <a:off x="927100" y="4343401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Own elaboration based on the research results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D267D4-63EB-CC46-906F-3CB5E20E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4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2BF598-1484-4344-8026-25663538C831}"/>
              </a:ext>
            </a:extLst>
          </p:cNvPr>
          <p:cNvSpPr txBox="1"/>
          <p:nvPr/>
        </p:nvSpPr>
        <p:spPr>
          <a:xfrm>
            <a:off x="308705" y="451825"/>
            <a:ext cx="5897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Descriptive mindset analysis and consensus statements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2E8130-20AB-8942-A8B4-00AB8D132D62}"/>
              </a:ext>
            </a:extLst>
          </p:cNvPr>
          <p:cNvSpPr txBox="1"/>
          <p:nvPr/>
        </p:nvSpPr>
        <p:spPr>
          <a:xfrm>
            <a:off x="2290448" y="998375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characteristics of the four mindsets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198EC3-829A-DB4F-93B6-8E0DA1760AEA}"/>
              </a:ext>
            </a:extLst>
          </p:cNvPr>
          <p:cNvSpPr txBox="1"/>
          <p:nvPr/>
        </p:nvSpPr>
        <p:spPr>
          <a:xfrm>
            <a:off x="598820" y="1647472"/>
            <a:ext cx="3772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carbon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solutions using existing technologies without intermediate steps.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dislike all energy alternatives associated with CO2 emissions.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D401E1-5688-9F48-AEF7-27EB95B865CD}"/>
              </a:ext>
            </a:extLst>
          </p:cNvPr>
          <p:cNvSpPr txBox="1"/>
          <p:nvPr/>
        </p:nvSpPr>
        <p:spPr>
          <a:xfrm>
            <a:off x="5058675" y="1683633"/>
            <a:ext cx="346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Techies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in technology implementation and future oriented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Strict: believe in penalizations for carbon emissions (“green taxes”).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F194CE-594A-6A46-B21D-4442E1FC31FA}"/>
              </a:ext>
            </a:extLst>
          </p:cNvPr>
          <p:cNvSpPr txBox="1"/>
          <p:nvPr/>
        </p:nvSpPr>
        <p:spPr>
          <a:xfrm>
            <a:off x="656627" y="3295004"/>
            <a:ext cx="3632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Skeptics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trust in the institutions due 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bureaucratic impediments.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Pragmatic: cautious with investments requiring long time to recover (EVs).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CA9C1A-8335-0A49-9A4D-B6F2619D9370}"/>
              </a:ext>
            </a:extLst>
          </p:cNvPr>
          <p:cNvSpPr txBox="1"/>
          <p:nvPr/>
        </p:nvSpPr>
        <p:spPr>
          <a:xfrm>
            <a:off x="5058675" y="3294431"/>
            <a:ext cx="3539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Trusting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in hotel management and tourists’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Reluctance to install photovoltaic infrastructure.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CEC06E-B0E0-6E4B-B9DC-C2D731C234E2}"/>
              </a:ext>
            </a:extLst>
          </p:cNvPr>
          <p:cNvSpPr txBox="1"/>
          <p:nvPr/>
        </p:nvSpPr>
        <p:spPr>
          <a:xfrm>
            <a:off x="727907" y="5088540"/>
            <a:ext cx="788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 statements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from all mindset groups expressed uncertainty,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skepticism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lack of knowledge and doubt regarding the post-COVID-19 reality. </a:t>
            </a: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BAF80CF-1135-744C-9C7B-8AD5D2DB1ADF}"/>
              </a:ext>
            </a:extLst>
          </p:cNvPr>
          <p:cNvSpPr/>
          <p:nvPr/>
        </p:nvSpPr>
        <p:spPr>
          <a:xfrm>
            <a:off x="650224" y="1547643"/>
            <a:ext cx="3639143" cy="1524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173444BF-B809-174C-8C99-C05DCEF72975}"/>
              </a:ext>
            </a:extLst>
          </p:cNvPr>
          <p:cNvSpPr/>
          <p:nvPr/>
        </p:nvSpPr>
        <p:spPr>
          <a:xfrm>
            <a:off x="4984664" y="1552445"/>
            <a:ext cx="3565463" cy="1524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4EE06020-C036-7946-A3D4-484B26B05D07}"/>
              </a:ext>
            </a:extLst>
          </p:cNvPr>
          <p:cNvSpPr/>
          <p:nvPr/>
        </p:nvSpPr>
        <p:spPr>
          <a:xfrm>
            <a:off x="656629" y="3207665"/>
            <a:ext cx="3565463" cy="1524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64101A68-F6F3-0341-9897-2047FA7F3183}"/>
              </a:ext>
            </a:extLst>
          </p:cNvPr>
          <p:cNvSpPr/>
          <p:nvPr/>
        </p:nvSpPr>
        <p:spPr>
          <a:xfrm>
            <a:off x="5007424" y="3226166"/>
            <a:ext cx="3565463" cy="152433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1027EB-3C40-5349-820F-461216F5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3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2B397A-C79D-1B4B-B5CC-CEC0183E93B0}"/>
              </a:ext>
            </a:extLst>
          </p:cNvPr>
          <p:cNvSpPr txBox="1"/>
          <p:nvPr/>
        </p:nvSpPr>
        <p:spPr>
          <a:xfrm>
            <a:off x="308705" y="451825"/>
            <a:ext cx="238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Measures proposed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6F6169-CD44-0F44-B640-72B90075F1E0}"/>
              </a:ext>
            </a:extLst>
          </p:cNvPr>
          <p:cNvSpPr txBox="1"/>
          <p:nvPr/>
        </p:nvSpPr>
        <p:spPr>
          <a:xfrm>
            <a:off x="1425742" y="1308168"/>
            <a:ext cx="629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objectives comprising the integrative strategy for energy transition in the hotel industry 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13BBCD-5AFC-1E45-97BA-090FE16DB1A6}"/>
              </a:ext>
            </a:extLst>
          </p:cNvPr>
          <p:cNvSpPr txBox="1"/>
          <p:nvPr/>
        </p:nvSpPr>
        <p:spPr>
          <a:xfrm>
            <a:off x="613610" y="2577261"/>
            <a:ext cx="8193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Self-consumption using renewable energies together with storage systems,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Simplification of the administrative procedures,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heat pumps for air conditioning and SHW,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Biomass boilers are not a solution for the Canary Islands,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requirements for climate construction of new hotels,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Properly integrate photovoltaic panels in the hotel facility environment,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training courses for hotel staff to familiarize them with the use of new technologies such as BMS and EMS tools.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73AB8-F05E-BF40-83DE-5277B65C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4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2B397A-C79D-1B4B-B5CC-CEC0183E93B0}"/>
              </a:ext>
            </a:extLst>
          </p:cNvPr>
          <p:cNvSpPr txBox="1"/>
          <p:nvPr/>
        </p:nvSpPr>
        <p:spPr>
          <a:xfrm>
            <a:off x="308705" y="45182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Conclusions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13BBCD-5AFC-1E45-97BA-090FE16DB1A6}"/>
              </a:ext>
            </a:extLst>
          </p:cNvPr>
          <p:cNvSpPr txBox="1"/>
          <p:nvPr/>
        </p:nvSpPr>
        <p:spPr>
          <a:xfrm>
            <a:off x="0" y="1788130"/>
            <a:ext cx="3372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methodology: innovative and pioneer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and skepticism regarding stakeholders' energy behavior in the post-COVID-19 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investigation for a global energy efficiency strategy on the Islands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91A51C-5BB3-AB43-998F-FAF643E3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1" y="1555055"/>
            <a:ext cx="4992709" cy="332847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E1CF4A-07E1-114F-A12A-B6300F05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8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F72831-2691-5848-9AC9-E5B8FE9D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36" y="2521573"/>
            <a:ext cx="3276600" cy="2489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CDB8F6-B64B-B847-8558-7B2C9C7ED2BA}"/>
              </a:ext>
            </a:extLst>
          </p:cNvPr>
          <p:cNvSpPr txBox="1"/>
          <p:nvPr/>
        </p:nvSpPr>
        <p:spPr>
          <a:xfrm>
            <a:off x="820271" y="121023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F14697-CBE4-4044-92BC-D67E4693F224}"/>
              </a:ext>
            </a:extLst>
          </p:cNvPr>
          <p:cNvSpPr txBox="1"/>
          <p:nvPr/>
        </p:nvSpPr>
        <p:spPr>
          <a:xfrm>
            <a:off x="2839571" y="5010773"/>
            <a:ext cx="364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ivelina.mirkova@gmail.com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AD05C3-CA71-304D-B634-63FDFC48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381FA3-FAB4-814B-BE7D-FD5576B4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18</a:t>
            </a:fld>
            <a:endParaRPr lang="en-GB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E0B7D9-1247-6646-B6D0-EBA00AFA1CDD}"/>
              </a:ext>
            </a:extLst>
          </p:cNvPr>
          <p:cNvSpPr txBox="1"/>
          <p:nvPr/>
        </p:nvSpPr>
        <p:spPr>
          <a:xfrm>
            <a:off x="2947789" y="2705100"/>
            <a:ext cx="324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0396EB-39DA-024F-8C4C-8BF1B7A9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088487-6788-D742-8F7E-28801007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19</a:t>
            </a:fld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BE3290-00D4-0648-B1E4-F6CF0399A7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5251450" cy="52387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of respondents to specific factors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9EB528-4F58-D84A-BD4A-DE420BCBC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273296"/>
              </p:ext>
            </p:extLst>
          </p:nvPr>
        </p:nvGraphicFramePr>
        <p:xfrm>
          <a:off x="268543" y="1075497"/>
          <a:ext cx="8638365" cy="450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140">
                  <a:extLst>
                    <a:ext uri="{9D8B030D-6E8A-4147-A177-3AD203B41FA5}">
                      <a16:colId xmlns:a16="http://schemas.microsoft.com/office/drawing/2014/main" val="2813600729"/>
                    </a:ext>
                  </a:extLst>
                </a:gridCol>
                <a:gridCol w="1212941">
                  <a:extLst>
                    <a:ext uri="{9D8B030D-6E8A-4147-A177-3AD203B41FA5}">
                      <a16:colId xmlns:a16="http://schemas.microsoft.com/office/drawing/2014/main" val="3788818993"/>
                    </a:ext>
                  </a:extLst>
                </a:gridCol>
                <a:gridCol w="889254">
                  <a:extLst>
                    <a:ext uri="{9D8B030D-6E8A-4147-A177-3AD203B41FA5}">
                      <a16:colId xmlns:a16="http://schemas.microsoft.com/office/drawing/2014/main" val="787696408"/>
                    </a:ext>
                  </a:extLst>
                </a:gridCol>
                <a:gridCol w="893056">
                  <a:extLst>
                    <a:ext uri="{9D8B030D-6E8A-4147-A177-3AD203B41FA5}">
                      <a16:colId xmlns:a16="http://schemas.microsoft.com/office/drawing/2014/main" val="2755626802"/>
                    </a:ext>
                  </a:extLst>
                </a:gridCol>
                <a:gridCol w="983293">
                  <a:extLst>
                    <a:ext uri="{9D8B030D-6E8A-4147-A177-3AD203B41FA5}">
                      <a16:colId xmlns:a16="http://schemas.microsoft.com/office/drawing/2014/main" val="1452151931"/>
                    </a:ext>
                  </a:extLst>
                </a:gridCol>
                <a:gridCol w="495681">
                  <a:extLst>
                    <a:ext uri="{9D8B030D-6E8A-4147-A177-3AD203B41FA5}">
                      <a16:colId xmlns:a16="http://schemas.microsoft.com/office/drawing/2014/main" val="3698093844"/>
                    </a:ext>
                  </a:extLst>
                </a:gridCol>
              </a:tblGrid>
              <a:tr h="2516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Respondent Group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Low-carbon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Techies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Skeptics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Trusting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8155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sector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18551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84538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enterprises and sector consultancy firms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54162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associations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70578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industry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9929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maintenance technicians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27942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managers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07717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associations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26709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groups of interest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84962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49271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54089"/>
                  </a:ext>
                </a:extLst>
              </a:tr>
              <a:tr h="2936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academics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959583"/>
                  </a:ext>
                </a:extLst>
              </a:tr>
              <a:tr h="251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345059"/>
                  </a:ext>
                </a:extLst>
              </a:tr>
            </a:tbl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8A648FA-EBE6-F44E-9C97-386BCD4D08A2}"/>
              </a:ext>
            </a:extLst>
          </p:cNvPr>
          <p:cNvSpPr/>
          <p:nvPr/>
        </p:nvSpPr>
        <p:spPr>
          <a:xfrm>
            <a:off x="4860098" y="1722329"/>
            <a:ext cx="325677" cy="95824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BBAB19E5-E71F-7D49-AB99-B1B3AC8C93E8}"/>
              </a:ext>
            </a:extLst>
          </p:cNvPr>
          <p:cNvSpPr/>
          <p:nvPr/>
        </p:nvSpPr>
        <p:spPr>
          <a:xfrm>
            <a:off x="5920635" y="4298515"/>
            <a:ext cx="325677" cy="95824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7B88359-F0C1-5548-B5E4-4F09F91EBB52}"/>
              </a:ext>
            </a:extLst>
          </p:cNvPr>
          <p:cNvSpPr/>
          <p:nvPr/>
        </p:nvSpPr>
        <p:spPr>
          <a:xfrm rot="5400000">
            <a:off x="5390365" y="2471457"/>
            <a:ext cx="325677" cy="138621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685AA42-AD56-9446-83D4-89B0D5BFC2B7}"/>
              </a:ext>
            </a:extLst>
          </p:cNvPr>
          <p:cNvSpPr/>
          <p:nvPr/>
        </p:nvSpPr>
        <p:spPr>
          <a:xfrm rot="16200000">
            <a:off x="6353589" y="2874836"/>
            <a:ext cx="325677" cy="123429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8974B8-8721-7640-BD64-67D70671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61D9B4-9D23-A34F-A8E6-058E70C354CD}"/>
              </a:ext>
            </a:extLst>
          </p:cNvPr>
          <p:cNvSpPr txBox="1"/>
          <p:nvPr/>
        </p:nvSpPr>
        <p:spPr>
          <a:xfrm>
            <a:off x="3686476" y="654517"/>
            <a:ext cx="152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CEECE-0D07-0740-9D9C-21A5157F08F0}"/>
              </a:ext>
            </a:extLst>
          </p:cNvPr>
          <p:cNvSpPr txBox="1"/>
          <p:nvPr/>
        </p:nvSpPr>
        <p:spPr>
          <a:xfrm>
            <a:off x="2256857" y="1767006"/>
            <a:ext cx="5591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the research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methodology and its applications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(Q set)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(P set)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 sorting procedure </a:t>
            </a:r>
          </a:p>
          <a:p>
            <a:pPr marL="342900" indent="-3429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Measures proposed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Conclusions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CD3273-EC64-234D-B796-5DC58F5A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886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856988-100D-184F-91BE-E5626907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EB54CF-E0AB-D540-8336-AAE6D42AB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2062"/>
              </p:ext>
            </p:extLst>
          </p:nvPr>
        </p:nvGraphicFramePr>
        <p:xfrm>
          <a:off x="357188" y="1107115"/>
          <a:ext cx="8286479" cy="4264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94">
                  <a:extLst>
                    <a:ext uri="{9D8B030D-6E8A-4147-A177-3AD203B41FA5}">
                      <a16:colId xmlns:a16="http://schemas.microsoft.com/office/drawing/2014/main" val="501579304"/>
                    </a:ext>
                  </a:extLst>
                </a:gridCol>
                <a:gridCol w="7999585">
                  <a:extLst>
                    <a:ext uri="{9D8B030D-6E8A-4147-A177-3AD203B41FA5}">
                      <a16:colId xmlns:a16="http://schemas.microsoft.com/office/drawing/2014/main" val="105257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952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order to improve energy consumption management, the installation of self-consumption energy systems using renewable energies, together with demand management and storage systems, is a priority.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45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hotel sector is very proactive in adopting energy efficiency measures.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58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Regulatory requirements and bureaucratic difficulties hinder the installation of infrastructures for self-consumption of electricity produced from renewable energies.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0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 hotel investment in energy transition projects is NOT supported by tax deductions that favor returns on these large investments.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High-tech R&amp;D projects developing new applications or energy flow management systems applicable to the hotel industry should be prioritized.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492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Bonuses and subsidies for energy efficiency and renewable energy usage projects are sufficient and reach all stakeholders in the tourism sector.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“Green” taxes (eco-taxes) should be imposed on tourists in order to raise funds for the decarbonization of the islands.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04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“Green” certificates awarded to hotels for using clean electricity and for their efficient use of energy are a decisive factor in customers’ choices when booking a hotel.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937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Green-room apps (which inform customers about their energy-efficient usage) fail to change customers’ behavior despite the benefits they offer.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508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Informative energy-saving campaigns that aim to raise awareness among tourists fail to change their behavior.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764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European “Next-Generation” funds dedicated to boosting the green economy in the post–COVID-19 era will be sufficient to support the investment projects presented by the tourism/hotel industry.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367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post–COVID-19 reality, projects to decarbonize the hotel sector will be delayed because public spending and investment in other sectors is a priority.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12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post–COVID-19 tourists will be more aware of the environmental impacts of their energy behavior in hotel establishments.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14122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8DDD894-D5CA-6A49-8DFE-FD9D7630BD62}"/>
              </a:ext>
            </a:extLst>
          </p:cNvPr>
          <p:cNvSpPr txBox="1">
            <a:spLocks/>
          </p:cNvSpPr>
          <p:nvPr/>
        </p:nvSpPr>
        <p:spPr>
          <a:xfrm>
            <a:off x="0" y="128592"/>
            <a:ext cx="9144000" cy="7027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1: General measures, taxation, and awareness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8556D-1E5F-8644-A77A-1DCE2006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9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856988-100D-184F-91BE-E5626907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EB54CF-E0AB-D540-8336-AAE6D42AB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59225"/>
              </p:ext>
            </p:extLst>
          </p:nvPr>
        </p:nvGraphicFramePr>
        <p:xfrm>
          <a:off x="357188" y="733041"/>
          <a:ext cx="8286479" cy="1727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94">
                  <a:extLst>
                    <a:ext uri="{9D8B030D-6E8A-4147-A177-3AD203B41FA5}">
                      <a16:colId xmlns:a16="http://schemas.microsoft.com/office/drawing/2014/main" val="501579304"/>
                    </a:ext>
                  </a:extLst>
                </a:gridCol>
                <a:gridCol w="7999585">
                  <a:extLst>
                    <a:ext uri="{9D8B030D-6E8A-4147-A177-3AD203B41FA5}">
                      <a16:colId xmlns:a16="http://schemas.microsoft.com/office/drawing/2014/main" val="105257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952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short term, it is essential to replace the use of diesel with natural gas/Liquified Petroleum Gas (LPG) in the hotel sector.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45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Short-term reductions in air conditioning and sanitary hot water consumption will be achieved by replacing thermal equipment and using petroleum derivatives with heat pumps.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58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short term, it is a priority to boost the use of propane-air (LPG-air) to reduce energy consumption in hotels.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0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Aerothermal heating systems (with several heat pumps) are the best option for replacing diesel boilers in the medium term.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Cogeneration from renewable sources is the best solution for medium-term energy savings.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492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Residual biomass boilers (pellets, olive bone, etc.) are a reasonable medium-term solution to reduce energy consumption in hotels.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the medium term, it is a priority to use low-enthalpy (low-temperature) geothermal energy for sanitary hot water production.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63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installation of photovoltaic power panels is the best medium-term solution for reducing energy consumption in hotels.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25928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8DDD894-D5CA-6A49-8DFE-FD9D7630BD62}"/>
              </a:ext>
            </a:extLst>
          </p:cNvPr>
          <p:cNvSpPr txBox="1">
            <a:spLocks/>
          </p:cNvSpPr>
          <p:nvPr/>
        </p:nvSpPr>
        <p:spPr>
          <a:xfrm>
            <a:off x="0" y="128592"/>
            <a:ext cx="9144000" cy="7027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2: Saving measures in air conditioning and sanitary hot water </a:t>
            </a:r>
            <a:endParaRPr lang="es-E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1ABCEE8-D9C1-8943-978B-DF9F1E5B8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6119"/>
              </p:ext>
            </p:extLst>
          </p:nvPr>
        </p:nvGraphicFramePr>
        <p:xfrm>
          <a:off x="338508" y="3309314"/>
          <a:ext cx="8286479" cy="2552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94">
                  <a:extLst>
                    <a:ext uri="{9D8B030D-6E8A-4147-A177-3AD203B41FA5}">
                      <a16:colId xmlns:a16="http://schemas.microsoft.com/office/drawing/2014/main" val="501579304"/>
                    </a:ext>
                  </a:extLst>
                </a:gridCol>
                <a:gridCol w="7999585">
                  <a:extLst>
                    <a:ext uri="{9D8B030D-6E8A-4147-A177-3AD203B41FA5}">
                      <a16:colId xmlns:a16="http://schemas.microsoft.com/office/drawing/2014/main" val="105257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952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 climate construction does NOT generate significant energy savings.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45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 conditioning savings can be achieved by using sensors (smart meters) that disconnect air conditioning or heating when they detect that windows are opened to prevent power wasting.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58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use of presence or occupancy detectors for lighting savings is widespread in all hotel establishments.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60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Outdoor lighting systems (facades, gardens, etc.) must use photovoltaic panels.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Intelligent water leak detection sensors are essential in cases of older, unrenovated hotels.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492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installation of showers with flow reducers, thermostats, and timed flow taps is a priority for the reduction of sanitary hot water use. 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20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order to optimize medium-term energy consumption, it is a priority to install energy management systems for the building (Building Management Systems (BMS)/Environmental Monitoring Systems (EMS)) for better control and to obtain information for decision-making.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404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is a priority to reduce the thermal losses of the entire installation through adequate insulation and maintenance.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937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Hotels must install charging points for electric vehicles.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508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Outdoor lighting systems (facades, gardens, etc.) must use photovoltaic panels.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14122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3D0C61B-443D-8442-B178-D6EE54D67DA3}"/>
              </a:ext>
            </a:extLst>
          </p:cNvPr>
          <p:cNvSpPr txBox="1">
            <a:spLocks/>
          </p:cNvSpPr>
          <p:nvPr/>
        </p:nvSpPr>
        <p:spPr>
          <a:xfrm>
            <a:off x="0" y="2734580"/>
            <a:ext cx="9144000" cy="7027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3: Energy efficiency measures</a:t>
            </a:r>
            <a:endParaRPr lang="es-E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66D13A-72AF-164C-A508-61354177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814986-C877-EE4F-88D5-7D9AA80B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22</a:t>
            </a:fld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A28146-98FF-A549-9FD8-62A557F414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032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Rotated factor matrix and factor characteristics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875A22-F606-0745-9455-C9F2F866FC21}"/>
              </a:ext>
            </a:extLst>
          </p:cNvPr>
          <p:cNvGraphicFramePr>
            <a:graphicFrameLocks noGrp="1"/>
          </p:cNvGraphicFramePr>
          <p:nvPr/>
        </p:nvGraphicFramePr>
        <p:xfrm>
          <a:off x="1320819" y="840046"/>
          <a:ext cx="6586479" cy="5118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057">
                  <a:extLst>
                    <a:ext uri="{9D8B030D-6E8A-4147-A177-3AD203B41FA5}">
                      <a16:colId xmlns:a16="http://schemas.microsoft.com/office/drawing/2014/main" val="498819962"/>
                    </a:ext>
                  </a:extLst>
                </a:gridCol>
                <a:gridCol w="881074">
                  <a:extLst>
                    <a:ext uri="{9D8B030D-6E8A-4147-A177-3AD203B41FA5}">
                      <a16:colId xmlns:a16="http://schemas.microsoft.com/office/drawing/2014/main" val="580490681"/>
                    </a:ext>
                  </a:extLst>
                </a:gridCol>
                <a:gridCol w="645587">
                  <a:extLst>
                    <a:ext uri="{9D8B030D-6E8A-4147-A177-3AD203B41FA5}">
                      <a16:colId xmlns:a16="http://schemas.microsoft.com/office/drawing/2014/main" val="488243626"/>
                    </a:ext>
                  </a:extLst>
                </a:gridCol>
                <a:gridCol w="645587">
                  <a:extLst>
                    <a:ext uri="{9D8B030D-6E8A-4147-A177-3AD203B41FA5}">
                      <a16:colId xmlns:a16="http://schemas.microsoft.com/office/drawing/2014/main" val="578802638"/>
                    </a:ext>
                  </a:extLst>
                </a:gridCol>
                <a:gridCol w="645587">
                  <a:extLst>
                    <a:ext uri="{9D8B030D-6E8A-4147-A177-3AD203B41FA5}">
                      <a16:colId xmlns:a16="http://schemas.microsoft.com/office/drawing/2014/main" val="2466893133"/>
                    </a:ext>
                  </a:extLst>
                </a:gridCol>
                <a:gridCol w="645587">
                  <a:extLst>
                    <a:ext uri="{9D8B030D-6E8A-4147-A177-3AD203B41FA5}">
                      <a16:colId xmlns:a16="http://schemas.microsoft.com/office/drawing/2014/main" val="1591920938"/>
                    </a:ext>
                  </a:extLst>
                </a:gridCol>
              </a:tblGrid>
              <a:tr h="14037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Group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549845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0.8500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0.1531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0.1434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701014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0.7584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0.0607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499988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0.7529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0.1150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-0.0331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0.3672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02466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associations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0.7013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-0.0295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-0.3454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675152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0.6207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0.2605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0.3454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-0.0084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980041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associations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0.5906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0.4377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-0.0704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420435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0.5259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0.4745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0.1374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0.1726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714821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maintenance technicians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0.4114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0.2113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-0.0142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0.3089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711331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academics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0.7279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-0.2141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0.1846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85832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-0.0571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0.7145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0.0670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0.1115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0736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0.0968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0.6892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0.2590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0.4292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869077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academics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0.1799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0.6569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0.0505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-0.0189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802100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enterprises and sector consultancy firms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0.1446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0.6322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0.2603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-0.1453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17449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maintenance technicians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0.4757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0.6258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715648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0.0294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0.5590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0.4351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816824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0.3602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0.5578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0.1186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0.2494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998432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managers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0.2402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0.4971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0.2009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0.2508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587904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managers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-0.1559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0.2449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0.7859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-0.2713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61547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enterprises and sector consultancy firms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0.7527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0.1598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312207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0.2131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0.0284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0.5344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229533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managers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0.2932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0.4909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0.0818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34686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associations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0.2738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0.0136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0.1653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0.7086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235973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0.2034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0.1421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-0.0081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0.6944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944842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-0.1037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0.0740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0.1579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0.6574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344324"/>
                  </a:ext>
                </a:extLst>
              </a:tr>
              <a:tr h="1403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associations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0.2620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0.2416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-0.0842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0.4848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377075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Explained variance (%)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822156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defining variables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72019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relative coefficients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302445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Composite reliability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0.970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0.941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465776"/>
                  </a:ext>
                </a:extLst>
              </a:tr>
              <a:tr h="140318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S.E. of factor Z-scores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0.164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0.243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180629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91A1DA4-2359-0D43-9E3A-19E0BA1F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67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D0EF1C2-7FFA-4D44-B28F-CE15F618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316" y="180976"/>
            <a:ext cx="6932592" cy="42729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A1939E-32CB-B04E-9A15-F7854742B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697" y="4051627"/>
            <a:ext cx="5743808" cy="209153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10EF42-6860-044C-8E50-A2D8E488FF3B}"/>
              </a:ext>
            </a:extLst>
          </p:cNvPr>
          <p:cNvSpPr txBox="1"/>
          <p:nvPr/>
        </p:nvSpPr>
        <p:spPr>
          <a:xfrm>
            <a:off x="5204261" y="345503"/>
            <a:ext cx="200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“Techies” mindset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155AE0-7827-D746-A20B-1FEDC9E0EBCC}"/>
              </a:ext>
            </a:extLst>
          </p:cNvPr>
          <p:cNvSpPr txBox="1"/>
          <p:nvPr/>
        </p:nvSpPr>
        <p:spPr>
          <a:xfrm>
            <a:off x="4771394" y="3748543"/>
            <a:ext cx="318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statements for Factor 2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7C37DC-1CDA-F946-B20C-0C7C5C46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0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A2C428F-6D16-D14E-ADB0-3BBD458F4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8942" y="180975"/>
            <a:ext cx="6610992" cy="37857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A0025AF-09E8-E94C-BDE5-5308F438C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24" y="2538164"/>
            <a:ext cx="4600976" cy="36668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5E8F727-0FC0-0243-86DB-19CDBB5E3898}"/>
              </a:ext>
            </a:extLst>
          </p:cNvPr>
          <p:cNvSpPr txBox="1"/>
          <p:nvPr/>
        </p:nvSpPr>
        <p:spPr>
          <a:xfrm>
            <a:off x="4577506" y="198995"/>
            <a:ext cx="22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Skeptics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mindset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7537AC8-7D46-2843-8E60-90113ACA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24</a:t>
            </a:fld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3527F1-E43A-514D-8AA8-4A7CD58EE598}"/>
              </a:ext>
            </a:extLst>
          </p:cNvPr>
          <p:cNvSpPr txBox="1"/>
          <p:nvPr/>
        </p:nvSpPr>
        <p:spPr>
          <a:xfrm>
            <a:off x="5712050" y="2277341"/>
            <a:ext cx="318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statements for Factor 2</a:t>
            </a:r>
          </a:p>
        </p:txBody>
      </p:sp>
    </p:spTree>
    <p:extLst>
      <p:ext uri="{BB962C8B-B14F-4D97-AF65-F5344CB8AC3E}">
        <p14:creationId xmlns:p14="http://schemas.microsoft.com/office/powerpoint/2010/main" val="305171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8A1CFF-4287-534E-BC57-8633F1DE6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3784" y="80446"/>
            <a:ext cx="7194070" cy="40688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9545F1-CB31-C74C-B494-7F5C8ADD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4" y="3057200"/>
            <a:ext cx="5230056" cy="312340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CC5C54-A97E-A448-993E-152A200B8C2E}"/>
              </a:ext>
            </a:extLst>
          </p:cNvPr>
          <p:cNvSpPr txBox="1"/>
          <p:nvPr/>
        </p:nvSpPr>
        <p:spPr>
          <a:xfrm>
            <a:off x="4812632" y="227282"/>
            <a:ext cx="226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“Trusting” mindset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9BF145-6ECE-C34C-AF28-B14161EA42EC}"/>
              </a:ext>
            </a:extLst>
          </p:cNvPr>
          <p:cNvSpPr txBox="1"/>
          <p:nvPr/>
        </p:nvSpPr>
        <p:spPr>
          <a:xfrm>
            <a:off x="5123848" y="2702885"/>
            <a:ext cx="318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Distinguishing statements for Factor 4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127C925-E097-AF46-AC80-B2E55D39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EE8BEF-942B-BF4B-9B76-063F2712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97" y="2565441"/>
            <a:ext cx="4024162" cy="1986930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7D546C49-2349-A248-8673-52749EF9A1BD}"/>
              </a:ext>
            </a:extLst>
          </p:cNvPr>
          <p:cNvSpPr/>
          <p:nvPr/>
        </p:nvSpPr>
        <p:spPr>
          <a:xfrm>
            <a:off x="307190" y="3342599"/>
            <a:ext cx="2095446" cy="405883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D2CCF330-500A-8044-920E-C1182FCED1D3}"/>
              </a:ext>
            </a:extLst>
          </p:cNvPr>
          <p:cNvSpPr/>
          <p:nvPr/>
        </p:nvSpPr>
        <p:spPr>
          <a:xfrm>
            <a:off x="3356813" y="1435565"/>
            <a:ext cx="2382596" cy="1030051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FA488EA3-B259-FB4F-8666-46A1EDC7F71D}"/>
              </a:ext>
            </a:extLst>
          </p:cNvPr>
          <p:cNvSpPr/>
          <p:nvPr/>
        </p:nvSpPr>
        <p:spPr>
          <a:xfrm>
            <a:off x="273036" y="5122085"/>
            <a:ext cx="2153154" cy="461290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DF4CE7A1-CF20-BC44-B1A6-38F2FFB0902A}"/>
              </a:ext>
            </a:extLst>
          </p:cNvPr>
          <p:cNvSpPr/>
          <p:nvPr/>
        </p:nvSpPr>
        <p:spPr>
          <a:xfrm>
            <a:off x="308705" y="1758731"/>
            <a:ext cx="2390398" cy="405883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786AC8A-5539-2E4F-8123-0B75219B45CE}"/>
              </a:ext>
            </a:extLst>
          </p:cNvPr>
          <p:cNvSpPr txBox="1"/>
          <p:nvPr/>
        </p:nvSpPr>
        <p:spPr>
          <a:xfrm>
            <a:off x="279067" y="1394221"/>
            <a:ext cx="175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Union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23BE74-0008-7445-8C84-C9852DC9B32D}"/>
              </a:ext>
            </a:extLst>
          </p:cNvPr>
          <p:cNvSpPr txBox="1"/>
          <p:nvPr/>
        </p:nvSpPr>
        <p:spPr>
          <a:xfrm>
            <a:off x="287552" y="1792369"/>
            <a:ext cx="239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40 % GHG reduction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D4A25B-D0D9-174C-B4DF-4075FB8F9DB7}"/>
              </a:ext>
            </a:extLst>
          </p:cNvPr>
          <p:cNvSpPr txBox="1"/>
          <p:nvPr/>
        </p:nvSpPr>
        <p:spPr>
          <a:xfrm>
            <a:off x="285290" y="293832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Spain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8ED634-8364-9B49-A3D7-36B41E8FEFCB}"/>
              </a:ext>
            </a:extLst>
          </p:cNvPr>
          <p:cNvSpPr txBox="1"/>
          <p:nvPr/>
        </p:nvSpPr>
        <p:spPr>
          <a:xfrm>
            <a:off x="255003" y="47259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Canary Islands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542208B-1F24-384C-978C-ADF9168A06EF}"/>
              </a:ext>
            </a:extLst>
          </p:cNvPr>
          <p:cNvSpPr txBox="1"/>
          <p:nvPr/>
        </p:nvSpPr>
        <p:spPr>
          <a:xfrm>
            <a:off x="3122497" y="1037805"/>
            <a:ext cx="30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on the Canary Islands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9E467CE-0604-0B48-ADD7-E83F8635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987" y="2830213"/>
            <a:ext cx="1938889" cy="1930272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B1DA3C9E-B004-AD4D-820D-463345082EB1}"/>
              </a:ext>
            </a:extLst>
          </p:cNvPr>
          <p:cNvSpPr/>
          <p:nvPr/>
        </p:nvSpPr>
        <p:spPr>
          <a:xfrm>
            <a:off x="6700082" y="1851134"/>
            <a:ext cx="1938889" cy="646330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D8E970-7B9E-2148-92A8-805D6FDE8F33}"/>
              </a:ext>
            </a:extLst>
          </p:cNvPr>
          <p:cNvSpPr txBox="1"/>
          <p:nvPr/>
        </p:nvSpPr>
        <p:spPr>
          <a:xfrm>
            <a:off x="7251916" y="1421009"/>
            <a:ext cx="78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Hotels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D8B9961-B27B-A841-8A81-5F4BBFD5DF3E}"/>
              </a:ext>
            </a:extLst>
          </p:cNvPr>
          <p:cNvSpPr txBox="1"/>
          <p:nvPr/>
        </p:nvSpPr>
        <p:spPr>
          <a:xfrm>
            <a:off x="313414" y="337869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23% GHG reduction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4A61961-9D7E-9049-BCB7-F62FF36F63E6}"/>
              </a:ext>
            </a:extLst>
          </p:cNvPr>
          <p:cNvSpPr txBox="1"/>
          <p:nvPr/>
        </p:nvSpPr>
        <p:spPr>
          <a:xfrm>
            <a:off x="303166" y="5140613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GHG reduction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503CC8C-9C62-EB4C-879C-30C70F8F7F32}"/>
              </a:ext>
            </a:extLst>
          </p:cNvPr>
          <p:cNvSpPr txBox="1"/>
          <p:nvPr/>
        </p:nvSpPr>
        <p:spPr>
          <a:xfrm>
            <a:off x="3443392" y="1591266"/>
            <a:ext cx="223350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35% of GDP and 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40.4% of employment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408395-1069-834A-B0E3-792ABE35590D}"/>
              </a:ext>
            </a:extLst>
          </p:cNvPr>
          <p:cNvSpPr txBox="1"/>
          <p:nvPr/>
        </p:nvSpPr>
        <p:spPr>
          <a:xfrm>
            <a:off x="6905954" y="1864426"/>
            <a:ext cx="159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 of global carbon emissions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E2A422C-F4A1-3243-839C-0A7493364CE2}"/>
              </a:ext>
            </a:extLst>
          </p:cNvPr>
          <p:cNvSpPr txBox="1"/>
          <p:nvPr/>
        </p:nvSpPr>
        <p:spPr>
          <a:xfrm>
            <a:off x="308705" y="451825"/>
            <a:ext cx="307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Motivation of the research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72E8CD9-D061-F043-ADF7-7F7ACA4E9654}"/>
              </a:ext>
            </a:extLst>
          </p:cNvPr>
          <p:cNvSpPr txBox="1"/>
          <p:nvPr/>
        </p:nvSpPr>
        <p:spPr>
          <a:xfrm>
            <a:off x="2968040" y="4818683"/>
            <a:ext cx="310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 sustainable strategy in the hotel industry of the Canary Islands 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E7AAF525-3563-8C43-8AA0-4599378ACD62}"/>
              </a:ext>
            </a:extLst>
          </p:cNvPr>
          <p:cNvSpPr/>
          <p:nvPr/>
        </p:nvSpPr>
        <p:spPr>
          <a:xfrm>
            <a:off x="2763503" y="4652197"/>
            <a:ext cx="3504950" cy="1241060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BAEF0FF-D4B7-9E47-8BF6-5FC6F16A6143}"/>
              </a:ext>
            </a:extLst>
          </p:cNvPr>
          <p:cNvCxnSpPr/>
          <p:nvPr/>
        </p:nvCxnSpPr>
        <p:spPr>
          <a:xfrm>
            <a:off x="1320737" y="2279162"/>
            <a:ext cx="0" cy="885525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AFA14CF5-FE5C-8C41-8593-1475051D8C9B}"/>
              </a:ext>
            </a:extLst>
          </p:cNvPr>
          <p:cNvCxnSpPr/>
          <p:nvPr/>
        </p:nvCxnSpPr>
        <p:spPr>
          <a:xfrm>
            <a:off x="1311583" y="3833180"/>
            <a:ext cx="0" cy="885525"/>
          </a:xfrm>
          <a:prstGeom prst="straightConnector1">
            <a:avLst/>
          </a:prstGeom>
          <a:ln w="412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7ED61E-A190-AF4F-B77A-796BFE04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09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61D9B4-9D23-A34F-A8E6-058E70C354CD}"/>
              </a:ext>
            </a:extLst>
          </p:cNvPr>
          <p:cNvSpPr txBox="1"/>
          <p:nvPr/>
        </p:nvSpPr>
        <p:spPr>
          <a:xfrm>
            <a:off x="520700" y="990600"/>
            <a:ext cx="4051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method: </a:t>
            </a:r>
          </a:p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and quantitative</a:t>
            </a: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person interviews combined with statistical methods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Designed to study people’s subjective opinions 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7E556-ECAA-BC4F-8520-9EB3D8ECC70F}"/>
              </a:ext>
            </a:extLst>
          </p:cNvPr>
          <p:cNvSpPr txBox="1"/>
          <p:nvPr/>
        </p:nvSpPr>
        <p:spPr>
          <a:xfrm>
            <a:off x="308705" y="45182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 methodology and its applications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DCB83D-E87D-2247-BAD4-B9DAF6697126}"/>
              </a:ext>
            </a:extLst>
          </p:cNvPr>
          <p:cNvSpPr txBox="1"/>
          <p:nvPr/>
        </p:nvSpPr>
        <p:spPr>
          <a:xfrm>
            <a:off x="5105400" y="1821022"/>
            <a:ext cx="34056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psychology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transportation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environmental studies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political sciences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health studies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education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energy studies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951118-4C0A-1242-8C4E-6B9AD2F60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06" y="1821022"/>
            <a:ext cx="4437594" cy="249541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1705B-CBE2-AF46-9B2F-C19B5B93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43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20493A-B26F-4348-864D-D14CFBEF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8" y="997516"/>
            <a:ext cx="6361797" cy="4862967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1EE586-BC1B-8940-B085-50810106BF43}"/>
              </a:ext>
            </a:extLst>
          </p:cNvPr>
          <p:cNvSpPr txBox="1"/>
          <p:nvPr/>
        </p:nvSpPr>
        <p:spPr>
          <a:xfrm>
            <a:off x="308705" y="451825"/>
            <a:ext cx="200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Research design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68171F-428F-6948-8A23-0DBC5B50D3D0}"/>
              </a:ext>
            </a:extLst>
          </p:cNvPr>
          <p:cNvSpPr/>
          <p:nvPr/>
        </p:nvSpPr>
        <p:spPr>
          <a:xfrm>
            <a:off x="2661060" y="5953793"/>
            <a:ext cx="3860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design (Adapted from Byrne, R. et al. 2017) </a:t>
            </a:r>
            <a:endParaRPr lang="es-ES" sz="1200" dirty="0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67DB071-85E3-5B4A-97DC-3607D36C390A}"/>
              </a:ext>
            </a:extLst>
          </p:cNvPr>
          <p:cNvSpPr/>
          <p:nvPr/>
        </p:nvSpPr>
        <p:spPr>
          <a:xfrm>
            <a:off x="1155700" y="1346200"/>
            <a:ext cx="6680200" cy="10795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200F38-D2D7-AF40-A542-67C916CB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1" y="5899285"/>
            <a:ext cx="1668379" cy="938463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97757A-360C-BD41-B015-DEAC2CB4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0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E960D-08AC-1B49-9F12-32B2B601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5A2AE40-BC65-9441-99D6-7023ACA312EF}" type="slidenum">
              <a:rPr lang="en-GB" smtClean="0"/>
              <a:pPr algn="ctr"/>
              <a:t>6</a:t>
            </a:fld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4D57DA-A8B5-CF48-9518-C1C1A81ADA8C}"/>
              </a:ext>
            </a:extLst>
          </p:cNvPr>
          <p:cNvSpPr txBox="1"/>
          <p:nvPr/>
        </p:nvSpPr>
        <p:spPr>
          <a:xfrm>
            <a:off x="308705" y="451825"/>
            <a:ext cx="2225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survey (Q set)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BFC6E6-A4DC-6043-92C3-8DE3771BAFC7}"/>
              </a:ext>
            </a:extLst>
          </p:cNvPr>
          <p:cNvSpPr txBox="1"/>
          <p:nvPr/>
        </p:nvSpPr>
        <p:spPr>
          <a:xfrm>
            <a:off x="1407471" y="2613218"/>
            <a:ext cx="6329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1: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 statements)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MEASURES, TAXATION, AND AWARENESS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2: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statements)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ENERGY-SAVING MEASURES IN AIR CONDITIONING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SANITARY HOT WATER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3: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statements)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EFFICIENCY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F4B654F-6A1E-AB4C-9EAB-948C22152E03}"/>
              </a:ext>
            </a:extLst>
          </p:cNvPr>
          <p:cNvSpPr txBox="1"/>
          <p:nvPr/>
        </p:nvSpPr>
        <p:spPr>
          <a:xfrm>
            <a:off x="5142125" y="1199924"/>
            <a:ext cx="193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time: 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to 40 min.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75F023-D16F-5D49-A879-B1739E63F187}"/>
              </a:ext>
            </a:extLst>
          </p:cNvPr>
          <p:cNvSpPr txBox="1"/>
          <p:nvPr/>
        </p:nvSpPr>
        <p:spPr>
          <a:xfrm>
            <a:off x="1948896" y="1199924"/>
            <a:ext cx="18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statements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3 theme blocks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64EC098-3B85-1644-81DB-E70A229A0CFA}"/>
              </a:ext>
            </a:extLst>
          </p:cNvPr>
          <p:cNvSpPr/>
          <p:nvPr/>
        </p:nvSpPr>
        <p:spPr>
          <a:xfrm>
            <a:off x="1783076" y="1132243"/>
            <a:ext cx="2171700" cy="77904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55A6F680-FD83-FF49-A464-40C032E62CE1}"/>
              </a:ext>
            </a:extLst>
          </p:cNvPr>
          <p:cNvSpPr/>
          <p:nvPr/>
        </p:nvSpPr>
        <p:spPr>
          <a:xfrm>
            <a:off x="5023404" y="1109948"/>
            <a:ext cx="2171700" cy="77904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A630E8F-4E04-C84B-AD9C-A4EF71D3B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20493A-B26F-4348-864D-D14CFBE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348" y="997516"/>
            <a:ext cx="6361797" cy="4862967"/>
          </a:xfrm>
          <a:prstGeom prst="rect">
            <a:avLst/>
          </a:prstGeom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1EE586-BC1B-8940-B085-50810106BF43}"/>
              </a:ext>
            </a:extLst>
          </p:cNvPr>
          <p:cNvSpPr txBox="1"/>
          <p:nvPr/>
        </p:nvSpPr>
        <p:spPr>
          <a:xfrm>
            <a:off x="3654601" y="534874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design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68171F-428F-6948-8A23-0DBC5B50D3D0}"/>
              </a:ext>
            </a:extLst>
          </p:cNvPr>
          <p:cNvSpPr/>
          <p:nvPr/>
        </p:nvSpPr>
        <p:spPr>
          <a:xfrm>
            <a:off x="2661060" y="5953793"/>
            <a:ext cx="3860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design (Adapted from Byrne, R. et al. 2017) </a:t>
            </a:r>
            <a:endParaRPr lang="es-ES" sz="1200" dirty="0"/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67DB071-85E3-5B4A-97DC-3607D36C390A}"/>
              </a:ext>
            </a:extLst>
          </p:cNvPr>
          <p:cNvSpPr/>
          <p:nvPr/>
        </p:nvSpPr>
        <p:spPr>
          <a:xfrm>
            <a:off x="1116146" y="2527300"/>
            <a:ext cx="6752506" cy="1066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FEA53-7DA7-E246-ADA1-10FDE3C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0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E960D-08AC-1B49-9F12-32B2B601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4F43FB-796E-C946-A491-D42576FC7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72041"/>
              </p:ext>
            </p:extLst>
          </p:nvPr>
        </p:nvGraphicFramePr>
        <p:xfrm>
          <a:off x="1955861" y="1688753"/>
          <a:ext cx="5232278" cy="395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2278">
                  <a:extLst>
                    <a:ext uri="{9D8B030D-6E8A-4147-A177-3AD203B41FA5}">
                      <a16:colId xmlns:a16="http://schemas.microsoft.com/office/drawing/2014/main" val="1268981366"/>
                    </a:ext>
                  </a:extLst>
                </a:gridCol>
              </a:tblGrid>
              <a:tr h="482057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Energy sector: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85845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lvl="1" algn="l">
                        <a:lnSpc>
                          <a:spcPts val="13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companies (6)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806482"/>
                  </a:ext>
                </a:extLst>
              </a:tr>
              <a:tr h="28192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enterprises and sector consultancy firms (4)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371640"/>
                  </a:ext>
                </a:extLst>
              </a:tr>
              <a:tr h="48205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associations (2)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76856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Hotel industry: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42156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lvl="1" algn="l">
                        <a:lnSpc>
                          <a:spcPts val="13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maintenance technicians (2)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871051"/>
                  </a:ext>
                </a:extLst>
              </a:tr>
              <a:tr h="276386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managers (3)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94143"/>
                  </a:ext>
                </a:extLst>
              </a:tr>
              <a:tr h="48205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Hotel associations (2)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635519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Other groups of interest: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543719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lvl="1" algn="l">
                        <a:lnSpc>
                          <a:spcPts val="13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administrations and political offices (5)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615083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lvl="1" algn="l">
                        <a:lnSpc>
                          <a:spcPts val="13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NGOs (3)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911741"/>
                  </a:ext>
                </a:extLst>
              </a:tr>
              <a:tr h="48205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academics (4)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03239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4D57DA-A8B5-CF48-9518-C1C1A81ADA8C}"/>
              </a:ext>
            </a:extLst>
          </p:cNvPr>
          <p:cNvSpPr txBox="1"/>
          <p:nvPr/>
        </p:nvSpPr>
        <p:spPr>
          <a:xfrm>
            <a:off x="308705" y="45182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Participants (P-set)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C540FA09-D896-6449-A8A4-84D0463969EC}"/>
              </a:ext>
            </a:extLst>
          </p:cNvPr>
          <p:cNvSpPr/>
          <p:nvPr/>
        </p:nvSpPr>
        <p:spPr>
          <a:xfrm>
            <a:off x="3486150" y="819726"/>
            <a:ext cx="2171700" cy="779043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287FAD-365C-E141-A56C-14286BC55135}"/>
              </a:ext>
            </a:extLst>
          </p:cNvPr>
          <p:cNvSpPr txBox="1"/>
          <p:nvPr/>
        </p:nvSpPr>
        <p:spPr>
          <a:xfrm>
            <a:off x="3780212" y="1024581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participants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08F545-D1D3-F648-938C-C16B2312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D27117-758C-D743-8B42-BEE6C856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21" y="5919537"/>
            <a:ext cx="1668379" cy="9384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20493A-B26F-4348-864D-D14CFBEF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8657"/>
            <a:ext cx="4497908" cy="3438208"/>
          </a:xfrm>
          <a:prstGeom prst="rect">
            <a:avLst/>
          </a:prstGeom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868171F-428F-6948-8A23-0DBC5B50D3D0}"/>
              </a:ext>
            </a:extLst>
          </p:cNvPr>
          <p:cNvSpPr/>
          <p:nvPr/>
        </p:nvSpPr>
        <p:spPr>
          <a:xfrm>
            <a:off x="5324535" y="3494990"/>
            <a:ext cx="35637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design (Adapted from Byrne, R. et al. 2017)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67DB071-85E3-5B4A-97DC-3607D36C390A}"/>
              </a:ext>
            </a:extLst>
          </p:cNvPr>
          <p:cNvSpPr/>
          <p:nvPr/>
        </p:nvSpPr>
        <p:spPr>
          <a:xfrm>
            <a:off x="4579133" y="1223823"/>
            <a:ext cx="4497908" cy="8034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D66944-65AA-864C-B753-118B0E560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7" y="3895620"/>
            <a:ext cx="6803336" cy="235030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FD2896-A5CC-B343-9A83-CFB5F9910B82}"/>
              </a:ext>
            </a:extLst>
          </p:cNvPr>
          <p:cNvSpPr txBox="1"/>
          <p:nvPr/>
        </p:nvSpPr>
        <p:spPr>
          <a:xfrm>
            <a:off x="2075102" y="6164531"/>
            <a:ext cx="331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Quasi-normal forced distribution for 30 statements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569F3D-A03D-AA41-8EB1-1E0617946F1C}"/>
              </a:ext>
            </a:extLst>
          </p:cNvPr>
          <p:cNvSpPr txBox="1"/>
          <p:nvPr/>
        </p:nvSpPr>
        <p:spPr>
          <a:xfrm>
            <a:off x="308705" y="451825"/>
            <a:ext cx="284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The Q sorting procedure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8554B7A-4E8E-AC45-B8B2-3FFBB42A2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73" y="1089701"/>
            <a:ext cx="3255109" cy="18752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327F0EE-37B4-D441-A9A6-DD412A089F0E}"/>
              </a:ext>
            </a:extLst>
          </p:cNvPr>
          <p:cNvSpPr txBox="1"/>
          <p:nvPr/>
        </p:nvSpPr>
        <p:spPr>
          <a:xfrm>
            <a:off x="656822" y="2964927"/>
            <a:ext cx="2748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manual Q-sorting process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C97C7-441B-DE41-B39A-9B9EE09D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AE40-BC65-9441-99D6-7023ACA312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6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2862</TotalTime>
  <Words>1975</Words>
  <Application>Microsoft Macintosh PowerPoint</Application>
  <PresentationFormat>Presentación en pantalla (4:3)</PresentationFormat>
  <Paragraphs>519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Palatino Linotype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Associations of respondents to specific factors </vt:lpstr>
      <vt:lpstr>Presentación de PowerPoint</vt:lpstr>
      <vt:lpstr>Presentación de PowerPoint</vt:lpstr>
      <vt:lpstr>Rotated factor matrix and factor characteristics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Andrés Lorente</cp:lastModifiedBy>
  <cp:revision>159</cp:revision>
  <dcterms:created xsi:type="dcterms:W3CDTF">2021-05-31T09:58:20Z</dcterms:created>
  <dcterms:modified xsi:type="dcterms:W3CDTF">2021-06-07T21:17:58Z</dcterms:modified>
</cp:coreProperties>
</file>