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8" r:id="rId8"/>
    <p:sldId id="262" r:id="rId9"/>
    <p:sldId id="267" r:id="rId10"/>
    <p:sldId id="269" r:id="rId11"/>
    <p:sldId id="270" r:id="rId12"/>
    <p:sldId id="266" r:id="rId13"/>
    <p:sldId id="312" r:id="rId14"/>
    <p:sldId id="314" r:id="rId15"/>
    <p:sldId id="315" r:id="rId16"/>
    <p:sldId id="316" r:id="rId17"/>
    <p:sldId id="317" r:id="rId18"/>
    <p:sldId id="287" r:id="rId19"/>
    <p:sldId id="311" r:id="rId20"/>
    <p:sldId id="319" r:id="rId21"/>
    <p:sldId id="320" r:id="rId22"/>
    <p:sldId id="324" r:id="rId23"/>
    <p:sldId id="321" r:id="rId24"/>
    <p:sldId id="323" r:id="rId25"/>
    <p:sldId id="32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7FBA2-0654-41F8-861D-72A7D951B1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042E68-5A9F-41A0-B4AC-DF39272741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D385B-7E4E-4935-BCA0-9E33E620D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3631-9078-4309-A5B5-7D0C0E7098AD}" type="datetimeFigureOut">
              <a:rPr lang="en-CA" smtClean="0"/>
              <a:t>2021-05-28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B7704-B791-42A2-B995-1DC83639E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2526B-C4EA-4E8A-92D8-A817AF077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02E3-194F-4736-8B10-A419EB7707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78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8BD05-C52C-409D-A22D-9FDCC1742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E45A73-15E0-48DA-9FBA-C327724DF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5757C-29C3-417F-B36B-3A55D1AF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3631-9078-4309-A5B5-7D0C0E7098AD}" type="datetimeFigureOut">
              <a:rPr lang="en-CA" smtClean="0"/>
              <a:t>2021-05-28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54A60-CF60-4FE5-8418-41227221E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6F956-A5AB-4D18-8FC2-224AC44B4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02E3-194F-4736-8B10-A419EB7707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408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195B4D-A998-440A-8A21-C56280300C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D24B4D-6BFE-4714-853F-A712BDD18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1011D-6567-4A9F-96A0-AB3ADAD7E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3631-9078-4309-A5B5-7D0C0E7098AD}" type="datetimeFigureOut">
              <a:rPr lang="en-CA" smtClean="0"/>
              <a:t>2021-05-28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75DF-2047-4E78-A726-274880587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15D70-CF0F-4A15-B154-D481F9CAA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02E3-194F-4736-8B10-A419EB7707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807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0DC2F-F716-4691-94AB-6F020E30E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1E826-6E0C-4CF7-8DBC-57365A262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D8B73-189E-4C2B-B713-936CCC9F1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3631-9078-4309-A5B5-7D0C0E7098AD}" type="datetimeFigureOut">
              <a:rPr lang="en-CA" smtClean="0"/>
              <a:t>2021-05-28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AE024-A5DB-4EFE-8306-A1C54640C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92DCB-5184-4A70-B997-32297588B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02E3-194F-4736-8B10-A419EB7707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440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EF076-DAEC-443E-A996-5DD71BAFD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490E1-F873-49E8-ADA8-8B18270C4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A882D-735C-4E44-8CF7-7777783BF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3631-9078-4309-A5B5-7D0C0E7098AD}" type="datetimeFigureOut">
              <a:rPr lang="en-CA" smtClean="0"/>
              <a:t>2021-05-28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42067-07B7-4E73-BB5D-715AE77EE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C0F00-8966-46CA-8A22-0DCC5D04A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02E3-194F-4736-8B10-A419EB7707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755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B2F09-073E-4594-984F-066708E36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63167-CBB0-4850-AA28-6344F851EF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44866-7782-4289-8D42-CF6303B782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12AAB-2266-4BF6-90C5-3AA92582A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3631-9078-4309-A5B5-7D0C0E7098AD}" type="datetimeFigureOut">
              <a:rPr lang="en-CA" smtClean="0"/>
              <a:t>2021-05-28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1655A8-F0A1-419D-88EE-088CC7A8F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D4D257-9AE0-406F-9F54-095A478D3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02E3-194F-4736-8B10-A419EB7707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05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5D6CF-D5CD-43E0-89E4-5D063E593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316484-FA12-49D9-BC84-7E54FE362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BBD602-B449-4B65-9A01-A4BC30CAB3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7586A9-D4B1-4AB1-9318-4AE94A56DB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4E23AE-4B04-45F6-8949-462CDD84AA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FBEA69-5A46-4860-AA68-7F4864AD7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3631-9078-4309-A5B5-7D0C0E7098AD}" type="datetimeFigureOut">
              <a:rPr lang="en-CA" smtClean="0"/>
              <a:t>2021-05-28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16788A-6253-4D2B-855E-C3F0CA00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FE7BE7-9AD9-4503-BA15-BACC624AF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02E3-194F-4736-8B10-A419EB7707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840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CD0B4-4C9B-4705-B3E8-5B54F6FA1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8601C0-00FC-426B-87EE-204D44E97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3631-9078-4309-A5B5-7D0C0E7098AD}" type="datetimeFigureOut">
              <a:rPr lang="en-CA" smtClean="0"/>
              <a:t>2021-05-28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F9F51F-14E8-41DD-AEE2-4514F634F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3B353B-FE7F-4F7D-9E05-A6B3346F9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02E3-194F-4736-8B10-A419EB7707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6995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CDF520-04F4-45B3-A4F8-7A09E5DF9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3631-9078-4309-A5B5-7D0C0E7098AD}" type="datetimeFigureOut">
              <a:rPr lang="en-CA" smtClean="0"/>
              <a:t>2021-05-28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5ADEC0-4930-479D-9041-12CC60388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1FB1FC-EB22-4794-A6E8-659626EE3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02E3-194F-4736-8B10-A419EB7707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930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20A20-4758-4F1F-9D2E-61A351BE4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DE82B-F8D2-46D1-AE31-293381048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98BB6D-7D08-4702-847A-2DBFD7467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D8B82F-DCDE-4FC9-8FFC-C993E3E59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3631-9078-4309-A5B5-7D0C0E7098AD}" type="datetimeFigureOut">
              <a:rPr lang="en-CA" smtClean="0"/>
              <a:t>2021-05-28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15511F-389D-4B8F-96BC-67019EEE1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1F45F0-B5AF-48FC-9479-AE2CEDB9A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02E3-194F-4736-8B10-A419EB7707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4865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2DC95-8A62-4BF5-9E55-E445F2AD1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901071-8C14-4EA5-A2EB-31FA5CF991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CB4E00-671C-4C4B-B8FA-33349FEE41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3C5AE-23E6-4AA3-B321-027845A26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3631-9078-4309-A5B5-7D0C0E7098AD}" type="datetimeFigureOut">
              <a:rPr lang="en-CA" smtClean="0"/>
              <a:t>2021-05-28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BC80BF-43CE-4192-B1FB-1F71BF631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9C1EA-4431-42E8-95A0-E774E71E6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02E3-194F-4736-8B10-A419EB7707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56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3323AA-A36D-49A6-B046-5D489659A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203F1-1EB9-45AD-9DF7-DA7BEEBAA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8C7A1-E82E-4D46-879D-E7F2C5EB67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03631-9078-4309-A5B5-7D0C0E7098AD}" type="datetimeFigureOut">
              <a:rPr lang="en-CA" smtClean="0"/>
              <a:t>2021-05-28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2572C-A337-491C-A015-2B6515FB4A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BD76D-5422-43EF-963E-0D12345548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402E3-194F-4736-8B10-A419EB7707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6489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png"/><Relationship Id="rId4" Type="http://schemas.openxmlformats.org/officeDocument/2006/relationships/image" Target="../media/image4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20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B1BF7-0B42-428C-A04C-68B60BA8F6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Reconciling the </a:t>
            </a:r>
            <a:r>
              <a:rPr lang="en-US" b="1" dirty="0" err="1"/>
              <a:t>Pigovian</a:t>
            </a:r>
            <a:r>
              <a:rPr lang="en-US" b="1" dirty="0"/>
              <a:t> and </a:t>
            </a:r>
            <a:r>
              <a:rPr lang="en-US" b="1" dirty="0" err="1"/>
              <a:t>Sandmo</a:t>
            </a:r>
            <a:r>
              <a:rPr lang="en-US" b="1" dirty="0"/>
              <a:t> Principles of Emission Pricing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BB0B9D-6049-40E9-B091-8984867633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387599"/>
          </a:xfrm>
        </p:spPr>
        <p:txBody>
          <a:bodyPr>
            <a:normAutofit lnSpcReduction="10000"/>
          </a:bodyPr>
          <a:lstStyle/>
          <a:p>
            <a:endParaRPr lang="en-CA" dirty="0"/>
          </a:p>
          <a:p>
            <a:r>
              <a:rPr lang="en-CA" dirty="0"/>
              <a:t>Ross McKitrick</a:t>
            </a:r>
          </a:p>
          <a:p>
            <a:r>
              <a:rPr lang="en-CA" dirty="0"/>
              <a:t>Department of Economics and Finance</a:t>
            </a:r>
          </a:p>
          <a:p>
            <a:r>
              <a:rPr lang="en-CA" dirty="0"/>
              <a:t>University of Guelph</a:t>
            </a:r>
          </a:p>
          <a:p>
            <a:endParaRPr lang="en-CA" dirty="0"/>
          </a:p>
          <a:p>
            <a:r>
              <a:rPr lang="en-CA"/>
              <a:t>IAEE</a:t>
            </a:r>
            <a:endParaRPr lang="en-CA" dirty="0"/>
          </a:p>
          <a:p>
            <a:r>
              <a:rPr lang="en-CA" dirty="0"/>
              <a:t>2021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0544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Sandmo</a:t>
            </a:r>
            <a:r>
              <a:rPr lang="en-CA" dirty="0"/>
              <a:t>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618" y="1524000"/>
            <a:ext cx="8229600" cy="4525963"/>
          </a:xfrm>
        </p:spPr>
        <p:txBody>
          <a:bodyPr/>
          <a:lstStyle/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rossmckitrick.com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13716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985567" y="5410200"/>
            <a:ext cx="53296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1800" y="5410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Emissions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3000" y="200952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$/unit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001342" y="2927997"/>
            <a:ext cx="4170858" cy="248220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981200" y="4191000"/>
            <a:ext cx="4405522" cy="219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18259" y="2822984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/>
              <a:t>MAC</a:t>
            </a:r>
            <a:r>
              <a:rPr lang="en-CA" i="1" baseline="-25000" dirty="0"/>
              <a:t>P</a:t>
            </a:r>
            <a:endParaRPr lang="en-CA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6542156" y="40063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/>
              <a:t>MD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4874617" y="4191000"/>
            <a:ext cx="0" cy="121919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688971" y="5410199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8971" y="5410199"/>
                <a:ext cx="38100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019800" y="54102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54102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4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371600" y="39624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962400"/>
                <a:ext cx="3810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1981200" y="1524000"/>
            <a:ext cx="4191000" cy="38862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29000" y="2318397"/>
            <a:ext cx="4038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/>
              <a:t>MAC</a:t>
            </a:r>
            <a:r>
              <a:rPr lang="en-CA" i="1" baseline="-25000" dirty="0"/>
              <a:t>S</a:t>
            </a:r>
            <a:r>
              <a:rPr lang="en-CA" i="1" dirty="0"/>
              <a:t> = </a:t>
            </a:r>
            <a:r>
              <a:rPr lang="en-CA" b="1" i="1" dirty="0"/>
              <a:t>Social</a:t>
            </a:r>
            <a:r>
              <a:rPr lang="en-CA" i="1" dirty="0"/>
              <a:t> Marginal Abatement Costs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276600" y="3203984"/>
            <a:ext cx="304800" cy="377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2581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Sandmo</a:t>
            </a:r>
            <a:r>
              <a:rPr lang="en-CA" dirty="0"/>
              <a:t>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618" y="1524000"/>
            <a:ext cx="8229600" cy="4525963"/>
          </a:xfrm>
        </p:spPr>
        <p:txBody>
          <a:bodyPr/>
          <a:lstStyle/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rossmckitrick.com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13716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985567" y="5410200"/>
            <a:ext cx="53296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1800" y="5410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Emissions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3000" y="200952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$/unit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001342" y="2927997"/>
            <a:ext cx="4170858" cy="248220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981200" y="4191000"/>
            <a:ext cx="4405522" cy="219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18259" y="2822984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/>
              <a:t>MAC</a:t>
            </a:r>
            <a:r>
              <a:rPr lang="en-CA" i="1" baseline="-25000" dirty="0"/>
              <a:t>P</a:t>
            </a:r>
            <a:endParaRPr lang="en-CA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6542156" y="40063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/>
              <a:t>MD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4874617" y="4191000"/>
            <a:ext cx="0" cy="121919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688971" y="5410199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8971" y="5410199"/>
                <a:ext cx="38100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019800" y="54102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54102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4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066806" y="4429760"/>
                <a:ext cx="6857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𝑎𝑀𝐷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6" y="4429760"/>
                <a:ext cx="68579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1981200" y="1524000"/>
            <a:ext cx="4191000" cy="38862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29000" y="2318397"/>
            <a:ext cx="4038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/>
              <a:t>MAC</a:t>
            </a:r>
            <a:r>
              <a:rPr lang="en-CA" i="1" baseline="-25000" dirty="0"/>
              <a:t>S</a:t>
            </a:r>
            <a:r>
              <a:rPr lang="en-CA" i="1" dirty="0"/>
              <a:t> = </a:t>
            </a:r>
            <a:r>
              <a:rPr lang="en-CA" b="1" i="1" dirty="0"/>
              <a:t>Social</a:t>
            </a:r>
            <a:r>
              <a:rPr lang="en-CA" i="1" dirty="0"/>
              <a:t> Marginal Abatement Costs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276600" y="3203984"/>
            <a:ext cx="304800" cy="377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05FF14-C017-4AE8-A403-40F612D86643}"/>
              </a:ext>
            </a:extLst>
          </p:cNvPr>
          <p:cNvCxnSpPr/>
          <p:nvPr/>
        </p:nvCxnSpPr>
        <p:spPr>
          <a:xfrm>
            <a:off x="2001342" y="4646692"/>
            <a:ext cx="2873275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8582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645E2-E69C-4537-A582-EBAD28B00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Sandmo</a:t>
            </a:r>
            <a:r>
              <a:rPr lang="en-CA" dirty="0"/>
              <a:t>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71B62C-4A92-47E1-BA34-0B17B916F7C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CA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p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CA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𝑎𝑀𝐷</m:t>
                    </m:r>
                  </m:oMath>
                </a14:m>
                <a:r>
                  <a:rPr lang="en-CA" dirty="0"/>
                  <a:t>  where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𝑀𝐶𝑃𝐹</m:t>
                        </m:r>
                      </m:den>
                    </m:f>
                  </m:oMath>
                </a14:m>
                <a:endParaRPr lang="en-CA" b="0" dirty="0"/>
              </a:p>
              <a:p>
                <a:endParaRPr lang="en-CA" dirty="0"/>
              </a:p>
              <a:p>
                <a:r>
                  <a:rPr lang="en-CA" dirty="0"/>
                  <a:t>Assumes:</a:t>
                </a:r>
              </a:p>
              <a:p>
                <a:pPr lvl="1"/>
                <a:r>
                  <a:rPr lang="en-CA" dirty="0"/>
                  <a:t>Taxes rather than tradable quotas </a:t>
                </a:r>
              </a:p>
              <a:p>
                <a:pPr lvl="1"/>
                <a:r>
                  <a:rPr lang="en-CA" dirty="0"/>
                  <a:t>Emission tax revenues recycled via tax reductions elsewhere so tax system is always optimized</a:t>
                </a:r>
              </a:p>
              <a:p>
                <a:pPr lvl="1"/>
                <a:r>
                  <a:rPr lang="en-CA" dirty="0"/>
                  <a:t>No other emission reduction policies in place</a:t>
                </a:r>
              </a:p>
              <a:p>
                <a:endParaRPr lang="en-CA" dirty="0"/>
              </a:p>
              <a:p>
                <a:r>
                  <a:rPr lang="en-CA" dirty="0"/>
                  <a:t>What if these don’t hold?</a:t>
                </a:r>
              </a:p>
              <a:p>
                <a:pPr lvl="1"/>
                <a:r>
                  <a:rPr lang="en-CA" dirty="0"/>
                  <a:t>Emergence of “damage threshold”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71B62C-4A92-47E1-BA34-0B17B916F7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21547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CFC5B-420A-4E18-A81A-D29419999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Damage thresholds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F75AF-C625-4485-BAAD-CDD056519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Bovenberg</a:t>
            </a:r>
            <a:r>
              <a:rPr lang="en-US" dirty="0"/>
              <a:t> and </a:t>
            </a:r>
            <a:r>
              <a:rPr lang="en-US" dirty="0" err="1"/>
              <a:t>Goulder</a:t>
            </a:r>
            <a:r>
              <a:rPr lang="en-US" dirty="0"/>
              <a:t> 1996, </a:t>
            </a:r>
          </a:p>
          <a:p>
            <a:r>
              <a:rPr lang="en-US" dirty="0" err="1"/>
              <a:t>Goulder</a:t>
            </a:r>
            <a:r>
              <a:rPr lang="en-US" dirty="0"/>
              <a:t>, Parry and </a:t>
            </a:r>
            <a:r>
              <a:rPr lang="en-US" dirty="0" err="1"/>
              <a:t>Burtraw</a:t>
            </a:r>
            <a:r>
              <a:rPr lang="en-US" dirty="0"/>
              <a:t> 1997,</a:t>
            </a:r>
          </a:p>
          <a:p>
            <a:r>
              <a:rPr lang="en-US" dirty="0"/>
              <a:t>Parry Williams and </a:t>
            </a:r>
            <a:r>
              <a:rPr lang="en-US" dirty="0" err="1"/>
              <a:t>Goulder</a:t>
            </a:r>
            <a:r>
              <a:rPr lang="en-US" dirty="0"/>
              <a:t> 1999</a:t>
            </a:r>
          </a:p>
          <a:p>
            <a:r>
              <a:rPr lang="en-US" dirty="0"/>
              <a:t>Bento and Jacobsen 2007</a:t>
            </a:r>
          </a:p>
          <a:p>
            <a:endParaRPr lang="en-US" dirty="0"/>
          </a:p>
          <a:p>
            <a:r>
              <a:rPr lang="en-US" dirty="0"/>
              <a:t>Example: </a:t>
            </a:r>
            <a:r>
              <a:rPr lang="en-US" i="1" dirty="0"/>
              <a:t>Social Cost of Carbon (</a:t>
            </a:r>
            <a:r>
              <a:rPr lang="en-US" dirty="0"/>
              <a:t>SCC)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78718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“Second-Best”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916" y="1520553"/>
            <a:ext cx="8229600" cy="4525963"/>
          </a:xfrm>
        </p:spPr>
        <p:txBody>
          <a:bodyPr/>
          <a:lstStyle/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rossmckitrick.com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13716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985568" y="5410199"/>
            <a:ext cx="616783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1800" y="5410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Emissions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3000" y="200952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$/unit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001342" y="2927997"/>
            <a:ext cx="4170858" cy="248220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981200" y="4191000"/>
            <a:ext cx="4405522" cy="21900"/>
          </a:xfrm>
          <a:prstGeom prst="line">
            <a:avLst/>
          </a:prstGeom>
          <a:ln w="31750">
            <a:solidFill>
              <a:schemeClr val="accent1">
                <a:shade val="95000"/>
                <a:satMod val="105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18259" y="2822984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/>
              <a:t>MAC</a:t>
            </a:r>
            <a:r>
              <a:rPr lang="en-CA" i="1" baseline="-25000" dirty="0"/>
              <a:t>P</a:t>
            </a:r>
            <a:endParaRPr lang="en-CA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6542156" y="4006334"/>
            <a:ext cx="608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/>
              <a:t>SCC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724400" y="5410199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410199"/>
                <a:ext cx="381000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019800" y="54102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54102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 r="-4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371600" y="44312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431268"/>
                <a:ext cx="3810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  <a:endCxn id="38" idx="0"/>
          </p:cNvCxnSpPr>
          <p:nvPr/>
        </p:nvCxnSpPr>
        <p:spPr>
          <a:xfrm>
            <a:off x="1981200" y="1524000"/>
            <a:ext cx="4191000" cy="38862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81200" y="4626300"/>
            <a:ext cx="4405522" cy="219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876800" y="4191000"/>
            <a:ext cx="0" cy="121919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84284" y="2318397"/>
            <a:ext cx="3683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/>
              <a:t>MAC</a:t>
            </a:r>
            <a:r>
              <a:rPr lang="en-CA" i="1" baseline="-25000" dirty="0"/>
              <a:t>S</a:t>
            </a:r>
            <a:endParaRPr lang="en-CA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26971" y="5410199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en-CA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971" y="5410199"/>
                <a:ext cx="3810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77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Third-Best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916" y="1520553"/>
            <a:ext cx="8229600" cy="4525963"/>
          </a:xfrm>
        </p:spPr>
        <p:txBody>
          <a:bodyPr/>
          <a:lstStyle/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rossmckitrick.com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13716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985568" y="5410199"/>
            <a:ext cx="616783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1800" y="5410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Emissions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3000" y="200952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$/unit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001342" y="2927997"/>
            <a:ext cx="4170858" cy="248220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981200" y="4191000"/>
            <a:ext cx="4405522" cy="21900"/>
          </a:xfrm>
          <a:prstGeom prst="line">
            <a:avLst/>
          </a:prstGeom>
          <a:ln w="31750">
            <a:solidFill>
              <a:schemeClr val="accent1">
                <a:shade val="95000"/>
                <a:satMod val="105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18259" y="2822984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/>
              <a:t>MAC</a:t>
            </a:r>
            <a:r>
              <a:rPr lang="en-CA" i="1" baseline="-25000" dirty="0"/>
              <a:t>P</a:t>
            </a:r>
            <a:endParaRPr lang="en-CA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6542156" y="4006334"/>
            <a:ext cx="608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/>
              <a:t>SCC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724400" y="5410199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en-CA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410199"/>
                <a:ext cx="381000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019800" y="54102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54102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 r="-4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1981200" y="1524000"/>
            <a:ext cx="5715000" cy="3886199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84284" y="2318397"/>
            <a:ext cx="3683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/>
              <a:t>MAC</a:t>
            </a:r>
            <a:r>
              <a:rPr lang="en-CA" i="1" baseline="-25000" dirty="0"/>
              <a:t>S</a:t>
            </a:r>
            <a:endParaRPr lang="en-CA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26971" y="5410199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en-CA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971" y="5410199"/>
                <a:ext cx="3810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03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Third-Best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916" y="1520553"/>
            <a:ext cx="8229600" cy="4525963"/>
          </a:xfrm>
        </p:spPr>
        <p:txBody>
          <a:bodyPr/>
          <a:lstStyle/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rossmckitrick.com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13716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1800" y="5410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Emissions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3000" y="200952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$/unit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001342" y="2927997"/>
            <a:ext cx="4170858" cy="248220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981200" y="4191000"/>
            <a:ext cx="4405522" cy="21900"/>
          </a:xfrm>
          <a:prstGeom prst="line">
            <a:avLst/>
          </a:prstGeom>
          <a:ln w="31750">
            <a:solidFill>
              <a:schemeClr val="accent1">
                <a:shade val="95000"/>
                <a:satMod val="105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18259" y="2822984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/>
              <a:t>MAC</a:t>
            </a:r>
            <a:r>
              <a:rPr lang="en-CA" i="1" baseline="-25000" dirty="0"/>
              <a:t>P</a:t>
            </a:r>
            <a:endParaRPr lang="en-CA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6542156" y="4006334"/>
            <a:ext cx="608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/>
              <a:t>SCC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724400" y="5410199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en-CA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410199"/>
                <a:ext cx="381000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019800" y="54102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54102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 r="-4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1981200" y="1524000"/>
            <a:ext cx="5715000" cy="3886199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84284" y="2318397"/>
            <a:ext cx="3683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/>
              <a:t>MAC</a:t>
            </a:r>
            <a:r>
              <a:rPr lang="en-CA" i="1" baseline="-25000" dirty="0"/>
              <a:t>S</a:t>
            </a:r>
            <a:endParaRPr lang="en-CA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26971" y="5410199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en-CA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971" y="5410199"/>
                <a:ext cx="3810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6172200" y="4267200"/>
            <a:ext cx="16002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985568" y="5410199"/>
            <a:ext cx="616783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172200" y="3810000"/>
            <a:ext cx="0" cy="160019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ight Brace 19"/>
          <p:cNvSpPr/>
          <p:nvPr/>
        </p:nvSpPr>
        <p:spPr>
          <a:xfrm>
            <a:off x="6172200" y="4375666"/>
            <a:ext cx="381000" cy="103453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TextBox 20"/>
          <p:cNvSpPr txBox="1"/>
          <p:nvPr/>
        </p:nvSpPr>
        <p:spPr>
          <a:xfrm>
            <a:off x="6553200" y="4724400"/>
            <a:ext cx="238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Damage Threshold </a:t>
            </a:r>
            <a:r>
              <a:rPr lang="en-CA" i="1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4089264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1F91B6D-883F-4F07-B7DB-59E376049EB4}"/>
              </a:ext>
            </a:extLst>
          </p:cNvPr>
          <p:cNvCxnSpPr>
            <a:cxnSpLocks/>
          </p:cNvCxnSpPr>
          <p:nvPr/>
        </p:nvCxnSpPr>
        <p:spPr>
          <a:xfrm>
            <a:off x="5872480" y="5257800"/>
            <a:ext cx="0" cy="39116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Third-Best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917" y="1461813"/>
            <a:ext cx="8229600" cy="4525963"/>
          </a:xfrm>
        </p:spPr>
        <p:txBody>
          <a:bodyPr/>
          <a:lstStyle/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rossmckitrick.com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13716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1800" y="5410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Emissions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3000" y="200952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$/unit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001342" y="2927997"/>
            <a:ext cx="4170858" cy="248220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981200" y="4191000"/>
            <a:ext cx="4405522" cy="21900"/>
          </a:xfrm>
          <a:prstGeom prst="line">
            <a:avLst/>
          </a:prstGeom>
          <a:ln w="31750">
            <a:solidFill>
              <a:schemeClr val="accent1">
                <a:shade val="95000"/>
                <a:satMod val="105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18259" y="2822984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/>
              <a:t>MAC</a:t>
            </a:r>
            <a:r>
              <a:rPr lang="en-CA" i="1" baseline="-25000" dirty="0"/>
              <a:t>P</a:t>
            </a:r>
            <a:endParaRPr lang="en-CA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6542156" y="4006334"/>
            <a:ext cx="608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/>
              <a:t>SCC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724400" y="5410199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en-CA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410199"/>
                <a:ext cx="381000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1981200" y="1524000"/>
            <a:ext cx="5715000" cy="3886199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84284" y="2318397"/>
            <a:ext cx="3683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/>
              <a:t>MAC</a:t>
            </a:r>
            <a:r>
              <a:rPr lang="en-CA" i="1" baseline="-25000" dirty="0"/>
              <a:t>S</a:t>
            </a:r>
            <a:endParaRPr lang="en-CA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26971" y="5410199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en-CA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971" y="5410199"/>
                <a:ext cx="3810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6172200" y="4267200"/>
            <a:ext cx="16002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6172200" y="3810000"/>
            <a:ext cx="0" cy="160019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ight Brace 19"/>
          <p:cNvSpPr/>
          <p:nvPr/>
        </p:nvSpPr>
        <p:spPr>
          <a:xfrm>
            <a:off x="6172200" y="4375666"/>
            <a:ext cx="381000" cy="103453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TextBox 20"/>
          <p:cNvSpPr txBox="1"/>
          <p:nvPr/>
        </p:nvSpPr>
        <p:spPr>
          <a:xfrm>
            <a:off x="6553200" y="4724400"/>
            <a:ext cx="238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Damage Threshold </a:t>
            </a:r>
            <a:r>
              <a:rPr lang="en-CA" i="1" dirty="0"/>
              <a:t>Z</a:t>
            </a:r>
            <a:r>
              <a:rPr lang="en-CA" dirty="0"/>
              <a:t> </a:t>
            </a:r>
          </a:p>
        </p:txBody>
      </p:sp>
      <p:sp>
        <p:nvSpPr>
          <p:cNvPr id="23" name="Oval 22"/>
          <p:cNvSpPr/>
          <p:nvPr/>
        </p:nvSpPr>
        <p:spPr>
          <a:xfrm>
            <a:off x="5791200" y="4066334"/>
            <a:ext cx="304800" cy="2931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661209" y="5410198"/>
                <a:ext cx="43211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en-C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1209" y="5410198"/>
                <a:ext cx="43211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19800" y="54102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5410200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 r="-4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 flipH="1">
            <a:off x="1981200" y="5257800"/>
            <a:ext cx="39624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371600" y="50408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040868"/>
                <a:ext cx="3810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 flipH="1">
            <a:off x="1985568" y="5410199"/>
            <a:ext cx="616783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297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Bovenberg</a:t>
            </a:r>
            <a:r>
              <a:rPr lang="en-CA" dirty="0"/>
              <a:t> &amp; </a:t>
            </a:r>
            <a:r>
              <a:rPr lang="en-CA" dirty="0" err="1"/>
              <a:t>Goulder</a:t>
            </a:r>
            <a:r>
              <a:rPr lang="en-CA" dirty="0"/>
              <a:t> 1996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rossmckitrick.com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7CCE-A3C6-42F9-8BD0-4D9DC65735AD}" type="slidenum">
              <a:rPr lang="en-CA" smtClean="0"/>
              <a:t>18</a:t>
            </a:fld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1681163"/>
            <a:ext cx="5562600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77206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Bovenberg</a:t>
            </a:r>
            <a:r>
              <a:rPr lang="en-CA" dirty="0"/>
              <a:t> &amp; </a:t>
            </a:r>
            <a:r>
              <a:rPr lang="en-CA" dirty="0" err="1"/>
              <a:t>Goulder</a:t>
            </a:r>
            <a:r>
              <a:rPr lang="en-CA" dirty="0"/>
              <a:t> 1996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rossmckitrick.com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7CCE-A3C6-42F9-8BD0-4D9DC65735AD}" type="slidenum">
              <a:rPr lang="en-CA" smtClean="0"/>
              <a:t>19</a:t>
            </a:fld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02635" y="1681163"/>
            <a:ext cx="5665304" cy="4143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32762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8B5F9-59F8-41A6-BE61-163914CC9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Pigovian</a:t>
            </a:r>
            <a:r>
              <a:rPr lang="en-CA" dirty="0"/>
              <a:t> pricing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C49EB-C3EF-44B5-955A-626760675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Most economists know just enough about the </a:t>
            </a:r>
            <a:r>
              <a:rPr lang="en-CA" dirty="0" err="1"/>
              <a:t>Pigovian</a:t>
            </a:r>
            <a:r>
              <a:rPr lang="en-CA" dirty="0"/>
              <a:t> principle of pollution pricing to get it sort of right, but still wrong</a:t>
            </a:r>
          </a:p>
          <a:p>
            <a:endParaRPr lang="en-CA" dirty="0"/>
          </a:p>
          <a:p>
            <a:r>
              <a:rPr lang="en-CA" dirty="0"/>
              <a:t>As a result some major policy applications are mishandled, including:</a:t>
            </a:r>
          </a:p>
          <a:p>
            <a:pPr lvl="1"/>
            <a:r>
              <a:rPr lang="en-CA" dirty="0"/>
              <a:t>Cost-Benefit Analysis </a:t>
            </a:r>
          </a:p>
          <a:p>
            <a:pPr lvl="1"/>
            <a:r>
              <a:rPr lang="en-CA" dirty="0"/>
              <a:t>Carbon border tax adjustments</a:t>
            </a:r>
          </a:p>
          <a:p>
            <a:pPr lvl="1"/>
            <a:r>
              <a:rPr lang="en-CA" dirty="0"/>
              <a:t>Implications of combining emission charges and regulations</a:t>
            </a:r>
          </a:p>
          <a:p>
            <a:pPr lvl="1"/>
            <a:endParaRPr lang="en-CA" dirty="0"/>
          </a:p>
          <a:p>
            <a:r>
              <a:rPr lang="en-CA" dirty="0"/>
              <a:t>The key to getting Pigou right is to connect it to </a:t>
            </a:r>
            <a:r>
              <a:rPr lang="en-CA" dirty="0" err="1"/>
              <a:t>Sandmo’s</a:t>
            </a:r>
            <a:r>
              <a:rPr lang="en-CA" dirty="0"/>
              <a:t> (1975) analysis</a:t>
            </a:r>
          </a:p>
        </p:txBody>
      </p:sp>
    </p:spTree>
    <p:extLst>
      <p:ext uri="{BB962C8B-B14F-4D97-AF65-F5344CB8AC3E}">
        <p14:creationId xmlns:p14="http://schemas.microsoft.com/office/powerpoint/2010/main" val="331716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CFB75-DB41-4FB9-96D3-545DAE88D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General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FD7EA7-F5AB-494F-B300-EB5D9499DA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CA" dirty="0"/>
              </a:p>
              <a:p>
                <a:r>
                  <a:rPr lang="en-CA" dirty="0"/>
                  <a:t>Optimal tax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𝑎𝑀𝐷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>
                  <a:buNone/>
                </a:pPr>
                <a:r>
                  <a:rPr lang="en-CA" dirty="0"/>
                  <a:t>where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𝑀𝐶𝑃𝐹</m:t>
                          </m:r>
                        </m:den>
                      </m:f>
                    </m:oMath>
                  </m:oMathPara>
                </a14:m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CA" dirty="0"/>
                  <a:t> may be &lt; or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CA" dirty="0"/>
                  <a:t> 0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FD7EA7-F5AB-494F-B300-EB5D9499DA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36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CFB75-DB41-4FB9-96D3-545DAE88D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General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FD7EA7-F5AB-494F-B300-EB5D9499DA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CA" dirty="0"/>
              </a:p>
              <a:p>
                <a:r>
                  <a:rPr lang="en-CA" dirty="0"/>
                  <a:t>Social optimum occurs where</a:t>
                </a:r>
              </a:p>
              <a:p>
                <a:endParaRPr lang="en-C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𝑀𝐷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𝑀𝐴</m:t>
                      </m:r>
                      <m:sSub>
                        <m:sSub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𝑀𝐴</m:t>
                      </m:r>
                      <m:sSub>
                        <m:sSub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  <a:p>
                <a:r>
                  <a:rPr lang="en-CA" dirty="0"/>
                  <a:t>Threshold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FD7EA7-F5AB-494F-B300-EB5D9499DA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0E6CDFD6-2CF4-4ACB-BEBE-088A930FAA9B}"/>
              </a:ext>
            </a:extLst>
          </p:cNvPr>
          <p:cNvSpPr/>
          <p:nvPr/>
        </p:nvSpPr>
        <p:spPr>
          <a:xfrm>
            <a:off x="4427620" y="2714324"/>
            <a:ext cx="2127183" cy="972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612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CFB75-DB41-4FB9-96D3-545DAE88D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General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FD7EA7-F5AB-494F-B300-EB5D9499DA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CA" dirty="0"/>
              </a:p>
              <a:p>
                <a:r>
                  <a:rPr lang="en-CA" dirty="0"/>
                  <a:t>Social optimum occurs where</a:t>
                </a:r>
              </a:p>
              <a:p>
                <a:endParaRPr lang="en-C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𝑀𝐷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𝑀𝐴</m:t>
                      </m:r>
                      <m:sSub>
                        <m:sSub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𝑀𝐴</m:t>
                      </m:r>
                      <m:sSub>
                        <m:sSub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  <a:p>
                <a:r>
                  <a:rPr lang="en-CA" dirty="0"/>
                  <a:t>Threshold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FD7EA7-F5AB-494F-B300-EB5D9499DA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003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0D038-D208-4884-99C9-17CF81FD2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Implications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A3EC4C-1C67-4CF0-964D-1A945080A36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CA" b="0" dirty="0" err="1"/>
                  <a:t>Pigovian</a:t>
                </a:r>
                <a:r>
                  <a:rPr lang="en-CA" b="0" dirty="0"/>
                  <a:t> rule never applies:</a:t>
                </a:r>
              </a:p>
              <a:p>
                <a:pPr lvl="2"/>
                <a14:m>
                  <m:oMath xmlns:m="http://schemas.openxmlformats.org/officeDocument/2006/math">
                    <m:sSup>
                      <m:sSup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p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CA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𝑀𝐷</m:t>
                    </m:r>
                  </m:oMath>
                </a14:m>
                <a:r>
                  <a:rPr lang="en-CA" dirty="0"/>
                  <a:t> (or SCC) only if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CA" dirty="0"/>
                  <a:t> and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CA" dirty="0"/>
                  <a:t> which never happens</a:t>
                </a:r>
              </a:p>
              <a:p>
                <a:endParaRPr lang="en-CA" dirty="0"/>
              </a:p>
              <a:p>
                <a:r>
                  <a:rPr lang="en-CA" dirty="0"/>
                  <a:t>If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𝑀𝐷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en-CA" b="0" i="1" smtClean="0">
                        <a:latin typeface="Cambria Math" panose="02040503050406030204" pitchFamily="18" charset="0"/>
                      </a:rPr>
                      <m:t>)&lt;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CA" dirty="0"/>
                  <a:t> then any emission reduction reduces welfare</a:t>
                </a:r>
              </a:p>
              <a:p>
                <a:pPr lvl="2"/>
                <a:r>
                  <a:rPr lang="en-CA" dirty="0"/>
                  <a:t>B&amp;G 1995: If SCC &lt; $75 (in today’s $) any non-revenue raising climate policy is welfare-reducing </a:t>
                </a:r>
              </a:p>
              <a:p>
                <a:endParaRPr lang="en-CA" dirty="0"/>
              </a:p>
              <a:p>
                <a:r>
                  <a:rPr lang="en-CA" dirty="0"/>
                  <a:t>SCC is wrong measure to use in CBA</a:t>
                </a:r>
              </a:p>
              <a:p>
                <a:pPr lvl="2"/>
                <a:r>
                  <a:rPr lang="en-CA" dirty="0"/>
                  <a:t>Using it would lead to excessive regulation</a:t>
                </a:r>
              </a:p>
              <a:p>
                <a:endParaRPr lang="en-CA" dirty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A3EC4C-1C67-4CF0-964D-1A945080A3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3" t="-154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777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C7C10-AEBB-4FBE-9BCA-492AC474C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Carbon border tax adjustments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A69E2-19CB-4B5D-86FA-38AF7D9AA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CA" dirty="0"/>
          </a:p>
          <a:p>
            <a:r>
              <a:rPr lang="en-CA" dirty="0"/>
              <a:t>Even if SCC is the same everywhere </a:t>
            </a:r>
            <a:r>
              <a:rPr lang="en-CA" i="1" dirty="0"/>
              <a:t>MCPF</a:t>
            </a:r>
            <a:r>
              <a:rPr lang="en-CA" dirty="0"/>
              <a:t> is not</a:t>
            </a:r>
          </a:p>
          <a:p>
            <a:endParaRPr lang="en-CA" dirty="0"/>
          </a:p>
          <a:p>
            <a:r>
              <a:rPr lang="en-CA" dirty="0"/>
              <a:t>Every country should have a different optimal carbon tax</a:t>
            </a:r>
          </a:p>
          <a:p>
            <a:endParaRPr lang="en-CA" dirty="0"/>
          </a:p>
          <a:p>
            <a:r>
              <a:rPr lang="en-CA" dirty="0"/>
              <a:t>Carbon border tax adjustments need to take account of different marginal excess burdens</a:t>
            </a:r>
          </a:p>
          <a:p>
            <a:endParaRPr lang="en-CA" dirty="0"/>
          </a:p>
          <a:p>
            <a:r>
              <a:rPr lang="en-US" dirty="0"/>
              <a:t>It is not automatically the case that if one country has a lower carbon price than another (or a relatively lax emissions policy) it therefore has an unfair advantage and should face punitive trade measures. </a:t>
            </a:r>
          </a:p>
          <a:p>
            <a:pPr lvl="1"/>
            <a:r>
              <a:rPr lang="en-US" dirty="0"/>
              <a:t>It would be easy, in fact, to construct a case in which one jurisdiction with a low carbon tax would be justified in imposing a border tax on another jurisdiction with a higher carbon tax.  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2322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126F7-671B-4697-9558-61B7AB418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Further implications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FE959B1-18FA-403B-8ED8-699D0B7FFE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/>
                  <a:t>When using non-revenue raising emission regulations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CA" dirty="0"/>
              </a:p>
              <a:p>
                <a:pPr lvl="2"/>
                <a:r>
                  <a:rPr lang="en-CA" dirty="0"/>
                  <a:t>But welfare loss can sometimes be cured by implementing an emission tax</a:t>
                </a:r>
              </a:p>
              <a:p>
                <a:pPr lvl="2"/>
                <a:endParaRPr lang="en-CA" dirty="0"/>
              </a:p>
              <a:p>
                <a:endParaRPr lang="en-CA" dirty="0"/>
              </a:p>
              <a:p>
                <a:r>
                  <a:rPr lang="en-CA" dirty="0"/>
                  <a:t>In neighbourhood of unregulated emissions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lang="en-CA" dirty="0"/>
                  <a:t> emission taxes are marginally less costly than regulations. But as emissions go to zero, this ranking reverses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FE959B1-18FA-403B-8ED8-699D0B7FFE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3" t="-154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866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7749E-BF7E-430E-BA69-8C5AFDA6A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6" y="629266"/>
            <a:ext cx="3708114" cy="1622321"/>
          </a:xfrm>
        </p:spPr>
        <p:txBody>
          <a:bodyPr>
            <a:normAutofit/>
          </a:bodyPr>
          <a:lstStyle/>
          <a:p>
            <a:r>
              <a:rPr lang="en-CA" dirty="0"/>
              <a:t>The </a:t>
            </a:r>
            <a:r>
              <a:rPr lang="en-CA" dirty="0" err="1"/>
              <a:t>Pigovian</a:t>
            </a:r>
            <a:r>
              <a:rPr lang="en-CA" dirty="0"/>
              <a:t> Principle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7BA416-776C-4216-81F9-363570092CC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86697" y="2438400"/>
                <a:ext cx="3708113" cy="3785419"/>
              </a:xfrm>
            </p:spPr>
            <p:txBody>
              <a:bodyPr>
                <a:normAutofit/>
              </a:bodyPr>
              <a:lstStyle/>
              <a:p>
                <a:r>
                  <a:rPr lang="en-CA" sz="1500" dirty="0"/>
                  <a:t>Economic activity generates pollution emissions </a:t>
                </a:r>
                <a14:m>
                  <m:oMath xmlns:m="http://schemas.openxmlformats.org/officeDocument/2006/math">
                    <m:r>
                      <a:rPr lang="en-CA" sz="1500" b="0" i="1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endParaRPr lang="en-CA" sz="1500" dirty="0"/>
              </a:p>
              <a:p>
                <a:r>
                  <a:rPr lang="en-CA" sz="1500" dirty="0"/>
                  <a:t>These cause Total Damages </a:t>
                </a:r>
                <a14:m>
                  <m:oMath xmlns:m="http://schemas.openxmlformats.org/officeDocument/2006/math">
                    <m:r>
                      <a:rPr lang="en-CA" sz="1500" b="0" i="1">
                        <a:latin typeface="Cambria Math" panose="02040503050406030204" pitchFamily="18" charset="0"/>
                      </a:rPr>
                      <m:t>𝑇𝐷</m:t>
                    </m:r>
                    <m:r>
                      <a:rPr lang="en-CA" sz="1500" b="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sz="1500" b="0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CA" sz="1500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sz="1500" dirty="0"/>
                  <a:t> and Marginal Damages </a:t>
                </a:r>
                <a14:m>
                  <m:oMath xmlns:m="http://schemas.openxmlformats.org/officeDocument/2006/math">
                    <m:r>
                      <a:rPr lang="en-CA" sz="1500" b="0" i="1">
                        <a:latin typeface="Cambria Math" panose="02040503050406030204" pitchFamily="18" charset="0"/>
                      </a:rPr>
                      <m:t>𝑀𝐷</m:t>
                    </m:r>
                    <m:r>
                      <a:rPr lang="en-CA" sz="1500" b="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sz="1500" b="0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CA" sz="1500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CA" sz="1500" dirty="0"/>
              </a:p>
              <a:p>
                <a:r>
                  <a:rPr lang="en-CA" sz="1500" dirty="0"/>
                  <a:t>There is a Marginal Abatement Cost line </a:t>
                </a:r>
                <a14:m>
                  <m:oMath xmlns:m="http://schemas.openxmlformats.org/officeDocument/2006/math">
                    <m:r>
                      <a:rPr lang="en-CA" sz="1500" b="0" i="1">
                        <a:latin typeface="Cambria Math" panose="02040503050406030204" pitchFamily="18" charset="0"/>
                      </a:rPr>
                      <m:t>𝑀𝐴𝐶</m:t>
                    </m:r>
                    <m:r>
                      <a:rPr lang="en-CA" sz="1500" b="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sz="1500" b="0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CA" sz="1500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CA" sz="1500" dirty="0"/>
              </a:p>
              <a:p>
                <a:r>
                  <a:rPr lang="en-CA" sz="1500" dirty="0"/>
                  <a:t>Optimal emissions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1500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1500" b="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en-CA" sz="1500" b="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CA" sz="1500" dirty="0"/>
                  <a:t> occur where </a:t>
                </a:r>
                <a14:m>
                  <m:oMath xmlns:m="http://schemas.openxmlformats.org/officeDocument/2006/math">
                    <m:r>
                      <a:rPr lang="en-CA" sz="1500" b="0" i="1">
                        <a:latin typeface="Cambria Math" panose="02040503050406030204" pitchFamily="18" charset="0"/>
                      </a:rPr>
                      <m:t>𝑀𝐷</m:t>
                    </m:r>
                    <m:d>
                      <m:dPr>
                        <m:ctrlPr>
                          <a:rPr lang="en-CA" sz="15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CA" sz="1500" b="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sz="1500" b="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CA" sz="1500" b="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CA" sz="15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1500" b="0" i="1">
                        <a:latin typeface="Cambria Math" panose="02040503050406030204" pitchFamily="18" charset="0"/>
                      </a:rPr>
                      <m:t>𝑀𝐴𝐶</m:t>
                    </m:r>
                    <m:r>
                      <a:rPr lang="en-CA" sz="1500" b="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CA" sz="1500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1500" b="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en-CA" sz="1500" b="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CA" sz="1500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CA" sz="1500" dirty="0"/>
              </a:p>
              <a:p>
                <a:r>
                  <a:rPr lang="en-CA" sz="1500" dirty="0"/>
                  <a:t>This also defines the optimal shadow price </a:t>
                </a:r>
                <a14:m>
                  <m:oMath xmlns:m="http://schemas.openxmlformats.org/officeDocument/2006/math">
                    <m:r>
                      <a:rPr lang="en-CA" sz="1500" b="0" i="1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CA" sz="15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1500" b="0" i="1">
                        <a:latin typeface="Cambria Math" panose="02040503050406030204" pitchFamily="18" charset="0"/>
                      </a:rPr>
                      <m:t>𝑀𝐷</m:t>
                    </m:r>
                    <m:r>
                      <a:rPr lang="en-CA" sz="1500" b="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CA" sz="1500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1500" b="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en-CA" sz="1500" b="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CA" sz="1500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CA" sz="1500" dirty="0"/>
              </a:p>
              <a:p>
                <a:r>
                  <a:rPr lang="en-CA" sz="1500" dirty="0"/>
                  <a:t>Charge polluters </a:t>
                </a:r>
                <a14:m>
                  <m:oMath xmlns:m="http://schemas.openxmlformats.org/officeDocument/2006/math">
                    <m:r>
                      <a:rPr lang="en-CA" sz="1500" b="0" i="1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CA" sz="1500" dirty="0"/>
                  <a:t> to get an optimal outcome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7BA416-776C-4216-81F9-363570092CC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6697" y="2438400"/>
                <a:ext cx="3708113" cy="3785419"/>
              </a:xfrm>
              <a:blipFill>
                <a:blip r:embed="rId2"/>
                <a:stretch>
                  <a:fillRect l="-493" t="-80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69712" y="0"/>
            <a:ext cx="457428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186" y="557784"/>
            <a:ext cx="3847653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Chart, line chart&#10;&#10;Description automatically generated">
            <a:extLst>
              <a:ext uri="{FF2B5EF4-FFF2-40B4-BE49-F238E27FC236}">
                <a16:creationId xmlns:a16="http://schemas.microsoft.com/office/drawing/2014/main" id="{A5D754DE-F52F-4161-B896-50EDCADF604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63" r="5266"/>
          <a:stretch/>
        </p:blipFill>
        <p:spPr>
          <a:xfrm>
            <a:off x="5178531" y="2233441"/>
            <a:ext cx="3356649" cy="238787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4716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843CD0-B5AC-4E2A-A657-8151F89B4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02" y="640080"/>
            <a:ext cx="3614166" cy="1481328"/>
          </a:xfrm>
        </p:spPr>
        <p:txBody>
          <a:bodyPr anchor="b">
            <a:normAutofit/>
          </a:bodyPr>
          <a:lstStyle/>
          <a:p>
            <a:r>
              <a:rPr lang="en-CA" sz="4700"/>
              <a:t>Four implications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458" y="2372868"/>
            <a:ext cx="2441321" cy="18288"/>
          </a:xfrm>
          <a:custGeom>
            <a:avLst/>
            <a:gdLst>
              <a:gd name="connsiteX0" fmla="*/ 0 w 2441321"/>
              <a:gd name="connsiteY0" fmla="*/ 0 h 18288"/>
              <a:gd name="connsiteX1" fmla="*/ 585917 w 2441321"/>
              <a:gd name="connsiteY1" fmla="*/ 0 h 18288"/>
              <a:gd name="connsiteX2" fmla="*/ 1196247 w 2441321"/>
              <a:gd name="connsiteY2" fmla="*/ 0 h 18288"/>
              <a:gd name="connsiteX3" fmla="*/ 1806578 w 2441321"/>
              <a:gd name="connsiteY3" fmla="*/ 0 h 18288"/>
              <a:gd name="connsiteX4" fmla="*/ 2441321 w 2441321"/>
              <a:gd name="connsiteY4" fmla="*/ 0 h 18288"/>
              <a:gd name="connsiteX5" fmla="*/ 2441321 w 2441321"/>
              <a:gd name="connsiteY5" fmla="*/ 18288 h 18288"/>
              <a:gd name="connsiteX6" fmla="*/ 1830991 w 2441321"/>
              <a:gd name="connsiteY6" fmla="*/ 18288 h 18288"/>
              <a:gd name="connsiteX7" fmla="*/ 1269487 w 2441321"/>
              <a:gd name="connsiteY7" fmla="*/ 18288 h 18288"/>
              <a:gd name="connsiteX8" fmla="*/ 707983 w 2441321"/>
              <a:gd name="connsiteY8" fmla="*/ 18288 h 18288"/>
              <a:gd name="connsiteX9" fmla="*/ 0 w 2441321"/>
              <a:gd name="connsiteY9" fmla="*/ 18288 h 18288"/>
              <a:gd name="connsiteX10" fmla="*/ 0 w 2441321"/>
              <a:gd name="connsiteY10" fmla="*/ 0 h 18288"/>
              <a:gd name="connsiteX0" fmla="*/ 0 w 2441321"/>
              <a:gd name="connsiteY0" fmla="*/ 0 h 18288"/>
              <a:gd name="connsiteX1" fmla="*/ 585917 w 2441321"/>
              <a:gd name="connsiteY1" fmla="*/ 0 h 18288"/>
              <a:gd name="connsiteX2" fmla="*/ 1123008 w 2441321"/>
              <a:gd name="connsiteY2" fmla="*/ 0 h 18288"/>
              <a:gd name="connsiteX3" fmla="*/ 1782164 w 2441321"/>
              <a:gd name="connsiteY3" fmla="*/ 0 h 18288"/>
              <a:gd name="connsiteX4" fmla="*/ 2441321 w 2441321"/>
              <a:gd name="connsiteY4" fmla="*/ 0 h 18288"/>
              <a:gd name="connsiteX5" fmla="*/ 2441321 w 2441321"/>
              <a:gd name="connsiteY5" fmla="*/ 18288 h 18288"/>
              <a:gd name="connsiteX6" fmla="*/ 1879817 w 2441321"/>
              <a:gd name="connsiteY6" fmla="*/ 18288 h 18288"/>
              <a:gd name="connsiteX7" fmla="*/ 1318313 w 2441321"/>
              <a:gd name="connsiteY7" fmla="*/ 18288 h 18288"/>
              <a:gd name="connsiteX8" fmla="*/ 659157 w 2441321"/>
              <a:gd name="connsiteY8" fmla="*/ 18288 h 18288"/>
              <a:gd name="connsiteX9" fmla="*/ 0 w 2441321"/>
              <a:gd name="connsiteY9" fmla="*/ 18288 h 18288"/>
              <a:gd name="connsiteX10" fmla="*/ 0 w 2441321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41321" h="18288" fill="none" extrusionOk="0">
                <a:moveTo>
                  <a:pt x="0" y="0"/>
                </a:moveTo>
                <a:cubicBezTo>
                  <a:pt x="280302" y="-6619"/>
                  <a:pt x="363201" y="4913"/>
                  <a:pt x="585917" y="0"/>
                </a:cubicBezTo>
                <a:cubicBezTo>
                  <a:pt x="832357" y="-10107"/>
                  <a:pt x="996738" y="-34312"/>
                  <a:pt x="1196247" y="0"/>
                </a:cubicBezTo>
                <a:cubicBezTo>
                  <a:pt x="1357180" y="16623"/>
                  <a:pt x="1575042" y="-11041"/>
                  <a:pt x="1806578" y="0"/>
                </a:cubicBezTo>
                <a:cubicBezTo>
                  <a:pt x="2016334" y="246"/>
                  <a:pt x="2239353" y="-8732"/>
                  <a:pt x="2441321" y="0"/>
                </a:cubicBezTo>
                <a:cubicBezTo>
                  <a:pt x="2441188" y="8366"/>
                  <a:pt x="2440365" y="10017"/>
                  <a:pt x="2441321" y="18288"/>
                </a:cubicBezTo>
                <a:cubicBezTo>
                  <a:pt x="2159375" y="49009"/>
                  <a:pt x="2054495" y="45666"/>
                  <a:pt x="1830991" y="18288"/>
                </a:cubicBezTo>
                <a:cubicBezTo>
                  <a:pt x="1615846" y="7509"/>
                  <a:pt x="1521674" y="-5422"/>
                  <a:pt x="1269487" y="18288"/>
                </a:cubicBezTo>
                <a:cubicBezTo>
                  <a:pt x="1019660" y="53960"/>
                  <a:pt x="886911" y="42351"/>
                  <a:pt x="707983" y="18288"/>
                </a:cubicBezTo>
                <a:cubicBezTo>
                  <a:pt x="523434" y="27321"/>
                  <a:pt x="307885" y="34316"/>
                  <a:pt x="0" y="18288"/>
                </a:cubicBezTo>
                <a:cubicBezTo>
                  <a:pt x="-595" y="11182"/>
                  <a:pt x="-5" y="6307"/>
                  <a:pt x="0" y="0"/>
                </a:cubicBezTo>
                <a:close/>
              </a:path>
              <a:path w="2441321" h="18288" stroke="0" extrusionOk="0">
                <a:moveTo>
                  <a:pt x="0" y="0"/>
                </a:moveTo>
                <a:cubicBezTo>
                  <a:pt x="212126" y="-10265"/>
                  <a:pt x="442910" y="-11728"/>
                  <a:pt x="585917" y="0"/>
                </a:cubicBezTo>
                <a:cubicBezTo>
                  <a:pt x="724579" y="21751"/>
                  <a:pt x="879365" y="-33198"/>
                  <a:pt x="1123008" y="0"/>
                </a:cubicBezTo>
                <a:cubicBezTo>
                  <a:pt x="1377247" y="11220"/>
                  <a:pt x="1597861" y="-34280"/>
                  <a:pt x="1782164" y="0"/>
                </a:cubicBezTo>
                <a:cubicBezTo>
                  <a:pt x="1975975" y="-3055"/>
                  <a:pt x="2116392" y="-15531"/>
                  <a:pt x="2441321" y="0"/>
                </a:cubicBezTo>
                <a:cubicBezTo>
                  <a:pt x="2441666" y="6144"/>
                  <a:pt x="2441358" y="10525"/>
                  <a:pt x="2441321" y="18288"/>
                </a:cubicBezTo>
                <a:cubicBezTo>
                  <a:pt x="2180658" y="18322"/>
                  <a:pt x="2084222" y="5934"/>
                  <a:pt x="1879817" y="18288"/>
                </a:cubicBezTo>
                <a:cubicBezTo>
                  <a:pt x="1668182" y="16222"/>
                  <a:pt x="1551159" y="-6477"/>
                  <a:pt x="1318313" y="18288"/>
                </a:cubicBezTo>
                <a:cubicBezTo>
                  <a:pt x="1059871" y="56395"/>
                  <a:pt x="901959" y="23831"/>
                  <a:pt x="659157" y="18288"/>
                </a:cubicBezTo>
                <a:cubicBezTo>
                  <a:pt x="444692" y="28483"/>
                  <a:pt x="245032" y="39882"/>
                  <a:pt x="0" y="18288"/>
                </a:cubicBezTo>
                <a:cubicBezTo>
                  <a:pt x="-11" y="10485"/>
                  <a:pt x="-221" y="3288"/>
                  <a:pt x="0" y="0"/>
                </a:cubicBezTo>
                <a:close/>
              </a:path>
              <a:path w="2441321" h="18288" fill="none" stroke="0" extrusionOk="0">
                <a:moveTo>
                  <a:pt x="0" y="0"/>
                </a:moveTo>
                <a:cubicBezTo>
                  <a:pt x="265389" y="-22361"/>
                  <a:pt x="344845" y="-65"/>
                  <a:pt x="585917" y="0"/>
                </a:cubicBezTo>
                <a:cubicBezTo>
                  <a:pt x="858472" y="13102"/>
                  <a:pt x="949265" y="-8078"/>
                  <a:pt x="1196247" y="0"/>
                </a:cubicBezTo>
                <a:cubicBezTo>
                  <a:pt x="1379248" y="30707"/>
                  <a:pt x="1585336" y="24963"/>
                  <a:pt x="1806578" y="0"/>
                </a:cubicBezTo>
                <a:cubicBezTo>
                  <a:pt x="1986731" y="-19207"/>
                  <a:pt x="2264933" y="16601"/>
                  <a:pt x="2441321" y="0"/>
                </a:cubicBezTo>
                <a:cubicBezTo>
                  <a:pt x="2441440" y="8687"/>
                  <a:pt x="2440452" y="9944"/>
                  <a:pt x="2441321" y="18288"/>
                </a:cubicBezTo>
                <a:cubicBezTo>
                  <a:pt x="2149099" y="27348"/>
                  <a:pt x="2027305" y="56470"/>
                  <a:pt x="1830991" y="18288"/>
                </a:cubicBezTo>
                <a:cubicBezTo>
                  <a:pt x="1614571" y="-18764"/>
                  <a:pt x="1500998" y="10727"/>
                  <a:pt x="1269487" y="18288"/>
                </a:cubicBezTo>
                <a:cubicBezTo>
                  <a:pt x="1042399" y="37834"/>
                  <a:pt x="927922" y="45822"/>
                  <a:pt x="707983" y="18288"/>
                </a:cubicBezTo>
                <a:cubicBezTo>
                  <a:pt x="502575" y="-5380"/>
                  <a:pt x="350393" y="34499"/>
                  <a:pt x="0" y="18288"/>
                </a:cubicBezTo>
                <a:cubicBezTo>
                  <a:pt x="-394" y="12154"/>
                  <a:pt x="907" y="668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441321"/>
                      <a:gd name="connsiteY0" fmla="*/ 0 h 18288"/>
                      <a:gd name="connsiteX1" fmla="*/ 585917 w 2441321"/>
                      <a:gd name="connsiteY1" fmla="*/ 0 h 18288"/>
                      <a:gd name="connsiteX2" fmla="*/ 1196247 w 2441321"/>
                      <a:gd name="connsiteY2" fmla="*/ 0 h 18288"/>
                      <a:gd name="connsiteX3" fmla="*/ 1806578 w 2441321"/>
                      <a:gd name="connsiteY3" fmla="*/ 0 h 18288"/>
                      <a:gd name="connsiteX4" fmla="*/ 2441321 w 2441321"/>
                      <a:gd name="connsiteY4" fmla="*/ 0 h 18288"/>
                      <a:gd name="connsiteX5" fmla="*/ 2441321 w 2441321"/>
                      <a:gd name="connsiteY5" fmla="*/ 18288 h 18288"/>
                      <a:gd name="connsiteX6" fmla="*/ 1830991 w 2441321"/>
                      <a:gd name="connsiteY6" fmla="*/ 18288 h 18288"/>
                      <a:gd name="connsiteX7" fmla="*/ 1269487 w 2441321"/>
                      <a:gd name="connsiteY7" fmla="*/ 18288 h 18288"/>
                      <a:gd name="connsiteX8" fmla="*/ 707983 w 2441321"/>
                      <a:gd name="connsiteY8" fmla="*/ 18288 h 18288"/>
                      <a:gd name="connsiteX9" fmla="*/ 0 w 2441321"/>
                      <a:gd name="connsiteY9" fmla="*/ 18288 h 18288"/>
                      <a:gd name="connsiteX10" fmla="*/ 0 w 2441321"/>
                      <a:gd name="connsiteY10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441321" h="18288" fill="none" extrusionOk="0">
                        <a:moveTo>
                          <a:pt x="0" y="0"/>
                        </a:moveTo>
                        <a:cubicBezTo>
                          <a:pt x="273217" y="-17533"/>
                          <a:pt x="355785" y="-4171"/>
                          <a:pt x="585917" y="0"/>
                        </a:cubicBezTo>
                        <a:cubicBezTo>
                          <a:pt x="816049" y="4171"/>
                          <a:pt x="991446" y="-9419"/>
                          <a:pt x="1196247" y="0"/>
                        </a:cubicBezTo>
                        <a:cubicBezTo>
                          <a:pt x="1401048" y="9419"/>
                          <a:pt x="1589984" y="-731"/>
                          <a:pt x="1806578" y="0"/>
                        </a:cubicBezTo>
                        <a:cubicBezTo>
                          <a:pt x="2023172" y="731"/>
                          <a:pt x="2247754" y="8393"/>
                          <a:pt x="2441321" y="0"/>
                        </a:cubicBezTo>
                        <a:cubicBezTo>
                          <a:pt x="2441167" y="8655"/>
                          <a:pt x="2440437" y="9975"/>
                          <a:pt x="2441321" y="18288"/>
                        </a:cubicBezTo>
                        <a:cubicBezTo>
                          <a:pt x="2169723" y="30506"/>
                          <a:pt x="2045712" y="39140"/>
                          <a:pt x="1830991" y="18288"/>
                        </a:cubicBezTo>
                        <a:cubicBezTo>
                          <a:pt x="1616270" y="-2564"/>
                          <a:pt x="1505876" y="3949"/>
                          <a:pt x="1269487" y="18288"/>
                        </a:cubicBezTo>
                        <a:cubicBezTo>
                          <a:pt x="1033098" y="32627"/>
                          <a:pt x="908661" y="41191"/>
                          <a:pt x="707983" y="18288"/>
                        </a:cubicBezTo>
                        <a:cubicBezTo>
                          <a:pt x="507305" y="-4615"/>
                          <a:pt x="333592" y="20759"/>
                          <a:pt x="0" y="18288"/>
                        </a:cubicBezTo>
                        <a:cubicBezTo>
                          <a:pt x="-688" y="11716"/>
                          <a:pt x="875" y="6357"/>
                          <a:pt x="0" y="0"/>
                        </a:cubicBezTo>
                        <a:close/>
                      </a:path>
                      <a:path w="2441321" h="18288" stroke="0" extrusionOk="0">
                        <a:moveTo>
                          <a:pt x="0" y="0"/>
                        </a:moveTo>
                        <a:cubicBezTo>
                          <a:pt x="207071" y="-14617"/>
                          <a:pt x="444194" y="-15606"/>
                          <a:pt x="585917" y="0"/>
                        </a:cubicBezTo>
                        <a:cubicBezTo>
                          <a:pt x="727640" y="15606"/>
                          <a:pt x="904326" y="-79"/>
                          <a:pt x="1123008" y="0"/>
                        </a:cubicBezTo>
                        <a:cubicBezTo>
                          <a:pt x="1341690" y="79"/>
                          <a:pt x="1600014" y="10401"/>
                          <a:pt x="1782164" y="0"/>
                        </a:cubicBezTo>
                        <a:cubicBezTo>
                          <a:pt x="1964314" y="-10401"/>
                          <a:pt x="2143537" y="-21488"/>
                          <a:pt x="2441321" y="0"/>
                        </a:cubicBezTo>
                        <a:cubicBezTo>
                          <a:pt x="2441735" y="5928"/>
                          <a:pt x="2441551" y="11133"/>
                          <a:pt x="2441321" y="18288"/>
                        </a:cubicBezTo>
                        <a:cubicBezTo>
                          <a:pt x="2166745" y="28773"/>
                          <a:pt x="2078726" y="15476"/>
                          <a:pt x="1879817" y="18288"/>
                        </a:cubicBezTo>
                        <a:cubicBezTo>
                          <a:pt x="1680908" y="21100"/>
                          <a:pt x="1548770" y="-4127"/>
                          <a:pt x="1318313" y="18288"/>
                        </a:cubicBezTo>
                        <a:cubicBezTo>
                          <a:pt x="1087856" y="40703"/>
                          <a:pt x="894613" y="3927"/>
                          <a:pt x="659157" y="18288"/>
                        </a:cubicBezTo>
                        <a:cubicBezTo>
                          <a:pt x="423701" y="32649"/>
                          <a:pt x="246611" y="33975"/>
                          <a:pt x="0" y="18288"/>
                        </a:cubicBezTo>
                        <a:cubicBezTo>
                          <a:pt x="-348" y="10388"/>
                          <a:pt x="-12" y="396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3C881F-BF51-4E1C-9F18-F68131BEBC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3201" y="2660904"/>
                <a:ext cx="4853541" cy="3547872"/>
              </a:xfrm>
            </p:spPr>
            <p:txBody>
              <a:bodyPr anchor="t">
                <a:normAutofit/>
              </a:bodyPr>
              <a:lstStyle/>
              <a:p>
                <a:r>
                  <a:rPr lang="en-CA" sz="1800" dirty="0"/>
                  <a:t>If </a:t>
                </a:r>
                <a14:m>
                  <m:oMath xmlns:m="http://schemas.openxmlformats.org/officeDocument/2006/math">
                    <m:r>
                      <a:rPr lang="en-CA" sz="1800" b="0" i="1">
                        <a:latin typeface="Cambria Math" panose="02040503050406030204" pitchFamily="18" charset="0"/>
                      </a:rPr>
                      <m:t>𝑀𝐷</m:t>
                    </m:r>
                  </m:oMath>
                </a14:m>
                <a:r>
                  <a:rPr lang="en-CA" sz="1800" dirty="0"/>
                  <a:t> is constant then optimal policy is </a:t>
                </a:r>
                <a14:m>
                  <m:oMath xmlns:m="http://schemas.openxmlformats.org/officeDocument/2006/math">
                    <m:r>
                      <a:rPr lang="en-CA" sz="1800" b="0" i="1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CA" sz="18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1800" b="0" i="1">
                        <a:latin typeface="Cambria Math" panose="02040503050406030204" pitchFamily="18" charset="0"/>
                      </a:rPr>
                      <m:t>𝑀𝐷</m:t>
                    </m:r>
                  </m:oMath>
                </a14:m>
                <a:endParaRPr lang="en-CA" sz="1800" dirty="0"/>
              </a:p>
              <a:p>
                <a:endParaRPr lang="en-CA" sz="1800" dirty="0"/>
              </a:p>
              <a:p>
                <a:r>
                  <a:rPr lang="en-CA" sz="1800" dirty="0"/>
                  <a:t>If </a:t>
                </a:r>
                <a14:m>
                  <m:oMath xmlns:m="http://schemas.openxmlformats.org/officeDocument/2006/math">
                    <m:r>
                      <a:rPr lang="en-CA" sz="1800" b="0" i="1">
                        <a:latin typeface="Cambria Math" panose="02040503050406030204" pitchFamily="18" charset="0"/>
                      </a:rPr>
                      <m:t>𝑀𝐷</m:t>
                    </m:r>
                    <m:r>
                      <a:rPr lang="en-CA" sz="1800" b="0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CA" sz="1800" dirty="0"/>
                  <a:t> it is always welfare-improving to reduce emissions from the unregulated level</a:t>
                </a:r>
              </a:p>
              <a:p>
                <a:endParaRPr lang="en-CA" sz="1800" dirty="0"/>
              </a:p>
              <a:p>
                <a:r>
                  <a:rPr lang="en-CA" sz="1800" dirty="0"/>
                  <a:t>If an abatement policy costs less than </a:t>
                </a:r>
                <a14:m>
                  <m:oMath xmlns:m="http://schemas.openxmlformats.org/officeDocument/2006/math">
                    <m:r>
                      <a:rPr lang="en-CA" sz="1800" b="0" i="1">
                        <a:latin typeface="Cambria Math" panose="02040503050406030204" pitchFamily="18" charset="0"/>
                      </a:rPr>
                      <m:t>𝑀𝐷</m:t>
                    </m:r>
                  </m:oMath>
                </a14:m>
                <a:r>
                  <a:rPr lang="en-CA" sz="1800" dirty="0"/>
                  <a:t> at the margin CBA implies it should be implemented</a:t>
                </a:r>
              </a:p>
              <a:p>
                <a:endParaRPr lang="en-CA" sz="1800" dirty="0"/>
              </a:p>
              <a:p>
                <a:r>
                  <a:rPr lang="en-CA" sz="1800" dirty="0"/>
                  <a:t>If </a:t>
                </a:r>
                <a14:m>
                  <m:oMath xmlns:m="http://schemas.openxmlformats.org/officeDocument/2006/math">
                    <m:r>
                      <a:rPr lang="en-CA" sz="1800" b="0" i="1">
                        <a:latin typeface="Cambria Math" panose="02040503050406030204" pitchFamily="18" charset="0"/>
                      </a:rPr>
                      <m:t>𝑀𝐷</m:t>
                    </m:r>
                  </m:oMath>
                </a14:m>
                <a:r>
                  <a:rPr lang="en-CA" sz="1800" dirty="0"/>
                  <a:t> is the same across jurisdictions every country should pay the same emission tax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3C881F-BF51-4E1C-9F18-F68131BEBC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3201" y="2660904"/>
                <a:ext cx="4853541" cy="3547872"/>
              </a:xfrm>
              <a:blipFill>
                <a:blip r:embed="rId2"/>
                <a:stretch>
                  <a:fillRect l="-879" t="-1718" r="-175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3E8F76A4-01DE-4BE8-8A5E-A4E8541192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2418" y="2929291"/>
            <a:ext cx="3138380" cy="219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28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06702-7E77-41C5-8A87-3277B8FA8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Sandmo</a:t>
            </a:r>
            <a:r>
              <a:rPr lang="en-CA" dirty="0"/>
              <a:t> analysis (&amp; extensions)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80665C7-B257-4E01-B79A-7DE8BA9BF1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sz="2400" dirty="0"/>
                  <a:t>The optimal policy is never </a:t>
                </a:r>
                <a14:m>
                  <m:oMath xmlns:m="http://schemas.openxmlformats.org/officeDocument/2006/math">
                    <m:r>
                      <a:rPr lang="en-CA" sz="2400" b="0" i="1" smtClean="0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CA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400" b="0" i="1" smtClean="0">
                        <a:latin typeface="Cambria Math" panose="02040503050406030204" pitchFamily="18" charset="0"/>
                      </a:rPr>
                      <m:t>𝑀𝐷</m:t>
                    </m:r>
                  </m:oMath>
                </a14:m>
                <a:endParaRPr lang="en-CA" sz="2400" dirty="0"/>
              </a:p>
              <a:p>
                <a:endParaRPr lang="en-CA" sz="2400" dirty="0"/>
              </a:p>
              <a:p>
                <a:r>
                  <a:rPr lang="en-CA" sz="2400" dirty="0"/>
                  <a:t>Taxing emissions can reduce welfare even if </a:t>
                </a:r>
                <a14:m>
                  <m:oMath xmlns:m="http://schemas.openxmlformats.org/officeDocument/2006/math">
                    <m:r>
                      <a:rPr lang="en-CA" sz="2400" b="0" i="1" smtClean="0">
                        <a:latin typeface="Cambria Math" panose="02040503050406030204" pitchFamily="18" charset="0"/>
                      </a:rPr>
                      <m:t>𝑀𝐷</m:t>
                    </m:r>
                    <m:r>
                      <a:rPr lang="en-CA" sz="2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CA" sz="2400" dirty="0"/>
                  <a:t> </a:t>
                </a:r>
              </a:p>
              <a:p>
                <a:endParaRPr lang="en-CA" sz="2400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CA" sz="2400" b="0" i="1" smtClean="0">
                        <a:latin typeface="Cambria Math" panose="02040503050406030204" pitchFamily="18" charset="0"/>
                      </a:rPr>
                      <m:t>𝑀𝐷</m:t>
                    </m:r>
                    <m:r>
                      <a:rPr lang="en-CA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CA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en-CA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CA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sz="2400" dirty="0"/>
                  <a:t> is the wrong shadow price for CBA</a:t>
                </a:r>
              </a:p>
              <a:p>
                <a:endParaRPr lang="en-CA" sz="2400" dirty="0"/>
              </a:p>
              <a:p>
                <a:r>
                  <a:rPr lang="en-CA" sz="2400" dirty="0"/>
                  <a:t>Even if </a:t>
                </a:r>
                <a14:m>
                  <m:oMath xmlns:m="http://schemas.openxmlformats.org/officeDocument/2006/math">
                    <m:r>
                      <a:rPr lang="en-CA" sz="2400" b="0" i="1" smtClean="0">
                        <a:latin typeface="Cambria Math" panose="02040503050406030204" pitchFamily="18" charset="0"/>
                      </a:rPr>
                      <m:t>𝑀𝐷</m:t>
                    </m:r>
                  </m:oMath>
                </a14:m>
                <a:r>
                  <a:rPr lang="en-CA" sz="2400" dirty="0"/>
                  <a:t> is the same everywhere,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400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p>
                        <m:r>
                          <a:rPr lang="en-CA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CA" sz="2400" dirty="0"/>
                  <a:t> is unlikely to be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80665C7-B257-4E01-B79A-7DE8BA9BF1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96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02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A382E-2ADF-4617-93BC-3749FD331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Sandmo</a:t>
            </a:r>
            <a:r>
              <a:rPr lang="en-CA" dirty="0"/>
              <a:t> (1975)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342AB5-CCB3-4470-B4D0-C090A9C75D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/>
                  <a:t>Made 1 change to standard model: assumed there are pre-existing taxes other than lump-sum</a:t>
                </a:r>
              </a:p>
              <a:p>
                <a:endParaRPr lang="en-CA" dirty="0"/>
              </a:p>
              <a:p>
                <a:pPr lvl="1"/>
                <a:r>
                  <a:rPr lang="en-CA" dirty="0"/>
                  <a:t>Implication: Marginal Cost of Public Funds (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𝑀𝐶𝑃𝐹</m:t>
                    </m:r>
                  </m:oMath>
                </a14:m>
                <a:r>
                  <a:rPr lang="en-CA" dirty="0"/>
                  <a:t>) &gt; 1</a:t>
                </a:r>
              </a:p>
              <a:p>
                <a:endParaRPr lang="en-CA" dirty="0"/>
              </a:p>
              <a:p>
                <a:r>
                  <a:rPr lang="en-CA" dirty="0"/>
                  <a:t>Result: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p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CA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𝑀𝐷</m:t>
                        </m:r>
                      </m:num>
                      <m:den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𝑀𝐶𝑃𝐹</m:t>
                        </m:r>
                      </m:den>
                    </m:f>
                  </m:oMath>
                </a14:m>
                <a:endParaRPr lang="en-CA" dirty="0"/>
              </a:p>
              <a:p>
                <a:endParaRPr lang="en-CA" dirty="0"/>
              </a:p>
              <a:p>
                <a:r>
                  <a:rPr lang="en-CA" dirty="0"/>
                  <a:t>Since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𝑀𝐶𝑃𝐹</m:t>
                    </m:r>
                  </m:oMath>
                </a14:m>
                <a:r>
                  <a:rPr lang="en-CA" dirty="0"/>
                  <a:t> is typically 1.5 or higher this implies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p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CA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𝑀𝐷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342AB5-CCB3-4470-B4D0-C090A9C75D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3" t="-154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030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2B578-CEA1-4EE0-BEAE-BB5E3C54C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What’s missing in Pigou analysis?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0D7E41-F052-4B73-9BC6-62589870D08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CA" dirty="0"/>
              </a:p>
              <a:p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𝑀𝐷</m:t>
                    </m:r>
                  </m:oMath>
                </a14:m>
                <a:r>
                  <a:rPr lang="en-CA" dirty="0"/>
                  <a:t> refers to the </a:t>
                </a:r>
                <a:r>
                  <a:rPr lang="en-CA" i="1" dirty="0"/>
                  <a:t>social</a:t>
                </a:r>
                <a:r>
                  <a:rPr lang="en-CA" dirty="0"/>
                  <a:t> cost of pollution emissions</a:t>
                </a:r>
              </a:p>
              <a:p>
                <a:endParaRPr lang="en-CA" dirty="0"/>
              </a:p>
              <a:p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𝑀𝐴𝐶</m:t>
                    </m:r>
                  </m:oMath>
                </a14:m>
                <a:r>
                  <a:rPr lang="en-CA" dirty="0"/>
                  <a:t> refers to the </a:t>
                </a:r>
                <a:r>
                  <a:rPr lang="en-CA" i="1" dirty="0"/>
                  <a:t>private</a:t>
                </a:r>
                <a:r>
                  <a:rPr lang="en-CA" dirty="0"/>
                  <a:t> cost of abatement: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𝑀𝐴</m:t>
                    </m:r>
                    <m:sSub>
                      <m:sSub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endParaRPr lang="en-CA" dirty="0"/>
              </a:p>
              <a:p>
                <a:endParaRPr lang="en-CA" dirty="0"/>
              </a:p>
              <a:p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𝑀𝐴</m:t>
                    </m:r>
                    <m:sSub>
                      <m:sSub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en-CA" dirty="0"/>
                  <a:t> only equals </a:t>
                </a:r>
                <a:r>
                  <a:rPr lang="en-CA" i="1" dirty="0"/>
                  <a:t>social</a:t>
                </a:r>
                <a:r>
                  <a:rPr lang="en-CA" dirty="0"/>
                  <a:t> cost of abatement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𝑀𝐴</m:t>
                    </m:r>
                    <m:sSub>
                      <m:sSub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en-CA" dirty="0"/>
                  <a:t> if there are no tax wedges</a:t>
                </a:r>
              </a:p>
              <a:p>
                <a:endParaRPr lang="en-CA" dirty="0"/>
              </a:p>
              <a:p>
                <a:r>
                  <a:rPr lang="en-CA" dirty="0"/>
                  <a:t>Otherwise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𝑀𝐴</m:t>
                    </m:r>
                    <m:sSub>
                      <m:sSub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lang="en-CA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𝑀𝐴</m:t>
                    </m:r>
                    <m:sSub>
                      <m:sSub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0D7E41-F052-4B73-9BC6-62589870D0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3" r="-7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071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Sandmo</a:t>
            </a:r>
            <a:r>
              <a:rPr lang="en-CA" dirty="0"/>
              <a:t>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1978"/>
            <a:ext cx="8229600" cy="4525963"/>
          </a:xfrm>
        </p:spPr>
        <p:txBody>
          <a:bodyPr/>
          <a:lstStyle/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rossmckitrick.com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13716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985567" y="5410200"/>
            <a:ext cx="53296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1800" y="5410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Emissions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3000" y="200952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$/unit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001342" y="2927997"/>
            <a:ext cx="4170858" cy="248220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950988" y="4191000"/>
            <a:ext cx="4405522" cy="219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18259" y="2822984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/>
              <a:t>MAC</a:t>
            </a:r>
            <a:r>
              <a:rPr lang="en-CA" i="1" baseline="-25000" dirty="0"/>
              <a:t>P</a:t>
            </a:r>
            <a:endParaRPr lang="en-CA" i="1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4112617" y="4191000"/>
            <a:ext cx="0" cy="121919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926971" y="5410199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971" y="5410199"/>
                <a:ext cx="3810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019800" y="54102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54102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4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371600" y="39624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962400"/>
                <a:ext cx="3810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068B7494-C206-47AE-80E2-868D793018EC}"/>
              </a:ext>
            </a:extLst>
          </p:cNvPr>
          <p:cNvSpPr txBox="1"/>
          <p:nvPr/>
        </p:nvSpPr>
        <p:spPr>
          <a:xfrm>
            <a:off x="6542156" y="40063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/>
              <a:t>MD</a:t>
            </a:r>
          </a:p>
        </p:txBody>
      </p:sp>
    </p:spTree>
    <p:extLst>
      <p:ext uri="{BB962C8B-B14F-4D97-AF65-F5344CB8AC3E}">
        <p14:creationId xmlns:p14="http://schemas.microsoft.com/office/powerpoint/2010/main" val="79322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Sandmo</a:t>
            </a:r>
            <a:r>
              <a:rPr lang="en-CA" dirty="0"/>
              <a:t>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618" y="1524000"/>
            <a:ext cx="8229600" cy="4525963"/>
          </a:xfrm>
        </p:spPr>
        <p:txBody>
          <a:bodyPr/>
          <a:lstStyle/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rossmckitrick.com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13716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985567" y="5410200"/>
            <a:ext cx="53296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1800" y="5410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Emissions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3000" y="200952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$/unit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001342" y="2927997"/>
            <a:ext cx="4170858" cy="248220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981200" y="4191000"/>
            <a:ext cx="4405522" cy="219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18259" y="2822984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/>
              <a:t>MAC</a:t>
            </a:r>
            <a:r>
              <a:rPr lang="en-CA" i="1" baseline="-25000" dirty="0"/>
              <a:t>P</a:t>
            </a:r>
            <a:endParaRPr lang="en-CA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6542156" y="40063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/>
              <a:t>MD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4112617" y="4191000"/>
            <a:ext cx="0" cy="121919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926971" y="5410199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971" y="5410199"/>
                <a:ext cx="3810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019800" y="54102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54102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4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371600" y="39624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962400"/>
                <a:ext cx="3810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1981200" y="1524000"/>
            <a:ext cx="4191000" cy="38862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29000" y="2318397"/>
            <a:ext cx="4038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/>
              <a:t>MAC</a:t>
            </a:r>
            <a:r>
              <a:rPr lang="en-CA" i="1" baseline="-25000" dirty="0"/>
              <a:t>S</a:t>
            </a:r>
            <a:r>
              <a:rPr lang="en-CA" i="1" dirty="0"/>
              <a:t> = </a:t>
            </a:r>
            <a:r>
              <a:rPr lang="en-CA" b="1" i="1" dirty="0"/>
              <a:t>Social</a:t>
            </a:r>
            <a:r>
              <a:rPr lang="en-CA" i="1" dirty="0"/>
              <a:t> Marginal Abatement Costs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276600" y="3203984"/>
            <a:ext cx="304800" cy="377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65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894</Words>
  <Application>Microsoft Office PowerPoint</Application>
  <PresentationFormat>On-screen Show (4:3)</PresentationFormat>
  <Paragraphs>273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Office Theme</vt:lpstr>
      <vt:lpstr>Reconciling the Pigovian and Sandmo Principles of Emission Pricing</vt:lpstr>
      <vt:lpstr>Pigovian pricing</vt:lpstr>
      <vt:lpstr>The Pigovian Principle</vt:lpstr>
      <vt:lpstr>Four implications</vt:lpstr>
      <vt:lpstr>Sandmo analysis (&amp; extensions)</vt:lpstr>
      <vt:lpstr>Sandmo (1975)</vt:lpstr>
      <vt:lpstr>What’s missing in Pigou analysis?</vt:lpstr>
      <vt:lpstr>Sandmo Model</vt:lpstr>
      <vt:lpstr>Sandmo Model</vt:lpstr>
      <vt:lpstr>Sandmo Model</vt:lpstr>
      <vt:lpstr>Sandmo Model</vt:lpstr>
      <vt:lpstr>Sandmo rule</vt:lpstr>
      <vt:lpstr>Damage thresholds</vt:lpstr>
      <vt:lpstr>“Second-Best” Case</vt:lpstr>
      <vt:lpstr>Third-Best Case</vt:lpstr>
      <vt:lpstr>Third-Best Case</vt:lpstr>
      <vt:lpstr>Third-Best Case</vt:lpstr>
      <vt:lpstr>Bovenberg &amp; Goulder 1996</vt:lpstr>
      <vt:lpstr>Bovenberg &amp; Goulder 1996</vt:lpstr>
      <vt:lpstr>General model</vt:lpstr>
      <vt:lpstr>General model</vt:lpstr>
      <vt:lpstr>General model</vt:lpstr>
      <vt:lpstr>Implications </vt:lpstr>
      <vt:lpstr>Carbon border tax adjustments</vt:lpstr>
      <vt:lpstr>Further implications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Reconciling the Pigovian and Sandmo Principles of Emission Pricing</dc:title>
  <dc:creator>Ross McKitrick</dc:creator>
  <cp:lastModifiedBy>Ross McKitrick</cp:lastModifiedBy>
  <cp:revision>32</cp:revision>
  <dcterms:created xsi:type="dcterms:W3CDTF">2021-05-18T13:25:26Z</dcterms:created>
  <dcterms:modified xsi:type="dcterms:W3CDTF">2021-05-28T14:03:08Z</dcterms:modified>
</cp:coreProperties>
</file>