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4" r:id="rId8"/>
    <p:sldId id="280" r:id="rId9"/>
    <p:sldId id="282" r:id="rId10"/>
    <p:sldId id="288" r:id="rId11"/>
    <p:sldId id="285" r:id="rId12"/>
    <p:sldId id="289" r:id="rId13"/>
    <p:sldId id="283" r:id="rId14"/>
    <p:sldId id="290" r:id="rId15"/>
    <p:sldId id="286" r:id="rId16"/>
    <p:sldId id="291" r:id="rId17"/>
    <p:sldId id="284" r:id="rId18"/>
    <p:sldId id="292" r:id="rId19"/>
    <p:sldId id="287" r:id="rId20"/>
    <p:sldId id="263" r:id="rId21"/>
    <p:sldId id="276" r:id="rId22"/>
    <p:sldId id="277" r:id="rId23"/>
  </p:sldIdLst>
  <p:sldSz cx="9144000" cy="6858000" type="screen4x3"/>
  <p:notesSz cx="6794500" cy="99314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9" autoAdjust="0"/>
    <p:restoredTop sz="91152"/>
  </p:normalViewPr>
  <p:slideViewPr>
    <p:cSldViewPr>
      <p:cViewPr varScale="1">
        <p:scale>
          <a:sx n="115" d="100"/>
          <a:sy n="115" d="100"/>
        </p:scale>
        <p:origin x="1680" y="20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F9441B2-C6D6-DD44-8CAD-B86E0759F602}"/>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11267" name="Rectangle 3">
            <a:extLst>
              <a:ext uri="{FF2B5EF4-FFF2-40B4-BE49-F238E27FC236}">
                <a16:creationId xmlns:a16="http://schemas.microsoft.com/office/drawing/2014/main" id="{CA3C15E4-92F4-FC43-829F-04041699957D}"/>
              </a:ext>
            </a:extLst>
          </p:cNvPr>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GB"/>
          </a:p>
        </p:txBody>
      </p:sp>
      <p:sp>
        <p:nvSpPr>
          <p:cNvPr id="11268" name="Rectangle 4">
            <a:extLst>
              <a:ext uri="{FF2B5EF4-FFF2-40B4-BE49-F238E27FC236}">
                <a16:creationId xmlns:a16="http://schemas.microsoft.com/office/drawing/2014/main" id="{57E8CC5B-9F38-CC4C-A793-1811AB8672F9}"/>
              </a:ext>
            </a:extLst>
          </p:cNvPr>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11269" name="Rectangle 5">
            <a:extLst>
              <a:ext uri="{FF2B5EF4-FFF2-40B4-BE49-F238E27FC236}">
                <a16:creationId xmlns:a16="http://schemas.microsoft.com/office/drawing/2014/main" id="{9A96B870-4BA4-5E4A-AE3F-F0E294F5F1CD}"/>
              </a:ext>
            </a:extLst>
          </p:cNvPr>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3EA6B0-C15D-E249-9BE1-ED1602EC62D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D4DC068-5B04-4842-863C-08D3107EF99B}"/>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4099" name="Rectangle 3">
            <a:extLst>
              <a:ext uri="{FF2B5EF4-FFF2-40B4-BE49-F238E27FC236}">
                <a16:creationId xmlns:a16="http://schemas.microsoft.com/office/drawing/2014/main" id="{4AD8C2BA-8702-EA42-9208-2A5F27FEE29A}"/>
              </a:ext>
            </a:extLst>
          </p:cNvPr>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GB"/>
          </a:p>
        </p:txBody>
      </p:sp>
      <p:sp>
        <p:nvSpPr>
          <p:cNvPr id="13316" name="Rectangle 4">
            <a:extLst>
              <a:ext uri="{FF2B5EF4-FFF2-40B4-BE49-F238E27FC236}">
                <a16:creationId xmlns:a16="http://schemas.microsoft.com/office/drawing/2014/main" id="{BBAAF1BD-1679-6649-8FE4-331AAFC7CE6F}"/>
              </a:ext>
            </a:extLst>
          </p:cNvPr>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14C11B4-DA47-1D4E-AF4B-8ED803DCB867}"/>
              </a:ext>
            </a:extLst>
          </p:cNvPr>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5AF3E6FD-5913-C844-948F-B49567D32F07}"/>
              </a:ext>
            </a:extLst>
          </p:cNvPr>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4103" name="Rectangle 7">
            <a:extLst>
              <a:ext uri="{FF2B5EF4-FFF2-40B4-BE49-F238E27FC236}">
                <a16:creationId xmlns:a16="http://schemas.microsoft.com/office/drawing/2014/main" id="{EEA29154-589B-044C-8E75-4F5724D8C8A3}"/>
              </a:ext>
            </a:extLst>
          </p:cNvPr>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8949FD5-A659-5141-BBEE-2E67514A447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1</a:t>
            </a:fld>
            <a:endParaRPr lang="en-GB" altLang="en-US"/>
          </a:p>
        </p:txBody>
      </p:sp>
    </p:spTree>
    <p:extLst>
      <p:ext uri="{BB962C8B-B14F-4D97-AF65-F5344CB8AC3E}">
        <p14:creationId xmlns:p14="http://schemas.microsoft.com/office/powerpoint/2010/main" val="109511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18</a:t>
            </a:fld>
            <a:endParaRPr lang="en-GB" altLang="en-US"/>
          </a:p>
        </p:txBody>
      </p:sp>
    </p:spTree>
    <p:extLst>
      <p:ext uri="{BB962C8B-B14F-4D97-AF65-F5344CB8AC3E}">
        <p14:creationId xmlns:p14="http://schemas.microsoft.com/office/powerpoint/2010/main" val="383352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20</a:t>
            </a:fld>
            <a:endParaRPr lang="en-GB" altLang="en-US"/>
          </a:p>
        </p:txBody>
      </p:sp>
    </p:spTree>
    <p:extLst>
      <p:ext uri="{BB962C8B-B14F-4D97-AF65-F5344CB8AC3E}">
        <p14:creationId xmlns:p14="http://schemas.microsoft.com/office/powerpoint/2010/main" val="107899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21</a:t>
            </a:fld>
            <a:endParaRPr lang="en-GB" altLang="en-US"/>
          </a:p>
        </p:txBody>
      </p:sp>
    </p:spTree>
    <p:extLst>
      <p:ext uri="{BB962C8B-B14F-4D97-AF65-F5344CB8AC3E}">
        <p14:creationId xmlns:p14="http://schemas.microsoft.com/office/powerpoint/2010/main" val="176919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22</a:t>
            </a:fld>
            <a:endParaRPr lang="en-GB" altLang="en-US"/>
          </a:p>
        </p:txBody>
      </p:sp>
    </p:spTree>
    <p:extLst>
      <p:ext uri="{BB962C8B-B14F-4D97-AF65-F5344CB8AC3E}">
        <p14:creationId xmlns:p14="http://schemas.microsoft.com/office/powerpoint/2010/main" val="329604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3</a:t>
            </a:fld>
            <a:endParaRPr lang="en-GB" altLang="en-US"/>
          </a:p>
        </p:txBody>
      </p:sp>
    </p:spTree>
    <p:extLst>
      <p:ext uri="{BB962C8B-B14F-4D97-AF65-F5344CB8AC3E}">
        <p14:creationId xmlns:p14="http://schemas.microsoft.com/office/powerpoint/2010/main" val="223916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4</a:t>
            </a:fld>
            <a:endParaRPr lang="en-GB" altLang="en-US"/>
          </a:p>
        </p:txBody>
      </p:sp>
    </p:spTree>
    <p:extLst>
      <p:ext uri="{BB962C8B-B14F-4D97-AF65-F5344CB8AC3E}">
        <p14:creationId xmlns:p14="http://schemas.microsoft.com/office/powerpoint/2010/main" val="184714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5</a:t>
            </a:fld>
            <a:endParaRPr lang="en-GB" altLang="en-US"/>
          </a:p>
        </p:txBody>
      </p:sp>
    </p:spTree>
    <p:extLst>
      <p:ext uri="{BB962C8B-B14F-4D97-AF65-F5344CB8AC3E}">
        <p14:creationId xmlns:p14="http://schemas.microsoft.com/office/powerpoint/2010/main" val="113913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7</a:t>
            </a:fld>
            <a:endParaRPr lang="en-GB" altLang="en-US"/>
          </a:p>
        </p:txBody>
      </p:sp>
    </p:spTree>
    <p:extLst>
      <p:ext uri="{BB962C8B-B14F-4D97-AF65-F5344CB8AC3E}">
        <p14:creationId xmlns:p14="http://schemas.microsoft.com/office/powerpoint/2010/main" val="73273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10</a:t>
            </a:fld>
            <a:endParaRPr lang="en-GB" altLang="en-US"/>
          </a:p>
        </p:txBody>
      </p:sp>
    </p:spTree>
    <p:extLst>
      <p:ext uri="{BB962C8B-B14F-4D97-AF65-F5344CB8AC3E}">
        <p14:creationId xmlns:p14="http://schemas.microsoft.com/office/powerpoint/2010/main" val="179610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12</a:t>
            </a:fld>
            <a:endParaRPr lang="en-GB" altLang="en-US"/>
          </a:p>
        </p:txBody>
      </p:sp>
    </p:spTree>
    <p:extLst>
      <p:ext uri="{BB962C8B-B14F-4D97-AF65-F5344CB8AC3E}">
        <p14:creationId xmlns:p14="http://schemas.microsoft.com/office/powerpoint/2010/main" val="259115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14</a:t>
            </a:fld>
            <a:endParaRPr lang="en-GB" altLang="en-US"/>
          </a:p>
        </p:txBody>
      </p:sp>
    </p:spTree>
    <p:extLst>
      <p:ext uri="{BB962C8B-B14F-4D97-AF65-F5344CB8AC3E}">
        <p14:creationId xmlns:p14="http://schemas.microsoft.com/office/powerpoint/2010/main" val="780858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F8949FD5-A659-5141-BBEE-2E67514A447D}" type="slidenum">
              <a:rPr lang="en-GB" altLang="en-US" smtClean="0"/>
              <a:pPr>
                <a:defRPr/>
              </a:pPr>
              <a:t>16</a:t>
            </a:fld>
            <a:endParaRPr lang="en-GB" altLang="en-US"/>
          </a:p>
        </p:txBody>
      </p:sp>
    </p:spTree>
    <p:extLst>
      <p:ext uri="{BB962C8B-B14F-4D97-AF65-F5344CB8AC3E}">
        <p14:creationId xmlns:p14="http://schemas.microsoft.com/office/powerpoint/2010/main" val="3003748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5D43A71-F8EC-004E-8362-0D4F11D4923C}"/>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5" name="Picture 5" descr="UPLand.jpg">
            <a:extLst>
              <a:ext uri="{FF2B5EF4-FFF2-40B4-BE49-F238E27FC236}">
                <a16:creationId xmlns:a16="http://schemas.microsoft.com/office/drawing/2014/main" id="{7CFA1E0E-3021-DA4B-8AFD-854FADEC44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6" name="Slide Number Placeholder 3">
            <a:extLst>
              <a:ext uri="{FF2B5EF4-FFF2-40B4-BE49-F238E27FC236}">
                <a16:creationId xmlns:a16="http://schemas.microsoft.com/office/drawing/2014/main" id="{817D2EC4-AEF7-C141-AF36-AF88B7274D64}"/>
              </a:ext>
            </a:extLst>
          </p:cNvPr>
          <p:cNvSpPr>
            <a:spLocks noGrp="1"/>
          </p:cNvSpPr>
          <p:nvPr>
            <p:ph type="sldNum" sz="quarter" idx="10"/>
          </p:nvPr>
        </p:nvSpPr>
        <p:spPr/>
        <p:txBody>
          <a:bodyPr/>
          <a:lstStyle>
            <a:lvl1pPr>
              <a:defRPr/>
            </a:lvl1pPr>
          </a:lstStyle>
          <a:p>
            <a:pPr>
              <a:defRPr/>
            </a:pPr>
            <a:fld id="{564F4192-BFDB-7045-A2C0-B1EB49851217}" type="slidenum">
              <a:rPr lang="en-GB" altLang="en-US"/>
              <a:pPr>
                <a:defRPr/>
              </a:pPr>
              <a:t>‹#›</a:t>
            </a:fld>
            <a:endParaRPr lang="en-GB" altLang="en-US"/>
          </a:p>
        </p:txBody>
      </p:sp>
    </p:spTree>
    <p:extLst>
      <p:ext uri="{BB962C8B-B14F-4D97-AF65-F5344CB8AC3E}">
        <p14:creationId xmlns:p14="http://schemas.microsoft.com/office/powerpoint/2010/main" val="80280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2FF7583-ECE9-C24A-983B-6E9F0D3FDC4D}"/>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5" name="Picture 5" descr="UPLand.jpg">
            <a:extLst>
              <a:ext uri="{FF2B5EF4-FFF2-40B4-BE49-F238E27FC236}">
                <a16:creationId xmlns:a16="http://schemas.microsoft.com/office/drawing/2014/main" id="{BA1D4C44-8020-464C-BF71-A01977837C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3">
            <a:extLst>
              <a:ext uri="{FF2B5EF4-FFF2-40B4-BE49-F238E27FC236}">
                <a16:creationId xmlns:a16="http://schemas.microsoft.com/office/drawing/2014/main" id="{B156B422-49DF-8145-90D0-7B0B2E895C69}"/>
              </a:ext>
            </a:extLst>
          </p:cNvPr>
          <p:cNvSpPr>
            <a:spLocks noGrp="1"/>
          </p:cNvSpPr>
          <p:nvPr>
            <p:ph type="sldNum" sz="quarter" idx="10"/>
          </p:nvPr>
        </p:nvSpPr>
        <p:spPr/>
        <p:txBody>
          <a:bodyPr/>
          <a:lstStyle>
            <a:lvl1pPr>
              <a:defRPr/>
            </a:lvl1pPr>
          </a:lstStyle>
          <a:p>
            <a:pPr>
              <a:defRPr/>
            </a:pPr>
            <a:fld id="{894B9F2C-B962-F047-A3A0-869CF8F5D577}" type="slidenum">
              <a:rPr lang="en-GB" altLang="en-US"/>
              <a:pPr>
                <a:defRPr/>
              </a:pPr>
              <a:t>‹#›</a:t>
            </a:fld>
            <a:endParaRPr lang="en-GB" altLang="en-US"/>
          </a:p>
        </p:txBody>
      </p:sp>
    </p:spTree>
    <p:extLst>
      <p:ext uri="{BB962C8B-B14F-4D97-AF65-F5344CB8AC3E}">
        <p14:creationId xmlns:p14="http://schemas.microsoft.com/office/powerpoint/2010/main" val="324656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60CC70BC-6224-ED49-B409-D4DB26FBE5DE}"/>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5" name="Picture 5" descr="UPLand.jpg">
            <a:extLst>
              <a:ext uri="{FF2B5EF4-FFF2-40B4-BE49-F238E27FC236}">
                <a16:creationId xmlns:a16="http://schemas.microsoft.com/office/drawing/2014/main" id="{2C4FB47E-AEBF-4940-9091-9C182CECF2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000750" y="228600"/>
            <a:ext cx="1771650" cy="59436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85800" y="228600"/>
            <a:ext cx="51625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3">
            <a:extLst>
              <a:ext uri="{FF2B5EF4-FFF2-40B4-BE49-F238E27FC236}">
                <a16:creationId xmlns:a16="http://schemas.microsoft.com/office/drawing/2014/main" id="{A52DA649-8CFE-C346-9266-4EE9AA52C004}"/>
              </a:ext>
            </a:extLst>
          </p:cNvPr>
          <p:cNvSpPr>
            <a:spLocks noGrp="1"/>
          </p:cNvSpPr>
          <p:nvPr>
            <p:ph type="sldNum" sz="quarter" idx="10"/>
          </p:nvPr>
        </p:nvSpPr>
        <p:spPr/>
        <p:txBody>
          <a:bodyPr/>
          <a:lstStyle>
            <a:lvl1pPr>
              <a:defRPr/>
            </a:lvl1pPr>
          </a:lstStyle>
          <a:p>
            <a:pPr>
              <a:defRPr/>
            </a:pPr>
            <a:fld id="{591B33A4-0CB2-044F-9771-B0A4E1061AC3}" type="slidenum">
              <a:rPr lang="en-GB" altLang="en-US"/>
              <a:pPr>
                <a:defRPr/>
              </a:pPr>
              <a:t>‹#›</a:t>
            </a:fld>
            <a:endParaRPr lang="en-GB" altLang="en-US"/>
          </a:p>
        </p:txBody>
      </p:sp>
    </p:spTree>
    <p:extLst>
      <p:ext uri="{BB962C8B-B14F-4D97-AF65-F5344CB8AC3E}">
        <p14:creationId xmlns:p14="http://schemas.microsoft.com/office/powerpoint/2010/main" val="265110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AAD94E9-722D-CE45-BE29-54DC7DAFDEE9}"/>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5" name="Picture 5" descr="UPLand.jpg">
            <a:extLst>
              <a:ext uri="{FF2B5EF4-FFF2-40B4-BE49-F238E27FC236}">
                <a16:creationId xmlns:a16="http://schemas.microsoft.com/office/drawing/2014/main" id="{D2FC00C7-CB13-0546-813D-4F780C0D62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3">
            <a:extLst>
              <a:ext uri="{FF2B5EF4-FFF2-40B4-BE49-F238E27FC236}">
                <a16:creationId xmlns:a16="http://schemas.microsoft.com/office/drawing/2014/main" id="{57307F90-8585-BD4A-BB66-794B6C8D4401}"/>
              </a:ext>
            </a:extLst>
          </p:cNvPr>
          <p:cNvSpPr>
            <a:spLocks noGrp="1"/>
          </p:cNvSpPr>
          <p:nvPr>
            <p:ph type="sldNum" sz="quarter" idx="10"/>
          </p:nvPr>
        </p:nvSpPr>
        <p:spPr/>
        <p:txBody>
          <a:bodyPr/>
          <a:lstStyle>
            <a:lvl1pPr>
              <a:defRPr/>
            </a:lvl1pPr>
          </a:lstStyle>
          <a:p>
            <a:pPr>
              <a:defRPr/>
            </a:pPr>
            <a:fld id="{568A62F7-A87A-2F44-B475-AF7F77BB0043}" type="slidenum">
              <a:rPr lang="en-GB" altLang="en-US"/>
              <a:pPr>
                <a:defRPr/>
              </a:pPr>
              <a:t>‹#›</a:t>
            </a:fld>
            <a:endParaRPr lang="en-GB" altLang="en-US"/>
          </a:p>
        </p:txBody>
      </p:sp>
    </p:spTree>
    <p:extLst>
      <p:ext uri="{BB962C8B-B14F-4D97-AF65-F5344CB8AC3E}">
        <p14:creationId xmlns:p14="http://schemas.microsoft.com/office/powerpoint/2010/main" val="22184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E6DF458-FA7D-5A46-9747-652262155358}"/>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5" name="Picture 5" descr="UPLand.jpg">
            <a:extLst>
              <a:ext uri="{FF2B5EF4-FFF2-40B4-BE49-F238E27FC236}">
                <a16:creationId xmlns:a16="http://schemas.microsoft.com/office/drawing/2014/main" id="{4FF28B80-7850-3E4D-8621-A482FD0CE1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3">
            <a:extLst>
              <a:ext uri="{FF2B5EF4-FFF2-40B4-BE49-F238E27FC236}">
                <a16:creationId xmlns:a16="http://schemas.microsoft.com/office/drawing/2014/main" id="{067DD027-E4CA-FE4E-8C14-319F8C6167F3}"/>
              </a:ext>
            </a:extLst>
          </p:cNvPr>
          <p:cNvSpPr>
            <a:spLocks noGrp="1"/>
          </p:cNvSpPr>
          <p:nvPr>
            <p:ph type="sldNum" sz="quarter" idx="10"/>
          </p:nvPr>
        </p:nvSpPr>
        <p:spPr/>
        <p:txBody>
          <a:bodyPr/>
          <a:lstStyle>
            <a:lvl1pPr>
              <a:defRPr/>
            </a:lvl1pPr>
          </a:lstStyle>
          <a:p>
            <a:pPr>
              <a:defRPr/>
            </a:pPr>
            <a:fld id="{6885F75E-FDB7-E947-8F2D-B350CDE3A323}" type="slidenum">
              <a:rPr lang="en-GB" altLang="en-US"/>
              <a:pPr>
                <a:defRPr/>
              </a:pPr>
              <a:t>‹#›</a:t>
            </a:fld>
            <a:endParaRPr lang="en-GB" altLang="en-US"/>
          </a:p>
        </p:txBody>
      </p:sp>
    </p:spTree>
    <p:extLst>
      <p:ext uri="{BB962C8B-B14F-4D97-AF65-F5344CB8AC3E}">
        <p14:creationId xmlns:p14="http://schemas.microsoft.com/office/powerpoint/2010/main" val="370975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9CBF7137-C9D4-F244-8600-6B3118476E7A}"/>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6" name="Picture 6" descr="UPLand.jpg">
            <a:extLst>
              <a:ext uri="{FF2B5EF4-FFF2-40B4-BE49-F238E27FC236}">
                <a16:creationId xmlns:a16="http://schemas.microsoft.com/office/drawing/2014/main" id="{D2CD2C53-4504-2346-9185-A2B7E1FF24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85800" y="1524000"/>
            <a:ext cx="3467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305300" y="1524000"/>
            <a:ext cx="3467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4">
            <a:extLst>
              <a:ext uri="{FF2B5EF4-FFF2-40B4-BE49-F238E27FC236}">
                <a16:creationId xmlns:a16="http://schemas.microsoft.com/office/drawing/2014/main" id="{4980C8FE-ECB8-D141-89AB-2AA28B795822}"/>
              </a:ext>
            </a:extLst>
          </p:cNvPr>
          <p:cNvSpPr>
            <a:spLocks noGrp="1"/>
          </p:cNvSpPr>
          <p:nvPr>
            <p:ph type="sldNum" sz="quarter" idx="10"/>
          </p:nvPr>
        </p:nvSpPr>
        <p:spPr/>
        <p:txBody>
          <a:bodyPr/>
          <a:lstStyle>
            <a:lvl1pPr>
              <a:defRPr/>
            </a:lvl1pPr>
          </a:lstStyle>
          <a:p>
            <a:pPr>
              <a:defRPr/>
            </a:pPr>
            <a:fld id="{4ECC1FF7-1A57-3440-826B-647330CA1954}" type="slidenum">
              <a:rPr lang="en-GB" altLang="en-US"/>
              <a:pPr>
                <a:defRPr/>
              </a:pPr>
              <a:t>‹#›</a:t>
            </a:fld>
            <a:endParaRPr lang="en-GB" altLang="en-US"/>
          </a:p>
        </p:txBody>
      </p:sp>
    </p:spTree>
    <p:extLst>
      <p:ext uri="{BB962C8B-B14F-4D97-AF65-F5344CB8AC3E}">
        <p14:creationId xmlns:p14="http://schemas.microsoft.com/office/powerpoint/2010/main" val="401714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a:extLst>
              <a:ext uri="{FF2B5EF4-FFF2-40B4-BE49-F238E27FC236}">
                <a16:creationId xmlns:a16="http://schemas.microsoft.com/office/drawing/2014/main" id="{2D6613FF-4CAD-D247-85B5-7A69E0BD2CB5}"/>
              </a:ext>
            </a:extLst>
          </p:cNvPr>
          <p:cNvSpPr>
            <a:spLocks noGrp="1" noChangeArrowheads="1"/>
          </p:cNvSpPr>
          <p:nvPr>
            <p:ph type="sldNum" sz="quarter" idx="10"/>
          </p:nvPr>
        </p:nvSpPr>
        <p:spPr>
          <a:ln/>
        </p:spPr>
        <p:txBody>
          <a:bodyPr/>
          <a:lstStyle>
            <a:lvl1pPr>
              <a:defRPr/>
            </a:lvl1pPr>
          </a:lstStyle>
          <a:p>
            <a:pPr>
              <a:defRPr/>
            </a:pPr>
            <a:fld id="{45648606-4321-1149-9694-34F671F126C3}" type="slidenum">
              <a:rPr lang="en-GB" altLang="en-US"/>
              <a:pPr>
                <a:defRPr/>
              </a:pPr>
              <a:t>‹#›</a:t>
            </a:fld>
            <a:endParaRPr lang="en-GB" altLang="en-US"/>
          </a:p>
        </p:txBody>
      </p:sp>
    </p:spTree>
    <p:extLst>
      <p:ext uri="{BB962C8B-B14F-4D97-AF65-F5344CB8AC3E}">
        <p14:creationId xmlns:p14="http://schemas.microsoft.com/office/powerpoint/2010/main" val="148148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6">
            <a:extLst>
              <a:ext uri="{FF2B5EF4-FFF2-40B4-BE49-F238E27FC236}">
                <a16:creationId xmlns:a16="http://schemas.microsoft.com/office/drawing/2014/main" id="{50A8B2F3-5362-BF47-BD77-078F5C9D1E0C}"/>
              </a:ext>
            </a:extLst>
          </p:cNvPr>
          <p:cNvSpPr>
            <a:spLocks noGrp="1" noChangeArrowheads="1"/>
          </p:cNvSpPr>
          <p:nvPr>
            <p:ph type="sldNum" sz="quarter" idx="10"/>
          </p:nvPr>
        </p:nvSpPr>
        <p:spPr>
          <a:ln/>
        </p:spPr>
        <p:txBody>
          <a:bodyPr/>
          <a:lstStyle>
            <a:lvl1pPr>
              <a:defRPr/>
            </a:lvl1pPr>
          </a:lstStyle>
          <a:p>
            <a:pPr>
              <a:defRPr/>
            </a:pPr>
            <a:fld id="{7ABB5FA1-D700-1F4A-8810-9113DAA85176}" type="slidenum">
              <a:rPr lang="en-GB" altLang="en-US"/>
              <a:pPr>
                <a:defRPr/>
              </a:pPr>
              <a:t>‹#›</a:t>
            </a:fld>
            <a:endParaRPr lang="en-GB" altLang="en-US"/>
          </a:p>
        </p:txBody>
      </p:sp>
    </p:spTree>
    <p:extLst>
      <p:ext uri="{BB962C8B-B14F-4D97-AF65-F5344CB8AC3E}">
        <p14:creationId xmlns:p14="http://schemas.microsoft.com/office/powerpoint/2010/main" val="400159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0424711-E9C8-994C-981B-5FE135EA0B43}"/>
              </a:ext>
            </a:extLst>
          </p:cNvPr>
          <p:cNvSpPr>
            <a:spLocks noGrp="1" noChangeArrowheads="1"/>
          </p:cNvSpPr>
          <p:nvPr>
            <p:ph type="sldNum" sz="quarter" idx="10"/>
          </p:nvPr>
        </p:nvSpPr>
        <p:spPr>
          <a:ln/>
        </p:spPr>
        <p:txBody>
          <a:bodyPr/>
          <a:lstStyle>
            <a:lvl1pPr>
              <a:defRPr/>
            </a:lvl1pPr>
          </a:lstStyle>
          <a:p>
            <a:pPr>
              <a:defRPr/>
            </a:pPr>
            <a:fld id="{8B0AB14F-5B48-E244-AC47-E7FB3E6CA420}" type="slidenum">
              <a:rPr lang="en-GB" altLang="en-US"/>
              <a:pPr>
                <a:defRPr/>
              </a:pPr>
              <a:t>‹#›</a:t>
            </a:fld>
            <a:endParaRPr lang="en-GB" altLang="en-US"/>
          </a:p>
        </p:txBody>
      </p:sp>
    </p:spTree>
    <p:extLst>
      <p:ext uri="{BB962C8B-B14F-4D97-AF65-F5344CB8AC3E}">
        <p14:creationId xmlns:p14="http://schemas.microsoft.com/office/powerpoint/2010/main" val="146136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31E8E3F-AC4F-6F44-A60C-8C6C95C61E01}"/>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6" name="Picture 6" descr="UPLand.jpg">
            <a:extLst>
              <a:ext uri="{FF2B5EF4-FFF2-40B4-BE49-F238E27FC236}">
                <a16:creationId xmlns:a16="http://schemas.microsoft.com/office/drawing/2014/main" id="{4EF3C49C-6DD6-0644-AB1B-EABBEA0982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id="{799E3A66-A33E-7642-A523-D2BCD1376111}"/>
              </a:ext>
            </a:extLst>
          </p:cNvPr>
          <p:cNvSpPr>
            <a:spLocks noGrp="1"/>
          </p:cNvSpPr>
          <p:nvPr>
            <p:ph type="sldNum" sz="quarter" idx="10"/>
          </p:nvPr>
        </p:nvSpPr>
        <p:spPr/>
        <p:txBody>
          <a:bodyPr/>
          <a:lstStyle>
            <a:lvl1pPr>
              <a:defRPr/>
            </a:lvl1pPr>
          </a:lstStyle>
          <a:p>
            <a:pPr>
              <a:defRPr/>
            </a:pPr>
            <a:fld id="{C66DFE21-4CFA-8544-A9B9-DD2031405175}" type="slidenum">
              <a:rPr lang="en-GB" altLang="en-US"/>
              <a:pPr>
                <a:defRPr/>
              </a:pPr>
              <a:t>‹#›</a:t>
            </a:fld>
            <a:endParaRPr lang="en-GB" altLang="en-US"/>
          </a:p>
        </p:txBody>
      </p:sp>
    </p:spTree>
    <p:extLst>
      <p:ext uri="{BB962C8B-B14F-4D97-AF65-F5344CB8AC3E}">
        <p14:creationId xmlns:p14="http://schemas.microsoft.com/office/powerpoint/2010/main" val="329732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95BF5CDD-FFE3-DC48-9DDC-D87ABD93CB23}"/>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6" name="Picture 6" descr="UPLand.jpg">
            <a:extLst>
              <a:ext uri="{FF2B5EF4-FFF2-40B4-BE49-F238E27FC236}">
                <a16:creationId xmlns:a16="http://schemas.microsoft.com/office/drawing/2014/main" id="{05C86212-B162-1640-9173-721A01AD96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id="{A9411147-6B3E-5941-919B-3F8BE44E1D6B}"/>
              </a:ext>
            </a:extLst>
          </p:cNvPr>
          <p:cNvSpPr>
            <a:spLocks noGrp="1"/>
          </p:cNvSpPr>
          <p:nvPr>
            <p:ph type="sldNum" sz="quarter" idx="10"/>
          </p:nvPr>
        </p:nvSpPr>
        <p:spPr/>
        <p:txBody>
          <a:bodyPr/>
          <a:lstStyle>
            <a:lvl1pPr>
              <a:defRPr/>
            </a:lvl1pPr>
          </a:lstStyle>
          <a:p>
            <a:pPr>
              <a:defRPr/>
            </a:pPr>
            <a:fld id="{0C5A4815-37F6-B741-8AEE-EC2CB623976A}" type="slidenum">
              <a:rPr lang="en-GB" altLang="en-US"/>
              <a:pPr>
                <a:defRPr/>
              </a:pPr>
              <a:t>‹#›</a:t>
            </a:fld>
            <a:endParaRPr lang="en-GB" altLang="en-US"/>
          </a:p>
        </p:txBody>
      </p:sp>
    </p:spTree>
    <p:extLst>
      <p:ext uri="{BB962C8B-B14F-4D97-AF65-F5344CB8AC3E}">
        <p14:creationId xmlns:p14="http://schemas.microsoft.com/office/powerpoint/2010/main" val="428248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CBC0C29-E388-F447-8112-1468F1237B66}"/>
              </a:ext>
            </a:extLst>
          </p:cNvPr>
          <p:cNvSpPr>
            <a:spLocks noGrp="1" noChangeArrowheads="1"/>
          </p:cNvSpPr>
          <p:nvPr>
            <p:ph type="title"/>
          </p:nvPr>
        </p:nvSpPr>
        <p:spPr bwMode="auto">
          <a:xfrm>
            <a:off x="685800" y="2286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261456FF-86A1-6E42-A205-54AE22C796A9}"/>
              </a:ext>
            </a:extLst>
          </p:cNvPr>
          <p:cNvSpPr>
            <a:spLocks noGrp="1" noChangeArrowheads="1"/>
          </p:cNvSpPr>
          <p:nvPr>
            <p:ph type="body" idx="1"/>
          </p:nvPr>
        </p:nvSpPr>
        <p:spPr bwMode="auto">
          <a:xfrm>
            <a:off x="685800" y="1524000"/>
            <a:ext cx="708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a:extLst>
              <a:ext uri="{FF2B5EF4-FFF2-40B4-BE49-F238E27FC236}">
                <a16:creationId xmlns:a16="http://schemas.microsoft.com/office/drawing/2014/main" id="{07C65EFC-7395-4845-9CC5-5817F8F90678}"/>
              </a:ext>
            </a:extLst>
          </p:cNvPr>
          <p:cNvSpPr>
            <a:spLocks noGrp="1" noChangeArrowheads="1"/>
          </p:cNvSpPr>
          <p:nvPr>
            <p:ph type="sldNum" sz="quarter" idx="4"/>
          </p:nvPr>
        </p:nvSpPr>
        <p:spPr bwMode="auto">
          <a:xfrm>
            <a:off x="7010400" y="6248400"/>
            <a:ext cx="182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rgbClr val="005BAB"/>
                </a:solidFill>
                <a:latin typeface="Verdana" panose="020B0604030504040204" pitchFamily="34" charset="0"/>
              </a:defRPr>
            </a:lvl1pPr>
          </a:lstStyle>
          <a:p>
            <a:pPr>
              <a:defRPr/>
            </a:pPr>
            <a:fld id="{54402ACF-BFF8-364C-81A3-476FD4C330E9}" type="slidenum">
              <a:rPr lang="en-GB" altLang="en-US"/>
              <a:pPr>
                <a:defRPr/>
              </a:pPr>
              <a:t>‹#›</a:t>
            </a:fld>
            <a:endParaRPr lang="en-GB" altLang="en-US"/>
          </a:p>
        </p:txBody>
      </p:sp>
      <p:sp>
        <p:nvSpPr>
          <p:cNvPr id="8" name="Rectangle 7">
            <a:extLst>
              <a:ext uri="{FF2B5EF4-FFF2-40B4-BE49-F238E27FC236}">
                <a16:creationId xmlns:a16="http://schemas.microsoft.com/office/drawing/2014/main" id="{522BB557-1176-DB40-99F8-5CF3D477CA1D}"/>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2" name="Picture 8" descr="UPLand.jpg">
            <a:extLst>
              <a:ext uri="{FF2B5EF4-FFF2-40B4-BE49-F238E27FC236}">
                <a16:creationId xmlns:a16="http://schemas.microsoft.com/office/drawing/2014/main" id="{705DC4FB-EE6A-014D-81D3-525E9B3F08F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14" r:id="rId5"/>
    <p:sldLayoutId id="2147483715" r:id="rId6"/>
    <p:sldLayoutId id="2147483716" r:id="rId7"/>
    <p:sldLayoutId id="2147483721" r:id="rId8"/>
    <p:sldLayoutId id="2147483722" r:id="rId9"/>
    <p:sldLayoutId id="2147483723" r:id="rId10"/>
    <p:sldLayoutId id="2147483724" r:id="rId11"/>
  </p:sldLayoutIdLst>
  <p:hf hdr="0" ftr="0" dt="0"/>
  <p:txStyles>
    <p:titleStyle>
      <a:lvl1pPr algn="l" rtl="0" eaLnBrk="0" fontAlgn="base" hangingPunct="0">
        <a:spcBef>
          <a:spcPct val="0"/>
        </a:spcBef>
        <a:spcAft>
          <a:spcPct val="0"/>
        </a:spcAft>
        <a:defRPr sz="2100" b="1">
          <a:solidFill>
            <a:srgbClr val="00308E"/>
          </a:solidFill>
          <a:latin typeface="+mj-lt"/>
          <a:ea typeface="+mj-ea"/>
          <a:cs typeface="+mj-cs"/>
        </a:defRPr>
      </a:lvl1pPr>
      <a:lvl2pPr algn="l" rtl="0" eaLnBrk="0" fontAlgn="base" hangingPunct="0">
        <a:spcBef>
          <a:spcPct val="0"/>
        </a:spcBef>
        <a:spcAft>
          <a:spcPct val="0"/>
        </a:spcAft>
        <a:defRPr sz="2100" b="1">
          <a:solidFill>
            <a:srgbClr val="00308E"/>
          </a:solidFill>
          <a:latin typeface="Arial" charset="0"/>
        </a:defRPr>
      </a:lvl2pPr>
      <a:lvl3pPr algn="l" rtl="0" eaLnBrk="0" fontAlgn="base" hangingPunct="0">
        <a:spcBef>
          <a:spcPct val="0"/>
        </a:spcBef>
        <a:spcAft>
          <a:spcPct val="0"/>
        </a:spcAft>
        <a:defRPr sz="2100" b="1">
          <a:solidFill>
            <a:srgbClr val="00308E"/>
          </a:solidFill>
          <a:latin typeface="Arial" charset="0"/>
        </a:defRPr>
      </a:lvl3pPr>
      <a:lvl4pPr algn="l" rtl="0" eaLnBrk="0" fontAlgn="base" hangingPunct="0">
        <a:spcBef>
          <a:spcPct val="0"/>
        </a:spcBef>
        <a:spcAft>
          <a:spcPct val="0"/>
        </a:spcAft>
        <a:defRPr sz="2100" b="1">
          <a:solidFill>
            <a:srgbClr val="00308E"/>
          </a:solidFill>
          <a:latin typeface="Arial" charset="0"/>
        </a:defRPr>
      </a:lvl4pPr>
      <a:lvl5pPr algn="l" rtl="0" eaLnBrk="0" fontAlgn="base" hangingPunct="0">
        <a:spcBef>
          <a:spcPct val="0"/>
        </a:spcBef>
        <a:spcAft>
          <a:spcPct val="0"/>
        </a:spcAft>
        <a:defRPr sz="2100" b="1">
          <a:solidFill>
            <a:srgbClr val="00308E"/>
          </a:solidFill>
          <a:latin typeface="Arial" charset="0"/>
        </a:defRPr>
      </a:lvl5pPr>
      <a:lvl6pPr marL="457200" algn="l" rtl="0" fontAlgn="base">
        <a:spcBef>
          <a:spcPct val="0"/>
        </a:spcBef>
        <a:spcAft>
          <a:spcPct val="0"/>
        </a:spcAft>
        <a:defRPr sz="2100" b="1">
          <a:solidFill>
            <a:srgbClr val="00308E"/>
          </a:solidFill>
          <a:latin typeface="Arial" charset="0"/>
        </a:defRPr>
      </a:lvl6pPr>
      <a:lvl7pPr marL="914400" algn="l" rtl="0" fontAlgn="base">
        <a:spcBef>
          <a:spcPct val="0"/>
        </a:spcBef>
        <a:spcAft>
          <a:spcPct val="0"/>
        </a:spcAft>
        <a:defRPr sz="2100" b="1">
          <a:solidFill>
            <a:srgbClr val="00308E"/>
          </a:solidFill>
          <a:latin typeface="Arial" charset="0"/>
        </a:defRPr>
      </a:lvl7pPr>
      <a:lvl8pPr marL="1371600" algn="l" rtl="0" fontAlgn="base">
        <a:spcBef>
          <a:spcPct val="0"/>
        </a:spcBef>
        <a:spcAft>
          <a:spcPct val="0"/>
        </a:spcAft>
        <a:defRPr sz="2100" b="1">
          <a:solidFill>
            <a:srgbClr val="00308E"/>
          </a:solidFill>
          <a:latin typeface="Arial" charset="0"/>
        </a:defRPr>
      </a:lvl8pPr>
      <a:lvl9pPr marL="1828800" algn="l" rtl="0" fontAlgn="base">
        <a:spcBef>
          <a:spcPct val="0"/>
        </a:spcBef>
        <a:spcAft>
          <a:spcPct val="0"/>
        </a:spcAft>
        <a:defRPr sz="2100" b="1">
          <a:solidFill>
            <a:srgbClr val="00308E"/>
          </a:solidFill>
          <a:latin typeface="Arial" charset="0"/>
        </a:defRPr>
      </a:lvl9pPr>
    </p:titleStyle>
    <p:bodyStyle>
      <a:lvl1pPr marL="342900" indent="-342900" algn="l" rtl="0" eaLnBrk="0" fontAlgn="base" hangingPunct="0">
        <a:spcBef>
          <a:spcPct val="20000"/>
        </a:spcBef>
        <a:spcAft>
          <a:spcPct val="0"/>
        </a:spcAft>
        <a:buChar char="•"/>
        <a:defRPr sz="1600">
          <a:solidFill>
            <a:srgbClr val="00308E"/>
          </a:solidFill>
          <a:latin typeface="+mn-lt"/>
          <a:ea typeface="+mn-ea"/>
          <a:cs typeface="+mn-cs"/>
        </a:defRPr>
      </a:lvl1pPr>
      <a:lvl2pPr marL="742950" indent="-285750" algn="l" rtl="0" eaLnBrk="0" fontAlgn="base" hangingPunct="0">
        <a:spcBef>
          <a:spcPct val="20000"/>
        </a:spcBef>
        <a:spcAft>
          <a:spcPct val="0"/>
        </a:spcAft>
        <a:buChar char="–"/>
        <a:defRPr sz="1600">
          <a:solidFill>
            <a:srgbClr val="00308E"/>
          </a:solidFill>
          <a:latin typeface="+mn-lt"/>
        </a:defRPr>
      </a:lvl2pPr>
      <a:lvl3pPr marL="1143000" indent="-228600" algn="l" rtl="0" eaLnBrk="0" fontAlgn="base" hangingPunct="0">
        <a:spcBef>
          <a:spcPct val="20000"/>
        </a:spcBef>
        <a:spcAft>
          <a:spcPct val="0"/>
        </a:spcAft>
        <a:buChar char="•"/>
        <a:defRPr sz="1600">
          <a:solidFill>
            <a:srgbClr val="00308E"/>
          </a:solidFill>
          <a:latin typeface="+mn-lt"/>
        </a:defRPr>
      </a:lvl3pPr>
      <a:lvl4pPr marL="1600200" indent="-228600" algn="l" rtl="0" eaLnBrk="0" fontAlgn="base" hangingPunct="0">
        <a:spcBef>
          <a:spcPct val="20000"/>
        </a:spcBef>
        <a:spcAft>
          <a:spcPct val="0"/>
        </a:spcAft>
        <a:buChar char="–"/>
        <a:defRPr sz="1600">
          <a:solidFill>
            <a:srgbClr val="00308E"/>
          </a:solidFill>
          <a:latin typeface="+mn-lt"/>
        </a:defRPr>
      </a:lvl4pPr>
      <a:lvl5pPr marL="2057400" indent="-228600" algn="l" rtl="0" eaLnBrk="0" fontAlgn="base" hangingPunct="0">
        <a:spcBef>
          <a:spcPct val="20000"/>
        </a:spcBef>
        <a:spcAft>
          <a:spcPct val="0"/>
        </a:spcAft>
        <a:buChar char="»"/>
        <a:defRPr sz="1600">
          <a:solidFill>
            <a:srgbClr val="00308E"/>
          </a:solidFill>
          <a:latin typeface="+mn-lt"/>
        </a:defRPr>
      </a:lvl5pPr>
      <a:lvl6pPr marL="2514600" indent="-228600" algn="l" rtl="0" fontAlgn="base">
        <a:spcBef>
          <a:spcPct val="20000"/>
        </a:spcBef>
        <a:spcAft>
          <a:spcPct val="0"/>
        </a:spcAft>
        <a:buChar char="»"/>
        <a:defRPr sz="1600">
          <a:solidFill>
            <a:srgbClr val="00308E"/>
          </a:solidFill>
          <a:latin typeface="+mn-lt"/>
        </a:defRPr>
      </a:lvl6pPr>
      <a:lvl7pPr marL="2971800" indent="-228600" algn="l" rtl="0" fontAlgn="base">
        <a:spcBef>
          <a:spcPct val="20000"/>
        </a:spcBef>
        <a:spcAft>
          <a:spcPct val="0"/>
        </a:spcAft>
        <a:buChar char="»"/>
        <a:defRPr sz="1600">
          <a:solidFill>
            <a:srgbClr val="00308E"/>
          </a:solidFill>
          <a:latin typeface="+mn-lt"/>
        </a:defRPr>
      </a:lvl7pPr>
      <a:lvl8pPr marL="3429000" indent="-228600" algn="l" rtl="0" fontAlgn="base">
        <a:spcBef>
          <a:spcPct val="20000"/>
        </a:spcBef>
        <a:spcAft>
          <a:spcPct val="0"/>
        </a:spcAft>
        <a:buChar char="»"/>
        <a:defRPr sz="1600">
          <a:solidFill>
            <a:srgbClr val="00308E"/>
          </a:solidFill>
          <a:latin typeface="+mn-lt"/>
        </a:defRPr>
      </a:lvl8pPr>
      <a:lvl9pPr marL="3886200" indent="-228600" algn="l" rtl="0" fontAlgn="base">
        <a:spcBef>
          <a:spcPct val="20000"/>
        </a:spcBef>
        <a:spcAft>
          <a:spcPct val="0"/>
        </a:spcAft>
        <a:buChar char="»"/>
        <a:defRPr sz="1600">
          <a:solidFill>
            <a:srgbClr val="0030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a:extLst>
              <a:ext uri="{FF2B5EF4-FFF2-40B4-BE49-F238E27FC236}">
                <a16:creationId xmlns:a16="http://schemas.microsoft.com/office/drawing/2014/main" id="{A6CBC99B-E9A4-E340-87C3-2BAB01BD8A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0561BF25-B996-DF43-B150-3356455DFEB6}" type="slidenum">
              <a:rPr lang="en-GB" altLang="en-US" sz="1200" smtClean="0">
                <a:solidFill>
                  <a:srgbClr val="005BAB"/>
                </a:solidFill>
                <a:latin typeface="Verdana" panose="020B0604030504040204" pitchFamily="34" charset="0"/>
              </a:rPr>
              <a:pPr>
                <a:spcBef>
                  <a:spcPct val="0"/>
                </a:spcBef>
                <a:buFontTx/>
                <a:buNone/>
              </a:pPr>
              <a:t>1</a:t>
            </a:fld>
            <a:endParaRPr lang="en-GB" altLang="en-US" sz="1200">
              <a:solidFill>
                <a:srgbClr val="005BAB"/>
              </a:solidFill>
              <a:latin typeface="Verdana" panose="020B0604030504040204" pitchFamily="34" charset="0"/>
            </a:endParaRPr>
          </a:p>
        </p:txBody>
      </p:sp>
      <p:pic>
        <p:nvPicPr>
          <p:cNvPr id="15362" name="Picture 9" descr="C:\Documents and Settings\stephan\My Documents\Projects\13777_UP_Corp_PPT\Graphix\Cover.jpg">
            <a:extLst>
              <a:ext uri="{FF2B5EF4-FFF2-40B4-BE49-F238E27FC236}">
                <a16:creationId xmlns:a16="http://schemas.microsoft.com/office/drawing/2014/main" id="{9C712175-BD57-4E43-86A7-CE2611720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a:extLst>
              <a:ext uri="{FF2B5EF4-FFF2-40B4-BE49-F238E27FC236}">
                <a16:creationId xmlns:a16="http://schemas.microsoft.com/office/drawing/2014/main" id="{60172273-E8E4-E14A-B7C7-FD5F401D790C}"/>
              </a:ext>
            </a:extLst>
          </p:cNvPr>
          <p:cNvSpPr txBox="1">
            <a:spLocks noChangeArrowheads="1"/>
          </p:cNvSpPr>
          <p:nvPr/>
        </p:nvSpPr>
        <p:spPr bwMode="auto">
          <a:xfrm>
            <a:off x="1547664" y="1384329"/>
            <a:ext cx="5832648" cy="3416320"/>
          </a:xfrm>
          <a:prstGeom prst="rect">
            <a:avLst/>
          </a:prstGeom>
          <a:no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50000"/>
              </a:lnSpc>
              <a:spcAft>
                <a:spcPts val="600"/>
              </a:spcAft>
              <a:defRPr/>
            </a:pPr>
            <a:r>
              <a:rPr lang="en-GB" sz="1800" b="1" kern="1400" spc="-50" dirty="0">
                <a:solidFill>
                  <a:schemeClr val="bg1"/>
                </a:solidFill>
                <a:latin typeface="+mj-lt"/>
                <a:ea typeface="Times New Roman" panose="02020603050405020304" pitchFamily="18" charset="0"/>
                <a:cs typeface="Times New Roman" panose="02020603050405020304" pitchFamily="18" charset="0"/>
              </a:rPr>
              <a:t>The impact of institutions on energy supply capacity</a:t>
            </a:r>
          </a:p>
          <a:p>
            <a:pPr algn="ctr" eaLnBrk="1" hangingPunct="1">
              <a:lnSpc>
                <a:spcPct val="150000"/>
              </a:lnSpc>
              <a:spcAft>
                <a:spcPts val="600"/>
              </a:spcAft>
              <a:defRPr/>
            </a:pPr>
            <a:r>
              <a:rPr lang="en-GB" sz="1800" b="1" kern="1400" spc="-50" dirty="0">
                <a:solidFill>
                  <a:schemeClr val="bg1"/>
                </a:solidFill>
                <a:latin typeface="+mj-lt"/>
                <a:ea typeface="Times New Roman" panose="02020603050405020304" pitchFamily="18" charset="0"/>
                <a:cs typeface="Times New Roman" panose="02020603050405020304" pitchFamily="18" charset="0"/>
              </a:rPr>
              <a:t>Alanda Venter and Roula Inglesi-Lotz</a:t>
            </a:r>
          </a:p>
          <a:p>
            <a:pPr algn="ctr" eaLnBrk="1" hangingPunct="1">
              <a:lnSpc>
                <a:spcPct val="150000"/>
              </a:lnSpc>
              <a:spcAft>
                <a:spcPts val="600"/>
              </a:spcAft>
              <a:defRPr/>
            </a:pPr>
            <a:r>
              <a:rPr lang="en-GB" sz="1800" b="1" kern="1400" spc="-50" dirty="0">
                <a:solidFill>
                  <a:schemeClr val="bg1"/>
                </a:solidFill>
                <a:latin typeface="+mj-lt"/>
                <a:ea typeface="Times New Roman" panose="02020603050405020304" pitchFamily="18" charset="0"/>
                <a:cs typeface="Times New Roman" panose="02020603050405020304" pitchFamily="18" charset="0"/>
              </a:rPr>
              <a:t>IAEE Online 2021 Conference</a:t>
            </a:r>
          </a:p>
          <a:p>
            <a:pPr algn="ctr" eaLnBrk="1" hangingPunct="1">
              <a:lnSpc>
                <a:spcPct val="150000"/>
              </a:lnSpc>
              <a:spcAft>
                <a:spcPts val="600"/>
              </a:spcAft>
              <a:defRPr/>
            </a:pPr>
            <a:r>
              <a:rPr lang="en-GB" sz="1800" b="1" kern="1400" spc="-50" dirty="0">
                <a:solidFill>
                  <a:schemeClr val="bg1"/>
                </a:solidFill>
                <a:latin typeface="+mj-lt"/>
                <a:ea typeface="Times New Roman" panose="02020603050405020304" pitchFamily="18" charset="0"/>
                <a:cs typeface="Times New Roman" panose="02020603050405020304" pitchFamily="18" charset="0"/>
              </a:rPr>
              <a:t>7 June 2021</a:t>
            </a:r>
          </a:p>
          <a:p>
            <a:pPr algn="ctr" eaLnBrk="1" hangingPunct="1">
              <a:lnSpc>
                <a:spcPct val="150000"/>
              </a:lnSpc>
              <a:spcAft>
                <a:spcPts val="600"/>
              </a:spcAft>
              <a:defRPr/>
            </a:pPr>
            <a:r>
              <a:rPr lang="en-GB" sz="1800" b="1" kern="1400" spc="-50" dirty="0">
                <a:solidFill>
                  <a:schemeClr val="bg1"/>
                </a:solidFill>
                <a:latin typeface="+mj-lt"/>
                <a:ea typeface="Times New Roman" panose="02020603050405020304" pitchFamily="18" charset="0"/>
                <a:cs typeface="Times New Roman" panose="02020603050405020304" pitchFamily="18" charset="0"/>
              </a:rPr>
              <a:t>Alandav@mweb.co.za</a:t>
            </a:r>
          </a:p>
          <a:p>
            <a:pPr algn="ctr" eaLnBrk="1" hangingPunct="1">
              <a:lnSpc>
                <a:spcPct val="150000"/>
              </a:lnSpc>
              <a:spcAft>
                <a:spcPts val="600"/>
              </a:spcAft>
              <a:defRPr/>
            </a:pPr>
            <a:r>
              <a:rPr lang="en-GB" sz="1800" b="1" kern="1400" spc="-50" dirty="0">
                <a:solidFill>
                  <a:schemeClr val="bg1"/>
                </a:solidFill>
                <a:latin typeface="+mj-lt"/>
                <a:ea typeface="Times New Roman" panose="02020603050405020304" pitchFamily="18" charset="0"/>
                <a:cs typeface="Times New Roman" panose="02020603050405020304" pitchFamily="18" charset="0"/>
              </a:rPr>
              <a:t>Roula.inglesi-lotz@up.ac.za</a:t>
            </a:r>
          </a:p>
          <a:p>
            <a:pPr algn="r" eaLnBrk="1" hangingPunct="1">
              <a:spcBef>
                <a:spcPct val="50000"/>
              </a:spcBef>
              <a:defRPr/>
            </a:pPr>
            <a:endParaRPr lang="en-GB" altLang="en-US" sz="1600" b="1" dirty="0">
              <a:solidFill>
                <a:schemeClr val="bg1"/>
              </a:solidFill>
              <a:latin typeface="Arial" panose="020B0604020202020204" pitchFamily="34" charset="0"/>
            </a:endParaRPr>
          </a:p>
        </p:txBody>
      </p:sp>
      <p:sp>
        <p:nvSpPr>
          <p:cNvPr id="5" name="Rectangle 4">
            <a:extLst>
              <a:ext uri="{FF2B5EF4-FFF2-40B4-BE49-F238E27FC236}">
                <a16:creationId xmlns:a16="http://schemas.microsoft.com/office/drawing/2014/main" id="{E8964436-1075-0541-BDBD-65E3AC03B327}"/>
              </a:ext>
            </a:extLst>
          </p:cNvPr>
          <p:cNvSpPr/>
          <p:nvPr/>
        </p:nvSpPr>
        <p:spPr>
          <a:xfrm>
            <a:off x="357188" y="5786438"/>
            <a:ext cx="3500437"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15365" name="Picture 5" descr="UPLand.jpg">
            <a:extLst>
              <a:ext uri="{FF2B5EF4-FFF2-40B4-BE49-F238E27FC236}">
                <a16:creationId xmlns:a16="http://schemas.microsoft.com/office/drawing/2014/main" id="{B7FF066D-068D-8C42-8AF9-AB85E0DA1C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5857875"/>
            <a:ext cx="26400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D7C1E1-4546-3240-9A3F-D3787B63F582}"/>
              </a:ext>
            </a:extLst>
          </p:cNvPr>
          <p:cNvSpPr>
            <a:spLocks noGrp="1" noChangeArrowheads="1"/>
          </p:cNvSpPr>
          <p:nvPr>
            <p:ph type="title"/>
          </p:nvPr>
        </p:nvSpPr>
        <p:spPr/>
        <p:txBody>
          <a:bodyPr/>
          <a:lstStyle/>
          <a:p>
            <a:r>
              <a:rPr lang="en-US" altLang="en-US"/>
              <a:t>Results</a:t>
            </a:r>
          </a:p>
        </p:txBody>
      </p:sp>
      <p:graphicFrame>
        <p:nvGraphicFramePr>
          <p:cNvPr id="2" name="Content Placeholder 1">
            <a:extLst>
              <a:ext uri="{FF2B5EF4-FFF2-40B4-BE49-F238E27FC236}">
                <a16:creationId xmlns:a16="http://schemas.microsoft.com/office/drawing/2014/main" id="{96946199-6F8D-1D49-9961-D0A62DF46B3A}"/>
              </a:ext>
            </a:extLst>
          </p:cNvPr>
          <p:cNvGraphicFramePr>
            <a:graphicFrameLocks noGrp="1"/>
          </p:cNvGraphicFramePr>
          <p:nvPr>
            <p:ph idx="1"/>
          </p:nvPr>
        </p:nvGraphicFramePr>
        <p:xfrm>
          <a:off x="250824" y="1052736"/>
          <a:ext cx="8713664" cy="5144827"/>
        </p:xfrm>
        <a:graphic>
          <a:graphicData uri="http://schemas.openxmlformats.org/drawingml/2006/table">
            <a:tbl>
              <a:tblPr firstRow="1" firstCol="1" bandRow="1">
                <a:tableStyleId>{21E4AEA4-8DFA-4A89-87EB-49C32662AFE0}</a:tableStyleId>
              </a:tblPr>
              <a:tblGrid>
                <a:gridCol w="1152824">
                  <a:extLst>
                    <a:ext uri="{9D8B030D-6E8A-4147-A177-3AD203B41FA5}">
                      <a16:colId xmlns:a16="http://schemas.microsoft.com/office/drawing/2014/main" val="20000"/>
                    </a:ext>
                  </a:extLst>
                </a:gridCol>
                <a:gridCol w="1021991">
                  <a:extLst>
                    <a:ext uri="{9D8B030D-6E8A-4147-A177-3AD203B41FA5}">
                      <a16:colId xmlns:a16="http://schemas.microsoft.com/office/drawing/2014/main" val="20001"/>
                    </a:ext>
                  </a:extLst>
                </a:gridCol>
                <a:gridCol w="1208231">
                  <a:extLst>
                    <a:ext uri="{9D8B030D-6E8A-4147-A177-3AD203B41FA5}">
                      <a16:colId xmlns:a16="http://schemas.microsoft.com/office/drawing/2014/main" val="20002"/>
                    </a:ext>
                  </a:extLst>
                </a:gridCol>
                <a:gridCol w="1245408">
                  <a:extLst>
                    <a:ext uri="{9D8B030D-6E8A-4147-A177-3AD203B41FA5}">
                      <a16:colId xmlns:a16="http://schemas.microsoft.com/office/drawing/2014/main" val="20003"/>
                    </a:ext>
                  </a:extLst>
                </a:gridCol>
                <a:gridCol w="1417760">
                  <a:extLst>
                    <a:ext uri="{9D8B030D-6E8A-4147-A177-3AD203B41FA5}">
                      <a16:colId xmlns:a16="http://schemas.microsoft.com/office/drawing/2014/main" val="20004"/>
                    </a:ext>
                  </a:extLst>
                </a:gridCol>
                <a:gridCol w="1155896">
                  <a:extLst>
                    <a:ext uri="{9D8B030D-6E8A-4147-A177-3AD203B41FA5}">
                      <a16:colId xmlns:a16="http://schemas.microsoft.com/office/drawing/2014/main" val="20005"/>
                    </a:ext>
                  </a:extLst>
                </a:gridCol>
                <a:gridCol w="1511554">
                  <a:extLst>
                    <a:ext uri="{9D8B030D-6E8A-4147-A177-3AD203B41FA5}">
                      <a16:colId xmlns:a16="http://schemas.microsoft.com/office/drawing/2014/main" val="20006"/>
                    </a:ext>
                  </a:extLst>
                </a:gridCol>
              </a:tblGrid>
              <a:tr h="662586">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Property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Corruption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Voice and Accountability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Government Efficiency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Rule of Law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Regulatory Quality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0"/>
                  </a:ext>
                </a:extLst>
              </a:tr>
              <a:tr h="1111827">
                <a:tc>
                  <a:txBody>
                    <a:bodyPr/>
                    <a:lstStyle/>
                    <a:p>
                      <a:pPr algn="ctr">
                        <a:lnSpc>
                          <a:spcPct val="107000"/>
                        </a:lnSpc>
                        <a:spcAft>
                          <a:spcPts val="800"/>
                        </a:spcAft>
                      </a:pPr>
                      <a:r>
                        <a:rPr lang="en-ZA" sz="1200" dirty="0">
                          <a:effectLst/>
                        </a:rPr>
                        <a:t>Positive and Significant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Colombia, France, Ireland, SA, Spain,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Colombia, Germany, Greece,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France, Greece, Israel, Italy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Greece,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Greece, Hungary, Israel, Japan,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1"/>
                  </a:ext>
                </a:extLst>
              </a:tr>
              <a:tr h="1111827">
                <a:tc>
                  <a:txBody>
                    <a:bodyPr/>
                    <a:lstStyle/>
                    <a:p>
                      <a:pPr algn="ctr">
                        <a:lnSpc>
                          <a:spcPct val="107000"/>
                        </a:lnSpc>
                        <a:spcAft>
                          <a:spcPts val="800"/>
                        </a:spcAft>
                      </a:pPr>
                      <a:r>
                        <a:rPr lang="en-ZA" sz="1200">
                          <a:effectLst/>
                        </a:rPr>
                        <a:t>Negative and 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Chile, Colombia, Czech, Israel, Italy, Japan, Poland,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Chile, Japan, Poland, Portugal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Ireland, Israel, Japan,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Czech, Hungary, Ireland, Poland,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Austria, Chile, Ireland, Italy, Mexico,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Germany, Poland, Portugal, SA,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2"/>
                  </a:ext>
                </a:extLst>
              </a:tr>
              <a:tr h="2010307">
                <a:tc>
                  <a:txBody>
                    <a:bodyPr/>
                    <a:lstStyle/>
                    <a:p>
                      <a:pPr algn="ctr">
                        <a:lnSpc>
                          <a:spcPct val="107000"/>
                        </a:lnSpc>
                        <a:spcAft>
                          <a:spcPts val="800"/>
                        </a:spcAft>
                      </a:pPr>
                      <a:r>
                        <a:rPr lang="en-ZA" sz="1200">
                          <a:effectLst/>
                        </a:rPr>
                        <a:t>Insignificant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Australia, France, Germany, Greece, Hungary, Ireland, Mexico, Portugal, SA, UK,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Austria, Czech, Germany, Greece, Hungary, Israel, Italy, Mexico,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Chile, Czech, France, Hungary, Italy, Mexico,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Germany, Japan, Mexico, Portugal, SA, Spain,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Colombia, Czech, France, Germany, Hungary, Israel, Italy, Japan,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Czech, France, Ireland, Italy, Mexico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3"/>
                  </a:ext>
                </a:extLst>
              </a:tr>
            </a:tbl>
          </a:graphicData>
        </a:graphic>
      </p:graphicFrame>
      <p:sp>
        <p:nvSpPr>
          <p:cNvPr id="25644" name="Slide Number Placeholder 3">
            <a:extLst>
              <a:ext uri="{FF2B5EF4-FFF2-40B4-BE49-F238E27FC236}">
                <a16:creationId xmlns:a16="http://schemas.microsoft.com/office/drawing/2014/main" id="{87338D1B-3885-1045-8BE1-86EB9F771C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CF6EB7C4-4691-FF49-870B-C5D7A70FCE2F}" type="slidenum">
              <a:rPr lang="en-GB" altLang="en-US" sz="1200" smtClean="0">
                <a:solidFill>
                  <a:srgbClr val="005BAB"/>
                </a:solidFill>
                <a:latin typeface="Verdana" panose="020B0604030504040204" pitchFamily="34" charset="0"/>
              </a:rPr>
              <a:pPr>
                <a:spcBef>
                  <a:spcPct val="0"/>
                </a:spcBef>
                <a:buFontTx/>
                <a:buNone/>
              </a:pPr>
              <a:t>10</a:t>
            </a:fld>
            <a:endParaRPr lang="en-GB" altLang="en-US" sz="1200">
              <a:solidFill>
                <a:srgbClr val="005BAB"/>
              </a:solidFill>
              <a:latin typeface="Verdana" panose="020B0604030504040204" pitchFamily="34" charset="0"/>
            </a:endParaRPr>
          </a:p>
        </p:txBody>
      </p:sp>
    </p:spTree>
    <p:extLst>
      <p:ext uri="{BB962C8B-B14F-4D97-AF65-F5344CB8AC3E}">
        <p14:creationId xmlns:p14="http://schemas.microsoft.com/office/powerpoint/2010/main" val="117546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FF83-3BC4-C447-95FE-061E67717A24}"/>
              </a:ext>
            </a:extLst>
          </p:cNvPr>
          <p:cNvSpPr>
            <a:spLocks noGrp="1"/>
          </p:cNvSpPr>
          <p:nvPr>
            <p:ph type="title"/>
          </p:nvPr>
        </p:nvSpPr>
        <p:spPr>
          <a:xfrm>
            <a:off x="611557" y="-162272"/>
            <a:ext cx="6553200" cy="1143000"/>
          </a:xfrm>
        </p:spPr>
        <p:txBody>
          <a:bodyPr/>
          <a:lstStyle/>
          <a:p>
            <a:r>
              <a:rPr lang="en-US" dirty="0"/>
              <a:t>Results</a:t>
            </a:r>
          </a:p>
        </p:txBody>
      </p:sp>
      <p:sp>
        <p:nvSpPr>
          <p:cNvPr id="4" name="Slide Number Placeholder 3">
            <a:extLst>
              <a:ext uri="{FF2B5EF4-FFF2-40B4-BE49-F238E27FC236}">
                <a16:creationId xmlns:a16="http://schemas.microsoft.com/office/drawing/2014/main" id="{71249958-C6B3-254A-9A5C-5A3DBD5902DD}"/>
              </a:ext>
            </a:extLst>
          </p:cNvPr>
          <p:cNvSpPr>
            <a:spLocks noGrp="1"/>
          </p:cNvSpPr>
          <p:nvPr>
            <p:ph type="sldNum" sz="quarter" idx="10"/>
          </p:nvPr>
        </p:nvSpPr>
        <p:spPr/>
        <p:txBody>
          <a:bodyPr/>
          <a:lstStyle/>
          <a:p>
            <a:pPr>
              <a:defRPr/>
            </a:pPr>
            <a:fld id="{568A62F7-A87A-2F44-B475-AF7F77BB0043}" type="slidenum">
              <a:rPr lang="en-GB" altLang="en-US" smtClean="0"/>
              <a:pPr>
                <a:defRPr/>
              </a:pPr>
              <a:t>11</a:t>
            </a:fld>
            <a:endParaRPr lang="en-GB" altLang="en-US"/>
          </a:p>
        </p:txBody>
      </p:sp>
      <p:graphicFrame>
        <p:nvGraphicFramePr>
          <p:cNvPr id="6" name="Table 5">
            <a:extLst>
              <a:ext uri="{FF2B5EF4-FFF2-40B4-BE49-F238E27FC236}">
                <a16:creationId xmlns:a16="http://schemas.microsoft.com/office/drawing/2014/main" id="{627CAF1A-2875-DB43-8651-B871D2003FC1}"/>
              </a:ext>
            </a:extLst>
          </p:cNvPr>
          <p:cNvGraphicFramePr>
            <a:graphicFrameLocks noGrp="1"/>
          </p:cNvGraphicFramePr>
          <p:nvPr>
            <p:extLst>
              <p:ext uri="{D42A27DB-BD31-4B8C-83A1-F6EECF244321}">
                <p14:modId xmlns:p14="http://schemas.microsoft.com/office/powerpoint/2010/main" val="187602823"/>
              </p:ext>
            </p:extLst>
          </p:nvPr>
        </p:nvGraphicFramePr>
        <p:xfrm>
          <a:off x="395536" y="698198"/>
          <a:ext cx="8280921" cy="2730804"/>
        </p:xfrm>
        <a:graphic>
          <a:graphicData uri="http://schemas.openxmlformats.org/drawingml/2006/table">
            <a:tbl>
              <a:tblPr>
                <a:tableStyleId>{616DA210-FB5B-4158-B5E0-FEB733F419BA}</a:tableStyleId>
              </a:tblPr>
              <a:tblGrid>
                <a:gridCol w="752811">
                  <a:extLst>
                    <a:ext uri="{9D8B030D-6E8A-4147-A177-3AD203B41FA5}">
                      <a16:colId xmlns:a16="http://schemas.microsoft.com/office/drawing/2014/main" val="3293362341"/>
                    </a:ext>
                  </a:extLst>
                </a:gridCol>
                <a:gridCol w="752811">
                  <a:extLst>
                    <a:ext uri="{9D8B030D-6E8A-4147-A177-3AD203B41FA5}">
                      <a16:colId xmlns:a16="http://schemas.microsoft.com/office/drawing/2014/main" val="228121775"/>
                    </a:ext>
                  </a:extLst>
                </a:gridCol>
                <a:gridCol w="752811">
                  <a:extLst>
                    <a:ext uri="{9D8B030D-6E8A-4147-A177-3AD203B41FA5}">
                      <a16:colId xmlns:a16="http://schemas.microsoft.com/office/drawing/2014/main" val="3961863838"/>
                    </a:ext>
                  </a:extLst>
                </a:gridCol>
                <a:gridCol w="752811">
                  <a:extLst>
                    <a:ext uri="{9D8B030D-6E8A-4147-A177-3AD203B41FA5}">
                      <a16:colId xmlns:a16="http://schemas.microsoft.com/office/drawing/2014/main" val="3578593347"/>
                    </a:ext>
                  </a:extLst>
                </a:gridCol>
                <a:gridCol w="752811">
                  <a:extLst>
                    <a:ext uri="{9D8B030D-6E8A-4147-A177-3AD203B41FA5}">
                      <a16:colId xmlns:a16="http://schemas.microsoft.com/office/drawing/2014/main" val="180483997"/>
                    </a:ext>
                  </a:extLst>
                </a:gridCol>
                <a:gridCol w="752811">
                  <a:extLst>
                    <a:ext uri="{9D8B030D-6E8A-4147-A177-3AD203B41FA5}">
                      <a16:colId xmlns:a16="http://schemas.microsoft.com/office/drawing/2014/main" val="975942554"/>
                    </a:ext>
                  </a:extLst>
                </a:gridCol>
                <a:gridCol w="752811">
                  <a:extLst>
                    <a:ext uri="{9D8B030D-6E8A-4147-A177-3AD203B41FA5}">
                      <a16:colId xmlns:a16="http://schemas.microsoft.com/office/drawing/2014/main" val="340028048"/>
                    </a:ext>
                  </a:extLst>
                </a:gridCol>
                <a:gridCol w="752811">
                  <a:extLst>
                    <a:ext uri="{9D8B030D-6E8A-4147-A177-3AD203B41FA5}">
                      <a16:colId xmlns:a16="http://schemas.microsoft.com/office/drawing/2014/main" val="466828075"/>
                    </a:ext>
                  </a:extLst>
                </a:gridCol>
                <a:gridCol w="752811">
                  <a:extLst>
                    <a:ext uri="{9D8B030D-6E8A-4147-A177-3AD203B41FA5}">
                      <a16:colId xmlns:a16="http://schemas.microsoft.com/office/drawing/2014/main" val="975733859"/>
                    </a:ext>
                  </a:extLst>
                </a:gridCol>
                <a:gridCol w="752811">
                  <a:extLst>
                    <a:ext uri="{9D8B030D-6E8A-4147-A177-3AD203B41FA5}">
                      <a16:colId xmlns:a16="http://schemas.microsoft.com/office/drawing/2014/main" val="2666533568"/>
                    </a:ext>
                  </a:extLst>
                </a:gridCol>
                <a:gridCol w="752811">
                  <a:extLst>
                    <a:ext uri="{9D8B030D-6E8A-4147-A177-3AD203B41FA5}">
                      <a16:colId xmlns:a16="http://schemas.microsoft.com/office/drawing/2014/main" val="3994998599"/>
                    </a:ext>
                  </a:extLst>
                </a:gridCol>
              </a:tblGrid>
              <a:tr h="194133">
                <a:tc>
                  <a:txBody>
                    <a:bodyPr/>
                    <a:lstStyle/>
                    <a:p>
                      <a:pPr algn="l" fontAlgn="b"/>
                      <a:r>
                        <a:rPr lang="en-ZA" sz="700" u="none" strike="noStrike">
                          <a:effectLst/>
                        </a:rPr>
                        <a:t>Corruption</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Australia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dirty="0">
                          <a:effectLst/>
                        </a:rPr>
                        <a:t>Austria</a:t>
                      </a:r>
                      <a:endParaRPr lang="en-ZA" sz="800" b="0"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Chile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Colombia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Czech</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France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Germany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Greece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Hungary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Ireland</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35841157"/>
                  </a:ext>
                </a:extLst>
              </a:tr>
              <a:tr h="194133">
                <a:tc>
                  <a:txBody>
                    <a:bodyPr/>
                    <a:lstStyle/>
                    <a:p>
                      <a:pPr algn="l" fontAlgn="b"/>
                      <a:r>
                        <a:rPr lang="en-ZA" sz="700" u="none" strike="noStrike" dirty="0">
                          <a:effectLst/>
                        </a:rPr>
                        <a:t>C</a:t>
                      </a:r>
                      <a:endParaRPr lang="en-ZA" sz="700" b="0"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0.2431***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0,0043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-0.3236***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0.7760***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-0,1843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0.2512*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-0,0749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-0,1495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0,2386344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0.5724***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450875640"/>
                  </a:ext>
                </a:extLst>
              </a:tr>
              <a:tr h="194133">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0.2361**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-0,2777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0.4355***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0.1811*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-0,0512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-0.4052**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0.3694***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0.3077***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-1.2094***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0.14777**</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833474428"/>
                  </a:ext>
                </a:extLst>
              </a:tr>
              <a:tr h="194133">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0.0022***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0.0052***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247892647"/>
                  </a:ext>
                </a:extLst>
              </a:tr>
              <a:tr h="194133">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0.7606***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1.1393**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0.5698***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0.5395***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0,5925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-0,0820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1.2268***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0.2810**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2.8429***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0.7295***</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690041644"/>
                  </a:ext>
                </a:extLst>
              </a:tr>
              <a:tr h="194133">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-0.1696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-0,4130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-0,1609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0,2867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1,0356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0.9942*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0.7100***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1,1425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4.6858***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0,1629</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478808021"/>
                  </a:ext>
                </a:extLst>
              </a:tr>
              <a:tr h="194133">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-2.4315***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13,3729</a:t>
                      </a:r>
                      <a:endParaRPr lang="en-ZA" sz="700" b="0"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-6.6466***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-8.1258**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-13,3529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0,3698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-24.9027***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-23,6562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-51.3589**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-5.8731***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534551616"/>
                  </a:ext>
                </a:extLst>
              </a:tr>
              <a:tr h="194133">
                <a:tc>
                  <a:txBody>
                    <a:bodyPr/>
                    <a:lstStyle/>
                    <a:p>
                      <a:pPr algn="l" fontAlgn="b"/>
                      <a:r>
                        <a:rPr lang="en-ZA" sz="700" u="none" strike="noStrike">
                          <a:effectLst/>
                        </a:rPr>
                        <a:t>Corruption</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Israel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Italy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Japan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Mexico</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Poland</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Portugal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South Africa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Spain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UK</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US</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753672330"/>
                  </a:ext>
                </a:extLst>
              </a:tr>
              <a:tr h="194133">
                <a:tc>
                  <a:txBody>
                    <a:bodyPr/>
                    <a:lstStyle/>
                    <a:p>
                      <a:pPr algn="l" fontAlgn="b"/>
                      <a:r>
                        <a:rPr lang="en-ZA" sz="700" u="none" strike="noStrike">
                          <a:effectLst/>
                        </a:rPr>
                        <a:t>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-0.0360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-0.0020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-0.0476***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-0,1757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-1.2665***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-1.1203***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0.1371**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0.2894***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0.1604*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0.0087</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901863078"/>
                  </a:ext>
                </a:extLst>
              </a:tr>
              <a:tr h="194133">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-0.0674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0.0515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0.8414***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-0,0838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1.7527***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-0.9058**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-0,0671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-0.5856***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-0.4839***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-0.0921***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914755832"/>
                  </a:ext>
                </a:extLst>
              </a:tr>
              <a:tr h="194133">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0.0032*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82818211"/>
                  </a:ext>
                </a:extLst>
              </a:tr>
              <a:tr h="194133">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1.0198***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1.2775***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0.5531***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0.774***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-0.9594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01.7212***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0.8750***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1.4290***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1.1229***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1.0256***</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307492089"/>
                  </a:ext>
                </a:extLst>
              </a:tr>
              <a:tr h="194133">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0.3642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0.6225***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-0.4239***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0.3697*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Omitted</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-8.8357***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0.1953*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0.8671***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0.7576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-0.0058</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881382633"/>
                  </a:ext>
                </a:extLst>
              </a:tr>
              <a:tr h="207075">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-3.9651***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-14.2816***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-14.3900***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-3,0839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36.7936***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164.4077***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-0,9628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-1.3762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-0.5834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2.7426***</a:t>
                      </a:r>
                      <a:endParaRPr lang="en-ZA" sz="700" b="0" i="0" u="none" strike="noStrike" dirty="0">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445450363"/>
                  </a:ext>
                </a:extLst>
              </a:tr>
            </a:tbl>
          </a:graphicData>
        </a:graphic>
      </p:graphicFrame>
      <p:sp>
        <p:nvSpPr>
          <p:cNvPr id="5" name="Content Placeholder 4">
            <a:extLst>
              <a:ext uri="{FF2B5EF4-FFF2-40B4-BE49-F238E27FC236}">
                <a16:creationId xmlns:a16="http://schemas.microsoft.com/office/drawing/2014/main" id="{C6F21A97-C255-B348-A0AE-6E4A0CDFA920}"/>
              </a:ext>
            </a:extLst>
          </p:cNvPr>
          <p:cNvSpPr>
            <a:spLocks noGrp="1"/>
          </p:cNvSpPr>
          <p:nvPr>
            <p:ph idx="1"/>
          </p:nvPr>
        </p:nvSpPr>
        <p:spPr>
          <a:xfrm>
            <a:off x="685800" y="3566120"/>
            <a:ext cx="7086600" cy="2455168"/>
          </a:xfrm>
        </p:spPr>
        <p:txBody>
          <a:bodyPr/>
          <a:lstStyle/>
          <a:p>
            <a:r>
              <a:rPr lang="en-US" sz="2000" dirty="0"/>
              <a:t>Higher perception score - less corruption perceived</a:t>
            </a:r>
          </a:p>
          <a:p>
            <a:r>
              <a:rPr lang="en-US" sz="2000" dirty="0"/>
              <a:t>For four countries it is negative and significant</a:t>
            </a:r>
          </a:p>
          <a:p>
            <a:r>
              <a:rPr lang="en-US" sz="2000" dirty="0"/>
              <a:t>Stabilizing markets</a:t>
            </a:r>
          </a:p>
          <a:p>
            <a:r>
              <a:rPr lang="en-US" sz="2000" dirty="0"/>
              <a:t>For seven countries it is positive and significant </a:t>
            </a:r>
          </a:p>
          <a:p>
            <a:r>
              <a:rPr lang="en-US" sz="2000" dirty="0"/>
              <a:t>Stabilizing market – capacity and investors</a:t>
            </a:r>
          </a:p>
          <a:p>
            <a:r>
              <a:rPr lang="en-US" sz="2000" dirty="0"/>
              <a:t>Nine insignificant countries</a:t>
            </a:r>
          </a:p>
          <a:p>
            <a:endParaRPr lang="en-US" dirty="0"/>
          </a:p>
          <a:p>
            <a:endParaRPr lang="en-US" dirty="0"/>
          </a:p>
        </p:txBody>
      </p:sp>
    </p:spTree>
    <p:extLst>
      <p:ext uri="{BB962C8B-B14F-4D97-AF65-F5344CB8AC3E}">
        <p14:creationId xmlns:p14="http://schemas.microsoft.com/office/powerpoint/2010/main" val="11444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D7C1E1-4546-3240-9A3F-D3787B63F582}"/>
              </a:ext>
            </a:extLst>
          </p:cNvPr>
          <p:cNvSpPr>
            <a:spLocks noGrp="1" noChangeArrowheads="1"/>
          </p:cNvSpPr>
          <p:nvPr>
            <p:ph type="title"/>
          </p:nvPr>
        </p:nvSpPr>
        <p:spPr/>
        <p:txBody>
          <a:bodyPr/>
          <a:lstStyle/>
          <a:p>
            <a:r>
              <a:rPr lang="en-US" altLang="en-US"/>
              <a:t>Results</a:t>
            </a:r>
          </a:p>
        </p:txBody>
      </p:sp>
      <p:graphicFrame>
        <p:nvGraphicFramePr>
          <p:cNvPr id="2" name="Content Placeholder 1">
            <a:extLst>
              <a:ext uri="{FF2B5EF4-FFF2-40B4-BE49-F238E27FC236}">
                <a16:creationId xmlns:a16="http://schemas.microsoft.com/office/drawing/2014/main" id="{96946199-6F8D-1D49-9961-D0A62DF46B3A}"/>
              </a:ext>
            </a:extLst>
          </p:cNvPr>
          <p:cNvGraphicFramePr>
            <a:graphicFrameLocks noGrp="1"/>
          </p:cNvGraphicFramePr>
          <p:nvPr>
            <p:ph idx="1"/>
          </p:nvPr>
        </p:nvGraphicFramePr>
        <p:xfrm>
          <a:off x="250824" y="1052736"/>
          <a:ext cx="8713664" cy="5144827"/>
        </p:xfrm>
        <a:graphic>
          <a:graphicData uri="http://schemas.openxmlformats.org/drawingml/2006/table">
            <a:tbl>
              <a:tblPr firstRow="1" firstCol="1" bandRow="1">
                <a:tableStyleId>{21E4AEA4-8DFA-4A89-87EB-49C32662AFE0}</a:tableStyleId>
              </a:tblPr>
              <a:tblGrid>
                <a:gridCol w="1152824">
                  <a:extLst>
                    <a:ext uri="{9D8B030D-6E8A-4147-A177-3AD203B41FA5}">
                      <a16:colId xmlns:a16="http://schemas.microsoft.com/office/drawing/2014/main" val="20000"/>
                    </a:ext>
                  </a:extLst>
                </a:gridCol>
                <a:gridCol w="1021991">
                  <a:extLst>
                    <a:ext uri="{9D8B030D-6E8A-4147-A177-3AD203B41FA5}">
                      <a16:colId xmlns:a16="http://schemas.microsoft.com/office/drawing/2014/main" val="20001"/>
                    </a:ext>
                  </a:extLst>
                </a:gridCol>
                <a:gridCol w="1208231">
                  <a:extLst>
                    <a:ext uri="{9D8B030D-6E8A-4147-A177-3AD203B41FA5}">
                      <a16:colId xmlns:a16="http://schemas.microsoft.com/office/drawing/2014/main" val="20002"/>
                    </a:ext>
                  </a:extLst>
                </a:gridCol>
                <a:gridCol w="1245408">
                  <a:extLst>
                    <a:ext uri="{9D8B030D-6E8A-4147-A177-3AD203B41FA5}">
                      <a16:colId xmlns:a16="http://schemas.microsoft.com/office/drawing/2014/main" val="20003"/>
                    </a:ext>
                  </a:extLst>
                </a:gridCol>
                <a:gridCol w="1417760">
                  <a:extLst>
                    <a:ext uri="{9D8B030D-6E8A-4147-A177-3AD203B41FA5}">
                      <a16:colId xmlns:a16="http://schemas.microsoft.com/office/drawing/2014/main" val="20004"/>
                    </a:ext>
                  </a:extLst>
                </a:gridCol>
                <a:gridCol w="1155896">
                  <a:extLst>
                    <a:ext uri="{9D8B030D-6E8A-4147-A177-3AD203B41FA5}">
                      <a16:colId xmlns:a16="http://schemas.microsoft.com/office/drawing/2014/main" val="20005"/>
                    </a:ext>
                  </a:extLst>
                </a:gridCol>
                <a:gridCol w="1511554">
                  <a:extLst>
                    <a:ext uri="{9D8B030D-6E8A-4147-A177-3AD203B41FA5}">
                      <a16:colId xmlns:a16="http://schemas.microsoft.com/office/drawing/2014/main" val="20006"/>
                    </a:ext>
                  </a:extLst>
                </a:gridCol>
              </a:tblGrid>
              <a:tr h="662586">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Property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Corruption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Voice and Accountability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Government Efficiency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Rule of Law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Regulatory Quality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0"/>
                  </a:ext>
                </a:extLst>
              </a:tr>
              <a:tr h="1111827">
                <a:tc>
                  <a:txBody>
                    <a:bodyPr/>
                    <a:lstStyle/>
                    <a:p>
                      <a:pPr algn="ctr">
                        <a:lnSpc>
                          <a:spcPct val="107000"/>
                        </a:lnSpc>
                        <a:spcAft>
                          <a:spcPts val="800"/>
                        </a:spcAft>
                      </a:pPr>
                      <a:r>
                        <a:rPr lang="en-ZA" sz="1200" dirty="0">
                          <a:effectLst/>
                        </a:rPr>
                        <a:t>Positive and Significant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Colombia, France, Ireland, SA, Spain,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Colombia, Germany, Greece,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France, Greece, Israel, Italy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Greece,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Greece, Hungary, Israel, Japan,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1"/>
                  </a:ext>
                </a:extLst>
              </a:tr>
              <a:tr h="1111827">
                <a:tc>
                  <a:txBody>
                    <a:bodyPr/>
                    <a:lstStyle/>
                    <a:p>
                      <a:pPr algn="ctr">
                        <a:lnSpc>
                          <a:spcPct val="107000"/>
                        </a:lnSpc>
                        <a:spcAft>
                          <a:spcPts val="800"/>
                        </a:spcAft>
                      </a:pPr>
                      <a:r>
                        <a:rPr lang="en-ZA" sz="1200">
                          <a:effectLst/>
                        </a:rPr>
                        <a:t>Negative and 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Chile, Colombia, Czech, Israel, Italy, Japan, Poland,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Chile, Japan, Poland, Portugal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Ireland, Israel, Japan,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Czech, Hungary, Ireland, Poland,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Austria, Chile, Ireland, Italy, Mexico,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Germany, Poland, Portugal, SA,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2"/>
                  </a:ext>
                </a:extLst>
              </a:tr>
              <a:tr h="2010307">
                <a:tc>
                  <a:txBody>
                    <a:bodyPr/>
                    <a:lstStyle/>
                    <a:p>
                      <a:pPr algn="ctr">
                        <a:lnSpc>
                          <a:spcPct val="107000"/>
                        </a:lnSpc>
                        <a:spcAft>
                          <a:spcPts val="800"/>
                        </a:spcAft>
                      </a:pPr>
                      <a:r>
                        <a:rPr lang="en-ZA" sz="1200">
                          <a:effectLst/>
                        </a:rPr>
                        <a:t>Insignificant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Australia, France, Germany, Greece, Hungary, Ireland, Mexico, Portugal, SA, UK,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Austria, Czech, Germany, Greece, Hungary, Israel, Italy, Mexico,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Chile, Czech, France, Hungary, Italy, Mexico,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Germany, Japan, Mexico, Portugal, SA, Spain,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Colombia, Czech, France, Germany, Hungary, Israel, Italy, Japan,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Czech, France, Ireland, Italy, Mexico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3"/>
                  </a:ext>
                </a:extLst>
              </a:tr>
            </a:tbl>
          </a:graphicData>
        </a:graphic>
      </p:graphicFrame>
      <p:sp>
        <p:nvSpPr>
          <p:cNvPr id="25644" name="Slide Number Placeholder 3">
            <a:extLst>
              <a:ext uri="{FF2B5EF4-FFF2-40B4-BE49-F238E27FC236}">
                <a16:creationId xmlns:a16="http://schemas.microsoft.com/office/drawing/2014/main" id="{87338D1B-3885-1045-8BE1-86EB9F771C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CF6EB7C4-4691-FF49-870B-C5D7A70FCE2F}" type="slidenum">
              <a:rPr lang="en-GB" altLang="en-US" sz="1200" smtClean="0">
                <a:solidFill>
                  <a:srgbClr val="005BAB"/>
                </a:solidFill>
                <a:latin typeface="Verdana" panose="020B0604030504040204" pitchFamily="34" charset="0"/>
              </a:rPr>
              <a:pPr>
                <a:spcBef>
                  <a:spcPct val="0"/>
                </a:spcBef>
                <a:buFontTx/>
                <a:buNone/>
              </a:pPr>
              <a:t>12</a:t>
            </a:fld>
            <a:endParaRPr lang="en-GB" altLang="en-US" sz="1200">
              <a:solidFill>
                <a:srgbClr val="005BAB"/>
              </a:solidFill>
              <a:latin typeface="Verdana" panose="020B0604030504040204" pitchFamily="34" charset="0"/>
            </a:endParaRPr>
          </a:p>
        </p:txBody>
      </p:sp>
    </p:spTree>
    <p:extLst>
      <p:ext uri="{BB962C8B-B14F-4D97-AF65-F5344CB8AC3E}">
        <p14:creationId xmlns:p14="http://schemas.microsoft.com/office/powerpoint/2010/main" val="159063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FF83-3BC4-C447-95FE-061E67717A24}"/>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71249958-C6B3-254A-9A5C-5A3DBD5902DD}"/>
              </a:ext>
            </a:extLst>
          </p:cNvPr>
          <p:cNvSpPr>
            <a:spLocks noGrp="1"/>
          </p:cNvSpPr>
          <p:nvPr>
            <p:ph type="sldNum" sz="quarter" idx="10"/>
          </p:nvPr>
        </p:nvSpPr>
        <p:spPr/>
        <p:txBody>
          <a:bodyPr/>
          <a:lstStyle/>
          <a:p>
            <a:pPr>
              <a:defRPr/>
            </a:pPr>
            <a:fld id="{568A62F7-A87A-2F44-B475-AF7F77BB0043}" type="slidenum">
              <a:rPr lang="en-GB" altLang="en-US" smtClean="0"/>
              <a:pPr>
                <a:defRPr/>
              </a:pPr>
              <a:t>13</a:t>
            </a:fld>
            <a:endParaRPr lang="en-GB" altLang="en-US"/>
          </a:p>
        </p:txBody>
      </p:sp>
      <p:sp>
        <p:nvSpPr>
          <p:cNvPr id="10" name="Title 1">
            <a:extLst>
              <a:ext uri="{FF2B5EF4-FFF2-40B4-BE49-F238E27FC236}">
                <a16:creationId xmlns:a16="http://schemas.microsoft.com/office/drawing/2014/main" id="{C9C6BFB3-620F-1149-AC49-F8B1D3922595}"/>
              </a:ext>
            </a:extLst>
          </p:cNvPr>
          <p:cNvSpPr txBox="1">
            <a:spLocks/>
          </p:cNvSpPr>
          <p:nvPr/>
        </p:nvSpPr>
        <p:spPr bwMode="auto">
          <a:xfrm>
            <a:off x="666206" y="2286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100" b="1">
                <a:solidFill>
                  <a:srgbClr val="00308E"/>
                </a:solidFill>
                <a:latin typeface="+mj-lt"/>
                <a:ea typeface="+mj-ea"/>
                <a:cs typeface="+mj-cs"/>
              </a:defRPr>
            </a:lvl1pPr>
            <a:lvl2pPr algn="l" rtl="0" eaLnBrk="0" fontAlgn="base" hangingPunct="0">
              <a:spcBef>
                <a:spcPct val="0"/>
              </a:spcBef>
              <a:spcAft>
                <a:spcPct val="0"/>
              </a:spcAft>
              <a:defRPr sz="2100" b="1">
                <a:solidFill>
                  <a:srgbClr val="00308E"/>
                </a:solidFill>
                <a:latin typeface="Arial" charset="0"/>
              </a:defRPr>
            </a:lvl2pPr>
            <a:lvl3pPr algn="l" rtl="0" eaLnBrk="0" fontAlgn="base" hangingPunct="0">
              <a:spcBef>
                <a:spcPct val="0"/>
              </a:spcBef>
              <a:spcAft>
                <a:spcPct val="0"/>
              </a:spcAft>
              <a:defRPr sz="2100" b="1">
                <a:solidFill>
                  <a:srgbClr val="00308E"/>
                </a:solidFill>
                <a:latin typeface="Arial" charset="0"/>
              </a:defRPr>
            </a:lvl3pPr>
            <a:lvl4pPr algn="l" rtl="0" eaLnBrk="0" fontAlgn="base" hangingPunct="0">
              <a:spcBef>
                <a:spcPct val="0"/>
              </a:spcBef>
              <a:spcAft>
                <a:spcPct val="0"/>
              </a:spcAft>
              <a:defRPr sz="2100" b="1">
                <a:solidFill>
                  <a:srgbClr val="00308E"/>
                </a:solidFill>
                <a:latin typeface="Arial" charset="0"/>
              </a:defRPr>
            </a:lvl4pPr>
            <a:lvl5pPr algn="l" rtl="0" eaLnBrk="0" fontAlgn="base" hangingPunct="0">
              <a:spcBef>
                <a:spcPct val="0"/>
              </a:spcBef>
              <a:spcAft>
                <a:spcPct val="0"/>
              </a:spcAft>
              <a:defRPr sz="2100" b="1">
                <a:solidFill>
                  <a:srgbClr val="00308E"/>
                </a:solidFill>
                <a:latin typeface="Arial" charset="0"/>
              </a:defRPr>
            </a:lvl5pPr>
            <a:lvl6pPr marL="457200" algn="l" rtl="0" fontAlgn="base">
              <a:spcBef>
                <a:spcPct val="0"/>
              </a:spcBef>
              <a:spcAft>
                <a:spcPct val="0"/>
              </a:spcAft>
              <a:defRPr sz="2100" b="1">
                <a:solidFill>
                  <a:srgbClr val="00308E"/>
                </a:solidFill>
                <a:latin typeface="Arial" charset="0"/>
              </a:defRPr>
            </a:lvl6pPr>
            <a:lvl7pPr marL="914400" algn="l" rtl="0" fontAlgn="base">
              <a:spcBef>
                <a:spcPct val="0"/>
              </a:spcBef>
              <a:spcAft>
                <a:spcPct val="0"/>
              </a:spcAft>
              <a:defRPr sz="2100" b="1">
                <a:solidFill>
                  <a:srgbClr val="00308E"/>
                </a:solidFill>
                <a:latin typeface="Arial" charset="0"/>
              </a:defRPr>
            </a:lvl7pPr>
            <a:lvl8pPr marL="1371600" algn="l" rtl="0" fontAlgn="base">
              <a:spcBef>
                <a:spcPct val="0"/>
              </a:spcBef>
              <a:spcAft>
                <a:spcPct val="0"/>
              </a:spcAft>
              <a:defRPr sz="2100" b="1">
                <a:solidFill>
                  <a:srgbClr val="00308E"/>
                </a:solidFill>
                <a:latin typeface="Arial" charset="0"/>
              </a:defRPr>
            </a:lvl8pPr>
            <a:lvl9pPr marL="1828800" algn="l" rtl="0" fontAlgn="base">
              <a:spcBef>
                <a:spcPct val="0"/>
              </a:spcBef>
              <a:spcAft>
                <a:spcPct val="0"/>
              </a:spcAft>
              <a:defRPr sz="2100" b="1">
                <a:solidFill>
                  <a:srgbClr val="00308E"/>
                </a:solidFill>
                <a:latin typeface="Arial" charset="0"/>
              </a:defRPr>
            </a:lvl9pPr>
          </a:lstStyle>
          <a:p>
            <a:endParaRPr lang="en-US" kern="0" dirty="0"/>
          </a:p>
        </p:txBody>
      </p:sp>
      <p:sp>
        <p:nvSpPr>
          <p:cNvPr id="5" name="Content Placeholder 4">
            <a:extLst>
              <a:ext uri="{FF2B5EF4-FFF2-40B4-BE49-F238E27FC236}">
                <a16:creationId xmlns:a16="http://schemas.microsoft.com/office/drawing/2014/main" id="{0AA564A3-5DF4-394F-A6A8-71A04D0C4981}"/>
              </a:ext>
            </a:extLst>
          </p:cNvPr>
          <p:cNvSpPr>
            <a:spLocks noGrp="1"/>
          </p:cNvSpPr>
          <p:nvPr>
            <p:ph idx="1"/>
          </p:nvPr>
        </p:nvSpPr>
        <p:spPr>
          <a:xfrm>
            <a:off x="685800" y="3926160"/>
            <a:ext cx="7486600" cy="2167136"/>
          </a:xfrm>
        </p:spPr>
        <p:txBody>
          <a:bodyPr/>
          <a:lstStyle/>
          <a:p>
            <a:r>
              <a:rPr lang="en-US" sz="2000" dirty="0"/>
              <a:t>Assisted with environmental, social and governmental issues</a:t>
            </a:r>
          </a:p>
          <a:p>
            <a:r>
              <a:rPr lang="en-US" sz="2000" dirty="0"/>
              <a:t>10 countries insignificant</a:t>
            </a:r>
          </a:p>
          <a:p>
            <a:r>
              <a:rPr lang="en-US" sz="2000" dirty="0"/>
              <a:t>Five countries negative and significant</a:t>
            </a:r>
          </a:p>
          <a:p>
            <a:r>
              <a:rPr lang="en-US" sz="2000" dirty="0"/>
              <a:t>Five countries positive and significant</a:t>
            </a:r>
          </a:p>
          <a:p>
            <a:r>
              <a:rPr lang="en-US" sz="2000" dirty="0"/>
              <a:t>Efficiency gains – market structure – institutional quality</a:t>
            </a:r>
          </a:p>
          <a:p>
            <a:endParaRPr lang="en-US" dirty="0"/>
          </a:p>
        </p:txBody>
      </p:sp>
      <p:graphicFrame>
        <p:nvGraphicFramePr>
          <p:cNvPr id="9" name="Content Placeholder 7">
            <a:extLst>
              <a:ext uri="{FF2B5EF4-FFF2-40B4-BE49-F238E27FC236}">
                <a16:creationId xmlns:a16="http://schemas.microsoft.com/office/drawing/2014/main" id="{32A651DE-0092-9B49-B31F-80EC4A284757}"/>
              </a:ext>
            </a:extLst>
          </p:cNvPr>
          <p:cNvGraphicFramePr>
            <a:graphicFrameLocks/>
          </p:cNvGraphicFramePr>
          <p:nvPr>
            <p:extLst>
              <p:ext uri="{D42A27DB-BD31-4B8C-83A1-F6EECF244321}">
                <p14:modId xmlns:p14="http://schemas.microsoft.com/office/powerpoint/2010/main" val="1545569283"/>
              </p:ext>
            </p:extLst>
          </p:nvPr>
        </p:nvGraphicFramePr>
        <p:xfrm>
          <a:off x="706500" y="1052736"/>
          <a:ext cx="7681927" cy="2736305"/>
        </p:xfrm>
        <a:graphic>
          <a:graphicData uri="http://schemas.openxmlformats.org/drawingml/2006/table">
            <a:tbl>
              <a:tblPr>
                <a:tableStyleId>{5940675A-B579-460E-94D1-54222C63F5DA}</a:tableStyleId>
              </a:tblPr>
              <a:tblGrid>
                <a:gridCol w="698357">
                  <a:extLst>
                    <a:ext uri="{9D8B030D-6E8A-4147-A177-3AD203B41FA5}">
                      <a16:colId xmlns:a16="http://schemas.microsoft.com/office/drawing/2014/main" val="2176175477"/>
                    </a:ext>
                  </a:extLst>
                </a:gridCol>
                <a:gridCol w="698357">
                  <a:extLst>
                    <a:ext uri="{9D8B030D-6E8A-4147-A177-3AD203B41FA5}">
                      <a16:colId xmlns:a16="http://schemas.microsoft.com/office/drawing/2014/main" val="2867109471"/>
                    </a:ext>
                  </a:extLst>
                </a:gridCol>
                <a:gridCol w="698357">
                  <a:extLst>
                    <a:ext uri="{9D8B030D-6E8A-4147-A177-3AD203B41FA5}">
                      <a16:colId xmlns:a16="http://schemas.microsoft.com/office/drawing/2014/main" val="4215702563"/>
                    </a:ext>
                  </a:extLst>
                </a:gridCol>
                <a:gridCol w="698357">
                  <a:extLst>
                    <a:ext uri="{9D8B030D-6E8A-4147-A177-3AD203B41FA5}">
                      <a16:colId xmlns:a16="http://schemas.microsoft.com/office/drawing/2014/main" val="2371236113"/>
                    </a:ext>
                  </a:extLst>
                </a:gridCol>
                <a:gridCol w="698357">
                  <a:extLst>
                    <a:ext uri="{9D8B030D-6E8A-4147-A177-3AD203B41FA5}">
                      <a16:colId xmlns:a16="http://schemas.microsoft.com/office/drawing/2014/main" val="2492714453"/>
                    </a:ext>
                  </a:extLst>
                </a:gridCol>
                <a:gridCol w="698357">
                  <a:extLst>
                    <a:ext uri="{9D8B030D-6E8A-4147-A177-3AD203B41FA5}">
                      <a16:colId xmlns:a16="http://schemas.microsoft.com/office/drawing/2014/main" val="13686847"/>
                    </a:ext>
                  </a:extLst>
                </a:gridCol>
                <a:gridCol w="698357">
                  <a:extLst>
                    <a:ext uri="{9D8B030D-6E8A-4147-A177-3AD203B41FA5}">
                      <a16:colId xmlns:a16="http://schemas.microsoft.com/office/drawing/2014/main" val="824016748"/>
                    </a:ext>
                  </a:extLst>
                </a:gridCol>
                <a:gridCol w="698357">
                  <a:extLst>
                    <a:ext uri="{9D8B030D-6E8A-4147-A177-3AD203B41FA5}">
                      <a16:colId xmlns:a16="http://schemas.microsoft.com/office/drawing/2014/main" val="3283972194"/>
                    </a:ext>
                  </a:extLst>
                </a:gridCol>
                <a:gridCol w="698357">
                  <a:extLst>
                    <a:ext uri="{9D8B030D-6E8A-4147-A177-3AD203B41FA5}">
                      <a16:colId xmlns:a16="http://schemas.microsoft.com/office/drawing/2014/main" val="3921497379"/>
                    </a:ext>
                  </a:extLst>
                </a:gridCol>
                <a:gridCol w="698357">
                  <a:extLst>
                    <a:ext uri="{9D8B030D-6E8A-4147-A177-3AD203B41FA5}">
                      <a16:colId xmlns:a16="http://schemas.microsoft.com/office/drawing/2014/main" val="230704756"/>
                    </a:ext>
                  </a:extLst>
                </a:gridCol>
                <a:gridCol w="698357">
                  <a:extLst>
                    <a:ext uri="{9D8B030D-6E8A-4147-A177-3AD203B41FA5}">
                      <a16:colId xmlns:a16="http://schemas.microsoft.com/office/drawing/2014/main" val="2741268030"/>
                    </a:ext>
                  </a:extLst>
                </a:gridCol>
              </a:tblGrid>
              <a:tr h="314383">
                <a:tc>
                  <a:txBody>
                    <a:bodyPr/>
                    <a:lstStyle/>
                    <a:p>
                      <a:pPr algn="l" fontAlgn="b"/>
                      <a:r>
                        <a:rPr lang="en-ZA" sz="700" u="none" strike="noStrike">
                          <a:effectLst/>
                        </a:rPr>
                        <a:t>Voice and Accountability</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Australia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Chile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Colombia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Czech</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France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Germany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Greece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Hungary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Ireland</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243666266"/>
                  </a:ext>
                </a:extLst>
              </a:tr>
              <a:tr h="174658">
                <a:tc>
                  <a:txBody>
                    <a:bodyPr/>
                    <a:lstStyle/>
                    <a:p>
                      <a:pPr algn="l" fontAlgn="b"/>
                      <a:r>
                        <a:rPr lang="en-ZA" sz="700" u="none" strike="noStrike">
                          <a:effectLst/>
                        </a:rPr>
                        <a:t>VA</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-0,1114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2.1269***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0.8860**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-0,4598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0,1505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0.2102*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1.4504***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0.3987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-1.3511***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526532614"/>
                  </a:ext>
                </a:extLst>
              </a:tr>
              <a:tr h="174658">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0,1138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-0,3169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0.3513***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0,0588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-0,1987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-0,3439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0.3569***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-0.3032***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-1.0238***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0.1323***</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441606128"/>
                  </a:ext>
                </a:extLst>
              </a:tr>
              <a:tr h="174658">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0.0020***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-0,0003789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0.0049***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0.0018*</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529130134"/>
                  </a:ext>
                </a:extLst>
              </a:tr>
              <a:tr h="174658">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0.9640***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0.7322*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0.5816***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0.5931***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0,5570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0,0215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1.2292***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0.9359***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2.6023***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1.1850***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406785579"/>
                  </a:ext>
                </a:extLst>
              </a:tr>
              <a:tr h="174658">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-0,2087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0,6346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-0,1908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1.6259*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0.8618*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0.5282***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2.9880***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3.1759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-0.3305*</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446636641"/>
                  </a:ext>
                </a:extLst>
              </a:tr>
              <a:tr h="174658">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0,7098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-2,2143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-10.6619***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3,1760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-18,6703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0,4232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-21.4660***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-41.1704***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-31.2241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2.0605</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744874824"/>
                  </a:ext>
                </a:extLst>
              </a:tr>
              <a:tr h="314383">
                <a:tc>
                  <a:txBody>
                    <a:bodyPr/>
                    <a:lstStyle/>
                    <a:p>
                      <a:pPr algn="l" fontAlgn="b"/>
                      <a:r>
                        <a:rPr lang="en-ZA" sz="700" u="none" strike="noStrike">
                          <a:effectLst/>
                        </a:rPr>
                        <a:t>Voice and Accountability</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Israel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Italy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Japan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Mexico</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Poland</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Portugal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South Africa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Spain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UK</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US</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073497633"/>
                  </a:ext>
                </a:extLst>
              </a:tr>
              <a:tr h="174658">
                <a:tc>
                  <a:txBody>
                    <a:bodyPr/>
                    <a:lstStyle/>
                    <a:p>
                      <a:pPr algn="l" fontAlgn="b"/>
                      <a:r>
                        <a:rPr lang="en-ZA" sz="700" u="none" strike="noStrike">
                          <a:effectLst/>
                        </a:rPr>
                        <a:t>VA</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-0.5047***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0.0795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-0.2559*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-0.1428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-1.2846**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-0,7738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-0.4912***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0.4524***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-0,1749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-0.0554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638328618"/>
                  </a:ext>
                </a:extLst>
              </a:tr>
              <a:tr h="174658">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-0.2536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0.6953***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-0.1933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0.7930*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0,0055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-0.0709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-0.7191***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-0.2125**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-0.0800***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4003856515"/>
                  </a:ext>
                </a:extLst>
              </a:tr>
              <a:tr h="174658">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-0.0038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461103472"/>
                  </a:ext>
                </a:extLst>
              </a:tr>
              <a:tr h="174658">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0.9873***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1.4367***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0.6333***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0.8206***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-0.4230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1.1092**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0.8165***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1.6125***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0.9235***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0.9915***</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129510237"/>
                  </a:ext>
                </a:extLst>
              </a:tr>
              <a:tr h="174658">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-0.0980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0.6305***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-0.4214***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0.4683**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Omitted</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-7.3136***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0.1741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0.8169***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-0.1756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-0.0273</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159169909"/>
                  </a:ext>
                </a:extLst>
              </a:tr>
              <a:tr h="186301">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-2.9588***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-6.7418*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-10.5441***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-2.1128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-13.4218**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118.2278***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0.1999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2.0787*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9.8517**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3.1260***</a:t>
                      </a:r>
                      <a:endParaRPr lang="en-ZA" sz="700" b="0" i="0" u="none" strike="noStrike" dirty="0">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351260649"/>
                  </a:ext>
                </a:extLst>
              </a:tr>
            </a:tbl>
          </a:graphicData>
        </a:graphic>
      </p:graphicFrame>
    </p:spTree>
    <p:extLst>
      <p:ext uri="{BB962C8B-B14F-4D97-AF65-F5344CB8AC3E}">
        <p14:creationId xmlns:p14="http://schemas.microsoft.com/office/powerpoint/2010/main" val="33938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D7C1E1-4546-3240-9A3F-D3787B63F582}"/>
              </a:ext>
            </a:extLst>
          </p:cNvPr>
          <p:cNvSpPr>
            <a:spLocks noGrp="1" noChangeArrowheads="1"/>
          </p:cNvSpPr>
          <p:nvPr>
            <p:ph type="title"/>
          </p:nvPr>
        </p:nvSpPr>
        <p:spPr/>
        <p:txBody>
          <a:bodyPr/>
          <a:lstStyle/>
          <a:p>
            <a:r>
              <a:rPr lang="en-US" altLang="en-US"/>
              <a:t>Results</a:t>
            </a:r>
          </a:p>
        </p:txBody>
      </p:sp>
      <p:graphicFrame>
        <p:nvGraphicFramePr>
          <p:cNvPr id="2" name="Content Placeholder 1">
            <a:extLst>
              <a:ext uri="{FF2B5EF4-FFF2-40B4-BE49-F238E27FC236}">
                <a16:creationId xmlns:a16="http://schemas.microsoft.com/office/drawing/2014/main" id="{96946199-6F8D-1D49-9961-D0A62DF46B3A}"/>
              </a:ext>
            </a:extLst>
          </p:cNvPr>
          <p:cNvGraphicFramePr>
            <a:graphicFrameLocks noGrp="1"/>
          </p:cNvGraphicFramePr>
          <p:nvPr>
            <p:ph idx="1"/>
          </p:nvPr>
        </p:nvGraphicFramePr>
        <p:xfrm>
          <a:off x="250824" y="1052736"/>
          <a:ext cx="8713664" cy="5144827"/>
        </p:xfrm>
        <a:graphic>
          <a:graphicData uri="http://schemas.openxmlformats.org/drawingml/2006/table">
            <a:tbl>
              <a:tblPr firstRow="1" firstCol="1" bandRow="1">
                <a:tableStyleId>{21E4AEA4-8DFA-4A89-87EB-49C32662AFE0}</a:tableStyleId>
              </a:tblPr>
              <a:tblGrid>
                <a:gridCol w="1152824">
                  <a:extLst>
                    <a:ext uri="{9D8B030D-6E8A-4147-A177-3AD203B41FA5}">
                      <a16:colId xmlns:a16="http://schemas.microsoft.com/office/drawing/2014/main" val="20000"/>
                    </a:ext>
                  </a:extLst>
                </a:gridCol>
                <a:gridCol w="1021991">
                  <a:extLst>
                    <a:ext uri="{9D8B030D-6E8A-4147-A177-3AD203B41FA5}">
                      <a16:colId xmlns:a16="http://schemas.microsoft.com/office/drawing/2014/main" val="20001"/>
                    </a:ext>
                  </a:extLst>
                </a:gridCol>
                <a:gridCol w="1208231">
                  <a:extLst>
                    <a:ext uri="{9D8B030D-6E8A-4147-A177-3AD203B41FA5}">
                      <a16:colId xmlns:a16="http://schemas.microsoft.com/office/drawing/2014/main" val="20002"/>
                    </a:ext>
                  </a:extLst>
                </a:gridCol>
                <a:gridCol w="1245408">
                  <a:extLst>
                    <a:ext uri="{9D8B030D-6E8A-4147-A177-3AD203B41FA5}">
                      <a16:colId xmlns:a16="http://schemas.microsoft.com/office/drawing/2014/main" val="20003"/>
                    </a:ext>
                  </a:extLst>
                </a:gridCol>
                <a:gridCol w="1417760">
                  <a:extLst>
                    <a:ext uri="{9D8B030D-6E8A-4147-A177-3AD203B41FA5}">
                      <a16:colId xmlns:a16="http://schemas.microsoft.com/office/drawing/2014/main" val="20004"/>
                    </a:ext>
                  </a:extLst>
                </a:gridCol>
                <a:gridCol w="1155896">
                  <a:extLst>
                    <a:ext uri="{9D8B030D-6E8A-4147-A177-3AD203B41FA5}">
                      <a16:colId xmlns:a16="http://schemas.microsoft.com/office/drawing/2014/main" val="20005"/>
                    </a:ext>
                  </a:extLst>
                </a:gridCol>
                <a:gridCol w="1511554">
                  <a:extLst>
                    <a:ext uri="{9D8B030D-6E8A-4147-A177-3AD203B41FA5}">
                      <a16:colId xmlns:a16="http://schemas.microsoft.com/office/drawing/2014/main" val="20006"/>
                    </a:ext>
                  </a:extLst>
                </a:gridCol>
              </a:tblGrid>
              <a:tr h="662586">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Property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Corruption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Voice and Accountability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Government Efficiency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Rule of Law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Regulatory Quality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0"/>
                  </a:ext>
                </a:extLst>
              </a:tr>
              <a:tr h="1111827">
                <a:tc>
                  <a:txBody>
                    <a:bodyPr/>
                    <a:lstStyle/>
                    <a:p>
                      <a:pPr algn="ctr">
                        <a:lnSpc>
                          <a:spcPct val="107000"/>
                        </a:lnSpc>
                        <a:spcAft>
                          <a:spcPts val="800"/>
                        </a:spcAft>
                      </a:pPr>
                      <a:r>
                        <a:rPr lang="en-ZA" sz="1200" dirty="0">
                          <a:effectLst/>
                        </a:rPr>
                        <a:t>Positive and Significant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Colombia, France, Ireland, SA, Spain,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Colombia, Germany, Greece,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France, Greece, Israel, Italy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Greece,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Greece, Hungary, Israel, Japan,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1"/>
                  </a:ext>
                </a:extLst>
              </a:tr>
              <a:tr h="1111827">
                <a:tc>
                  <a:txBody>
                    <a:bodyPr/>
                    <a:lstStyle/>
                    <a:p>
                      <a:pPr algn="ctr">
                        <a:lnSpc>
                          <a:spcPct val="107000"/>
                        </a:lnSpc>
                        <a:spcAft>
                          <a:spcPts val="800"/>
                        </a:spcAft>
                      </a:pPr>
                      <a:r>
                        <a:rPr lang="en-ZA" sz="1200">
                          <a:effectLst/>
                        </a:rPr>
                        <a:t>Negative and 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Chile, Colombia, Czech, Israel, Italy, Japan, Poland,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Chile, Japan, Poland, Portugal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Ireland, Israel, Japan,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Czech, Hungary, Ireland, Poland,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Austria, Chile, Ireland, Italy, Mexico,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Germany, Poland, Portugal, SA,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2"/>
                  </a:ext>
                </a:extLst>
              </a:tr>
              <a:tr h="2010307">
                <a:tc>
                  <a:txBody>
                    <a:bodyPr/>
                    <a:lstStyle/>
                    <a:p>
                      <a:pPr algn="ctr">
                        <a:lnSpc>
                          <a:spcPct val="107000"/>
                        </a:lnSpc>
                        <a:spcAft>
                          <a:spcPts val="800"/>
                        </a:spcAft>
                      </a:pPr>
                      <a:r>
                        <a:rPr lang="en-ZA" sz="1200">
                          <a:effectLst/>
                        </a:rPr>
                        <a:t>Insignificant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Australia, France, Germany, Greece, Hungary, Ireland, Mexico, Portugal, SA, UK,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Austria, Czech, Germany, Greece, Hungary, Israel, Italy, Mexico,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Chile, Czech, France, Hungary, Italy, Mexico,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Germany, Japan, Mexico, Portugal, SA, Spain,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Colombia, Czech, France, Germany, Hungary, Israel, Italy, Japan,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Czech, France, Ireland, Italy, Mexico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3"/>
                  </a:ext>
                </a:extLst>
              </a:tr>
            </a:tbl>
          </a:graphicData>
        </a:graphic>
      </p:graphicFrame>
      <p:sp>
        <p:nvSpPr>
          <p:cNvPr id="25644" name="Slide Number Placeholder 3">
            <a:extLst>
              <a:ext uri="{FF2B5EF4-FFF2-40B4-BE49-F238E27FC236}">
                <a16:creationId xmlns:a16="http://schemas.microsoft.com/office/drawing/2014/main" id="{87338D1B-3885-1045-8BE1-86EB9F771C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CF6EB7C4-4691-FF49-870B-C5D7A70FCE2F}" type="slidenum">
              <a:rPr lang="en-GB" altLang="en-US" sz="1200" smtClean="0">
                <a:solidFill>
                  <a:srgbClr val="005BAB"/>
                </a:solidFill>
                <a:latin typeface="Verdana" panose="020B0604030504040204" pitchFamily="34" charset="0"/>
              </a:rPr>
              <a:pPr>
                <a:spcBef>
                  <a:spcPct val="0"/>
                </a:spcBef>
                <a:buFontTx/>
                <a:buNone/>
              </a:pPr>
              <a:t>14</a:t>
            </a:fld>
            <a:endParaRPr lang="en-GB" altLang="en-US" sz="1200">
              <a:solidFill>
                <a:srgbClr val="005BAB"/>
              </a:solidFill>
              <a:latin typeface="Verdana" panose="020B0604030504040204" pitchFamily="34" charset="0"/>
            </a:endParaRPr>
          </a:p>
        </p:txBody>
      </p:sp>
    </p:spTree>
    <p:extLst>
      <p:ext uri="{BB962C8B-B14F-4D97-AF65-F5344CB8AC3E}">
        <p14:creationId xmlns:p14="http://schemas.microsoft.com/office/powerpoint/2010/main" val="106277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FF83-3BC4-C447-95FE-061E67717A24}"/>
              </a:ext>
            </a:extLst>
          </p:cNvPr>
          <p:cNvSpPr>
            <a:spLocks noGrp="1"/>
          </p:cNvSpPr>
          <p:nvPr>
            <p:ph type="title"/>
          </p:nvPr>
        </p:nvSpPr>
        <p:spPr>
          <a:xfrm>
            <a:off x="611557" y="-162272"/>
            <a:ext cx="6553200" cy="1143000"/>
          </a:xfrm>
        </p:spPr>
        <p:txBody>
          <a:bodyPr/>
          <a:lstStyle/>
          <a:p>
            <a:r>
              <a:rPr lang="en-US" dirty="0"/>
              <a:t>Results</a:t>
            </a:r>
          </a:p>
        </p:txBody>
      </p:sp>
      <p:sp>
        <p:nvSpPr>
          <p:cNvPr id="4" name="Slide Number Placeholder 3">
            <a:extLst>
              <a:ext uri="{FF2B5EF4-FFF2-40B4-BE49-F238E27FC236}">
                <a16:creationId xmlns:a16="http://schemas.microsoft.com/office/drawing/2014/main" id="{71249958-C6B3-254A-9A5C-5A3DBD5902DD}"/>
              </a:ext>
            </a:extLst>
          </p:cNvPr>
          <p:cNvSpPr>
            <a:spLocks noGrp="1"/>
          </p:cNvSpPr>
          <p:nvPr>
            <p:ph type="sldNum" sz="quarter" idx="10"/>
          </p:nvPr>
        </p:nvSpPr>
        <p:spPr/>
        <p:txBody>
          <a:bodyPr/>
          <a:lstStyle/>
          <a:p>
            <a:pPr>
              <a:defRPr/>
            </a:pPr>
            <a:fld id="{568A62F7-A87A-2F44-B475-AF7F77BB0043}" type="slidenum">
              <a:rPr lang="en-GB" altLang="en-US" smtClean="0"/>
              <a:pPr>
                <a:defRPr/>
              </a:pPr>
              <a:t>15</a:t>
            </a:fld>
            <a:endParaRPr lang="en-GB" altLang="en-US"/>
          </a:p>
        </p:txBody>
      </p:sp>
      <p:sp>
        <p:nvSpPr>
          <p:cNvPr id="10" name="Title 1">
            <a:extLst>
              <a:ext uri="{FF2B5EF4-FFF2-40B4-BE49-F238E27FC236}">
                <a16:creationId xmlns:a16="http://schemas.microsoft.com/office/drawing/2014/main" id="{C9C6BFB3-620F-1149-AC49-F8B1D3922595}"/>
              </a:ext>
            </a:extLst>
          </p:cNvPr>
          <p:cNvSpPr txBox="1">
            <a:spLocks/>
          </p:cNvSpPr>
          <p:nvPr/>
        </p:nvSpPr>
        <p:spPr bwMode="auto">
          <a:xfrm>
            <a:off x="666206" y="2286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100" b="1">
                <a:solidFill>
                  <a:srgbClr val="00308E"/>
                </a:solidFill>
                <a:latin typeface="+mj-lt"/>
                <a:ea typeface="+mj-ea"/>
                <a:cs typeface="+mj-cs"/>
              </a:defRPr>
            </a:lvl1pPr>
            <a:lvl2pPr algn="l" rtl="0" eaLnBrk="0" fontAlgn="base" hangingPunct="0">
              <a:spcBef>
                <a:spcPct val="0"/>
              </a:spcBef>
              <a:spcAft>
                <a:spcPct val="0"/>
              </a:spcAft>
              <a:defRPr sz="2100" b="1">
                <a:solidFill>
                  <a:srgbClr val="00308E"/>
                </a:solidFill>
                <a:latin typeface="Arial" charset="0"/>
              </a:defRPr>
            </a:lvl2pPr>
            <a:lvl3pPr algn="l" rtl="0" eaLnBrk="0" fontAlgn="base" hangingPunct="0">
              <a:spcBef>
                <a:spcPct val="0"/>
              </a:spcBef>
              <a:spcAft>
                <a:spcPct val="0"/>
              </a:spcAft>
              <a:defRPr sz="2100" b="1">
                <a:solidFill>
                  <a:srgbClr val="00308E"/>
                </a:solidFill>
                <a:latin typeface="Arial" charset="0"/>
              </a:defRPr>
            </a:lvl3pPr>
            <a:lvl4pPr algn="l" rtl="0" eaLnBrk="0" fontAlgn="base" hangingPunct="0">
              <a:spcBef>
                <a:spcPct val="0"/>
              </a:spcBef>
              <a:spcAft>
                <a:spcPct val="0"/>
              </a:spcAft>
              <a:defRPr sz="2100" b="1">
                <a:solidFill>
                  <a:srgbClr val="00308E"/>
                </a:solidFill>
                <a:latin typeface="Arial" charset="0"/>
              </a:defRPr>
            </a:lvl4pPr>
            <a:lvl5pPr algn="l" rtl="0" eaLnBrk="0" fontAlgn="base" hangingPunct="0">
              <a:spcBef>
                <a:spcPct val="0"/>
              </a:spcBef>
              <a:spcAft>
                <a:spcPct val="0"/>
              </a:spcAft>
              <a:defRPr sz="2100" b="1">
                <a:solidFill>
                  <a:srgbClr val="00308E"/>
                </a:solidFill>
                <a:latin typeface="Arial" charset="0"/>
              </a:defRPr>
            </a:lvl5pPr>
            <a:lvl6pPr marL="457200" algn="l" rtl="0" fontAlgn="base">
              <a:spcBef>
                <a:spcPct val="0"/>
              </a:spcBef>
              <a:spcAft>
                <a:spcPct val="0"/>
              </a:spcAft>
              <a:defRPr sz="2100" b="1">
                <a:solidFill>
                  <a:srgbClr val="00308E"/>
                </a:solidFill>
                <a:latin typeface="Arial" charset="0"/>
              </a:defRPr>
            </a:lvl6pPr>
            <a:lvl7pPr marL="914400" algn="l" rtl="0" fontAlgn="base">
              <a:spcBef>
                <a:spcPct val="0"/>
              </a:spcBef>
              <a:spcAft>
                <a:spcPct val="0"/>
              </a:spcAft>
              <a:defRPr sz="2100" b="1">
                <a:solidFill>
                  <a:srgbClr val="00308E"/>
                </a:solidFill>
                <a:latin typeface="Arial" charset="0"/>
              </a:defRPr>
            </a:lvl7pPr>
            <a:lvl8pPr marL="1371600" algn="l" rtl="0" fontAlgn="base">
              <a:spcBef>
                <a:spcPct val="0"/>
              </a:spcBef>
              <a:spcAft>
                <a:spcPct val="0"/>
              </a:spcAft>
              <a:defRPr sz="2100" b="1">
                <a:solidFill>
                  <a:srgbClr val="00308E"/>
                </a:solidFill>
                <a:latin typeface="Arial" charset="0"/>
              </a:defRPr>
            </a:lvl8pPr>
            <a:lvl9pPr marL="1828800" algn="l" rtl="0" fontAlgn="base">
              <a:spcBef>
                <a:spcPct val="0"/>
              </a:spcBef>
              <a:spcAft>
                <a:spcPct val="0"/>
              </a:spcAft>
              <a:defRPr sz="2100" b="1">
                <a:solidFill>
                  <a:srgbClr val="00308E"/>
                </a:solidFill>
                <a:latin typeface="Arial" charset="0"/>
              </a:defRPr>
            </a:lvl9pPr>
          </a:lstStyle>
          <a:p>
            <a:endParaRPr lang="en-US" kern="0" dirty="0"/>
          </a:p>
        </p:txBody>
      </p:sp>
      <p:graphicFrame>
        <p:nvGraphicFramePr>
          <p:cNvPr id="11" name="Table 10">
            <a:extLst>
              <a:ext uri="{FF2B5EF4-FFF2-40B4-BE49-F238E27FC236}">
                <a16:creationId xmlns:a16="http://schemas.microsoft.com/office/drawing/2014/main" id="{1CD750D4-5743-0747-81A6-58E7A23AAEE6}"/>
              </a:ext>
            </a:extLst>
          </p:cNvPr>
          <p:cNvGraphicFramePr>
            <a:graphicFrameLocks noGrp="1"/>
          </p:cNvGraphicFramePr>
          <p:nvPr>
            <p:extLst>
              <p:ext uri="{D42A27DB-BD31-4B8C-83A1-F6EECF244321}">
                <p14:modId xmlns:p14="http://schemas.microsoft.com/office/powerpoint/2010/main" val="3868451078"/>
              </p:ext>
            </p:extLst>
          </p:nvPr>
        </p:nvGraphicFramePr>
        <p:xfrm>
          <a:off x="399503" y="620688"/>
          <a:ext cx="8132938" cy="2880317"/>
        </p:xfrm>
        <a:graphic>
          <a:graphicData uri="http://schemas.openxmlformats.org/drawingml/2006/table">
            <a:tbl>
              <a:tblPr>
                <a:tableStyleId>{5940675A-B579-460E-94D1-54222C63F5DA}</a:tableStyleId>
              </a:tblPr>
              <a:tblGrid>
                <a:gridCol w="739358">
                  <a:extLst>
                    <a:ext uri="{9D8B030D-6E8A-4147-A177-3AD203B41FA5}">
                      <a16:colId xmlns:a16="http://schemas.microsoft.com/office/drawing/2014/main" val="2010827951"/>
                    </a:ext>
                  </a:extLst>
                </a:gridCol>
                <a:gridCol w="739358">
                  <a:extLst>
                    <a:ext uri="{9D8B030D-6E8A-4147-A177-3AD203B41FA5}">
                      <a16:colId xmlns:a16="http://schemas.microsoft.com/office/drawing/2014/main" val="2306328822"/>
                    </a:ext>
                  </a:extLst>
                </a:gridCol>
                <a:gridCol w="739358">
                  <a:extLst>
                    <a:ext uri="{9D8B030D-6E8A-4147-A177-3AD203B41FA5}">
                      <a16:colId xmlns:a16="http://schemas.microsoft.com/office/drawing/2014/main" val="1164988297"/>
                    </a:ext>
                  </a:extLst>
                </a:gridCol>
                <a:gridCol w="739358">
                  <a:extLst>
                    <a:ext uri="{9D8B030D-6E8A-4147-A177-3AD203B41FA5}">
                      <a16:colId xmlns:a16="http://schemas.microsoft.com/office/drawing/2014/main" val="3242885849"/>
                    </a:ext>
                  </a:extLst>
                </a:gridCol>
                <a:gridCol w="739358">
                  <a:extLst>
                    <a:ext uri="{9D8B030D-6E8A-4147-A177-3AD203B41FA5}">
                      <a16:colId xmlns:a16="http://schemas.microsoft.com/office/drawing/2014/main" val="250396735"/>
                    </a:ext>
                  </a:extLst>
                </a:gridCol>
                <a:gridCol w="739358">
                  <a:extLst>
                    <a:ext uri="{9D8B030D-6E8A-4147-A177-3AD203B41FA5}">
                      <a16:colId xmlns:a16="http://schemas.microsoft.com/office/drawing/2014/main" val="796834525"/>
                    </a:ext>
                  </a:extLst>
                </a:gridCol>
                <a:gridCol w="739358">
                  <a:extLst>
                    <a:ext uri="{9D8B030D-6E8A-4147-A177-3AD203B41FA5}">
                      <a16:colId xmlns:a16="http://schemas.microsoft.com/office/drawing/2014/main" val="1261941141"/>
                    </a:ext>
                  </a:extLst>
                </a:gridCol>
                <a:gridCol w="739358">
                  <a:extLst>
                    <a:ext uri="{9D8B030D-6E8A-4147-A177-3AD203B41FA5}">
                      <a16:colId xmlns:a16="http://schemas.microsoft.com/office/drawing/2014/main" val="1862510895"/>
                    </a:ext>
                  </a:extLst>
                </a:gridCol>
                <a:gridCol w="739358">
                  <a:extLst>
                    <a:ext uri="{9D8B030D-6E8A-4147-A177-3AD203B41FA5}">
                      <a16:colId xmlns:a16="http://schemas.microsoft.com/office/drawing/2014/main" val="693176764"/>
                    </a:ext>
                  </a:extLst>
                </a:gridCol>
                <a:gridCol w="739358">
                  <a:extLst>
                    <a:ext uri="{9D8B030D-6E8A-4147-A177-3AD203B41FA5}">
                      <a16:colId xmlns:a16="http://schemas.microsoft.com/office/drawing/2014/main" val="3599692503"/>
                    </a:ext>
                  </a:extLst>
                </a:gridCol>
                <a:gridCol w="739358">
                  <a:extLst>
                    <a:ext uri="{9D8B030D-6E8A-4147-A177-3AD203B41FA5}">
                      <a16:colId xmlns:a16="http://schemas.microsoft.com/office/drawing/2014/main" val="3258097854"/>
                    </a:ext>
                  </a:extLst>
                </a:gridCol>
              </a:tblGrid>
              <a:tr h="330930">
                <a:tc>
                  <a:txBody>
                    <a:bodyPr/>
                    <a:lstStyle/>
                    <a:p>
                      <a:pPr algn="l" fontAlgn="b"/>
                      <a:r>
                        <a:rPr lang="en-ZA" sz="700" u="none" strike="noStrike">
                          <a:effectLst/>
                        </a:rPr>
                        <a:t>Government efficiency</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Australia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Chile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Colombia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Czech</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France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Germany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Greece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Hungary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Ireland</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807194153"/>
                  </a:ext>
                </a:extLst>
              </a:tr>
              <a:tr h="183850">
                <a:tc>
                  <a:txBody>
                    <a:bodyPr/>
                    <a:lstStyle/>
                    <a:p>
                      <a:pPr algn="l" fontAlgn="b"/>
                      <a:r>
                        <a:rPr lang="en-ZA" sz="700" u="none" strike="noStrike">
                          <a:effectLst/>
                        </a:rPr>
                        <a:t>GE</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-0.2821***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0,0389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-0,0357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-0,0099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-0.9218***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1.02678***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0,0707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0.9883**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-1.6566***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-1.1447***</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947652781"/>
                  </a:ext>
                </a:extLst>
              </a:tr>
              <a:tr h="183850">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0,1357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0.4460***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0,0103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-0.51948***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-0.5156***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0.3463***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-0,0139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-1.4658***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0.0864*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985263210"/>
                  </a:ext>
                </a:extLst>
              </a:tr>
              <a:tr h="183850">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0.0029***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0.0030**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105611841"/>
                  </a:ext>
                </a:extLst>
              </a:tr>
              <a:tr h="183850">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1.0628***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1.4105***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0.5562***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0.5177***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1.7127***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-0,0067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1.0783***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0.6908***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3.5164***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1.0016***</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830556685"/>
                  </a:ext>
                </a:extLst>
              </a:tr>
              <a:tr h="183850">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-0.3880***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-1,1831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0.8637*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1.9925**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2.1416***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0.6453***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0,6135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9.8276***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-0.1332</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396735540"/>
                  </a:ext>
                </a:extLst>
              </a:tr>
              <a:tr h="183850">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2.7469***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22.1495**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-8.4845***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-13.40282***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-20,7589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-18.2249***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-22.2287***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-8,9334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-129.1097***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0.7152</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654455142"/>
                  </a:ext>
                </a:extLst>
              </a:tr>
              <a:tr h="330930">
                <a:tc>
                  <a:txBody>
                    <a:bodyPr/>
                    <a:lstStyle/>
                    <a:p>
                      <a:pPr algn="l" fontAlgn="b"/>
                      <a:r>
                        <a:rPr lang="en-ZA" sz="700" u="none" strike="noStrike">
                          <a:effectLst/>
                        </a:rPr>
                        <a:t>Government efficiency</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Israel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Italy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Japan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Mexico</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Poland</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Portugal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South Africa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Spain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UK</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US</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712921522"/>
                  </a:ext>
                </a:extLst>
              </a:tr>
              <a:tr h="183850">
                <a:tc>
                  <a:txBody>
                    <a:bodyPr/>
                    <a:lstStyle/>
                    <a:p>
                      <a:pPr algn="l" fontAlgn="b"/>
                      <a:r>
                        <a:rPr lang="en-ZA" sz="700" u="none" strike="noStrike">
                          <a:effectLst/>
                        </a:rPr>
                        <a:t>GE</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0.1962*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-0.0122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0.0070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-1.3937*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-0.2807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-0.0049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-0.0829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-0.3366***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0.0280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464981750"/>
                  </a:ext>
                </a:extLst>
              </a:tr>
              <a:tr h="183850">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-0.0216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-0.0536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0.7773***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-0.1112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0,7931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-0.9181**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-0.0243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-0.7134***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-0.1957**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-0.1092***</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501338796"/>
                  </a:ext>
                </a:extLst>
              </a:tr>
              <a:tr h="183850">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0,0039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637091501"/>
                  </a:ext>
                </a:extLst>
              </a:tr>
              <a:tr h="183850">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0.9243***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1.5332***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0.6361***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0.8349***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0,0858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1.7909***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0.8795***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1.5680***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0.8986***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1.0451***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29811358"/>
                  </a:ext>
                </a:extLst>
              </a:tr>
              <a:tr h="183850">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0.3750**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0.9803***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-0.4544***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0.36666*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Omitted</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-9.0002***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0.0992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0.5222***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-0.4557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0.0204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58007154"/>
                  </a:ext>
                </a:extLst>
              </a:tr>
              <a:tr h="196107">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-5.1281***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-19.2975***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-12.58555***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-2.6564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-15.9900**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166.6231***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-0.3548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7.7515***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14.6948***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2.5706***</a:t>
                      </a:r>
                      <a:endParaRPr lang="en-ZA" sz="700" b="0" i="0" u="none" strike="noStrike" dirty="0">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07188799"/>
                  </a:ext>
                </a:extLst>
              </a:tr>
            </a:tbl>
          </a:graphicData>
        </a:graphic>
      </p:graphicFrame>
      <p:sp>
        <p:nvSpPr>
          <p:cNvPr id="5" name="Content Placeholder 4">
            <a:extLst>
              <a:ext uri="{FF2B5EF4-FFF2-40B4-BE49-F238E27FC236}">
                <a16:creationId xmlns:a16="http://schemas.microsoft.com/office/drawing/2014/main" id="{CD80B3E4-1B65-1340-B2C2-10B55475316B}"/>
              </a:ext>
            </a:extLst>
          </p:cNvPr>
          <p:cNvSpPr>
            <a:spLocks noGrp="1"/>
          </p:cNvSpPr>
          <p:nvPr>
            <p:ph idx="1"/>
          </p:nvPr>
        </p:nvSpPr>
        <p:spPr>
          <a:xfrm>
            <a:off x="685800" y="3638125"/>
            <a:ext cx="7086600" cy="2671195"/>
          </a:xfrm>
        </p:spPr>
        <p:txBody>
          <a:bodyPr/>
          <a:lstStyle/>
          <a:p>
            <a:r>
              <a:rPr lang="en-US" sz="2000" dirty="0"/>
              <a:t>Government efficiency can be defined as the quality of services yielded to the public</a:t>
            </a:r>
          </a:p>
          <a:p>
            <a:r>
              <a:rPr lang="en-US" sz="2000" dirty="0"/>
              <a:t>Public funds and projects</a:t>
            </a:r>
          </a:p>
          <a:p>
            <a:r>
              <a:rPr lang="en-US" sz="2000" dirty="0"/>
              <a:t>Four countries positive and significant</a:t>
            </a:r>
          </a:p>
          <a:p>
            <a:r>
              <a:rPr lang="en-US" sz="2000" dirty="0"/>
              <a:t>Six countries negative and significant</a:t>
            </a:r>
          </a:p>
          <a:p>
            <a:r>
              <a:rPr lang="en-US" sz="2000" dirty="0"/>
              <a:t>10 countries insignificant</a:t>
            </a:r>
          </a:p>
          <a:p>
            <a:endParaRPr lang="en-US" sz="2000" dirty="0"/>
          </a:p>
        </p:txBody>
      </p:sp>
    </p:spTree>
    <p:extLst>
      <p:ext uri="{BB962C8B-B14F-4D97-AF65-F5344CB8AC3E}">
        <p14:creationId xmlns:p14="http://schemas.microsoft.com/office/powerpoint/2010/main" val="34111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D7C1E1-4546-3240-9A3F-D3787B63F582}"/>
              </a:ext>
            </a:extLst>
          </p:cNvPr>
          <p:cNvSpPr>
            <a:spLocks noGrp="1" noChangeArrowheads="1"/>
          </p:cNvSpPr>
          <p:nvPr>
            <p:ph type="title"/>
          </p:nvPr>
        </p:nvSpPr>
        <p:spPr/>
        <p:txBody>
          <a:bodyPr/>
          <a:lstStyle/>
          <a:p>
            <a:r>
              <a:rPr lang="en-US" altLang="en-US"/>
              <a:t>Results</a:t>
            </a:r>
          </a:p>
        </p:txBody>
      </p:sp>
      <p:graphicFrame>
        <p:nvGraphicFramePr>
          <p:cNvPr id="2" name="Content Placeholder 1">
            <a:extLst>
              <a:ext uri="{FF2B5EF4-FFF2-40B4-BE49-F238E27FC236}">
                <a16:creationId xmlns:a16="http://schemas.microsoft.com/office/drawing/2014/main" id="{96946199-6F8D-1D49-9961-D0A62DF46B3A}"/>
              </a:ext>
            </a:extLst>
          </p:cNvPr>
          <p:cNvGraphicFramePr>
            <a:graphicFrameLocks noGrp="1"/>
          </p:cNvGraphicFramePr>
          <p:nvPr>
            <p:ph idx="1"/>
          </p:nvPr>
        </p:nvGraphicFramePr>
        <p:xfrm>
          <a:off x="250824" y="1052736"/>
          <a:ext cx="8713664" cy="5144827"/>
        </p:xfrm>
        <a:graphic>
          <a:graphicData uri="http://schemas.openxmlformats.org/drawingml/2006/table">
            <a:tbl>
              <a:tblPr firstRow="1" firstCol="1" bandRow="1">
                <a:tableStyleId>{21E4AEA4-8DFA-4A89-87EB-49C32662AFE0}</a:tableStyleId>
              </a:tblPr>
              <a:tblGrid>
                <a:gridCol w="1152824">
                  <a:extLst>
                    <a:ext uri="{9D8B030D-6E8A-4147-A177-3AD203B41FA5}">
                      <a16:colId xmlns:a16="http://schemas.microsoft.com/office/drawing/2014/main" val="20000"/>
                    </a:ext>
                  </a:extLst>
                </a:gridCol>
                <a:gridCol w="1021991">
                  <a:extLst>
                    <a:ext uri="{9D8B030D-6E8A-4147-A177-3AD203B41FA5}">
                      <a16:colId xmlns:a16="http://schemas.microsoft.com/office/drawing/2014/main" val="20001"/>
                    </a:ext>
                  </a:extLst>
                </a:gridCol>
                <a:gridCol w="1208231">
                  <a:extLst>
                    <a:ext uri="{9D8B030D-6E8A-4147-A177-3AD203B41FA5}">
                      <a16:colId xmlns:a16="http://schemas.microsoft.com/office/drawing/2014/main" val="20002"/>
                    </a:ext>
                  </a:extLst>
                </a:gridCol>
                <a:gridCol w="1245408">
                  <a:extLst>
                    <a:ext uri="{9D8B030D-6E8A-4147-A177-3AD203B41FA5}">
                      <a16:colId xmlns:a16="http://schemas.microsoft.com/office/drawing/2014/main" val="20003"/>
                    </a:ext>
                  </a:extLst>
                </a:gridCol>
                <a:gridCol w="1417760">
                  <a:extLst>
                    <a:ext uri="{9D8B030D-6E8A-4147-A177-3AD203B41FA5}">
                      <a16:colId xmlns:a16="http://schemas.microsoft.com/office/drawing/2014/main" val="20004"/>
                    </a:ext>
                  </a:extLst>
                </a:gridCol>
                <a:gridCol w="1155896">
                  <a:extLst>
                    <a:ext uri="{9D8B030D-6E8A-4147-A177-3AD203B41FA5}">
                      <a16:colId xmlns:a16="http://schemas.microsoft.com/office/drawing/2014/main" val="20005"/>
                    </a:ext>
                  </a:extLst>
                </a:gridCol>
                <a:gridCol w="1511554">
                  <a:extLst>
                    <a:ext uri="{9D8B030D-6E8A-4147-A177-3AD203B41FA5}">
                      <a16:colId xmlns:a16="http://schemas.microsoft.com/office/drawing/2014/main" val="20006"/>
                    </a:ext>
                  </a:extLst>
                </a:gridCol>
              </a:tblGrid>
              <a:tr h="662586">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Property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Corruption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Voice and Accountability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Government Efficiency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Rule of Law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Regulatory Quality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0"/>
                  </a:ext>
                </a:extLst>
              </a:tr>
              <a:tr h="1111827">
                <a:tc>
                  <a:txBody>
                    <a:bodyPr/>
                    <a:lstStyle/>
                    <a:p>
                      <a:pPr algn="ctr">
                        <a:lnSpc>
                          <a:spcPct val="107000"/>
                        </a:lnSpc>
                        <a:spcAft>
                          <a:spcPts val="800"/>
                        </a:spcAft>
                      </a:pPr>
                      <a:r>
                        <a:rPr lang="en-ZA" sz="1200" dirty="0">
                          <a:effectLst/>
                        </a:rPr>
                        <a:t>Positive and Significant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Colombia, France, Ireland, SA, Spain,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Colombia, Germany, Greece,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France, Greece, Israel, Italy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Greece,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Greece, Hungary, Israel, Japan,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1"/>
                  </a:ext>
                </a:extLst>
              </a:tr>
              <a:tr h="1111827">
                <a:tc>
                  <a:txBody>
                    <a:bodyPr/>
                    <a:lstStyle/>
                    <a:p>
                      <a:pPr algn="ctr">
                        <a:lnSpc>
                          <a:spcPct val="107000"/>
                        </a:lnSpc>
                        <a:spcAft>
                          <a:spcPts val="800"/>
                        </a:spcAft>
                      </a:pPr>
                      <a:r>
                        <a:rPr lang="en-ZA" sz="1200">
                          <a:effectLst/>
                        </a:rPr>
                        <a:t>Negative and 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Chile, Colombia, Czech, Israel, Italy, Japan, Poland,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Chile, Japan, Poland, Portugal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Ireland, Israel, Japan,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Czech, Hungary, Ireland, Poland,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Austria, Chile, Ireland, Italy, Mexico,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Germany, Poland, Portugal, SA,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2"/>
                  </a:ext>
                </a:extLst>
              </a:tr>
              <a:tr h="2010307">
                <a:tc>
                  <a:txBody>
                    <a:bodyPr/>
                    <a:lstStyle/>
                    <a:p>
                      <a:pPr algn="ctr">
                        <a:lnSpc>
                          <a:spcPct val="107000"/>
                        </a:lnSpc>
                        <a:spcAft>
                          <a:spcPts val="800"/>
                        </a:spcAft>
                      </a:pPr>
                      <a:r>
                        <a:rPr lang="en-ZA" sz="1200">
                          <a:effectLst/>
                        </a:rPr>
                        <a:t>Insignificant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Australia, France, Germany, Greece, Hungary, Ireland, Mexico, Portugal, SA, UK,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Austria, Czech, Germany, Greece, Hungary, Israel, Italy, Mexico,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Chile, Czech, France, Hungary, Italy, Mexico,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Germany, Japan, Mexico, Portugal, SA, Spain,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Colombia, Czech, France, Germany, Hungary, Israel, Italy, Japan,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Czech, France, Ireland, Italy, Mexico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3"/>
                  </a:ext>
                </a:extLst>
              </a:tr>
            </a:tbl>
          </a:graphicData>
        </a:graphic>
      </p:graphicFrame>
      <p:sp>
        <p:nvSpPr>
          <p:cNvPr id="25644" name="Slide Number Placeholder 3">
            <a:extLst>
              <a:ext uri="{FF2B5EF4-FFF2-40B4-BE49-F238E27FC236}">
                <a16:creationId xmlns:a16="http://schemas.microsoft.com/office/drawing/2014/main" id="{87338D1B-3885-1045-8BE1-86EB9F771C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CF6EB7C4-4691-FF49-870B-C5D7A70FCE2F}" type="slidenum">
              <a:rPr lang="en-GB" altLang="en-US" sz="1200" smtClean="0">
                <a:solidFill>
                  <a:srgbClr val="005BAB"/>
                </a:solidFill>
                <a:latin typeface="Verdana" panose="020B0604030504040204" pitchFamily="34" charset="0"/>
              </a:rPr>
              <a:pPr>
                <a:spcBef>
                  <a:spcPct val="0"/>
                </a:spcBef>
                <a:buFontTx/>
                <a:buNone/>
              </a:pPr>
              <a:t>16</a:t>
            </a:fld>
            <a:endParaRPr lang="en-GB" altLang="en-US" sz="1200">
              <a:solidFill>
                <a:srgbClr val="005BAB"/>
              </a:solidFill>
              <a:latin typeface="Verdana" panose="020B0604030504040204" pitchFamily="34" charset="0"/>
            </a:endParaRPr>
          </a:p>
        </p:txBody>
      </p:sp>
    </p:spTree>
    <p:extLst>
      <p:ext uri="{BB962C8B-B14F-4D97-AF65-F5344CB8AC3E}">
        <p14:creationId xmlns:p14="http://schemas.microsoft.com/office/powerpoint/2010/main" val="22497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FF83-3BC4-C447-95FE-061E67717A24}"/>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71249958-C6B3-254A-9A5C-5A3DBD5902DD}"/>
              </a:ext>
            </a:extLst>
          </p:cNvPr>
          <p:cNvSpPr>
            <a:spLocks noGrp="1"/>
          </p:cNvSpPr>
          <p:nvPr>
            <p:ph type="sldNum" sz="quarter" idx="10"/>
          </p:nvPr>
        </p:nvSpPr>
        <p:spPr/>
        <p:txBody>
          <a:bodyPr/>
          <a:lstStyle/>
          <a:p>
            <a:pPr>
              <a:defRPr/>
            </a:pPr>
            <a:fld id="{568A62F7-A87A-2F44-B475-AF7F77BB0043}" type="slidenum">
              <a:rPr lang="en-GB" altLang="en-US" smtClean="0"/>
              <a:pPr>
                <a:defRPr/>
              </a:pPr>
              <a:t>17</a:t>
            </a:fld>
            <a:endParaRPr lang="en-GB" altLang="en-US"/>
          </a:p>
        </p:txBody>
      </p:sp>
      <p:sp>
        <p:nvSpPr>
          <p:cNvPr id="5" name="Content Placeholder 4">
            <a:extLst>
              <a:ext uri="{FF2B5EF4-FFF2-40B4-BE49-F238E27FC236}">
                <a16:creationId xmlns:a16="http://schemas.microsoft.com/office/drawing/2014/main" id="{3211A83D-E80F-A245-8DAB-FF9CA1EF1688}"/>
              </a:ext>
            </a:extLst>
          </p:cNvPr>
          <p:cNvSpPr>
            <a:spLocks noGrp="1"/>
          </p:cNvSpPr>
          <p:nvPr>
            <p:ph idx="1"/>
          </p:nvPr>
        </p:nvSpPr>
        <p:spPr>
          <a:xfrm>
            <a:off x="665275" y="3933056"/>
            <a:ext cx="7291097" cy="2023120"/>
          </a:xfrm>
        </p:spPr>
        <p:txBody>
          <a:bodyPr/>
          <a:lstStyle/>
          <a:p>
            <a:r>
              <a:rPr lang="en-US" sz="2000" dirty="0"/>
              <a:t>Quality of legal system – equity and resource allocation</a:t>
            </a:r>
          </a:p>
          <a:p>
            <a:r>
              <a:rPr lang="en-US" sz="2000" dirty="0"/>
              <a:t>Effective legal system – good governance and decrease corruption</a:t>
            </a:r>
          </a:p>
          <a:p>
            <a:r>
              <a:rPr lang="en-US" sz="2000" dirty="0"/>
              <a:t>Eight countries negative and significant</a:t>
            </a:r>
          </a:p>
          <a:p>
            <a:r>
              <a:rPr lang="en-US" sz="2000" dirty="0"/>
              <a:t>Two countries positive and significant</a:t>
            </a:r>
          </a:p>
          <a:p>
            <a:r>
              <a:rPr lang="en-US" sz="2000" dirty="0"/>
              <a:t>10 countries insignificant</a:t>
            </a:r>
          </a:p>
        </p:txBody>
      </p:sp>
      <p:graphicFrame>
        <p:nvGraphicFramePr>
          <p:cNvPr id="9" name="Content Placeholder 6">
            <a:extLst>
              <a:ext uri="{FF2B5EF4-FFF2-40B4-BE49-F238E27FC236}">
                <a16:creationId xmlns:a16="http://schemas.microsoft.com/office/drawing/2014/main" id="{22674843-CB65-B442-926C-8F559C9C16EB}"/>
              </a:ext>
            </a:extLst>
          </p:cNvPr>
          <p:cNvGraphicFramePr>
            <a:graphicFrameLocks/>
          </p:cNvGraphicFramePr>
          <p:nvPr>
            <p:extLst>
              <p:ext uri="{D42A27DB-BD31-4B8C-83A1-F6EECF244321}">
                <p14:modId xmlns:p14="http://schemas.microsoft.com/office/powerpoint/2010/main" val="1914042232"/>
              </p:ext>
            </p:extLst>
          </p:nvPr>
        </p:nvGraphicFramePr>
        <p:xfrm>
          <a:off x="665276" y="1094283"/>
          <a:ext cx="7291097" cy="2766772"/>
        </p:xfrm>
        <a:graphic>
          <a:graphicData uri="http://schemas.openxmlformats.org/drawingml/2006/table">
            <a:tbl>
              <a:tblPr>
                <a:tableStyleId>{5940675A-B579-460E-94D1-54222C63F5DA}</a:tableStyleId>
              </a:tblPr>
              <a:tblGrid>
                <a:gridCol w="662827">
                  <a:extLst>
                    <a:ext uri="{9D8B030D-6E8A-4147-A177-3AD203B41FA5}">
                      <a16:colId xmlns:a16="http://schemas.microsoft.com/office/drawing/2014/main" val="2129050249"/>
                    </a:ext>
                  </a:extLst>
                </a:gridCol>
                <a:gridCol w="662827">
                  <a:extLst>
                    <a:ext uri="{9D8B030D-6E8A-4147-A177-3AD203B41FA5}">
                      <a16:colId xmlns:a16="http://schemas.microsoft.com/office/drawing/2014/main" val="1384795683"/>
                    </a:ext>
                  </a:extLst>
                </a:gridCol>
                <a:gridCol w="662827">
                  <a:extLst>
                    <a:ext uri="{9D8B030D-6E8A-4147-A177-3AD203B41FA5}">
                      <a16:colId xmlns:a16="http://schemas.microsoft.com/office/drawing/2014/main" val="3587867165"/>
                    </a:ext>
                  </a:extLst>
                </a:gridCol>
                <a:gridCol w="662827">
                  <a:extLst>
                    <a:ext uri="{9D8B030D-6E8A-4147-A177-3AD203B41FA5}">
                      <a16:colId xmlns:a16="http://schemas.microsoft.com/office/drawing/2014/main" val="600644144"/>
                    </a:ext>
                  </a:extLst>
                </a:gridCol>
                <a:gridCol w="662827">
                  <a:extLst>
                    <a:ext uri="{9D8B030D-6E8A-4147-A177-3AD203B41FA5}">
                      <a16:colId xmlns:a16="http://schemas.microsoft.com/office/drawing/2014/main" val="2612204599"/>
                    </a:ext>
                  </a:extLst>
                </a:gridCol>
                <a:gridCol w="662827">
                  <a:extLst>
                    <a:ext uri="{9D8B030D-6E8A-4147-A177-3AD203B41FA5}">
                      <a16:colId xmlns:a16="http://schemas.microsoft.com/office/drawing/2014/main" val="2287238082"/>
                    </a:ext>
                  </a:extLst>
                </a:gridCol>
                <a:gridCol w="662827">
                  <a:extLst>
                    <a:ext uri="{9D8B030D-6E8A-4147-A177-3AD203B41FA5}">
                      <a16:colId xmlns:a16="http://schemas.microsoft.com/office/drawing/2014/main" val="3725424352"/>
                    </a:ext>
                  </a:extLst>
                </a:gridCol>
                <a:gridCol w="662827">
                  <a:extLst>
                    <a:ext uri="{9D8B030D-6E8A-4147-A177-3AD203B41FA5}">
                      <a16:colId xmlns:a16="http://schemas.microsoft.com/office/drawing/2014/main" val="3478278854"/>
                    </a:ext>
                  </a:extLst>
                </a:gridCol>
                <a:gridCol w="662827">
                  <a:extLst>
                    <a:ext uri="{9D8B030D-6E8A-4147-A177-3AD203B41FA5}">
                      <a16:colId xmlns:a16="http://schemas.microsoft.com/office/drawing/2014/main" val="380102850"/>
                    </a:ext>
                  </a:extLst>
                </a:gridCol>
                <a:gridCol w="662827">
                  <a:extLst>
                    <a:ext uri="{9D8B030D-6E8A-4147-A177-3AD203B41FA5}">
                      <a16:colId xmlns:a16="http://schemas.microsoft.com/office/drawing/2014/main" val="3164616582"/>
                    </a:ext>
                  </a:extLst>
                </a:gridCol>
                <a:gridCol w="662827">
                  <a:extLst>
                    <a:ext uri="{9D8B030D-6E8A-4147-A177-3AD203B41FA5}">
                      <a16:colId xmlns:a16="http://schemas.microsoft.com/office/drawing/2014/main" val="684635263"/>
                    </a:ext>
                  </a:extLst>
                </a:gridCol>
              </a:tblGrid>
              <a:tr h="196690">
                <a:tc>
                  <a:txBody>
                    <a:bodyPr/>
                    <a:lstStyle/>
                    <a:p>
                      <a:pPr algn="l" fontAlgn="b"/>
                      <a:r>
                        <a:rPr lang="en-ZA" sz="700" u="none" strike="noStrike">
                          <a:effectLst/>
                        </a:rPr>
                        <a:t>Rule of law</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Australia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Chile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Colombia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Czech</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France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Germany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Greece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Hungary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Ireland</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044133962"/>
                  </a:ext>
                </a:extLst>
              </a:tr>
              <a:tr h="196690">
                <a:tc>
                  <a:txBody>
                    <a:bodyPr/>
                    <a:lstStyle/>
                    <a:p>
                      <a:pPr algn="l" fontAlgn="b"/>
                      <a:r>
                        <a:rPr lang="en-ZA" sz="700" u="none" strike="noStrike">
                          <a:effectLst/>
                        </a:rPr>
                        <a:t>RL</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-0.2931***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-2.0991***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-0.3811***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-0,3398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0,3755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-0,4597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0,1157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0.7619**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0.6498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-0.6998**</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648592291"/>
                  </a:ext>
                </a:extLst>
              </a:tr>
              <a:tr h="196690">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0.2084**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r" fontAlgn="b"/>
                      <a:r>
                        <a:rPr lang="en-ZA" sz="700" u="none" strike="noStrike">
                          <a:effectLst/>
                        </a:rPr>
                        <a:t>0,5203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0.5855***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0,2260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-0.4476*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-0,3506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0.0362***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-0.0460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-1.2182***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-0.0261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292862897"/>
                  </a:ext>
                </a:extLst>
              </a:tr>
              <a:tr h="196690">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r" fontAlgn="b"/>
                      <a:r>
                        <a:rPr lang="en-ZA" sz="700" u="none" strike="noStrike">
                          <a:effectLst/>
                        </a:rPr>
                        <a:t>0,0007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0.0022***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0.0041**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0.0007</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699477778"/>
                  </a:ext>
                </a:extLst>
              </a:tr>
              <a:tr h="196690">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0.9399***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r" fontAlgn="b"/>
                      <a:r>
                        <a:rPr lang="en-ZA" sz="700" u="none" strike="noStrike">
                          <a:effectLst/>
                        </a:rPr>
                        <a:t>0,5810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0.5014***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0.4871***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1.0769*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0,0763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1.1980***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0.6500***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2.8222***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1.1808***</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665639467"/>
                  </a:ext>
                </a:extLst>
              </a:tr>
              <a:tr h="196690">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-0.3715**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-1.4246*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-0.4367*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0,3299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2.0285*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0,7940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0.6025***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-0.1283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2.8964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0.2925</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053805237"/>
                  </a:ext>
                </a:extLst>
              </a:tr>
              <a:tr h="196690">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1.1336***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r" fontAlgn="b"/>
                      <a:r>
                        <a:rPr lang="en-ZA" sz="700" u="none" strike="noStrike">
                          <a:effectLst/>
                        </a:rPr>
                        <a:t>12,3938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-5.6299**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-9.4291**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-21,4525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1,9704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-22.6975***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4.2319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-22.6930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-3.7700*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791064384"/>
                  </a:ext>
                </a:extLst>
              </a:tr>
              <a:tr h="196690">
                <a:tc>
                  <a:txBody>
                    <a:bodyPr/>
                    <a:lstStyle/>
                    <a:p>
                      <a:pPr algn="l" fontAlgn="b"/>
                      <a:r>
                        <a:rPr lang="en-ZA" sz="700" u="none" strike="noStrike">
                          <a:effectLst/>
                        </a:rPr>
                        <a:t>Rule of law</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Israel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Italy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Japan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Mexico</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Poland</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Portugal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South Africa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Spain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UK</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US</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784081234"/>
                  </a:ext>
                </a:extLst>
              </a:tr>
              <a:tr h="196690">
                <a:tc>
                  <a:txBody>
                    <a:bodyPr/>
                    <a:lstStyle/>
                    <a:p>
                      <a:pPr algn="l" fontAlgn="b"/>
                      <a:r>
                        <a:rPr lang="en-ZA" sz="700" u="none" strike="noStrike">
                          <a:effectLst/>
                        </a:rPr>
                        <a:t>RL</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-0.1246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0.2771**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0.1113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-0.5352***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-1.6166***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-0.0299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-0.2081***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0.3015***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-0.0164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-0.0029</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281532372"/>
                  </a:ext>
                </a:extLst>
              </a:tr>
              <a:tr h="196690">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0.0055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-0.0491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0.7141***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-0.1102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1.4361***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-0.8947**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-0.6539***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-0.2878***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-0.1030***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430933212"/>
                  </a:ext>
                </a:extLst>
              </a:tr>
              <a:tr h="196690">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0.0020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896306369"/>
                  </a:ext>
                </a:extLst>
              </a:tr>
              <a:tr h="196690">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0.9991***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1.5572***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0.6168***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0.8147***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-1.5103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1.7279***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0.9097***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1.5450***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1.0141***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1.0590***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054589803"/>
                  </a:ext>
                </a:extLst>
              </a:tr>
              <a:tr h="196690">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0.2643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1.1998***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-0.4660***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0.3019**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Omitted</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-8.5457***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-0.0962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0.6898***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0.1280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-0.0003</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623688272"/>
                  </a:ext>
                </a:extLst>
              </a:tr>
              <a:tr h="209802">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-4.1456***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-23.5378***</a:t>
                      </a:r>
                      <a:endParaRPr lang="en-ZA" sz="700" b="0"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-10.4942***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-1.1566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-25.1869***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158.7277***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0.5392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2.9824**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5.8981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2.6979***</a:t>
                      </a:r>
                      <a:endParaRPr lang="en-ZA" sz="700" b="0" i="0" u="none" strike="noStrike" dirty="0">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271474104"/>
                  </a:ext>
                </a:extLst>
              </a:tr>
            </a:tbl>
          </a:graphicData>
        </a:graphic>
      </p:graphicFrame>
    </p:spTree>
    <p:extLst>
      <p:ext uri="{BB962C8B-B14F-4D97-AF65-F5344CB8AC3E}">
        <p14:creationId xmlns:p14="http://schemas.microsoft.com/office/powerpoint/2010/main" val="307997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D7C1E1-4546-3240-9A3F-D3787B63F582}"/>
              </a:ext>
            </a:extLst>
          </p:cNvPr>
          <p:cNvSpPr>
            <a:spLocks noGrp="1" noChangeArrowheads="1"/>
          </p:cNvSpPr>
          <p:nvPr>
            <p:ph type="title"/>
          </p:nvPr>
        </p:nvSpPr>
        <p:spPr/>
        <p:txBody>
          <a:bodyPr/>
          <a:lstStyle/>
          <a:p>
            <a:r>
              <a:rPr lang="en-US" altLang="en-US"/>
              <a:t>Results</a:t>
            </a:r>
          </a:p>
        </p:txBody>
      </p:sp>
      <p:graphicFrame>
        <p:nvGraphicFramePr>
          <p:cNvPr id="2" name="Content Placeholder 1">
            <a:extLst>
              <a:ext uri="{FF2B5EF4-FFF2-40B4-BE49-F238E27FC236}">
                <a16:creationId xmlns:a16="http://schemas.microsoft.com/office/drawing/2014/main" id="{96946199-6F8D-1D49-9961-D0A62DF46B3A}"/>
              </a:ext>
            </a:extLst>
          </p:cNvPr>
          <p:cNvGraphicFramePr>
            <a:graphicFrameLocks noGrp="1"/>
          </p:cNvGraphicFramePr>
          <p:nvPr>
            <p:ph idx="1"/>
          </p:nvPr>
        </p:nvGraphicFramePr>
        <p:xfrm>
          <a:off x="250824" y="1052736"/>
          <a:ext cx="8713664" cy="5144827"/>
        </p:xfrm>
        <a:graphic>
          <a:graphicData uri="http://schemas.openxmlformats.org/drawingml/2006/table">
            <a:tbl>
              <a:tblPr firstRow="1" firstCol="1" bandRow="1">
                <a:tableStyleId>{21E4AEA4-8DFA-4A89-87EB-49C32662AFE0}</a:tableStyleId>
              </a:tblPr>
              <a:tblGrid>
                <a:gridCol w="1152824">
                  <a:extLst>
                    <a:ext uri="{9D8B030D-6E8A-4147-A177-3AD203B41FA5}">
                      <a16:colId xmlns:a16="http://schemas.microsoft.com/office/drawing/2014/main" val="20000"/>
                    </a:ext>
                  </a:extLst>
                </a:gridCol>
                <a:gridCol w="1021991">
                  <a:extLst>
                    <a:ext uri="{9D8B030D-6E8A-4147-A177-3AD203B41FA5}">
                      <a16:colId xmlns:a16="http://schemas.microsoft.com/office/drawing/2014/main" val="20001"/>
                    </a:ext>
                  </a:extLst>
                </a:gridCol>
                <a:gridCol w="1208231">
                  <a:extLst>
                    <a:ext uri="{9D8B030D-6E8A-4147-A177-3AD203B41FA5}">
                      <a16:colId xmlns:a16="http://schemas.microsoft.com/office/drawing/2014/main" val="20002"/>
                    </a:ext>
                  </a:extLst>
                </a:gridCol>
                <a:gridCol w="1245408">
                  <a:extLst>
                    <a:ext uri="{9D8B030D-6E8A-4147-A177-3AD203B41FA5}">
                      <a16:colId xmlns:a16="http://schemas.microsoft.com/office/drawing/2014/main" val="20003"/>
                    </a:ext>
                  </a:extLst>
                </a:gridCol>
                <a:gridCol w="1417760">
                  <a:extLst>
                    <a:ext uri="{9D8B030D-6E8A-4147-A177-3AD203B41FA5}">
                      <a16:colId xmlns:a16="http://schemas.microsoft.com/office/drawing/2014/main" val="20004"/>
                    </a:ext>
                  </a:extLst>
                </a:gridCol>
                <a:gridCol w="1155896">
                  <a:extLst>
                    <a:ext uri="{9D8B030D-6E8A-4147-A177-3AD203B41FA5}">
                      <a16:colId xmlns:a16="http://schemas.microsoft.com/office/drawing/2014/main" val="20005"/>
                    </a:ext>
                  </a:extLst>
                </a:gridCol>
                <a:gridCol w="1511554">
                  <a:extLst>
                    <a:ext uri="{9D8B030D-6E8A-4147-A177-3AD203B41FA5}">
                      <a16:colId xmlns:a16="http://schemas.microsoft.com/office/drawing/2014/main" val="20006"/>
                    </a:ext>
                  </a:extLst>
                </a:gridCol>
              </a:tblGrid>
              <a:tr h="662586">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Property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Corruption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Voice and Accountability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Government Efficiency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Rule of Law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Regulatory Quality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0"/>
                  </a:ext>
                </a:extLst>
              </a:tr>
              <a:tr h="1111827">
                <a:tc>
                  <a:txBody>
                    <a:bodyPr/>
                    <a:lstStyle/>
                    <a:p>
                      <a:pPr algn="ctr">
                        <a:lnSpc>
                          <a:spcPct val="107000"/>
                        </a:lnSpc>
                        <a:spcAft>
                          <a:spcPts val="800"/>
                        </a:spcAft>
                      </a:pPr>
                      <a:r>
                        <a:rPr lang="en-ZA" sz="1200" dirty="0">
                          <a:effectLst/>
                        </a:rPr>
                        <a:t>Positive and Significant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Colombia, France, Ireland, SA, Spain,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Colombia, Germany, Greece,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France, Greece, Israel, Italy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Greece,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Greece, Hungary, Israel, Japan,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1"/>
                  </a:ext>
                </a:extLst>
              </a:tr>
              <a:tr h="1111827">
                <a:tc>
                  <a:txBody>
                    <a:bodyPr/>
                    <a:lstStyle/>
                    <a:p>
                      <a:pPr algn="ctr">
                        <a:lnSpc>
                          <a:spcPct val="107000"/>
                        </a:lnSpc>
                        <a:spcAft>
                          <a:spcPts val="800"/>
                        </a:spcAft>
                      </a:pPr>
                      <a:r>
                        <a:rPr lang="en-ZA" sz="1200">
                          <a:effectLst/>
                        </a:rPr>
                        <a:t>Negative and 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Chile, Colombia, Czech, Israel, Italy, Japan, Poland,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Chile, Japan, Poland, Portugal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Ireland, Israel, Japan,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Czech, Hungary, Ireland, Poland,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Austria, Chile, Ireland, Italy, Mexico,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Germany, Poland, Portugal, SA,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2"/>
                  </a:ext>
                </a:extLst>
              </a:tr>
              <a:tr h="2010307">
                <a:tc>
                  <a:txBody>
                    <a:bodyPr/>
                    <a:lstStyle/>
                    <a:p>
                      <a:pPr algn="ctr">
                        <a:lnSpc>
                          <a:spcPct val="107000"/>
                        </a:lnSpc>
                        <a:spcAft>
                          <a:spcPts val="800"/>
                        </a:spcAft>
                      </a:pPr>
                      <a:r>
                        <a:rPr lang="en-ZA" sz="1200">
                          <a:effectLst/>
                        </a:rPr>
                        <a:t>Insignificant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Australia, France, Germany, Greece, Hungary, Ireland, Mexico, Portugal, SA, UK,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Austria, Czech, Germany, Greece, Hungary, Israel, Italy, Mexico,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Chile, Czech, France, Hungary, Italy, Mexico,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Germany, Japan, Mexico, Portugal, SA, Spain,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Colombia, Czech, France, Germany, Hungary, Israel, Italy, Japan,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Czech, France, Ireland, Italy, Mexico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3"/>
                  </a:ext>
                </a:extLst>
              </a:tr>
            </a:tbl>
          </a:graphicData>
        </a:graphic>
      </p:graphicFrame>
      <p:sp>
        <p:nvSpPr>
          <p:cNvPr id="25644" name="Slide Number Placeholder 3">
            <a:extLst>
              <a:ext uri="{FF2B5EF4-FFF2-40B4-BE49-F238E27FC236}">
                <a16:creationId xmlns:a16="http://schemas.microsoft.com/office/drawing/2014/main" id="{87338D1B-3885-1045-8BE1-86EB9F771C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CF6EB7C4-4691-FF49-870B-C5D7A70FCE2F}" type="slidenum">
              <a:rPr lang="en-GB" altLang="en-US" sz="1200" smtClean="0">
                <a:solidFill>
                  <a:srgbClr val="005BAB"/>
                </a:solidFill>
                <a:latin typeface="Verdana" panose="020B0604030504040204" pitchFamily="34" charset="0"/>
              </a:rPr>
              <a:pPr>
                <a:spcBef>
                  <a:spcPct val="0"/>
                </a:spcBef>
                <a:buFontTx/>
                <a:buNone/>
              </a:pPr>
              <a:t>18</a:t>
            </a:fld>
            <a:endParaRPr lang="en-GB" altLang="en-US" sz="1200">
              <a:solidFill>
                <a:srgbClr val="005BAB"/>
              </a:solidFill>
              <a:latin typeface="Verdana" panose="020B0604030504040204" pitchFamily="34" charset="0"/>
            </a:endParaRPr>
          </a:p>
        </p:txBody>
      </p:sp>
    </p:spTree>
    <p:extLst>
      <p:ext uri="{BB962C8B-B14F-4D97-AF65-F5344CB8AC3E}">
        <p14:creationId xmlns:p14="http://schemas.microsoft.com/office/powerpoint/2010/main" val="213750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FF83-3BC4-C447-95FE-061E67717A24}"/>
              </a:ext>
            </a:extLst>
          </p:cNvPr>
          <p:cNvSpPr>
            <a:spLocks noGrp="1"/>
          </p:cNvSpPr>
          <p:nvPr>
            <p:ph type="title"/>
          </p:nvPr>
        </p:nvSpPr>
        <p:spPr>
          <a:xfrm>
            <a:off x="611557" y="-162272"/>
            <a:ext cx="6553200" cy="1143000"/>
          </a:xfrm>
        </p:spPr>
        <p:txBody>
          <a:bodyPr/>
          <a:lstStyle/>
          <a:p>
            <a:r>
              <a:rPr lang="en-US" dirty="0"/>
              <a:t>Results</a:t>
            </a:r>
          </a:p>
        </p:txBody>
      </p:sp>
      <p:sp>
        <p:nvSpPr>
          <p:cNvPr id="4" name="Slide Number Placeholder 3">
            <a:extLst>
              <a:ext uri="{FF2B5EF4-FFF2-40B4-BE49-F238E27FC236}">
                <a16:creationId xmlns:a16="http://schemas.microsoft.com/office/drawing/2014/main" id="{71249958-C6B3-254A-9A5C-5A3DBD5902DD}"/>
              </a:ext>
            </a:extLst>
          </p:cNvPr>
          <p:cNvSpPr>
            <a:spLocks noGrp="1"/>
          </p:cNvSpPr>
          <p:nvPr>
            <p:ph type="sldNum" sz="quarter" idx="10"/>
          </p:nvPr>
        </p:nvSpPr>
        <p:spPr/>
        <p:txBody>
          <a:bodyPr/>
          <a:lstStyle/>
          <a:p>
            <a:pPr>
              <a:defRPr/>
            </a:pPr>
            <a:fld id="{568A62F7-A87A-2F44-B475-AF7F77BB0043}" type="slidenum">
              <a:rPr lang="en-GB" altLang="en-US" smtClean="0"/>
              <a:pPr>
                <a:defRPr/>
              </a:pPr>
              <a:t>19</a:t>
            </a:fld>
            <a:endParaRPr lang="en-GB" altLang="en-US"/>
          </a:p>
        </p:txBody>
      </p:sp>
      <p:graphicFrame>
        <p:nvGraphicFramePr>
          <p:cNvPr id="8" name="Table 7">
            <a:extLst>
              <a:ext uri="{FF2B5EF4-FFF2-40B4-BE49-F238E27FC236}">
                <a16:creationId xmlns:a16="http://schemas.microsoft.com/office/drawing/2014/main" id="{8FCCFEDF-5421-2E47-B714-FE544D7F881A}"/>
              </a:ext>
            </a:extLst>
          </p:cNvPr>
          <p:cNvGraphicFramePr>
            <a:graphicFrameLocks noGrp="1"/>
          </p:cNvGraphicFramePr>
          <p:nvPr>
            <p:extLst>
              <p:ext uri="{D42A27DB-BD31-4B8C-83A1-F6EECF244321}">
                <p14:modId xmlns:p14="http://schemas.microsoft.com/office/powerpoint/2010/main" val="4047966361"/>
              </p:ext>
            </p:extLst>
          </p:nvPr>
        </p:nvGraphicFramePr>
        <p:xfrm>
          <a:off x="395536" y="706724"/>
          <a:ext cx="8352927" cy="3154329"/>
        </p:xfrm>
        <a:graphic>
          <a:graphicData uri="http://schemas.openxmlformats.org/drawingml/2006/table">
            <a:tbl>
              <a:tblPr>
                <a:tableStyleId>{5940675A-B579-460E-94D1-54222C63F5DA}</a:tableStyleId>
              </a:tblPr>
              <a:tblGrid>
                <a:gridCol w="759357">
                  <a:extLst>
                    <a:ext uri="{9D8B030D-6E8A-4147-A177-3AD203B41FA5}">
                      <a16:colId xmlns:a16="http://schemas.microsoft.com/office/drawing/2014/main" val="3398242675"/>
                    </a:ext>
                  </a:extLst>
                </a:gridCol>
                <a:gridCol w="759357">
                  <a:extLst>
                    <a:ext uri="{9D8B030D-6E8A-4147-A177-3AD203B41FA5}">
                      <a16:colId xmlns:a16="http://schemas.microsoft.com/office/drawing/2014/main" val="3634601459"/>
                    </a:ext>
                  </a:extLst>
                </a:gridCol>
                <a:gridCol w="759357">
                  <a:extLst>
                    <a:ext uri="{9D8B030D-6E8A-4147-A177-3AD203B41FA5}">
                      <a16:colId xmlns:a16="http://schemas.microsoft.com/office/drawing/2014/main" val="2657898871"/>
                    </a:ext>
                  </a:extLst>
                </a:gridCol>
                <a:gridCol w="759357">
                  <a:extLst>
                    <a:ext uri="{9D8B030D-6E8A-4147-A177-3AD203B41FA5}">
                      <a16:colId xmlns:a16="http://schemas.microsoft.com/office/drawing/2014/main" val="858470400"/>
                    </a:ext>
                  </a:extLst>
                </a:gridCol>
                <a:gridCol w="759357">
                  <a:extLst>
                    <a:ext uri="{9D8B030D-6E8A-4147-A177-3AD203B41FA5}">
                      <a16:colId xmlns:a16="http://schemas.microsoft.com/office/drawing/2014/main" val="3862611536"/>
                    </a:ext>
                  </a:extLst>
                </a:gridCol>
                <a:gridCol w="759357">
                  <a:extLst>
                    <a:ext uri="{9D8B030D-6E8A-4147-A177-3AD203B41FA5}">
                      <a16:colId xmlns:a16="http://schemas.microsoft.com/office/drawing/2014/main" val="3446809387"/>
                    </a:ext>
                  </a:extLst>
                </a:gridCol>
                <a:gridCol w="759357">
                  <a:extLst>
                    <a:ext uri="{9D8B030D-6E8A-4147-A177-3AD203B41FA5}">
                      <a16:colId xmlns:a16="http://schemas.microsoft.com/office/drawing/2014/main" val="3777509576"/>
                    </a:ext>
                  </a:extLst>
                </a:gridCol>
                <a:gridCol w="759357">
                  <a:extLst>
                    <a:ext uri="{9D8B030D-6E8A-4147-A177-3AD203B41FA5}">
                      <a16:colId xmlns:a16="http://schemas.microsoft.com/office/drawing/2014/main" val="3885899225"/>
                    </a:ext>
                  </a:extLst>
                </a:gridCol>
                <a:gridCol w="759357">
                  <a:extLst>
                    <a:ext uri="{9D8B030D-6E8A-4147-A177-3AD203B41FA5}">
                      <a16:colId xmlns:a16="http://schemas.microsoft.com/office/drawing/2014/main" val="2283170444"/>
                    </a:ext>
                  </a:extLst>
                </a:gridCol>
                <a:gridCol w="759357">
                  <a:extLst>
                    <a:ext uri="{9D8B030D-6E8A-4147-A177-3AD203B41FA5}">
                      <a16:colId xmlns:a16="http://schemas.microsoft.com/office/drawing/2014/main" val="6215347"/>
                    </a:ext>
                  </a:extLst>
                </a:gridCol>
                <a:gridCol w="759357">
                  <a:extLst>
                    <a:ext uri="{9D8B030D-6E8A-4147-A177-3AD203B41FA5}">
                      <a16:colId xmlns:a16="http://schemas.microsoft.com/office/drawing/2014/main" val="2452671161"/>
                    </a:ext>
                  </a:extLst>
                </a:gridCol>
              </a:tblGrid>
              <a:tr h="362413">
                <a:tc>
                  <a:txBody>
                    <a:bodyPr/>
                    <a:lstStyle/>
                    <a:p>
                      <a:pPr algn="l" fontAlgn="b"/>
                      <a:r>
                        <a:rPr lang="en-ZA" sz="700" u="none" strike="noStrike">
                          <a:effectLst/>
                        </a:rPr>
                        <a:t>Regulatory quality</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Australia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Chile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Colombia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Czech</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France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Germany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Greece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Hungary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Ireland</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671630291"/>
                  </a:ext>
                </a:extLst>
              </a:tr>
              <a:tr h="201340">
                <a:tc>
                  <a:txBody>
                    <a:bodyPr/>
                    <a:lstStyle/>
                    <a:p>
                      <a:pPr algn="l" fontAlgn="b"/>
                      <a:r>
                        <a:rPr lang="en-ZA" sz="700" u="none" strike="noStrike">
                          <a:effectLst/>
                        </a:rPr>
                        <a:t>RQ</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-0.2276***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0,3209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0,0615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-0,0867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0,0130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-0,2570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-0.2868*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1.2493***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0.6387*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-0.4118</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4612606"/>
                  </a:ext>
                </a:extLst>
              </a:tr>
              <a:tr h="201340">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0,1331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-0,7657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0.3740***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0,1671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-0,2385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-0,3178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0.4412***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-0.2604***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-1.3732***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0.1071*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929433664"/>
                  </a:ext>
                </a:extLst>
              </a:tr>
              <a:tr h="201340">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0.0033***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312831471"/>
                  </a:ext>
                </a:extLst>
              </a:tr>
              <a:tr h="201340">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1.0232***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1.5760***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0.5826***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0.4788***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0,6965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0,0540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1.1765***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0.9329***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3.3679***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1.2424***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000101359"/>
                  </a:ext>
                </a:extLst>
              </a:tr>
              <a:tr h="201340">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-0,2160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0,0623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0,1072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0,5032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1,5040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0,6412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0.8288***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-0.3021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3.6864**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-0.1401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356816438"/>
                  </a:ext>
                </a:extLst>
              </a:tr>
              <a:tr h="201340">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0,0841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16,7215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-9.8359***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-10,9897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-16,5768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3,7444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-28.6420***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11.2288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-33.4698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-1.0727</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637269912"/>
                  </a:ext>
                </a:extLst>
              </a:tr>
              <a:tr h="362413">
                <a:tc>
                  <a:txBody>
                    <a:bodyPr/>
                    <a:lstStyle/>
                    <a:p>
                      <a:pPr algn="l" fontAlgn="b"/>
                      <a:r>
                        <a:rPr lang="en-ZA" sz="700" u="none" strike="noStrike">
                          <a:effectLst/>
                        </a:rPr>
                        <a:t>Regulatory quality</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Israel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Italy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Japan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Mexico</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Poland</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Portugal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South Africa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Spain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UK</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US</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86347678"/>
                  </a:ext>
                </a:extLst>
              </a:tr>
              <a:tr h="201340">
                <a:tc>
                  <a:txBody>
                    <a:bodyPr/>
                    <a:lstStyle/>
                    <a:p>
                      <a:pPr algn="l" fontAlgn="b"/>
                      <a:r>
                        <a:rPr lang="en-ZA" sz="700" u="none" strike="noStrike">
                          <a:effectLst/>
                        </a:rPr>
                        <a:t>RQ</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0.3660***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0.2553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0.3156***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-0.1854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-2.9773**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-1.3564***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-0.2780***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0.1472**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-0.3520***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-0.0542*</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201706265"/>
                  </a:ext>
                </a:extLst>
              </a:tr>
              <a:tr h="201340">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-0.1699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0.1075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0.4970***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-0.1147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1.0534*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0.7990*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-0.0184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-0.7011***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-0.1764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-0.0561*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97305263"/>
                  </a:ext>
                </a:extLst>
              </a:tr>
              <a:tr h="201340">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244243678"/>
                  </a:ext>
                </a:extLst>
              </a:tr>
              <a:tr h="201340">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0.9005***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1.0646***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0.7382***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0.8397***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-0,5163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0.2029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0.7783***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1.5821***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1.1034***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1.0010***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496419"/>
                  </a:ext>
                </a:extLst>
              </a:tr>
              <a:tr h="201340">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0.5984***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0.7929***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-0.3682***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0.3468*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Omitted</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-5.4311***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-0.0458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0.7168***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0.0651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-0.0793</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806939873"/>
                  </a:ext>
                </a:extLst>
              </a:tr>
              <a:tr h="214763">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-4.8106***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-17.8667***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-6.7584***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-2.1075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-18.8209**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70.9507***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2.7732***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3.7303***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3.6124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3.3416***</a:t>
                      </a:r>
                      <a:endParaRPr lang="en-ZA" sz="700" b="0" i="0" u="none" strike="noStrike" dirty="0">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081918555"/>
                  </a:ext>
                </a:extLst>
              </a:tr>
            </a:tbl>
          </a:graphicData>
        </a:graphic>
      </p:graphicFrame>
      <p:sp>
        <p:nvSpPr>
          <p:cNvPr id="5" name="Content Placeholder 4">
            <a:extLst>
              <a:ext uri="{FF2B5EF4-FFF2-40B4-BE49-F238E27FC236}">
                <a16:creationId xmlns:a16="http://schemas.microsoft.com/office/drawing/2014/main" id="{F707261B-8CF0-ED48-A5B5-09555E63A9EF}"/>
              </a:ext>
            </a:extLst>
          </p:cNvPr>
          <p:cNvSpPr>
            <a:spLocks noGrp="1"/>
          </p:cNvSpPr>
          <p:nvPr>
            <p:ph idx="1"/>
          </p:nvPr>
        </p:nvSpPr>
        <p:spPr>
          <a:xfrm>
            <a:off x="685800" y="3998168"/>
            <a:ext cx="8153400" cy="2311152"/>
          </a:xfrm>
        </p:spPr>
        <p:txBody>
          <a:bodyPr/>
          <a:lstStyle/>
          <a:p>
            <a:r>
              <a:rPr lang="en-ZA" sz="2000" dirty="0"/>
              <a:t>How effective the government can promote private sector development  - Market failures</a:t>
            </a:r>
          </a:p>
          <a:p>
            <a:r>
              <a:rPr lang="en-ZA" sz="2000" dirty="0"/>
              <a:t>Five countries positive and significant</a:t>
            </a:r>
          </a:p>
          <a:p>
            <a:r>
              <a:rPr lang="en-ZA" sz="2000" dirty="0"/>
              <a:t>Seven countries negative and significant</a:t>
            </a:r>
          </a:p>
          <a:p>
            <a:r>
              <a:rPr lang="en-ZA" sz="2000" dirty="0"/>
              <a:t>Eight countries insignificant</a:t>
            </a:r>
          </a:p>
          <a:p>
            <a:pPr marL="0" indent="0">
              <a:buNone/>
            </a:pPr>
            <a:endParaRPr lang="en-US" dirty="0"/>
          </a:p>
        </p:txBody>
      </p:sp>
    </p:spTree>
    <p:extLst>
      <p:ext uri="{BB962C8B-B14F-4D97-AF65-F5344CB8AC3E}">
        <p14:creationId xmlns:p14="http://schemas.microsoft.com/office/powerpoint/2010/main" val="81955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a:extLst>
              <a:ext uri="{FF2B5EF4-FFF2-40B4-BE49-F238E27FC236}">
                <a16:creationId xmlns:a16="http://schemas.microsoft.com/office/drawing/2014/main" id="{D301FC9D-0FD5-0C45-84F6-B2D9096D26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0BEF5723-B465-4F44-BDEA-8EAAB371D0AC}" type="slidenum">
              <a:rPr lang="en-GB" altLang="en-US" sz="1200" smtClean="0">
                <a:solidFill>
                  <a:srgbClr val="005BAB"/>
                </a:solidFill>
                <a:latin typeface="Verdana" panose="020B0604030504040204" pitchFamily="34" charset="0"/>
              </a:rPr>
              <a:pPr>
                <a:spcBef>
                  <a:spcPct val="0"/>
                </a:spcBef>
                <a:buFontTx/>
                <a:buNone/>
              </a:pPr>
              <a:t>2</a:t>
            </a:fld>
            <a:endParaRPr lang="en-GB" altLang="en-US" sz="1200">
              <a:solidFill>
                <a:srgbClr val="005BAB"/>
              </a:solidFill>
              <a:latin typeface="Verdana" panose="020B0604030504040204" pitchFamily="34" charset="0"/>
            </a:endParaRPr>
          </a:p>
        </p:txBody>
      </p:sp>
      <p:pic>
        <p:nvPicPr>
          <p:cNvPr id="16386" name="Picture 13" descr="C:\Documents and Settings\stephan\My Documents\Projects\13777_UP_Corp_PPT\Graphix\Back_01.jpg">
            <a:extLst>
              <a:ext uri="{FF2B5EF4-FFF2-40B4-BE49-F238E27FC236}">
                <a16:creationId xmlns:a16="http://schemas.microsoft.com/office/drawing/2014/main" id="{B541E472-45B7-A84C-8A76-C79B48657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 descr="C:\Documents and Settings\stephan\My Documents\Projects\13777_UP_Corp_PPT\Graphix2\Photo_01.jpg">
            <a:extLst>
              <a:ext uri="{FF2B5EF4-FFF2-40B4-BE49-F238E27FC236}">
                <a16:creationId xmlns:a16="http://schemas.microsoft.com/office/drawing/2014/main" id="{1AD9A2A1-CCAD-AC47-A12A-28AE8540F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a:extLst>
              <a:ext uri="{FF2B5EF4-FFF2-40B4-BE49-F238E27FC236}">
                <a16:creationId xmlns:a16="http://schemas.microsoft.com/office/drawing/2014/main" id="{EEFCD901-41B8-2E45-B7B6-1DCA4AC39A6F}"/>
              </a:ext>
            </a:extLst>
          </p:cNvPr>
          <p:cNvSpPr>
            <a:spLocks noGrp="1" noChangeArrowheads="1"/>
          </p:cNvSpPr>
          <p:nvPr>
            <p:ph type="title"/>
          </p:nvPr>
        </p:nvSpPr>
        <p:spPr>
          <a:xfrm>
            <a:off x="747713" y="317500"/>
            <a:ext cx="6491287" cy="1054100"/>
          </a:xfrm>
        </p:spPr>
        <p:txBody>
          <a:bodyPr/>
          <a:lstStyle/>
          <a:p>
            <a:pPr eaLnBrk="1" hangingPunct="1"/>
            <a:r>
              <a:rPr lang="en-US" altLang="en-US" dirty="0"/>
              <a:t>Introduction</a:t>
            </a:r>
          </a:p>
        </p:txBody>
      </p:sp>
      <p:sp>
        <p:nvSpPr>
          <p:cNvPr id="16389" name="Rectangle 3">
            <a:extLst>
              <a:ext uri="{FF2B5EF4-FFF2-40B4-BE49-F238E27FC236}">
                <a16:creationId xmlns:a16="http://schemas.microsoft.com/office/drawing/2014/main" id="{9DCF1D73-64E9-7C4D-87E5-B5F00B36BFAD}"/>
              </a:ext>
            </a:extLst>
          </p:cNvPr>
          <p:cNvSpPr>
            <a:spLocks noGrp="1" noChangeArrowheads="1"/>
          </p:cNvSpPr>
          <p:nvPr>
            <p:ph type="body" idx="1"/>
          </p:nvPr>
        </p:nvSpPr>
        <p:spPr>
          <a:xfrm>
            <a:off x="685800" y="1239490"/>
            <a:ext cx="7630616" cy="4349750"/>
          </a:xfrm>
        </p:spPr>
        <p:txBody>
          <a:bodyPr/>
          <a:lstStyle/>
          <a:p>
            <a:pPr eaLnBrk="1" hangingPunct="1"/>
            <a:r>
              <a:rPr lang="en-US" altLang="en-US" sz="2000" dirty="0"/>
              <a:t>Energy availability and generation</a:t>
            </a:r>
          </a:p>
          <a:p>
            <a:pPr eaLnBrk="1" hangingPunct="1"/>
            <a:r>
              <a:rPr lang="en-US" altLang="en-US" sz="2000" dirty="0"/>
              <a:t>Understanding factors – imperative towards sustainable transition</a:t>
            </a:r>
          </a:p>
          <a:p>
            <a:pPr eaLnBrk="1" hangingPunct="1"/>
            <a:r>
              <a:rPr lang="en-US" altLang="en-US" sz="2000" dirty="0"/>
              <a:t>United Nations Sustainable Development Goals</a:t>
            </a:r>
          </a:p>
          <a:p>
            <a:pPr eaLnBrk="1" hangingPunct="1"/>
            <a:r>
              <a:rPr lang="en-US" altLang="en-US" sz="2000" dirty="0"/>
              <a:t>Energy sectors - Institutional Quality – Electricity generation capacity</a:t>
            </a:r>
          </a:p>
          <a:p>
            <a:pPr lvl="1" eaLnBrk="1" hangingPunct="1"/>
            <a:r>
              <a:rPr lang="en-US" altLang="en-US" sz="2000" dirty="0"/>
              <a:t>Different markets and supply mixes – Holistic policy suggestions</a:t>
            </a:r>
          </a:p>
          <a:p>
            <a:pPr eaLnBrk="1" hangingPunct="1"/>
            <a:r>
              <a:rPr lang="en-US" altLang="en-US" sz="2000" dirty="0"/>
              <a:t>Institution's impact (</a:t>
            </a:r>
            <a:r>
              <a:rPr lang="en-ZA" sz="2000" dirty="0"/>
              <a:t>Acemoglu, Johnson, &amp; Robinson, 2005)</a:t>
            </a:r>
            <a:endParaRPr lang="en-US" altLang="en-US" sz="2000" dirty="0"/>
          </a:p>
          <a:p>
            <a:pPr lvl="1" eaLnBrk="1" hangingPunct="1"/>
            <a:r>
              <a:rPr lang="en-US" altLang="en-US" sz="2000" dirty="0"/>
              <a:t>Economy institutions – Economic outcomes</a:t>
            </a:r>
          </a:p>
          <a:p>
            <a:pPr lvl="1" eaLnBrk="1" hangingPunct="1"/>
            <a:r>
              <a:rPr lang="en-US" altLang="en-US" sz="2000" dirty="0"/>
              <a:t>Society structures and allocation</a:t>
            </a:r>
          </a:p>
          <a:p>
            <a:pPr lvl="1" eaLnBrk="1" hangingPunct="1"/>
            <a:r>
              <a:rPr lang="en-US" altLang="en-US" sz="2000" dirty="0"/>
              <a:t>Factor accumulation, innovation and allocation</a:t>
            </a:r>
          </a:p>
          <a:p>
            <a:pPr lvl="1" eaLnBrk="1" hangingPunct="1"/>
            <a:r>
              <a:rPr lang="en-US" altLang="en-US" sz="2000" dirty="0"/>
              <a:t>Inefficient allocation</a:t>
            </a:r>
          </a:p>
        </p:txBody>
      </p:sp>
      <p:sp>
        <p:nvSpPr>
          <p:cNvPr id="8" name="Rectangle 7">
            <a:extLst>
              <a:ext uri="{FF2B5EF4-FFF2-40B4-BE49-F238E27FC236}">
                <a16:creationId xmlns:a16="http://schemas.microsoft.com/office/drawing/2014/main" id="{CADBD360-E19E-FD43-A6D7-9C56EAAB3679}"/>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16391" name="Picture 8" descr="UPLand.jpg">
            <a:extLst>
              <a:ext uri="{FF2B5EF4-FFF2-40B4-BE49-F238E27FC236}">
                <a16:creationId xmlns:a16="http://schemas.microsoft.com/office/drawing/2014/main" id="{1441BA32-81E7-8D45-90C8-C2CACFD0E1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D7C1E1-4546-3240-9A3F-D3787B63F582}"/>
              </a:ext>
            </a:extLst>
          </p:cNvPr>
          <p:cNvSpPr>
            <a:spLocks noGrp="1" noChangeArrowheads="1"/>
          </p:cNvSpPr>
          <p:nvPr>
            <p:ph type="title"/>
          </p:nvPr>
        </p:nvSpPr>
        <p:spPr/>
        <p:txBody>
          <a:bodyPr/>
          <a:lstStyle/>
          <a:p>
            <a:r>
              <a:rPr lang="en-US" altLang="en-US"/>
              <a:t>Results</a:t>
            </a:r>
          </a:p>
        </p:txBody>
      </p:sp>
      <p:graphicFrame>
        <p:nvGraphicFramePr>
          <p:cNvPr id="2" name="Content Placeholder 1">
            <a:extLst>
              <a:ext uri="{FF2B5EF4-FFF2-40B4-BE49-F238E27FC236}">
                <a16:creationId xmlns:a16="http://schemas.microsoft.com/office/drawing/2014/main" id="{96946199-6F8D-1D49-9961-D0A62DF46B3A}"/>
              </a:ext>
            </a:extLst>
          </p:cNvPr>
          <p:cNvGraphicFramePr>
            <a:graphicFrameLocks noGrp="1"/>
          </p:cNvGraphicFramePr>
          <p:nvPr>
            <p:ph idx="1"/>
            <p:extLst>
              <p:ext uri="{D42A27DB-BD31-4B8C-83A1-F6EECF244321}">
                <p14:modId xmlns:p14="http://schemas.microsoft.com/office/powerpoint/2010/main" val="738470338"/>
              </p:ext>
            </p:extLst>
          </p:nvPr>
        </p:nvGraphicFramePr>
        <p:xfrm>
          <a:off x="250824" y="1052736"/>
          <a:ext cx="8713664" cy="5144827"/>
        </p:xfrm>
        <a:graphic>
          <a:graphicData uri="http://schemas.openxmlformats.org/drawingml/2006/table">
            <a:tbl>
              <a:tblPr firstRow="1" firstCol="1" bandRow="1">
                <a:tableStyleId>{21E4AEA4-8DFA-4A89-87EB-49C32662AFE0}</a:tableStyleId>
              </a:tblPr>
              <a:tblGrid>
                <a:gridCol w="1152824">
                  <a:extLst>
                    <a:ext uri="{9D8B030D-6E8A-4147-A177-3AD203B41FA5}">
                      <a16:colId xmlns:a16="http://schemas.microsoft.com/office/drawing/2014/main" val="20000"/>
                    </a:ext>
                  </a:extLst>
                </a:gridCol>
                <a:gridCol w="1021991">
                  <a:extLst>
                    <a:ext uri="{9D8B030D-6E8A-4147-A177-3AD203B41FA5}">
                      <a16:colId xmlns:a16="http://schemas.microsoft.com/office/drawing/2014/main" val="20001"/>
                    </a:ext>
                  </a:extLst>
                </a:gridCol>
                <a:gridCol w="1208231">
                  <a:extLst>
                    <a:ext uri="{9D8B030D-6E8A-4147-A177-3AD203B41FA5}">
                      <a16:colId xmlns:a16="http://schemas.microsoft.com/office/drawing/2014/main" val="20002"/>
                    </a:ext>
                  </a:extLst>
                </a:gridCol>
                <a:gridCol w="1245408">
                  <a:extLst>
                    <a:ext uri="{9D8B030D-6E8A-4147-A177-3AD203B41FA5}">
                      <a16:colId xmlns:a16="http://schemas.microsoft.com/office/drawing/2014/main" val="20003"/>
                    </a:ext>
                  </a:extLst>
                </a:gridCol>
                <a:gridCol w="1417760">
                  <a:extLst>
                    <a:ext uri="{9D8B030D-6E8A-4147-A177-3AD203B41FA5}">
                      <a16:colId xmlns:a16="http://schemas.microsoft.com/office/drawing/2014/main" val="20004"/>
                    </a:ext>
                  </a:extLst>
                </a:gridCol>
                <a:gridCol w="1155896">
                  <a:extLst>
                    <a:ext uri="{9D8B030D-6E8A-4147-A177-3AD203B41FA5}">
                      <a16:colId xmlns:a16="http://schemas.microsoft.com/office/drawing/2014/main" val="20005"/>
                    </a:ext>
                  </a:extLst>
                </a:gridCol>
                <a:gridCol w="1511554">
                  <a:extLst>
                    <a:ext uri="{9D8B030D-6E8A-4147-A177-3AD203B41FA5}">
                      <a16:colId xmlns:a16="http://schemas.microsoft.com/office/drawing/2014/main" val="20006"/>
                    </a:ext>
                  </a:extLst>
                </a:gridCol>
              </a:tblGrid>
              <a:tr h="662586">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Property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Corruption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Voice and Accountability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Government Efficiency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Rule of Law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Regulatory Quality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0"/>
                  </a:ext>
                </a:extLst>
              </a:tr>
              <a:tr h="1111827">
                <a:tc>
                  <a:txBody>
                    <a:bodyPr/>
                    <a:lstStyle/>
                    <a:p>
                      <a:pPr algn="ctr">
                        <a:lnSpc>
                          <a:spcPct val="107000"/>
                        </a:lnSpc>
                        <a:spcAft>
                          <a:spcPts val="800"/>
                        </a:spcAft>
                      </a:pPr>
                      <a:r>
                        <a:rPr lang="en-ZA" sz="1200" dirty="0">
                          <a:effectLst/>
                        </a:rPr>
                        <a:t>Positive and Significant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Colombia, France, Ireland, SA, Spain,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Colombia, Germany, Greece,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France, Greece, Israel, Italy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Greece,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Greece, Hungary, Israel, Japan, Spain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1"/>
                  </a:ext>
                </a:extLst>
              </a:tr>
              <a:tr h="1111827">
                <a:tc>
                  <a:txBody>
                    <a:bodyPr/>
                    <a:lstStyle/>
                    <a:p>
                      <a:pPr algn="ctr">
                        <a:lnSpc>
                          <a:spcPct val="107000"/>
                        </a:lnSpc>
                        <a:spcAft>
                          <a:spcPts val="800"/>
                        </a:spcAft>
                      </a:pPr>
                      <a:r>
                        <a:rPr lang="en-ZA" sz="1200">
                          <a:effectLst/>
                        </a:rPr>
                        <a:t>Negative and 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Chile, Colombia, Czech, Israel, Italy, Japan, Poland, Spain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Chile, Japan, Poland, Portugal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Ireland, Israel, Japan,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Czech, Hungary, Ireland, Poland,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Austria, Chile, Ireland, Italy, Mexico, Poland, 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Germany, Poland, Portugal, SA,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2"/>
                  </a:ext>
                </a:extLst>
              </a:tr>
              <a:tr h="2010307">
                <a:tc>
                  <a:txBody>
                    <a:bodyPr/>
                    <a:lstStyle/>
                    <a:p>
                      <a:pPr algn="ctr">
                        <a:lnSpc>
                          <a:spcPct val="107000"/>
                        </a:lnSpc>
                        <a:spcAft>
                          <a:spcPts val="800"/>
                        </a:spcAft>
                      </a:pPr>
                      <a:r>
                        <a:rPr lang="en-ZA" sz="1200">
                          <a:effectLst/>
                        </a:rPr>
                        <a:t>Insignificant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Australia, France, Germany, Greece, Hungary, Ireland, Mexico, Portugal, SA, UK,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a:effectLst/>
                        </a:rPr>
                        <a:t>Austria, Czech, Germany, Greece, Hungary, Israel, Italy, Mexico,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Australia, Chile, Czech, France, Hungary, Italy, Mexico,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Germany, Japan, Mexico, Portugal, SA, Spain,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Colombia, Czech, France, Germany, Hungary, Israel, Italy, Japan, Portugal, UK,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800"/>
                        </a:spcAft>
                      </a:pPr>
                      <a:r>
                        <a:rPr lang="en-ZA" sz="1200" dirty="0">
                          <a:effectLst/>
                        </a:rPr>
                        <a:t>Austria, Chile, Colombia, Czech, France, Ireland, Italy, Mexico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extLst>
                  <a:ext uri="{0D108BD9-81ED-4DB2-BD59-A6C34878D82A}">
                    <a16:rowId xmlns:a16="http://schemas.microsoft.com/office/drawing/2014/main" val="10003"/>
                  </a:ext>
                </a:extLst>
              </a:tr>
            </a:tbl>
          </a:graphicData>
        </a:graphic>
      </p:graphicFrame>
      <p:sp>
        <p:nvSpPr>
          <p:cNvPr id="25644" name="Slide Number Placeholder 3">
            <a:extLst>
              <a:ext uri="{FF2B5EF4-FFF2-40B4-BE49-F238E27FC236}">
                <a16:creationId xmlns:a16="http://schemas.microsoft.com/office/drawing/2014/main" id="{87338D1B-3885-1045-8BE1-86EB9F771C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CF6EB7C4-4691-FF49-870B-C5D7A70FCE2F}" type="slidenum">
              <a:rPr lang="en-GB" altLang="en-US" sz="1200" smtClean="0">
                <a:solidFill>
                  <a:srgbClr val="005BAB"/>
                </a:solidFill>
                <a:latin typeface="Verdana" panose="020B0604030504040204" pitchFamily="34" charset="0"/>
              </a:rPr>
              <a:pPr>
                <a:spcBef>
                  <a:spcPct val="0"/>
                </a:spcBef>
                <a:buFontTx/>
                <a:buNone/>
              </a:pPr>
              <a:t>20</a:t>
            </a:fld>
            <a:endParaRPr lang="en-GB" altLang="en-US" sz="1200">
              <a:solidFill>
                <a:srgbClr val="005BAB"/>
              </a:solidFill>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7AE331A9-8ACB-8548-AF12-065B83A93800}"/>
              </a:ext>
            </a:extLst>
          </p:cNvPr>
          <p:cNvSpPr>
            <a:spLocks noGrp="1" noChangeArrowheads="1"/>
          </p:cNvSpPr>
          <p:nvPr>
            <p:ph type="title"/>
          </p:nvPr>
        </p:nvSpPr>
        <p:spPr/>
        <p:txBody>
          <a:bodyPr/>
          <a:lstStyle/>
          <a:p>
            <a:r>
              <a:rPr lang="en-ZA" altLang="en-US"/>
              <a:t>Overall Result</a:t>
            </a:r>
            <a:endParaRPr lang="en-GB" altLang="en-US"/>
          </a:p>
        </p:txBody>
      </p:sp>
      <p:sp>
        <p:nvSpPr>
          <p:cNvPr id="37890" name="Content Placeholder 2">
            <a:extLst>
              <a:ext uri="{FF2B5EF4-FFF2-40B4-BE49-F238E27FC236}">
                <a16:creationId xmlns:a16="http://schemas.microsoft.com/office/drawing/2014/main" id="{59FA2E83-3AE9-FC40-ACE2-5E659CEBCB3A}"/>
              </a:ext>
            </a:extLst>
          </p:cNvPr>
          <p:cNvSpPr>
            <a:spLocks noGrp="1" noChangeArrowheads="1"/>
          </p:cNvSpPr>
          <p:nvPr>
            <p:ph idx="1"/>
          </p:nvPr>
        </p:nvSpPr>
        <p:spPr/>
        <p:txBody>
          <a:bodyPr/>
          <a:lstStyle/>
          <a:p>
            <a:r>
              <a:rPr lang="en-US" altLang="en-US" sz="2000" dirty="0"/>
              <a:t>No patterns – predict which countries will be affected by certain types of institutions </a:t>
            </a:r>
          </a:p>
          <a:p>
            <a:r>
              <a:rPr lang="en-US" altLang="en-US" sz="2000" dirty="0"/>
              <a:t>At least 10 countries effected each institution</a:t>
            </a:r>
          </a:p>
          <a:p>
            <a:r>
              <a:rPr lang="en-US" altLang="en-US" sz="2000" dirty="0"/>
              <a:t>Institutional quality - Market structure - stabilization of markets</a:t>
            </a:r>
          </a:p>
          <a:p>
            <a:r>
              <a:rPr lang="en-US" altLang="en-US" sz="2000" dirty="0"/>
              <a:t>Increasing or decreasing the effectiveness of electricity generation capacity</a:t>
            </a:r>
          </a:p>
        </p:txBody>
      </p:sp>
      <p:sp>
        <p:nvSpPr>
          <p:cNvPr id="37891" name="Slide Number Placeholder 3">
            <a:extLst>
              <a:ext uri="{FF2B5EF4-FFF2-40B4-BE49-F238E27FC236}">
                <a16:creationId xmlns:a16="http://schemas.microsoft.com/office/drawing/2014/main" id="{66F86DB3-EBD9-C345-8D08-52CD0695933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875736D6-7358-244D-8858-5B93AE1D4E7D}" type="slidenum">
              <a:rPr lang="en-GB" altLang="en-US" sz="1200" smtClean="0">
                <a:solidFill>
                  <a:srgbClr val="005BAB"/>
                </a:solidFill>
                <a:latin typeface="Verdana" panose="020B0604030504040204" pitchFamily="34" charset="0"/>
              </a:rPr>
              <a:pPr>
                <a:spcBef>
                  <a:spcPct val="0"/>
                </a:spcBef>
                <a:buFontTx/>
                <a:buNone/>
              </a:pPr>
              <a:t>21</a:t>
            </a:fld>
            <a:endParaRPr lang="en-GB" altLang="en-US" sz="1200">
              <a:solidFill>
                <a:srgbClr val="005BAB"/>
              </a:solidFill>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0CF94465-B11B-7340-A9F9-3EC263C3E24B}"/>
              </a:ext>
            </a:extLst>
          </p:cNvPr>
          <p:cNvSpPr>
            <a:spLocks noGrp="1" noChangeArrowheads="1"/>
          </p:cNvSpPr>
          <p:nvPr>
            <p:ph type="title"/>
          </p:nvPr>
        </p:nvSpPr>
        <p:spPr/>
        <p:txBody>
          <a:bodyPr/>
          <a:lstStyle/>
          <a:p>
            <a:r>
              <a:rPr lang="en-ZA" altLang="en-US"/>
              <a:t>Conclusion</a:t>
            </a:r>
            <a:endParaRPr lang="en-GB" altLang="en-US"/>
          </a:p>
        </p:txBody>
      </p:sp>
      <p:sp>
        <p:nvSpPr>
          <p:cNvPr id="38914" name="Content Placeholder 2">
            <a:extLst>
              <a:ext uri="{FF2B5EF4-FFF2-40B4-BE49-F238E27FC236}">
                <a16:creationId xmlns:a16="http://schemas.microsoft.com/office/drawing/2014/main" id="{32210AA6-252A-554D-B800-EAEE55516895}"/>
              </a:ext>
            </a:extLst>
          </p:cNvPr>
          <p:cNvSpPr>
            <a:spLocks noGrp="1" noChangeArrowheads="1"/>
          </p:cNvSpPr>
          <p:nvPr>
            <p:ph idx="1"/>
          </p:nvPr>
        </p:nvSpPr>
        <p:spPr/>
        <p:txBody>
          <a:bodyPr/>
          <a:lstStyle/>
          <a:p>
            <a:r>
              <a:rPr lang="en-US" altLang="en-US" sz="2000" dirty="0"/>
              <a:t>Efficient institutions vs inefficient institutions</a:t>
            </a:r>
          </a:p>
          <a:p>
            <a:r>
              <a:rPr lang="en-US" altLang="en-US" sz="2000" dirty="0"/>
              <a:t>Policy recommendations</a:t>
            </a:r>
          </a:p>
          <a:p>
            <a:pPr lvl="1"/>
            <a:r>
              <a:rPr lang="en-US" altLang="en-US" sz="2000" dirty="0"/>
              <a:t>Credibility and stability</a:t>
            </a:r>
          </a:p>
          <a:p>
            <a:pPr lvl="1"/>
            <a:r>
              <a:rPr lang="en-US" altLang="en-US" sz="2000" dirty="0"/>
              <a:t>Severity of impact</a:t>
            </a:r>
          </a:p>
          <a:p>
            <a:pPr lvl="1"/>
            <a:r>
              <a:rPr lang="en-US" altLang="en-US" sz="2000" dirty="0"/>
              <a:t>Consider whether the policy effects stability of market</a:t>
            </a:r>
          </a:p>
          <a:p>
            <a:pPr lvl="1"/>
            <a:r>
              <a:rPr lang="en-US" altLang="en-US" sz="2000" dirty="0"/>
              <a:t>Policies should assist institutions to intergrade with each other – rule of law and corruption</a:t>
            </a:r>
          </a:p>
          <a:p>
            <a:r>
              <a:rPr lang="en-US" altLang="en-US" sz="2000" dirty="0"/>
              <a:t>The effect institutional factors have on the electricity generation capacity</a:t>
            </a:r>
          </a:p>
          <a:p>
            <a:r>
              <a:rPr lang="en-US" altLang="en-US" sz="2000" dirty="0"/>
              <a:t>Institutional progress can assist with sustainable transition forward</a:t>
            </a:r>
          </a:p>
          <a:p>
            <a:pPr marL="0" indent="0">
              <a:buNone/>
            </a:pPr>
            <a:endParaRPr lang="en-US" altLang="en-US" sz="2000" dirty="0"/>
          </a:p>
          <a:p>
            <a:endParaRPr lang="en-US" altLang="en-US" sz="2000" dirty="0"/>
          </a:p>
        </p:txBody>
      </p:sp>
      <p:sp>
        <p:nvSpPr>
          <p:cNvPr id="38915" name="Slide Number Placeholder 3">
            <a:extLst>
              <a:ext uri="{FF2B5EF4-FFF2-40B4-BE49-F238E27FC236}">
                <a16:creationId xmlns:a16="http://schemas.microsoft.com/office/drawing/2014/main" id="{3649DAA3-11B4-A441-AC22-6E5FA97646C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2EF06D75-AF30-C843-A724-477296EF9D3B}" type="slidenum">
              <a:rPr lang="en-GB" altLang="en-US" sz="1200" smtClean="0">
                <a:solidFill>
                  <a:srgbClr val="005BAB"/>
                </a:solidFill>
                <a:latin typeface="Verdana" panose="020B0604030504040204" pitchFamily="34" charset="0"/>
              </a:rPr>
              <a:pPr>
                <a:spcBef>
                  <a:spcPct val="0"/>
                </a:spcBef>
                <a:buFontTx/>
                <a:buNone/>
              </a:pPr>
              <a:t>22</a:t>
            </a:fld>
            <a:endParaRPr lang="en-GB" altLang="en-US" sz="1200">
              <a:solidFill>
                <a:srgbClr val="005BAB"/>
              </a:solidFill>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a:extLst>
              <a:ext uri="{FF2B5EF4-FFF2-40B4-BE49-F238E27FC236}">
                <a16:creationId xmlns:a16="http://schemas.microsoft.com/office/drawing/2014/main" id="{953E69E6-F05B-9944-B6FC-629D62D2B4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60859F35-B7DA-BA46-86BD-6E07056500F4}" type="slidenum">
              <a:rPr lang="en-GB" altLang="en-US" sz="1200" smtClean="0">
                <a:solidFill>
                  <a:srgbClr val="005BAB"/>
                </a:solidFill>
                <a:latin typeface="Verdana" panose="020B0604030504040204" pitchFamily="34" charset="0"/>
              </a:rPr>
              <a:pPr>
                <a:spcBef>
                  <a:spcPct val="0"/>
                </a:spcBef>
                <a:buFontTx/>
                <a:buNone/>
              </a:pPr>
              <a:t>3</a:t>
            </a:fld>
            <a:endParaRPr lang="en-GB" altLang="en-US" sz="1200">
              <a:solidFill>
                <a:srgbClr val="005BAB"/>
              </a:solidFill>
              <a:latin typeface="Verdana" panose="020B0604030504040204" pitchFamily="34" charset="0"/>
            </a:endParaRPr>
          </a:p>
        </p:txBody>
      </p:sp>
      <p:pic>
        <p:nvPicPr>
          <p:cNvPr id="17410" name="Picture 13" descr="C:\Documents and Settings\stephan\My Documents\Projects\13777_UP_Corp_PPT\Graphix\Back_02.jpg">
            <a:extLst>
              <a:ext uri="{FF2B5EF4-FFF2-40B4-BE49-F238E27FC236}">
                <a16:creationId xmlns:a16="http://schemas.microsoft.com/office/drawing/2014/main" id="{B2465890-664A-EE4E-A94B-0172B7967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0" descr="C:\Documents and Settings\stephan\My Documents\Projects\13777_UP_Corp_PPT\Graphix2\Photo_02.jpg">
            <a:extLst>
              <a:ext uri="{FF2B5EF4-FFF2-40B4-BE49-F238E27FC236}">
                <a16:creationId xmlns:a16="http://schemas.microsoft.com/office/drawing/2014/main" id="{BE4CCEA1-8DF6-0944-980E-AE9866BFA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a:extLst>
              <a:ext uri="{FF2B5EF4-FFF2-40B4-BE49-F238E27FC236}">
                <a16:creationId xmlns:a16="http://schemas.microsoft.com/office/drawing/2014/main" id="{52EDA6CC-CCCC-7244-B529-EFF353340765}"/>
              </a:ext>
            </a:extLst>
          </p:cNvPr>
          <p:cNvSpPr>
            <a:spLocks noGrp="1" noChangeArrowheads="1"/>
          </p:cNvSpPr>
          <p:nvPr>
            <p:ph type="title"/>
          </p:nvPr>
        </p:nvSpPr>
        <p:spPr/>
        <p:txBody>
          <a:bodyPr/>
          <a:lstStyle/>
          <a:p>
            <a:pPr eaLnBrk="1" hangingPunct="1"/>
            <a:r>
              <a:rPr lang="en-US" altLang="en-US" dirty="0"/>
              <a:t>Defining Institutions </a:t>
            </a:r>
          </a:p>
        </p:txBody>
      </p:sp>
      <p:sp>
        <p:nvSpPr>
          <p:cNvPr id="17413" name="Rectangle 3">
            <a:extLst>
              <a:ext uri="{FF2B5EF4-FFF2-40B4-BE49-F238E27FC236}">
                <a16:creationId xmlns:a16="http://schemas.microsoft.com/office/drawing/2014/main" id="{99D31AC3-524A-A145-BE3A-9DC9A885AAB1}"/>
              </a:ext>
            </a:extLst>
          </p:cNvPr>
          <p:cNvSpPr>
            <a:spLocks noGrp="1" noChangeArrowheads="1"/>
          </p:cNvSpPr>
          <p:nvPr>
            <p:ph type="body" idx="1"/>
          </p:nvPr>
        </p:nvSpPr>
        <p:spPr>
          <a:xfrm>
            <a:off x="685800" y="1600200"/>
            <a:ext cx="7086600" cy="4572000"/>
          </a:xfrm>
        </p:spPr>
        <p:txBody>
          <a:bodyPr/>
          <a:lstStyle/>
          <a:p>
            <a:pPr eaLnBrk="1" hangingPunct="1"/>
            <a:r>
              <a:rPr lang="en-ZA" altLang="en-US" sz="2000" dirty="0">
                <a:cs typeface="Calibri" panose="020F0502020204030204" pitchFamily="34" charset="0"/>
              </a:rPr>
              <a:t>Acemoglu et al., (2003) defines institutions as</a:t>
            </a:r>
          </a:p>
          <a:p>
            <a:pPr marL="457200" lvl="1" indent="0" eaLnBrk="1" hangingPunct="1">
              <a:buFontTx/>
              <a:buNone/>
            </a:pPr>
            <a:r>
              <a:rPr lang="en-ZA" altLang="en-US" sz="2000" dirty="0">
                <a:cs typeface="Calibri" panose="020F0502020204030204" pitchFamily="34" charset="0"/>
              </a:rPr>
              <a:t> “</a:t>
            </a:r>
            <a:r>
              <a:rPr lang="en-US" altLang="en-US" sz="2000" i="1" dirty="0">
                <a:cs typeface="Calibri" panose="020F0502020204030204" pitchFamily="34" charset="0"/>
              </a:rPr>
              <a:t>a cluster of social arrangements that include constitutional and social limits on politicians’ and elites’ power, the rule of law”</a:t>
            </a:r>
            <a:r>
              <a:rPr lang="en-ZA" altLang="en-US" sz="2000" dirty="0">
                <a:cs typeface="Calibri" panose="020F0502020204030204" pitchFamily="34" charset="0"/>
              </a:rPr>
              <a:t> as well as “</a:t>
            </a:r>
            <a:r>
              <a:rPr lang="en-US" altLang="en-US" sz="2000" i="1" dirty="0">
                <a:cs typeface="Calibri" panose="020F0502020204030204" pitchFamily="34" charset="0"/>
              </a:rPr>
              <a:t>strong property rights enforcement”</a:t>
            </a:r>
            <a:endParaRPr lang="en-ZA" altLang="en-US" sz="2000" dirty="0">
              <a:cs typeface="Calibri" panose="020F0502020204030204" pitchFamily="34" charset="0"/>
            </a:endParaRPr>
          </a:p>
        </p:txBody>
      </p:sp>
      <p:sp>
        <p:nvSpPr>
          <p:cNvPr id="7" name="Rectangle 6">
            <a:extLst>
              <a:ext uri="{FF2B5EF4-FFF2-40B4-BE49-F238E27FC236}">
                <a16:creationId xmlns:a16="http://schemas.microsoft.com/office/drawing/2014/main" id="{380A758C-72C1-A347-A1DA-CAC3E9C0F08E}"/>
              </a:ext>
            </a:extLst>
          </p:cNvPr>
          <p:cNvSpPr/>
          <p:nvPr/>
        </p:nvSpPr>
        <p:spPr>
          <a:xfrm>
            <a:off x="428625" y="6000750"/>
            <a:ext cx="2143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17415" name="Picture 7" descr="UPLand.jpg">
            <a:extLst>
              <a:ext uri="{FF2B5EF4-FFF2-40B4-BE49-F238E27FC236}">
                <a16:creationId xmlns:a16="http://schemas.microsoft.com/office/drawing/2014/main" id="{0A58DEBF-AD8B-5A44-A944-321B4F0D64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FCF1E6EF-2E4D-FF44-8BF4-18E1518E589E}"/>
              </a:ext>
            </a:extLst>
          </p:cNvPr>
          <p:cNvSpPr>
            <a:spLocks noGrp="1" noChangeArrowheads="1"/>
          </p:cNvSpPr>
          <p:nvPr>
            <p:ph type="title"/>
          </p:nvPr>
        </p:nvSpPr>
        <p:spPr/>
        <p:txBody>
          <a:bodyPr/>
          <a:lstStyle/>
          <a:p>
            <a:r>
              <a:rPr lang="en-ZA" altLang="en-US"/>
              <a:t>Purpose</a:t>
            </a:r>
            <a:endParaRPr lang="en-GB" altLang="en-US"/>
          </a:p>
        </p:txBody>
      </p:sp>
      <p:sp>
        <p:nvSpPr>
          <p:cNvPr id="18434" name="Content Placeholder 2">
            <a:extLst>
              <a:ext uri="{FF2B5EF4-FFF2-40B4-BE49-F238E27FC236}">
                <a16:creationId xmlns:a16="http://schemas.microsoft.com/office/drawing/2014/main" id="{0BFF07BD-FBA0-1043-A7BE-159559C5F66D}"/>
              </a:ext>
            </a:extLst>
          </p:cNvPr>
          <p:cNvSpPr>
            <a:spLocks noGrp="1" noChangeArrowheads="1"/>
          </p:cNvSpPr>
          <p:nvPr>
            <p:ph idx="1"/>
          </p:nvPr>
        </p:nvSpPr>
        <p:spPr>
          <a:xfrm>
            <a:off x="685800" y="1268760"/>
            <a:ext cx="7772400" cy="4648200"/>
          </a:xfrm>
        </p:spPr>
        <p:txBody>
          <a:bodyPr/>
          <a:lstStyle/>
          <a:p>
            <a:r>
              <a:rPr lang="en-GB" altLang="en-US" sz="2000" dirty="0">
                <a:cs typeface="Calibri" panose="020F0502020204030204" pitchFamily="34" charset="0"/>
              </a:rPr>
              <a:t>Estimate, exam and compare the impact of various institutional factors on electricity generation capacity </a:t>
            </a:r>
          </a:p>
          <a:p>
            <a:r>
              <a:rPr lang="en-GB" altLang="en-US" sz="2000" dirty="0"/>
              <a:t>20 Countries – Selected IEA countries along with Chile, Colombia and Israel</a:t>
            </a:r>
          </a:p>
          <a:p>
            <a:r>
              <a:rPr lang="en-GB" altLang="en-US" sz="2000" dirty="0"/>
              <a:t>Time period: 2003 to 2018 – Panel data set</a:t>
            </a:r>
          </a:p>
          <a:p>
            <a:r>
              <a:rPr lang="en-GB" altLang="en-US" sz="2000" dirty="0"/>
              <a:t>Quality of institutions effect stability of markets</a:t>
            </a:r>
          </a:p>
          <a:p>
            <a:r>
              <a:rPr lang="en-ZA" sz="2000" dirty="0">
                <a:cs typeface="Calibri" panose="020F0502020204030204" pitchFamily="34" charset="0"/>
              </a:rPr>
              <a:t>The results will:</a:t>
            </a:r>
          </a:p>
          <a:p>
            <a:pPr lvl="1"/>
            <a:r>
              <a:rPr lang="en-ZA" sz="2000" dirty="0">
                <a:cs typeface="Calibri" panose="020F0502020204030204" pitchFamily="34" charset="0"/>
              </a:rPr>
              <a:t> provide insights  for policy makers to improve certain institutional factors </a:t>
            </a:r>
          </a:p>
          <a:p>
            <a:pPr lvl="1"/>
            <a:r>
              <a:rPr lang="en-ZA" sz="2000" dirty="0">
                <a:cs typeface="Calibri" panose="020F0502020204030204" pitchFamily="34" charset="0"/>
              </a:rPr>
              <a:t>along with organisations in the electricity generation sector </a:t>
            </a:r>
          </a:p>
          <a:p>
            <a:pPr lvl="1"/>
            <a:r>
              <a:rPr lang="en-ZA" sz="2000" dirty="0">
                <a:cs typeface="Calibri" panose="020F0502020204030204" pitchFamily="34" charset="0"/>
              </a:rPr>
              <a:t>to ensure reliable and sustainable electricity supply for the future. </a:t>
            </a:r>
          </a:p>
        </p:txBody>
      </p:sp>
      <p:sp>
        <p:nvSpPr>
          <p:cNvPr id="18435" name="Slide Number Placeholder 3">
            <a:extLst>
              <a:ext uri="{FF2B5EF4-FFF2-40B4-BE49-F238E27FC236}">
                <a16:creationId xmlns:a16="http://schemas.microsoft.com/office/drawing/2014/main" id="{45631414-F20F-434D-A7AE-635D52BB75D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04CBA8FF-C2FE-1543-90CA-6D2112BFE59E}" type="slidenum">
              <a:rPr lang="en-GB" altLang="en-US" sz="1200" smtClean="0">
                <a:solidFill>
                  <a:srgbClr val="005BAB"/>
                </a:solidFill>
                <a:latin typeface="Verdana" panose="020B0604030504040204" pitchFamily="34" charset="0"/>
              </a:rPr>
              <a:pPr>
                <a:spcBef>
                  <a:spcPct val="0"/>
                </a:spcBef>
                <a:buFontTx/>
                <a:buNone/>
              </a:pPr>
              <a:t>4</a:t>
            </a:fld>
            <a:endParaRPr lang="en-GB" altLang="en-US" sz="1200">
              <a:solidFill>
                <a:srgbClr val="005BAB"/>
              </a:solidFill>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87651D79-FA31-DB46-8A8D-4908B16F6BD4}"/>
              </a:ext>
            </a:extLst>
          </p:cNvPr>
          <p:cNvSpPr>
            <a:spLocks noGrp="1" noChangeArrowheads="1"/>
          </p:cNvSpPr>
          <p:nvPr>
            <p:ph type="title"/>
          </p:nvPr>
        </p:nvSpPr>
        <p:spPr/>
        <p:txBody>
          <a:bodyPr/>
          <a:lstStyle/>
          <a:p>
            <a:r>
              <a:rPr lang="en-ZA" altLang="en-US"/>
              <a:t>Literature review</a:t>
            </a:r>
            <a:endParaRPr lang="en-GB" altLang="en-US"/>
          </a:p>
        </p:txBody>
      </p:sp>
      <p:sp>
        <p:nvSpPr>
          <p:cNvPr id="19458" name="Content Placeholder 2">
            <a:extLst>
              <a:ext uri="{FF2B5EF4-FFF2-40B4-BE49-F238E27FC236}">
                <a16:creationId xmlns:a16="http://schemas.microsoft.com/office/drawing/2014/main" id="{8203DB1F-3E9C-7D40-B189-7A7C74B2D9B9}"/>
              </a:ext>
            </a:extLst>
          </p:cNvPr>
          <p:cNvSpPr>
            <a:spLocks noGrp="1" noChangeArrowheads="1"/>
          </p:cNvSpPr>
          <p:nvPr>
            <p:ph idx="1"/>
          </p:nvPr>
        </p:nvSpPr>
        <p:spPr/>
        <p:txBody>
          <a:bodyPr/>
          <a:lstStyle/>
          <a:p>
            <a:r>
              <a:rPr lang="en-ZA" sz="2000" dirty="0"/>
              <a:t>Political powers – conflicting interests</a:t>
            </a:r>
          </a:p>
          <a:p>
            <a:r>
              <a:rPr lang="en-US" altLang="en-US" sz="2000" dirty="0"/>
              <a:t>Two reasons for inefficient institutions:</a:t>
            </a:r>
          </a:p>
          <a:p>
            <a:pPr lvl="1"/>
            <a:r>
              <a:rPr lang="en-US" altLang="en-US" sz="2000" dirty="0"/>
              <a:t>Failure to commit (</a:t>
            </a:r>
            <a:r>
              <a:rPr lang="en-ZA" sz="2000" dirty="0"/>
              <a:t>Acemoglu, Johnson, &amp; Robinson, 2005; </a:t>
            </a:r>
            <a:r>
              <a:rPr lang="en-US" sz="2000" dirty="0"/>
              <a:t>Andersson &amp; Lindvall, 2018; Carnegie, 2014)</a:t>
            </a:r>
          </a:p>
          <a:p>
            <a:pPr lvl="2"/>
            <a:r>
              <a:rPr lang="en-US" sz="2000" dirty="0">
                <a:effectLst/>
              </a:rPr>
              <a:t>Secure property rights and enforcement of law</a:t>
            </a:r>
            <a:endParaRPr lang="en-ZA" sz="2000" dirty="0">
              <a:effectLst/>
            </a:endParaRPr>
          </a:p>
          <a:p>
            <a:pPr lvl="1"/>
            <a:r>
              <a:rPr lang="en-ZA" sz="2000" dirty="0"/>
              <a:t>Political losers: </a:t>
            </a:r>
          </a:p>
          <a:p>
            <a:pPr lvl="2"/>
            <a:r>
              <a:rPr lang="en-ZA" sz="2000" dirty="0"/>
              <a:t>Elites desire to protect political power</a:t>
            </a:r>
          </a:p>
          <a:p>
            <a:pPr lvl="2"/>
            <a:r>
              <a:rPr lang="en-ZA" sz="2000" dirty="0"/>
              <a:t>Income, rent and privileges</a:t>
            </a:r>
          </a:p>
          <a:p>
            <a:pPr>
              <a:defRPr/>
            </a:pPr>
            <a:r>
              <a:rPr lang="en-ZA" sz="2000" dirty="0"/>
              <a:t>Energy sector and corruption</a:t>
            </a:r>
          </a:p>
          <a:p>
            <a:pPr lvl="1"/>
            <a:r>
              <a:rPr lang="en-ZA" sz="2000" dirty="0"/>
              <a:t>Availability of resources</a:t>
            </a:r>
          </a:p>
          <a:p>
            <a:pPr lvl="1"/>
            <a:r>
              <a:rPr lang="en-ZA" sz="2000" dirty="0"/>
              <a:t>Oversight of government</a:t>
            </a:r>
          </a:p>
          <a:p>
            <a:pPr lvl="1"/>
            <a:r>
              <a:rPr lang="en-ZA" sz="2000" dirty="0"/>
              <a:t>Rent seeking possibilities</a:t>
            </a:r>
          </a:p>
          <a:p>
            <a:pPr lvl="2"/>
            <a:endParaRPr lang="en-ZA" sz="2000" dirty="0">
              <a:effectLst/>
            </a:endParaRPr>
          </a:p>
          <a:p>
            <a:pPr lvl="1"/>
            <a:endParaRPr lang="en-US" altLang="en-US" sz="2000" dirty="0"/>
          </a:p>
          <a:p>
            <a:pPr lvl="2"/>
            <a:endParaRPr lang="en-ZA" altLang="en-US" sz="2000" dirty="0"/>
          </a:p>
        </p:txBody>
      </p:sp>
      <p:sp>
        <p:nvSpPr>
          <p:cNvPr id="19459" name="Slide Number Placeholder 3">
            <a:extLst>
              <a:ext uri="{FF2B5EF4-FFF2-40B4-BE49-F238E27FC236}">
                <a16:creationId xmlns:a16="http://schemas.microsoft.com/office/drawing/2014/main" id="{A9444AA8-EDF2-3342-8E94-87EAA0D41DB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CDA560B1-AEDA-5C4A-849C-A8AB9D00E9BD}" type="slidenum">
              <a:rPr lang="en-GB" altLang="en-US" sz="1200" smtClean="0">
                <a:solidFill>
                  <a:srgbClr val="005BAB"/>
                </a:solidFill>
                <a:latin typeface="Verdana" panose="020B0604030504040204" pitchFamily="34" charset="0"/>
              </a:rPr>
              <a:pPr>
                <a:spcBef>
                  <a:spcPct val="0"/>
                </a:spcBef>
                <a:buFontTx/>
                <a:buNone/>
              </a:pPr>
              <a:t>5</a:t>
            </a:fld>
            <a:endParaRPr lang="en-GB" altLang="en-US" sz="1200">
              <a:solidFill>
                <a:srgbClr val="005BAB"/>
              </a:solidFill>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77141481-04D0-334E-92BE-9443BC10FEF2}"/>
              </a:ext>
            </a:extLst>
          </p:cNvPr>
          <p:cNvSpPr>
            <a:spLocks noGrp="1" noChangeArrowheads="1"/>
          </p:cNvSpPr>
          <p:nvPr>
            <p:ph type="title"/>
          </p:nvPr>
        </p:nvSpPr>
        <p:spPr/>
        <p:txBody>
          <a:bodyPr/>
          <a:lstStyle/>
          <a:p>
            <a:r>
              <a:rPr lang="en-ZA" altLang="en-US"/>
              <a:t>Aspects of Institutional quality</a:t>
            </a:r>
            <a:endParaRPr lang="en-GB" altLang="en-US"/>
          </a:p>
        </p:txBody>
      </p:sp>
      <p:sp>
        <p:nvSpPr>
          <p:cNvPr id="3" name="Content Placeholder 2">
            <a:extLst>
              <a:ext uri="{FF2B5EF4-FFF2-40B4-BE49-F238E27FC236}">
                <a16:creationId xmlns:a16="http://schemas.microsoft.com/office/drawing/2014/main" id="{3C8C9446-C88F-F94A-B6C4-A79FB37ACF5A}"/>
              </a:ext>
            </a:extLst>
          </p:cNvPr>
          <p:cNvSpPr>
            <a:spLocks noGrp="1"/>
          </p:cNvSpPr>
          <p:nvPr>
            <p:ph idx="1"/>
          </p:nvPr>
        </p:nvSpPr>
        <p:spPr>
          <a:xfrm>
            <a:off x="685800" y="1524000"/>
            <a:ext cx="7270576" cy="4648200"/>
          </a:xfrm>
        </p:spPr>
        <p:txBody>
          <a:bodyPr/>
          <a:lstStyle/>
          <a:p>
            <a:pPr>
              <a:defRPr/>
            </a:pPr>
            <a:r>
              <a:rPr lang="en-ZA" sz="2000" dirty="0"/>
              <a:t>Property rights and energy sector</a:t>
            </a:r>
          </a:p>
          <a:p>
            <a:pPr lvl="1">
              <a:defRPr/>
            </a:pPr>
            <a:r>
              <a:rPr lang="en-ZA" sz="2000" dirty="0"/>
              <a:t>Investor and secure property rights, rule of law</a:t>
            </a:r>
          </a:p>
          <a:p>
            <a:pPr lvl="1">
              <a:defRPr/>
            </a:pPr>
            <a:r>
              <a:rPr lang="en-ZA" sz="2000" dirty="0"/>
              <a:t>Political institutions can affect individuals through property rights:</a:t>
            </a:r>
          </a:p>
          <a:p>
            <a:pPr marL="457200" lvl="1" indent="0" algn="just">
              <a:buFontTx/>
              <a:buNone/>
              <a:defRPr/>
            </a:pPr>
            <a:r>
              <a:rPr lang="en-US" sz="2000" i="1" dirty="0">
                <a:ea typeface="Calibri" panose="020F0502020204030204" pitchFamily="34" charset="0"/>
                <a:cs typeface="Calibri" panose="020F0502020204030204" pitchFamily="34" charset="0"/>
              </a:rPr>
              <a:t>“a government that is powerful in terms of ensuring the formation and execution of property rights is also powerful when violating the same right. A government which enjoys monopoly rights leaves its citizens open to abuse, so it is vitally important that property rights should be limited for the government by means of protective laws for individuals” </a:t>
            </a:r>
            <a:endParaRPr lang="en-GB" sz="2000" dirty="0">
              <a:ea typeface="Calibri" panose="020F0502020204030204" pitchFamily="34" charset="0"/>
              <a:cs typeface="Times New Roman" panose="02020603050405020304" pitchFamily="18" charset="0"/>
            </a:endParaRPr>
          </a:p>
          <a:p>
            <a:pPr marL="457200" lvl="1" indent="0">
              <a:buFontTx/>
              <a:buNone/>
              <a:defRPr/>
            </a:pPr>
            <a:endParaRPr lang="en-GB" sz="2000" dirty="0"/>
          </a:p>
        </p:txBody>
      </p:sp>
      <p:sp>
        <p:nvSpPr>
          <p:cNvPr id="20483" name="Slide Number Placeholder 3">
            <a:extLst>
              <a:ext uri="{FF2B5EF4-FFF2-40B4-BE49-F238E27FC236}">
                <a16:creationId xmlns:a16="http://schemas.microsoft.com/office/drawing/2014/main" id="{ABFE0795-39D7-774B-862F-AB42969B09E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9C6F405D-93FC-2C43-897D-D409BB1C71F2}" type="slidenum">
              <a:rPr lang="en-GB" altLang="en-US" sz="1200" smtClean="0">
                <a:solidFill>
                  <a:srgbClr val="005BAB"/>
                </a:solidFill>
                <a:latin typeface="Verdana" panose="020B0604030504040204" pitchFamily="34" charset="0"/>
              </a:rPr>
              <a:pPr>
                <a:spcBef>
                  <a:spcPct val="0"/>
                </a:spcBef>
                <a:buFontTx/>
                <a:buNone/>
              </a:pPr>
              <a:t>6</a:t>
            </a:fld>
            <a:endParaRPr lang="en-GB" altLang="en-US" sz="1200">
              <a:solidFill>
                <a:srgbClr val="005BAB"/>
              </a:solidFill>
              <a:latin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4B3CE4A6-8B56-A64F-9BC4-D7CFC445EB6C}"/>
              </a:ext>
            </a:extLst>
          </p:cNvPr>
          <p:cNvSpPr>
            <a:spLocks noGrp="1" noChangeArrowheads="1"/>
          </p:cNvSpPr>
          <p:nvPr>
            <p:ph idx="1"/>
          </p:nvPr>
        </p:nvSpPr>
        <p:spPr>
          <a:xfrm>
            <a:off x="807855" y="1445623"/>
            <a:ext cx="7086600" cy="4648200"/>
          </a:xfrm>
        </p:spPr>
        <p:txBody>
          <a:bodyPr/>
          <a:lstStyle/>
          <a:p>
            <a:pPr>
              <a:defRPr/>
            </a:pPr>
            <a:r>
              <a:rPr lang="en-US" altLang="en-US" sz="2000" dirty="0"/>
              <a:t>Six out of ten institutional variables</a:t>
            </a:r>
          </a:p>
          <a:p>
            <a:pPr>
              <a:defRPr/>
            </a:pPr>
            <a:r>
              <a:rPr lang="en-US" altLang="en-US" sz="2000" dirty="0"/>
              <a:t>Dependent variable: Electricity generation capacity</a:t>
            </a:r>
          </a:p>
          <a:p>
            <a:pPr>
              <a:defRPr/>
            </a:pPr>
            <a:r>
              <a:rPr lang="en-US" altLang="en-US" sz="2000" dirty="0"/>
              <a:t>Control variables:</a:t>
            </a:r>
          </a:p>
          <a:p>
            <a:pPr lvl="1">
              <a:buFont typeface="Wingdings" pitchFamily="2" charset="2"/>
              <a:buChar char="Ø"/>
              <a:defRPr/>
            </a:pPr>
            <a:r>
              <a:rPr lang="en-US" altLang="en-US" sz="2000" dirty="0"/>
              <a:t>GDP</a:t>
            </a:r>
          </a:p>
          <a:p>
            <a:pPr lvl="1">
              <a:buFont typeface="Wingdings" pitchFamily="2" charset="2"/>
              <a:buChar char="Ø"/>
              <a:defRPr/>
            </a:pPr>
            <a:r>
              <a:rPr lang="en-US" altLang="en-US" sz="2000" dirty="0"/>
              <a:t>Price of electricity</a:t>
            </a:r>
          </a:p>
          <a:p>
            <a:pPr lvl="1">
              <a:buFont typeface="Wingdings" pitchFamily="2" charset="2"/>
              <a:buChar char="Ø"/>
              <a:defRPr/>
            </a:pPr>
            <a:r>
              <a:rPr lang="en-US" altLang="en-US" sz="2000" dirty="0"/>
              <a:t>Electricity consumption</a:t>
            </a:r>
          </a:p>
          <a:p>
            <a:pPr lvl="1">
              <a:buFont typeface="Wingdings" pitchFamily="2" charset="2"/>
              <a:buChar char="Ø"/>
              <a:defRPr/>
            </a:pPr>
            <a:r>
              <a:rPr lang="en-US" altLang="en-US" sz="2000" dirty="0"/>
              <a:t>Population</a:t>
            </a:r>
          </a:p>
          <a:p>
            <a:pPr lvl="1">
              <a:buFont typeface="Wingdings" pitchFamily="2" charset="2"/>
              <a:buChar char="Ø"/>
              <a:defRPr/>
            </a:pPr>
            <a:r>
              <a:rPr lang="en-US" altLang="en-US" sz="2000" dirty="0"/>
              <a:t>Financial development</a:t>
            </a:r>
          </a:p>
          <a:p>
            <a:pPr>
              <a:defRPr/>
            </a:pPr>
            <a:r>
              <a:rPr lang="en-US" altLang="en-US" sz="2000" dirty="0"/>
              <a:t>Data Sources</a:t>
            </a:r>
          </a:p>
          <a:p>
            <a:pPr lvl="1">
              <a:defRPr/>
            </a:pPr>
            <a:r>
              <a:rPr lang="en-US" altLang="en-US" sz="2000" dirty="0"/>
              <a:t>World Governance indicators, Transparency International, Economic Freedom index, IEA, OECD, World Development Indicators</a:t>
            </a:r>
          </a:p>
          <a:p>
            <a:pPr marL="457200" lvl="1" indent="0">
              <a:buFontTx/>
              <a:buNone/>
              <a:defRPr/>
            </a:pPr>
            <a:endParaRPr lang="en-US" altLang="en-US" sz="2000" dirty="0"/>
          </a:p>
          <a:p>
            <a:pPr lvl="1">
              <a:defRPr/>
            </a:pPr>
            <a:endParaRPr lang="en-US" altLang="en-US" sz="2000" dirty="0"/>
          </a:p>
        </p:txBody>
      </p:sp>
      <p:sp>
        <p:nvSpPr>
          <p:cNvPr id="21505" name="Title 1">
            <a:extLst>
              <a:ext uri="{FF2B5EF4-FFF2-40B4-BE49-F238E27FC236}">
                <a16:creationId xmlns:a16="http://schemas.microsoft.com/office/drawing/2014/main" id="{6A1D2BFE-ED71-6E4B-B59E-EB02E384456C}"/>
              </a:ext>
            </a:extLst>
          </p:cNvPr>
          <p:cNvSpPr>
            <a:spLocks noGrp="1" noChangeArrowheads="1"/>
          </p:cNvSpPr>
          <p:nvPr>
            <p:ph type="title"/>
          </p:nvPr>
        </p:nvSpPr>
        <p:spPr/>
        <p:txBody>
          <a:bodyPr/>
          <a:lstStyle/>
          <a:p>
            <a:r>
              <a:rPr lang="en-ZA" altLang="en-US" dirty="0"/>
              <a:t>Data and Methodology</a:t>
            </a:r>
            <a:endParaRPr lang="en-GB" altLang="en-US" dirty="0"/>
          </a:p>
        </p:txBody>
      </p:sp>
      <p:sp>
        <p:nvSpPr>
          <p:cNvPr id="21507" name="Slide Number Placeholder 3">
            <a:extLst>
              <a:ext uri="{FF2B5EF4-FFF2-40B4-BE49-F238E27FC236}">
                <a16:creationId xmlns:a16="http://schemas.microsoft.com/office/drawing/2014/main" id="{4E976D0D-BD75-B14C-B2EE-1BD454F9920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308E"/>
                </a:solidFill>
                <a:latin typeface="Arial" panose="020B0604020202020204" pitchFamily="34" charset="0"/>
              </a:defRPr>
            </a:lvl1pPr>
            <a:lvl2pPr marL="742950" indent="-285750">
              <a:spcBef>
                <a:spcPct val="20000"/>
              </a:spcBef>
              <a:buChar char="–"/>
              <a:defRPr sz="1600">
                <a:solidFill>
                  <a:srgbClr val="00308E"/>
                </a:solidFill>
                <a:latin typeface="Arial" panose="020B0604020202020204" pitchFamily="34" charset="0"/>
              </a:defRPr>
            </a:lvl2pPr>
            <a:lvl3pPr marL="1143000" indent="-228600">
              <a:spcBef>
                <a:spcPct val="20000"/>
              </a:spcBef>
              <a:buChar char="•"/>
              <a:defRPr sz="1600">
                <a:solidFill>
                  <a:srgbClr val="00308E"/>
                </a:solidFill>
                <a:latin typeface="Arial" panose="020B0604020202020204" pitchFamily="34" charset="0"/>
              </a:defRPr>
            </a:lvl3pPr>
            <a:lvl4pPr marL="1600200" indent="-228600">
              <a:spcBef>
                <a:spcPct val="20000"/>
              </a:spcBef>
              <a:buChar char="–"/>
              <a:defRPr sz="1600">
                <a:solidFill>
                  <a:srgbClr val="00308E"/>
                </a:solidFill>
                <a:latin typeface="Arial" panose="020B0604020202020204" pitchFamily="34" charset="0"/>
              </a:defRPr>
            </a:lvl4pPr>
            <a:lvl5pPr marL="2057400" indent="-228600">
              <a:spcBef>
                <a:spcPct val="20000"/>
              </a:spcBef>
              <a:buChar char="»"/>
              <a:defRPr sz="1600">
                <a:solidFill>
                  <a:srgbClr val="00308E"/>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308E"/>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308E"/>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308E"/>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308E"/>
                </a:solidFill>
                <a:latin typeface="Arial" panose="020B0604020202020204" pitchFamily="34" charset="0"/>
              </a:defRPr>
            </a:lvl9pPr>
          </a:lstStyle>
          <a:p>
            <a:pPr>
              <a:spcBef>
                <a:spcPct val="0"/>
              </a:spcBef>
              <a:buFontTx/>
              <a:buNone/>
            </a:pPr>
            <a:fld id="{D6374FD6-CC20-E54C-8C11-912E7D21EC3A}" type="slidenum">
              <a:rPr lang="en-GB" altLang="en-US" sz="1200" smtClean="0">
                <a:solidFill>
                  <a:srgbClr val="005BAB"/>
                </a:solidFill>
                <a:latin typeface="Verdana" panose="020B0604030504040204" pitchFamily="34" charset="0"/>
              </a:rPr>
              <a:pPr>
                <a:spcBef>
                  <a:spcPct val="0"/>
                </a:spcBef>
                <a:buFontTx/>
                <a:buNone/>
              </a:pPr>
              <a:t>7</a:t>
            </a:fld>
            <a:endParaRPr lang="en-GB" altLang="en-US" sz="1200">
              <a:solidFill>
                <a:srgbClr val="005BAB"/>
              </a:solidFill>
              <a:latin typeface="Verdana" panose="020B0604030504040204" pitchFamily="34" charset="0"/>
            </a:endParaRPr>
          </a:p>
        </p:txBody>
      </p:sp>
      <p:sp>
        <p:nvSpPr>
          <p:cNvPr id="4" name="TextBox 3">
            <a:extLst>
              <a:ext uri="{FF2B5EF4-FFF2-40B4-BE49-F238E27FC236}">
                <a16:creationId xmlns:a16="http://schemas.microsoft.com/office/drawing/2014/main" id="{60166E6D-0478-7045-BE24-6F2E2AC093A9}"/>
              </a:ext>
            </a:extLst>
          </p:cNvPr>
          <p:cNvSpPr txBox="1"/>
          <p:nvPr/>
        </p:nvSpPr>
        <p:spPr>
          <a:xfrm>
            <a:off x="4350953" y="2218075"/>
            <a:ext cx="3960441" cy="2616101"/>
          </a:xfrm>
          <a:prstGeom prst="rect">
            <a:avLst/>
          </a:prstGeom>
          <a:noFill/>
        </p:spPr>
        <p:txBody>
          <a:bodyPr wrap="square" rtlCol="0">
            <a:spAutoFit/>
          </a:bodyPr>
          <a:lstStyle/>
          <a:p>
            <a:pPr>
              <a:defRPr/>
            </a:pPr>
            <a:r>
              <a:rPr lang="en-US" altLang="en-US" sz="2000" dirty="0">
                <a:solidFill>
                  <a:schemeClr val="accent6">
                    <a:lumMod val="75000"/>
                  </a:schemeClr>
                </a:solidFill>
                <a:latin typeface="+mn-lt"/>
              </a:rPr>
              <a:t>Institutional variables:</a:t>
            </a:r>
          </a:p>
          <a:p>
            <a:pPr marL="800100" lvl="1" indent="-342900">
              <a:buFont typeface="Wingdings" pitchFamily="2" charset="2"/>
              <a:buChar char="Ø"/>
              <a:defRPr/>
            </a:pPr>
            <a:r>
              <a:rPr lang="en-US" altLang="en-US" sz="2000" dirty="0">
                <a:solidFill>
                  <a:schemeClr val="accent6">
                    <a:lumMod val="75000"/>
                  </a:schemeClr>
                </a:solidFill>
                <a:latin typeface="+mn-lt"/>
              </a:rPr>
              <a:t>Property Rights</a:t>
            </a:r>
          </a:p>
          <a:p>
            <a:pPr marL="800100" lvl="1" indent="-342900">
              <a:buFont typeface="Wingdings" pitchFamily="2" charset="2"/>
              <a:buChar char="Ø"/>
              <a:defRPr/>
            </a:pPr>
            <a:r>
              <a:rPr lang="en-US" altLang="en-US" sz="2000" dirty="0">
                <a:solidFill>
                  <a:schemeClr val="accent6">
                    <a:lumMod val="75000"/>
                  </a:schemeClr>
                </a:solidFill>
                <a:latin typeface="+mn-lt"/>
              </a:rPr>
              <a:t>Corruption Perception</a:t>
            </a:r>
          </a:p>
          <a:p>
            <a:pPr marL="800100" lvl="1" indent="-342900">
              <a:buFont typeface="Wingdings" pitchFamily="2" charset="2"/>
              <a:buChar char="Ø"/>
              <a:defRPr/>
            </a:pPr>
            <a:r>
              <a:rPr lang="en-US" altLang="en-US" sz="2000" dirty="0">
                <a:solidFill>
                  <a:schemeClr val="accent6">
                    <a:lumMod val="75000"/>
                  </a:schemeClr>
                </a:solidFill>
                <a:latin typeface="+mn-lt"/>
              </a:rPr>
              <a:t>Voice and Accountability</a:t>
            </a:r>
          </a:p>
          <a:p>
            <a:pPr marL="800100" lvl="1" indent="-342900">
              <a:buFont typeface="Wingdings" pitchFamily="2" charset="2"/>
              <a:buChar char="Ø"/>
              <a:defRPr/>
            </a:pPr>
            <a:r>
              <a:rPr lang="en-US" altLang="en-US" sz="2000" dirty="0">
                <a:solidFill>
                  <a:schemeClr val="accent6">
                    <a:lumMod val="75000"/>
                  </a:schemeClr>
                </a:solidFill>
                <a:latin typeface="+mn-lt"/>
              </a:rPr>
              <a:t>Government Efficiency</a:t>
            </a:r>
          </a:p>
          <a:p>
            <a:pPr marL="800100" lvl="1" indent="-342900">
              <a:buFont typeface="Wingdings" pitchFamily="2" charset="2"/>
              <a:buChar char="Ø"/>
              <a:defRPr/>
            </a:pPr>
            <a:r>
              <a:rPr lang="en-US" altLang="en-US" sz="2000" dirty="0">
                <a:solidFill>
                  <a:schemeClr val="accent6">
                    <a:lumMod val="75000"/>
                  </a:schemeClr>
                </a:solidFill>
                <a:latin typeface="+mn-lt"/>
              </a:rPr>
              <a:t>Rule of law</a:t>
            </a:r>
          </a:p>
          <a:p>
            <a:pPr marL="800100" lvl="1" indent="-342900">
              <a:buFont typeface="Wingdings" pitchFamily="2" charset="2"/>
              <a:buChar char="Ø"/>
              <a:defRPr/>
            </a:pPr>
            <a:r>
              <a:rPr lang="en-US" altLang="en-US" sz="2000" dirty="0">
                <a:solidFill>
                  <a:schemeClr val="accent6">
                    <a:lumMod val="75000"/>
                  </a:schemeClr>
                </a:solidFill>
                <a:latin typeface="+mn-lt"/>
              </a:rPr>
              <a:t>Regulatory quality</a:t>
            </a:r>
          </a:p>
          <a:p>
            <a:endParaRPr lang="en-US" dirty="0">
              <a:solidFill>
                <a:schemeClr val="accent6">
                  <a:lumMod val="75000"/>
                </a:schemeClr>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58448743-7531-904A-97A9-A2717AF3F1EA}"/>
              </a:ext>
            </a:extLst>
          </p:cNvPr>
          <p:cNvSpPr>
            <a:spLocks noGrp="1" noChangeArrowheads="1"/>
          </p:cNvSpPr>
          <p:nvPr>
            <p:ph type="title"/>
          </p:nvPr>
        </p:nvSpPr>
        <p:spPr/>
        <p:txBody>
          <a:bodyPr/>
          <a:lstStyle/>
          <a:p>
            <a:r>
              <a:rPr lang="en-US" altLang="en-US" dirty="0"/>
              <a:t>Model specification</a:t>
            </a:r>
          </a:p>
        </p:txBody>
      </p:sp>
      <p:sp>
        <p:nvSpPr>
          <p:cNvPr id="3" name="Content Placeholder 2">
            <a:extLst>
              <a:ext uri="{FF2B5EF4-FFF2-40B4-BE49-F238E27FC236}">
                <a16:creationId xmlns:a16="http://schemas.microsoft.com/office/drawing/2014/main" id="{6C377949-F451-A747-9CB5-86EA09B52BC1}"/>
              </a:ext>
            </a:extLst>
          </p:cNvPr>
          <p:cNvSpPr>
            <a:spLocks noGrp="1" noRot="1" noChangeAspect="1" noMove="1" noResize="1" noEditPoints="1" noAdjustHandles="1" noChangeArrowheads="1" noChangeShapeType="1" noTextEdit="1"/>
          </p:cNvSpPr>
          <p:nvPr>
            <p:ph idx="1"/>
          </p:nvPr>
        </p:nvSpPr>
        <p:spPr>
          <a:xfrm>
            <a:off x="323528" y="1524000"/>
            <a:ext cx="7920880" cy="4648200"/>
          </a:xfrm>
          <a:blipFill>
            <a:blip r:embed="rId2"/>
            <a:stretch>
              <a:fillRect l="-321" t="-545"/>
            </a:stretch>
          </a:blipFill>
        </p:spPr>
        <p:txBody>
          <a:bodyPr/>
          <a:lstStyle/>
          <a:p>
            <a:r>
              <a:rPr lang="en-US" sz="1800">
                <a:noFill/>
              </a:rPr>
              <a:t> </a:t>
            </a:r>
          </a:p>
        </p:txBody>
      </p:sp>
      <p:sp>
        <p:nvSpPr>
          <p:cNvPr id="48131" name="Slide Number Placeholder 3">
            <a:extLst>
              <a:ext uri="{FF2B5EF4-FFF2-40B4-BE49-F238E27FC236}">
                <a16:creationId xmlns:a16="http://schemas.microsoft.com/office/drawing/2014/main" id="{5482D28D-6655-824B-AD51-99F2A594926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67CE07-4B5D-D54F-9563-255B16F33A8E}" type="slidenum">
              <a:rPr lang="en-GB" altLang="en-US" sz="1200" smtClean="0">
                <a:solidFill>
                  <a:srgbClr val="005BAB"/>
                </a:solidFill>
                <a:latin typeface="Verdana" panose="020B0604030504040204" pitchFamily="34" charset="0"/>
              </a:rPr>
              <a:pPr/>
              <a:t>8</a:t>
            </a:fld>
            <a:endParaRPr lang="en-GB" altLang="en-US" sz="1200">
              <a:solidFill>
                <a:srgbClr val="005BAB"/>
              </a:solidFill>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FF83-3BC4-C447-95FE-061E67717A24}"/>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71249958-C6B3-254A-9A5C-5A3DBD5902DD}"/>
              </a:ext>
            </a:extLst>
          </p:cNvPr>
          <p:cNvSpPr>
            <a:spLocks noGrp="1"/>
          </p:cNvSpPr>
          <p:nvPr>
            <p:ph type="sldNum" sz="quarter" idx="10"/>
          </p:nvPr>
        </p:nvSpPr>
        <p:spPr/>
        <p:txBody>
          <a:bodyPr/>
          <a:lstStyle/>
          <a:p>
            <a:pPr>
              <a:defRPr/>
            </a:pPr>
            <a:fld id="{568A62F7-A87A-2F44-B475-AF7F77BB0043}" type="slidenum">
              <a:rPr lang="en-GB" altLang="en-US" smtClean="0"/>
              <a:pPr>
                <a:defRPr/>
              </a:pPr>
              <a:t>9</a:t>
            </a:fld>
            <a:endParaRPr lang="en-GB" altLang="en-US"/>
          </a:p>
        </p:txBody>
      </p:sp>
      <p:sp>
        <p:nvSpPr>
          <p:cNvPr id="5" name="Content Placeholder 4">
            <a:extLst>
              <a:ext uri="{FF2B5EF4-FFF2-40B4-BE49-F238E27FC236}">
                <a16:creationId xmlns:a16="http://schemas.microsoft.com/office/drawing/2014/main" id="{1B5F65E4-EEEF-9A40-AAC5-CF5F53A0570D}"/>
              </a:ext>
            </a:extLst>
          </p:cNvPr>
          <p:cNvSpPr>
            <a:spLocks noGrp="1"/>
          </p:cNvSpPr>
          <p:nvPr>
            <p:ph idx="1"/>
          </p:nvPr>
        </p:nvSpPr>
        <p:spPr>
          <a:xfrm>
            <a:off x="685800" y="4070176"/>
            <a:ext cx="7086600" cy="2095128"/>
          </a:xfrm>
        </p:spPr>
        <p:txBody>
          <a:bodyPr/>
          <a:lstStyle/>
          <a:p>
            <a:r>
              <a:rPr lang="en-US" sz="2000" dirty="0"/>
              <a:t>10 Countries insignificant, 8 Negative and significant countries</a:t>
            </a:r>
          </a:p>
          <a:p>
            <a:r>
              <a:rPr lang="en-US" sz="2000" dirty="0"/>
              <a:t>Higher quality – higher social wealth and efficiency</a:t>
            </a:r>
          </a:p>
          <a:p>
            <a:r>
              <a:rPr lang="en-US" sz="2000" dirty="0"/>
              <a:t>Improved quality – improved efficiency, innovation, improved technology and industrial development</a:t>
            </a:r>
          </a:p>
          <a:p>
            <a:r>
              <a:rPr lang="en-US" sz="2000" dirty="0"/>
              <a:t>Early days of country development vs later</a:t>
            </a:r>
          </a:p>
          <a:p>
            <a:endParaRPr lang="en-US" sz="2000" dirty="0"/>
          </a:p>
        </p:txBody>
      </p:sp>
      <p:graphicFrame>
        <p:nvGraphicFramePr>
          <p:cNvPr id="8" name="Content Placeholder 8">
            <a:extLst>
              <a:ext uri="{FF2B5EF4-FFF2-40B4-BE49-F238E27FC236}">
                <a16:creationId xmlns:a16="http://schemas.microsoft.com/office/drawing/2014/main" id="{9E473715-42AF-4348-81F3-61F352A35FAE}"/>
              </a:ext>
            </a:extLst>
          </p:cNvPr>
          <p:cNvGraphicFramePr>
            <a:graphicFrameLocks/>
          </p:cNvGraphicFramePr>
          <p:nvPr>
            <p:extLst>
              <p:ext uri="{D42A27DB-BD31-4B8C-83A1-F6EECF244321}">
                <p14:modId xmlns:p14="http://schemas.microsoft.com/office/powerpoint/2010/main" val="2674150502"/>
              </p:ext>
            </p:extLst>
          </p:nvPr>
        </p:nvGraphicFramePr>
        <p:xfrm>
          <a:off x="685800" y="980728"/>
          <a:ext cx="7635199" cy="2931368"/>
        </p:xfrm>
        <a:graphic>
          <a:graphicData uri="http://schemas.openxmlformats.org/drawingml/2006/table">
            <a:tbl>
              <a:tblPr>
                <a:tableStyleId>{5940675A-B579-460E-94D1-54222C63F5DA}</a:tableStyleId>
              </a:tblPr>
              <a:tblGrid>
                <a:gridCol w="694109">
                  <a:extLst>
                    <a:ext uri="{9D8B030D-6E8A-4147-A177-3AD203B41FA5}">
                      <a16:colId xmlns:a16="http://schemas.microsoft.com/office/drawing/2014/main" val="799652714"/>
                    </a:ext>
                  </a:extLst>
                </a:gridCol>
                <a:gridCol w="694109">
                  <a:extLst>
                    <a:ext uri="{9D8B030D-6E8A-4147-A177-3AD203B41FA5}">
                      <a16:colId xmlns:a16="http://schemas.microsoft.com/office/drawing/2014/main" val="302526644"/>
                    </a:ext>
                  </a:extLst>
                </a:gridCol>
                <a:gridCol w="694109">
                  <a:extLst>
                    <a:ext uri="{9D8B030D-6E8A-4147-A177-3AD203B41FA5}">
                      <a16:colId xmlns:a16="http://schemas.microsoft.com/office/drawing/2014/main" val="1154465844"/>
                    </a:ext>
                  </a:extLst>
                </a:gridCol>
                <a:gridCol w="694109">
                  <a:extLst>
                    <a:ext uri="{9D8B030D-6E8A-4147-A177-3AD203B41FA5}">
                      <a16:colId xmlns:a16="http://schemas.microsoft.com/office/drawing/2014/main" val="4181306129"/>
                    </a:ext>
                  </a:extLst>
                </a:gridCol>
                <a:gridCol w="694109">
                  <a:extLst>
                    <a:ext uri="{9D8B030D-6E8A-4147-A177-3AD203B41FA5}">
                      <a16:colId xmlns:a16="http://schemas.microsoft.com/office/drawing/2014/main" val="3547209652"/>
                    </a:ext>
                  </a:extLst>
                </a:gridCol>
                <a:gridCol w="694109">
                  <a:extLst>
                    <a:ext uri="{9D8B030D-6E8A-4147-A177-3AD203B41FA5}">
                      <a16:colId xmlns:a16="http://schemas.microsoft.com/office/drawing/2014/main" val="1094724987"/>
                    </a:ext>
                  </a:extLst>
                </a:gridCol>
                <a:gridCol w="694109">
                  <a:extLst>
                    <a:ext uri="{9D8B030D-6E8A-4147-A177-3AD203B41FA5}">
                      <a16:colId xmlns:a16="http://schemas.microsoft.com/office/drawing/2014/main" val="3975227885"/>
                    </a:ext>
                  </a:extLst>
                </a:gridCol>
                <a:gridCol w="694109">
                  <a:extLst>
                    <a:ext uri="{9D8B030D-6E8A-4147-A177-3AD203B41FA5}">
                      <a16:colId xmlns:a16="http://schemas.microsoft.com/office/drawing/2014/main" val="1803927300"/>
                    </a:ext>
                  </a:extLst>
                </a:gridCol>
                <a:gridCol w="694109">
                  <a:extLst>
                    <a:ext uri="{9D8B030D-6E8A-4147-A177-3AD203B41FA5}">
                      <a16:colId xmlns:a16="http://schemas.microsoft.com/office/drawing/2014/main" val="3777506649"/>
                    </a:ext>
                  </a:extLst>
                </a:gridCol>
                <a:gridCol w="694109">
                  <a:extLst>
                    <a:ext uri="{9D8B030D-6E8A-4147-A177-3AD203B41FA5}">
                      <a16:colId xmlns:a16="http://schemas.microsoft.com/office/drawing/2014/main" val="1777729060"/>
                    </a:ext>
                  </a:extLst>
                </a:gridCol>
                <a:gridCol w="694109">
                  <a:extLst>
                    <a:ext uri="{9D8B030D-6E8A-4147-A177-3AD203B41FA5}">
                      <a16:colId xmlns:a16="http://schemas.microsoft.com/office/drawing/2014/main" val="3825667762"/>
                    </a:ext>
                  </a:extLst>
                </a:gridCol>
              </a:tblGrid>
              <a:tr h="208391">
                <a:tc>
                  <a:txBody>
                    <a:bodyPr/>
                    <a:lstStyle/>
                    <a:p>
                      <a:pPr algn="l" fontAlgn="b"/>
                      <a:r>
                        <a:rPr lang="en-ZA" sz="700" u="none" strike="noStrike" dirty="0">
                          <a:effectLst/>
                        </a:rPr>
                        <a:t>Property Rights</a:t>
                      </a:r>
                      <a:endParaRPr lang="en-ZA" sz="700" b="1"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Australia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Austria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Chile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Colombia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Czech</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France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Germany </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Greece</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Hungary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Ireland</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977788440"/>
                  </a:ext>
                </a:extLst>
              </a:tr>
              <a:tr h="208391">
                <a:tc>
                  <a:txBody>
                    <a:bodyPr/>
                    <a:lstStyle/>
                    <a:p>
                      <a:pPr algn="l" fontAlgn="b"/>
                      <a:r>
                        <a:rPr lang="en-ZA" sz="700" u="none" strike="noStrike">
                          <a:effectLst/>
                        </a:rPr>
                        <a:t>PR</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0.0325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Omitted</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-0.1433***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-0.1465**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-0.4592***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0.0948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0.1078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-0.2011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0.1717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-0.3258</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47075763"/>
                  </a:ext>
                </a:extLst>
              </a:tr>
              <a:tr h="208391">
                <a:tc>
                  <a:txBody>
                    <a:bodyPr/>
                    <a:lstStyle/>
                    <a:p>
                      <a:pPr algn="l" fontAlgn="b"/>
                      <a:r>
                        <a:rPr lang="en-ZA" sz="700" u="none" strike="noStrike" dirty="0">
                          <a:effectLst/>
                        </a:rPr>
                        <a:t>GDP</a:t>
                      </a:r>
                      <a:endParaRPr lang="en-ZA" sz="700" b="0"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0.2439**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-0.3068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0.5173***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-.0046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-0.1751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-0.2433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0.3959***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0.2906***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-1.4215***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0.0622</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774337549"/>
                  </a:ext>
                </a:extLst>
              </a:tr>
              <a:tr h="208391">
                <a:tc>
                  <a:txBody>
                    <a:bodyPr/>
                    <a:lstStyle/>
                    <a:p>
                      <a:pPr algn="l" fontAlgn="b"/>
                      <a:r>
                        <a:rPr lang="en-ZA" sz="700" u="none" strike="noStrike" dirty="0">
                          <a:effectLst/>
                        </a:rPr>
                        <a:t>PE </a:t>
                      </a:r>
                      <a:endParaRPr lang="en-ZA" sz="700" b="0"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-0.013***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0.0036**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0.0006</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122894964"/>
                  </a:ext>
                </a:extLst>
              </a:tr>
              <a:tr h="208391">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0.9173***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1.1353**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0.6447***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0.5693***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0.8491*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-0.0049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1.1240***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0.4285***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3.4277***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1.1391***</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469961550"/>
                  </a:ext>
                </a:extLst>
              </a:tr>
              <a:tr h="208391">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-0.3998**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-0.2971</a:t>
                      </a:r>
                      <a:endParaRPr lang="en-ZA" sz="700" b="0"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-0.7451***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0.9749**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1.0348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0.3792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0.7897***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1.0740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5.906***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0.0324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780374624"/>
                  </a:ext>
                </a:extLst>
              </a:tr>
              <a:tr h="208391">
                <a:tc>
                  <a:txBody>
                    <a:bodyPr/>
                    <a:lstStyle/>
                    <a:p>
                      <a:pPr algn="l" fontAlgn="b"/>
                      <a:r>
                        <a:rPr lang="en-ZA" sz="700" u="none" strike="noStrike">
                          <a:effectLst/>
                        </a:rPr>
                        <a:t>Constant</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0.4671233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12.3240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0.5383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-15.1158***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-10.9485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6.4307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-26.6221***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-22.6677*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-54.7493***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-2.2547</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4046817661"/>
                  </a:ext>
                </a:extLst>
              </a:tr>
              <a:tr h="208391">
                <a:tc>
                  <a:txBody>
                    <a:bodyPr/>
                    <a:lstStyle/>
                    <a:p>
                      <a:pPr algn="l" fontAlgn="b"/>
                      <a:r>
                        <a:rPr lang="en-ZA" sz="700" u="none" strike="noStrike">
                          <a:effectLst/>
                        </a:rPr>
                        <a:t>Property Rights</a:t>
                      </a:r>
                      <a:endParaRPr lang="en-ZA" sz="700" b="1"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Israel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Italy</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Japan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Mexico</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Poland</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Portugal</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South Africa</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Spain</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UK</a:t>
                      </a:r>
                      <a:endParaRPr lang="en-ZA" sz="8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800" u="none" strike="noStrike">
                          <a:effectLst/>
                        </a:rPr>
                        <a:t>US</a:t>
                      </a:r>
                      <a:endParaRPr lang="en-ZA" sz="8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503859837"/>
                  </a:ext>
                </a:extLst>
              </a:tr>
              <a:tr h="208391">
                <a:tc>
                  <a:txBody>
                    <a:bodyPr/>
                    <a:lstStyle/>
                    <a:p>
                      <a:pPr algn="l" fontAlgn="b"/>
                      <a:r>
                        <a:rPr lang="en-ZA" sz="700" u="none" strike="noStrike">
                          <a:effectLst/>
                        </a:rPr>
                        <a:t>PR</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-0.2662***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-0.0495***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-0.3645***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0,16745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-0.9011*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0.6817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0.0076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-0.5714**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-0.0858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-0.0295</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435470760"/>
                  </a:ext>
                </a:extLst>
              </a:tr>
              <a:tr h="208391">
                <a:tc>
                  <a:txBody>
                    <a:bodyPr/>
                    <a:lstStyle/>
                    <a:p>
                      <a:pPr algn="l" fontAlgn="b"/>
                      <a:r>
                        <a:rPr lang="en-ZA" sz="700" u="none" strike="noStrike">
                          <a:effectLst/>
                        </a:rPr>
                        <a:t>GDP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-0.2175***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-0.0071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0.4879***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-0,0983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0.7618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-0.8367*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-0.1518**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-0.5315***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-0.2396***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-0.0740***</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3780514524"/>
                  </a:ext>
                </a:extLst>
              </a:tr>
              <a:tr h="208391">
                <a:tc>
                  <a:txBody>
                    <a:bodyPr/>
                    <a:lstStyle/>
                    <a:p>
                      <a:pPr algn="l" fontAlgn="b"/>
                      <a:r>
                        <a:rPr lang="en-ZA" sz="700" u="none" strike="noStrike">
                          <a:effectLst/>
                        </a:rPr>
                        <a:t>PE </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0.0056***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-0.0004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981065790"/>
                  </a:ext>
                </a:extLst>
              </a:tr>
              <a:tr h="208391">
                <a:tc>
                  <a:txBody>
                    <a:bodyPr/>
                    <a:lstStyle/>
                    <a:p>
                      <a:pPr algn="l" fontAlgn="b"/>
                      <a:r>
                        <a:rPr lang="en-ZA" sz="700" u="none" strike="noStrike">
                          <a:effectLst/>
                        </a:rPr>
                        <a:t>Lnec</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0.9271***</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1.2167***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0.8958***</a:t>
                      </a:r>
                      <a:endParaRPr lang="en-ZA" sz="700" b="0"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0.7844***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0.1247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1.6049***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0.9688***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1.4047***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0.9479***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10.0282***</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556914904"/>
                  </a:ext>
                </a:extLst>
              </a:tr>
              <a:tr h="208391">
                <a:tc>
                  <a:txBody>
                    <a:bodyPr/>
                    <a:lstStyle/>
                    <a:p>
                      <a:pPr algn="l" fontAlgn="b"/>
                      <a:r>
                        <a:rPr lang="en-ZA" sz="700" u="none" strike="noStrike">
                          <a:effectLst/>
                        </a:rPr>
                        <a:t>Lnpop</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0.8178***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0.5593***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-0.7130***</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0.3897*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Omitted</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-9.1558***</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0.2937***</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0.4693***</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-0.0026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-0.8244</a:t>
                      </a:r>
                      <a:endParaRPr lang="en-ZA" sz="700" b="0" i="0" u="none" strike="noStrike">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4226602462"/>
                  </a:ext>
                </a:extLst>
              </a:tr>
              <a:tr h="222285">
                <a:tc>
                  <a:txBody>
                    <a:bodyPr/>
                    <a:lstStyle/>
                    <a:p>
                      <a:pPr algn="l" fontAlgn="b"/>
                      <a:r>
                        <a:rPr lang="en-ZA" sz="700" u="none" strike="noStrike" dirty="0">
                          <a:effectLst/>
                        </a:rPr>
                        <a:t>Constant</a:t>
                      </a:r>
                      <a:endParaRPr lang="en-ZA" sz="700" b="0" i="0" u="none" strike="noStrike" dirty="0">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-6.6926***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-11.1109***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Omitted</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-3,2436</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-15.6964**</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167.0559***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-0.9035</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4.4842***</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a:effectLst/>
                        </a:rPr>
                        <a:t>7.3209</a:t>
                      </a:r>
                      <a:endParaRPr lang="en-ZA" sz="700" b="0" i="0" u="none" strike="noStrike">
                        <a:solidFill>
                          <a:srgbClr val="000000"/>
                        </a:solidFill>
                        <a:effectLst/>
                        <a:latin typeface="Calibri" panose="020F0502020204030204" pitchFamily="34" charset="0"/>
                      </a:endParaRPr>
                    </a:p>
                  </a:txBody>
                  <a:tcPr marL="7433" marR="7433" marT="7433" marB="0" anchor="b"/>
                </a:tc>
                <a:tc>
                  <a:txBody>
                    <a:bodyPr/>
                    <a:lstStyle/>
                    <a:p>
                      <a:pPr algn="l" fontAlgn="b"/>
                      <a:r>
                        <a:rPr lang="en-ZA" sz="700" u="none" strike="noStrike" dirty="0">
                          <a:effectLst/>
                        </a:rPr>
                        <a:t>3.7015***</a:t>
                      </a:r>
                      <a:endParaRPr lang="en-ZA" sz="700" b="0" i="0" u="none" strike="noStrike" dirty="0">
                        <a:solidFill>
                          <a:srgbClr val="000000"/>
                        </a:solidFill>
                        <a:effectLst/>
                        <a:latin typeface="Calibri" panose="020F0502020204030204" pitchFamily="34" charset="0"/>
                      </a:endParaRPr>
                    </a:p>
                  </a:txBody>
                  <a:tcPr marL="7433" marR="7433" marT="7433" marB="0" anchor="b"/>
                </a:tc>
                <a:extLst>
                  <a:ext uri="{0D108BD9-81ED-4DB2-BD59-A6C34878D82A}">
                    <a16:rowId xmlns:a16="http://schemas.microsoft.com/office/drawing/2014/main" val="1664317669"/>
                  </a:ext>
                </a:extLst>
              </a:tr>
            </a:tbl>
          </a:graphicData>
        </a:graphic>
      </p:graphicFrame>
    </p:spTree>
    <p:extLst>
      <p:ext uri="{BB962C8B-B14F-4D97-AF65-F5344CB8AC3E}">
        <p14:creationId xmlns:p14="http://schemas.microsoft.com/office/powerpoint/2010/main" val="4186456185"/>
      </p:ext>
    </p:extLst>
  </p:cSld>
  <p:clrMapOvr>
    <a:masterClrMapping/>
  </p:clrMapOvr>
</p:sld>
</file>

<file path=ppt/theme/theme1.xml><?xml version="1.0" encoding="utf-8"?>
<a:theme xmlns:a="http://schemas.openxmlformats.org/drawingml/2006/main" name="Ppt0000004">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Ppt0000004</Template>
  <TotalTime>4766</TotalTime>
  <Words>3918</Words>
  <Application>Microsoft Macintosh PowerPoint</Application>
  <PresentationFormat>On-screen Show (4:3)</PresentationFormat>
  <Paragraphs>1249</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Verdana</vt:lpstr>
      <vt:lpstr>Wingdings</vt:lpstr>
      <vt:lpstr>Ppt0000004</vt:lpstr>
      <vt:lpstr>PowerPoint Presentation</vt:lpstr>
      <vt:lpstr>Introduction</vt:lpstr>
      <vt:lpstr>Defining Institutions </vt:lpstr>
      <vt:lpstr>Purpose</vt:lpstr>
      <vt:lpstr>Literature review</vt:lpstr>
      <vt:lpstr>Aspects of Institutional quality</vt:lpstr>
      <vt:lpstr>Data and Methodology</vt:lpstr>
      <vt:lpstr>Model specification</vt:lpstr>
      <vt:lpstr>Results</vt:lpstr>
      <vt:lpstr>Results</vt:lpstr>
      <vt:lpstr>Results</vt:lpstr>
      <vt:lpstr>Results</vt:lpstr>
      <vt:lpstr>Results</vt:lpstr>
      <vt:lpstr>Results</vt:lpstr>
      <vt:lpstr>Results</vt:lpstr>
      <vt:lpstr>Results</vt:lpstr>
      <vt:lpstr>Results</vt:lpstr>
      <vt:lpstr>Results</vt:lpstr>
      <vt:lpstr>Results</vt:lpstr>
      <vt:lpstr>Results</vt:lpstr>
      <vt:lpstr>Overall Result</vt:lpstr>
      <vt:lpstr>Conclusion</vt:lpstr>
    </vt:vector>
  </TitlesOfParts>
  <Company>University of Pretoria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UP Employee</dc:creator>
  <cp:lastModifiedBy>Jaco Venter</cp:lastModifiedBy>
  <cp:revision>60</cp:revision>
  <dcterms:created xsi:type="dcterms:W3CDTF">2009-11-13T08:42:19Z</dcterms:created>
  <dcterms:modified xsi:type="dcterms:W3CDTF">2021-06-07T14:28:55Z</dcterms:modified>
</cp:coreProperties>
</file>