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handoutMasterIdLst>
    <p:handoutMasterId r:id="rId23"/>
  </p:handoutMasterIdLst>
  <p:sldIdLst>
    <p:sldId id="257" r:id="rId3"/>
    <p:sldId id="379" r:id="rId4"/>
    <p:sldId id="546" r:id="rId5"/>
    <p:sldId id="502" r:id="rId6"/>
    <p:sldId id="575" r:id="rId7"/>
    <p:sldId id="550" r:id="rId8"/>
    <p:sldId id="576" r:id="rId9"/>
    <p:sldId id="552" r:id="rId10"/>
    <p:sldId id="554" r:id="rId11"/>
    <p:sldId id="408" r:id="rId12"/>
    <p:sldId id="555" r:id="rId13"/>
    <p:sldId id="578" r:id="rId14"/>
    <p:sldId id="581" r:id="rId15"/>
    <p:sldId id="582" r:id="rId16"/>
    <p:sldId id="585" r:id="rId17"/>
    <p:sldId id="588" r:id="rId18"/>
    <p:sldId id="556" r:id="rId19"/>
    <p:sldId id="474" r:id="rId20"/>
    <p:sldId id="26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05F2C04-C923-438B-8C0F-E0CD2BADF298}">
      <wppc:fontMis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C7C"/>
    <a:srgbClr val="533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316" autoAdjust="0"/>
    <p:restoredTop sz="94674"/>
  </p:normalViewPr>
  <p:slideViewPr>
    <p:cSldViewPr snapToGrid="0" snapToObjects="1">
      <p:cViewPr varScale="1">
        <p:scale>
          <a:sx n="116" d="100"/>
          <a:sy n="116" d="100"/>
        </p:scale>
        <p:origin x="-432" y="-114"/>
      </p:cViewPr>
      <p:guideLst>
        <p:guide orient="horz" pos="2159"/>
        <p:guide pos="3840"/>
      </p:guideLst>
    </p:cSldViewPr>
  </p:slideViewPr>
  <p:notesTextViewPr>
    <p:cViewPr>
      <p:scale>
        <a:sx n="1" d="1"/>
        <a:sy n="1" d="1"/>
      </p:scale>
      <p:origin x="0" y="0"/>
    </p:cViewPr>
  </p:notesTextViewPr>
  <p:notesViewPr>
    <p:cSldViewPr snapToGrid="0" snapToObjects="1">
      <p:cViewPr varScale="1">
        <p:scale>
          <a:sx n="69" d="100"/>
          <a:sy n="69" d="100"/>
        </p:scale>
        <p:origin x="3503" y="9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notesMaster" Target="notesMasters/notesMaster1.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oleObject" Target="file:///E:\ONGOING%20WORK\Penelitian\TARIFF\DATA\DATA%20TPP\Profil%20Tariff.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en-US" sz="1600" b="0" i="0" u="none" strike="noStrike" kern="1200" spc="0" baseline="0">
                <a:solidFill>
                  <a:schemeClr val="tx1">
                    <a:lumMod val="65000"/>
                    <a:lumOff val="35000"/>
                  </a:schemeClr>
                </a:solidFill>
                <a:latin typeface="+mn-lt"/>
                <a:ea typeface="+mn-ea"/>
                <a:cs typeface="+mn-cs"/>
              </a:defRPr>
            </a:pPr>
            <a:r>
              <a:rPr sz="1600" smtClean="0"/>
              <a:t>Electricity Tariff</a:t>
            </a:r>
            <a:r>
              <a:rPr sz="1600" baseline="0" smtClean="0"/>
              <a:t> Profile in PLN Java-Bali</a:t>
            </a:r>
            <a:endParaRPr sz="1600"/>
          </a:p>
        </c:rich>
      </c:tx>
      <c:layout/>
      <c:overlay val="0"/>
      <c:spPr>
        <a:noFill/>
        <a:ln>
          <a:noFill/>
        </a:ln>
        <a:effectLst/>
      </c:spPr>
    </c:title>
    <c:autoTitleDeleted val="0"/>
    <c:plotArea>
      <c:layout/>
      <c:scatterChart>
        <c:scatterStyle val="smoothMarker"/>
        <c:varyColors val="0"/>
        <c:ser>
          <c:idx val="4"/>
          <c:order val="0"/>
          <c:tx>
            <c:strRef>
              <c:f>'[Profil Tariff.xlsx]Sheet1'!$H$2</c:f>
              <c:strCache>
                <c:ptCount val="1"/>
                <c:pt idx="0">
                  <c:v>I4-TT</c:v>
                </c:pt>
              </c:strCache>
            </c:strRef>
          </c:tx>
          <c:spPr>
            <a:ln w="19050" cap="rnd" cmpd="sng" algn="ctr">
              <a:solidFill>
                <a:srgbClr val="00B0F0"/>
              </a:solidFill>
              <a:prstDash val="solid"/>
              <a:round/>
            </a:ln>
            <a:effectLst/>
          </c:spPr>
          <c:marker>
            <c:symbol val="circle"/>
            <c:size val="5"/>
            <c:spPr>
              <a:blipFill>
                <a:blip xmlns:r="http://schemas.openxmlformats.org/officeDocument/2006/relationships" r:embed="rId2"/>
                <a:tile tx="0" ty="0" sx="100000" sy="100000" flip="none" algn="tl"/>
              </a:blipFill>
              <a:ln w="9525" cap="flat" cmpd="sng" algn="ctr">
                <a:solidFill>
                  <a:schemeClr val="accent5"/>
                </a:solidFill>
                <a:prstDash val="solid"/>
                <a:round/>
              </a:ln>
              <a:effectLst/>
            </c:spPr>
          </c:marker>
          <c:dLbls>
            <c:delete val="1"/>
          </c:dLbls>
          <c:xVal>
            <c:numRef>
              <c:f>'[Profil Tariff.xlsx]Sheet1'!$C$3:$C$50</c:f>
              <c:numCache>
                <c:formatCode>hh:mm</c:formatCode>
                <c:ptCount val="48"/>
                <c:pt idx="0">
                  <c:v>0</c:v>
                </c:pt>
                <c:pt idx="1">
                  <c:v>0.0208333333333333</c:v>
                </c:pt>
                <c:pt idx="2">
                  <c:v>0.0416666666666667</c:v>
                </c:pt>
                <c:pt idx="3">
                  <c:v>0.0625</c:v>
                </c:pt>
                <c:pt idx="4">
                  <c:v>0.0833333333333333</c:v>
                </c:pt>
                <c:pt idx="5">
                  <c:v>0.104166666666667</c:v>
                </c:pt>
                <c:pt idx="6">
                  <c:v>0.125</c:v>
                </c:pt>
                <c:pt idx="7">
                  <c:v>0.145833333333333</c:v>
                </c:pt>
                <c:pt idx="8">
                  <c:v>0.166666666666667</c:v>
                </c:pt>
                <c:pt idx="9">
                  <c:v>0.1875</c:v>
                </c:pt>
                <c:pt idx="10">
                  <c:v>0.208333333333333</c:v>
                </c:pt>
                <c:pt idx="11">
                  <c:v>0.229166666666667</c:v>
                </c:pt>
                <c:pt idx="12">
                  <c:v>0.25</c:v>
                </c:pt>
                <c:pt idx="13">
                  <c:v>0.270833333333333</c:v>
                </c:pt>
                <c:pt idx="14">
                  <c:v>0.291666666666667</c:v>
                </c:pt>
                <c:pt idx="15">
                  <c:v>0.3125</c:v>
                </c:pt>
                <c:pt idx="16">
                  <c:v>0.333333333333333</c:v>
                </c:pt>
                <c:pt idx="17">
                  <c:v>0.354166666666667</c:v>
                </c:pt>
                <c:pt idx="18">
                  <c:v>0.375</c:v>
                </c:pt>
                <c:pt idx="19">
                  <c:v>0.395833333333333</c:v>
                </c:pt>
                <c:pt idx="20">
                  <c:v>0.416666666666667</c:v>
                </c:pt>
                <c:pt idx="21">
                  <c:v>0.4375</c:v>
                </c:pt>
                <c:pt idx="22">
                  <c:v>0.458333333333333</c:v>
                </c:pt>
                <c:pt idx="23">
                  <c:v>0.479166666666667</c:v>
                </c:pt>
                <c:pt idx="24">
                  <c:v>0.5</c:v>
                </c:pt>
                <c:pt idx="25">
                  <c:v>0.520833333333333</c:v>
                </c:pt>
                <c:pt idx="26">
                  <c:v>0.541666666666667</c:v>
                </c:pt>
                <c:pt idx="27">
                  <c:v>0.5625</c:v>
                </c:pt>
                <c:pt idx="28">
                  <c:v>0.583333333333333</c:v>
                </c:pt>
                <c:pt idx="29">
                  <c:v>0.604166666666667</c:v>
                </c:pt>
                <c:pt idx="30">
                  <c:v>0.625</c:v>
                </c:pt>
                <c:pt idx="31">
                  <c:v>0.645833333333333</c:v>
                </c:pt>
                <c:pt idx="32">
                  <c:v>0.666666666666667</c:v>
                </c:pt>
                <c:pt idx="33">
                  <c:v>0.6875</c:v>
                </c:pt>
                <c:pt idx="34">
                  <c:v>0.708333333333333</c:v>
                </c:pt>
                <c:pt idx="35">
                  <c:v>0.729166666666667</c:v>
                </c:pt>
                <c:pt idx="36">
                  <c:v>0.75</c:v>
                </c:pt>
                <c:pt idx="37">
                  <c:v>0.770833333333333</c:v>
                </c:pt>
                <c:pt idx="38">
                  <c:v>0.791666666666667</c:v>
                </c:pt>
                <c:pt idx="39">
                  <c:v>0.8125</c:v>
                </c:pt>
                <c:pt idx="40">
                  <c:v>0.833333333333333</c:v>
                </c:pt>
                <c:pt idx="41">
                  <c:v>0.854166666666667</c:v>
                </c:pt>
                <c:pt idx="42">
                  <c:v>0.875</c:v>
                </c:pt>
                <c:pt idx="43">
                  <c:v>0.895833333333333</c:v>
                </c:pt>
                <c:pt idx="44">
                  <c:v>0.916666666666667</c:v>
                </c:pt>
                <c:pt idx="45">
                  <c:v>0.9375</c:v>
                </c:pt>
                <c:pt idx="46">
                  <c:v>0.958333333333333</c:v>
                </c:pt>
                <c:pt idx="47">
                  <c:v>0.979166666666667</c:v>
                </c:pt>
              </c:numCache>
            </c:numRef>
          </c:xVal>
          <c:yVal>
            <c:numRef>
              <c:f>'[Profil Tariff.xlsx]Sheet1'!$H$3:$H$50</c:f>
              <c:numCache>
                <c:formatCode>General</c:formatCode>
                <c:ptCount val="48"/>
                <c:pt idx="0">
                  <c:v>996.74</c:v>
                </c:pt>
                <c:pt idx="1">
                  <c:v>996.74</c:v>
                </c:pt>
                <c:pt idx="2">
                  <c:v>996.74</c:v>
                </c:pt>
                <c:pt idx="3">
                  <c:v>996.74</c:v>
                </c:pt>
                <c:pt idx="4">
                  <c:v>996.74</c:v>
                </c:pt>
                <c:pt idx="5">
                  <c:v>996.74</c:v>
                </c:pt>
                <c:pt idx="6">
                  <c:v>996.74</c:v>
                </c:pt>
                <c:pt idx="7">
                  <c:v>996.74</c:v>
                </c:pt>
                <c:pt idx="8">
                  <c:v>996.74</c:v>
                </c:pt>
                <c:pt idx="9">
                  <c:v>996.74</c:v>
                </c:pt>
                <c:pt idx="10">
                  <c:v>996.74</c:v>
                </c:pt>
                <c:pt idx="11">
                  <c:v>996.74</c:v>
                </c:pt>
                <c:pt idx="12">
                  <c:v>996.74</c:v>
                </c:pt>
                <c:pt idx="13">
                  <c:v>996.74</c:v>
                </c:pt>
                <c:pt idx="14">
                  <c:v>996.74</c:v>
                </c:pt>
                <c:pt idx="15">
                  <c:v>996.74</c:v>
                </c:pt>
                <c:pt idx="16">
                  <c:v>996.74</c:v>
                </c:pt>
                <c:pt idx="17">
                  <c:v>996.74</c:v>
                </c:pt>
                <c:pt idx="18">
                  <c:v>996.74</c:v>
                </c:pt>
                <c:pt idx="19">
                  <c:v>996.74</c:v>
                </c:pt>
                <c:pt idx="20">
                  <c:v>996.74</c:v>
                </c:pt>
                <c:pt idx="21">
                  <c:v>996.74</c:v>
                </c:pt>
                <c:pt idx="22">
                  <c:v>996.74</c:v>
                </c:pt>
                <c:pt idx="23">
                  <c:v>996.74</c:v>
                </c:pt>
                <c:pt idx="24">
                  <c:v>996.74</c:v>
                </c:pt>
                <c:pt idx="25">
                  <c:v>996.74</c:v>
                </c:pt>
                <c:pt idx="26">
                  <c:v>996.74</c:v>
                </c:pt>
                <c:pt idx="27">
                  <c:v>996.74</c:v>
                </c:pt>
                <c:pt idx="28">
                  <c:v>996.74</c:v>
                </c:pt>
                <c:pt idx="29">
                  <c:v>996.74</c:v>
                </c:pt>
                <c:pt idx="30">
                  <c:v>996.74</c:v>
                </c:pt>
                <c:pt idx="31">
                  <c:v>996.74</c:v>
                </c:pt>
                <c:pt idx="32">
                  <c:v>996.74</c:v>
                </c:pt>
                <c:pt idx="33">
                  <c:v>996.74</c:v>
                </c:pt>
                <c:pt idx="34">
                  <c:v>996.74</c:v>
                </c:pt>
                <c:pt idx="35">
                  <c:v>996.74</c:v>
                </c:pt>
                <c:pt idx="36">
                  <c:v>996.74</c:v>
                </c:pt>
                <c:pt idx="37">
                  <c:v>996.74</c:v>
                </c:pt>
                <c:pt idx="38">
                  <c:v>996.74</c:v>
                </c:pt>
                <c:pt idx="39">
                  <c:v>996.74</c:v>
                </c:pt>
                <c:pt idx="40">
                  <c:v>996.74</c:v>
                </c:pt>
                <c:pt idx="41">
                  <c:v>996.74</c:v>
                </c:pt>
                <c:pt idx="42">
                  <c:v>996.74</c:v>
                </c:pt>
                <c:pt idx="43">
                  <c:v>996.74</c:v>
                </c:pt>
                <c:pt idx="44">
                  <c:v>996.74</c:v>
                </c:pt>
                <c:pt idx="45">
                  <c:v>996.74</c:v>
                </c:pt>
                <c:pt idx="46">
                  <c:v>996.74</c:v>
                </c:pt>
                <c:pt idx="47">
                  <c:v>996.74</c:v>
                </c:pt>
              </c:numCache>
            </c:numRef>
          </c:yVal>
          <c:smooth val="1"/>
        </c:ser>
        <c:ser>
          <c:idx val="6"/>
          <c:order val="1"/>
          <c:tx>
            <c:strRef>
              <c:f>'[Profil Tariff.xlsx]Sheet1'!$J$2</c:f>
              <c:strCache>
                <c:ptCount val="1"/>
                <c:pt idx="0">
                  <c:v>P2-TM</c:v>
                </c:pt>
              </c:strCache>
            </c:strRef>
          </c:tx>
          <c:spPr>
            <a:ln w="19050" cap="rnd" cmpd="sng" algn="ctr">
              <a:solidFill>
                <a:srgbClr val="FFC000"/>
              </a:solidFill>
              <a:prstDash val="solid"/>
              <a:round/>
            </a:ln>
            <a:effectLst/>
          </c:spPr>
          <c:marker>
            <c:symbol val="circle"/>
            <c:size val="5"/>
            <c:spPr>
              <a:gradFill>
                <a:gsLst>
                  <a:gs pos="0">
                    <a:srgbClr val="FECF40"/>
                  </a:gs>
                  <a:gs pos="100000">
                    <a:srgbClr val="846C21"/>
                  </a:gs>
                </a:gsLst>
                <a:lin ang="5400000" scaled="0"/>
              </a:gradFill>
              <a:ln w="9525" cap="flat" cmpd="sng" algn="ctr">
                <a:solidFill>
                  <a:schemeClr val="accent1">
                    <a:lumMod val="60000"/>
                  </a:schemeClr>
                </a:solidFill>
                <a:prstDash val="solid"/>
                <a:round/>
              </a:ln>
              <a:effectLst/>
            </c:spPr>
          </c:marker>
          <c:dLbls>
            <c:delete val="1"/>
          </c:dLbls>
          <c:xVal>
            <c:numRef>
              <c:f>'[Profil Tariff.xlsx]Sheet1'!$C$3:$C$50</c:f>
              <c:numCache>
                <c:formatCode>hh:mm</c:formatCode>
                <c:ptCount val="48"/>
                <c:pt idx="0">
                  <c:v>0</c:v>
                </c:pt>
                <c:pt idx="1">
                  <c:v>0.0208333333333333</c:v>
                </c:pt>
                <c:pt idx="2">
                  <c:v>0.0416666666666667</c:v>
                </c:pt>
                <c:pt idx="3">
                  <c:v>0.0625</c:v>
                </c:pt>
                <c:pt idx="4">
                  <c:v>0.0833333333333333</c:v>
                </c:pt>
                <c:pt idx="5">
                  <c:v>0.104166666666667</c:v>
                </c:pt>
                <c:pt idx="6">
                  <c:v>0.125</c:v>
                </c:pt>
                <c:pt idx="7">
                  <c:v>0.145833333333333</c:v>
                </c:pt>
                <c:pt idx="8">
                  <c:v>0.166666666666667</c:v>
                </c:pt>
                <c:pt idx="9">
                  <c:v>0.1875</c:v>
                </c:pt>
                <c:pt idx="10">
                  <c:v>0.208333333333333</c:v>
                </c:pt>
                <c:pt idx="11">
                  <c:v>0.229166666666667</c:v>
                </c:pt>
                <c:pt idx="12">
                  <c:v>0.25</c:v>
                </c:pt>
                <c:pt idx="13">
                  <c:v>0.270833333333333</c:v>
                </c:pt>
                <c:pt idx="14">
                  <c:v>0.291666666666667</c:v>
                </c:pt>
                <c:pt idx="15">
                  <c:v>0.3125</c:v>
                </c:pt>
                <c:pt idx="16">
                  <c:v>0.333333333333333</c:v>
                </c:pt>
                <c:pt idx="17">
                  <c:v>0.354166666666667</c:v>
                </c:pt>
                <c:pt idx="18">
                  <c:v>0.375</c:v>
                </c:pt>
                <c:pt idx="19">
                  <c:v>0.395833333333333</c:v>
                </c:pt>
                <c:pt idx="20">
                  <c:v>0.416666666666667</c:v>
                </c:pt>
                <c:pt idx="21">
                  <c:v>0.4375</c:v>
                </c:pt>
                <c:pt idx="22">
                  <c:v>0.458333333333333</c:v>
                </c:pt>
                <c:pt idx="23">
                  <c:v>0.479166666666667</c:v>
                </c:pt>
                <c:pt idx="24">
                  <c:v>0.5</c:v>
                </c:pt>
                <c:pt idx="25">
                  <c:v>0.520833333333333</c:v>
                </c:pt>
                <c:pt idx="26">
                  <c:v>0.541666666666667</c:v>
                </c:pt>
                <c:pt idx="27">
                  <c:v>0.5625</c:v>
                </c:pt>
                <c:pt idx="28">
                  <c:v>0.583333333333333</c:v>
                </c:pt>
                <c:pt idx="29">
                  <c:v>0.604166666666667</c:v>
                </c:pt>
                <c:pt idx="30">
                  <c:v>0.625</c:v>
                </c:pt>
                <c:pt idx="31">
                  <c:v>0.645833333333333</c:v>
                </c:pt>
                <c:pt idx="32">
                  <c:v>0.666666666666667</c:v>
                </c:pt>
                <c:pt idx="33">
                  <c:v>0.6875</c:v>
                </c:pt>
                <c:pt idx="34">
                  <c:v>0.708333333333333</c:v>
                </c:pt>
                <c:pt idx="35">
                  <c:v>0.729166666666667</c:v>
                </c:pt>
                <c:pt idx="36">
                  <c:v>0.75</c:v>
                </c:pt>
                <c:pt idx="37">
                  <c:v>0.770833333333333</c:v>
                </c:pt>
                <c:pt idx="38">
                  <c:v>0.791666666666667</c:v>
                </c:pt>
                <c:pt idx="39">
                  <c:v>0.8125</c:v>
                </c:pt>
                <c:pt idx="40">
                  <c:v>0.833333333333333</c:v>
                </c:pt>
                <c:pt idx="41">
                  <c:v>0.854166666666667</c:v>
                </c:pt>
                <c:pt idx="42">
                  <c:v>0.875</c:v>
                </c:pt>
                <c:pt idx="43">
                  <c:v>0.895833333333333</c:v>
                </c:pt>
                <c:pt idx="44">
                  <c:v>0.916666666666667</c:v>
                </c:pt>
                <c:pt idx="45">
                  <c:v>0.9375</c:v>
                </c:pt>
                <c:pt idx="46">
                  <c:v>0.958333333333333</c:v>
                </c:pt>
                <c:pt idx="47">
                  <c:v>0.979166666666667</c:v>
                </c:pt>
              </c:numCache>
            </c:numRef>
          </c:xVal>
          <c:yVal>
            <c:numRef>
              <c:f>'[Profil Tariff.xlsx]Sheet1'!$J$3:$J$50</c:f>
              <c:numCache>
                <c:formatCode>General</c:formatCode>
                <c:ptCount val="48"/>
                <c:pt idx="0">
                  <c:v>1035.78</c:v>
                </c:pt>
                <c:pt idx="1">
                  <c:v>1035.78</c:v>
                </c:pt>
                <c:pt idx="2">
                  <c:v>1035.78</c:v>
                </c:pt>
                <c:pt idx="3">
                  <c:v>1035.78</c:v>
                </c:pt>
                <c:pt idx="4">
                  <c:v>1035.78</c:v>
                </c:pt>
                <c:pt idx="5">
                  <c:v>1035.78</c:v>
                </c:pt>
                <c:pt idx="6">
                  <c:v>1035.78</c:v>
                </c:pt>
                <c:pt idx="7">
                  <c:v>1035.78</c:v>
                </c:pt>
                <c:pt idx="8">
                  <c:v>1035.78</c:v>
                </c:pt>
                <c:pt idx="9">
                  <c:v>1035.78</c:v>
                </c:pt>
                <c:pt idx="10">
                  <c:v>1035.78</c:v>
                </c:pt>
                <c:pt idx="11">
                  <c:v>1035.78</c:v>
                </c:pt>
                <c:pt idx="12">
                  <c:v>1035.78</c:v>
                </c:pt>
                <c:pt idx="13">
                  <c:v>1035.78</c:v>
                </c:pt>
                <c:pt idx="14">
                  <c:v>1035.78</c:v>
                </c:pt>
                <c:pt idx="15">
                  <c:v>1035.78</c:v>
                </c:pt>
                <c:pt idx="16">
                  <c:v>1035.78</c:v>
                </c:pt>
                <c:pt idx="17">
                  <c:v>1035.78</c:v>
                </c:pt>
                <c:pt idx="18">
                  <c:v>1035.78</c:v>
                </c:pt>
                <c:pt idx="19">
                  <c:v>1035.78</c:v>
                </c:pt>
                <c:pt idx="20">
                  <c:v>1035.78</c:v>
                </c:pt>
                <c:pt idx="21">
                  <c:v>1035.78</c:v>
                </c:pt>
                <c:pt idx="22">
                  <c:v>1035.78</c:v>
                </c:pt>
                <c:pt idx="23">
                  <c:v>1035.78</c:v>
                </c:pt>
                <c:pt idx="24">
                  <c:v>1035.78</c:v>
                </c:pt>
                <c:pt idx="25">
                  <c:v>1035.78</c:v>
                </c:pt>
                <c:pt idx="26">
                  <c:v>1035.78</c:v>
                </c:pt>
                <c:pt idx="27">
                  <c:v>1035.78</c:v>
                </c:pt>
                <c:pt idx="28">
                  <c:v>1035.78</c:v>
                </c:pt>
                <c:pt idx="29">
                  <c:v>1035.78</c:v>
                </c:pt>
                <c:pt idx="30">
                  <c:v>1035.78</c:v>
                </c:pt>
                <c:pt idx="31">
                  <c:v>1035.78</c:v>
                </c:pt>
                <c:pt idx="32">
                  <c:v>1035.78</c:v>
                </c:pt>
                <c:pt idx="33">
                  <c:v>1035.78</c:v>
                </c:pt>
                <c:pt idx="34">
                  <c:v>1553.67</c:v>
                </c:pt>
                <c:pt idx="35">
                  <c:v>1553.67</c:v>
                </c:pt>
                <c:pt idx="36">
                  <c:v>1553.67</c:v>
                </c:pt>
                <c:pt idx="37">
                  <c:v>1553.67</c:v>
                </c:pt>
                <c:pt idx="38">
                  <c:v>1553.67</c:v>
                </c:pt>
                <c:pt idx="39">
                  <c:v>1553.67</c:v>
                </c:pt>
                <c:pt idx="40">
                  <c:v>1553.67</c:v>
                </c:pt>
                <c:pt idx="41">
                  <c:v>1553.67</c:v>
                </c:pt>
                <c:pt idx="42">
                  <c:v>1553.67</c:v>
                </c:pt>
                <c:pt idx="43">
                  <c:v>1553.67</c:v>
                </c:pt>
                <c:pt idx="44">
                  <c:v>1035.78</c:v>
                </c:pt>
                <c:pt idx="45">
                  <c:v>1035.78</c:v>
                </c:pt>
                <c:pt idx="46">
                  <c:v>1035.78</c:v>
                </c:pt>
                <c:pt idx="47">
                  <c:v>1035.78</c:v>
                </c:pt>
              </c:numCache>
            </c:numRef>
          </c:yVal>
          <c:smooth val="1"/>
        </c:ser>
        <c:ser>
          <c:idx val="2"/>
          <c:order val="2"/>
          <c:tx>
            <c:strRef>
              <c:f>'[Profil Tariff.xlsx]Sheet1'!$F$2</c:f>
              <c:strCache>
                <c:ptCount val="1"/>
                <c:pt idx="0">
                  <c:v>B3-TM</c:v>
                </c:pt>
              </c:strCache>
            </c:strRef>
          </c:tx>
          <c:spPr>
            <a:ln w="19050" cap="rnd" cmpd="sng" algn="ctr">
              <a:solidFill>
                <a:srgbClr val="FFC000"/>
              </a:solidFill>
              <a:prstDash val="solid"/>
              <a:round/>
            </a:ln>
            <a:effectLst/>
          </c:spPr>
          <c:marker>
            <c:symbol val="circle"/>
            <c:size val="5"/>
            <c:spPr>
              <a:gradFill>
                <a:gsLst>
                  <a:gs pos="0">
                    <a:srgbClr val="FECF40"/>
                  </a:gs>
                  <a:gs pos="100000">
                    <a:srgbClr val="846C21"/>
                  </a:gs>
                </a:gsLst>
                <a:lin ang="5400000" scaled="0"/>
              </a:gradFill>
              <a:ln w="9525" cap="flat" cmpd="sng" algn="ctr">
                <a:solidFill>
                  <a:schemeClr val="accent3"/>
                </a:solidFill>
                <a:prstDash val="solid"/>
                <a:round/>
              </a:ln>
              <a:effectLst/>
            </c:spPr>
          </c:marker>
          <c:dLbls>
            <c:delete val="1"/>
          </c:dLbls>
          <c:xVal>
            <c:numRef>
              <c:f>'[Profil Tariff.xlsx]Sheet1'!$C$3:$C$50</c:f>
              <c:numCache>
                <c:formatCode>hh:mm</c:formatCode>
                <c:ptCount val="48"/>
                <c:pt idx="0">
                  <c:v>0</c:v>
                </c:pt>
                <c:pt idx="1">
                  <c:v>0.0208333333333333</c:v>
                </c:pt>
                <c:pt idx="2">
                  <c:v>0.0416666666666667</c:v>
                </c:pt>
                <c:pt idx="3">
                  <c:v>0.0625</c:v>
                </c:pt>
                <c:pt idx="4">
                  <c:v>0.0833333333333333</c:v>
                </c:pt>
                <c:pt idx="5">
                  <c:v>0.104166666666667</c:v>
                </c:pt>
                <c:pt idx="6">
                  <c:v>0.125</c:v>
                </c:pt>
                <c:pt idx="7">
                  <c:v>0.145833333333333</c:v>
                </c:pt>
                <c:pt idx="8">
                  <c:v>0.166666666666667</c:v>
                </c:pt>
                <c:pt idx="9">
                  <c:v>0.1875</c:v>
                </c:pt>
                <c:pt idx="10">
                  <c:v>0.208333333333333</c:v>
                </c:pt>
                <c:pt idx="11">
                  <c:v>0.229166666666667</c:v>
                </c:pt>
                <c:pt idx="12">
                  <c:v>0.25</c:v>
                </c:pt>
                <c:pt idx="13">
                  <c:v>0.270833333333333</c:v>
                </c:pt>
                <c:pt idx="14">
                  <c:v>0.291666666666667</c:v>
                </c:pt>
                <c:pt idx="15">
                  <c:v>0.3125</c:v>
                </c:pt>
                <c:pt idx="16">
                  <c:v>0.333333333333333</c:v>
                </c:pt>
                <c:pt idx="17">
                  <c:v>0.354166666666667</c:v>
                </c:pt>
                <c:pt idx="18">
                  <c:v>0.375</c:v>
                </c:pt>
                <c:pt idx="19">
                  <c:v>0.395833333333333</c:v>
                </c:pt>
                <c:pt idx="20">
                  <c:v>0.416666666666667</c:v>
                </c:pt>
                <c:pt idx="21">
                  <c:v>0.4375</c:v>
                </c:pt>
                <c:pt idx="22">
                  <c:v>0.458333333333333</c:v>
                </c:pt>
                <c:pt idx="23">
                  <c:v>0.479166666666667</c:v>
                </c:pt>
                <c:pt idx="24">
                  <c:v>0.5</c:v>
                </c:pt>
                <c:pt idx="25">
                  <c:v>0.520833333333333</c:v>
                </c:pt>
                <c:pt idx="26">
                  <c:v>0.541666666666667</c:v>
                </c:pt>
                <c:pt idx="27">
                  <c:v>0.5625</c:v>
                </c:pt>
                <c:pt idx="28">
                  <c:v>0.583333333333333</c:v>
                </c:pt>
                <c:pt idx="29">
                  <c:v>0.604166666666667</c:v>
                </c:pt>
                <c:pt idx="30">
                  <c:v>0.625</c:v>
                </c:pt>
                <c:pt idx="31">
                  <c:v>0.645833333333333</c:v>
                </c:pt>
                <c:pt idx="32">
                  <c:v>0.666666666666667</c:v>
                </c:pt>
                <c:pt idx="33">
                  <c:v>0.6875</c:v>
                </c:pt>
                <c:pt idx="34">
                  <c:v>0.708333333333333</c:v>
                </c:pt>
                <c:pt idx="35">
                  <c:v>0.729166666666667</c:v>
                </c:pt>
                <c:pt idx="36">
                  <c:v>0.75</c:v>
                </c:pt>
                <c:pt idx="37">
                  <c:v>0.770833333333333</c:v>
                </c:pt>
                <c:pt idx="38">
                  <c:v>0.791666666666667</c:v>
                </c:pt>
                <c:pt idx="39">
                  <c:v>0.8125</c:v>
                </c:pt>
                <c:pt idx="40">
                  <c:v>0.833333333333333</c:v>
                </c:pt>
                <c:pt idx="41">
                  <c:v>0.854166666666667</c:v>
                </c:pt>
                <c:pt idx="42">
                  <c:v>0.875</c:v>
                </c:pt>
                <c:pt idx="43">
                  <c:v>0.895833333333333</c:v>
                </c:pt>
                <c:pt idx="44">
                  <c:v>0.916666666666667</c:v>
                </c:pt>
                <c:pt idx="45">
                  <c:v>0.9375</c:v>
                </c:pt>
                <c:pt idx="46">
                  <c:v>0.958333333333333</c:v>
                </c:pt>
                <c:pt idx="47">
                  <c:v>0.979166666666667</c:v>
                </c:pt>
              </c:numCache>
            </c:numRef>
          </c:xVal>
          <c:yVal>
            <c:numRef>
              <c:f>'[Profil Tariff.xlsx]Sheet1'!$F$3:$F$50</c:f>
              <c:numCache>
                <c:formatCode>General</c:formatCode>
                <c:ptCount val="48"/>
                <c:pt idx="0">
                  <c:v>1035.78</c:v>
                </c:pt>
                <c:pt idx="1">
                  <c:v>1035.78</c:v>
                </c:pt>
                <c:pt idx="2">
                  <c:v>1035.78</c:v>
                </c:pt>
                <c:pt idx="3">
                  <c:v>1035.78</c:v>
                </c:pt>
                <c:pt idx="4">
                  <c:v>1035.78</c:v>
                </c:pt>
                <c:pt idx="5">
                  <c:v>1035.78</c:v>
                </c:pt>
                <c:pt idx="6">
                  <c:v>1035.78</c:v>
                </c:pt>
                <c:pt idx="7">
                  <c:v>1035.78</c:v>
                </c:pt>
                <c:pt idx="8">
                  <c:v>1035.78</c:v>
                </c:pt>
                <c:pt idx="9">
                  <c:v>1035.78</c:v>
                </c:pt>
                <c:pt idx="10">
                  <c:v>1035.78</c:v>
                </c:pt>
                <c:pt idx="11">
                  <c:v>1035.78</c:v>
                </c:pt>
                <c:pt idx="12">
                  <c:v>1035.78</c:v>
                </c:pt>
                <c:pt idx="13">
                  <c:v>1035.78</c:v>
                </c:pt>
                <c:pt idx="14">
                  <c:v>1035.78</c:v>
                </c:pt>
                <c:pt idx="15">
                  <c:v>1035.78</c:v>
                </c:pt>
                <c:pt idx="16">
                  <c:v>1035.78</c:v>
                </c:pt>
                <c:pt idx="17">
                  <c:v>1035.78</c:v>
                </c:pt>
                <c:pt idx="18">
                  <c:v>1035.78</c:v>
                </c:pt>
                <c:pt idx="19">
                  <c:v>1035.78</c:v>
                </c:pt>
                <c:pt idx="20">
                  <c:v>1035.78</c:v>
                </c:pt>
                <c:pt idx="21">
                  <c:v>1035.78</c:v>
                </c:pt>
                <c:pt idx="22">
                  <c:v>1035.78</c:v>
                </c:pt>
                <c:pt idx="23">
                  <c:v>1035.78</c:v>
                </c:pt>
                <c:pt idx="24">
                  <c:v>1035.78</c:v>
                </c:pt>
                <c:pt idx="25">
                  <c:v>1035.78</c:v>
                </c:pt>
                <c:pt idx="26">
                  <c:v>1035.78</c:v>
                </c:pt>
                <c:pt idx="27">
                  <c:v>1035.78</c:v>
                </c:pt>
                <c:pt idx="28">
                  <c:v>1035.78</c:v>
                </c:pt>
                <c:pt idx="29">
                  <c:v>1035.78</c:v>
                </c:pt>
                <c:pt idx="30">
                  <c:v>1035.78</c:v>
                </c:pt>
                <c:pt idx="31">
                  <c:v>1035.78</c:v>
                </c:pt>
                <c:pt idx="32">
                  <c:v>1035.78</c:v>
                </c:pt>
                <c:pt idx="33">
                  <c:v>1035.78</c:v>
                </c:pt>
                <c:pt idx="34">
                  <c:v>1553.67</c:v>
                </c:pt>
                <c:pt idx="35">
                  <c:v>1553.67</c:v>
                </c:pt>
                <c:pt idx="36">
                  <c:v>1553.67</c:v>
                </c:pt>
                <c:pt idx="37">
                  <c:v>1553.67</c:v>
                </c:pt>
                <c:pt idx="38">
                  <c:v>1553.67</c:v>
                </c:pt>
                <c:pt idx="39">
                  <c:v>1553.67</c:v>
                </c:pt>
                <c:pt idx="40">
                  <c:v>1553.67</c:v>
                </c:pt>
                <c:pt idx="41">
                  <c:v>1553.67</c:v>
                </c:pt>
                <c:pt idx="42">
                  <c:v>1553.67</c:v>
                </c:pt>
                <c:pt idx="43">
                  <c:v>1553.67</c:v>
                </c:pt>
                <c:pt idx="44">
                  <c:v>1035.78</c:v>
                </c:pt>
                <c:pt idx="45">
                  <c:v>1035.78</c:v>
                </c:pt>
                <c:pt idx="46">
                  <c:v>1035.78</c:v>
                </c:pt>
                <c:pt idx="47">
                  <c:v>1035.78</c:v>
                </c:pt>
              </c:numCache>
            </c:numRef>
          </c:yVal>
          <c:smooth val="1"/>
        </c:ser>
        <c:ser>
          <c:idx val="3"/>
          <c:order val="3"/>
          <c:tx>
            <c:strRef>
              <c:f>'[Profil Tariff.xlsx]Sheet1'!$G$2</c:f>
              <c:strCache>
                <c:ptCount val="1"/>
                <c:pt idx="0">
                  <c:v>I3-TM</c:v>
                </c:pt>
              </c:strCache>
            </c:strRef>
          </c:tx>
          <c:spPr>
            <a:ln w="19050" cap="rnd" cmpd="sng" algn="ctr">
              <a:solidFill>
                <a:schemeClr val="accent4"/>
              </a:solidFill>
              <a:prstDash val="solid"/>
              <a:round/>
            </a:ln>
            <a:effectLst/>
          </c:spPr>
          <c:marker>
            <c:symbol val="circle"/>
            <c:size val="5"/>
            <c:spPr>
              <a:gradFill>
                <a:gsLst>
                  <a:gs pos="0">
                    <a:srgbClr val="FECF40"/>
                  </a:gs>
                  <a:gs pos="100000">
                    <a:srgbClr val="846C21"/>
                  </a:gs>
                </a:gsLst>
                <a:lin ang="5400000" scaled="0"/>
              </a:gradFill>
              <a:ln w="9525" cap="flat" cmpd="sng" algn="ctr">
                <a:solidFill>
                  <a:schemeClr val="accent4"/>
                </a:solidFill>
                <a:prstDash val="solid"/>
                <a:round/>
              </a:ln>
              <a:effectLst/>
            </c:spPr>
          </c:marker>
          <c:dLbls>
            <c:delete val="1"/>
          </c:dLbls>
          <c:xVal>
            <c:numRef>
              <c:f>'[Profil Tariff.xlsx]Sheet1'!$C$3:$C$50</c:f>
              <c:numCache>
                <c:formatCode>hh:mm</c:formatCode>
                <c:ptCount val="48"/>
                <c:pt idx="0">
                  <c:v>0</c:v>
                </c:pt>
                <c:pt idx="1">
                  <c:v>0.0208333333333333</c:v>
                </c:pt>
                <c:pt idx="2">
                  <c:v>0.0416666666666667</c:v>
                </c:pt>
                <c:pt idx="3">
                  <c:v>0.0625</c:v>
                </c:pt>
                <c:pt idx="4">
                  <c:v>0.0833333333333333</c:v>
                </c:pt>
                <c:pt idx="5">
                  <c:v>0.104166666666667</c:v>
                </c:pt>
                <c:pt idx="6">
                  <c:v>0.125</c:v>
                </c:pt>
                <c:pt idx="7">
                  <c:v>0.145833333333333</c:v>
                </c:pt>
                <c:pt idx="8">
                  <c:v>0.166666666666667</c:v>
                </c:pt>
                <c:pt idx="9">
                  <c:v>0.1875</c:v>
                </c:pt>
                <c:pt idx="10">
                  <c:v>0.208333333333333</c:v>
                </c:pt>
                <c:pt idx="11">
                  <c:v>0.229166666666667</c:v>
                </c:pt>
                <c:pt idx="12">
                  <c:v>0.25</c:v>
                </c:pt>
                <c:pt idx="13">
                  <c:v>0.270833333333333</c:v>
                </c:pt>
                <c:pt idx="14">
                  <c:v>0.291666666666667</c:v>
                </c:pt>
                <c:pt idx="15">
                  <c:v>0.3125</c:v>
                </c:pt>
                <c:pt idx="16">
                  <c:v>0.333333333333333</c:v>
                </c:pt>
                <c:pt idx="17">
                  <c:v>0.354166666666667</c:v>
                </c:pt>
                <c:pt idx="18">
                  <c:v>0.375</c:v>
                </c:pt>
                <c:pt idx="19">
                  <c:v>0.395833333333333</c:v>
                </c:pt>
                <c:pt idx="20">
                  <c:v>0.416666666666667</c:v>
                </c:pt>
                <c:pt idx="21">
                  <c:v>0.4375</c:v>
                </c:pt>
                <c:pt idx="22">
                  <c:v>0.458333333333333</c:v>
                </c:pt>
                <c:pt idx="23">
                  <c:v>0.479166666666667</c:v>
                </c:pt>
                <c:pt idx="24">
                  <c:v>0.5</c:v>
                </c:pt>
                <c:pt idx="25">
                  <c:v>0.520833333333333</c:v>
                </c:pt>
                <c:pt idx="26">
                  <c:v>0.541666666666667</c:v>
                </c:pt>
                <c:pt idx="27">
                  <c:v>0.5625</c:v>
                </c:pt>
                <c:pt idx="28">
                  <c:v>0.583333333333333</c:v>
                </c:pt>
                <c:pt idx="29">
                  <c:v>0.604166666666667</c:v>
                </c:pt>
                <c:pt idx="30">
                  <c:v>0.625</c:v>
                </c:pt>
                <c:pt idx="31">
                  <c:v>0.645833333333333</c:v>
                </c:pt>
                <c:pt idx="32">
                  <c:v>0.666666666666667</c:v>
                </c:pt>
                <c:pt idx="33">
                  <c:v>0.6875</c:v>
                </c:pt>
                <c:pt idx="34">
                  <c:v>0.708333333333333</c:v>
                </c:pt>
                <c:pt idx="35">
                  <c:v>0.729166666666667</c:v>
                </c:pt>
                <c:pt idx="36">
                  <c:v>0.75</c:v>
                </c:pt>
                <c:pt idx="37">
                  <c:v>0.770833333333333</c:v>
                </c:pt>
                <c:pt idx="38">
                  <c:v>0.791666666666667</c:v>
                </c:pt>
                <c:pt idx="39">
                  <c:v>0.8125</c:v>
                </c:pt>
                <c:pt idx="40">
                  <c:v>0.833333333333333</c:v>
                </c:pt>
                <c:pt idx="41">
                  <c:v>0.854166666666667</c:v>
                </c:pt>
                <c:pt idx="42">
                  <c:v>0.875</c:v>
                </c:pt>
                <c:pt idx="43">
                  <c:v>0.895833333333333</c:v>
                </c:pt>
                <c:pt idx="44">
                  <c:v>0.916666666666667</c:v>
                </c:pt>
                <c:pt idx="45">
                  <c:v>0.9375</c:v>
                </c:pt>
                <c:pt idx="46">
                  <c:v>0.958333333333333</c:v>
                </c:pt>
                <c:pt idx="47">
                  <c:v>0.979166666666667</c:v>
                </c:pt>
              </c:numCache>
            </c:numRef>
          </c:xVal>
          <c:yVal>
            <c:numRef>
              <c:f>'[Profil Tariff.xlsx]Sheet1'!$G$3:$G$50</c:f>
              <c:numCache>
                <c:formatCode>General</c:formatCode>
                <c:ptCount val="48"/>
                <c:pt idx="0">
                  <c:v>1035.78</c:v>
                </c:pt>
                <c:pt idx="1">
                  <c:v>1035.78</c:v>
                </c:pt>
                <c:pt idx="2">
                  <c:v>1035.78</c:v>
                </c:pt>
                <c:pt idx="3">
                  <c:v>1035.78</c:v>
                </c:pt>
                <c:pt idx="4">
                  <c:v>1035.78</c:v>
                </c:pt>
                <c:pt idx="5">
                  <c:v>1035.78</c:v>
                </c:pt>
                <c:pt idx="6">
                  <c:v>1035.78</c:v>
                </c:pt>
                <c:pt idx="7">
                  <c:v>1035.78</c:v>
                </c:pt>
                <c:pt idx="8">
                  <c:v>1035.78</c:v>
                </c:pt>
                <c:pt idx="9">
                  <c:v>1035.78</c:v>
                </c:pt>
                <c:pt idx="10">
                  <c:v>1035.78</c:v>
                </c:pt>
                <c:pt idx="11">
                  <c:v>1035.78</c:v>
                </c:pt>
                <c:pt idx="12">
                  <c:v>1035.78</c:v>
                </c:pt>
                <c:pt idx="13">
                  <c:v>1035.78</c:v>
                </c:pt>
                <c:pt idx="14">
                  <c:v>1035.78</c:v>
                </c:pt>
                <c:pt idx="15">
                  <c:v>1035.78</c:v>
                </c:pt>
                <c:pt idx="16">
                  <c:v>1035.78</c:v>
                </c:pt>
                <c:pt idx="17">
                  <c:v>1035.78</c:v>
                </c:pt>
                <c:pt idx="18">
                  <c:v>1035.78</c:v>
                </c:pt>
                <c:pt idx="19">
                  <c:v>1035.78</c:v>
                </c:pt>
                <c:pt idx="20">
                  <c:v>1035.78</c:v>
                </c:pt>
                <c:pt idx="21">
                  <c:v>1035.78</c:v>
                </c:pt>
                <c:pt idx="22">
                  <c:v>1035.78</c:v>
                </c:pt>
                <c:pt idx="23">
                  <c:v>1035.78</c:v>
                </c:pt>
                <c:pt idx="24">
                  <c:v>1035.78</c:v>
                </c:pt>
                <c:pt idx="25">
                  <c:v>1035.78</c:v>
                </c:pt>
                <c:pt idx="26">
                  <c:v>1035.78</c:v>
                </c:pt>
                <c:pt idx="27">
                  <c:v>1035.78</c:v>
                </c:pt>
                <c:pt idx="28">
                  <c:v>1035.78</c:v>
                </c:pt>
                <c:pt idx="29">
                  <c:v>1035.78</c:v>
                </c:pt>
                <c:pt idx="30">
                  <c:v>1035.78</c:v>
                </c:pt>
                <c:pt idx="31">
                  <c:v>1035.78</c:v>
                </c:pt>
                <c:pt idx="32">
                  <c:v>1035.78</c:v>
                </c:pt>
                <c:pt idx="33">
                  <c:v>1035.78</c:v>
                </c:pt>
                <c:pt idx="34">
                  <c:v>1553.67</c:v>
                </c:pt>
                <c:pt idx="35">
                  <c:v>1553.67</c:v>
                </c:pt>
                <c:pt idx="36">
                  <c:v>1553.67</c:v>
                </c:pt>
                <c:pt idx="37">
                  <c:v>1553.67</c:v>
                </c:pt>
                <c:pt idx="38">
                  <c:v>1553.67</c:v>
                </c:pt>
                <c:pt idx="39">
                  <c:v>1553.67</c:v>
                </c:pt>
                <c:pt idx="40">
                  <c:v>1553.67</c:v>
                </c:pt>
                <c:pt idx="41">
                  <c:v>1553.67</c:v>
                </c:pt>
                <c:pt idx="42">
                  <c:v>1553.67</c:v>
                </c:pt>
                <c:pt idx="43">
                  <c:v>1553.67</c:v>
                </c:pt>
                <c:pt idx="44">
                  <c:v>1035.78</c:v>
                </c:pt>
                <c:pt idx="45">
                  <c:v>1035.78</c:v>
                </c:pt>
                <c:pt idx="46">
                  <c:v>1035.78</c:v>
                </c:pt>
                <c:pt idx="47">
                  <c:v>1035.78</c:v>
                </c:pt>
              </c:numCache>
            </c:numRef>
          </c:yVal>
          <c:smooth val="1"/>
        </c:ser>
        <c:ser>
          <c:idx val="1"/>
          <c:order val="4"/>
          <c:tx>
            <c:strRef>
              <c:f>'[Profil Tariff.xlsx]Sheet1'!$E$2</c:f>
              <c:strCache>
                <c:ptCount val="1"/>
                <c:pt idx="0">
                  <c:v>B2-TR</c:v>
                </c:pt>
              </c:strCache>
            </c:strRef>
          </c:tx>
          <c:spPr>
            <a:ln w="12700" cap="rnd" cmpd="sng" algn="ctr">
              <a:solidFill>
                <a:srgbClr val="FF0000"/>
              </a:solidFill>
              <a:prstDash val="solid"/>
              <a:round/>
            </a:ln>
            <a:effectLst/>
          </c:spPr>
          <c:marker>
            <c:symbol val="circle"/>
            <c:size val="5"/>
            <c:spPr>
              <a:gradFill>
                <a:gsLst>
                  <a:gs pos="0">
                    <a:srgbClr val="FE4444"/>
                  </a:gs>
                  <a:gs pos="100000">
                    <a:srgbClr val="832B2B"/>
                  </a:gs>
                </a:gsLst>
                <a:lin ang="5400000" scaled="0"/>
              </a:gradFill>
              <a:ln w="9525" cap="flat" cmpd="sng" algn="ctr">
                <a:solidFill>
                  <a:srgbClr val="FF0000"/>
                </a:solidFill>
                <a:prstDash val="solid"/>
                <a:round/>
              </a:ln>
              <a:effectLst/>
            </c:spPr>
          </c:marker>
          <c:dLbls>
            <c:delete val="1"/>
          </c:dLbls>
          <c:xVal>
            <c:numRef>
              <c:f>'[Profil Tariff.xlsx]Sheet1'!$C$3:$C$50</c:f>
              <c:numCache>
                <c:formatCode>hh:mm</c:formatCode>
                <c:ptCount val="48"/>
                <c:pt idx="0">
                  <c:v>0</c:v>
                </c:pt>
                <c:pt idx="1">
                  <c:v>0.0208333333333333</c:v>
                </c:pt>
                <c:pt idx="2">
                  <c:v>0.0416666666666667</c:v>
                </c:pt>
                <c:pt idx="3">
                  <c:v>0.0625</c:v>
                </c:pt>
                <c:pt idx="4">
                  <c:v>0.0833333333333333</c:v>
                </c:pt>
                <c:pt idx="5">
                  <c:v>0.104166666666667</c:v>
                </c:pt>
                <c:pt idx="6">
                  <c:v>0.125</c:v>
                </c:pt>
                <c:pt idx="7">
                  <c:v>0.145833333333333</c:v>
                </c:pt>
                <c:pt idx="8">
                  <c:v>0.166666666666667</c:v>
                </c:pt>
                <c:pt idx="9">
                  <c:v>0.1875</c:v>
                </c:pt>
                <c:pt idx="10">
                  <c:v>0.208333333333333</c:v>
                </c:pt>
                <c:pt idx="11">
                  <c:v>0.229166666666667</c:v>
                </c:pt>
                <c:pt idx="12">
                  <c:v>0.25</c:v>
                </c:pt>
                <c:pt idx="13">
                  <c:v>0.270833333333333</c:v>
                </c:pt>
                <c:pt idx="14">
                  <c:v>0.291666666666667</c:v>
                </c:pt>
                <c:pt idx="15">
                  <c:v>0.3125</c:v>
                </c:pt>
                <c:pt idx="16">
                  <c:v>0.333333333333333</c:v>
                </c:pt>
                <c:pt idx="17">
                  <c:v>0.354166666666667</c:v>
                </c:pt>
                <c:pt idx="18">
                  <c:v>0.375</c:v>
                </c:pt>
                <c:pt idx="19">
                  <c:v>0.395833333333333</c:v>
                </c:pt>
                <c:pt idx="20">
                  <c:v>0.416666666666667</c:v>
                </c:pt>
                <c:pt idx="21">
                  <c:v>0.4375</c:v>
                </c:pt>
                <c:pt idx="22">
                  <c:v>0.458333333333333</c:v>
                </c:pt>
                <c:pt idx="23">
                  <c:v>0.479166666666667</c:v>
                </c:pt>
                <c:pt idx="24">
                  <c:v>0.5</c:v>
                </c:pt>
                <c:pt idx="25">
                  <c:v>0.520833333333333</c:v>
                </c:pt>
                <c:pt idx="26">
                  <c:v>0.541666666666667</c:v>
                </c:pt>
                <c:pt idx="27">
                  <c:v>0.5625</c:v>
                </c:pt>
                <c:pt idx="28">
                  <c:v>0.583333333333333</c:v>
                </c:pt>
                <c:pt idx="29">
                  <c:v>0.604166666666667</c:v>
                </c:pt>
                <c:pt idx="30">
                  <c:v>0.625</c:v>
                </c:pt>
                <c:pt idx="31">
                  <c:v>0.645833333333333</c:v>
                </c:pt>
                <c:pt idx="32">
                  <c:v>0.666666666666667</c:v>
                </c:pt>
                <c:pt idx="33">
                  <c:v>0.6875</c:v>
                </c:pt>
                <c:pt idx="34">
                  <c:v>0.708333333333333</c:v>
                </c:pt>
                <c:pt idx="35">
                  <c:v>0.729166666666667</c:v>
                </c:pt>
                <c:pt idx="36">
                  <c:v>0.75</c:v>
                </c:pt>
                <c:pt idx="37">
                  <c:v>0.770833333333333</c:v>
                </c:pt>
                <c:pt idx="38">
                  <c:v>0.791666666666667</c:v>
                </c:pt>
                <c:pt idx="39">
                  <c:v>0.8125</c:v>
                </c:pt>
                <c:pt idx="40">
                  <c:v>0.833333333333333</c:v>
                </c:pt>
                <c:pt idx="41">
                  <c:v>0.854166666666667</c:v>
                </c:pt>
                <c:pt idx="42">
                  <c:v>0.875</c:v>
                </c:pt>
                <c:pt idx="43">
                  <c:v>0.895833333333333</c:v>
                </c:pt>
                <c:pt idx="44">
                  <c:v>0.916666666666667</c:v>
                </c:pt>
                <c:pt idx="45">
                  <c:v>0.9375</c:v>
                </c:pt>
                <c:pt idx="46">
                  <c:v>0.958333333333333</c:v>
                </c:pt>
                <c:pt idx="47">
                  <c:v>0.979166666666667</c:v>
                </c:pt>
              </c:numCache>
            </c:numRef>
          </c:xVal>
          <c:yVal>
            <c:numRef>
              <c:f>'[Profil Tariff.xlsx]Sheet1'!$E$3:$E$50</c:f>
              <c:numCache>
                <c:formatCode>_ * #,##0.0_ ;_ * \-#,##0.0_ ;_ * "-"??_ ;_ @_ </c:formatCode>
                <c:ptCount val="48"/>
                <c:pt idx="0">
                  <c:v>1444.7</c:v>
                </c:pt>
                <c:pt idx="1">
                  <c:v>1444.7</c:v>
                </c:pt>
                <c:pt idx="2">
                  <c:v>1444.7</c:v>
                </c:pt>
                <c:pt idx="3">
                  <c:v>1444.7</c:v>
                </c:pt>
                <c:pt idx="4">
                  <c:v>1444.7</c:v>
                </c:pt>
                <c:pt idx="5">
                  <c:v>1444.7</c:v>
                </c:pt>
                <c:pt idx="6">
                  <c:v>1444.7</c:v>
                </c:pt>
                <c:pt idx="7">
                  <c:v>1444.7</c:v>
                </c:pt>
                <c:pt idx="8">
                  <c:v>1444.7</c:v>
                </c:pt>
                <c:pt idx="9">
                  <c:v>1444.7</c:v>
                </c:pt>
                <c:pt idx="10">
                  <c:v>1444.7</c:v>
                </c:pt>
                <c:pt idx="11">
                  <c:v>1444.7</c:v>
                </c:pt>
                <c:pt idx="12">
                  <c:v>1444.7</c:v>
                </c:pt>
                <c:pt idx="13">
                  <c:v>1444.7</c:v>
                </c:pt>
                <c:pt idx="14">
                  <c:v>1444.7</c:v>
                </c:pt>
                <c:pt idx="15">
                  <c:v>1444.7</c:v>
                </c:pt>
                <c:pt idx="16">
                  <c:v>1444.7</c:v>
                </c:pt>
                <c:pt idx="17">
                  <c:v>1444.7</c:v>
                </c:pt>
                <c:pt idx="18">
                  <c:v>1444.7</c:v>
                </c:pt>
                <c:pt idx="19">
                  <c:v>1444.7</c:v>
                </c:pt>
                <c:pt idx="20">
                  <c:v>1444.7</c:v>
                </c:pt>
                <c:pt idx="21">
                  <c:v>1444.7</c:v>
                </c:pt>
                <c:pt idx="22">
                  <c:v>1444.7</c:v>
                </c:pt>
                <c:pt idx="23">
                  <c:v>1444.7</c:v>
                </c:pt>
                <c:pt idx="24">
                  <c:v>1444.7</c:v>
                </c:pt>
                <c:pt idx="25">
                  <c:v>1444.7</c:v>
                </c:pt>
                <c:pt idx="26">
                  <c:v>1444.7</c:v>
                </c:pt>
                <c:pt idx="27">
                  <c:v>1444.7</c:v>
                </c:pt>
                <c:pt idx="28">
                  <c:v>1444.7</c:v>
                </c:pt>
                <c:pt idx="29">
                  <c:v>1444.7</c:v>
                </c:pt>
                <c:pt idx="30">
                  <c:v>1444.7</c:v>
                </c:pt>
                <c:pt idx="31">
                  <c:v>1444.7</c:v>
                </c:pt>
                <c:pt idx="32">
                  <c:v>1444.7</c:v>
                </c:pt>
                <c:pt idx="33">
                  <c:v>1444.7</c:v>
                </c:pt>
                <c:pt idx="34">
                  <c:v>1444.7</c:v>
                </c:pt>
                <c:pt idx="35">
                  <c:v>1444.7</c:v>
                </c:pt>
                <c:pt idx="36">
                  <c:v>1444.7</c:v>
                </c:pt>
                <c:pt idx="37">
                  <c:v>1444.7</c:v>
                </c:pt>
                <c:pt idx="38">
                  <c:v>1444.7</c:v>
                </c:pt>
                <c:pt idx="39">
                  <c:v>1444.7</c:v>
                </c:pt>
                <c:pt idx="40">
                  <c:v>1444.7</c:v>
                </c:pt>
                <c:pt idx="41">
                  <c:v>1444.7</c:v>
                </c:pt>
                <c:pt idx="42">
                  <c:v>1444.7</c:v>
                </c:pt>
                <c:pt idx="43">
                  <c:v>1444.7</c:v>
                </c:pt>
                <c:pt idx="44">
                  <c:v>1444.7</c:v>
                </c:pt>
                <c:pt idx="45">
                  <c:v>1444.7</c:v>
                </c:pt>
                <c:pt idx="46">
                  <c:v>1444.7</c:v>
                </c:pt>
                <c:pt idx="47">
                  <c:v>1444.7</c:v>
                </c:pt>
              </c:numCache>
            </c:numRef>
          </c:yVal>
          <c:smooth val="1"/>
        </c:ser>
        <c:ser>
          <c:idx val="5"/>
          <c:order val="5"/>
          <c:tx>
            <c:strRef>
              <c:f>'[Profil Tariff.xlsx]Sheet1'!$I$2</c:f>
              <c:strCache>
                <c:ptCount val="1"/>
                <c:pt idx="0">
                  <c:v>P1-TR</c:v>
                </c:pt>
              </c:strCache>
            </c:strRef>
          </c:tx>
          <c:spPr>
            <a:ln w="19050" cap="rnd" cmpd="sng" algn="ctr">
              <a:solidFill>
                <a:srgbClr val="FF0000"/>
              </a:solidFill>
              <a:prstDash val="solid"/>
              <a:round/>
            </a:ln>
            <a:effectLst/>
          </c:spPr>
          <c:marker>
            <c:symbol val="circle"/>
            <c:size val="5"/>
            <c:spPr>
              <a:gradFill>
                <a:gsLst>
                  <a:gs pos="0">
                    <a:srgbClr val="FE4444"/>
                  </a:gs>
                  <a:gs pos="100000">
                    <a:srgbClr val="832B2B"/>
                  </a:gs>
                </a:gsLst>
                <a:lin ang="5400000" scaled="0"/>
              </a:gradFill>
              <a:ln w="9525" cap="flat" cmpd="sng" algn="ctr">
                <a:solidFill>
                  <a:srgbClr val="FF0000"/>
                </a:solidFill>
                <a:prstDash val="solid"/>
                <a:round/>
              </a:ln>
              <a:effectLst/>
            </c:spPr>
          </c:marker>
          <c:dLbls>
            <c:delete val="1"/>
          </c:dLbls>
          <c:xVal>
            <c:numRef>
              <c:f>'[Profil Tariff.xlsx]Sheet1'!$C$3:$C$50</c:f>
              <c:numCache>
                <c:formatCode>hh:mm</c:formatCode>
                <c:ptCount val="48"/>
                <c:pt idx="0">
                  <c:v>0</c:v>
                </c:pt>
                <c:pt idx="1">
                  <c:v>0.0208333333333333</c:v>
                </c:pt>
                <c:pt idx="2">
                  <c:v>0.0416666666666667</c:v>
                </c:pt>
                <c:pt idx="3">
                  <c:v>0.0625</c:v>
                </c:pt>
                <c:pt idx="4">
                  <c:v>0.0833333333333333</c:v>
                </c:pt>
                <c:pt idx="5">
                  <c:v>0.104166666666667</c:v>
                </c:pt>
                <c:pt idx="6">
                  <c:v>0.125</c:v>
                </c:pt>
                <c:pt idx="7">
                  <c:v>0.145833333333333</c:v>
                </c:pt>
                <c:pt idx="8">
                  <c:v>0.166666666666667</c:v>
                </c:pt>
                <c:pt idx="9">
                  <c:v>0.1875</c:v>
                </c:pt>
                <c:pt idx="10">
                  <c:v>0.208333333333333</c:v>
                </c:pt>
                <c:pt idx="11">
                  <c:v>0.229166666666667</c:v>
                </c:pt>
                <c:pt idx="12">
                  <c:v>0.25</c:v>
                </c:pt>
                <c:pt idx="13">
                  <c:v>0.270833333333333</c:v>
                </c:pt>
                <c:pt idx="14">
                  <c:v>0.291666666666667</c:v>
                </c:pt>
                <c:pt idx="15">
                  <c:v>0.3125</c:v>
                </c:pt>
                <c:pt idx="16">
                  <c:v>0.333333333333333</c:v>
                </c:pt>
                <c:pt idx="17">
                  <c:v>0.354166666666667</c:v>
                </c:pt>
                <c:pt idx="18">
                  <c:v>0.375</c:v>
                </c:pt>
                <c:pt idx="19">
                  <c:v>0.395833333333333</c:v>
                </c:pt>
                <c:pt idx="20">
                  <c:v>0.416666666666667</c:v>
                </c:pt>
                <c:pt idx="21">
                  <c:v>0.4375</c:v>
                </c:pt>
                <c:pt idx="22">
                  <c:v>0.458333333333333</c:v>
                </c:pt>
                <c:pt idx="23">
                  <c:v>0.479166666666667</c:v>
                </c:pt>
                <c:pt idx="24">
                  <c:v>0.5</c:v>
                </c:pt>
                <c:pt idx="25">
                  <c:v>0.520833333333333</c:v>
                </c:pt>
                <c:pt idx="26">
                  <c:v>0.541666666666667</c:v>
                </c:pt>
                <c:pt idx="27">
                  <c:v>0.5625</c:v>
                </c:pt>
                <c:pt idx="28">
                  <c:v>0.583333333333333</c:v>
                </c:pt>
                <c:pt idx="29">
                  <c:v>0.604166666666667</c:v>
                </c:pt>
                <c:pt idx="30">
                  <c:v>0.625</c:v>
                </c:pt>
                <c:pt idx="31">
                  <c:v>0.645833333333333</c:v>
                </c:pt>
                <c:pt idx="32">
                  <c:v>0.666666666666667</c:v>
                </c:pt>
                <c:pt idx="33">
                  <c:v>0.6875</c:v>
                </c:pt>
                <c:pt idx="34">
                  <c:v>0.708333333333333</c:v>
                </c:pt>
                <c:pt idx="35">
                  <c:v>0.729166666666667</c:v>
                </c:pt>
                <c:pt idx="36">
                  <c:v>0.75</c:v>
                </c:pt>
                <c:pt idx="37">
                  <c:v>0.770833333333333</c:v>
                </c:pt>
                <c:pt idx="38">
                  <c:v>0.791666666666667</c:v>
                </c:pt>
                <c:pt idx="39">
                  <c:v>0.8125</c:v>
                </c:pt>
                <c:pt idx="40">
                  <c:v>0.833333333333333</c:v>
                </c:pt>
                <c:pt idx="41">
                  <c:v>0.854166666666667</c:v>
                </c:pt>
                <c:pt idx="42">
                  <c:v>0.875</c:v>
                </c:pt>
                <c:pt idx="43">
                  <c:v>0.895833333333333</c:v>
                </c:pt>
                <c:pt idx="44">
                  <c:v>0.916666666666667</c:v>
                </c:pt>
                <c:pt idx="45">
                  <c:v>0.9375</c:v>
                </c:pt>
                <c:pt idx="46">
                  <c:v>0.958333333333333</c:v>
                </c:pt>
                <c:pt idx="47">
                  <c:v>0.979166666666667</c:v>
                </c:pt>
              </c:numCache>
            </c:numRef>
          </c:xVal>
          <c:yVal>
            <c:numRef>
              <c:f>'[Profil Tariff.xlsx]Sheet1'!$I$3:$I$50</c:f>
              <c:numCache>
                <c:formatCode>_ * #,##0.0_ ;_ * \-#,##0.0_ ;_ * "-"??_ ;_ @_ </c:formatCode>
                <c:ptCount val="48"/>
                <c:pt idx="0">
                  <c:v>1444.7</c:v>
                </c:pt>
                <c:pt idx="1">
                  <c:v>1444.7</c:v>
                </c:pt>
                <c:pt idx="2">
                  <c:v>1444.7</c:v>
                </c:pt>
                <c:pt idx="3">
                  <c:v>1444.7</c:v>
                </c:pt>
                <c:pt idx="4">
                  <c:v>1444.7</c:v>
                </c:pt>
                <c:pt idx="5">
                  <c:v>1444.7</c:v>
                </c:pt>
                <c:pt idx="6">
                  <c:v>1444.7</c:v>
                </c:pt>
                <c:pt idx="7">
                  <c:v>1444.7</c:v>
                </c:pt>
                <c:pt idx="8">
                  <c:v>1444.7</c:v>
                </c:pt>
                <c:pt idx="9">
                  <c:v>1444.7</c:v>
                </c:pt>
                <c:pt idx="10">
                  <c:v>1444.7</c:v>
                </c:pt>
                <c:pt idx="11">
                  <c:v>1444.7</c:v>
                </c:pt>
                <c:pt idx="12">
                  <c:v>1444.7</c:v>
                </c:pt>
                <c:pt idx="13">
                  <c:v>1444.7</c:v>
                </c:pt>
                <c:pt idx="14">
                  <c:v>1444.7</c:v>
                </c:pt>
                <c:pt idx="15">
                  <c:v>1444.7</c:v>
                </c:pt>
                <c:pt idx="16">
                  <c:v>1444.7</c:v>
                </c:pt>
                <c:pt idx="17">
                  <c:v>1444.7</c:v>
                </c:pt>
                <c:pt idx="18">
                  <c:v>1444.7</c:v>
                </c:pt>
                <c:pt idx="19">
                  <c:v>1444.7</c:v>
                </c:pt>
                <c:pt idx="20">
                  <c:v>1444.7</c:v>
                </c:pt>
                <c:pt idx="21">
                  <c:v>1444.7</c:v>
                </c:pt>
                <c:pt idx="22">
                  <c:v>1444.7</c:v>
                </c:pt>
                <c:pt idx="23">
                  <c:v>1444.7</c:v>
                </c:pt>
                <c:pt idx="24">
                  <c:v>1444.7</c:v>
                </c:pt>
                <c:pt idx="25">
                  <c:v>1444.7</c:v>
                </c:pt>
                <c:pt idx="26">
                  <c:v>1444.7</c:v>
                </c:pt>
                <c:pt idx="27">
                  <c:v>1444.7</c:v>
                </c:pt>
                <c:pt idx="28">
                  <c:v>1444.7</c:v>
                </c:pt>
                <c:pt idx="29">
                  <c:v>1444.7</c:v>
                </c:pt>
                <c:pt idx="30">
                  <c:v>1444.7</c:v>
                </c:pt>
                <c:pt idx="31">
                  <c:v>1444.7</c:v>
                </c:pt>
                <c:pt idx="32">
                  <c:v>1444.7</c:v>
                </c:pt>
                <c:pt idx="33">
                  <c:v>1444.7</c:v>
                </c:pt>
                <c:pt idx="34">
                  <c:v>1444.7</c:v>
                </c:pt>
                <c:pt idx="35">
                  <c:v>1444.7</c:v>
                </c:pt>
                <c:pt idx="36">
                  <c:v>1444.7</c:v>
                </c:pt>
                <c:pt idx="37">
                  <c:v>1444.7</c:v>
                </c:pt>
                <c:pt idx="38">
                  <c:v>1444.7</c:v>
                </c:pt>
                <c:pt idx="39">
                  <c:v>1444.7</c:v>
                </c:pt>
                <c:pt idx="40">
                  <c:v>1444.7</c:v>
                </c:pt>
                <c:pt idx="41">
                  <c:v>1444.7</c:v>
                </c:pt>
                <c:pt idx="42">
                  <c:v>1444.7</c:v>
                </c:pt>
                <c:pt idx="43">
                  <c:v>1444.7</c:v>
                </c:pt>
                <c:pt idx="44">
                  <c:v>1444.7</c:v>
                </c:pt>
                <c:pt idx="45">
                  <c:v>1444.7</c:v>
                </c:pt>
                <c:pt idx="46">
                  <c:v>1444.7</c:v>
                </c:pt>
                <c:pt idx="47">
                  <c:v>1444.7</c:v>
                </c:pt>
              </c:numCache>
            </c:numRef>
          </c:yVal>
          <c:smooth val="1"/>
        </c:ser>
        <c:ser>
          <c:idx val="0"/>
          <c:order val="6"/>
          <c:tx>
            <c:strRef>
              <c:f>'[Profil Tariff.xlsx]Sheet1'!$D$2</c:f>
              <c:strCache>
                <c:ptCount val="1"/>
                <c:pt idx="0">
                  <c:v>R1, R2, R3</c:v>
                </c:pt>
              </c:strCache>
            </c:strRef>
          </c:tx>
          <c:spPr>
            <a:ln w="19050" cap="rnd" cmpd="sng" algn="ctr">
              <a:solidFill>
                <a:srgbClr val="FF0000"/>
              </a:solidFill>
              <a:prstDash val="solid"/>
              <a:round/>
            </a:ln>
            <a:effectLst/>
          </c:spPr>
          <c:marker>
            <c:symbol val="circle"/>
            <c:size val="5"/>
            <c:spPr>
              <a:gradFill>
                <a:gsLst>
                  <a:gs pos="0">
                    <a:srgbClr val="FE4444"/>
                  </a:gs>
                  <a:gs pos="100000">
                    <a:srgbClr val="832B2B"/>
                  </a:gs>
                </a:gsLst>
                <a:lin ang="5400000" scaled="0"/>
              </a:gradFill>
              <a:ln w="9525" cap="flat" cmpd="sng" algn="ctr">
                <a:solidFill>
                  <a:srgbClr val="FF0000"/>
                </a:solidFill>
                <a:prstDash val="solid"/>
                <a:round/>
              </a:ln>
              <a:effectLst/>
            </c:spPr>
          </c:marker>
          <c:dLbls>
            <c:delete val="1"/>
          </c:dLbls>
          <c:xVal>
            <c:numRef>
              <c:f>'[Profil Tariff.xlsx]Sheet1'!$C$3:$C$50</c:f>
              <c:numCache>
                <c:formatCode>hh:mm</c:formatCode>
                <c:ptCount val="48"/>
                <c:pt idx="0">
                  <c:v>0</c:v>
                </c:pt>
                <c:pt idx="1">
                  <c:v>0.0208333333333333</c:v>
                </c:pt>
                <c:pt idx="2">
                  <c:v>0.0416666666666667</c:v>
                </c:pt>
                <c:pt idx="3">
                  <c:v>0.0625</c:v>
                </c:pt>
                <c:pt idx="4">
                  <c:v>0.0833333333333333</c:v>
                </c:pt>
                <c:pt idx="5">
                  <c:v>0.104166666666667</c:v>
                </c:pt>
                <c:pt idx="6">
                  <c:v>0.125</c:v>
                </c:pt>
                <c:pt idx="7">
                  <c:v>0.145833333333333</c:v>
                </c:pt>
                <c:pt idx="8">
                  <c:v>0.166666666666667</c:v>
                </c:pt>
                <c:pt idx="9">
                  <c:v>0.1875</c:v>
                </c:pt>
                <c:pt idx="10">
                  <c:v>0.208333333333333</c:v>
                </c:pt>
                <c:pt idx="11">
                  <c:v>0.229166666666667</c:v>
                </c:pt>
                <c:pt idx="12">
                  <c:v>0.25</c:v>
                </c:pt>
                <c:pt idx="13">
                  <c:v>0.270833333333333</c:v>
                </c:pt>
                <c:pt idx="14">
                  <c:v>0.291666666666667</c:v>
                </c:pt>
                <c:pt idx="15">
                  <c:v>0.3125</c:v>
                </c:pt>
                <c:pt idx="16">
                  <c:v>0.333333333333333</c:v>
                </c:pt>
                <c:pt idx="17">
                  <c:v>0.354166666666667</c:v>
                </c:pt>
                <c:pt idx="18">
                  <c:v>0.375</c:v>
                </c:pt>
                <c:pt idx="19">
                  <c:v>0.395833333333333</c:v>
                </c:pt>
                <c:pt idx="20">
                  <c:v>0.416666666666667</c:v>
                </c:pt>
                <c:pt idx="21">
                  <c:v>0.4375</c:v>
                </c:pt>
                <c:pt idx="22">
                  <c:v>0.458333333333333</c:v>
                </c:pt>
                <c:pt idx="23">
                  <c:v>0.479166666666667</c:v>
                </c:pt>
                <c:pt idx="24">
                  <c:v>0.5</c:v>
                </c:pt>
                <c:pt idx="25">
                  <c:v>0.520833333333333</c:v>
                </c:pt>
                <c:pt idx="26">
                  <c:v>0.541666666666667</c:v>
                </c:pt>
                <c:pt idx="27">
                  <c:v>0.5625</c:v>
                </c:pt>
                <c:pt idx="28">
                  <c:v>0.583333333333333</c:v>
                </c:pt>
                <c:pt idx="29">
                  <c:v>0.604166666666667</c:v>
                </c:pt>
                <c:pt idx="30">
                  <c:v>0.625</c:v>
                </c:pt>
                <c:pt idx="31">
                  <c:v>0.645833333333333</c:v>
                </c:pt>
                <c:pt idx="32">
                  <c:v>0.666666666666667</c:v>
                </c:pt>
                <c:pt idx="33">
                  <c:v>0.6875</c:v>
                </c:pt>
                <c:pt idx="34">
                  <c:v>0.708333333333333</c:v>
                </c:pt>
                <c:pt idx="35">
                  <c:v>0.729166666666667</c:v>
                </c:pt>
                <c:pt idx="36">
                  <c:v>0.75</c:v>
                </c:pt>
                <c:pt idx="37">
                  <c:v>0.770833333333333</c:v>
                </c:pt>
                <c:pt idx="38">
                  <c:v>0.791666666666667</c:v>
                </c:pt>
                <c:pt idx="39">
                  <c:v>0.8125</c:v>
                </c:pt>
                <c:pt idx="40">
                  <c:v>0.833333333333333</c:v>
                </c:pt>
                <c:pt idx="41">
                  <c:v>0.854166666666667</c:v>
                </c:pt>
                <c:pt idx="42">
                  <c:v>0.875</c:v>
                </c:pt>
                <c:pt idx="43">
                  <c:v>0.895833333333333</c:v>
                </c:pt>
                <c:pt idx="44">
                  <c:v>0.916666666666667</c:v>
                </c:pt>
                <c:pt idx="45">
                  <c:v>0.9375</c:v>
                </c:pt>
                <c:pt idx="46">
                  <c:v>0.958333333333333</c:v>
                </c:pt>
                <c:pt idx="47">
                  <c:v>0.979166666666667</c:v>
                </c:pt>
              </c:numCache>
            </c:numRef>
          </c:xVal>
          <c:yVal>
            <c:numRef>
              <c:f>'[Profil Tariff.xlsx]Sheet1'!$D$3:$D$50</c:f>
              <c:numCache>
                <c:formatCode>_ * #,##0.0_ ;_ * \-#,##0.0_ ;_ * "-"??_ ;_ @_ </c:formatCode>
                <c:ptCount val="48"/>
                <c:pt idx="0">
                  <c:v>1444.7</c:v>
                </c:pt>
                <c:pt idx="1">
                  <c:v>1444.7</c:v>
                </c:pt>
                <c:pt idx="2">
                  <c:v>1444.7</c:v>
                </c:pt>
                <c:pt idx="3">
                  <c:v>1444.7</c:v>
                </c:pt>
                <c:pt idx="4">
                  <c:v>1444.7</c:v>
                </c:pt>
                <c:pt idx="5">
                  <c:v>1444.7</c:v>
                </c:pt>
                <c:pt idx="6">
                  <c:v>1444.7</c:v>
                </c:pt>
                <c:pt idx="7">
                  <c:v>1444.7</c:v>
                </c:pt>
                <c:pt idx="8">
                  <c:v>1444.7</c:v>
                </c:pt>
                <c:pt idx="9">
                  <c:v>1444.7</c:v>
                </c:pt>
                <c:pt idx="10">
                  <c:v>1444.7</c:v>
                </c:pt>
                <c:pt idx="11">
                  <c:v>1444.7</c:v>
                </c:pt>
                <c:pt idx="12">
                  <c:v>1444.7</c:v>
                </c:pt>
                <c:pt idx="13">
                  <c:v>1444.7</c:v>
                </c:pt>
                <c:pt idx="14">
                  <c:v>1444.7</c:v>
                </c:pt>
                <c:pt idx="15">
                  <c:v>1444.7</c:v>
                </c:pt>
                <c:pt idx="16">
                  <c:v>1444.7</c:v>
                </c:pt>
                <c:pt idx="17">
                  <c:v>1444.7</c:v>
                </c:pt>
                <c:pt idx="18">
                  <c:v>1444.7</c:v>
                </c:pt>
                <c:pt idx="19">
                  <c:v>1444.7</c:v>
                </c:pt>
                <c:pt idx="20">
                  <c:v>1444.7</c:v>
                </c:pt>
                <c:pt idx="21">
                  <c:v>1444.7</c:v>
                </c:pt>
                <c:pt idx="22">
                  <c:v>1444.7</c:v>
                </c:pt>
                <c:pt idx="23">
                  <c:v>1444.7</c:v>
                </c:pt>
                <c:pt idx="24">
                  <c:v>1444.7</c:v>
                </c:pt>
                <c:pt idx="25">
                  <c:v>1444.7</c:v>
                </c:pt>
                <c:pt idx="26">
                  <c:v>1444.7</c:v>
                </c:pt>
                <c:pt idx="27">
                  <c:v>1444.7</c:v>
                </c:pt>
                <c:pt idx="28">
                  <c:v>1444.7</c:v>
                </c:pt>
                <c:pt idx="29">
                  <c:v>1444.7</c:v>
                </c:pt>
                <c:pt idx="30">
                  <c:v>1444.7</c:v>
                </c:pt>
                <c:pt idx="31">
                  <c:v>1444.7</c:v>
                </c:pt>
                <c:pt idx="32">
                  <c:v>1444.7</c:v>
                </c:pt>
                <c:pt idx="33">
                  <c:v>1444.7</c:v>
                </c:pt>
                <c:pt idx="34">
                  <c:v>1444.7</c:v>
                </c:pt>
                <c:pt idx="35">
                  <c:v>1444.7</c:v>
                </c:pt>
                <c:pt idx="36">
                  <c:v>1444.7</c:v>
                </c:pt>
                <c:pt idx="37">
                  <c:v>1444.7</c:v>
                </c:pt>
                <c:pt idx="38">
                  <c:v>1444.7</c:v>
                </c:pt>
                <c:pt idx="39">
                  <c:v>1444.7</c:v>
                </c:pt>
                <c:pt idx="40">
                  <c:v>1444.7</c:v>
                </c:pt>
                <c:pt idx="41">
                  <c:v>1444.7</c:v>
                </c:pt>
                <c:pt idx="42">
                  <c:v>1444.7</c:v>
                </c:pt>
                <c:pt idx="43">
                  <c:v>1444.7</c:v>
                </c:pt>
                <c:pt idx="44">
                  <c:v>1444.7</c:v>
                </c:pt>
                <c:pt idx="45">
                  <c:v>1444.7</c:v>
                </c:pt>
                <c:pt idx="46">
                  <c:v>1444.7</c:v>
                </c:pt>
                <c:pt idx="47">
                  <c:v>1444.7</c:v>
                </c:pt>
              </c:numCache>
            </c:numRef>
          </c:yVal>
          <c:smooth val="1"/>
        </c:ser>
        <c:ser>
          <c:idx val="7"/>
          <c:order val="7"/>
          <c:tx>
            <c:strRef>
              <c:f>'[Profil Tariff.xlsx]Sheet1'!$K$2</c:f>
              <c:strCache>
                <c:ptCount val="1"/>
                <c:pt idx="0">
                  <c:v>P3-TR</c:v>
                </c:pt>
              </c:strCache>
            </c:strRef>
          </c:tx>
          <c:spPr>
            <a:ln w="12700" cap="rnd" cmpd="sng" algn="ctr">
              <a:solidFill>
                <a:srgbClr val="FF0000"/>
              </a:solidFill>
              <a:prstDash val="solid"/>
              <a:round/>
            </a:ln>
            <a:effectLst/>
          </c:spPr>
          <c:marker>
            <c:symbol val="circle"/>
            <c:size val="5"/>
            <c:spPr>
              <a:gradFill>
                <a:gsLst>
                  <a:gs pos="0">
                    <a:srgbClr val="FE4444">
                      <a:lumMod val="94000"/>
                    </a:srgbClr>
                  </a:gs>
                  <a:gs pos="100000">
                    <a:srgbClr val="832B2B"/>
                  </a:gs>
                </a:gsLst>
                <a:lin ang="5400000" scaled="0"/>
              </a:gradFill>
              <a:ln w="9525" cap="flat" cmpd="sng" algn="ctr">
                <a:solidFill>
                  <a:srgbClr val="FF0000"/>
                </a:solidFill>
                <a:prstDash val="solid"/>
                <a:round/>
              </a:ln>
              <a:effectLst/>
            </c:spPr>
          </c:marker>
          <c:dLbls>
            <c:delete val="1"/>
          </c:dLbls>
          <c:xVal>
            <c:numRef>
              <c:f>'[Profil Tariff.xlsx]Sheet1'!$C$3:$C$50</c:f>
              <c:numCache>
                <c:formatCode>hh:mm</c:formatCode>
                <c:ptCount val="48"/>
                <c:pt idx="0">
                  <c:v>0</c:v>
                </c:pt>
                <c:pt idx="1">
                  <c:v>0.0208333333333333</c:v>
                </c:pt>
                <c:pt idx="2">
                  <c:v>0.0416666666666667</c:v>
                </c:pt>
                <c:pt idx="3">
                  <c:v>0.0625</c:v>
                </c:pt>
                <c:pt idx="4">
                  <c:v>0.0833333333333333</c:v>
                </c:pt>
                <c:pt idx="5">
                  <c:v>0.104166666666667</c:v>
                </c:pt>
                <c:pt idx="6">
                  <c:v>0.125</c:v>
                </c:pt>
                <c:pt idx="7">
                  <c:v>0.145833333333333</c:v>
                </c:pt>
                <c:pt idx="8">
                  <c:v>0.166666666666667</c:v>
                </c:pt>
                <c:pt idx="9">
                  <c:v>0.1875</c:v>
                </c:pt>
                <c:pt idx="10">
                  <c:v>0.208333333333333</c:v>
                </c:pt>
                <c:pt idx="11">
                  <c:v>0.229166666666667</c:v>
                </c:pt>
                <c:pt idx="12">
                  <c:v>0.25</c:v>
                </c:pt>
                <c:pt idx="13">
                  <c:v>0.270833333333333</c:v>
                </c:pt>
                <c:pt idx="14">
                  <c:v>0.291666666666667</c:v>
                </c:pt>
                <c:pt idx="15">
                  <c:v>0.3125</c:v>
                </c:pt>
                <c:pt idx="16">
                  <c:v>0.333333333333333</c:v>
                </c:pt>
                <c:pt idx="17">
                  <c:v>0.354166666666667</c:v>
                </c:pt>
                <c:pt idx="18">
                  <c:v>0.375</c:v>
                </c:pt>
                <c:pt idx="19">
                  <c:v>0.395833333333333</c:v>
                </c:pt>
                <c:pt idx="20">
                  <c:v>0.416666666666667</c:v>
                </c:pt>
                <c:pt idx="21">
                  <c:v>0.4375</c:v>
                </c:pt>
                <c:pt idx="22">
                  <c:v>0.458333333333333</c:v>
                </c:pt>
                <c:pt idx="23">
                  <c:v>0.479166666666667</c:v>
                </c:pt>
                <c:pt idx="24">
                  <c:v>0.5</c:v>
                </c:pt>
                <c:pt idx="25">
                  <c:v>0.520833333333333</c:v>
                </c:pt>
                <c:pt idx="26">
                  <c:v>0.541666666666667</c:v>
                </c:pt>
                <c:pt idx="27">
                  <c:v>0.5625</c:v>
                </c:pt>
                <c:pt idx="28">
                  <c:v>0.583333333333333</c:v>
                </c:pt>
                <c:pt idx="29">
                  <c:v>0.604166666666667</c:v>
                </c:pt>
                <c:pt idx="30">
                  <c:v>0.625</c:v>
                </c:pt>
                <c:pt idx="31">
                  <c:v>0.645833333333333</c:v>
                </c:pt>
                <c:pt idx="32">
                  <c:v>0.666666666666667</c:v>
                </c:pt>
                <c:pt idx="33">
                  <c:v>0.6875</c:v>
                </c:pt>
                <c:pt idx="34">
                  <c:v>0.708333333333333</c:v>
                </c:pt>
                <c:pt idx="35">
                  <c:v>0.729166666666667</c:v>
                </c:pt>
                <c:pt idx="36">
                  <c:v>0.75</c:v>
                </c:pt>
                <c:pt idx="37">
                  <c:v>0.770833333333333</c:v>
                </c:pt>
                <c:pt idx="38">
                  <c:v>0.791666666666667</c:v>
                </c:pt>
                <c:pt idx="39">
                  <c:v>0.8125</c:v>
                </c:pt>
                <c:pt idx="40">
                  <c:v>0.833333333333333</c:v>
                </c:pt>
                <c:pt idx="41">
                  <c:v>0.854166666666667</c:v>
                </c:pt>
                <c:pt idx="42">
                  <c:v>0.875</c:v>
                </c:pt>
                <c:pt idx="43">
                  <c:v>0.895833333333333</c:v>
                </c:pt>
                <c:pt idx="44">
                  <c:v>0.916666666666667</c:v>
                </c:pt>
                <c:pt idx="45">
                  <c:v>0.9375</c:v>
                </c:pt>
                <c:pt idx="46">
                  <c:v>0.958333333333333</c:v>
                </c:pt>
                <c:pt idx="47">
                  <c:v>0.979166666666667</c:v>
                </c:pt>
              </c:numCache>
            </c:numRef>
          </c:xVal>
          <c:yVal>
            <c:numRef>
              <c:f>'[Profil Tariff.xlsx]Sheet1'!$K$3:$K$50</c:f>
              <c:numCache>
                <c:formatCode>_ * #,##0.0_ ;_ * \-#,##0.0_ ;_ * "-"??_ ;_ @_ </c:formatCode>
                <c:ptCount val="48"/>
                <c:pt idx="0">
                  <c:v>1444.7</c:v>
                </c:pt>
                <c:pt idx="1">
                  <c:v>1444.7</c:v>
                </c:pt>
                <c:pt idx="2">
                  <c:v>1444.7</c:v>
                </c:pt>
                <c:pt idx="3">
                  <c:v>1444.7</c:v>
                </c:pt>
                <c:pt idx="4">
                  <c:v>1444.7</c:v>
                </c:pt>
                <c:pt idx="5">
                  <c:v>1444.7</c:v>
                </c:pt>
                <c:pt idx="6">
                  <c:v>1444.7</c:v>
                </c:pt>
                <c:pt idx="7">
                  <c:v>1444.7</c:v>
                </c:pt>
                <c:pt idx="8">
                  <c:v>1444.7</c:v>
                </c:pt>
                <c:pt idx="9">
                  <c:v>1444.7</c:v>
                </c:pt>
                <c:pt idx="10">
                  <c:v>1444.7</c:v>
                </c:pt>
                <c:pt idx="11">
                  <c:v>1444.7</c:v>
                </c:pt>
                <c:pt idx="12">
                  <c:v>1444.7</c:v>
                </c:pt>
                <c:pt idx="13">
                  <c:v>1444.7</c:v>
                </c:pt>
                <c:pt idx="14">
                  <c:v>1444.7</c:v>
                </c:pt>
                <c:pt idx="15">
                  <c:v>1444.7</c:v>
                </c:pt>
                <c:pt idx="16">
                  <c:v>1444.7</c:v>
                </c:pt>
                <c:pt idx="17">
                  <c:v>1444.7</c:v>
                </c:pt>
                <c:pt idx="18">
                  <c:v>1444.7</c:v>
                </c:pt>
                <c:pt idx="19">
                  <c:v>1444.7</c:v>
                </c:pt>
                <c:pt idx="20">
                  <c:v>1444.7</c:v>
                </c:pt>
                <c:pt idx="21">
                  <c:v>1444.7</c:v>
                </c:pt>
                <c:pt idx="22">
                  <c:v>1444.7</c:v>
                </c:pt>
                <c:pt idx="23">
                  <c:v>1444.7</c:v>
                </c:pt>
                <c:pt idx="24">
                  <c:v>1444.7</c:v>
                </c:pt>
                <c:pt idx="25">
                  <c:v>1444.7</c:v>
                </c:pt>
                <c:pt idx="26">
                  <c:v>1444.7</c:v>
                </c:pt>
                <c:pt idx="27">
                  <c:v>1444.7</c:v>
                </c:pt>
                <c:pt idx="28">
                  <c:v>1444.7</c:v>
                </c:pt>
                <c:pt idx="29">
                  <c:v>1444.7</c:v>
                </c:pt>
                <c:pt idx="30">
                  <c:v>1444.7</c:v>
                </c:pt>
                <c:pt idx="31">
                  <c:v>1444.7</c:v>
                </c:pt>
                <c:pt idx="32">
                  <c:v>1444.7</c:v>
                </c:pt>
                <c:pt idx="33">
                  <c:v>1444.7</c:v>
                </c:pt>
                <c:pt idx="34">
                  <c:v>1444.7</c:v>
                </c:pt>
                <c:pt idx="35">
                  <c:v>1444.7</c:v>
                </c:pt>
                <c:pt idx="36">
                  <c:v>1444.7</c:v>
                </c:pt>
                <c:pt idx="37">
                  <c:v>1444.7</c:v>
                </c:pt>
                <c:pt idx="38">
                  <c:v>1444.7</c:v>
                </c:pt>
                <c:pt idx="39">
                  <c:v>1444.7</c:v>
                </c:pt>
                <c:pt idx="40">
                  <c:v>1444.7</c:v>
                </c:pt>
                <c:pt idx="41">
                  <c:v>1444.7</c:v>
                </c:pt>
                <c:pt idx="42">
                  <c:v>1444.7</c:v>
                </c:pt>
                <c:pt idx="43">
                  <c:v>1444.7</c:v>
                </c:pt>
                <c:pt idx="44">
                  <c:v>1444.7</c:v>
                </c:pt>
                <c:pt idx="45">
                  <c:v>1444.7</c:v>
                </c:pt>
                <c:pt idx="46">
                  <c:v>1444.7</c:v>
                </c:pt>
                <c:pt idx="47">
                  <c:v>1444.7</c:v>
                </c:pt>
              </c:numCache>
            </c:numRef>
          </c:yVal>
          <c:smooth val="1"/>
        </c:ser>
        <c:ser>
          <c:idx val="8"/>
          <c:order val="8"/>
          <c:tx>
            <c:strRef>
              <c:f>'[Profil Tariff.xlsx]Sheet1'!$L$2</c:f>
              <c:strCache>
                <c:ptCount val="1"/>
                <c:pt idx="0">
                  <c:v>L</c:v>
                </c:pt>
              </c:strCache>
            </c:strRef>
          </c:tx>
          <c:spPr>
            <a:ln w="19050" cap="rnd" cmpd="sng" algn="ctr">
              <a:solidFill>
                <a:srgbClr val="00B050"/>
              </a:solidFill>
              <a:prstDash val="solid"/>
              <a:round/>
            </a:ln>
            <a:effectLst/>
          </c:spPr>
          <c:marker>
            <c:symbol val="circle"/>
            <c:size val="5"/>
            <c:spPr>
              <a:gradFill>
                <a:gsLst>
                  <a:gs pos="0">
                    <a:srgbClr val="14CD68"/>
                  </a:gs>
                  <a:gs pos="100000">
                    <a:srgbClr val="0B6E38"/>
                  </a:gs>
                </a:gsLst>
                <a:lin ang="5400000" scaled="0"/>
              </a:gradFill>
              <a:ln w="9525" cap="flat" cmpd="sng" algn="ctr">
                <a:solidFill>
                  <a:srgbClr val="00B050"/>
                </a:solidFill>
                <a:prstDash val="solid"/>
                <a:round/>
              </a:ln>
              <a:effectLst/>
            </c:spPr>
          </c:marker>
          <c:dLbls>
            <c:delete val="1"/>
          </c:dLbls>
          <c:xVal>
            <c:numRef>
              <c:f>'[Profil Tariff.xlsx]Sheet1'!$C$3:$C$50</c:f>
              <c:numCache>
                <c:formatCode>hh:mm</c:formatCode>
                <c:ptCount val="48"/>
                <c:pt idx="0">
                  <c:v>0</c:v>
                </c:pt>
                <c:pt idx="1">
                  <c:v>0.0208333333333333</c:v>
                </c:pt>
                <c:pt idx="2">
                  <c:v>0.0416666666666667</c:v>
                </c:pt>
                <c:pt idx="3">
                  <c:v>0.0625</c:v>
                </c:pt>
                <c:pt idx="4">
                  <c:v>0.0833333333333333</c:v>
                </c:pt>
                <c:pt idx="5">
                  <c:v>0.104166666666667</c:v>
                </c:pt>
                <c:pt idx="6">
                  <c:v>0.125</c:v>
                </c:pt>
                <c:pt idx="7">
                  <c:v>0.145833333333333</c:v>
                </c:pt>
                <c:pt idx="8">
                  <c:v>0.166666666666667</c:v>
                </c:pt>
                <c:pt idx="9">
                  <c:v>0.1875</c:v>
                </c:pt>
                <c:pt idx="10">
                  <c:v>0.208333333333333</c:v>
                </c:pt>
                <c:pt idx="11">
                  <c:v>0.229166666666667</c:v>
                </c:pt>
                <c:pt idx="12">
                  <c:v>0.25</c:v>
                </c:pt>
                <c:pt idx="13">
                  <c:v>0.270833333333333</c:v>
                </c:pt>
                <c:pt idx="14">
                  <c:v>0.291666666666667</c:v>
                </c:pt>
                <c:pt idx="15">
                  <c:v>0.3125</c:v>
                </c:pt>
                <c:pt idx="16">
                  <c:v>0.333333333333333</c:v>
                </c:pt>
                <c:pt idx="17">
                  <c:v>0.354166666666667</c:v>
                </c:pt>
                <c:pt idx="18">
                  <c:v>0.375</c:v>
                </c:pt>
                <c:pt idx="19">
                  <c:v>0.395833333333333</c:v>
                </c:pt>
                <c:pt idx="20">
                  <c:v>0.416666666666667</c:v>
                </c:pt>
                <c:pt idx="21">
                  <c:v>0.4375</c:v>
                </c:pt>
                <c:pt idx="22">
                  <c:v>0.458333333333333</c:v>
                </c:pt>
                <c:pt idx="23">
                  <c:v>0.479166666666667</c:v>
                </c:pt>
                <c:pt idx="24">
                  <c:v>0.5</c:v>
                </c:pt>
                <c:pt idx="25">
                  <c:v>0.520833333333333</c:v>
                </c:pt>
                <c:pt idx="26">
                  <c:v>0.541666666666667</c:v>
                </c:pt>
                <c:pt idx="27">
                  <c:v>0.5625</c:v>
                </c:pt>
                <c:pt idx="28">
                  <c:v>0.583333333333333</c:v>
                </c:pt>
                <c:pt idx="29">
                  <c:v>0.604166666666667</c:v>
                </c:pt>
                <c:pt idx="30">
                  <c:v>0.625</c:v>
                </c:pt>
                <c:pt idx="31">
                  <c:v>0.645833333333333</c:v>
                </c:pt>
                <c:pt idx="32">
                  <c:v>0.666666666666667</c:v>
                </c:pt>
                <c:pt idx="33">
                  <c:v>0.6875</c:v>
                </c:pt>
                <c:pt idx="34">
                  <c:v>0.708333333333333</c:v>
                </c:pt>
                <c:pt idx="35">
                  <c:v>0.729166666666667</c:v>
                </c:pt>
                <c:pt idx="36">
                  <c:v>0.75</c:v>
                </c:pt>
                <c:pt idx="37">
                  <c:v>0.770833333333333</c:v>
                </c:pt>
                <c:pt idx="38">
                  <c:v>0.791666666666667</c:v>
                </c:pt>
                <c:pt idx="39">
                  <c:v>0.8125</c:v>
                </c:pt>
                <c:pt idx="40">
                  <c:v>0.833333333333333</c:v>
                </c:pt>
                <c:pt idx="41">
                  <c:v>0.854166666666667</c:v>
                </c:pt>
                <c:pt idx="42">
                  <c:v>0.875</c:v>
                </c:pt>
                <c:pt idx="43">
                  <c:v>0.895833333333333</c:v>
                </c:pt>
                <c:pt idx="44">
                  <c:v>0.916666666666667</c:v>
                </c:pt>
                <c:pt idx="45">
                  <c:v>0.9375</c:v>
                </c:pt>
                <c:pt idx="46">
                  <c:v>0.958333333333333</c:v>
                </c:pt>
                <c:pt idx="47">
                  <c:v>0.979166666666667</c:v>
                </c:pt>
              </c:numCache>
            </c:numRef>
          </c:xVal>
          <c:yVal>
            <c:numRef>
              <c:f>'[Profil Tariff.xlsx]Sheet1'!$L$3:$L$50</c:f>
              <c:numCache>
                <c:formatCode>General</c:formatCode>
                <c:ptCount val="48"/>
                <c:pt idx="0">
                  <c:v>1644.52</c:v>
                </c:pt>
                <c:pt idx="1">
                  <c:v>1644.52</c:v>
                </c:pt>
                <c:pt idx="2">
                  <c:v>1644.52</c:v>
                </c:pt>
                <c:pt idx="3">
                  <c:v>1644.52</c:v>
                </c:pt>
                <c:pt idx="4">
                  <c:v>1644.52</c:v>
                </c:pt>
                <c:pt idx="5">
                  <c:v>1644.52</c:v>
                </c:pt>
                <c:pt idx="6">
                  <c:v>1644.52</c:v>
                </c:pt>
                <c:pt idx="7">
                  <c:v>1644.52</c:v>
                </c:pt>
                <c:pt idx="8">
                  <c:v>1644.52</c:v>
                </c:pt>
                <c:pt idx="9">
                  <c:v>1644.52</c:v>
                </c:pt>
                <c:pt idx="10">
                  <c:v>1644.52</c:v>
                </c:pt>
                <c:pt idx="11">
                  <c:v>1644.52</c:v>
                </c:pt>
                <c:pt idx="12">
                  <c:v>1644.52</c:v>
                </c:pt>
                <c:pt idx="13">
                  <c:v>1644.52</c:v>
                </c:pt>
                <c:pt idx="14">
                  <c:v>1644.52</c:v>
                </c:pt>
                <c:pt idx="15">
                  <c:v>1644.52</c:v>
                </c:pt>
                <c:pt idx="16">
                  <c:v>1644.52</c:v>
                </c:pt>
                <c:pt idx="17">
                  <c:v>1644.52</c:v>
                </c:pt>
                <c:pt idx="18">
                  <c:v>1644.52</c:v>
                </c:pt>
                <c:pt idx="19">
                  <c:v>1644.52</c:v>
                </c:pt>
                <c:pt idx="20">
                  <c:v>1644.52</c:v>
                </c:pt>
                <c:pt idx="21">
                  <c:v>1644.52</c:v>
                </c:pt>
                <c:pt idx="22">
                  <c:v>1644.52</c:v>
                </c:pt>
                <c:pt idx="23">
                  <c:v>1644.52</c:v>
                </c:pt>
                <c:pt idx="24">
                  <c:v>1644.52</c:v>
                </c:pt>
                <c:pt idx="25">
                  <c:v>1644.52</c:v>
                </c:pt>
                <c:pt idx="26">
                  <c:v>1644.52</c:v>
                </c:pt>
                <c:pt idx="27">
                  <c:v>1644.52</c:v>
                </c:pt>
                <c:pt idx="28">
                  <c:v>1644.52</c:v>
                </c:pt>
                <c:pt idx="29">
                  <c:v>1644.52</c:v>
                </c:pt>
                <c:pt idx="30">
                  <c:v>1644.52</c:v>
                </c:pt>
                <c:pt idx="31">
                  <c:v>1644.52</c:v>
                </c:pt>
                <c:pt idx="32">
                  <c:v>1644.52</c:v>
                </c:pt>
                <c:pt idx="33">
                  <c:v>1644.52</c:v>
                </c:pt>
                <c:pt idx="34">
                  <c:v>1644.52</c:v>
                </c:pt>
                <c:pt idx="35">
                  <c:v>1644.52</c:v>
                </c:pt>
                <c:pt idx="36">
                  <c:v>1644.52</c:v>
                </c:pt>
                <c:pt idx="37">
                  <c:v>1644.52</c:v>
                </c:pt>
                <c:pt idx="38">
                  <c:v>1644.52</c:v>
                </c:pt>
                <c:pt idx="39">
                  <c:v>1644.52</c:v>
                </c:pt>
                <c:pt idx="40">
                  <c:v>1644.52</c:v>
                </c:pt>
                <c:pt idx="41">
                  <c:v>1644.52</c:v>
                </c:pt>
                <c:pt idx="42">
                  <c:v>1644.52</c:v>
                </c:pt>
                <c:pt idx="43">
                  <c:v>1644.52</c:v>
                </c:pt>
                <c:pt idx="44">
                  <c:v>1644.52</c:v>
                </c:pt>
                <c:pt idx="45">
                  <c:v>1644.52</c:v>
                </c:pt>
                <c:pt idx="46">
                  <c:v>1644.52</c:v>
                </c:pt>
                <c:pt idx="47">
                  <c:v>1644.52</c:v>
                </c:pt>
              </c:numCache>
            </c:numRef>
          </c:yVal>
          <c:smooth val="1"/>
        </c:ser>
        <c:dLbls>
          <c:showLegendKey val="0"/>
          <c:showVal val="0"/>
          <c:showCatName val="0"/>
          <c:showSerName val="0"/>
          <c:showPercent val="0"/>
          <c:showBubbleSize val="0"/>
        </c:dLbls>
        <c:axId val="101659776"/>
        <c:axId val="101661312"/>
      </c:scatterChart>
      <c:valAx>
        <c:axId val="101659776"/>
        <c:scaling>
          <c:orientation val="minMax"/>
          <c:max val="1"/>
        </c:scaling>
        <c:delete val="0"/>
        <c:axPos val="b"/>
        <c:majorGridlines>
          <c:spPr>
            <a:ln w="9525" cap="flat" cmpd="sng" algn="ctr">
              <a:solidFill>
                <a:schemeClr val="tx1">
                  <a:lumMod val="15000"/>
                  <a:lumOff val="85000"/>
                </a:schemeClr>
              </a:solidFill>
              <a:prstDash val="solid"/>
              <a:round/>
            </a:ln>
            <a:effectLst/>
          </c:spPr>
        </c:majorGridlines>
        <c:numFmt formatCode="hh:mm" sourceLinked="1"/>
        <c:majorTickMark val="none"/>
        <c:minorTickMark val="none"/>
        <c:tickLblPos val="nextTo"/>
        <c:spPr>
          <a:noFill/>
          <a:ln w="9525" cap="flat" cmpd="sng" algn="ctr">
            <a:solidFill>
              <a:schemeClr val="tx1">
                <a:lumMod val="25000"/>
                <a:lumOff val="75000"/>
              </a:schemeClr>
            </a:solidFill>
            <a:prstDash val="solid"/>
            <a:round/>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101661312"/>
        <c:crosses val="autoZero"/>
        <c:crossBetween val="midCat"/>
        <c:majorUnit val="0.125"/>
      </c:valAx>
      <c:valAx>
        <c:axId val="101661312"/>
        <c:scaling>
          <c:orientation val="minMax"/>
          <c:min val="800"/>
        </c:scaling>
        <c:delete val="0"/>
        <c:axPos val="l"/>
        <c:majorGridlines>
          <c:spPr>
            <a:ln w="9525" cap="flat" cmpd="sng" algn="ctr">
              <a:solidFill>
                <a:schemeClr val="tx1">
                  <a:lumMod val="15000"/>
                  <a:lumOff val="85000"/>
                </a:schemeClr>
              </a:solidFill>
              <a:prstDash val="solid"/>
              <a:round/>
            </a:ln>
            <a:effectLst/>
          </c:spPr>
        </c:majorGridlines>
        <c:title>
          <c:tx>
            <c:rich>
              <a:bodyPr rot="-5400000" spcFirstLastPara="0" vertOverflow="ellipsis" vert="horz" wrap="square" anchor="ctr" anchorCtr="1"/>
              <a:lstStyle/>
              <a:p>
                <a:pPr defTabSz="914400">
                  <a:defRPr lang="en-US" sz="1200" b="0" i="0" u="none" strike="noStrike" kern="1200" baseline="0">
                    <a:solidFill>
                      <a:schemeClr val="tx1">
                        <a:lumMod val="65000"/>
                        <a:lumOff val="35000"/>
                      </a:schemeClr>
                    </a:solidFill>
                    <a:latin typeface="+mn-lt"/>
                    <a:ea typeface="+mn-ea"/>
                    <a:cs typeface="+mn-cs"/>
                  </a:defRPr>
                </a:pPr>
                <a:r>
                  <a:rPr sz="1200" smtClean="0"/>
                  <a:t>Tariff </a:t>
                </a:r>
                <a:r>
                  <a:rPr sz="1200"/>
                  <a:t>(Rp/kWh)</a:t>
                </a:r>
                <a:endParaRPr sz="1200"/>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prstDash val="solid"/>
            <a:round/>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101659776"/>
        <c:crosses val="autoZero"/>
        <c:crossBetween val="midCat"/>
      </c:valAx>
      <c:spPr>
        <a:pattFill prst="pct10">
          <a:fgClr>
            <a:schemeClr val="accent1">
              <a:lumMod val="20000"/>
              <a:lumOff val="80000"/>
            </a:schemeClr>
          </a:fgClr>
          <a:bgClr>
            <a:schemeClr val="bg1"/>
          </a:bgClr>
        </a:patt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lang="en-US"/>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F52F5F-8D0F-444F-A808-BFE8C366E3E3}"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F6F698-755C-48BE-8DFB-272255520D80}" type="slidenum">
              <a:rPr lang="en-US" smtClean="0"/>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5D7DED-807E-439F-9BBF-8776C56253E5}"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497EB-5C61-4398-8BC2-BE1D587B0028}" type="slidenum">
              <a:rPr lang="en-US" smtClean="0"/>
            </a:fld>
            <a:endParaRPr 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48557" y="4088845"/>
            <a:ext cx="4968367" cy="290636"/>
          </a:xfrm>
          <a:prstGeom prst="rect">
            <a:avLst/>
          </a:prstGeom>
        </p:spPr>
        <p:txBody>
          <a:bodyPr>
            <a:normAutofit/>
          </a:bodyPr>
          <a:lstStyle>
            <a:lvl1pPr marL="0" indent="0">
              <a:buNone/>
              <a:defRPr sz="1865">
                <a:solidFill>
                  <a:schemeClr val="bg1"/>
                </a:solidFill>
              </a:defRPr>
            </a:lvl1pPr>
          </a:lstStyle>
          <a:p>
            <a:r>
              <a:rPr lang="en-US" sz="1600" dirty="0">
                <a:latin typeface="Myriad Pro" charset="0"/>
                <a:ea typeface="Myriad Pro" charset="0"/>
                <a:cs typeface="Myriad Pro" charset="0"/>
              </a:rPr>
              <a:t>XX XXXXXXX XXXX</a:t>
            </a:r>
            <a:endParaRPr lang="en-US" sz="1600" dirty="0">
              <a:latin typeface="Myriad Pro" charset="0"/>
              <a:ea typeface="Myriad Pro" charset="0"/>
              <a:cs typeface="Myriad Pro" charset="0"/>
            </a:endParaRPr>
          </a:p>
        </p:txBody>
      </p:sp>
      <p:sp>
        <p:nvSpPr>
          <p:cNvPr id="9" name="Content Placeholder 2"/>
          <p:cNvSpPr>
            <a:spLocks noGrp="1"/>
          </p:cNvSpPr>
          <p:nvPr>
            <p:ph idx="13" hasCustomPrompt="1"/>
          </p:nvPr>
        </p:nvSpPr>
        <p:spPr>
          <a:xfrm>
            <a:off x="548557" y="4451736"/>
            <a:ext cx="4968367" cy="487203"/>
          </a:xfrm>
          <a:prstGeom prst="rect">
            <a:avLst/>
          </a:prstGeom>
        </p:spPr>
        <p:txBody>
          <a:bodyPr/>
          <a:lstStyle>
            <a:lvl1pPr marL="0" indent="0">
              <a:lnSpc>
                <a:spcPct val="100000"/>
              </a:lnSpc>
              <a:spcBef>
                <a:spcPts val="0"/>
              </a:spcBef>
              <a:buNone/>
              <a:defRPr sz="1400">
                <a:solidFill>
                  <a:schemeClr val="bg1"/>
                </a:solidFill>
              </a:defRPr>
            </a:lvl1pPr>
          </a:lstStyle>
          <a:p>
            <a:r>
              <a:rPr lang="en-US" sz="1465" dirty="0" err="1">
                <a:latin typeface="Myriad Pro" charset="0"/>
                <a:ea typeface="Myriad Pro" charset="0"/>
                <a:cs typeface="Myriad Pro" charset="0"/>
              </a:rPr>
              <a:t>Dipresentasikan</a:t>
            </a:r>
            <a:r>
              <a:rPr lang="en-US" sz="1465" dirty="0">
                <a:latin typeface="Myriad Pro" charset="0"/>
                <a:ea typeface="Myriad Pro" charset="0"/>
                <a:cs typeface="Myriad Pro" charset="0"/>
              </a:rPr>
              <a:t> </a:t>
            </a:r>
            <a:r>
              <a:rPr lang="en-US" sz="1465" dirty="0" err="1">
                <a:latin typeface="Myriad Pro" charset="0"/>
                <a:ea typeface="Myriad Pro" charset="0"/>
                <a:cs typeface="Myriad Pro" charset="0"/>
              </a:rPr>
              <a:t>oleh</a:t>
            </a:r>
            <a:endParaRPr lang="en-US" sz="1465" dirty="0">
              <a:latin typeface="Myriad Pro" charset="0"/>
              <a:ea typeface="Myriad Pro" charset="0"/>
              <a:cs typeface="Myriad Pro" charset="0"/>
            </a:endParaRPr>
          </a:p>
        </p:txBody>
      </p:sp>
      <p:sp>
        <p:nvSpPr>
          <p:cNvPr id="10" name="Title Placeholder 18"/>
          <p:cNvSpPr>
            <a:spLocks noGrp="1"/>
          </p:cNvSpPr>
          <p:nvPr>
            <p:ph type="title"/>
          </p:nvPr>
        </p:nvSpPr>
        <p:spPr>
          <a:xfrm>
            <a:off x="499489" y="1500006"/>
            <a:ext cx="4112985" cy="1890069"/>
          </a:xfrm>
          <a:prstGeom prst="rect">
            <a:avLst/>
          </a:prstGeom>
        </p:spPr>
        <p:txBody>
          <a:bodyPr vert="horz" lIns="91440" tIns="45720" rIns="91440" bIns="45720" rtlCol="0" anchor="ctr">
            <a:noAutofit/>
          </a:bodyPr>
          <a:lstStyle>
            <a:lvl1pPr>
              <a:defRPr sz="4800">
                <a:latin typeface="Myriad Pro" charset="0"/>
                <a:ea typeface="Myriad Pro" charset="0"/>
                <a:cs typeface="Myriad Pro" charset="0"/>
              </a:defRPr>
            </a:lvl1pPr>
          </a:lstStyle>
          <a:p>
            <a:r>
              <a:rPr lang="en-US"/>
              <a:t>Click to edit Master title style</a:t>
            </a:r>
            <a:endParaRPr lang="en-US" dirty="0"/>
          </a:p>
        </p:txBody>
      </p:sp>
      <p:sp>
        <p:nvSpPr>
          <p:cNvPr id="2" name="TextBox 1"/>
          <p:cNvSpPr txBox="1"/>
          <p:nvPr/>
        </p:nvSpPr>
        <p:spPr>
          <a:xfrm>
            <a:off x="5791200" y="-1286933"/>
            <a:ext cx="338554" cy="707886"/>
          </a:xfrm>
          <a:prstGeom prst="rect">
            <a:avLst/>
          </a:prstGeom>
        </p:spPr>
        <p:txBody>
          <a:bodyPr wrap="none" rtlCol="0">
            <a:spAutoFit/>
          </a:bodyPr>
          <a:lstStyle/>
          <a:p>
            <a:r>
              <a:rPr lang="en-US" sz="4000" b="1" dirty="0">
                <a:solidFill>
                  <a:schemeClr val="bg1"/>
                </a:solidFill>
                <a:latin typeface="Myriad Pro" charset="0"/>
                <a:ea typeface="Myriad Pro" charset="0"/>
                <a:cs typeface="Myriad Pro" charset="0"/>
              </a:rPr>
              <a:t>`</a:t>
            </a:r>
            <a:endParaRPr lang="en-US" sz="4000" b="1" dirty="0">
              <a:solidFill>
                <a:schemeClr val="bg1"/>
              </a:solidFill>
              <a:latin typeface="Myriad Pro" charset="0"/>
              <a:ea typeface="Myriad Pro" charset="0"/>
              <a:cs typeface="Myriad Pro"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7839820" y="5058351"/>
            <a:ext cx="51613" cy="415848"/>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21921" tIns="60960" rIns="121921" bIns="60960" numCol="1" spcCol="0" rtlCol="0" fromWordArt="0" anchor="ctr" anchorCtr="0" forceAA="0" compatLnSpc="1">
            <a:noAutofit/>
          </a:bodyPr>
          <a:lstStyle/>
          <a:p>
            <a:pPr algn="ctr"/>
            <a:endParaRPr lang="en-US" sz="1905">
              <a:latin typeface="Myriad Pro" charset="0"/>
              <a:ea typeface="Myriad Pro" charset="0"/>
              <a:cs typeface="Myriad Pro" charset="0"/>
            </a:endParaRPr>
          </a:p>
        </p:txBody>
      </p:sp>
      <p:sp>
        <p:nvSpPr>
          <p:cNvPr id="10" name="Title 9"/>
          <p:cNvSpPr>
            <a:spLocks noGrp="1"/>
          </p:cNvSpPr>
          <p:nvPr>
            <p:ph type="title" hasCustomPrompt="1"/>
          </p:nvPr>
        </p:nvSpPr>
        <p:spPr>
          <a:xfrm>
            <a:off x="7080595" y="4320623"/>
            <a:ext cx="4991100" cy="619253"/>
          </a:xfrm>
          <a:prstGeom prst="rect">
            <a:avLst/>
          </a:prstGeom>
        </p:spPr>
        <p:txBody>
          <a:bodyPr/>
          <a:lstStyle>
            <a:lvl1pPr>
              <a:defRPr sz="4000">
                <a:solidFill>
                  <a:schemeClr val="tx1"/>
                </a:solidFill>
                <a:latin typeface="Myriad Pro" charset="0"/>
                <a:ea typeface="Myriad Pro" charset="0"/>
                <a:cs typeface="Myriad Pro" charset="0"/>
              </a:defRPr>
            </a:lvl1pPr>
          </a:lstStyle>
          <a:p>
            <a:r>
              <a:rPr lang="en-US"/>
              <a:t>Section Title</a:t>
            </a:r>
            <a:endParaRPr lang="en-US"/>
          </a:p>
        </p:txBody>
      </p:sp>
      <p:sp>
        <p:nvSpPr>
          <p:cNvPr id="3" name="Text Placeholder 2"/>
          <p:cNvSpPr>
            <a:spLocks noGrp="1"/>
          </p:cNvSpPr>
          <p:nvPr>
            <p:ph type="body" sz="quarter" idx="11" hasCustomPrompt="1"/>
          </p:nvPr>
        </p:nvSpPr>
        <p:spPr>
          <a:xfrm>
            <a:off x="7063488" y="4934997"/>
            <a:ext cx="851523" cy="723255"/>
          </a:xfrm>
          <a:prstGeom prst="rect">
            <a:avLst/>
          </a:prstGeom>
        </p:spPr>
        <p:txBody>
          <a:bodyPr/>
          <a:lstStyle>
            <a:lvl1pPr marL="0" indent="0" algn="ctr">
              <a:buNone/>
              <a:defRPr sz="4000">
                <a:latin typeface="Myriad Pro" charset="0"/>
                <a:ea typeface="Myriad Pro" charset="0"/>
                <a:cs typeface="Myriad Pro" charset="0"/>
              </a:defRPr>
            </a:lvl1pPr>
          </a:lstStyle>
          <a:p>
            <a:pPr lvl="0"/>
            <a:r>
              <a:rPr lang="en-US" dirty="0"/>
              <a:t>01</a:t>
            </a:r>
            <a:endParaRPr lang="en-US" dirty="0"/>
          </a:p>
        </p:txBody>
      </p:sp>
      <p:sp>
        <p:nvSpPr>
          <p:cNvPr id="5" name="Text Placeholder 4"/>
          <p:cNvSpPr>
            <a:spLocks noGrp="1"/>
          </p:cNvSpPr>
          <p:nvPr>
            <p:ph type="body" sz="quarter" idx="12" hasCustomPrompt="1"/>
          </p:nvPr>
        </p:nvSpPr>
        <p:spPr>
          <a:xfrm>
            <a:off x="7971991" y="4980766"/>
            <a:ext cx="4099704" cy="617545"/>
          </a:xfrm>
          <a:prstGeom prst="rect">
            <a:avLst/>
          </a:prstGeom>
        </p:spPr>
        <p:txBody>
          <a:bodyPr/>
          <a:lstStyle>
            <a:lvl1pPr marL="0" marR="0" indent="0" algn="l" defTabSz="1080135" rtl="0" eaLnBrk="1" fontAlgn="auto" latinLnBrk="0" hangingPunct="1">
              <a:lnSpc>
                <a:spcPct val="90000"/>
              </a:lnSpc>
              <a:spcBef>
                <a:spcPts val="1180"/>
              </a:spcBef>
              <a:spcAft>
                <a:spcPts val="0"/>
              </a:spcAft>
              <a:buClrTx/>
              <a:buSzTx/>
              <a:buFont typeface="Arial" panose="020B0604020202020204" pitchFamily="34" charset="0"/>
              <a:buNone/>
              <a:defRPr lang="en-US" sz="1905" b="0" i="0" kern="1200" smtClean="0">
                <a:solidFill>
                  <a:schemeClr val="tx1"/>
                </a:solidFill>
                <a:effectLst/>
              </a:defRPr>
            </a:lvl1pPr>
          </a:lstStyle>
          <a:p>
            <a:pPr marL="0" marR="0" lvl="0" indent="0" algn="l" defTabSz="1080135" rtl="0" eaLnBrk="1" fontAlgn="auto" latinLnBrk="0" hangingPunct="1">
              <a:lnSpc>
                <a:spcPct val="90000"/>
              </a:lnSpc>
              <a:spcBef>
                <a:spcPts val="1180"/>
              </a:spcBef>
              <a:spcAft>
                <a:spcPts val="0"/>
              </a:spcAft>
              <a:buClrTx/>
              <a:buSzTx/>
              <a:buFont typeface="Arial" panose="020B0604020202020204" pitchFamily="34" charset="0"/>
              <a:buNone/>
              <a:defRPr/>
            </a:pPr>
            <a:r>
              <a:rPr lang="en-US" sz="1905" b="0" i="0" kern="1200" dirty="0">
                <a:solidFill>
                  <a:schemeClr val="tx1"/>
                </a:solidFill>
                <a:effectLst/>
                <a:latin typeface="Myriad Pro" charset="0"/>
                <a:ea typeface="Myriad Pro" charset="0"/>
                <a:cs typeface="Myriad Pro" charset="0"/>
              </a:rPr>
              <a:t>Body Text Body Text Body Text Body Text Body Text Body Text</a:t>
            </a:r>
            <a:endParaRPr lang="en-US" sz="1905" b="0" i="0" kern="1200" dirty="0">
              <a:solidFill>
                <a:schemeClr val="tx1"/>
              </a:solidFill>
              <a:effectLst/>
              <a:latin typeface="+mn-lt"/>
              <a:ea typeface="+mn-ea"/>
              <a:cs typeface="+mn-cs"/>
            </a:endParaRPr>
          </a:p>
        </p:txBody>
      </p:sp>
      <p:pic>
        <p:nvPicPr>
          <p:cNvPr id="8" name="Picture 7"/>
          <p:cNvPicPr>
            <a:picLocks noChangeAspect="1"/>
          </p:cNvPicPr>
          <p:nvPr userDrawn="1"/>
        </p:nvPicPr>
        <p:blipFill>
          <a:blip r:embed="rId3" cstate="email"/>
          <a:stretch>
            <a:fillRect/>
          </a:stretch>
        </p:blipFill>
        <p:spPr>
          <a:xfrm>
            <a:off x="9899607" y="374709"/>
            <a:ext cx="1916154" cy="67812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863974" y="1031225"/>
            <a:ext cx="1155703" cy="48384"/>
          </a:xfrm>
          <a:prstGeom prst="rect">
            <a:avLst/>
          </a:prstGeom>
          <a:solidFill>
            <a:srgbClr val="00A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5"/>
          </a:p>
        </p:txBody>
      </p:sp>
      <p:sp>
        <p:nvSpPr>
          <p:cNvPr id="8" name="Title 9"/>
          <p:cNvSpPr>
            <a:spLocks noGrp="1"/>
          </p:cNvSpPr>
          <p:nvPr>
            <p:ph type="title" hasCustomPrompt="1"/>
          </p:nvPr>
        </p:nvSpPr>
        <p:spPr>
          <a:xfrm>
            <a:off x="781048" y="537641"/>
            <a:ext cx="8534403" cy="580071"/>
          </a:xfrm>
          <a:prstGeom prst="rect">
            <a:avLst/>
          </a:prstGeom>
        </p:spPr>
        <p:txBody>
          <a:bodyPr/>
          <a:lstStyle>
            <a:lvl1pPr>
              <a:defRPr sz="3200" b="1" baseline="0">
                <a:solidFill>
                  <a:schemeClr val="tx1"/>
                </a:solidFill>
                <a:latin typeface="Myriad Pro" charset="0"/>
                <a:ea typeface="Myriad Pro" charset="0"/>
                <a:cs typeface="Myriad Pro" charset="0"/>
              </a:defRPr>
            </a:lvl1pPr>
          </a:lstStyle>
          <a:p>
            <a:r>
              <a:rPr lang="en-US" dirty="0"/>
              <a:t>Slide Full Text</a:t>
            </a:r>
            <a:endParaRPr lang="en-US" dirty="0"/>
          </a:p>
        </p:txBody>
      </p:sp>
      <p:sp>
        <p:nvSpPr>
          <p:cNvPr id="11" name="TextBox 10"/>
          <p:cNvSpPr txBox="1"/>
          <p:nvPr/>
        </p:nvSpPr>
        <p:spPr>
          <a:xfrm>
            <a:off x="9846839" y="6351820"/>
            <a:ext cx="1673856" cy="338426"/>
          </a:xfrm>
          <a:prstGeom prst="rect">
            <a:avLst/>
          </a:prstGeom>
          <a:noFill/>
        </p:spPr>
        <p:txBody>
          <a:bodyPr wrap="none" rtlCol="0">
            <a:spAutoFit/>
          </a:bodyPr>
          <a:lstStyle/>
          <a:p>
            <a:r>
              <a:rPr lang="en-US" sz="1600" dirty="0" err="1">
                <a:solidFill>
                  <a:srgbClr val="0C5971"/>
                </a:solidFill>
                <a:latin typeface="Myriad Pro" charset="0"/>
                <a:ea typeface="Myriad Pro" charset="0"/>
                <a:cs typeface="Myriad Pro" charset="0"/>
              </a:rPr>
              <a:t>www.pln.co.id</a:t>
            </a:r>
            <a:r>
              <a:rPr lang="en-US" sz="1600" dirty="0">
                <a:solidFill>
                  <a:srgbClr val="0C5971"/>
                </a:solidFill>
                <a:latin typeface="Myriad Pro" charset="0"/>
                <a:ea typeface="Myriad Pro" charset="0"/>
                <a:cs typeface="Myriad Pro" charset="0"/>
              </a:rPr>
              <a:t>     |</a:t>
            </a:r>
            <a:endParaRPr lang="en-US" sz="1600" dirty="0">
              <a:solidFill>
                <a:srgbClr val="0C5971"/>
              </a:solidFill>
              <a:latin typeface="Myriad Pro" charset="0"/>
              <a:ea typeface="Myriad Pro" charset="0"/>
              <a:cs typeface="Myriad Pro" charset="0"/>
            </a:endParaRPr>
          </a:p>
        </p:txBody>
      </p:sp>
      <p:sp>
        <p:nvSpPr>
          <p:cNvPr id="12" name="Text Placeholder 15"/>
          <p:cNvSpPr>
            <a:spLocks noGrp="1"/>
          </p:cNvSpPr>
          <p:nvPr>
            <p:ph type="body" sz="quarter" idx="12" hasCustomPrompt="1"/>
          </p:nvPr>
        </p:nvSpPr>
        <p:spPr>
          <a:xfrm>
            <a:off x="11472331" y="6381746"/>
            <a:ext cx="472020" cy="331972"/>
          </a:xfrm>
          <a:prstGeom prst="rect">
            <a:avLst/>
          </a:prstGeom>
        </p:spPr>
        <p:txBody>
          <a:bodyPr/>
          <a:lstStyle>
            <a:lvl1pPr marL="0" indent="0">
              <a:buNone/>
              <a:defRPr sz="1600">
                <a:solidFill>
                  <a:srgbClr val="0C5971"/>
                </a:solidFill>
              </a:defRPr>
            </a:lvl1pPr>
          </a:lstStyle>
          <a:p>
            <a:pPr lvl="0"/>
            <a:r>
              <a:rPr lang="en-US" dirty="0"/>
              <a:t>01</a:t>
            </a:r>
            <a:endParaRPr lang="en-US" dirty="0"/>
          </a:p>
        </p:txBody>
      </p:sp>
      <p:sp>
        <p:nvSpPr>
          <p:cNvPr id="3" name="Text Placeholder 2"/>
          <p:cNvSpPr>
            <a:spLocks noGrp="1"/>
          </p:cNvSpPr>
          <p:nvPr>
            <p:ph type="body" sz="quarter" idx="13" hasCustomPrompt="1"/>
          </p:nvPr>
        </p:nvSpPr>
        <p:spPr>
          <a:xfrm>
            <a:off x="781051" y="1447797"/>
            <a:ext cx="10191749" cy="4497891"/>
          </a:xfrm>
          <a:prstGeom prst="rect">
            <a:avLst/>
          </a:prstGeom>
        </p:spPr>
        <p:txBody>
          <a:bodyPr/>
          <a:lstStyle>
            <a:lvl1pPr marL="0" indent="0">
              <a:buNone/>
              <a:defRPr sz="2665" b="1">
                <a:latin typeface="Myriad Pro" charset="0"/>
                <a:ea typeface="Myriad Pro" charset="0"/>
                <a:cs typeface="Myriad Pro" charset="0"/>
              </a:defRPr>
            </a:lvl1pPr>
            <a:lvl2pPr marL="539750" indent="0">
              <a:buNone/>
              <a:defRPr sz="2135" baseline="0">
                <a:latin typeface="Myriad Pro" charset="0"/>
                <a:ea typeface="Myriad Pro" charset="0"/>
                <a:cs typeface="Myriad Pro" charset="0"/>
              </a:defRPr>
            </a:lvl2pPr>
            <a:lvl4pPr marL="1889760" indent="-269875">
              <a:lnSpc>
                <a:spcPct val="150000"/>
              </a:lnSpc>
              <a:buFont typeface="Wingdings" panose="05000000000000000000" pitchFamily="2" charset="2"/>
              <a:buChar char="ü"/>
              <a:defRPr sz="1600" baseline="0">
                <a:latin typeface="Myriad Pro" charset="0"/>
                <a:ea typeface="Myriad Pro" charset="0"/>
                <a:cs typeface="Myriad Pro" charset="0"/>
              </a:defRPr>
            </a:lvl4pPr>
          </a:lstStyle>
          <a:p>
            <a:pPr lvl="0"/>
            <a:r>
              <a:rPr lang="en-US" dirty="0"/>
              <a:t>Body Text</a:t>
            </a:r>
            <a:endParaRPr lang="en-US" dirty="0"/>
          </a:p>
          <a:p>
            <a:pPr lvl="1"/>
            <a:r>
              <a:rPr lang="en-US" b="0" i="0" dirty="0">
                <a:solidFill>
                  <a:srgbClr val="000000"/>
                </a:solidFill>
                <a:effectLst/>
                <a:latin typeface="Myriad Pro" charset="0"/>
                <a:ea typeface="Myriad Pro" charset="0"/>
                <a:cs typeface="Myriad Pro" charset="0"/>
              </a:rPr>
              <a:t>Body Text Body Text Body Text Body Text Body Text Body Text Body Text Body Text Body Text Body Text Body Text Body Text Body Text Body Text Body Text Body Text Body Text Body Text</a:t>
            </a:r>
            <a:endParaRPr lang="en-US" b="0" i="0" dirty="0">
              <a:solidFill>
                <a:srgbClr val="000000"/>
              </a:solidFill>
              <a:effectLst/>
              <a:latin typeface="Helvetica" charset="0"/>
            </a:endParaRPr>
          </a:p>
          <a:p>
            <a:pPr lvl="3"/>
            <a:r>
              <a:rPr lang="en-US" b="0" i="0" dirty="0">
                <a:solidFill>
                  <a:srgbClr val="000000"/>
                </a:solidFill>
                <a:effectLst/>
                <a:latin typeface="Myriad Pro" charset="0"/>
                <a:ea typeface="Myriad Pro" charset="0"/>
                <a:cs typeface="Myriad Pro" charset="0"/>
              </a:rPr>
              <a:t>Body Text 1</a:t>
            </a:r>
            <a:endParaRPr lang="en-US" b="0" i="0" dirty="0">
              <a:solidFill>
                <a:srgbClr val="000000"/>
              </a:solidFill>
              <a:effectLst/>
              <a:latin typeface="Myriad Pro" charset="0"/>
              <a:ea typeface="Myriad Pro" charset="0"/>
              <a:cs typeface="Myriad Pro" charset="0"/>
            </a:endParaRPr>
          </a:p>
          <a:p>
            <a:pPr lvl="3"/>
            <a:r>
              <a:rPr lang="en-US" dirty="0"/>
              <a:t>Body Text 2</a:t>
            </a:r>
            <a:endParaRPr lang="en-US" dirty="0"/>
          </a:p>
          <a:p>
            <a:pPr lvl="3"/>
            <a:r>
              <a:rPr lang="en-US" dirty="0"/>
              <a:t>Body Text 3</a:t>
            </a:r>
            <a:endParaRPr lang="en-US" dirty="0"/>
          </a:p>
          <a:p>
            <a:pPr lvl="3"/>
            <a:r>
              <a:rPr lang="en-US" dirty="0"/>
              <a:t>Body Text 4</a:t>
            </a:r>
            <a:endParaRPr lang="en-US" dirty="0"/>
          </a:p>
          <a:p>
            <a:pPr lvl="3"/>
            <a:r>
              <a:rPr lang="en-US" dirty="0"/>
              <a:t>Body Text 5</a:t>
            </a:r>
            <a:endParaRPr lang="en-US" dirty="0"/>
          </a:p>
        </p:txBody>
      </p:sp>
      <p:pic>
        <p:nvPicPr>
          <p:cNvPr id="7" name="Picture 6"/>
          <p:cNvPicPr>
            <a:picLocks noChangeAspect="1"/>
          </p:cNvPicPr>
          <p:nvPr userDrawn="1"/>
        </p:nvPicPr>
        <p:blipFill>
          <a:blip r:embed="rId2" cstate="email"/>
          <a:stretch>
            <a:fillRect/>
          </a:stretch>
        </p:blipFill>
        <p:spPr>
          <a:xfrm>
            <a:off x="9899607" y="488616"/>
            <a:ext cx="1916154" cy="678120"/>
          </a:xfrm>
          <a:prstGeom prst="rect">
            <a:avLst/>
          </a:prstGeom>
        </p:spPr>
      </p:pic>
      <p:pic>
        <p:nvPicPr>
          <p:cNvPr id="10" name="Picture 9"/>
          <p:cNvPicPr>
            <a:picLocks noChangeAspect="1"/>
          </p:cNvPicPr>
          <p:nvPr userDrawn="1"/>
        </p:nvPicPr>
        <p:blipFill>
          <a:blip r:embed="rId3" cstate="email"/>
          <a:stretch>
            <a:fillRect/>
          </a:stretch>
        </p:blipFill>
        <p:spPr>
          <a:xfrm>
            <a:off x="0" y="6055711"/>
            <a:ext cx="9043988" cy="80228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863974" y="1031225"/>
            <a:ext cx="1155703" cy="48384"/>
          </a:xfrm>
          <a:prstGeom prst="rect">
            <a:avLst/>
          </a:prstGeom>
          <a:solidFill>
            <a:srgbClr val="00A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5">
              <a:latin typeface="Myriad Pro" charset="0"/>
              <a:ea typeface="Myriad Pro" charset="0"/>
              <a:cs typeface="Myriad Pro" charset="0"/>
            </a:endParaRPr>
          </a:p>
        </p:txBody>
      </p:sp>
      <p:sp>
        <p:nvSpPr>
          <p:cNvPr id="9" name="TextBox 8"/>
          <p:cNvSpPr txBox="1"/>
          <p:nvPr/>
        </p:nvSpPr>
        <p:spPr>
          <a:xfrm>
            <a:off x="9846839" y="6351820"/>
            <a:ext cx="1673856" cy="338426"/>
          </a:xfrm>
          <a:prstGeom prst="rect">
            <a:avLst/>
          </a:prstGeom>
          <a:noFill/>
        </p:spPr>
        <p:txBody>
          <a:bodyPr wrap="none" rtlCol="0">
            <a:spAutoFit/>
          </a:bodyPr>
          <a:lstStyle/>
          <a:p>
            <a:r>
              <a:rPr lang="en-US" sz="1600" dirty="0" err="1">
                <a:solidFill>
                  <a:srgbClr val="0C5971"/>
                </a:solidFill>
                <a:latin typeface="Myriad Pro" charset="0"/>
                <a:ea typeface="Myriad Pro" charset="0"/>
                <a:cs typeface="Myriad Pro" charset="0"/>
              </a:rPr>
              <a:t>www.pln.co.id</a:t>
            </a:r>
            <a:r>
              <a:rPr lang="en-US" sz="1600" dirty="0">
                <a:solidFill>
                  <a:srgbClr val="0C5971"/>
                </a:solidFill>
                <a:latin typeface="Myriad Pro" charset="0"/>
                <a:ea typeface="Myriad Pro" charset="0"/>
                <a:cs typeface="Myriad Pro" charset="0"/>
              </a:rPr>
              <a:t>     |</a:t>
            </a:r>
            <a:endParaRPr lang="en-US" sz="1600" dirty="0">
              <a:solidFill>
                <a:srgbClr val="0C5971"/>
              </a:solidFill>
              <a:latin typeface="Myriad Pro" charset="0"/>
              <a:ea typeface="Myriad Pro" charset="0"/>
              <a:cs typeface="Myriad Pro" charset="0"/>
            </a:endParaRPr>
          </a:p>
        </p:txBody>
      </p:sp>
      <p:sp>
        <p:nvSpPr>
          <p:cNvPr id="10" name="Title 9"/>
          <p:cNvSpPr>
            <a:spLocks noGrp="1"/>
          </p:cNvSpPr>
          <p:nvPr>
            <p:ph type="title" hasCustomPrompt="1"/>
          </p:nvPr>
        </p:nvSpPr>
        <p:spPr>
          <a:xfrm>
            <a:off x="781048" y="537641"/>
            <a:ext cx="8534403" cy="580071"/>
          </a:xfrm>
          <a:prstGeom prst="rect">
            <a:avLst/>
          </a:prstGeom>
        </p:spPr>
        <p:txBody>
          <a:bodyPr/>
          <a:lstStyle>
            <a:lvl1pPr>
              <a:defRPr sz="3200" b="1">
                <a:solidFill>
                  <a:schemeClr val="tx1"/>
                </a:solidFill>
                <a:latin typeface="Myriad Pro" charset="0"/>
                <a:ea typeface="Myriad Pro" charset="0"/>
                <a:cs typeface="Myriad Pro" charset="0"/>
              </a:defRPr>
            </a:lvl1pPr>
          </a:lstStyle>
          <a:p>
            <a:r>
              <a:rPr lang="en-US" dirty="0"/>
              <a:t>Slide </a:t>
            </a:r>
            <a:r>
              <a:rPr lang="id-ID" dirty="0"/>
              <a:t>With Picture</a:t>
            </a:r>
            <a:endParaRPr lang="en-US" dirty="0"/>
          </a:p>
        </p:txBody>
      </p:sp>
      <p:sp>
        <p:nvSpPr>
          <p:cNvPr id="12" name="Content Placeholder 9"/>
          <p:cNvSpPr>
            <a:spLocks noGrp="1"/>
          </p:cNvSpPr>
          <p:nvPr>
            <p:ph sz="quarter" idx="10" hasCustomPrompt="1"/>
          </p:nvPr>
        </p:nvSpPr>
        <p:spPr>
          <a:xfrm>
            <a:off x="6191251" y="1447798"/>
            <a:ext cx="5181600" cy="514353"/>
          </a:xfrm>
          <a:prstGeom prst="rect">
            <a:avLst/>
          </a:prstGeom>
        </p:spPr>
        <p:txBody>
          <a:bodyPr/>
          <a:lstStyle>
            <a:lvl1pPr marL="0" indent="0">
              <a:buNone/>
              <a:defRPr sz="2665" b="1">
                <a:latin typeface="Myriad Pro" charset="0"/>
                <a:ea typeface="Myriad Pro" charset="0"/>
                <a:cs typeface="Myriad Pro" charset="0"/>
              </a:defRPr>
            </a:lvl1pPr>
            <a:lvl2pPr marL="539750" indent="0">
              <a:spcBef>
                <a:spcPts val="2190"/>
              </a:spcBef>
              <a:buNone/>
              <a:defRPr lang="en-US" sz="1865" b="0" i="0" smtClean="0">
                <a:effectLst/>
              </a:defRPr>
            </a:lvl2pPr>
            <a:lvl4pPr marL="1889760" indent="-269875">
              <a:spcBef>
                <a:spcPts val="2190"/>
              </a:spcBef>
              <a:buFont typeface="Wingdings" panose="05000000000000000000" pitchFamily="2" charset="2"/>
              <a:buChar char="ü"/>
              <a:defRPr lang="en-US" sz="1600" b="0" i="0" smtClean="0">
                <a:effectLst/>
              </a:defRPr>
            </a:lvl4pPr>
            <a:lvl5pPr>
              <a:defRPr/>
            </a:lvl5pPr>
          </a:lstStyle>
          <a:p>
            <a:pPr lvl="0"/>
            <a:r>
              <a:rPr lang="en-US" dirty="0"/>
              <a:t>Body Text</a:t>
            </a:r>
            <a:endParaRPr lang="en-US" dirty="0"/>
          </a:p>
        </p:txBody>
      </p:sp>
      <p:sp>
        <p:nvSpPr>
          <p:cNvPr id="16" name="Text Placeholder 15"/>
          <p:cNvSpPr>
            <a:spLocks noGrp="1"/>
          </p:cNvSpPr>
          <p:nvPr>
            <p:ph type="body" sz="quarter" idx="12" hasCustomPrompt="1"/>
          </p:nvPr>
        </p:nvSpPr>
        <p:spPr>
          <a:xfrm>
            <a:off x="11472331" y="6381746"/>
            <a:ext cx="472020" cy="331972"/>
          </a:xfrm>
          <a:prstGeom prst="rect">
            <a:avLst/>
          </a:prstGeom>
        </p:spPr>
        <p:txBody>
          <a:bodyPr/>
          <a:lstStyle>
            <a:lvl1pPr marL="0" indent="0">
              <a:buNone/>
              <a:defRPr sz="1600">
                <a:solidFill>
                  <a:srgbClr val="0C5971"/>
                </a:solidFill>
                <a:latin typeface="Myriad Pro" charset="0"/>
                <a:ea typeface="Myriad Pro" charset="0"/>
                <a:cs typeface="Myriad Pro" charset="0"/>
              </a:defRPr>
            </a:lvl1pPr>
          </a:lstStyle>
          <a:p>
            <a:pPr lvl="0"/>
            <a:r>
              <a:rPr lang="en-US" dirty="0"/>
              <a:t>01</a:t>
            </a:r>
            <a:endParaRPr lang="en-US" dirty="0"/>
          </a:p>
        </p:txBody>
      </p:sp>
      <p:sp>
        <p:nvSpPr>
          <p:cNvPr id="11" name="Text Placeholder 2"/>
          <p:cNvSpPr>
            <a:spLocks noGrp="1"/>
          </p:cNvSpPr>
          <p:nvPr>
            <p:ph type="body" sz="quarter" idx="14" hasCustomPrompt="1"/>
          </p:nvPr>
        </p:nvSpPr>
        <p:spPr>
          <a:xfrm>
            <a:off x="6210823" y="2171698"/>
            <a:ext cx="5162028" cy="3506767"/>
          </a:xfrm>
          <a:prstGeom prst="rect">
            <a:avLst/>
          </a:prstGeom>
        </p:spPr>
        <p:txBody>
          <a:bodyPr/>
          <a:lstStyle>
            <a:lvl1pPr marL="0" marR="0" indent="0" algn="l" defTabSz="1080135" rtl="0" eaLnBrk="1" fontAlgn="auto" latinLnBrk="0" hangingPunct="1">
              <a:lnSpc>
                <a:spcPct val="90000"/>
              </a:lnSpc>
              <a:spcBef>
                <a:spcPts val="1180"/>
              </a:spcBef>
              <a:spcAft>
                <a:spcPts val="0"/>
              </a:spcAft>
              <a:buClrTx/>
              <a:buSzTx/>
              <a:buFont typeface="Arial" panose="020B0604020202020204" pitchFamily="34" charset="0"/>
              <a:buNone/>
              <a:defRPr sz="2135" b="0">
                <a:latin typeface="Myriad Pro" charset="0"/>
                <a:ea typeface="Myriad Pro" charset="0"/>
                <a:cs typeface="Myriad Pro" charset="0"/>
              </a:defRPr>
            </a:lvl1pPr>
            <a:lvl2pPr marL="920750" indent="-381000">
              <a:buFont typeface="Wingdings" panose="05000000000000000000" pitchFamily="2" charset="2"/>
              <a:buChar char="ü"/>
              <a:defRPr sz="1865" baseline="0">
                <a:latin typeface="Myriad Pro" charset="0"/>
                <a:ea typeface="Myriad Pro" charset="0"/>
                <a:cs typeface="Myriad Pro" charset="0"/>
              </a:defRPr>
            </a:lvl2pPr>
            <a:lvl4pPr marL="1889760" indent="-269875">
              <a:lnSpc>
                <a:spcPct val="150000"/>
              </a:lnSpc>
              <a:buFont typeface="Wingdings" panose="05000000000000000000" pitchFamily="2" charset="2"/>
              <a:buChar char="ü"/>
              <a:defRPr sz="1865" baseline="0">
                <a:latin typeface="Myriad Pro" charset="0"/>
                <a:ea typeface="Myriad Pro" charset="0"/>
                <a:cs typeface="Myriad Pro" charset="0"/>
              </a:defRPr>
            </a:lvl4pPr>
          </a:lstStyle>
          <a:p>
            <a:pPr marL="0" marR="0" lvl="0" indent="0" algn="l" defTabSz="1080135" rtl="0" eaLnBrk="1" fontAlgn="auto" latinLnBrk="0" hangingPunct="1">
              <a:lnSpc>
                <a:spcPct val="90000"/>
              </a:lnSpc>
              <a:spcBef>
                <a:spcPts val="1180"/>
              </a:spcBef>
              <a:spcAft>
                <a:spcPts val="0"/>
              </a:spcAft>
              <a:buClrTx/>
              <a:buSzTx/>
              <a:buFont typeface="Arial" panose="020B0604020202020204" pitchFamily="34" charset="0"/>
              <a:buNone/>
              <a:defRPr/>
            </a:pPr>
            <a:r>
              <a:rPr lang="en-US" dirty="0"/>
              <a:t>Body Text Body Text Body Text Body Text Body Text Body Text Body Text Body Text Body Text</a:t>
            </a:r>
            <a:endParaRPr lang="en-US" dirty="0"/>
          </a:p>
          <a:p>
            <a:pPr lvl="1"/>
            <a:r>
              <a:rPr lang="en-US" b="0" i="0" dirty="0">
                <a:solidFill>
                  <a:srgbClr val="000000"/>
                </a:solidFill>
                <a:effectLst/>
                <a:latin typeface="Myriad Pro" charset="0"/>
                <a:ea typeface="Myriad Pro" charset="0"/>
                <a:cs typeface="Myriad Pro" charset="0"/>
              </a:rPr>
              <a:t>Body Text 1</a:t>
            </a:r>
            <a:endParaRPr lang="en-US" b="0" i="0" dirty="0">
              <a:solidFill>
                <a:srgbClr val="000000"/>
              </a:solidFill>
              <a:effectLst/>
              <a:latin typeface="Myriad Pro" charset="0"/>
              <a:ea typeface="Myriad Pro" charset="0"/>
              <a:cs typeface="Myriad Pro" charset="0"/>
            </a:endParaRPr>
          </a:p>
          <a:p>
            <a:pPr lvl="1"/>
            <a:r>
              <a:rPr lang="en-US" dirty="0"/>
              <a:t>Body Text 2</a:t>
            </a:r>
            <a:endParaRPr lang="en-US" dirty="0"/>
          </a:p>
          <a:p>
            <a:pPr lvl="1"/>
            <a:r>
              <a:rPr lang="en-US" dirty="0"/>
              <a:t>Body Text 3</a:t>
            </a:r>
            <a:endParaRPr lang="en-US" dirty="0"/>
          </a:p>
          <a:p>
            <a:pPr lvl="1"/>
            <a:r>
              <a:rPr lang="en-US" dirty="0"/>
              <a:t>Body Text 4</a:t>
            </a:r>
            <a:endParaRPr lang="en-US" dirty="0"/>
          </a:p>
          <a:p>
            <a:pPr lvl="1"/>
            <a:r>
              <a:rPr lang="en-US" dirty="0"/>
              <a:t>Body Text 5</a:t>
            </a:r>
            <a:endParaRPr lang="en-US" dirty="0"/>
          </a:p>
        </p:txBody>
      </p:sp>
      <p:sp>
        <p:nvSpPr>
          <p:cNvPr id="3" name="Picture Placeholder 2"/>
          <p:cNvSpPr>
            <a:spLocks noGrp="1"/>
          </p:cNvSpPr>
          <p:nvPr>
            <p:ph type="pic" sz="quarter" idx="15"/>
          </p:nvPr>
        </p:nvSpPr>
        <p:spPr>
          <a:xfrm>
            <a:off x="1084263" y="1447800"/>
            <a:ext cx="4775200" cy="4230688"/>
          </a:xfrm>
          <a:prstGeom prst="rect">
            <a:avLst/>
          </a:prstGeom>
        </p:spPr>
        <p:txBody>
          <a:bodyPr/>
          <a:lstStyle>
            <a:lvl1pPr>
              <a:defRPr>
                <a:latin typeface="Myriad Pro" charset="0"/>
              </a:defRPr>
            </a:lvl1pPr>
          </a:lstStyle>
          <a:p>
            <a:r>
              <a:rPr lang="en-US" dirty="0"/>
              <a:t>Click icon to add picture</a:t>
            </a:r>
            <a:endParaRPr lang="en-US" dirty="0"/>
          </a:p>
        </p:txBody>
      </p:sp>
      <p:pic>
        <p:nvPicPr>
          <p:cNvPr id="14" name="Picture 13"/>
          <p:cNvPicPr>
            <a:picLocks noChangeAspect="1"/>
          </p:cNvPicPr>
          <p:nvPr userDrawn="1"/>
        </p:nvPicPr>
        <p:blipFill>
          <a:blip r:embed="rId2" cstate="email"/>
          <a:stretch>
            <a:fillRect/>
          </a:stretch>
        </p:blipFill>
        <p:spPr>
          <a:xfrm>
            <a:off x="9899607" y="488616"/>
            <a:ext cx="1916154" cy="678120"/>
          </a:xfrm>
          <a:prstGeom prst="rect">
            <a:avLst/>
          </a:prstGeom>
        </p:spPr>
      </p:pic>
      <p:pic>
        <p:nvPicPr>
          <p:cNvPr id="17" name="Picture 16"/>
          <p:cNvPicPr>
            <a:picLocks noChangeAspect="1"/>
          </p:cNvPicPr>
          <p:nvPr userDrawn="1"/>
        </p:nvPicPr>
        <p:blipFill>
          <a:blip r:embed="rId3" cstate="email"/>
          <a:stretch>
            <a:fillRect/>
          </a:stretch>
        </p:blipFill>
        <p:spPr>
          <a:xfrm>
            <a:off x="0" y="6055711"/>
            <a:ext cx="9043988" cy="80228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_Custom Layout">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863974" y="1031225"/>
            <a:ext cx="1155703" cy="48384"/>
          </a:xfrm>
          <a:prstGeom prst="rect">
            <a:avLst/>
          </a:prstGeom>
          <a:solidFill>
            <a:srgbClr val="00A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5"/>
          </a:p>
        </p:txBody>
      </p:sp>
      <p:sp>
        <p:nvSpPr>
          <p:cNvPr id="5" name="TextBox 4"/>
          <p:cNvSpPr txBox="1"/>
          <p:nvPr/>
        </p:nvSpPr>
        <p:spPr>
          <a:xfrm>
            <a:off x="9846840" y="6351820"/>
            <a:ext cx="2145139" cy="338426"/>
          </a:xfrm>
          <a:prstGeom prst="rect">
            <a:avLst/>
          </a:prstGeom>
          <a:noFill/>
        </p:spPr>
        <p:txBody>
          <a:bodyPr wrap="none" rtlCol="0">
            <a:spAutoFit/>
          </a:bodyPr>
          <a:lstStyle/>
          <a:p>
            <a:r>
              <a:rPr lang="en-US" sz="1600" dirty="0" err="1">
                <a:solidFill>
                  <a:srgbClr val="0C5971"/>
                </a:solidFill>
                <a:latin typeface="Myriad Pro" charset="0"/>
                <a:ea typeface="Myriad Pro" charset="0"/>
                <a:cs typeface="Myriad Pro" charset="0"/>
              </a:rPr>
              <a:t>www.pln.co.id</a:t>
            </a:r>
            <a:r>
              <a:rPr lang="en-US" sz="1600" dirty="0">
                <a:solidFill>
                  <a:srgbClr val="0C5971"/>
                </a:solidFill>
                <a:latin typeface="Myriad Pro" charset="0"/>
                <a:ea typeface="Myriad Pro" charset="0"/>
                <a:cs typeface="Myriad Pro" charset="0"/>
              </a:rPr>
              <a:t>     |      01</a:t>
            </a:r>
            <a:endParaRPr lang="en-US" sz="1600" dirty="0">
              <a:solidFill>
                <a:srgbClr val="0C5971"/>
              </a:solidFill>
              <a:latin typeface="Myriad Pro" charset="0"/>
              <a:ea typeface="Myriad Pro" charset="0"/>
              <a:cs typeface="Myriad Pro" charset="0"/>
            </a:endParaRPr>
          </a:p>
        </p:txBody>
      </p:sp>
      <p:sp>
        <p:nvSpPr>
          <p:cNvPr id="26" name="Title 9"/>
          <p:cNvSpPr>
            <a:spLocks noGrp="1"/>
          </p:cNvSpPr>
          <p:nvPr>
            <p:ph type="title" hasCustomPrompt="1"/>
          </p:nvPr>
        </p:nvSpPr>
        <p:spPr>
          <a:xfrm>
            <a:off x="781048" y="537641"/>
            <a:ext cx="8534403" cy="580071"/>
          </a:xfrm>
          <a:prstGeom prst="rect">
            <a:avLst/>
          </a:prstGeom>
        </p:spPr>
        <p:txBody>
          <a:bodyPr/>
          <a:lstStyle>
            <a:lvl1pPr>
              <a:defRPr sz="3200" b="1" baseline="0">
                <a:solidFill>
                  <a:schemeClr val="tx1"/>
                </a:solidFill>
                <a:latin typeface="Myriad Pro" charset="0"/>
              </a:defRPr>
            </a:lvl1pPr>
          </a:lstStyle>
          <a:p>
            <a:r>
              <a:rPr lang="en-US" dirty="0"/>
              <a:t>Slide With Chart</a:t>
            </a:r>
            <a:endParaRPr lang="en-US" dirty="0"/>
          </a:p>
        </p:txBody>
      </p:sp>
      <p:sp>
        <p:nvSpPr>
          <p:cNvPr id="29" name="Text Placeholder 28"/>
          <p:cNvSpPr>
            <a:spLocks noGrp="1"/>
          </p:cNvSpPr>
          <p:nvPr>
            <p:ph type="body" sz="quarter" idx="11" hasCustomPrompt="1"/>
          </p:nvPr>
        </p:nvSpPr>
        <p:spPr>
          <a:xfrm>
            <a:off x="7249585" y="3589865"/>
            <a:ext cx="1329267" cy="1723528"/>
          </a:xfrm>
          <a:prstGeom prst="rect">
            <a:avLst/>
          </a:prstGeom>
        </p:spPr>
        <p:txBody>
          <a:bodyPr/>
          <a:lstStyle>
            <a:lvl1pPr marL="0" indent="0">
              <a:buNone/>
              <a:defRPr sz="2135" baseline="0">
                <a:solidFill>
                  <a:schemeClr val="bg1"/>
                </a:solidFill>
                <a:latin typeface="Myriad Pro" charset="0"/>
                <a:ea typeface="Myriad Pro" charset="0"/>
                <a:cs typeface="Myriad Pro" charset="0"/>
              </a:defRPr>
            </a:lvl1pPr>
          </a:lstStyle>
          <a:p>
            <a:pPr lvl="0"/>
            <a:r>
              <a:rPr lang="en-US" dirty="0"/>
              <a:t>Text 1</a:t>
            </a:r>
            <a:endParaRPr lang="en-US" dirty="0"/>
          </a:p>
          <a:p>
            <a:pPr lvl="0"/>
            <a:r>
              <a:rPr lang="en-US" dirty="0"/>
              <a:t>Text 2</a:t>
            </a:r>
            <a:endParaRPr lang="en-US" dirty="0"/>
          </a:p>
          <a:p>
            <a:pPr lvl="0"/>
            <a:r>
              <a:rPr lang="en-US" dirty="0"/>
              <a:t>Text 3</a:t>
            </a:r>
            <a:endParaRPr lang="en-US" dirty="0"/>
          </a:p>
          <a:p>
            <a:pPr lvl="0"/>
            <a:r>
              <a:rPr lang="en-US" dirty="0"/>
              <a:t>Text 4</a:t>
            </a:r>
            <a:endParaRPr lang="en-US" dirty="0"/>
          </a:p>
        </p:txBody>
      </p:sp>
      <p:sp>
        <p:nvSpPr>
          <p:cNvPr id="30" name="Text Placeholder 28"/>
          <p:cNvSpPr>
            <a:spLocks noGrp="1"/>
          </p:cNvSpPr>
          <p:nvPr>
            <p:ph type="body" sz="quarter" idx="12" hasCustomPrompt="1"/>
          </p:nvPr>
        </p:nvSpPr>
        <p:spPr>
          <a:xfrm>
            <a:off x="10073668" y="3589865"/>
            <a:ext cx="1329267" cy="1723528"/>
          </a:xfrm>
          <a:prstGeom prst="rect">
            <a:avLst/>
          </a:prstGeom>
        </p:spPr>
        <p:txBody>
          <a:bodyPr/>
          <a:lstStyle>
            <a:lvl1pPr marL="0" indent="0">
              <a:buNone/>
              <a:defRPr sz="2135" baseline="0">
                <a:solidFill>
                  <a:schemeClr val="bg1"/>
                </a:solidFill>
                <a:latin typeface="Myriad Pro" charset="0"/>
                <a:ea typeface="Myriad Pro" charset="0"/>
                <a:cs typeface="Myriad Pro" charset="0"/>
              </a:defRPr>
            </a:lvl1pPr>
          </a:lstStyle>
          <a:p>
            <a:pPr lvl="0"/>
            <a:r>
              <a:rPr lang="en-US" dirty="0"/>
              <a:t>Text 5</a:t>
            </a:r>
            <a:endParaRPr lang="en-US" dirty="0"/>
          </a:p>
          <a:p>
            <a:pPr lvl="0"/>
            <a:r>
              <a:rPr lang="en-US" dirty="0"/>
              <a:t>Text 6</a:t>
            </a:r>
            <a:endParaRPr lang="en-US" dirty="0"/>
          </a:p>
          <a:p>
            <a:pPr lvl="0"/>
            <a:r>
              <a:rPr lang="en-US" dirty="0"/>
              <a:t>Text 7</a:t>
            </a:r>
            <a:endParaRPr lang="en-US" dirty="0"/>
          </a:p>
          <a:p>
            <a:pPr lvl="0"/>
            <a:r>
              <a:rPr lang="en-US" dirty="0"/>
              <a:t>Text 8</a:t>
            </a:r>
            <a:endParaRPr lang="en-US" dirty="0"/>
          </a:p>
        </p:txBody>
      </p:sp>
      <p:sp>
        <p:nvSpPr>
          <p:cNvPr id="32" name="Chart Placeholder 31"/>
          <p:cNvSpPr>
            <a:spLocks noGrp="1"/>
          </p:cNvSpPr>
          <p:nvPr>
            <p:ph type="chart" sz="quarter" idx="13" hasCustomPrompt="1"/>
          </p:nvPr>
        </p:nvSpPr>
        <p:spPr>
          <a:xfrm>
            <a:off x="863600" y="1720851"/>
            <a:ext cx="4318000" cy="4222749"/>
          </a:xfrm>
          <a:prstGeom prst="rect">
            <a:avLst/>
          </a:prstGeom>
        </p:spPr>
        <p:txBody>
          <a:bodyPr/>
          <a:lstStyle>
            <a:lvl1pPr>
              <a:defRPr sz="3200">
                <a:latin typeface="Myriad Pro" charset="0"/>
              </a:defRPr>
            </a:lvl1pPr>
          </a:lstStyle>
          <a:p>
            <a:r>
              <a:rPr lang="en-US" dirty="0"/>
              <a:t>Click icon to add chart</a:t>
            </a:r>
            <a:endParaRPr lang="en-US" dirty="0"/>
          </a:p>
        </p:txBody>
      </p:sp>
      <p:sp>
        <p:nvSpPr>
          <p:cNvPr id="6" name="Text Placeholder 5"/>
          <p:cNvSpPr>
            <a:spLocks noGrp="1"/>
          </p:cNvSpPr>
          <p:nvPr>
            <p:ph type="body" sz="quarter" idx="14" hasCustomPrompt="1"/>
          </p:nvPr>
        </p:nvSpPr>
        <p:spPr>
          <a:xfrm>
            <a:off x="7950200" y="1754253"/>
            <a:ext cx="3608917" cy="618067"/>
          </a:xfrm>
          <a:prstGeom prst="rect">
            <a:avLst/>
          </a:prstGeom>
        </p:spPr>
        <p:txBody>
          <a:bodyPr/>
          <a:lstStyle>
            <a:lvl1pPr marL="0" indent="0">
              <a:buNone/>
              <a:defRPr b="1" baseline="0">
                <a:solidFill>
                  <a:schemeClr val="bg1"/>
                </a:solidFill>
                <a:latin typeface="Myriad Pro" charset="0"/>
                <a:ea typeface="Myriad Pro" charset="0"/>
                <a:cs typeface="Myriad Pro" charset="0"/>
              </a:defRPr>
            </a:lvl1pPr>
          </a:lstStyle>
          <a:p>
            <a:pPr lvl="0"/>
            <a:r>
              <a:rPr lang="en-US" dirty="0"/>
              <a:t>Body Text</a:t>
            </a:r>
            <a:endParaRPr lang="en-US" dirty="0"/>
          </a:p>
        </p:txBody>
      </p:sp>
      <p:sp>
        <p:nvSpPr>
          <p:cNvPr id="13" name="Text Placeholder 12"/>
          <p:cNvSpPr>
            <a:spLocks noGrp="1"/>
          </p:cNvSpPr>
          <p:nvPr>
            <p:ph type="body" sz="quarter" idx="15" hasCustomPrompt="1"/>
          </p:nvPr>
        </p:nvSpPr>
        <p:spPr>
          <a:xfrm>
            <a:off x="6625166" y="2550584"/>
            <a:ext cx="4933949" cy="908040"/>
          </a:xfrm>
          <a:prstGeom prst="rect">
            <a:avLst/>
          </a:prstGeom>
        </p:spPr>
        <p:txBody>
          <a:bodyPr/>
          <a:lstStyle>
            <a:lvl1pPr marL="0" marR="0" indent="0" algn="l" defTabSz="1080135" rtl="0" eaLnBrk="1" fontAlgn="auto" latinLnBrk="0" hangingPunct="1">
              <a:lnSpc>
                <a:spcPct val="90000"/>
              </a:lnSpc>
              <a:spcBef>
                <a:spcPts val="1180"/>
              </a:spcBef>
              <a:spcAft>
                <a:spcPts val="0"/>
              </a:spcAft>
              <a:buClrTx/>
              <a:buSzTx/>
              <a:buFont typeface="Arial" panose="020B0604020202020204" pitchFamily="34" charset="0"/>
              <a:buNone/>
              <a:defRPr sz="1865" baseline="0">
                <a:solidFill>
                  <a:schemeClr val="bg1"/>
                </a:solidFill>
                <a:latin typeface="Myriad Pro" charset="0"/>
                <a:ea typeface="Myriad Pro" charset="0"/>
                <a:cs typeface="Myriad Pro" charset="0"/>
              </a:defRPr>
            </a:lvl1pPr>
          </a:lstStyle>
          <a:p>
            <a:pPr marL="0" marR="0" lvl="0" indent="0" algn="l" defTabSz="1080135" rtl="0" eaLnBrk="1" fontAlgn="auto" latinLnBrk="0" hangingPunct="1">
              <a:lnSpc>
                <a:spcPct val="90000"/>
              </a:lnSpc>
              <a:spcBef>
                <a:spcPts val="1180"/>
              </a:spcBef>
              <a:spcAft>
                <a:spcPts val="0"/>
              </a:spcAft>
              <a:buClrTx/>
              <a:buSzTx/>
              <a:buFont typeface="Arial" panose="020B0604020202020204" pitchFamily="34" charset="0"/>
              <a:buNone/>
              <a:defRPr/>
            </a:pPr>
            <a:r>
              <a:rPr lang="en-US" dirty="0"/>
              <a:t>Body text body text body text body text body text body text body text body text body text body text</a:t>
            </a:r>
            <a:endParaRPr lang="en-US" dirty="0"/>
          </a:p>
        </p:txBody>
      </p:sp>
      <p:pic>
        <p:nvPicPr>
          <p:cNvPr id="10" name="Picture 9"/>
          <p:cNvPicPr>
            <a:picLocks noChangeAspect="1"/>
          </p:cNvPicPr>
          <p:nvPr userDrawn="1"/>
        </p:nvPicPr>
        <p:blipFill>
          <a:blip r:embed="rId3" cstate="email"/>
          <a:stretch>
            <a:fillRect/>
          </a:stretch>
        </p:blipFill>
        <p:spPr>
          <a:xfrm>
            <a:off x="9899607" y="488616"/>
            <a:ext cx="1916154" cy="67812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Custom Layout">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7658100" y="3277957"/>
            <a:ext cx="3986304" cy="1325033"/>
          </a:xfrm>
          <a:prstGeom prst="rect">
            <a:avLst/>
          </a:prstGeom>
        </p:spPr>
        <p:txBody>
          <a:bodyPr/>
          <a:lstStyle>
            <a:lvl1pPr algn="r">
              <a:defRPr sz="4265">
                <a:latin typeface="Myriad Pro" charset="0"/>
                <a:ea typeface="Myriad Pro" charset="0"/>
                <a:cs typeface="Myriad Pro" charset="0"/>
              </a:defRPr>
            </a:lvl1pPr>
          </a:lstStyle>
          <a:p>
            <a:r>
              <a:rPr lang="en-US" dirty="0"/>
              <a:t>Terima Kasih</a:t>
            </a:r>
            <a:endParaRPr lang="en-US" dirty="0"/>
          </a:p>
        </p:txBody>
      </p:sp>
      <p:sp>
        <p:nvSpPr>
          <p:cNvPr id="3" name="Text Placeholder 2"/>
          <p:cNvSpPr>
            <a:spLocks noGrp="1"/>
          </p:cNvSpPr>
          <p:nvPr>
            <p:ph type="body" sz="quarter" idx="15" hasCustomPrompt="1"/>
          </p:nvPr>
        </p:nvSpPr>
        <p:spPr>
          <a:xfrm>
            <a:off x="6343651" y="4703959"/>
            <a:ext cx="5300133" cy="1074715"/>
          </a:xfrm>
          <a:prstGeom prst="rect">
            <a:avLst/>
          </a:prstGeom>
        </p:spPr>
        <p:txBody>
          <a:bodyPr/>
          <a:lstStyle>
            <a:lvl1pPr marL="0" indent="0" algn="r">
              <a:buFont typeface="Arial" panose="020B0604020202020204" pitchFamily="34" charset="0"/>
              <a:buNone/>
              <a:defRPr sz="2400" baseline="0">
                <a:solidFill>
                  <a:schemeClr val="bg1"/>
                </a:solidFill>
              </a:defRPr>
            </a:lvl1pPr>
            <a:lvl2pPr algn="r">
              <a:defRPr/>
            </a:lvl2pPr>
            <a:lvl3pPr algn="r">
              <a:defRPr/>
            </a:lvl3pPr>
            <a:lvl4pPr algn="r">
              <a:defRPr/>
            </a:lvl4pPr>
            <a:lvl5pPr algn="r">
              <a:defRPr/>
            </a:lvl5pPr>
          </a:lstStyle>
          <a:p>
            <a:pPr lvl="0"/>
            <a:r>
              <a:rPr lang="en-US" dirty="0"/>
              <a:t>Body text body text body text body text </a:t>
            </a:r>
            <a:r>
              <a:rPr lang="en-US"/>
              <a:t>body text body text body text body text body text</a:t>
            </a:r>
            <a:endParaRPr lang="en-US" dirty="0"/>
          </a:p>
        </p:txBody>
      </p:sp>
      <p:pic>
        <p:nvPicPr>
          <p:cNvPr id="2" name="Picture 1"/>
          <p:cNvPicPr>
            <a:picLocks noChangeAspect="1"/>
          </p:cNvPicPr>
          <p:nvPr userDrawn="1"/>
        </p:nvPicPr>
        <p:blipFill>
          <a:blip r:embed="rId3" cstate="email"/>
          <a:stretch>
            <a:fillRect/>
          </a:stretch>
        </p:blipFill>
        <p:spPr>
          <a:xfrm>
            <a:off x="9727630" y="1666799"/>
            <a:ext cx="1916154" cy="67812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lvl1pPr algn="l" defTabSz="1080135" rtl="0" eaLnBrk="1" latinLnBrk="0" hangingPunct="1">
        <a:lnSpc>
          <a:spcPct val="90000"/>
        </a:lnSpc>
        <a:spcBef>
          <a:spcPct val="0"/>
        </a:spcBef>
        <a:buNone/>
        <a:defRPr sz="5195" b="1" kern="1200">
          <a:solidFill>
            <a:schemeClr val="bg1"/>
          </a:solidFill>
          <a:latin typeface="Arial" panose="020B0604020202020204" pitchFamily="34" charset="0"/>
          <a:ea typeface="Arial" panose="020B0604020202020204" pitchFamily="34" charset="0"/>
          <a:cs typeface="Arial" panose="020B0604020202020204" pitchFamily="34" charset="0"/>
        </a:defRPr>
      </a:lvl1pPr>
    </p:titleStyle>
    <p:bodyStyle>
      <a:lvl1pPr marL="269875" indent="-269875" algn="l" defTabSz="1080135" rtl="0" eaLnBrk="1" latinLnBrk="0" hangingPunct="1">
        <a:lnSpc>
          <a:spcPct val="90000"/>
        </a:lnSpc>
        <a:spcBef>
          <a:spcPts val="1180"/>
        </a:spcBef>
        <a:buFont typeface="Arial" panose="020B0604020202020204" pitchFamily="34" charset="0"/>
        <a:buChar char="•"/>
        <a:defRPr sz="3305" kern="1200">
          <a:solidFill>
            <a:schemeClr val="tx1"/>
          </a:solidFill>
          <a:latin typeface="+mn-lt"/>
          <a:ea typeface="+mn-ea"/>
          <a:cs typeface="+mn-cs"/>
        </a:defRPr>
      </a:lvl1pPr>
      <a:lvl2pPr marL="809625" indent="-269875" algn="l" defTabSz="1080135" rtl="0" eaLnBrk="1" latinLnBrk="0" hangingPunct="1">
        <a:lnSpc>
          <a:spcPct val="90000"/>
        </a:lnSpc>
        <a:spcBef>
          <a:spcPts val="590"/>
        </a:spcBef>
        <a:buFont typeface="Arial" panose="020B0604020202020204" pitchFamily="34" charset="0"/>
        <a:buChar char="•"/>
        <a:defRPr sz="2835" kern="1200">
          <a:solidFill>
            <a:schemeClr val="tx1"/>
          </a:solidFill>
          <a:latin typeface="+mn-lt"/>
          <a:ea typeface="+mn-ea"/>
          <a:cs typeface="+mn-cs"/>
        </a:defRPr>
      </a:lvl2pPr>
      <a:lvl3pPr marL="1350010" indent="-269875" algn="l" defTabSz="1080135" rtl="0" eaLnBrk="1" latinLnBrk="0" hangingPunct="1">
        <a:lnSpc>
          <a:spcPct val="90000"/>
        </a:lnSpc>
        <a:spcBef>
          <a:spcPts val="590"/>
        </a:spcBef>
        <a:buFont typeface="Arial" panose="020B0604020202020204" pitchFamily="34" charset="0"/>
        <a:buChar char="•"/>
        <a:defRPr sz="2360" kern="1200">
          <a:solidFill>
            <a:schemeClr val="tx1"/>
          </a:solidFill>
          <a:latin typeface="+mn-lt"/>
          <a:ea typeface="+mn-ea"/>
          <a:cs typeface="+mn-cs"/>
        </a:defRPr>
      </a:lvl3pPr>
      <a:lvl4pPr marL="1889760" indent="-269875" algn="l" defTabSz="1080135" rtl="0" eaLnBrk="1" latinLnBrk="0" hangingPunct="1">
        <a:lnSpc>
          <a:spcPct val="90000"/>
        </a:lnSpc>
        <a:spcBef>
          <a:spcPts val="590"/>
        </a:spcBef>
        <a:buFont typeface="Arial" panose="020B0604020202020204" pitchFamily="34" charset="0"/>
        <a:buChar char="•"/>
        <a:defRPr sz="2125" kern="1200">
          <a:solidFill>
            <a:schemeClr val="tx1"/>
          </a:solidFill>
          <a:latin typeface="+mn-lt"/>
          <a:ea typeface="+mn-ea"/>
          <a:cs typeface="+mn-cs"/>
        </a:defRPr>
      </a:lvl4pPr>
      <a:lvl5pPr marL="2429510" indent="-269875" algn="l" defTabSz="1080135" rtl="0" eaLnBrk="1" latinLnBrk="0" hangingPunct="1">
        <a:lnSpc>
          <a:spcPct val="90000"/>
        </a:lnSpc>
        <a:spcBef>
          <a:spcPts val="590"/>
        </a:spcBef>
        <a:buFont typeface="Arial" panose="020B0604020202020204" pitchFamily="34" charset="0"/>
        <a:buChar char="•"/>
        <a:defRPr sz="2125" kern="1200">
          <a:solidFill>
            <a:schemeClr val="tx1"/>
          </a:solidFill>
          <a:latin typeface="+mn-lt"/>
          <a:ea typeface="+mn-ea"/>
          <a:cs typeface="+mn-cs"/>
        </a:defRPr>
      </a:lvl5pPr>
      <a:lvl6pPr marL="2969895" indent="-269875" algn="l" defTabSz="1080135" rtl="0" eaLnBrk="1" latinLnBrk="0" hangingPunct="1">
        <a:lnSpc>
          <a:spcPct val="90000"/>
        </a:lnSpc>
        <a:spcBef>
          <a:spcPts val="590"/>
        </a:spcBef>
        <a:buFont typeface="Arial" panose="020B0604020202020204" pitchFamily="34" charset="0"/>
        <a:buChar char="•"/>
        <a:defRPr sz="2125" kern="1200">
          <a:solidFill>
            <a:schemeClr val="tx1"/>
          </a:solidFill>
          <a:latin typeface="+mn-lt"/>
          <a:ea typeface="+mn-ea"/>
          <a:cs typeface="+mn-cs"/>
        </a:defRPr>
      </a:lvl6pPr>
      <a:lvl7pPr marL="3509645" indent="-269875" algn="l" defTabSz="1080135" rtl="0" eaLnBrk="1" latinLnBrk="0" hangingPunct="1">
        <a:lnSpc>
          <a:spcPct val="90000"/>
        </a:lnSpc>
        <a:spcBef>
          <a:spcPts val="590"/>
        </a:spcBef>
        <a:buFont typeface="Arial" panose="020B0604020202020204" pitchFamily="34" charset="0"/>
        <a:buChar char="•"/>
        <a:defRPr sz="2125" kern="1200">
          <a:solidFill>
            <a:schemeClr val="tx1"/>
          </a:solidFill>
          <a:latin typeface="+mn-lt"/>
          <a:ea typeface="+mn-ea"/>
          <a:cs typeface="+mn-cs"/>
        </a:defRPr>
      </a:lvl7pPr>
      <a:lvl8pPr marL="4049395" indent="-269875" algn="l" defTabSz="1080135" rtl="0" eaLnBrk="1" latinLnBrk="0" hangingPunct="1">
        <a:lnSpc>
          <a:spcPct val="90000"/>
        </a:lnSpc>
        <a:spcBef>
          <a:spcPts val="590"/>
        </a:spcBef>
        <a:buFont typeface="Arial" panose="020B0604020202020204" pitchFamily="34" charset="0"/>
        <a:buChar char="•"/>
        <a:defRPr sz="2125" kern="1200">
          <a:solidFill>
            <a:schemeClr val="tx1"/>
          </a:solidFill>
          <a:latin typeface="+mn-lt"/>
          <a:ea typeface="+mn-ea"/>
          <a:cs typeface="+mn-cs"/>
        </a:defRPr>
      </a:lvl8pPr>
      <a:lvl9pPr marL="4589780" indent="-269875" algn="l" defTabSz="1080135" rtl="0" eaLnBrk="1" latinLnBrk="0" hangingPunct="1">
        <a:lnSpc>
          <a:spcPct val="90000"/>
        </a:lnSpc>
        <a:spcBef>
          <a:spcPts val="590"/>
        </a:spcBef>
        <a:buFont typeface="Arial" panose="020B0604020202020204" pitchFamily="34" charset="0"/>
        <a:buChar char="•"/>
        <a:defRPr sz="2125" kern="1200">
          <a:solidFill>
            <a:schemeClr val="tx1"/>
          </a:solidFill>
          <a:latin typeface="+mn-lt"/>
          <a:ea typeface="+mn-ea"/>
          <a:cs typeface="+mn-cs"/>
        </a:defRPr>
      </a:lvl9pPr>
    </p:bodyStyle>
    <p:otherStyle>
      <a:defPPr>
        <a:defRPr lang="en-US"/>
      </a:defPPr>
      <a:lvl1pPr marL="0" algn="l" defTabSz="1080135" rtl="0" eaLnBrk="1" latinLnBrk="0" hangingPunct="1">
        <a:defRPr sz="2125" kern="1200">
          <a:solidFill>
            <a:schemeClr val="tx1"/>
          </a:solidFill>
          <a:latin typeface="+mn-lt"/>
          <a:ea typeface="+mn-ea"/>
          <a:cs typeface="+mn-cs"/>
        </a:defRPr>
      </a:lvl1pPr>
      <a:lvl2pPr marL="539750" algn="l" defTabSz="1080135" rtl="0" eaLnBrk="1" latinLnBrk="0" hangingPunct="1">
        <a:defRPr sz="2125" kern="1200">
          <a:solidFill>
            <a:schemeClr val="tx1"/>
          </a:solidFill>
          <a:latin typeface="+mn-lt"/>
          <a:ea typeface="+mn-ea"/>
          <a:cs typeface="+mn-cs"/>
        </a:defRPr>
      </a:lvl2pPr>
      <a:lvl3pPr marL="1080135" algn="l" defTabSz="1080135" rtl="0" eaLnBrk="1" latinLnBrk="0" hangingPunct="1">
        <a:defRPr sz="2125" kern="1200">
          <a:solidFill>
            <a:schemeClr val="tx1"/>
          </a:solidFill>
          <a:latin typeface="+mn-lt"/>
          <a:ea typeface="+mn-ea"/>
          <a:cs typeface="+mn-cs"/>
        </a:defRPr>
      </a:lvl3pPr>
      <a:lvl4pPr marL="1619885" algn="l" defTabSz="1080135" rtl="0" eaLnBrk="1" latinLnBrk="0" hangingPunct="1">
        <a:defRPr sz="2125" kern="1200">
          <a:solidFill>
            <a:schemeClr val="tx1"/>
          </a:solidFill>
          <a:latin typeface="+mn-lt"/>
          <a:ea typeface="+mn-ea"/>
          <a:cs typeface="+mn-cs"/>
        </a:defRPr>
      </a:lvl4pPr>
      <a:lvl5pPr marL="2159635" algn="l" defTabSz="1080135" rtl="0" eaLnBrk="1" latinLnBrk="0" hangingPunct="1">
        <a:defRPr sz="2125" kern="1200">
          <a:solidFill>
            <a:schemeClr val="tx1"/>
          </a:solidFill>
          <a:latin typeface="+mn-lt"/>
          <a:ea typeface="+mn-ea"/>
          <a:cs typeface="+mn-cs"/>
        </a:defRPr>
      </a:lvl5pPr>
      <a:lvl6pPr marL="2700020" algn="l" defTabSz="1080135" rtl="0" eaLnBrk="1" latinLnBrk="0" hangingPunct="1">
        <a:defRPr sz="2125" kern="1200">
          <a:solidFill>
            <a:schemeClr val="tx1"/>
          </a:solidFill>
          <a:latin typeface="+mn-lt"/>
          <a:ea typeface="+mn-ea"/>
          <a:cs typeface="+mn-cs"/>
        </a:defRPr>
      </a:lvl6pPr>
      <a:lvl7pPr marL="3239770" algn="l" defTabSz="1080135" rtl="0" eaLnBrk="1" latinLnBrk="0" hangingPunct="1">
        <a:defRPr sz="2125" kern="1200">
          <a:solidFill>
            <a:schemeClr val="tx1"/>
          </a:solidFill>
          <a:latin typeface="+mn-lt"/>
          <a:ea typeface="+mn-ea"/>
          <a:cs typeface="+mn-cs"/>
        </a:defRPr>
      </a:lvl7pPr>
      <a:lvl8pPr marL="3779520" algn="l" defTabSz="1080135" rtl="0" eaLnBrk="1" latinLnBrk="0" hangingPunct="1">
        <a:defRPr sz="2125" kern="1200">
          <a:solidFill>
            <a:schemeClr val="tx1"/>
          </a:solidFill>
          <a:latin typeface="+mn-lt"/>
          <a:ea typeface="+mn-ea"/>
          <a:cs typeface="+mn-cs"/>
        </a:defRPr>
      </a:lvl8pPr>
      <a:lvl9pPr marL="4319905" algn="l" defTabSz="1080135" rtl="0" eaLnBrk="1" latinLnBrk="0" hangingPunct="1">
        <a:defRPr sz="21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4.jpeg"/><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7.jpeg"/><Relationship Id="rId1"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9.jpeg"/><Relationship Id="rId1"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9489" y="908720"/>
            <a:ext cx="7691718" cy="3052855"/>
          </a:xfrm>
        </p:spPr>
        <p:txBody>
          <a:bodyPr/>
          <a:lstStyle/>
          <a:p>
            <a:r>
              <a:rPr lang="en-US" sz="3600" dirty="0"/>
              <a:t>Electricity tariff cost reflectivity and time of use tariff in java-bali system</a:t>
            </a:r>
            <a:endParaRPr lang="en-US" sz="3600" dirty="0"/>
          </a:p>
        </p:txBody>
      </p:sp>
      <p:sp>
        <p:nvSpPr>
          <p:cNvPr id="3" name="Content Placeholder 1"/>
          <p:cNvSpPr txBox="1"/>
          <p:nvPr/>
        </p:nvSpPr>
        <p:spPr>
          <a:xfrm>
            <a:off x="499489" y="3842664"/>
            <a:ext cx="4968367" cy="1011969"/>
          </a:xfrm>
          <a:prstGeom prst="rect">
            <a:avLst/>
          </a:prstGeom>
        </p:spPr>
        <p:txBody>
          <a:bodyPr/>
          <a:lstStyle>
            <a:lvl1pPr marL="0" indent="0" algn="l" defTabSz="1080135" rtl="0" eaLnBrk="1" latinLnBrk="0" hangingPunct="1">
              <a:lnSpc>
                <a:spcPct val="100000"/>
              </a:lnSpc>
              <a:spcBef>
                <a:spcPts val="0"/>
              </a:spcBef>
              <a:buFont typeface="Arial" panose="020B0604020202020204" pitchFamily="34" charset="0"/>
              <a:buNone/>
              <a:defRPr sz="1400" kern="1200">
                <a:solidFill>
                  <a:schemeClr val="bg1"/>
                </a:solidFill>
                <a:latin typeface="+mn-lt"/>
                <a:ea typeface="+mn-ea"/>
                <a:cs typeface="+mn-cs"/>
              </a:defRPr>
            </a:lvl1pPr>
            <a:lvl2pPr marL="809625" indent="-269875" algn="l" defTabSz="1080135" rtl="0" eaLnBrk="1" latinLnBrk="0" hangingPunct="1">
              <a:lnSpc>
                <a:spcPct val="90000"/>
              </a:lnSpc>
              <a:spcBef>
                <a:spcPts val="590"/>
              </a:spcBef>
              <a:buFont typeface="Arial" panose="020B0604020202020204" pitchFamily="34" charset="0"/>
              <a:buChar char="•"/>
              <a:defRPr sz="2835" kern="1200">
                <a:solidFill>
                  <a:schemeClr val="tx1"/>
                </a:solidFill>
                <a:latin typeface="+mn-lt"/>
                <a:ea typeface="+mn-ea"/>
                <a:cs typeface="+mn-cs"/>
              </a:defRPr>
            </a:lvl2pPr>
            <a:lvl3pPr marL="1350010" indent="-269875" algn="l" defTabSz="1080135" rtl="0" eaLnBrk="1" latinLnBrk="0" hangingPunct="1">
              <a:lnSpc>
                <a:spcPct val="90000"/>
              </a:lnSpc>
              <a:spcBef>
                <a:spcPts val="590"/>
              </a:spcBef>
              <a:buFont typeface="Arial" panose="020B0604020202020204" pitchFamily="34" charset="0"/>
              <a:buChar char="•"/>
              <a:defRPr sz="2360" kern="1200">
                <a:solidFill>
                  <a:schemeClr val="tx1"/>
                </a:solidFill>
                <a:latin typeface="+mn-lt"/>
                <a:ea typeface="+mn-ea"/>
                <a:cs typeface="+mn-cs"/>
              </a:defRPr>
            </a:lvl3pPr>
            <a:lvl4pPr marL="1889760" indent="-269875" algn="l" defTabSz="1080135" rtl="0" eaLnBrk="1" latinLnBrk="0" hangingPunct="1">
              <a:lnSpc>
                <a:spcPct val="90000"/>
              </a:lnSpc>
              <a:spcBef>
                <a:spcPts val="590"/>
              </a:spcBef>
              <a:buFont typeface="Arial" panose="020B0604020202020204" pitchFamily="34" charset="0"/>
              <a:buChar char="•"/>
              <a:defRPr sz="2125" kern="1200">
                <a:solidFill>
                  <a:schemeClr val="tx1"/>
                </a:solidFill>
                <a:latin typeface="+mn-lt"/>
                <a:ea typeface="+mn-ea"/>
                <a:cs typeface="+mn-cs"/>
              </a:defRPr>
            </a:lvl4pPr>
            <a:lvl5pPr marL="2429510" indent="-269875" algn="l" defTabSz="1080135" rtl="0" eaLnBrk="1" latinLnBrk="0" hangingPunct="1">
              <a:lnSpc>
                <a:spcPct val="90000"/>
              </a:lnSpc>
              <a:spcBef>
                <a:spcPts val="590"/>
              </a:spcBef>
              <a:buFont typeface="Arial" panose="020B0604020202020204" pitchFamily="34" charset="0"/>
              <a:buChar char="•"/>
              <a:defRPr sz="2125" kern="1200">
                <a:solidFill>
                  <a:schemeClr val="tx1"/>
                </a:solidFill>
                <a:latin typeface="+mn-lt"/>
                <a:ea typeface="+mn-ea"/>
                <a:cs typeface="+mn-cs"/>
              </a:defRPr>
            </a:lvl5pPr>
            <a:lvl6pPr marL="2969895" indent="-269875" algn="l" defTabSz="1080135" rtl="0" eaLnBrk="1" latinLnBrk="0" hangingPunct="1">
              <a:lnSpc>
                <a:spcPct val="90000"/>
              </a:lnSpc>
              <a:spcBef>
                <a:spcPts val="590"/>
              </a:spcBef>
              <a:buFont typeface="Arial" panose="020B0604020202020204" pitchFamily="34" charset="0"/>
              <a:buChar char="•"/>
              <a:defRPr sz="2125" kern="1200">
                <a:solidFill>
                  <a:schemeClr val="tx1"/>
                </a:solidFill>
                <a:latin typeface="+mn-lt"/>
                <a:ea typeface="+mn-ea"/>
                <a:cs typeface="+mn-cs"/>
              </a:defRPr>
            </a:lvl6pPr>
            <a:lvl7pPr marL="3509645" indent="-269875" algn="l" defTabSz="1080135" rtl="0" eaLnBrk="1" latinLnBrk="0" hangingPunct="1">
              <a:lnSpc>
                <a:spcPct val="90000"/>
              </a:lnSpc>
              <a:spcBef>
                <a:spcPts val="590"/>
              </a:spcBef>
              <a:buFont typeface="Arial" panose="020B0604020202020204" pitchFamily="34" charset="0"/>
              <a:buChar char="•"/>
              <a:defRPr sz="2125" kern="1200">
                <a:solidFill>
                  <a:schemeClr val="tx1"/>
                </a:solidFill>
                <a:latin typeface="+mn-lt"/>
                <a:ea typeface="+mn-ea"/>
                <a:cs typeface="+mn-cs"/>
              </a:defRPr>
            </a:lvl7pPr>
            <a:lvl8pPr marL="4049395" indent="-269875" algn="l" defTabSz="1080135" rtl="0" eaLnBrk="1" latinLnBrk="0" hangingPunct="1">
              <a:lnSpc>
                <a:spcPct val="90000"/>
              </a:lnSpc>
              <a:spcBef>
                <a:spcPts val="590"/>
              </a:spcBef>
              <a:buFont typeface="Arial" panose="020B0604020202020204" pitchFamily="34" charset="0"/>
              <a:buChar char="•"/>
              <a:defRPr sz="2125" kern="1200">
                <a:solidFill>
                  <a:schemeClr val="tx1"/>
                </a:solidFill>
                <a:latin typeface="+mn-lt"/>
                <a:ea typeface="+mn-ea"/>
                <a:cs typeface="+mn-cs"/>
              </a:defRPr>
            </a:lvl8pPr>
            <a:lvl9pPr marL="4589780" indent="-269875" algn="l" defTabSz="1080135" rtl="0" eaLnBrk="1" latinLnBrk="0" hangingPunct="1">
              <a:lnSpc>
                <a:spcPct val="90000"/>
              </a:lnSpc>
              <a:spcBef>
                <a:spcPts val="590"/>
              </a:spcBef>
              <a:buFont typeface="Arial" panose="020B0604020202020204" pitchFamily="34" charset="0"/>
              <a:buChar char="•"/>
              <a:defRPr sz="2125" kern="1200">
                <a:solidFill>
                  <a:schemeClr val="tx1"/>
                </a:solidFill>
                <a:latin typeface="+mn-lt"/>
                <a:ea typeface="+mn-ea"/>
                <a:cs typeface="+mn-cs"/>
              </a:defRPr>
            </a:lvl9pPr>
          </a:lstStyle>
          <a:p>
            <a:endParaRPr lang="en-ID" b="1" dirty="0"/>
          </a:p>
          <a:p>
            <a:endParaRPr lang="en-ID" b="1" dirty="0"/>
          </a:p>
          <a:p>
            <a:r>
              <a:rPr lang="en-US" sz="1600" b="1" dirty="0"/>
              <a:t>Arionmaro Asi Simaremare</a:t>
            </a:r>
            <a:endParaRPr lang="en-US" altLang="en-ID" sz="1600" b="1" dirty="0" smtClean="0"/>
          </a:p>
          <a:p>
            <a:r>
              <a:rPr lang="en-US" sz="1600" b="1" dirty="0" smtClean="0"/>
              <a:t>1st IAEE Online Conference - June 2021</a:t>
            </a:r>
            <a:endParaRPr lang="en-US" sz="1600" b="1"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dirty="0" smtClean="0"/>
              <a:t>Framework of this study</a:t>
            </a:r>
            <a:endParaRPr lang="en-US" sz="2800" dirty="0"/>
          </a:p>
        </p:txBody>
      </p:sp>
      <p:pic>
        <p:nvPicPr>
          <p:cNvPr id="4" name="Picture 3" descr="Framework"/>
          <p:cNvPicPr>
            <a:picLocks noChangeAspect="1"/>
          </p:cNvPicPr>
          <p:nvPr/>
        </p:nvPicPr>
        <p:blipFill>
          <a:blip r:embed="rId1">
            <a:clrChange>
              <a:clrFrom>
                <a:srgbClr val="FFFFFF">
                  <a:alpha val="100000"/>
                </a:srgbClr>
              </a:clrFrom>
              <a:clrTo>
                <a:srgbClr val="FFFFFF">
                  <a:alpha val="100000"/>
                  <a:alpha val="0"/>
                </a:srgbClr>
              </a:clrTo>
            </a:clrChange>
          </a:blip>
          <a:srcRect b="9140"/>
          <a:stretch>
            <a:fillRect/>
          </a:stretch>
        </p:blipFill>
        <p:spPr>
          <a:xfrm>
            <a:off x="665274" y="1307207"/>
            <a:ext cx="7842422" cy="4926690"/>
          </a:xfrm>
          <a:prstGeom prst="rect">
            <a:avLst/>
          </a:prstGeom>
          <a:ln>
            <a:noFill/>
          </a:ln>
          <a:effectLst/>
        </p:spPr>
      </p:pic>
      <p:pic>
        <p:nvPicPr>
          <p:cNvPr id="2" name="Picture 1" descr="framework-complex-like-puzzle-pictured-as-word-framework-puzzle-pieces-to-show-framework-can-be-difficult-needs-164221084"/>
          <p:cNvPicPr>
            <a:picLocks noChangeAspect="1"/>
          </p:cNvPicPr>
          <p:nvPr/>
        </p:nvPicPr>
        <p:blipFill>
          <a:blip r:embed="rId2"/>
          <a:srcRect l="6471" t="5288" r="6510" b="12029"/>
          <a:stretch>
            <a:fillRect/>
          </a:stretch>
        </p:blipFill>
        <p:spPr>
          <a:xfrm rot="17100000">
            <a:off x="8138795" y="2616200"/>
            <a:ext cx="4243705" cy="2492375"/>
          </a:xfrm>
          <a:prstGeom prst="rect">
            <a:avLst/>
          </a:prstGeom>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926070" y="4996180"/>
            <a:ext cx="4310380" cy="619125"/>
          </a:xfrm>
        </p:spPr>
        <p:txBody>
          <a:bodyPr/>
          <a:lstStyle/>
          <a:p>
            <a:pPr algn="l"/>
            <a:r>
              <a:rPr lang="en-US" dirty="0" smtClean="0"/>
              <a:t>Result and Discussion</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050" y="537845"/>
            <a:ext cx="9095105" cy="579755"/>
          </a:xfrm>
        </p:spPr>
        <p:txBody>
          <a:bodyPr/>
          <a:lstStyle/>
          <a:p>
            <a:r>
              <a:rPr lang="en-US" sz="2400" dirty="0" smtClean="0"/>
              <a:t>Typical </a:t>
            </a:r>
            <a:r>
              <a:rPr lang="en-US" sz="2400" dirty="0"/>
              <a:t>dispatch </a:t>
            </a:r>
            <a:r>
              <a:rPr lang="en-US" sz="2400" dirty="0" smtClean="0"/>
              <a:t>of generators in </a:t>
            </a:r>
            <a:r>
              <a:rPr lang="en-US" sz="2400" dirty="0" err="1" smtClean="0"/>
              <a:t>Jawa</a:t>
            </a:r>
            <a:r>
              <a:rPr lang="en-US" sz="2400" dirty="0" smtClean="0"/>
              <a:t>-Bali system</a:t>
            </a:r>
            <a:endParaRPr lang="en-US" sz="2400" dirty="0"/>
          </a:p>
        </p:txBody>
      </p:sp>
      <p:sp>
        <p:nvSpPr>
          <p:cNvPr id="3" name="Text Placeholder 2"/>
          <p:cNvSpPr>
            <a:spLocks noGrp="1"/>
          </p:cNvSpPr>
          <p:nvPr>
            <p:ph type="body" sz="quarter" idx="12"/>
          </p:nvPr>
        </p:nvSpPr>
        <p:spPr>
          <a:xfrm>
            <a:off x="11472331" y="6233813"/>
            <a:ext cx="472020" cy="331972"/>
          </a:xfrm>
        </p:spPr>
        <p:txBody>
          <a:bodyPr/>
          <a:lstStyle/>
          <a:p>
            <a:endParaRPr lang="en-US"/>
          </a:p>
        </p:txBody>
      </p:sp>
      <p:pic>
        <p:nvPicPr>
          <p:cNvPr id="31" name="Picture 9"/>
          <p:cNvPicPr>
            <a:picLocks noChangeAspect="1"/>
          </p:cNvPicPr>
          <p:nvPr/>
        </p:nvPicPr>
        <p:blipFill>
          <a:blip r:embed="rId1"/>
          <a:stretch>
            <a:fillRect/>
          </a:stretch>
        </p:blipFill>
        <p:spPr>
          <a:xfrm>
            <a:off x="627380" y="1248410"/>
            <a:ext cx="10937875" cy="5445760"/>
          </a:xfrm>
          <a:prstGeom prst="rect">
            <a:avLst/>
          </a:prstGeom>
          <a:noFill/>
          <a:ln>
            <a:noFill/>
          </a:ln>
        </p:spPr>
      </p:pic>
      <p:sp>
        <p:nvSpPr>
          <p:cNvPr id="6" name="TextBox 17"/>
          <p:cNvSpPr txBox="1"/>
          <p:nvPr/>
        </p:nvSpPr>
        <p:spPr>
          <a:xfrm>
            <a:off x="1877582" y="4243391"/>
            <a:ext cx="3866464" cy="368300"/>
          </a:xfrm>
          <a:prstGeom prst="rect">
            <a:avLst/>
          </a:prstGeom>
          <a:noFill/>
        </p:spPr>
        <p:txBody>
          <a:bodyPr wrap="square">
            <a:spAutoFit/>
          </a:bodyPr>
          <a:lstStyle/>
          <a:p>
            <a:r>
              <a:rPr lang="en-US" altLang="id-ID" i="1" dirty="0" err="1"/>
              <a:t>Dominated by CFPP and CCGT</a:t>
            </a:r>
            <a:endParaRPr lang="en-US" altLang="id-ID" dirty="0"/>
          </a:p>
        </p:txBody>
      </p:sp>
      <p:sp>
        <p:nvSpPr>
          <p:cNvPr id="5" name="TextBox 17"/>
          <p:cNvSpPr txBox="1"/>
          <p:nvPr/>
        </p:nvSpPr>
        <p:spPr>
          <a:xfrm>
            <a:off x="7271907" y="4611691"/>
            <a:ext cx="3866464" cy="922020"/>
          </a:xfrm>
          <a:prstGeom prst="rect">
            <a:avLst/>
          </a:prstGeom>
          <a:noFill/>
        </p:spPr>
        <p:txBody>
          <a:bodyPr wrap="square">
            <a:spAutoFit/>
          </a:bodyPr>
          <a:lstStyle/>
          <a:p>
            <a:r>
              <a:rPr lang="en-US" altLang="id-ID" dirty="0"/>
              <a:t>No significant change on the composition of CFPP and CCGT at weekends</a:t>
            </a:r>
            <a:endParaRPr lang="en-US" altLang="id-ID"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050" y="537845"/>
            <a:ext cx="9095105" cy="579755"/>
          </a:xfrm>
        </p:spPr>
        <p:txBody>
          <a:bodyPr/>
          <a:lstStyle/>
          <a:p>
            <a:r>
              <a:rPr lang="en-US" sz="2400" dirty="0"/>
              <a:t>Java-Bali system generation cost and Load Profile </a:t>
            </a:r>
            <a:endParaRPr lang="en-US" sz="2400" dirty="0"/>
          </a:p>
        </p:txBody>
      </p:sp>
      <p:sp>
        <p:nvSpPr>
          <p:cNvPr id="3" name="Text Placeholder 2"/>
          <p:cNvSpPr>
            <a:spLocks noGrp="1"/>
          </p:cNvSpPr>
          <p:nvPr>
            <p:ph type="body" sz="quarter" idx="12"/>
          </p:nvPr>
        </p:nvSpPr>
        <p:spPr>
          <a:xfrm>
            <a:off x="11472331" y="6233813"/>
            <a:ext cx="472020" cy="331972"/>
          </a:xfrm>
        </p:spPr>
        <p:txBody>
          <a:bodyPr/>
          <a:lstStyle/>
          <a:p>
            <a:endParaRPr lang="en-US"/>
          </a:p>
        </p:txBody>
      </p:sp>
      <p:sp>
        <p:nvSpPr>
          <p:cNvPr id="6" name="TextBox 17"/>
          <p:cNvSpPr txBox="1"/>
          <p:nvPr/>
        </p:nvSpPr>
        <p:spPr>
          <a:xfrm>
            <a:off x="6395085" y="1525270"/>
            <a:ext cx="5549265" cy="1015663"/>
          </a:xfrm>
          <a:prstGeom prst="rect">
            <a:avLst/>
          </a:prstGeom>
          <a:noFill/>
        </p:spPr>
        <p:txBody>
          <a:bodyPr wrap="square">
            <a:spAutoFit/>
          </a:bodyPr>
          <a:lstStyle/>
          <a:p>
            <a:r>
              <a:rPr lang="en-US" altLang="id-ID" sz="2000" dirty="0" smtClean="0">
                <a:solidFill>
                  <a:srgbClr val="C00000"/>
                </a:solidFill>
              </a:rPr>
              <a:t>Generators operational cost highly correlated with the load profile</a:t>
            </a:r>
            <a:r>
              <a:rPr lang="en-US" altLang="id-ID" sz="2000" dirty="0" smtClean="0">
                <a:solidFill>
                  <a:srgbClr val="C00000"/>
                </a:solidFill>
              </a:rPr>
              <a:t>. </a:t>
            </a:r>
            <a:r>
              <a:rPr lang="en-US" altLang="id-ID" sz="2000" dirty="0">
                <a:solidFill>
                  <a:srgbClr val="C00000"/>
                </a:solidFill>
              </a:rPr>
              <a:t>Biaya operasi tinggi ketika PLTG dan PLTD beroperasi.</a:t>
            </a:r>
            <a:endParaRPr lang="en-US" altLang="id-ID" sz="2000" dirty="0">
              <a:solidFill>
                <a:srgbClr val="C00000"/>
              </a:solidFill>
            </a:endParaRPr>
          </a:p>
        </p:txBody>
      </p:sp>
      <p:graphicFrame>
        <p:nvGraphicFramePr>
          <p:cNvPr id="4" name="Table 3"/>
          <p:cNvGraphicFramePr/>
          <p:nvPr/>
        </p:nvGraphicFramePr>
        <p:xfrm>
          <a:off x="1655445" y="5490210"/>
          <a:ext cx="3929808" cy="665480"/>
        </p:xfrm>
        <a:graphic>
          <a:graphicData uri="http://schemas.openxmlformats.org/drawingml/2006/table">
            <a:tbl>
              <a:tblPr bandRow="1">
                <a:tableStyleId>{B301B821-A1FF-4177-AEE7-76D212191A09}</a:tableStyleId>
              </a:tblPr>
              <a:tblGrid>
                <a:gridCol w="1004951"/>
                <a:gridCol w="1004951"/>
                <a:gridCol w="914955"/>
                <a:gridCol w="1004951"/>
              </a:tblGrid>
              <a:tr h="393700">
                <a:tc>
                  <a:txBody>
                    <a:bodyPr/>
                    <a:lstStyle/>
                    <a:p>
                      <a:pPr indent="0" algn="ctr">
                        <a:buNone/>
                      </a:pPr>
                      <a:r>
                        <a:rPr lang="en-US" sz="1400" dirty="0" smtClean="0"/>
                        <a:t>Industry</a:t>
                      </a:r>
                      <a:endParaRPr lang="en-US" sz="1400" dirty="0"/>
                    </a:p>
                  </a:txBody>
                  <a:tcPr marL="12700" marR="12700" marT="12700" anchor="ctr"/>
                </a:tc>
                <a:tc>
                  <a:txBody>
                    <a:bodyPr/>
                    <a:lstStyle/>
                    <a:p>
                      <a:pPr indent="0" algn="ctr">
                        <a:buNone/>
                      </a:pPr>
                      <a:r>
                        <a:rPr lang="en-US" sz="1400" dirty="0" smtClean="0"/>
                        <a:t>Business</a:t>
                      </a:r>
                      <a:endParaRPr lang="en-US" sz="1400" dirty="0"/>
                    </a:p>
                  </a:txBody>
                  <a:tcPr marL="12700" marR="12700" marT="12700" anchor="ctr"/>
                </a:tc>
                <a:tc>
                  <a:txBody>
                    <a:bodyPr/>
                    <a:lstStyle/>
                    <a:p>
                      <a:pPr indent="0" algn="ctr">
                        <a:buNone/>
                      </a:pPr>
                      <a:r>
                        <a:rPr lang="en-US" sz="1400" dirty="0" smtClean="0"/>
                        <a:t>Residential</a:t>
                      </a:r>
                      <a:endParaRPr lang="en-US" sz="1400" dirty="0"/>
                    </a:p>
                  </a:txBody>
                  <a:tcPr marL="12700" marR="12700" marT="12700" anchor="ctr"/>
                </a:tc>
                <a:tc>
                  <a:txBody>
                    <a:bodyPr/>
                    <a:lstStyle/>
                    <a:p>
                      <a:pPr indent="0" algn="ctr">
                        <a:buNone/>
                      </a:pPr>
                      <a:r>
                        <a:rPr lang="en-US" sz="1400" dirty="0" smtClean="0"/>
                        <a:t>Total System</a:t>
                      </a:r>
                      <a:endParaRPr lang="en-US" sz="1400" dirty="0"/>
                    </a:p>
                  </a:txBody>
                  <a:tcPr marL="12700" marR="12700" marT="12700" anchor="ctr"/>
                </a:tc>
              </a:tr>
              <a:tr h="226060">
                <a:tc>
                  <a:txBody>
                    <a:bodyPr/>
                    <a:lstStyle/>
                    <a:p>
                      <a:pPr indent="0" algn="ctr">
                        <a:buNone/>
                      </a:pPr>
                      <a:r>
                        <a:rPr lang="en-US" sz="1400" dirty="0"/>
                        <a:t> 0.81 </a:t>
                      </a:r>
                      <a:endParaRPr lang="en-US" sz="1400" dirty="0"/>
                    </a:p>
                  </a:txBody>
                  <a:tcPr marL="12700" marR="12700" marT="12700" anchor="ctr"/>
                </a:tc>
                <a:tc>
                  <a:txBody>
                    <a:bodyPr/>
                    <a:lstStyle/>
                    <a:p>
                      <a:pPr indent="0" algn="ctr">
                        <a:buNone/>
                      </a:pPr>
                      <a:r>
                        <a:rPr lang="en-US" sz="1400" dirty="0"/>
                        <a:t> 0.93 </a:t>
                      </a:r>
                      <a:endParaRPr lang="en-US" sz="1400" dirty="0"/>
                    </a:p>
                  </a:txBody>
                  <a:tcPr marL="12700" marR="12700" marT="12700" anchor="ctr"/>
                </a:tc>
                <a:tc>
                  <a:txBody>
                    <a:bodyPr/>
                    <a:lstStyle/>
                    <a:p>
                      <a:pPr indent="0" algn="ctr">
                        <a:buNone/>
                      </a:pPr>
                      <a:r>
                        <a:rPr lang="en-US" sz="1400" dirty="0"/>
                        <a:t> 0.37 </a:t>
                      </a:r>
                      <a:endParaRPr lang="en-US" sz="1400" dirty="0"/>
                    </a:p>
                  </a:txBody>
                  <a:tcPr marL="12700" marR="12700" marT="12700" anchor="ctr"/>
                </a:tc>
                <a:tc>
                  <a:txBody>
                    <a:bodyPr/>
                    <a:lstStyle/>
                    <a:p>
                      <a:pPr indent="0" algn="ctr">
                        <a:buNone/>
                      </a:pPr>
                      <a:r>
                        <a:rPr lang="en-US" sz="1400" dirty="0"/>
                        <a:t> 0.95 </a:t>
                      </a:r>
                      <a:endParaRPr lang="en-US" sz="1400" dirty="0"/>
                    </a:p>
                  </a:txBody>
                  <a:tcPr marL="12700" marR="12700" marT="12700" anchor="ctr"/>
                </a:tc>
              </a:tr>
            </a:tbl>
          </a:graphicData>
        </a:graphic>
      </p:graphicFrame>
      <p:sp>
        <p:nvSpPr>
          <p:cNvPr id="7" name="TextBox 17"/>
          <p:cNvSpPr txBox="1"/>
          <p:nvPr/>
        </p:nvSpPr>
        <p:spPr>
          <a:xfrm>
            <a:off x="196215" y="5600700"/>
            <a:ext cx="1459230" cy="398780"/>
          </a:xfrm>
          <a:prstGeom prst="rect">
            <a:avLst/>
          </a:prstGeom>
          <a:noFill/>
        </p:spPr>
        <p:txBody>
          <a:bodyPr wrap="square">
            <a:spAutoFit/>
          </a:bodyPr>
          <a:lstStyle/>
          <a:p>
            <a:r>
              <a:rPr lang="en-US" altLang="id-ID" sz="2000" dirty="0">
                <a:solidFill>
                  <a:srgbClr val="C00000"/>
                </a:solidFill>
              </a:rPr>
              <a:t>R_Squared</a:t>
            </a:r>
            <a:endParaRPr lang="en-US" altLang="id-ID" sz="2000" dirty="0">
              <a:solidFill>
                <a:srgbClr val="C00000"/>
              </a:solidFill>
            </a:endParaRPr>
          </a:p>
        </p:txBody>
      </p:sp>
      <p:pic>
        <p:nvPicPr>
          <p:cNvPr id="9" name="Picture 8"/>
          <p:cNvPicPr>
            <a:picLocks noChangeAspect="1"/>
          </p:cNvPicPr>
          <p:nvPr/>
        </p:nvPicPr>
        <p:blipFill>
          <a:blip r:embed="rId1"/>
          <a:stretch>
            <a:fillRect/>
          </a:stretch>
        </p:blipFill>
        <p:spPr>
          <a:xfrm>
            <a:off x="196214" y="1525269"/>
            <a:ext cx="5783739" cy="3384481"/>
          </a:xfrm>
          <a:prstGeom prst="rect">
            <a:avLst/>
          </a:prstGeom>
          <a:noFill/>
          <a:ln>
            <a:noFill/>
          </a:ln>
        </p:spPr>
      </p:pic>
      <p:pic>
        <p:nvPicPr>
          <p:cNvPr id="10" name="Picture 9"/>
          <p:cNvPicPr>
            <a:picLocks noChangeAspect="1"/>
          </p:cNvPicPr>
          <p:nvPr/>
        </p:nvPicPr>
        <p:blipFill>
          <a:blip r:embed="rId2"/>
          <a:stretch>
            <a:fillRect/>
          </a:stretch>
        </p:blipFill>
        <p:spPr>
          <a:xfrm>
            <a:off x="5979953" y="2947190"/>
            <a:ext cx="6212047" cy="3208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050" y="537845"/>
            <a:ext cx="9095105" cy="579755"/>
          </a:xfrm>
        </p:spPr>
        <p:txBody>
          <a:bodyPr/>
          <a:lstStyle/>
          <a:p>
            <a:r>
              <a:rPr lang="en-US" sz="2400" dirty="0" smtClean="0"/>
              <a:t>Existing Tariff Evaluation</a:t>
            </a:r>
            <a:endParaRPr lang="en-US" sz="2400" dirty="0"/>
          </a:p>
        </p:txBody>
      </p:sp>
      <p:sp>
        <p:nvSpPr>
          <p:cNvPr id="3" name="Text Placeholder 2"/>
          <p:cNvSpPr>
            <a:spLocks noGrp="1"/>
          </p:cNvSpPr>
          <p:nvPr>
            <p:ph type="body" sz="quarter" idx="12"/>
          </p:nvPr>
        </p:nvSpPr>
        <p:spPr>
          <a:xfrm>
            <a:off x="11472331" y="6233813"/>
            <a:ext cx="472020" cy="331972"/>
          </a:xfrm>
        </p:spPr>
        <p:txBody>
          <a:bodyPr/>
          <a:lstStyle/>
          <a:p>
            <a:endParaRPr lang="en-US"/>
          </a:p>
        </p:txBody>
      </p:sp>
      <p:sp>
        <p:nvSpPr>
          <p:cNvPr id="6" name="TextBox 17"/>
          <p:cNvSpPr txBox="1"/>
          <p:nvPr/>
        </p:nvSpPr>
        <p:spPr>
          <a:xfrm>
            <a:off x="6156960" y="1709774"/>
            <a:ext cx="4774651" cy="1015663"/>
          </a:xfrm>
          <a:prstGeom prst="rect">
            <a:avLst/>
          </a:prstGeom>
          <a:noFill/>
        </p:spPr>
        <p:txBody>
          <a:bodyPr wrap="square">
            <a:spAutoFit/>
          </a:bodyPr>
          <a:lstStyle/>
          <a:p>
            <a:r>
              <a:rPr lang="en-US" altLang="id-ID" sz="2000" dirty="0" smtClean="0">
                <a:solidFill>
                  <a:srgbClr val="C00000"/>
                </a:solidFill>
              </a:rPr>
              <a:t>Existing tariff, both flat and peak/off-peak tariff, poorly reflect the production cost of electricity at all time.</a:t>
            </a:r>
            <a:endParaRPr lang="en-US" altLang="id-ID" sz="2000" dirty="0">
              <a:solidFill>
                <a:srgbClr val="C00000"/>
              </a:solidFill>
            </a:endParaRPr>
          </a:p>
        </p:txBody>
      </p:sp>
      <p:graphicFrame>
        <p:nvGraphicFramePr>
          <p:cNvPr id="4" name="Table 3"/>
          <p:cNvGraphicFramePr/>
          <p:nvPr/>
        </p:nvGraphicFramePr>
        <p:xfrm>
          <a:off x="35560" y="5666740"/>
          <a:ext cx="6121400" cy="543560"/>
        </p:xfrm>
        <a:graphic>
          <a:graphicData uri="http://schemas.openxmlformats.org/drawingml/2006/table">
            <a:tbl>
              <a:tblPr bandRow="1">
                <a:tableStyleId>{B301B821-A1FF-4177-AEE7-76D212191A09}</a:tableStyleId>
              </a:tblPr>
              <a:tblGrid>
                <a:gridCol w="927100"/>
                <a:gridCol w="927100"/>
                <a:gridCol w="609600"/>
                <a:gridCol w="609600"/>
                <a:gridCol w="609600"/>
                <a:gridCol w="609600"/>
                <a:gridCol w="609600"/>
                <a:gridCol w="609600"/>
                <a:gridCol w="609600"/>
              </a:tblGrid>
              <a:tr h="271780">
                <a:tc>
                  <a:txBody>
                    <a:bodyPr/>
                    <a:lstStyle/>
                    <a:p>
                      <a:pPr indent="0">
                        <a:buNone/>
                      </a:pPr>
                      <a:r>
                        <a:rPr lang="en-US" sz="1400"/>
                        <a:t>RT</a:t>
                      </a:r>
                      <a:endParaRPr lang="en-US" sz="1400"/>
                    </a:p>
                  </a:txBody>
                  <a:tcPr marL="12700" marR="12700" marT="12700" anchor="ctr"/>
                </a:tc>
                <a:tc>
                  <a:txBody>
                    <a:bodyPr/>
                    <a:lstStyle/>
                    <a:p>
                      <a:pPr indent="0">
                        <a:buNone/>
                      </a:pPr>
                      <a:r>
                        <a:rPr lang="en-US" sz="1400"/>
                        <a:t>B2-TR</a:t>
                      </a:r>
                      <a:endParaRPr lang="en-US" sz="1400"/>
                    </a:p>
                  </a:txBody>
                  <a:tcPr marL="12700" marR="12700" marT="12700" anchor="ctr"/>
                </a:tc>
                <a:tc>
                  <a:txBody>
                    <a:bodyPr/>
                    <a:lstStyle/>
                    <a:p>
                      <a:pPr indent="0">
                        <a:buNone/>
                      </a:pPr>
                      <a:r>
                        <a:rPr lang="en-US" sz="1400"/>
                        <a:t>B3-TM</a:t>
                      </a:r>
                      <a:endParaRPr lang="en-US" sz="1400"/>
                    </a:p>
                  </a:txBody>
                  <a:tcPr marL="12700" marR="12700" marT="12700" anchor="ctr"/>
                </a:tc>
                <a:tc>
                  <a:txBody>
                    <a:bodyPr/>
                    <a:lstStyle/>
                    <a:p>
                      <a:pPr indent="0">
                        <a:buNone/>
                      </a:pPr>
                      <a:r>
                        <a:rPr lang="en-US" sz="1400"/>
                        <a:t>I3-TM</a:t>
                      </a:r>
                      <a:endParaRPr lang="en-US" sz="1400"/>
                    </a:p>
                  </a:txBody>
                  <a:tcPr marL="12700" marR="12700" marT="12700" anchor="ctr"/>
                </a:tc>
                <a:tc>
                  <a:txBody>
                    <a:bodyPr/>
                    <a:lstStyle/>
                    <a:p>
                      <a:pPr indent="0">
                        <a:buNone/>
                      </a:pPr>
                      <a:r>
                        <a:rPr lang="en-US" sz="1400"/>
                        <a:t>I4-TT</a:t>
                      </a:r>
                      <a:endParaRPr lang="en-US" sz="1400"/>
                    </a:p>
                  </a:txBody>
                  <a:tcPr marL="12700" marR="12700" marT="12700" anchor="ctr"/>
                </a:tc>
                <a:tc>
                  <a:txBody>
                    <a:bodyPr/>
                    <a:lstStyle/>
                    <a:p>
                      <a:pPr indent="0">
                        <a:buNone/>
                      </a:pPr>
                      <a:r>
                        <a:rPr lang="en-US" sz="1400"/>
                        <a:t>P1-TR</a:t>
                      </a:r>
                      <a:endParaRPr lang="en-US" sz="1400"/>
                    </a:p>
                  </a:txBody>
                  <a:tcPr marL="12700" marR="12700" marT="12700" anchor="ctr"/>
                </a:tc>
                <a:tc>
                  <a:txBody>
                    <a:bodyPr/>
                    <a:lstStyle/>
                    <a:p>
                      <a:pPr indent="0">
                        <a:buNone/>
                      </a:pPr>
                      <a:r>
                        <a:rPr lang="en-US" sz="1400"/>
                        <a:t>P2-TM</a:t>
                      </a:r>
                      <a:endParaRPr lang="en-US" sz="1400"/>
                    </a:p>
                  </a:txBody>
                  <a:tcPr marL="12700" marR="12700" marT="12700" anchor="ctr"/>
                </a:tc>
                <a:tc>
                  <a:txBody>
                    <a:bodyPr/>
                    <a:lstStyle/>
                    <a:p>
                      <a:pPr indent="0">
                        <a:buNone/>
                      </a:pPr>
                      <a:r>
                        <a:rPr lang="en-US" sz="1400"/>
                        <a:t>P3-TR</a:t>
                      </a:r>
                      <a:endParaRPr lang="en-US" sz="1400"/>
                    </a:p>
                  </a:txBody>
                  <a:tcPr marL="12700" marR="12700" marT="12700" anchor="ctr"/>
                </a:tc>
                <a:tc>
                  <a:txBody>
                    <a:bodyPr/>
                    <a:lstStyle/>
                    <a:p>
                      <a:pPr indent="0">
                        <a:buNone/>
                      </a:pPr>
                      <a:r>
                        <a:rPr lang="en-US" sz="1400"/>
                        <a:t>L</a:t>
                      </a:r>
                      <a:endParaRPr lang="en-US" sz="1400"/>
                    </a:p>
                  </a:txBody>
                  <a:tcPr marL="12700" marR="12700" marT="12700" anchor="ctr"/>
                </a:tc>
              </a:tr>
              <a:tr h="190500">
                <a:tc>
                  <a:txBody>
                    <a:bodyPr/>
                    <a:lstStyle/>
                    <a:p>
                      <a:pPr indent="0">
                        <a:buNone/>
                      </a:pPr>
                      <a:r>
                        <a:rPr lang="en-US" sz="1400"/>
                        <a:t> -0.00 </a:t>
                      </a:r>
                      <a:endParaRPr lang="en-US" sz="1400"/>
                    </a:p>
                  </a:txBody>
                  <a:tcPr marL="12700" marR="12700" marT="12700" anchor="ctr"/>
                </a:tc>
                <a:tc>
                  <a:txBody>
                    <a:bodyPr/>
                    <a:lstStyle/>
                    <a:p>
                      <a:pPr indent="0">
                        <a:buNone/>
                      </a:pPr>
                      <a:r>
                        <a:rPr lang="en-US" sz="1400"/>
                        <a:t> -0.00 </a:t>
                      </a:r>
                      <a:endParaRPr lang="en-US" sz="1400"/>
                    </a:p>
                  </a:txBody>
                  <a:tcPr marL="12700" marR="12700" marT="12700" anchor="ctr"/>
                </a:tc>
                <a:tc>
                  <a:txBody>
                    <a:bodyPr/>
                    <a:lstStyle/>
                    <a:p>
                      <a:pPr indent="0">
                        <a:buNone/>
                      </a:pPr>
                      <a:r>
                        <a:rPr lang="en-US" sz="1400"/>
                        <a:t> 0.50 </a:t>
                      </a:r>
                      <a:endParaRPr lang="en-US" sz="1400"/>
                    </a:p>
                  </a:txBody>
                  <a:tcPr marL="12700" marR="12700" marT="12700" anchor="ctr"/>
                </a:tc>
                <a:tc>
                  <a:txBody>
                    <a:bodyPr/>
                    <a:lstStyle/>
                    <a:p>
                      <a:pPr indent="0">
                        <a:buNone/>
                      </a:pPr>
                      <a:r>
                        <a:rPr lang="en-US" sz="1400"/>
                        <a:t> 0.50 </a:t>
                      </a:r>
                      <a:endParaRPr lang="en-US" sz="1400"/>
                    </a:p>
                  </a:txBody>
                  <a:tcPr marL="12700" marR="12700" marT="12700" anchor="ctr"/>
                </a:tc>
                <a:tc>
                  <a:txBody>
                    <a:bodyPr/>
                    <a:lstStyle/>
                    <a:p>
                      <a:pPr indent="0">
                        <a:buNone/>
                      </a:pPr>
                      <a:r>
                        <a:rPr lang="en-US" sz="1400"/>
                        <a:t> -   </a:t>
                      </a:r>
                      <a:endParaRPr lang="en-US" sz="1400"/>
                    </a:p>
                  </a:txBody>
                  <a:tcPr marL="12700" marR="12700" marT="12700" anchor="ctr"/>
                </a:tc>
                <a:tc>
                  <a:txBody>
                    <a:bodyPr/>
                    <a:lstStyle/>
                    <a:p>
                      <a:pPr indent="0">
                        <a:buNone/>
                      </a:pPr>
                      <a:r>
                        <a:rPr lang="en-US" sz="1400"/>
                        <a:t> -0.00 </a:t>
                      </a:r>
                      <a:endParaRPr lang="en-US" sz="1400"/>
                    </a:p>
                  </a:txBody>
                  <a:tcPr marL="12700" marR="12700" marT="12700" anchor="ctr"/>
                </a:tc>
                <a:tc>
                  <a:txBody>
                    <a:bodyPr/>
                    <a:lstStyle/>
                    <a:p>
                      <a:pPr indent="0">
                        <a:buNone/>
                      </a:pPr>
                      <a:r>
                        <a:rPr lang="en-US" sz="1400"/>
                        <a:t> 0.50 </a:t>
                      </a:r>
                      <a:endParaRPr lang="en-US" sz="1400"/>
                    </a:p>
                  </a:txBody>
                  <a:tcPr marL="12700" marR="12700" marT="12700" anchor="ctr"/>
                </a:tc>
                <a:tc>
                  <a:txBody>
                    <a:bodyPr/>
                    <a:lstStyle/>
                    <a:p>
                      <a:pPr indent="0">
                        <a:buNone/>
                      </a:pPr>
                      <a:r>
                        <a:rPr lang="en-US" sz="1400"/>
                        <a:t> -0.00 </a:t>
                      </a:r>
                      <a:endParaRPr lang="en-US" sz="1400"/>
                    </a:p>
                  </a:txBody>
                  <a:tcPr marL="12700" marR="12700" marT="12700" anchor="ctr"/>
                </a:tc>
                <a:tc>
                  <a:txBody>
                    <a:bodyPr/>
                    <a:lstStyle/>
                    <a:p>
                      <a:pPr indent="0">
                        <a:buNone/>
                      </a:pPr>
                      <a:r>
                        <a:rPr lang="en-US" sz="1400"/>
                        <a:t> -   </a:t>
                      </a:r>
                      <a:endParaRPr lang="en-US" sz="1400"/>
                    </a:p>
                  </a:txBody>
                  <a:tcPr marL="12700" marR="12700" marT="12700" anchor="ctr"/>
                </a:tc>
              </a:tr>
            </a:tbl>
          </a:graphicData>
        </a:graphic>
      </p:graphicFrame>
      <p:sp>
        <p:nvSpPr>
          <p:cNvPr id="7" name="TextBox 17"/>
          <p:cNvSpPr txBox="1"/>
          <p:nvPr/>
        </p:nvSpPr>
        <p:spPr>
          <a:xfrm>
            <a:off x="35560" y="5267960"/>
            <a:ext cx="1459230" cy="398780"/>
          </a:xfrm>
          <a:prstGeom prst="rect">
            <a:avLst/>
          </a:prstGeom>
          <a:noFill/>
        </p:spPr>
        <p:txBody>
          <a:bodyPr wrap="square">
            <a:spAutoFit/>
          </a:bodyPr>
          <a:lstStyle/>
          <a:p>
            <a:r>
              <a:rPr lang="en-US" altLang="id-ID" sz="2000" dirty="0">
                <a:solidFill>
                  <a:srgbClr val="C00000"/>
                </a:solidFill>
              </a:rPr>
              <a:t>R_Squared </a:t>
            </a:r>
            <a:endParaRPr lang="en-US" altLang="id-ID" sz="2000" dirty="0">
              <a:solidFill>
                <a:srgbClr val="C00000"/>
              </a:solidFill>
            </a:endParaRPr>
          </a:p>
        </p:txBody>
      </p:sp>
      <p:pic>
        <p:nvPicPr>
          <p:cNvPr id="9" name="Picture 8"/>
          <p:cNvPicPr>
            <a:picLocks noChangeAspect="1"/>
          </p:cNvPicPr>
          <p:nvPr/>
        </p:nvPicPr>
        <p:blipFill>
          <a:blip r:embed="rId1" cstate="print"/>
          <a:stretch>
            <a:fillRect/>
          </a:stretch>
        </p:blipFill>
        <p:spPr>
          <a:xfrm>
            <a:off x="326278" y="1408430"/>
            <a:ext cx="5539998" cy="3217494"/>
          </a:xfrm>
          <a:prstGeom prst="rect">
            <a:avLst/>
          </a:prstGeom>
          <a:noFill/>
          <a:ln>
            <a:noFill/>
          </a:ln>
        </p:spPr>
      </p:pic>
      <p:pic>
        <p:nvPicPr>
          <p:cNvPr id="10" name="Picture 9"/>
          <p:cNvPicPr>
            <a:picLocks noChangeAspect="1"/>
          </p:cNvPicPr>
          <p:nvPr/>
        </p:nvPicPr>
        <p:blipFill>
          <a:blip r:embed="rId2" cstate="print"/>
          <a:stretch>
            <a:fillRect/>
          </a:stretch>
        </p:blipFill>
        <p:spPr>
          <a:xfrm>
            <a:off x="6376035" y="3031834"/>
            <a:ext cx="5472799" cy="317846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050" y="537845"/>
            <a:ext cx="9095105" cy="579755"/>
          </a:xfrm>
        </p:spPr>
        <p:txBody>
          <a:bodyPr/>
          <a:lstStyle/>
          <a:p>
            <a:r>
              <a:rPr lang="en-US" sz="2400" dirty="0" smtClean="0"/>
              <a:t>Time </a:t>
            </a:r>
            <a:r>
              <a:rPr lang="en-US" sz="2400" dirty="0"/>
              <a:t>of </a:t>
            </a:r>
            <a:r>
              <a:rPr lang="en-US" sz="2400" dirty="0" smtClean="0"/>
              <a:t>Use Tariff proposal</a:t>
            </a:r>
            <a:endParaRPr lang="en-US" sz="2400" dirty="0"/>
          </a:p>
        </p:txBody>
      </p:sp>
      <p:sp>
        <p:nvSpPr>
          <p:cNvPr id="3" name="Text Placeholder 2"/>
          <p:cNvSpPr>
            <a:spLocks noGrp="1"/>
          </p:cNvSpPr>
          <p:nvPr>
            <p:ph type="body" sz="quarter" idx="12"/>
          </p:nvPr>
        </p:nvSpPr>
        <p:spPr>
          <a:xfrm>
            <a:off x="11472331" y="6233813"/>
            <a:ext cx="472020" cy="331972"/>
          </a:xfrm>
        </p:spPr>
        <p:txBody>
          <a:bodyPr/>
          <a:lstStyle/>
          <a:p>
            <a:endParaRPr lang="en-US"/>
          </a:p>
        </p:txBody>
      </p:sp>
      <p:sp>
        <p:nvSpPr>
          <p:cNvPr id="7" name="TextBox 17"/>
          <p:cNvSpPr txBox="1"/>
          <p:nvPr/>
        </p:nvSpPr>
        <p:spPr>
          <a:xfrm>
            <a:off x="294640" y="1504675"/>
            <a:ext cx="4150360" cy="1015663"/>
          </a:xfrm>
          <a:prstGeom prst="rect">
            <a:avLst/>
          </a:prstGeom>
          <a:noFill/>
        </p:spPr>
        <p:txBody>
          <a:bodyPr wrap="square">
            <a:spAutoFit/>
          </a:bodyPr>
          <a:lstStyle/>
          <a:p>
            <a:r>
              <a:rPr lang="en-US" altLang="id-ID" sz="2000" dirty="0" smtClean="0">
                <a:solidFill>
                  <a:srgbClr val="C00000"/>
                </a:solidFill>
              </a:rPr>
              <a:t>Two period of tariff, high tariff period </a:t>
            </a:r>
            <a:r>
              <a:rPr lang="en-US" altLang="id-ID" sz="2000" dirty="0">
                <a:solidFill>
                  <a:srgbClr val="C00000"/>
                </a:solidFill>
              </a:rPr>
              <a:t>(09.00 - 21.00) </a:t>
            </a:r>
            <a:r>
              <a:rPr lang="en-US" altLang="id-ID" sz="2000" dirty="0" err="1">
                <a:solidFill>
                  <a:srgbClr val="C00000"/>
                </a:solidFill>
              </a:rPr>
              <a:t>dan</a:t>
            </a:r>
            <a:r>
              <a:rPr lang="en-US" altLang="id-ID" sz="2000" dirty="0">
                <a:solidFill>
                  <a:srgbClr val="C00000"/>
                </a:solidFill>
              </a:rPr>
              <a:t> </a:t>
            </a:r>
            <a:r>
              <a:rPr lang="en-US" altLang="id-ID" sz="2000" dirty="0" smtClean="0">
                <a:solidFill>
                  <a:srgbClr val="C00000"/>
                </a:solidFill>
              </a:rPr>
              <a:t>low tariff period </a:t>
            </a:r>
            <a:r>
              <a:rPr lang="en-US" altLang="id-ID" sz="2000" dirty="0">
                <a:solidFill>
                  <a:srgbClr val="C00000"/>
                </a:solidFill>
              </a:rPr>
              <a:t>(21.00 - 09.00)</a:t>
            </a:r>
            <a:endParaRPr lang="en-US" altLang="id-ID" sz="2000" dirty="0">
              <a:solidFill>
                <a:srgbClr val="C00000"/>
              </a:solidFill>
            </a:endParaRPr>
          </a:p>
        </p:txBody>
      </p:sp>
      <p:sp>
        <p:nvSpPr>
          <p:cNvPr id="5" name="TextBox 17"/>
          <p:cNvSpPr txBox="1"/>
          <p:nvPr/>
        </p:nvSpPr>
        <p:spPr>
          <a:xfrm>
            <a:off x="294640" y="2728595"/>
            <a:ext cx="3380740" cy="706755"/>
          </a:xfrm>
          <a:prstGeom prst="rect">
            <a:avLst/>
          </a:prstGeom>
          <a:noFill/>
        </p:spPr>
        <p:txBody>
          <a:bodyPr wrap="square">
            <a:spAutoFit/>
          </a:bodyPr>
          <a:lstStyle/>
          <a:p>
            <a:r>
              <a:rPr lang="en-US" altLang="id-ID" sz="2000" dirty="0" smtClean="0">
                <a:solidFill>
                  <a:srgbClr val="C00000"/>
                </a:solidFill>
              </a:rPr>
              <a:t>Three schemes of calculation to be evaluated</a:t>
            </a:r>
            <a:endParaRPr lang="en-US" altLang="id-ID" sz="2000" dirty="0">
              <a:solidFill>
                <a:srgbClr val="C00000"/>
              </a:solidFill>
            </a:endParaRPr>
          </a:p>
        </p:txBody>
      </p:sp>
      <p:pic>
        <p:nvPicPr>
          <p:cNvPr id="19" name="Picture 3"/>
          <p:cNvPicPr>
            <a:picLocks noChangeAspect="1" noChangeArrowheads="1"/>
          </p:cNvPicPr>
          <p:nvPr/>
        </p:nvPicPr>
        <p:blipFill>
          <a:blip r:embed="rId1"/>
          <a:srcRect t="68805" b="2311"/>
          <a:stretch>
            <a:fillRect/>
          </a:stretch>
        </p:blipFill>
        <p:spPr bwMode="auto">
          <a:xfrm>
            <a:off x="653982" y="4792522"/>
            <a:ext cx="5724525" cy="1441622"/>
          </a:xfrm>
          <a:prstGeom prst="rect">
            <a:avLst/>
          </a:prstGeom>
          <a:noFill/>
          <a:ln w="9525">
            <a:solidFill>
              <a:schemeClr val="accent1">
                <a:lumMod val="40000"/>
                <a:lumOff val="60000"/>
              </a:schemeClr>
            </a:solidFill>
            <a:miter lim="800000"/>
            <a:headEnd/>
            <a:tailEnd/>
          </a:ln>
          <a:effectLst/>
        </p:spPr>
      </p:pic>
      <p:pic>
        <p:nvPicPr>
          <p:cNvPr id="15" name="Picture 3"/>
          <p:cNvPicPr>
            <a:picLocks noChangeAspect="1" noChangeArrowheads="1"/>
          </p:cNvPicPr>
          <p:nvPr/>
        </p:nvPicPr>
        <p:blipFill>
          <a:blip r:embed="rId1"/>
          <a:srcRect t="34145" b="36311"/>
          <a:stretch>
            <a:fillRect/>
          </a:stretch>
        </p:blipFill>
        <p:spPr bwMode="auto">
          <a:xfrm>
            <a:off x="3233540" y="3241864"/>
            <a:ext cx="5724525" cy="1474573"/>
          </a:xfrm>
          <a:prstGeom prst="rect">
            <a:avLst/>
          </a:prstGeom>
          <a:noFill/>
          <a:ln w="9525">
            <a:solidFill>
              <a:schemeClr val="accent1">
                <a:lumMod val="40000"/>
                <a:lumOff val="60000"/>
              </a:schemeClr>
            </a:solidFill>
            <a:miter lim="800000"/>
            <a:headEnd/>
            <a:tailEnd/>
          </a:ln>
          <a:effectLst/>
        </p:spPr>
      </p:pic>
      <p:pic>
        <p:nvPicPr>
          <p:cNvPr id="10243" name="Picture 3"/>
          <p:cNvPicPr>
            <a:picLocks noChangeAspect="1" noChangeArrowheads="1"/>
          </p:cNvPicPr>
          <p:nvPr/>
        </p:nvPicPr>
        <p:blipFill>
          <a:blip r:embed="rId1"/>
          <a:srcRect b="70064"/>
          <a:stretch>
            <a:fillRect/>
          </a:stretch>
        </p:blipFill>
        <p:spPr bwMode="auto">
          <a:xfrm>
            <a:off x="6378575" y="1671389"/>
            <a:ext cx="5724525" cy="1494137"/>
          </a:xfrm>
          <a:prstGeom prst="rect">
            <a:avLst/>
          </a:prstGeom>
          <a:noFill/>
          <a:ln w="9525">
            <a:solidFill>
              <a:schemeClr val="accent1">
                <a:lumMod val="40000"/>
                <a:lumOff val="60000"/>
              </a:schemeClr>
            </a:solid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050" y="537845"/>
            <a:ext cx="9095105" cy="579755"/>
          </a:xfrm>
        </p:spPr>
        <p:txBody>
          <a:bodyPr/>
          <a:lstStyle/>
          <a:p>
            <a:r>
              <a:rPr lang="en-US" sz="2400" dirty="0" err="1" smtClean="0"/>
              <a:t>ToU</a:t>
            </a:r>
            <a:r>
              <a:rPr lang="en-US" sz="2400" dirty="0" smtClean="0"/>
              <a:t> Tariff Evaluation</a:t>
            </a:r>
            <a:endParaRPr lang="en-US" sz="2400" dirty="0"/>
          </a:p>
        </p:txBody>
      </p:sp>
      <p:sp>
        <p:nvSpPr>
          <p:cNvPr id="3" name="Text Placeholder 2"/>
          <p:cNvSpPr>
            <a:spLocks noGrp="1"/>
          </p:cNvSpPr>
          <p:nvPr>
            <p:ph type="body" sz="quarter" idx="12"/>
          </p:nvPr>
        </p:nvSpPr>
        <p:spPr>
          <a:xfrm>
            <a:off x="11472331" y="6233813"/>
            <a:ext cx="472020" cy="331972"/>
          </a:xfrm>
        </p:spPr>
        <p:txBody>
          <a:bodyPr/>
          <a:lstStyle/>
          <a:p>
            <a:endParaRPr lang="en-US"/>
          </a:p>
        </p:txBody>
      </p:sp>
      <p:sp>
        <p:nvSpPr>
          <p:cNvPr id="6" name="TextBox 17"/>
          <p:cNvSpPr txBox="1"/>
          <p:nvPr/>
        </p:nvSpPr>
        <p:spPr>
          <a:xfrm>
            <a:off x="78105" y="1447500"/>
            <a:ext cx="7875648" cy="400110"/>
          </a:xfrm>
          <a:prstGeom prst="rect">
            <a:avLst/>
          </a:prstGeom>
          <a:noFill/>
        </p:spPr>
        <p:txBody>
          <a:bodyPr wrap="square">
            <a:spAutoFit/>
          </a:bodyPr>
          <a:lstStyle/>
          <a:p>
            <a:r>
              <a:rPr lang="en-US" altLang="id-ID" sz="2000" dirty="0" smtClean="0">
                <a:solidFill>
                  <a:srgbClr val="C00000"/>
                </a:solidFill>
              </a:rPr>
              <a:t>Time of use tariff </a:t>
            </a:r>
            <a:r>
              <a:rPr lang="en-US" altLang="id-ID" sz="2000" dirty="0" err="1" smtClean="0">
                <a:solidFill>
                  <a:srgbClr val="C00000"/>
                </a:solidFill>
              </a:rPr>
              <a:t>vs</a:t>
            </a:r>
            <a:r>
              <a:rPr lang="en-US" altLang="id-ID" sz="2000" dirty="0" smtClean="0">
                <a:solidFill>
                  <a:srgbClr val="C00000"/>
                </a:solidFill>
              </a:rPr>
              <a:t> cost of production for industrial customers</a:t>
            </a:r>
            <a:endParaRPr lang="en-US" altLang="id-ID" sz="2000" dirty="0">
              <a:solidFill>
                <a:srgbClr val="C00000"/>
              </a:solidFill>
            </a:endParaRPr>
          </a:p>
        </p:txBody>
      </p:sp>
      <p:sp>
        <p:nvSpPr>
          <p:cNvPr id="9" name="TextBox 17"/>
          <p:cNvSpPr txBox="1"/>
          <p:nvPr/>
        </p:nvSpPr>
        <p:spPr>
          <a:xfrm>
            <a:off x="8414385" y="2199503"/>
            <a:ext cx="3529330" cy="1015663"/>
          </a:xfrm>
          <a:prstGeom prst="rect">
            <a:avLst/>
          </a:prstGeom>
          <a:noFill/>
        </p:spPr>
        <p:txBody>
          <a:bodyPr wrap="square">
            <a:spAutoFit/>
          </a:bodyPr>
          <a:lstStyle/>
          <a:p>
            <a:r>
              <a:rPr lang="en-US" altLang="id-ID" sz="2000" dirty="0" smtClean="0">
                <a:solidFill>
                  <a:srgbClr val="C00000"/>
                </a:solidFill>
              </a:rPr>
              <a:t>The proposed </a:t>
            </a:r>
            <a:r>
              <a:rPr lang="en-US" altLang="id-ID" sz="2000" dirty="0" err="1" smtClean="0">
                <a:solidFill>
                  <a:srgbClr val="C00000"/>
                </a:solidFill>
              </a:rPr>
              <a:t>ToU</a:t>
            </a:r>
            <a:r>
              <a:rPr lang="en-US" altLang="id-ID" sz="2000" dirty="0" smtClean="0">
                <a:solidFill>
                  <a:srgbClr val="C00000"/>
                </a:solidFill>
              </a:rPr>
              <a:t> Tariff </a:t>
            </a:r>
            <a:r>
              <a:rPr lang="en-US" altLang="id-ID" sz="2000" dirty="0" smtClean="0">
                <a:solidFill>
                  <a:srgbClr val="C00000"/>
                </a:solidFill>
              </a:rPr>
              <a:t> </a:t>
            </a:r>
            <a:r>
              <a:rPr lang="en-US" altLang="id-ID" sz="2000" dirty="0" smtClean="0">
                <a:solidFill>
                  <a:srgbClr val="C00000"/>
                </a:solidFill>
              </a:rPr>
              <a:t>shows improved cost reflectivity compared to existing tariff</a:t>
            </a:r>
            <a:endParaRPr lang="en-US" altLang="id-ID" sz="2000" dirty="0">
              <a:solidFill>
                <a:srgbClr val="C00000"/>
              </a:solidFill>
            </a:endParaRPr>
          </a:p>
        </p:txBody>
      </p:sp>
      <p:sp>
        <p:nvSpPr>
          <p:cNvPr id="10" name="TextBox 17"/>
          <p:cNvSpPr txBox="1"/>
          <p:nvPr/>
        </p:nvSpPr>
        <p:spPr>
          <a:xfrm>
            <a:off x="8415021" y="3426941"/>
            <a:ext cx="3529330" cy="1631216"/>
          </a:xfrm>
          <a:prstGeom prst="rect">
            <a:avLst/>
          </a:prstGeom>
          <a:noFill/>
        </p:spPr>
        <p:txBody>
          <a:bodyPr wrap="square">
            <a:spAutoFit/>
          </a:bodyPr>
          <a:lstStyle/>
          <a:p>
            <a:r>
              <a:rPr lang="en-US" altLang="id-ID" sz="2000" dirty="0" smtClean="0">
                <a:solidFill>
                  <a:srgbClr val="C00000"/>
                </a:solidFill>
              </a:rPr>
              <a:t>There is no time period where the tariff imposed is significantly higher than the production cost, as </a:t>
            </a:r>
            <a:r>
              <a:rPr lang="en-US" altLang="id-ID" sz="2000" dirty="0" err="1" smtClean="0">
                <a:solidFill>
                  <a:srgbClr val="C00000"/>
                </a:solidFill>
              </a:rPr>
              <a:t>opossed</a:t>
            </a:r>
            <a:r>
              <a:rPr lang="en-US" altLang="id-ID" sz="2000" dirty="0" smtClean="0">
                <a:solidFill>
                  <a:srgbClr val="C00000"/>
                </a:solidFill>
              </a:rPr>
              <a:t> to existing tariff</a:t>
            </a:r>
            <a:endParaRPr lang="en-US" altLang="id-ID" sz="2000" dirty="0">
              <a:solidFill>
                <a:srgbClr val="C00000"/>
              </a:solidFill>
            </a:endParaRPr>
          </a:p>
        </p:txBody>
      </p:sp>
      <p:pic>
        <p:nvPicPr>
          <p:cNvPr id="11" name="Picture 10"/>
          <p:cNvPicPr>
            <a:picLocks noChangeAspect="1"/>
          </p:cNvPicPr>
          <p:nvPr/>
        </p:nvPicPr>
        <p:blipFill>
          <a:blip r:embed="rId1"/>
          <a:srcRect t="12631"/>
          <a:stretch>
            <a:fillRect/>
          </a:stretch>
        </p:blipFill>
        <p:spPr>
          <a:xfrm>
            <a:off x="78105" y="1944130"/>
            <a:ext cx="8164195" cy="4289665"/>
          </a:xfrm>
          <a:prstGeom prst="rect">
            <a:avLst/>
          </a:prstGeom>
        </p:spPr>
      </p:pic>
      <p:graphicFrame>
        <p:nvGraphicFramePr>
          <p:cNvPr id="4" name="Table 3"/>
          <p:cNvGraphicFramePr/>
          <p:nvPr/>
        </p:nvGraphicFramePr>
        <p:xfrm>
          <a:off x="8415019" y="5629275"/>
          <a:ext cx="3528695" cy="604520"/>
        </p:xfrm>
        <a:graphic>
          <a:graphicData uri="http://schemas.openxmlformats.org/drawingml/2006/table">
            <a:tbl>
              <a:tblPr bandRow="1">
                <a:tableStyleId>{B301B821-A1FF-4177-AEE7-76D212191A09}</a:tableStyleId>
              </a:tblPr>
              <a:tblGrid>
                <a:gridCol w="1450445"/>
                <a:gridCol w="1039125"/>
                <a:gridCol w="1039125"/>
              </a:tblGrid>
              <a:tr h="190500">
                <a:tc>
                  <a:txBody>
                    <a:bodyPr/>
                    <a:lstStyle/>
                    <a:p>
                      <a:pPr indent="0" algn="ctr">
                        <a:buNone/>
                      </a:pPr>
                      <a:r>
                        <a:rPr lang="en-US" sz="1600" dirty="0" smtClean="0"/>
                        <a:t>Residential</a:t>
                      </a:r>
                      <a:endParaRPr lang="en-US" sz="1600" dirty="0"/>
                    </a:p>
                  </a:txBody>
                  <a:tcPr marL="12700" marR="12700" marT="12700" anchor="ctr"/>
                </a:tc>
                <a:tc>
                  <a:txBody>
                    <a:bodyPr/>
                    <a:lstStyle/>
                    <a:p>
                      <a:pPr indent="0" algn="ctr">
                        <a:buNone/>
                      </a:pPr>
                      <a:r>
                        <a:rPr lang="en-US" sz="1600" dirty="0" smtClean="0"/>
                        <a:t>Business</a:t>
                      </a:r>
                      <a:endParaRPr lang="en-US" sz="1600" dirty="0"/>
                    </a:p>
                  </a:txBody>
                  <a:tcPr marL="12700" marR="12700" marT="12700" anchor="ctr"/>
                </a:tc>
                <a:tc>
                  <a:txBody>
                    <a:bodyPr/>
                    <a:lstStyle/>
                    <a:p>
                      <a:pPr indent="0" algn="ctr">
                        <a:buNone/>
                      </a:pPr>
                      <a:r>
                        <a:rPr lang="en-US" sz="1600" dirty="0" smtClean="0"/>
                        <a:t>Industry</a:t>
                      </a:r>
                      <a:endParaRPr lang="en-US" sz="1600" dirty="0"/>
                    </a:p>
                  </a:txBody>
                  <a:tcPr marL="12700" marR="12700" marT="12700" anchor="ctr"/>
                </a:tc>
              </a:tr>
              <a:tr h="190500">
                <a:tc>
                  <a:txBody>
                    <a:bodyPr/>
                    <a:lstStyle/>
                    <a:p>
                      <a:pPr indent="0" algn="ctr">
                        <a:buNone/>
                      </a:pPr>
                      <a:r>
                        <a:rPr lang="en-US" sz="1600" dirty="0"/>
                        <a:t> 0.92 </a:t>
                      </a:r>
                      <a:endParaRPr lang="en-US" sz="1600" dirty="0"/>
                    </a:p>
                  </a:txBody>
                  <a:tcPr marL="12700" marR="12700" marT="12700" anchor="ctr"/>
                </a:tc>
                <a:tc>
                  <a:txBody>
                    <a:bodyPr/>
                    <a:lstStyle/>
                    <a:p>
                      <a:pPr indent="0" algn="ctr">
                        <a:buNone/>
                      </a:pPr>
                      <a:r>
                        <a:rPr lang="en-US" sz="1600" dirty="0"/>
                        <a:t> 0.92 </a:t>
                      </a:r>
                      <a:endParaRPr lang="en-US" sz="1600" dirty="0"/>
                    </a:p>
                  </a:txBody>
                  <a:tcPr marL="12700" marR="12700" marT="12700" anchor="ctr"/>
                </a:tc>
                <a:tc>
                  <a:txBody>
                    <a:bodyPr/>
                    <a:lstStyle/>
                    <a:p>
                      <a:pPr indent="0" algn="ctr">
                        <a:buNone/>
                      </a:pPr>
                      <a:r>
                        <a:rPr lang="en-US" sz="1600" dirty="0"/>
                        <a:t> 0.92 </a:t>
                      </a:r>
                      <a:endParaRPr lang="en-US" sz="1600" dirty="0"/>
                    </a:p>
                  </a:txBody>
                  <a:tcPr marL="12700" marR="12700" marT="12700" anchor="ctr"/>
                </a:tc>
              </a:tr>
            </a:tbl>
          </a:graphicData>
        </a:graphic>
      </p:graphicFrame>
      <p:sp>
        <p:nvSpPr>
          <p:cNvPr id="7" name="TextBox 17"/>
          <p:cNvSpPr txBox="1"/>
          <p:nvPr/>
        </p:nvSpPr>
        <p:spPr>
          <a:xfrm>
            <a:off x="8414385" y="5230495"/>
            <a:ext cx="1459230" cy="398780"/>
          </a:xfrm>
          <a:prstGeom prst="rect">
            <a:avLst/>
          </a:prstGeom>
          <a:noFill/>
        </p:spPr>
        <p:txBody>
          <a:bodyPr wrap="square">
            <a:spAutoFit/>
          </a:bodyPr>
          <a:lstStyle/>
          <a:p>
            <a:r>
              <a:rPr lang="en-US" altLang="id-ID" sz="2000" dirty="0">
                <a:solidFill>
                  <a:srgbClr val="C00000"/>
                </a:solidFill>
              </a:rPr>
              <a:t>R_Squared </a:t>
            </a:r>
            <a:endParaRPr lang="en-US" altLang="id-ID" sz="2000" dirty="0">
              <a:solidFill>
                <a:srgbClr val="C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926070" y="4996180"/>
            <a:ext cx="4310380" cy="619125"/>
          </a:xfrm>
        </p:spPr>
        <p:txBody>
          <a:bodyPr/>
          <a:lstStyle/>
          <a:p>
            <a:pPr algn="l"/>
            <a:r>
              <a:rPr lang="en-US" dirty="0" smtClean="0"/>
              <a:t>Conclusion</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Conclusion and Future works</a:t>
            </a:r>
            <a:endParaRPr lang="en-ID" dirty="0"/>
          </a:p>
        </p:txBody>
      </p:sp>
      <p:sp>
        <p:nvSpPr>
          <p:cNvPr id="6" name="Text Placeholder 5"/>
          <p:cNvSpPr>
            <a:spLocks noGrp="1"/>
          </p:cNvSpPr>
          <p:nvPr>
            <p:ph type="body" sz="quarter" idx="12"/>
          </p:nvPr>
        </p:nvSpPr>
        <p:spPr/>
        <p:txBody>
          <a:bodyPr/>
          <a:lstStyle/>
          <a:p>
            <a:endParaRPr lang="en-ID"/>
          </a:p>
        </p:txBody>
      </p:sp>
      <p:sp>
        <p:nvSpPr>
          <p:cNvPr id="7" name="Text Placeholder 6"/>
          <p:cNvSpPr>
            <a:spLocks noGrp="1"/>
          </p:cNvSpPr>
          <p:nvPr>
            <p:ph type="body" sz="quarter" idx="13"/>
          </p:nvPr>
        </p:nvSpPr>
        <p:spPr>
          <a:xfrm>
            <a:off x="781052" y="1306287"/>
            <a:ext cx="10154804" cy="4639402"/>
          </a:xfrm>
        </p:spPr>
        <p:txBody>
          <a:bodyPr/>
          <a:lstStyle/>
          <a:p>
            <a:pPr algn="just">
              <a:buFont typeface="+mj-lt"/>
            </a:pPr>
            <a:endParaRPr lang="en-US" sz="1800" b="0" dirty="0"/>
          </a:p>
          <a:p>
            <a:pPr marL="457200" indent="-457200" algn="just">
              <a:buFont typeface="+mj-lt"/>
              <a:buAutoNum type="arabicPeriod"/>
            </a:pPr>
            <a:r>
              <a:rPr lang="en-US" sz="1800" b="0" dirty="0"/>
              <a:t>Existing electricity tariff, either flat or peak/off-peak tariff, doesn't reflect the cost of electricity production very well </a:t>
            </a:r>
            <a:endParaRPr lang="en-US" sz="1800" b="0" dirty="0"/>
          </a:p>
          <a:p>
            <a:pPr marL="457200" indent="-457200" algn="just">
              <a:buFont typeface="+mj-lt"/>
              <a:buAutoNum type="arabicPeriod"/>
            </a:pPr>
            <a:r>
              <a:rPr lang="en-US" sz="1800" b="0" dirty="0"/>
              <a:t>Flat tariff doesn't provide incentive for customers to adjust their energy usage </a:t>
            </a:r>
            <a:endParaRPr lang="en-US" sz="1800" b="0" dirty="0"/>
          </a:p>
          <a:p>
            <a:pPr marL="457200" indent="-457200" algn="just">
              <a:buFont typeface="+mj-lt"/>
              <a:buAutoNum type="arabicPeriod"/>
            </a:pPr>
            <a:r>
              <a:rPr lang="en-US" sz="1800" b="0" dirty="0"/>
              <a:t>Existing peak/off-peak tariff charge customers much higher than the electricity production cost at peak load period </a:t>
            </a:r>
            <a:endParaRPr lang="en-US" sz="1800" b="0" dirty="0"/>
          </a:p>
          <a:p>
            <a:pPr marL="457200" indent="-457200" algn="just">
              <a:buFont typeface="+mj-lt"/>
              <a:buAutoNum type="arabicPeriod"/>
            </a:pPr>
            <a:r>
              <a:rPr lang="en-US" sz="1800" b="0" dirty="0"/>
              <a:t>This studi proposes simple time of use tariff that divide the tariff into two period: high tariff period (</a:t>
            </a:r>
            <a:r>
              <a:rPr lang="en-US" sz="1800" b="0" dirty="0">
                <a:sym typeface="+mn-ea"/>
              </a:rPr>
              <a:t>09.00-21.00) </a:t>
            </a:r>
            <a:r>
              <a:rPr lang="en-US" sz="1800" b="0" dirty="0"/>
              <a:t>and low tariff period (</a:t>
            </a:r>
            <a:r>
              <a:rPr lang="en-US" sz="1800" b="0" dirty="0">
                <a:sym typeface="+mn-ea"/>
              </a:rPr>
              <a:t>21.00-09.00) </a:t>
            </a:r>
            <a:endParaRPr lang="en-US" sz="1800" b="0" dirty="0"/>
          </a:p>
          <a:p>
            <a:pPr marL="457200" indent="-457200" algn="just">
              <a:buFont typeface="+mj-lt"/>
              <a:buAutoNum type="arabicPeriod"/>
            </a:pPr>
            <a:r>
              <a:rPr lang="en-US" sz="1800" b="0" dirty="0"/>
              <a:t>Proposed ToU tariff can reflect the cost of electricity production very well.</a:t>
            </a:r>
            <a:endParaRPr lang="en-US" sz="1800" b="0" dirty="0"/>
          </a:p>
          <a:p>
            <a:pPr marL="457200" indent="-457200" algn="just">
              <a:buFont typeface="+mj-lt"/>
              <a:buAutoNum type="arabicPeriod"/>
            </a:pPr>
            <a:r>
              <a:rPr lang="en-US" sz="1800" b="0" dirty="0">
                <a:sym typeface="+mn-ea"/>
              </a:rPr>
              <a:t>Proposed ToU tariff provide incentive for the customers to adjust their energy usage at peak load period</a:t>
            </a:r>
            <a:endParaRPr lang="en-US" sz="1800" b="0" dirty="0">
              <a:sym typeface="+mn-ea"/>
            </a:endParaRPr>
          </a:p>
          <a:p>
            <a:pPr marL="457200" indent="-457200" algn="just">
              <a:buFont typeface="+mj-lt"/>
              <a:buAutoNum type="arabicPeriod"/>
            </a:pPr>
            <a:r>
              <a:rPr lang="en-US" sz="1800" b="0" dirty="0"/>
              <a:t>Future works to evaluate the perception of customers towards the proposed tariff and impact on their energy usage at certain period.</a:t>
            </a:r>
            <a:endParaRPr lang="en-US" sz="1800" b="0" dirty="0"/>
          </a:p>
          <a:p>
            <a:pPr marL="457200" indent="-457200" algn="just">
              <a:buFont typeface="+mj-lt"/>
              <a:buAutoNum type="arabicPeriod"/>
            </a:pPr>
            <a:endParaRPr lang="en-US" sz="1800" b="0" dirty="0"/>
          </a:p>
          <a:p>
            <a:endParaRPr lang="en-ID" sz="2000" b="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4255" y="4717472"/>
            <a:ext cx="4620149" cy="713509"/>
          </a:xfrm>
        </p:spPr>
        <p:txBody>
          <a:bodyPr/>
          <a:lstStyle/>
          <a:p>
            <a:r>
              <a:rPr lang="en-ID" spc="300" dirty="0" smtClean="0"/>
              <a:t>THANK YOU</a:t>
            </a:r>
            <a:endParaRPr lang="id-ID" spc="3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OUTLINE</a:t>
            </a:r>
            <a:endParaRPr lang="en-US" dirty="0"/>
          </a:p>
        </p:txBody>
      </p:sp>
      <p:sp>
        <p:nvSpPr>
          <p:cNvPr id="6" name="Text Placeholder 5"/>
          <p:cNvSpPr>
            <a:spLocks noGrp="1"/>
          </p:cNvSpPr>
          <p:nvPr>
            <p:ph type="body" sz="quarter" idx="12"/>
          </p:nvPr>
        </p:nvSpPr>
        <p:spPr/>
        <p:txBody>
          <a:bodyPr/>
          <a:lstStyle/>
          <a:p>
            <a:endParaRPr lang="en-US" dirty="0"/>
          </a:p>
        </p:txBody>
      </p:sp>
      <p:sp>
        <p:nvSpPr>
          <p:cNvPr id="7" name="Text Placeholder 6"/>
          <p:cNvSpPr>
            <a:spLocks noGrp="1"/>
          </p:cNvSpPr>
          <p:nvPr>
            <p:ph type="body" sz="quarter" idx="13"/>
          </p:nvPr>
        </p:nvSpPr>
        <p:spPr>
          <a:xfrm>
            <a:off x="781051" y="1185596"/>
            <a:ext cx="10191749" cy="4497891"/>
          </a:xfrm>
        </p:spPr>
        <p:txBody>
          <a:bodyPr/>
          <a:lstStyle/>
          <a:p>
            <a:pPr marL="457200" indent="-457200">
              <a:lnSpc>
                <a:spcPct val="200000"/>
              </a:lnSpc>
              <a:buFont typeface="Wingdings" panose="05000000000000000000" pitchFamily="2" charset="2"/>
              <a:buChar char="q"/>
            </a:pPr>
            <a:r>
              <a:rPr lang="en-US" sz="2400" dirty="0" smtClean="0">
                <a:solidFill>
                  <a:schemeClr val="accent1">
                    <a:lumMod val="50000"/>
                  </a:schemeClr>
                </a:solidFill>
              </a:rPr>
              <a:t>Introduction</a:t>
            </a:r>
            <a:endParaRPr lang="en-US" sz="2400" dirty="0">
              <a:solidFill>
                <a:schemeClr val="accent1">
                  <a:lumMod val="50000"/>
                </a:schemeClr>
              </a:solidFill>
            </a:endParaRPr>
          </a:p>
          <a:p>
            <a:pPr marL="457200" indent="-457200">
              <a:lnSpc>
                <a:spcPct val="200000"/>
              </a:lnSpc>
              <a:buFont typeface="Wingdings" panose="05000000000000000000" pitchFamily="2" charset="2"/>
              <a:buChar char="q"/>
            </a:pPr>
            <a:r>
              <a:rPr lang="en-US" sz="2400" dirty="0" smtClean="0">
                <a:solidFill>
                  <a:schemeClr val="accent1">
                    <a:lumMod val="50000"/>
                  </a:schemeClr>
                </a:solidFill>
              </a:rPr>
              <a:t>Methodology</a:t>
            </a:r>
            <a:endParaRPr lang="en-US" sz="2400" dirty="0">
              <a:solidFill>
                <a:schemeClr val="accent1">
                  <a:lumMod val="50000"/>
                </a:schemeClr>
              </a:solidFill>
            </a:endParaRPr>
          </a:p>
          <a:p>
            <a:pPr marL="457200" indent="-457200">
              <a:lnSpc>
                <a:spcPct val="200000"/>
              </a:lnSpc>
              <a:buFont typeface="Wingdings" panose="05000000000000000000" pitchFamily="2" charset="2"/>
              <a:buChar char="q"/>
            </a:pPr>
            <a:r>
              <a:rPr lang="en-US" sz="2400" dirty="0" smtClean="0">
                <a:solidFill>
                  <a:schemeClr val="accent1">
                    <a:lumMod val="50000"/>
                  </a:schemeClr>
                </a:solidFill>
              </a:rPr>
              <a:t>Result and Discussion</a:t>
            </a:r>
            <a:endParaRPr lang="en-US" sz="2400" dirty="0">
              <a:solidFill>
                <a:schemeClr val="accent1">
                  <a:lumMod val="50000"/>
                </a:schemeClr>
              </a:solidFill>
            </a:endParaRPr>
          </a:p>
          <a:p>
            <a:pPr marL="457200" indent="-457200">
              <a:lnSpc>
                <a:spcPct val="200000"/>
              </a:lnSpc>
              <a:buFont typeface="Wingdings" panose="05000000000000000000" pitchFamily="2" charset="2"/>
              <a:buChar char="q"/>
            </a:pPr>
            <a:r>
              <a:rPr lang="en-US" sz="2400" dirty="0" smtClean="0">
                <a:solidFill>
                  <a:schemeClr val="accent1">
                    <a:lumMod val="50000"/>
                  </a:schemeClr>
                </a:solidFill>
              </a:rPr>
              <a:t>Conclusion</a:t>
            </a:r>
            <a:endParaRPr lang="en-US" sz="2400"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926070" y="4996180"/>
            <a:ext cx="4310380" cy="619125"/>
          </a:xfrm>
        </p:spPr>
        <p:txBody>
          <a:bodyPr/>
          <a:lstStyle/>
          <a:p>
            <a:pPr algn="l"/>
            <a:r>
              <a:rPr lang="en-US" dirty="0" smtClean="0"/>
              <a:t>Introduction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endParaRPr lang="en-US" dirty="0"/>
          </a:p>
        </p:txBody>
      </p:sp>
      <p:pic>
        <p:nvPicPr>
          <p:cNvPr id="9" name="Picture 8"/>
          <p:cNvPicPr>
            <a:picLocks noChangeAspect="1"/>
          </p:cNvPicPr>
          <p:nvPr/>
        </p:nvPicPr>
        <p:blipFill>
          <a:blip r:embed="rId1">
            <a:lum bright="30000"/>
          </a:blip>
          <a:stretch>
            <a:fillRect/>
          </a:stretch>
        </p:blipFill>
        <p:spPr>
          <a:xfrm>
            <a:off x="3924300" y="1911985"/>
            <a:ext cx="4342765" cy="4300220"/>
          </a:xfrm>
          <a:prstGeom prst="rect">
            <a:avLst/>
          </a:prstGeom>
        </p:spPr>
      </p:pic>
      <p:sp>
        <p:nvSpPr>
          <p:cNvPr id="4" name="Rectangle 8"/>
          <p:cNvSpPr/>
          <p:nvPr/>
        </p:nvSpPr>
        <p:spPr>
          <a:xfrm>
            <a:off x="594995" y="1240155"/>
            <a:ext cx="11597005" cy="460375"/>
          </a:xfrm>
          <a:prstGeom prst="rect">
            <a:avLst/>
          </a:prstGeom>
        </p:spPr>
        <p:txBody>
          <a:bodyPr wrap="square">
            <a:spAutoFit/>
          </a:bodyPr>
          <a:lstStyle/>
          <a:p>
            <a:pPr marL="0" marR="0" lvl="0" indent="0" algn="l" defTabSz="1219200" rtl="0" eaLnBrk="1" fontAlgn="auto" latinLnBrk="0" hangingPunct="1">
              <a:lnSpc>
                <a:spcPct val="100000"/>
              </a:lnSpc>
              <a:spcBef>
                <a:spcPts val="0"/>
              </a:spcBef>
              <a:spcAft>
                <a:spcPts val="0"/>
              </a:spcAft>
              <a:buClr>
                <a:srgbClr val="0071B9"/>
              </a:buClr>
              <a:buSzPct val="130000"/>
              <a:buFontTx/>
              <a:buNone/>
              <a:defRPr/>
            </a:pPr>
            <a:r>
              <a:rPr kumimoji="0" lang="en-US" altLang="id-ID" sz="2400" b="1" i="0" u="none" strike="noStrike" kern="0" cap="none" spc="0" normalizeH="0" baseline="0" noProof="0" dirty="0">
                <a:ln>
                  <a:noFill/>
                </a:ln>
                <a:solidFill>
                  <a:schemeClr val="tx1"/>
                </a:solidFill>
                <a:effectLst/>
                <a:uLnTx/>
                <a:uFillTx/>
                <a:latin typeface="Arial" panose="020B0604020202020204"/>
                <a:ea typeface="+mn-ea"/>
                <a:cs typeface="+mn-cs"/>
              </a:rPr>
              <a:t>Public utility tariff</a:t>
            </a:r>
            <a:endParaRPr kumimoji="0" lang="en-US" altLang="id-ID" sz="2400" b="1" i="0" u="none" strike="noStrike" kern="0" cap="none" spc="0" normalizeH="0" baseline="0" noProof="0" dirty="0">
              <a:ln>
                <a:noFill/>
              </a:ln>
              <a:solidFill>
                <a:schemeClr val="tx1"/>
              </a:solidFill>
              <a:effectLst/>
              <a:uLnTx/>
              <a:uFillTx/>
              <a:latin typeface="Arial" panose="020B0604020202020204"/>
              <a:ea typeface="+mn-ea"/>
              <a:cs typeface="+mn-cs"/>
            </a:endParaRPr>
          </a:p>
        </p:txBody>
      </p:sp>
      <p:sp>
        <p:nvSpPr>
          <p:cNvPr id="100" name="Text Box 99"/>
          <p:cNvSpPr txBox="1"/>
          <p:nvPr/>
        </p:nvSpPr>
        <p:spPr>
          <a:xfrm>
            <a:off x="594995" y="1911985"/>
            <a:ext cx="5340350" cy="2862322"/>
          </a:xfrm>
          <a:prstGeom prst="rect">
            <a:avLst/>
          </a:prstGeom>
          <a:noFill/>
          <a:ln w="9525">
            <a:noFill/>
          </a:ln>
        </p:spPr>
        <p:txBody>
          <a:bodyPr wrap="square">
            <a:spAutoFit/>
          </a:bodyPr>
          <a:lstStyle/>
          <a:p>
            <a:pPr indent="0" algn="just"/>
            <a:r>
              <a:rPr lang="en-US" sz="2000" i="1" dirty="0" smtClean="0">
                <a:latin typeface="Calibri" panose="020F0502020204030204" charset="0"/>
                <a:ea typeface="SimSun" panose="02010600030101010101" pitchFamily="2" charset="-122"/>
                <a:cs typeface="Times New Roman" panose="02020603050405020304" pitchFamily="18" charset="0"/>
              </a:rPr>
              <a:t>P</a:t>
            </a:r>
            <a:r>
              <a:rPr lang="en-US" sz="2000" b="0" i="1" dirty="0" smtClean="0">
                <a:latin typeface="Calibri" panose="020F0502020204030204" charset="0"/>
                <a:ea typeface="SimSun" panose="02010600030101010101" pitchFamily="2" charset="-122"/>
                <a:cs typeface="Times New Roman" panose="02020603050405020304" pitchFamily="18" charset="0"/>
              </a:rPr>
              <a:t>ublic utility </a:t>
            </a:r>
            <a:r>
              <a:rPr lang="en-US" sz="2000" b="0" dirty="0" smtClean="0">
                <a:latin typeface="Calibri" panose="020F0502020204030204" charset="0"/>
                <a:ea typeface="SimSun" panose="02010600030101010101" pitchFamily="2" charset="-122"/>
                <a:cs typeface="Times New Roman" panose="02020603050405020304" pitchFamily="18" charset="0"/>
              </a:rPr>
              <a:t>is a corporate entity that provide certain goods and/or services to the public in where in delivering those goods and/or services it is deemed more economical </a:t>
            </a:r>
            <a:r>
              <a:rPr lang="en-US" sz="2000" dirty="0" smtClean="0">
                <a:latin typeface="Calibri" panose="020F0502020204030204" charset="0"/>
                <a:ea typeface="SimSun" panose="02010600030101010101" pitchFamily="2" charset="-122"/>
                <a:cs typeface="Times New Roman" panose="02020603050405020304" pitchFamily="18" charset="0"/>
              </a:rPr>
              <a:t>to be done by single or small number of entity thus requires some regulation on the price to be paid by the customers.</a:t>
            </a:r>
            <a:endParaRPr lang="en-US" sz="2000" dirty="0" smtClean="0">
              <a:latin typeface="Calibri" panose="020F0502020204030204" charset="0"/>
              <a:ea typeface="SimSun" panose="02010600030101010101" pitchFamily="2" charset="-122"/>
              <a:cs typeface="Times New Roman" panose="02020603050405020304" pitchFamily="18" charset="0"/>
            </a:endParaRPr>
          </a:p>
          <a:p>
            <a:pPr indent="0"/>
            <a:endParaRPr lang="en-US" sz="2000" b="0" dirty="0">
              <a:latin typeface="Calibri" panose="020F0502020204030204" charset="0"/>
              <a:ea typeface="SimSun" panose="02010600030101010101" pitchFamily="2" charset="-122"/>
              <a:cs typeface="Times New Roman" panose="02020603050405020304" pitchFamily="18" charset="0"/>
            </a:endParaRPr>
          </a:p>
          <a:p>
            <a:pPr indent="0"/>
            <a:r>
              <a:rPr lang="en-US" sz="2000" b="0" dirty="0" err="1" smtClean="0">
                <a:latin typeface="Calibri" panose="020F0502020204030204" charset="0"/>
                <a:ea typeface="SimSun" panose="02010600030101010101" pitchFamily="2" charset="-122"/>
                <a:cs typeface="Times New Roman" panose="02020603050405020304" pitchFamily="18" charset="0"/>
              </a:rPr>
              <a:t>e.g</a:t>
            </a:r>
            <a:r>
              <a:rPr lang="en-US" sz="2000" b="0" dirty="0" smtClean="0">
                <a:latin typeface="Calibri" panose="020F0502020204030204" charset="0"/>
                <a:ea typeface="SimSun" panose="02010600030101010101" pitchFamily="2" charset="-122"/>
                <a:cs typeface="Times New Roman" panose="02020603050405020304" pitchFamily="18" charset="0"/>
              </a:rPr>
              <a:t>: water, gas, electricity</a:t>
            </a:r>
            <a:endParaRPr lang="en-US" sz="2000" b="0" dirty="0">
              <a:latin typeface="Calibri" panose="020F0502020204030204" charset="0"/>
              <a:ea typeface="SimSun" panose="02010600030101010101" pitchFamily="2" charset="-122"/>
              <a:cs typeface="Times New Roman" panose="02020603050405020304" pitchFamily="18" charset="0"/>
            </a:endParaRPr>
          </a:p>
        </p:txBody>
      </p:sp>
      <p:sp>
        <p:nvSpPr>
          <p:cNvPr id="6" name="Text Box 5"/>
          <p:cNvSpPr txBox="1"/>
          <p:nvPr/>
        </p:nvSpPr>
        <p:spPr>
          <a:xfrm>
            <a:off x="6657975" y="1911985"/>
            <a:ext cx="5080635" cy="3170099"/>
          </a:xfrm>
          <a:prstGeom prst="rect">
            <a:avLst/>
          </a:prstGeom>
          <a:noFill/>
          <a:ln w="9525">
            <a:noFill/>
          </a:ln>
        </p:spPr>
        <p:txBody>
          <a:bodyPr wrap="square">
            <a:spAutoFit/>
          </a:bodyPr>
          <a:lstStyle/>
          <a:p>
            <a:pPr indent="0" algn="just"/>
            <a:r>
              <a:rPr lang="en-US" sz="2000" b="0" dirty="0" err="1" smtClean="0">
                <a:latin typeface="Calibri" panose="020F0502020204030204" charset="0"/>
                <a:ea typeface="SimSun" panose="02010600030101010101" pitchFamily="2" charset="-122"/>
                <a:cs typeface="Times New Roman" panose="02020603050405020304" pitchFamily="18" charset="0"/>
              </a:rPr>
              <a:t>Bonbrights</a:t>
            </a:r>
            <a:r>
              <a:rPr lang="en-US" sz="2000" b="0" dirty="0" smtClean="0">
                <a:latin typeface="Calibri" panose="020F0502020204030204" charset="0"/>
                <a:ea typeface="SimSun" panose="02010600030101010101" pitchFamily="2" charset="-122"/>
                <a:cs typeface="Times New Roman" panose="02020603050405020304" pitchFamily="18" charset="0"/>
              </a:rPr>
              <a:t> principal of public utility tariff</a:t>
            </a:r>
            <a:endParaRPr lang="en-US" sz="2000" b="0" dirty="0">
              <a:latin typeface="Calibri" panose="020F0502020204030204" charset="0"/>
              <a:ea typeface="SimSun" panose="02010600030101010101" pitchFamily="2" charset="-122"/>
              <a:cs typeface="Times New Roman" panose="02020603050405020304" pitchFamily="18" charset="0"/>
            </a:endParaRPr>
          </a:p>
          <a:p>
            <a:pPr indent="0" algn="just"/>
            <a:r>
              <a:rPr lang="en-US" sz="2000" b="0" dirty="0">
                <a:latin typeface="Calibri" panose="020F0502020204030204" charset="0"/>
                <a:ea typeface="SimSun" panose="02010600030101010101" pitchFamily="2" charset="-122"/>
                <a:cs typeface="Times New Roman" panose="02020603050405020304" pitchFamily="18" charset="0"/>
              </a:rPr>
              <a:t>1. </a:t>
            </a:r>
            <a:r>
              <a:rPr lang="en-US" sz="2000" dirty="0" smtClean="0">
                <a:latin typeface="Calibri" panose="020F0502020204030204" charset="0"/>
                <a:ea typeface="SimSun" panose="02010600030101010101" pitchFamily="2" charset="-122"/>
                <a:cs typeface="Times New Roman" panose="02020603050405020304" pitchFamily="18" charset="0"/>
              </a:rPr>
              <a:t>Requirements of revenue for the utility</a:t>
            </a:r>
            <a:endParaRPr lang="en-US" sz="2000" b="0" dirty="0">
              <a:latin typeface="Calibri" panose="020F0502020204030204" charset="0"/>
              <a:ea typeface="SimSun" panose="02010600030101010101" pitchFamily="2" charset="-122"/>
              <a:cs typeface="Times New Roman" panose="02020603050405020304" pitchFamily="18" charset="0"/>
            </a:endParaRPr>
          </a:p>
          <a:p>
            <a:pPr indent="0" algn="just"/>
            <a:r>
              <a:rPr lang="en-US" sz="2000" b="0" dirty="0">
                <a:latin typeface="Calibri" panose="020F0502020204030204" charset="0"/>
                <a:ea typeface="SimSun" panose="02010600030101010101" pitchFamily="2" charset="-122"/>
                <a:cs typeface="Times New Roman" panose="02020603050405020304" pitchFamily="18" charset="0"/>
              </a:rPr>
              <a:t>2. </a:t>
            </a:r>
            <a:r>
              <a:rPr lang="en-US" sz="2000" dirty="0" smtClean="0">
                <a:latin typeface="Calibri" panose="020F0502020204030204" charset="0"/>
                <a:ea typeface="SimSun" panose="02010600030101010101" pitchFamily="2" charset="-122"/>
                <a:cs typeface="Times New Roman" panose="02020603050405020304" pitchFamily="18" charset="0"/>
              </a:rPr>
              <a:t>Just and fair allocation of costs among customers</a:t>
            </a:r>
            <a:endParaRPr lang="en-US" sz="2000" b="0" dirty="0">
              <a:latin typeface="Calibri" panose="020F0502020204030204" charset="0"/>
              <a:ea typeface="SimSun" panose="02010600030101010101" pitchFamily="2" charset="-122"/>
              <a:cs typeface="Times New Roman" panose="02020603050405020304" pitchFamily="18" charset="0"/>
            </a:endParaRPr>
          </a:p>
          <a:p>
            <a:pPr indent="0" algn="just"/>
            <a:r>
              <a:rPr lang="en-US" sz="2000" b="0" dirty="0">
                <a:latin typeface="Calibri" panose="020F0502020204030204" charset="0"/>
                <a:ea typeface="SimSun" panose="02010600030101010101" pitchFamily="2" charset="-122"/>
                <a:cs typeface="Times New Roman" panose="02020603050405020304" pitchFamily="18" charset="0"/>
              </a:rPr>
              <a:t>3. </a:t>
            </a:r>
            <a:r>
              <a:rPr lang="en-US" sz="2000" b="0" dirty="0" smtClean="0">
                <a:latin typeface="Calibri" panose="020F0502020204030204" charset="0"/>
                <a:ea typeface="SimSun" panose="02010600030101010101" pitchFamily="2" charset="-122"/>
                <a:cs typeface="Times New Roman" panose="02020603050405020304" pitchFamily="18" charset="0"/>
              </a:rPr>
              <a:t>Promoting optimal efficiency of resource allocation</a:t>
            </a:r>
            <a:endParaRPr lang="en-US" sz="2000" b="0" dirty="0">
              <a:latin typeface="Calibri" panose="020F0502020204030204" charset="0"/>
              <a:ea typeface="SimSun" panose="02010600030101010101" pitchFamily="2" charset="-122"/>
              <a:cs typeface="Times New Roman" panose="02020603050405020304" pitchFamily="18" charset="0"/>
            </a:endParaRPr>
          </a:p>
          <a:p>
            <a:pPr indent="0" algn="just"/>
            <a:endParaRPr lang="en-US" sz="2000" b="0" dirty="0">
              <a:latin typeface="Calibri" panose="020F0502020204030204" charset="0"/>
              <a:ea typeface="SimSun" panose="02010600030101010101" pitchFamily="2" charset="-122"/>
              <a:cs typeface="Times New Roman" panose="02020603050405020304" pitchFamily="18" charset="0"/>
            </a:endParaRPr>
          </a:p>
          <a:p>
            <a:pPr indent="0" algn="just"/>
            <a:r>
              <a:rPr lang="en-US" sz="2000" b="0" dirty="0">
                <a:latin typeface="Calibri" panose="020F0502020204030204" charset="0"/>
                <a:ea typeface="SimSun" panose="02010600030101010101" pitchFamily="2" charset="-122"/>
                <a:cs typeface="Times New Roman" panose="02020603050405020304" pitchFamily="18" charset="0"/>
              </a:rPr>
              <a:t>Additional:</a:t>
            </a:r>
            <a:endParaRPr lang="en-US" sz="2000" b="0" dirty="0">
              <a:latin typeface="Calibri" panose="020F0502020204030204" charset="0"/>
              <a:ea typeface="SimSun" panose="02010600030101010101" pitchFamily="2" charset="-122"/>
              <a:cs typeface="Times New Roman" panose="02020603050405020304" pitchFamily="18" charset="0"/>
            </a:endParaRPr>
          </a:p>
          <a:p>
            <a:pPr indent="0" algn="just"/>
            <a:r>
              <a:rPr lang="en-US" sz="2000" b="0" dirty="0" smtClean="0">
                <a:latin typeface="Calibri" panose="020F0502020204030204" charset="0"/>
                <a:ea typeface="SimSun" panose="02010600030101010101" pitchFamily="2" charset="-122"/>
                <a:cs typeface="Times New Roman" panose="02020603050405020304" pitchFamily="18" charset="0"/>
              </a:rPr>
              <a:t>Simple, understandable, acceptable, stable, </a:t>
            </a:r>
            <a:endParaRPr lang="en-US" sz="2000" b="0" dirty="0" smtClean="0">
              <a:latin typeface="Calibri" panose="020F0502020204030204" charset="0"/>
              <a:ea typeface="SimSun" panose="02010600030101010101" pitchFamily="2" charset="-122"/>
              <a:cs typeface="Times New Roman" panose="02020603050405020304" pitchFamily="18" charset="0"/>
            </a:endParaRPr>
          </a:p>
          <a:p>
            <a:pPr indent="0" algn="just"/>
            <a:r>
              <a:rPr lang="en-US" sz="2000" b="0" dirty="0" smtClean="0">
                <a:latin typeface="Calibri" panose="020F0502020204030204" charset="0"/>
                <a:ea typeface="SimSun" panose="02010600030101010101" pitchFamily="2" charset="-122"/>
                <a:cs typeface="Times New Roman" panose="02020603050405020304" pitchFamily="18" charset="0"/>
              </a:rPr>
              <a:t>non-discriminative and non-controversial</a:t>
            </a:r>
            <a:endParaRPr lang="en-US" sz="2000" b="0" dirty="0" smtClean="0">
              <a:latin typeface="Calibri" panose="020F0502020204030204" charset="0"/>
              <a:ea typeface="SimSun" panose="02010600030101010101" pitchFamily="2" charset="-122"/>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endParaRPr lang="en-US" dirty="0"/>
          </a:p>
        </p:txBody>
      </p:sp>
      <p:sp>
        <p:nvSpPr>
          <p:cNvPr id="4" name="Rectangle 8"/>
          <p:cNvSpPr/>
          <p:nvPr/>
        </p:nvSpPr>
        <p:spPr>
          <a:xfrm>
            <a:off x="594995" y="1355725"/>
            <a:ext cx="5340350" cy="460375"/>
          </a:xfrm>
          <a:prstGeom prst="rect">
            <a:avLst/>
          </a:prstGeom>
        </p:spPr>
        <p:txBody>
          <a:bodyPr wrap="square">
            <a:spAutoFit/>
          </a:bodyPr>
          <a:lstStyle/>
          <a:p>
            <a:pPr marL="0" marR="0" lvl="0" indent="0" algn="l" defTabSz="1219200" rtl="0" eaLnBrk="1" fontAlgn="auto" latinLnBrk="0" hangingPunct="1">
              <a:lnSpc>
                <a:spcPct val="100000"/>
              </a:lnSpc>
              <a:spcBef>
                <a:spcPts val="0"/>
              </a:spcBef>
              <a:spcAft>
                <a:spcPts val="0"/>
              </a:spcAft>
              <a:buClr>
                <a:srgbClr val="0071B9"/>
              </a:buClr>
              <a:buSzPct val="130000"/>
              <a:buFontTx/>
              <a:buNone/>
              <a:defRPr/>
            </a:pPr>
            <a:r>
              <a:rPr kumimoji="0" lang="en-US" altLang="id-ID" sz="2400" b="1" i="0" u="none" strike="noStrike" kern="0" cap="none" spc="0" normalizeH="0" baseline="0" noProof="0" dirty="0" smtClean="0">
                <a:ln>
                  <a:noFill/>
                </a:ln>
                <a:solidFill>
                  <a:schemeClr val="tx1"/>
                </a:solidFill>
                <a:effectLst/>
                <a:uLnTx/>
                <a:uFillTx/>
                <a:latin typeface="Arial" panose="020B0604020202020204"/>
                <a:ea typeface="+mn-ea"/>
                <a:cs typeface="+mn-cs"/>
              </a:rPr>
              <a:t>Cost of providing electricity</a:t>
            </a:r>
            <a:endParaRPr kumimoji="0" lang="en-US" altLang="id-ID" sz="2400" b="1" i="0" u="none" strike="noStrike" kern="0" cap="none" spc="0" normalizeH="0" baseline="0" noProof="0" dirty="0">
              <a:ln>
                <a:noFill/>
              </a:ln>
              <a:solidFill>
                <a:schemeClr val="tx1"/>
              </a:solidFill>
              <a:effectLst/>
              <a:uLnTx/>
              <a:uFillTx/>
              <a:latin typeface="Arial" panose="020B0604020202020204"/>
              <a:ea typeface="+mn-ea"/>
              <a:cs typeface="+mn-cs"/>
            </a:endParaRPr>
          </a:p>
        </p:txBody>
      </p:sp>
      <p:sp>
        <p:nvSpPr>
          <p:cNvPr id="100" name="Text Box 99"/>
          <p:cNvSpPr txBox="1"/>
          <p:nvPr/>
        </p:nvSpPr>
        <p:spPr>
          <a:xfrm>
            <a:off x="594995" y="1911985"/>
            <a:ext cx="5340350" cy="3277820"/>
          </a:xfrm>
          <a:prstGeom prst="rect">
            <a:avLst/>
          </a:prstGeom>
          <a:noFill/>
          <a:ln w="9525">
            <a:noFill/>
          </a:ln>
        </p:spPr>
        <p:txBody>
          <a:bodyPr wrap="square">
            <a:spAutoFit/>
          </a:bodyPr>
          <a:lstStyle/>
          <a:p>
            <a:pPr indent="0" algn="just"/>
            <a:r>
              <a:rPr lang="en-US" sz="2300" b="0" dirty="0" smtClean="0">
                <a:latin typeface="Calibri" panose="020F0502020204030204" charset="0"/>
                <a:ea typeface="SimSun" panose="02010600030101010101" pitchFamily="2" charset="-122"/>
                <a:cs typeface="Times New Roman" panose="02020603050405020304" pitchFamily="18" charset="0"/>
              </a:rPr>
              <a:t>1</a:t>
            </a:r>
            <a:r>
              <a:rPr lang="en-US" sz="2300" b="0" dirty="0">
                <a:latin typeface="Calibri" panose="020F0502020204030204" charset="0"/>
                <a:ea typeface="SimSun" panose="02010600030101010101" pitchFamily="2" charset="-122"/>
                <a:cs typeface="Times New Roman" panose="02020603050405020304" pitchFamily="18" charset="0"/>
              </a:rPr>
              <a:t>. </a:t>
            </a:r>
            <a:r>
              <a:rPr lang="en-US" sz="2300" b="0" dirty="0" smtClean="0">
                <a:latin typeface="Calibri" panose="020F0502020204030204" charset="0"/>
                <a:ea typeface="SimSun" panose="02010600030101010101" pitchFamily="2" charset="-122"/>
                <a:cs typeface="Times New Roman" panose="02020603050405020304" pitchFamily="18" charset="0"/>
              </a:rPr>
              <a:t>Generation Cost: </a:t>
            </a:r>
            <a:r>
              <a:rPr lang="en-US" sz="2300" b="0" dirty="0">
                <a:latin typeface="Calibri" panose="020F0502020204030204" charset="0"/>
                <a:ea typeface="SimSun" panose="02010600030101010101" pitchFamily="2" charset="-122"/>
                <a:cs typeface="Times New Roman" panose="02020603050405020304" pitchFamily="18" charset="0"/>
              </a:rPr>
              <a:t>Investment Cost, Fix O/M Cost, Fuel Cost, Variable O/M Cost</a:t>
            </a:r>
            <a:endParaRPr lang="en-US" sz="2300" b="0" dirty="0">
              <a:latin typeface="Calibri" panose="020F0502020204030204" charset="0"/>
              <a:ea typeface="SimSun" panose="02010600030101010101" pitchFamily="2" charset="-122"/>
              <a:cs typeface="Times New Roman" panose="02020603050405020304" pitchFamily="18" charset="0"/>
            </a:endParaRPr>
          </a:p>
          <a:p>
            <a:pPr indent="0" algn="just"/>
            <a:r>
              <a:rPr lang="en-US" sz="2300" b="0" dirty="0">
                <a:latin typeface="Calibri" panose="020F0502020204030204" charset="0"/>
                <a:ea typeface="SimSun" panose="02010600030101010101" pitchFamily="2" charset="-122"/>
                <a:cs typeface="Times New Roman" panose="02020603050405020304" pitchFamily="18" charset="0"/>
              </a:rPr>
              <a:t>2. </a:t>
            </a:r>
            <a:r>
              <a:rPr lang="en-US" sz="2300" b="0" dirty="0" smtClean="0">
                <a:latin typeface="Calibri" panose="020F0502020204030204" charset="0"/>
                <a:ea typeface="SimSun" panose="02010600030101010101" pitchFamily="2" charset="-122"/>
                <a:cs typeface="Times New Roman" panose="02020603050405020304" pitchFamily="18" charset="0"/>
              </a:rPr>
              <a:t>Transmission Cost: </a:t>
            </a:r>
            <a:r>
              <a:rPr lang="en-US" sz="2300" b="0" dirty="0">
                <a:latin typeface="Calibri" panose="020F0502020204030204" charset="0"/>
                <a:ea typeface="SimSun" panose="02010600030101010101" pitchFamily="2" charset="-122"/>
                <a:cs typeface="Times New Roman" panose="02020603050405020304" pitchFamily="18" charset="0"/>
              </a:rPr>
              <a:t>mostly (sunk) investment cost</a:t>
            </a:r>
            <a:endParaRPr lang="en-US" sz="2300" b="0" dirty="0">
              <a:latin typeface="Calibri" panose="020F0502020204030204" charset="0"/>
              <a:ea typeface="SimSun" panose="02010600030101010101" pitchFamily="2" charset="-122"/>
              <a:cs typeface="Times New Roman" panose="02020603050405020304" pitchFamily="18" charset="0"/>
            </a:endParaRPr>
          </a:p>
          <a:p>
            <a:pPr indent="0" algn="just"/>
            <a:r>
              <a:rPr lang="en-US" sz="2300" b="0" dirty="0">
                <a:latin typeface="Calibri" panose="020F0502020204030204" charset="0"/>
                <a:ea typeface="SimSun" panose="02010600030101010101" pitchFamily="2" charset="-122"/>
                <a:cs typeface="Times New Roman" panose="02020603050405020304" pitchFamily="18" charset="0"/>
              </a:rPr>
              <a:t>3. </a:t>
            </a:r>
            <a:r>
              <a:rPr lang="en-US" sz="2300" b="0" dirty="0" smtClean="0">
                <a:latin typeface="Calibri" panose="020F0502020204030204" charset="0"/>
                <a:ea typeface="SimSun" panose="02010600030101010101" pitchFamily="2" charset="-122"/>
                <a:cs typeface="Times New Roman" panose="02020603050405020304" pitchFamily="18" charset="0"/>
              </a:rPr>
              <a:t>Distribution Cost: </a:t>
            </a:r>
            <a:r>
              <a:rPr lang="en-US" sz="2300" b="0" dirty="0">
                <a:latin typeface="Calibri" panose="020F0502020204030204" charset="0"/>
                <a:ea typeface="SimSun" panose="02010600030101010101" pitchFamily="2" charset="-122"/>
                <a:cs typeface="Times New Roman" panose="02020603050405020304" pitchFamily="18" charset="0"/>
              </a:rPr>
              <a:t>mostly (sunk) investment cost</a:t>
            </a:r>
            <a:endParaRPr lang="en-US" sz="2300" b="0" dirty="0">
              <a:latin typeface="Calibri" panose="020F0502020204030204" charset="0"/>
              <a:ea typeface="SimSun" panose="02010600030101010101" pitchFamily="2" charset="-122"/>
              <a:cs typeface="Times New Roman" panose="02020603050405020304" pitchFamily="18" charset="0"/>
            </a:endParaRPr>
          </a:p>
          <a:p>
            <a:pPr indent="0" algn="just"/>
            <a:r>
              <a:rPr lang="en-US" sz="2300" b="0" dirty="0">
                <a:latin typeface="Calibri" panose="020F0502020204030204" charset="0"/>
                <a:ea typeface="SimSun" panose="02010600030101010101" pitchFamily="2" charset="-122"/>
                <a:cs typeface="Times New Roman" panose="02020603050405020304" pitchFamily="18" charset="0"/>
              </a:rPr>
              <a:t>4. </a:t>
            </a:r>
            <a:r>
              <a:rPr lang="en-US" sz="2300" b="0" dirty="0" smtClean="0">
                <a:latin typeface="Calibri" panose="020F0502020204030204" charset="0"/>
                <a:ea typeface="SimSun" panose="02010600030101010101" pitchFamily="2" charset="-122"/>
                <a:cs typeface="Times New Roman" panose="02020603050405020304" pitchFamily="18" charset="0"/>
              </a:rPr>
              <a:t>Retail management cost: mostly </a:t>
            </a:r>
            <a:r>
              <a:rPr lang="en-US" sz="2300" b="0" dirty="0" err="1">
                <a:latin typeface="Calibri" panose="020F0502020204030204" charset="0"/>
                <a:ea typeface="SimSun" panose="02010600030101010101" pitchFamily="2" charset="-122"/>
                <a:cs typeface="Times New Roman" panose="02020603050405020304" pitchFamily="18" charset="0"/>
              </a:rPr>
              <a:t>fixt</a:t>
            </a:r>
            <a:r>
              <a:rPr lang="en-US" sz="2300" b="0" dirty="0">
                <a:latin typeface="Calibri" panose="020F0502020204030204" charset="0"/>
                <a:ea typeface="SimSun" panose="02010600030101010101" pitchFamily="2" charset="-122"/>
                <a:cs typeface="Times New Roman" panose="02020603050405020304" pitchFamily="18" charset="0"/>
              </a:rPr>
              <a:t> O/M cost</a:t>
            </a:r>
            <a:endParaRPr lang="en-US" sz="2300" b="0" dirty="0">
              <a:latin typeface="Calibri" panose="020F0502020204030204" charset="0"/>
              <a:ea typeface="SimSun" panose="02010600030101010101" pitchFamily="2" charset="-122"/>
              <a:cs typeface="Times New Roman" panose="02020603050405020304" pitchFamily="18" charset="0"/>
            </a:endParaRPr>
          </a:p>
          <a:p>
            <a:pPr indent="0" algn="just"/>
            <a:r>
              <a:rPr lang="en-US" sz="2300" b="0" dirty="0">
                <a:latin typeface="Calibri" panose="020F0502020204030204" charset="0"/>
                <a:ea typeface="SimSun" panose="02010600030101010101" pitchFamily="2" charset="-122"/>
                <a:cs typeface="Times New Roman" panose="02020603050405020304" pitchFamily="18" charset="0"/>
              </a:rPr>
              <a:t>5. </a:t>
            </a:r>
            <a:r>
              <a:rPr lang="en-US" sz="2300" dirty="0" smtClean="0">
                <a:latin typeface="Calibri" panose="020F0502020204030204" charset="0"/>
                <a:ea typeface="SimSun" panose="02010600030101010101" pitchFamily="2" charset="-122"/>
                <a:cs typeface="Times New Roman" panose="02020603050405020304" pitchFamily="18" charset="0"/>
              </a:rPr>
              <a:t>Other tax and levies</a:t>
            </a:r>
            <a:endParaRPr lang="en-US" sz="2300" b="0" dirty="0">
              <a:latin typeface="Calibri" panose="020F0502020204030204" charset="0"/>
              <a:ea typeface="SimSun" panose="02010600030101010101" pitchFamily="2" charset="-122"/>
              <a:cs typeface="Times New Roman" panose="02020603050405020304" pitchFamily="18" charset="0"/>
            </a:endParaRPr>
          </a:p>
        </p:txBody>
      </p:sp>
      <p:pic>
        <p:nvPicPr>
          <p:cNvPr id="5" name="Picture 4"/>
          <p:cNvPicPr>
            <a:picLocks noChangeAspect="1"/>
          </p:cNvPicPr>
          <p:nvPr/>
        </p:nvPicPr>
        <p:blipFill>
          <a:blip r:embed="rId1"/>
          <a:stretch>
            <a:fillRect/>
          </a:stretch>
        </p:blipFill>
        <p:spPr>
          <a:xfrm>
            <a:off x="6229350" y="1576705"/>
            <a:ext cx="5715000" cy="37052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endParaRPr lang="en-US" dirty="0"/>
          </a:p>
        </p:txBody>
      </p:sp>
      <p:sp>
        <p:nvSpPr>
          <p:cNvPr id="4" name="Rectangle 8"/>
          <p:cNvSpPr/>
          <p:nvPr/>
        </p:nvSpPr>
        <p:spPr>
          <a:xfrm>
            <a:off x="594995" y="1355725"/>
            <a:ext cx="5340350" cy="460375"/>
          </a:xfrm>
          <a:prstGeom prst="rect">
            <a:avLst/>
          </a:prstGeom>
        </p:spPr>
        <p:txBody>
          <a:bodyPr wrap="square">
            <a:spAutoFit/>
          </a:bodyPr>
          <a:lstStyle/>
          <a:p>
            <a:pPr marL="0" marR="0" lvl="0" indent="0" algn="l" defTabSz="1219200" rtl="0" eaLnBrk="1" fontAlgn="auto" latinLnBrk="0" hangingPunct="1">
              <a:lnSpc>
                <a:spcPct val="100000"/>
              </a:lnSpc>
              <a:spcBef>
                <a:spcPts val="0"/>
              </a:spcBef>
              <a:spcAft>
                <a:spcPts val="0"/>
              </a:spcAft>
              <a:buClr>
                <a:srgbClr val="0071B9"/>
              </a:buClr>
              <a:buSzPct val="130000"/>
              <a:buFontTx/>
              <a:buNone/>
              <a:defRPr/>
            </a:pPr>
            <a:r>
              <a:rPr kumimoji="0" lang="en-US" altLang="id-ID" sz="2400" b="1" i="0" u="none" strike="noStrike" kern="0" cap="none" spc="0" normalizeH="0" baseline="0" noProof="0" dirty="0" smtClean="0">
                <a:ln>
                  <a:noFill/>
                </a:ln>
                <a:solidFill>
                  <a:schemeClr val="tx1"/>
                </a:solidFill>
                <a:effectLst/>
                <a:uLnTx/>
                <a:uFillTx/>
                <a:latin typeface="Arial" panose="020B0604020202020204"/>
                <a:ea typeface="+mn-ea"/>
                <a:cs typeface="+mn-cs"/>
              </a:rPr>
              <a:t>Generators Merit Order</a:t>
            </a:r>
            <a:endParaRPr kumimoji="0" lang="en-US" altLang="id-ID" sz="2400" b="1" i="0" u="none" strike="noStrike" kern="0" cap="none" spc="0" normalizeH="0" baseline="0" noProof="0" dirty="0">
              <a:ln>
                <a:noFill/>
              </a:ln>
              <a:solidFill>
                <a:schemeClr val="tx1"/>
              </a:solidFill>
              <a:effectLst/>
              <a:uLnTx/>
              <a:uFillTx/>
              <a:latin typeface="Arial" panose="020B0604020202020204"/>
              <a:ea typeface="+mn-ea"/>
              <a:cs typeface="+mn-cs"/>
            </a:endParaRPr>
          </a:p>
        </p:txBody>
      </p:sp>
      <p:sp>
        <p:nvSpPr>
          <p:cNvPr id="100" name="Text Box 99"/>
          <p:cNvSpPr txBox="1"/>
          <p:nvPr/>
        </p:nvSpPr>
        <p:spPr>
          <a:xfrm>
            <a:off x="594995" y="1911985"/>
            <a:ext cx="5340350" cy="2923877"/>
          </a:xfrm>
          <a:prstGeom prst="rect">
            <a:avLst/>
          </a:prstGeom>
          <a:noFill/>
          <a:ln w="9525">
            <a:noFill/>
          </a:ln>
        </p:spPr>
        <p:txBody>
          <a:bodyPr wrap="square">
            <a:spAutoFit/>
          </a:bodyPr>
          <a:lstStyle/>
          <a:p>
            <a:pPr indent="0" algn="just"/>
            <a:r>
              <a:rPr lang="en-US" sz="2300" b="0" dirty="0">
                <a:latin typeface="Calibri" panose="020F0502020204030204" charset="0"/>
                <a:ea typeface="SimSun" panose="02010600030101010101" pitchFamily="2" charset="-122"/>
                <a:cs typeface="Times New Roman" panose="02020603050405020304" pitchFamily="18" charset="0"/>
              </a:rPr>
              <a:t>- </a:t>
            </a:r>
            <a:r>
              <a:rPr lang="en-US" sz="2300" b="0" dirty="0" smtClean="0">
                <a:latin typeface="Calibri" panose="020F0502020204030204" charset="0"/>
                <a:ea typeface="SimSun" panose="02010600030101010101" pitchFamily="2" charset="-122"/>
                <a:cs typeface="Times New Roman" panose="02020603050405020304" pitchFamily="18" charset="0"/>
              </a:rPr>
              <a:t>Composition of generators that being operated varies at all time depends on the load requirement </a:t>
            </a:r>
            <a:endParaRPr lang="en-US" sz="2300" b="0" dirty="0">
              <a:latin typeface="Calibri" panose="020F0502020204030204" charset="0"/>
              <a:ea typeface="SimSun" panose="02010600030101010101" pitchFamily="2" charset="-122"/>
              <a:cs typeface="Times New Roman" panose="02020603050405020304" pitchFamily="18" charset="0"/>
            </a:endParaRPr>
          </a:p>
          <a:p>
            <a:pPr indent="0" algn="just"/>
            <a:r>
              <a:rPr lang="en-US" sz="2300" b="0" dirty="0">
                <a:latin typeface="Calibri" panose="020F0502020204030204" charset="0"/>
                <a:ea typeface="SimSun" panose="02010600030101010101" pitchFamily="2" charset="-122"/>
                <a:cs typeface="Times New Roman" panose="02020603050405020304" pitchFamily="18" charset="0"/>
              </a:rPr>
              <a:t>- </a:t>
            </a:r>
            <a:r>
              <a:rPr lang="en-US" sz="2300" b="0" dirty="0" smtClean="0">
                <a:latin typeface="Calibri" panose="020F0502020204030204" charset="0"/>
                <a:ea typeface="SimSun" panose="02010600030101010101" pitchFamily="2" charset="-122"/>
                <a:cs typeface="Times New Roman" panose="02020603050405020304" pitchFamily="18" charset="0"/>
              </a:rPr>
              <a:t>Generators will be stacked based on their operating cost and available capacity – starting from the lowest cost. </a:t>
            </a:r>
            <a:endParaRPr lang="en-US" sz="2300" b="0" dirty="0">
              <a:latin typeface="Calibri" panose="020F0502020204030204" charset="0"/>
              <a:ea typeface="SimSun" panose="02010600030101010101" pitchFamily="2" charset="-122"/>
              <a:cs typeface="Times New Roman" panose="02020603050405020304" pitchFamily="18" charset="0"/>
            </a:endParaRPr>
          </a:p>
          <a:p>
            <a:pPr indent="0" algn="just"/>
            <a:r>
              <a:rPr lang="en-US" sz="2300" b="0" dirty="0">
                <a:latin typeface="Calibri" panose="020F0502020204030204" charset="0"/>
                <a:ea typeface="SimSun" panose="02010600030101010101" pitchFamily="2" charset="-122"/>
                <a:cs typeface="Times New Roman" panose="02020603050405020304" pitchFamily="18" charset="0"/>
              </a:rPr>
              <a:t>- </a:t>
            </a:r>
            <a:r>
              <a:rPr lang="en-US" sz="2300" dirty="0" smtClean="0">
                <a:latin typeface="Calibri" panose="020F0502020204030204" charset="0"/>
                <a:ea typeface="SimSun" panose="02010600030101010101" pitchFamily="2" charset="-122"/>
                <a:cs typeface="Times New Roman" panose="02020603050405020304" pitchFamily="18" charset="0"/>
              </a:rPr>
              <a:t>High operating cost generators will be dispatched when needed (e.g. at high load)</a:t>
            </a:r>
            <a:endParaRPr lang="en-US" sz="2300" b="0" dirty="0">
              <a:latin typeface="Calibri" panose="020F0502020204030204" charset="0"/>
              <a:ea typeface="SimSun" panose="02010600030101010101" pitchFamily="2" charset="-122"/>
              <a:cs typeface="Times New Roman" panose="02020603050405020304" pitchFamily="18" charset="0"/>
            </a:endParaRPr>
          </a:p>
        </p:txBody>
      </p:sp>
      <p:pic>
        <p:nvPicPr>
          <p:cNvPr id="2" name="Picture 1"/>
          <p:cNvPicPr>
            <a:picLocks noChangeAspect="1"/>
          </p:cNvPicPr>
          <p:nvPr/>
        </p:nvPicPr>
        <p:blipFill>
          <a:blip r:embed="rId1"/>
          <a:stretch>
            <a:fillRect/>
          </a:stretch>
        </p:blipFill>
        <p:spPr>
          <a:xfrm>
            <a:off x="6252845" y="2315210"/>
            <a:ext cx="5599430" cy="31781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stretch>
            <a:fillRect/>
          </a:stretch>
        </p:blipFill>
        <p:spPr>
          <a:xfrm>
            <a:off x="104140" y="2001093"/>
            <a:ext cx="6553835" cy="3686810"/>
          </a:xfrm>
          <a:prstGeom prst="rect">
            <a:avLst/>
          </a:prstGeom>
        </p:spPr>
      </p:pic>
      <p:sp>
        <p:nvSpPr>
          <p:cNvPr id="3" name="Text Placeholder 2"/>
          <p:cNvSpPr>
            <a:spLocks noGrp="1"/>
          </p:cNvSpPr>
          <p:nvPr>
            <p:ph type="body" sz="quarter" idx="12"/>
          </p:nvPr>
        </p:nvSpPr>
        <p:spPr/>
        <p:txBody>
          <a:bodyPr/>
          <a:lstStyle/>
          <a:p>
            <a:endParaRPr lang="en-US" dirty="0"/>
          </a:p>
        </p:txBody>
      </p:sp>
      <p:sp>
        <p:nvSpPr>
          <p:cNvPr id="6" name="Text Box 5"/>
          <p:cNvSpPr txBox="1"/>
          <p:nvPr/>
        </p:nvSpPr>
        <p:spPr>
          <a:xfrm>
            <a:off x="6343135" y="2041947"/>
            <a:ext cx="5395475" cy="4154170"/>
          </a:xfrm>
          <a:prstGeom prst="rect">
            <a:avLst/>
          </a:prstGeom>
          <a:noFill/>
          <a:ln w="9525">
            <a:noFill/>
          </a:ln>
        </p:spPr>
        <p:txBody>
          <a:bodyPr wrap="square">
            <a:spAutoFit/>
          </a:bodyPr>
          <a:lstStyle/>
          <a:p>
            <a:pPr indent="0"/>
            <a:r>
              <a:rPr lang="en-US" sz="2400" b="0" dirty="0">
                <a:latin typeface="Calibri" panose="020F0502020204030204" charset="0"/>
                <a:ea typeface="SimSun" panose="02010600030101010101" pitchFamily="2" charset="-122"/>
                <a:cs typeface="Times New Roman" panose="02020603050405020304" pitchFamily="18" charset="0"/>
              </a:rPr>
              <a:t>1. Flat/</a:t>
            </a:r>
            <a:r>
              <a:rPr lang="en-US" sz="2400" b="0" dirty="0" err="1">
                <a:latin typeface="Calibri" panose="020F0502020204030204" charset="0"/>
                <a:ea typeface="SimSun" panose="02010600030101010101" pitchFamily="2" charset="-122"/>
                <a:cs typeface="Times New Roman" panose="02020603050405020304" pitchFamily="18" charset="0"/>
              </a:rPr>
              <a:t>FixedTariff</a:t>
            </a:r>
            <a:endParaRPr lang="en-US" sz="2400" b="0" dirty="0">
              <a:latin typeface="Calibri" panose="020F0502020204030204" charset="0"/>
              <a:ea typeface="SimSun" panose="02010600030101010101" pitchFamily="2" charset="-122"/>
              <a:cs typeface="Times New Roman" panose="02020603050405020304" pitchFamily="18" charset="0"/>
            </a:endParaRPr>
          </a:p>
          <a:p>
            <a:pPr indent="0"/>
            <a:r>
              <a:rPr lang="en-US" sz="2400" b="0" dirty="0" smtClean="0">
                <a:latin typeface="Calibri" panose="020F0502020204030204" charset="0"/>
                <a:ea typeface="SimSun" panose="02010600030101010101" pitchFamily="2" charset="-122"/>
                <a:cs typeface="Times New Roman" panose="02020603050405020304" pitchFamily="18" charset="0"/>
              </a:rPr>
              <a:t>2. Tiered </a:t>
            </a:r>
            <a:r>
              <a:rPr lang="en-US" sz="2400" b="0" dirty="0">
                <a:latin typeface="Calibri" panose="020F0502020204030204" charset="0"/>
                <a:ea typeface="SimSun" panose="02010600030101010101" pitchFamily="2" charset="-122"/>
                <a:cs typeface="Times New Roman" panose="02020603050405020304" pitchFamily="18" charset="0"/>
              </a:rPr>
              <a:t>Tariff (increasing/decreasing block)</a:t>
            </a:r>
            <a:endParaRPr lang="en-US" sz="2400" b="0" dirty="0">
              <a:latin typeface="Calibri" panose="020F0502020204030204" charset="0"/>
              <a:ea typeface="SimSun" panose="02010600030101010101" pitchFamily="2" charset="-122"/>
              <a:cs typeface="Times New Roman" panose="02020603050405020304" pitchFamily="18" charset="0"/>
            </a:endParaRPr>
          </a:p>
          <a:p>
            <a:pPr indent="0"/>
            <a:r>
              <a:rPr lang="en-US" sz="2400" b="0" dirty="0">
                <a:latin typeface="Calibri" panose="020F0502020204030204" charset="0"/>
                <a:ea typeface="SimSun" panose="02010600030101010101" pitchFamily="2" charset="-122"/>
                <a:cs typeface="Times New Roman" panose="02020603050405020304" pitchFamily="18" charset="0"/>
              </a:rPr>
              <a:t>3. Time of Use (base, shoulder, peak)</a:t>
            </a:r>
            <a:endParaRPr lang="en-US" sz="2400" b="0" dirty="0">
              <a:latin typeface="Calibri" panose="020F0502020204030204" charset="0"/>
              <a:ea typeface="SimSun" panose="02010600030101010101" pitchFamily="2" charset="-122"/>
              <a:cs typeface="Times New Roman" panose="02020603050405020304" pitchFamily="18" charset="0"/>
            </a:endParaRPr>
          </a:p>
          <a:p>
            <a:pPr indent="0"/>
            <a:r>
              <a:rPr lang="en-US" sz="2400" b="0" dirty="0">
                <a:latin typeface="Calibri" panose="020F0502020204030204" charset="0"/>
                <a:ea typeface="SimSun" panose="02010600030101010101" pitchFamily="2" charset="-122"/>
                <a:cs typeface="Times New Roman" panose="02020603050405020304" pitchFamily="18" charset="0"/>
              </a:rPr>
              <a:t>4. Demand Charge (based on the peak demand of customer)</a:t>
            </a:r>
            <a:endParaRPr lang="en-US" sz="2400" b="0" dirty="0">
              <a:latin typeface="Calibri" panose="020F0502020204030204" charset="0"/>
              <a:ea typeface="SimSun" panose="02010600030101010101" pitchFamily="2" charset="-122"/>
              <a:cs typeface="Times New Roman" panose="02020603050405020304" pitchFamily="18" charset="0"/>
            </a:endParaRPr>
          </a:p>
          <a:p>
            <a:pPr indent="0"/>
            <a:r>
              <a:rPr lang="en-US" sz="2400" b="0" dirty="0">
                <a:latin typeface="Calibri" panose="020F0502020204030204" charset="0"/>
                <a:ea typeface="SimSun" panose="02010600030101010101" pitchFamily="2" charset="-122"/>
                <a:cs typeface="Times New Roman" panose="02020603050405020304" pitchFamily="18" charset="0"/>
              </a:rPr>
              <a:t>5. Seasonal Tariff (depends on season)</a:t>
            </a:r>
            <a:endParaRPr lang="en-US" sz="2400" b="0" dirty="0">
              <a:latin typeface="Calibri" panose="020F0502020204030204" charset="0"/>
              <a:ea typeface="SimSun" panose="02010600030101010101" pitchFamily="2" charset="-122"/>
              <a:cs typeface="Times New Roman" panose="02020603050405020304" pitchFamily="18" charset="0"/>
            </a:endParaRPr>
          </a:p>
          <a:p>
            <a:pPr indent="0"/>
            <a:r>
              <a:rPr lang="en-US" sz="2400" b="0" dirty="0">
                <a:latin typeface="Calibri" panose="020F0502020204030204" charset="0"/>
                <a:ea typeface="SimSun" panose="02010600030101010101" pitchFamily="2" charset="-122"/>
                <a:cs typeface="Times New Roman" panose="02020603050405020304" pitchFamily="18" charset="0"/>
              </a:rPr>
              <a:t>6. Critical Peak (high tariff at system critical peak)</a:t>
            </a:r>
            <a:endParaRPr lang="en-US" sz="2400" b="0" dirty="0">
              <a:latin typeface="Calibri" panose="020F0502020204030204" charset="0"/>
              <a:ea typeface="SimSun" panose="02010600030101010101" pitchFamily="2" charset="-122"/>
              <a:cs typeface="Times New Roman" panose="02020603050405020304" pitchFamily="18" charset="0"/>
            </a:endParaRPr>
          </a:p>
          <a:p>
            <a:pPr indent="0"/>
            <a:r>
              <a:rPr lang="en-US" sz="2400" b="0" dirty="0">
                <a:latin typeface="Calibri" panose="020F0502020204030204" charset="0"/>
                <a:ea typeface="SimSun" panose="02010600030101010101" pitchFamily="2" charset="-122"/>
                <a:cs typeface="Times New Roman" panose="02020603050405020304" pitchFamily="18" charset="0"/>
              </a:rPr>
              <a:t>7. Dynamic Real Time (depends on market price)</a:t>
            </a:r>
            <a:endParaRPr lang="en-US" sz="2400" b="0" dirty="0">
              <a:latin typeface="Calibri" panose="020F0502020204030204" charset="0"/>
              <a:ea typeface="SimSun" panose="02010600030101010101" pitchFamily="2" charset="-122"/>
              <a:cs typeface="Times New Roman" panose="02020603050405020304" pitchFamily="18" charset="0"/>
            </a:endParaRPr>
          </a:p>
        </p:txBody>
      </p:sp>
      <p:sp>
        <p:nvSpPr>
          <p:cNvPr id="2" name="Rectangle 8"/>
          <p:cNvSpPr/>
          <p:nvPr/>
        </p:nvSpPr>
        <p:spPr>
          <a:xfrm>
            <a:off x="6343135" y="1170096"/>
            <a:ext cx="5340350" cy="830997"/>
          </a:xfrm>
          <a:prstGeom prst="rect">
            <a:avLst/>
          </a:prstGeom>
        </p:spPr>
        <p:txBody>
          <a:bodyPr wrap="square">
            <a:spAutoFit/>
          </a:bodyPr>
          <a:lstStyle/>
          <a:p>
            <a:pPr marL="0" marR="0" lvl="0" indent="0" algn="l" defTabSz="1219200" rtl="0" eaLnBrk="1" fontAlgn="auto" latinLnBrk="0" hangingPunct="1">
              <a:lnSpc>
                <a:spcPct val="100000"/>
              </a:lnSpc>
              <a:spcBef>
                <a:spcPts val="0"/>
              </a:spcBef>
              <a:spcAft>
                <a:spcPts val="0"/>
              </a:spcAft>
              <a:buClr>
                <a:srgbClr val="0071B9"/>
              </a:buClr>
              <a:buSzPct val="130000"/>
              <a:buFontTx/>
              <a:buNone/>
              <a:defRPr/>
            </a:pPr>
            <a:r>
              <a:rPr kumimoji="0" lang="en-US" altLang="id-ID" sz="2400" b="1" i="0" u="none" strike="noStrike" kern="0" cap="none" spc="0" normalizeH="0" baseline="0" noProof="0" dirty="0" smtClean="0">
                <a:ln>
                  <a:noFill/>
                </a:ln>
                <a:solidFill>
                  <a:schemeClr val="tx1"/>
                </a:solidFill>
                <a:effectLst/>
                <a:uLnTx/>
                <a:uFillTx/>
                <a:latin typeface="Arial" panose="020B0604020202020204"/>
                <a:ea typeface="+mn-ea"/>
                <a:cs typeface="+mn-cs"/>
              </a:rPr>
              <a:t>Common Electricity Tariff that being </a:t>
            </a:r>
            <a:r>
              <a:rPr kumimoji="0" lang="en-US" altLang="id-ID" sz="2400" b="1" i="0" u="none" strike="noStrike" kern="0" cap="none" spc="0" normalizeH="0" baseline="0" noProof="0" dirty="0" smtClean="0">
                <a:ln>
                  <a:noFill/>
                </a:ln>
                <a:solidFill>
                  <a:schemeClr val="tx1"/>
                </a:solidFill>
                <a:effectLst/>
                <a:uLnTx/>
                <a:uFillTx/>
                <a:latin typeface="Arial" panose="020B0604020202020204"/>
                <a:ea typeface="+mn-ea"/>
                <a:cs typeface="+mn-cs"/>
              </a:rPr>
              <a:t>used widely</a:t>
            </a:r>
            <a:endParaRPr kumimoji="0" lang="en-US" altLang="id-ID" sz="2400" b="1" i="0" u="none" strike="noStrike" kern="0" cap="none" spc="0" normalizeH="0" baseline="0" noProof="0" dirty="0">
              <a:ln>
                <a:noFill/>
              </a:ln>
              <a:solidFill>
                <a:schemeClr val="tx1"/>
              </a:solidFill>
              <a:effectLst/>
              <a:uLnTx/>
              <a:uFillTx/>
              <a:latin typeface="Arial" panose="020B0604020202020204"/>
              <a:ea typeface="+mn-ea"/>
              <a:cs typeface="+mn-cs"/>
            </a:endParaRPr>
          </a:p>
        </p:txBody>
      </p:sp>
      <p:sp>
        <p:nvSpPr>
          <p:cNvPr id="7" name="Title 6"/>
          <p:cNvSpPr>
            <a:spLocks noGrp="1"/>
          </p:cNvSpPr>
          <p:nvPr>
            <p:ph type="title"/>
          </p:nvPr>
        </p:nvSpPr>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endParaRPr lang="en-US" dirty="0"/>
          </a:p>
        </p:txBody>
      </p:sp>
      <p:grpSp>
        <p:nvGrpSpPr>
          <p:cNvPr id="7" name="Group 6"/>
          <p:cNvGrpSpPr/>
          <p:nvPr/>
        </p:nvGrpSpPr>
        <p:grpSpPr>
          <a:xfrm>
            <a:off x="737235" y="1387475"/>
            <a:ext cx="10735310" cy="4723765"/>
            <a:chOff x="8185" y="7325"/>
            <a:chExt cx="12766" cy="7439"/>
          </a:xfrm>
        </p:grpSpPr>
        <p:graphicFrame>
          <p:nvGraphicFramePr>
            <p:cNvPr id="2" name="Chart 1"/>
            <p:cNvGraphicFramePr/>
            <p:nvPr/>
          </p:nvGraphicFramePr>
          <p:xfrm>
            <a:off x="8185" y="7325"/>
            <a:ext cx="12766" cy="7439"/>
          </p:xfrm>
          <a:graphic>
            <a:graphicData uri="http://schemas.openxmlformats.org/drawingml/2006/chart">
              <c:chart xmlns:c="http://schemas.openxmlformats.org/drawingml/2006/chart" xmlns:r="http://schemas.openxmlformats.org/officeDocument/2006/relationships" r:id="rId1"/>
            </a:graphicData>
          </a:graphic>
        </p:graphicFrame>
        <p:sp>
          <p:nvSpPr>
            <p:cNvPr id="5" name="Text Box 4"/>
            <p:cNvSpPr txBox="1"/>
            <p:nvPr/>
          </p:nvSpPr>
          <p:spPr>
            <a:xfrm>
              <a:off x="9825" y="10007"/>
              <a:ext cx="3090" cy="375"/>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vertOverflow="clip" horzOverflow="clip" wrap="square" rtlCol="0" anchor="t">
              <a:noAutofit/>
            </a:bodyPr>
            <a:lstStyle>
              <a:defPPr>
                <a:defRPr lang="en-US">
                  <a:solidFill>
                    <a:schemeClr val="dk1"/>
                  </a:solidFill>
                </a:defRPr>
              </a:defPPr>
              <a:lvl1pPr marL="0" algn="l" defTabSz="914400" rtl="0" eaLnBrk="1" latinLnBrk="0" hangingPunct="1">
                <a:defRPr sz="1100">
                  <a:solidFill>
                    <a:schemeClr val="dk1"/>
                  </a:solidFill>
                  <a:latin typeface="+mn-lt"/>
                  <a:ea typeface="+mn-ea"/>
                  <a:cs typeface="+mn-cs"/>
                </a:defRPr>
              </a:lvl1pPr>
              <a:lvl2pPr marL="457200" algn="l" defTabSz="914400" rtl="0" eaLnBrk="1" latinLnBrk="0" hangingPunct="1">
                <a:defRPr sz="1100">
                  <a:solidFill>
                    <a:schemeClr val="dk1"/>
                  </a:solidFill>
                  <a:latin typeface="+mn-lt"/>
                  <a:ea typeface="+mn-ea"/>
                  <a:cs typeface="+mn-cs"/>
                </a:defRPr>
              </a:lvl2pPr>
              <a:lvl3pPr marL="914400" algn="l" defTabSz="914400" rtl="0" eaLnBrk="1" latinLnBrk="0" hangingPunct="1">
                <a:defRPr sz="1100">
                  <a:solidFill>
                    <a:schemeClr val="dk1"/>
                  </a:solidFill>
                  <a:latin typeface="+mn-lt"/>
                  <a:ea typeface="+mn-ea"/>
                  <a:cs typeface="+mn-cs"/>
                </a:defRPr>
              </a:lvl3pPr>
              <a:lvl4pPr marL="1371600" algn="l" defTabSz="914400" rtl="0" eaLnBrk="1" latinLnBrk="0" hangingPunct="1">
                <a:defRPr sz="1100">
                  <a:solidFill>
                    <a:schemeClr val="dk1"/>
                  </a:solidFill>
                  <a:latin typeface="+mn-lt"/>
                  <a:ea typeface="+mn-ea"/>
                  <a:cs typeface="+mn-cs"/>
                </a:defRPr>
              </a:lvl4pPr>
              <a:lvl5pPr marL="1828800" algn="l" defTabSz="914400" rtl="0" eaLnBrk="1" latinLnBrk="0" hangingPunct="1">
                <a:defRPr sz="1100">
                  <a:solidFill>
                    <a:schemeClr val="dk1"/>
                  </a:solidFill>
                  <a:latin typeface="+mn-lt"/>
                  <a:ea typeface="+mn-ea"/>
                  <a:cs typeface="+mn-cs"/>
                </a:defRPr>
              </a:lvl5pPr>
              <a:lvl6pPr marL="2286000" algn="l" defTabSz="914400" rtl="0" eaLnBrk="1" latinLnBrk="0" hangingPunct="1">
                <a:defRPr sz="1100">
                  <a:solidFill>
                    <a:schemeClr val="dk1"/>
                  </a:solidFill>
                  <a:latin typeface="+mn-lt"/>
                  <a:ea typeface="+mn-ea"/>
                  <a:cs typeface="+mn-cs"/>
                </a:defRPr>
              </a:lvl6pPr>
              <a:lvl7pPr marL="2743200" algn="l" defTabSz="914400" rtl="0" eaLnBrk="1" latinLnBrk="0" hangingPunct="1">
                <a:defRPr sz="1100">
                  <a:solidFill>
                    <a:schemeClr val="dk1"/>
                  </a:solidFill>
                  <a:latin typeface="+mn-lt"/>
                  <a:ea typeface="+mn-ea"/>
                  <a:cs typeface="+mn-cs"/>
                </a:defRPr>
              </a:lvl7pPr>
              <a:lvl8pPr marL="3200400" algn="l" defTabSz="914400" rtl="0" eaLnBrk="1" latinLnBrk="0" hangingPunct="1">
                <a:defRPr sz="1100">
                  <a:solidFill>
                    <a:schemeClr val="dk1"/>
                  </a:solidFill>
                  <a:latin typeface="+mn-lt"/>
                  <a:ea typeface="+mn-ea"/>
                  <a:cs typeface="+mn-cs"/>
                </a:defRPr>
              </a:lvl8pPr>
              <a:lvl9pPr marL="3657600" algn="l" defTabSz="914400" rtl="0" eaLnBrk="1" latinLnBrk="0" hangingPunct="1">
                <a:defRPr sz="1100">
                  <a:solidFill>
                    <a:schemeClr val="dk1"/>
                  </a:solidFill>
                  <a:latin typeface="+mn-lt"/>
                  <a:ea typeface="+mn-ea"/>
                  <a:cs typeface="+mn-cs"/>
                </a:defRPr>
              </a:lvl9pPr>
            </a:lstStyle>
            <a:p>
              <a:pPr algn="l"/>
              <a:r>
                <a:rPr lang="en-US" sz="1100"/>
                <a:t>Residential, Business (LV)</a:t>
              </a:r>
              <a:endParaRPr lang="en-US" sz="1100"/>
            </a:p>
          </p:txBody>
        </p:sp>
        <p:sp>
          <p:nvSpPr>
            <p:cNvPr id="9" name="Text Box 8"/>
            <p:cNvSpPr txBox="1"/>
            <p:nvPr/>
          </p:nvSpPr>
          <p:spPr>
            <a:xfrm>
              <a:off x="10479" y="12219"/>
              <a:ext cx="1781" cy="375"/>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vertOverflow="clip" horzOverflow="clip" wrap="square" rtlCol="0" anchor="t">
              <a:noAutofit/>
            </a:bodyPr>
            <a:lstStyle>
              <a:defPPr>
                <a:defRPr lang="en-US">
                  <a:solidFill>
                    <a:schemeClr val="dk1"/>
                  </a:solidFill>
                </a:defRPr>
              </a:defPPr>
              <a:lvl1pPr marL="0" algn="l" defTabSz="914400" rtl="0" eaLnBrk="1" latinLnBrk="0" hangingPunct="1">
                <a:defRPr sz="1100">
                  <a:solidFill>
                    <a:schemeClr val="dk1"/>
                  </a:solidFill>
                  <a:latin typeface="+mn-lt"/>
                  <a:ea typeface="+mn-ea"/>
                  <a:cs typeface="+mn-cs"/>
                </a:defRPr>
              </a:lvl1pPr>
              <a:lvl2pPr marL="457200" algn="l" defTabSz="914400" rtl="0" eaLnBrk="1" latinLnBrk="0" hangingPunct="1">
                <a:defRPr sz="1100">
                  <a:solidFill>
                    <a:schemeClr val="dk1"/>
                  </a:solidFill>
                  <a:latin typeface="+mn-lt"/>
                  <a:ea typeface="+mn-ea"/>
                  <a:cs typeface="+mn-cs"/>
                </a:defRPr>
              </a:lvl2pPr>
              <a:lvl3pPr marL="914400" algn="l" defTabSz="914400" rtl="0" eaLnBrk="1" latinLnBrk="0" hangingPunct="1">
                <a:defRPr sz="1100">
                  <a:solidFill>
                    <a:schemeClr val="dk1"/>
                  </a:solidFill>
                  <a:latin typeface="+mn-lt"/>
                  <a:ea typeface="+mn-ea"/>
                  <a:cs typeface="+mn-cs"/>
                </a:defRPr>
              </a:lvl3pPr>
              <a:lvl4pPr marL="1371600" algn="l" defTabSz="914400" rtl="0" eaLnBrk="1" latinLnBrk="0" hangingPunct="1">
                <a:defRPr sz="1100">
                  <a:solidFill>
                    <a:schemeClr val="dk1"/>
                  </a:solidFill>
                  <a:latin typeface="+mn-lt"/>
                  <a:ea typeface="+mn-ea"/>
                  <a:cs typeface="+mn-cs"/>
                </a:defRPr>
              </a:lvl4pPr>
              <a:lvl5pPr marL="1828800" algn="l" defTabSz="914400" rtl="0" eaLnBrk="1" latinLnBrk="0" hangingPunct="1">
                <a:defRPr sz="1100">
                  <a:solidFill>
                    <a:schemeClr val="dk1"/>
                  </a:solidFill>
                  <a:latin typeface="+mn-lt"/>
                  <a:ea typeface="+mn-ea"/>
                  <a:cs typeface="+mn-cs"/>
                </a:defRPr>
              </a:lvl5pPr>
              <a:lvl6pPr marL="2286000" algn="l" defTabSz="914400" rtl="0" eaLnBrk="1" latinLnBrk="0" hangingPunct="1">
                <a:defRPr sz="1100">
                  <a:solidFill>
                    <a:schemeClr val="dk1"/>
                  </a:solidFill>
                  <a:latin typeface="+mn-lt"/>
                  <a:ea typeface="+mn-ea"/>
                  <a:cs typeface="+mn-cs"/>
                </a:defRPr>
              </a:lvl6pPr>
              <a:lvl7pPr marL="2743200" algn="l" defTabSz="914400" rtl="0" eaLnBrk="1" latinLnBrk="0" hangingPunct="1">
                <a:defRPr sz="1100">
                  <a:solidFill>
                    <a:schemeClr val="dk1"/>
                  </a:solidFill>
                  <a:latin typeface="+mn-lt"/>
                  <a:ea typeface="+mn-ea"/>
                  <a:cs typeface="+mn-cs"/>
                </a:defRPr>
              </a:lvl7pPr>
              <a:lvl8pPr marL="3200400" algn="l" defTabSz="914400" rtl="0" eaLnBrk="1" latinLnBrk="0" hangingPunct="1">
                <a:defRPr sz="1100">
                  <a:solidFill>
                    <a:schemeClr val="dk1"/>
                  </a:solidFill>
                  <a:latin typeface="+mn-lt"/>
                  <a:ea typeface="+mn-ea"/>
                  <a:cs typeface="+mn-cs"/>
                </a:defRPr>
              </a:lvl8pPr>
              <a:lvl9pPr marL="3657600" algn="l" defTabSz="914400" rtl="0" eaLnBrk="1" latinLnBrk="0" hangingPunct="1">
                <a:defRPr sz="1100">
                  <a:solidFill>
                    <a:schemeClr val="dk1"/>
                  </a:solidFill>
                  <a:latin typeface="+mn-lt"/>
                  <a:ea typeface="+mn-ea"/>
                  <a:cs typeface="+mn-cs"/>
                </a:defRPr>
              </a:lvl9pPr>
            </a:lstStyle>
            <a:p>
              <a:pPr algn="l"/>
              <a:r>
                <a:rPr lang="en-US" sz="1100"/>
                <a:t>Business, Industry (MV)</a:t>
              </a:r>
              <a:endParaRPr lang="en-US" sz="1100"/>
            </a:p>
          </p:txBody>
        </p:sp>
        <p:sp>
          <p:nvSpPr>
            <p:cNvPr id="12" name="Text Box 11"/>
            <p:cNvSpPr txBox="1"/>
            <p:nvPr/>
          </p:nvSpPr>
          <p:spPr>
            <a:xfrm>
              <a:off x="9757" y="12988"/>
              <a:ext cx="1116" cy="375"/>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vertOverflow="clip" horzOverflow="clip" wrap="square" rtlCol="0" anchor="t">
              <a:noAutofit/>
            </a:bodyPr>
            <a:lstStyle>
              <a:defPPr>
                <a:defRPr lang="en-US">
                  <a:solidFill>
                    <a:schemeClr val="dk1"/>
                  </a:solidFill>
                </a:defRPr>
              </a:defPPr>
              <a:lvl1pPr marL="0" algn="l" defTabSz="914400" rtl="0" eaLnBrk="1" latinLnBrk="0" hangingPunct="1">
                <a:defRPr sz="1100">
                  <a:solidFill>
                    <a:schemeClr val="dk1"/>
                  </a:solidFill>
                  <a:latin typeface="+mn-lt"/>
                  <a:ea typeface="+mn-ea"/>
                  <a:cs typeface="+mn-cs"/>
                </a:defRPr>
              </a:lvl1pPr>
              <a:lvl2pPr marL="457200" algn="l" defTabSz="914400" rtl="0" eaLnBrk="1" latinLnBrk="0" hangingPunct="1">
                <a:defRPr sz="1100">
                  <a:solidFill>
                    <a:schemeClr val="dk1"/>
                  </a:solidFill>
                  <a:latin typeface="+mn-lt"/>
                  <a:ea typeface="+mn-ea"/>
                  <a:cs typeface="+mn-cs"/>
                </a:defRPr>
              </a:lvl2pPr>
              <a:lvl3pPr marL="914400" algn="l" defTabSz="914400" rtl="0" eaLnBrk="1" latinLnBrk="0" hangingPunct="1">
                <a:defRPr sz="1100">
                  <a:solidFill>
                    <a:schemeClr val="dk1"/>
                  </a:solidFill>
                  <a:latin typeface="+mn-lt"/>
                  <a:ea typeface="+mn-ea"/>
                  <a:cs typeface="+mn-cs"/>
                </a:defRPr>
              </a:lvl3pPr>
              <a:lvl4pPr marL="1371600" algn="l" defTabSz="914400" rtl="0" eaLnBrk="1" latinLnBrk="0" hangingPunct="1">
                <a:defRPr sz="1100">
                  <a:solidFill>
                    <a:schemeClr val="dk1"/>
                  </a:solidFill>
                  <a:latin typeface="+mn-lt"/>
                  <a:ea typeface="+mn-ea"/>
                  <a:cs typeface="+mn-cs"/>
                </a:defRPr>
              </a:lvl4pPr>
              <a:lvl5pPr marL="1828800" algn="l" defTabSz="914400" rtl="0" eaLnBrk="1" latinLnBrk="0" hangingPunct="1">
                <a:defRPr sz="1100">
                  <a:solidFill>
                    <a:schemeClr val="dk1"/>
                  </a:solidFill>
                  <a:latin typeface="+mn-lt"/>
                  <a:ea typeface="+mn-ea"/>
                  <a:cs typeface="+mn-cs"/>
                </a:defRPr>
              </a:lvl5pPr>
              <a:lvl6pPr marL="2286000" algn="l" defTabSz="914400" rtl="0" eaLnBrk="1" latinLnBrk="0" hangingPunct="1">
                <a:defRPr sz="1100">
                  <a:solidFill>
                    <a:schemeClr val="dk1"/>
                  </a:solidFill>
                  <a:latin typeface="+mn-lt"/>
                  <a:ea typeface="+mn-ea"/>
                  <a:cs typeface="+mn-cs"/>
                </a:defRPr>
              </a:lvl6pPr>
              <a:lvl7pPr marL="2743200" algn="l" defTabSz="914400" rtl="0" eaLnBrk="1" latinLnBrk="0" hangingPunct="1">
                <a:defRPr sz="1100">
                  <a:solidFill>
                    <a:schemeClr val="dk1"/>
                  </a:solidFill>
                  <a:latin typeface="+mn-lt"/>
                  <a:ea typeface="+mn-ea"/>
                  <a:cs typeface="+mn-cs"/>
                </a:defRPr>
              </a:lvl7pPr>
              <a:lvl8pPr marL="3200400" algn="l" defTabSz="914400" rtl="0" eaLnBrk="1" latinLnBrk="0" hangingPunct="1">
                <a:defRPr sz="1100">
                  <a:solidFill>
                    <a:schemeClr val="dk1"/>
                  </a:solidFill>
                  <a:latin typeface="+mn-lt"/>
                  <a:ea typeface="+mn-ea"/>
                  <a:cs typeface="+mn-cs"/>
                </a:defRPr>
              </a:lvl8pPr>
              <a:lvl9pPr marL="3657600" algn="l" defTabSz="914400" rtl="0" eaLnBrk="1" latinLnBrk="0" hangingPunct="1">
                <a:defRPr sz="1100">
                  <a:solidFill>
                    <a:schemeClr val="dk1"/>
                  </a:solidFill>
                  <a:latin typeface="+mn-lt"/>
                  <a:ea typeface="+mn-ea"/>
                  <a:cs typeface="+mn-cs"/>
                </a:defRPr>
              </a:lvl9pPr>
            </a:lstStyle>
            <a:p>
              <a:pPr algn="l"/>
              <a:r>
                <a:rPr lang="en-US" sz="1100"/>
                <a:t>Industry (HV)</a:t>
              </a:r>
              <a:endParaRPr lang="en-US" sz="1100"/>
            </a:p>
          </p:txBody>
        </p:sp>
        <p:sp>
          <p:nvSpPr>
            <p:cNvPr id="13" name="Text Box 12"/>
            <p:cNvSpPr txBox="1"/>
            <p:nvPr/>
          </p:nvSpPr>
          <p:spPr>
            <a:xfrm>
              <a:off x="9310" y="8611"/>
              <a:ext cx="2010" cy="375"/>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vertOverflow="clip" horzOverflow="clip" wrap="square" rtlCol="0" anchor="t">
              <a:noAutofit/>
            </a:bodyPr>
            <a:lstStyle>
              <a:defPPr>
                <a:defRPr lang="en-US">
                  <a:solidFill>
                    <a:schemeClr val="dk1"/>
                  </a:solidFill>
                </a:defRPr>
              </a:defPPr>
              <a:lvl1pPr marL="0" algn="l" defTabSz="914400" rtl="0" eaLnBrk="1" latinLnBrk="0" hangingPunct="1">
                <a:defRPr sz="1100">
                  <a:solidFill>
                    <a:schemeClr val="dk1"/>
                  </a:solidFill>
                  <a:latin typeface="+mn-lt"/>
                  <a:ea typeface="+mn-ea"/>
                  <a:cs typeface="+mn-cs"/>
                </a:defRPr>
              </a:lvl1pPr>
              <a:lvl2pPr marL="457200" algn="l" defTabSz="914400" rtl="0" eaLnBrk="1" latinLnBrk="0" hangingPunct="1">
                <a:defRPr sz="1100">
                  <a:solidFill>
                    <a:schemeClr val="dk1"/>
                  </a:solidFill>
                  <a:latin typeface="+mn-lt"/>
                  <a:ea typeface="+mn-ea"/>
                  <a:cs typeface="+mn-cs"/>
                </a:defRPr>
              </a:lvl2pPr>
              <a:lvl3pPr marL="914400" algn="l" defTabSz="914400" rtl="0" eaLnBrk="1" latinLnBrk="0" hangingPunct="1">
                <a:defRPr sz="1100">
                  <a:solidFill>
                    <a:schemeClr val="dk1"/>
                  </a:solidFill>
                  <a:latin typeface="+mn-lt"/>
                  <a:ea typeface="+mn-ea"/>
                  <a:cs typeface="+mn-cs"/>
                </a:defRPr>
              </a:lvl3pPr>
              <a:lvl4pPr marL="1371600" algn="l" defTabSz="914400" rtl="0" eaLnBrk="1" latinLnBrk="0" hangingPunct="1">
                <a:defRPr sz="1100">
                  <a:solidFill>
                    <a:schemeClr val="dk1"/>
                  </a:solidFill>
                  <a:latin typeface="+mn-lt"/>
                  <a:ea typeface="+mn-ea"/>
                  <a:cs typeface="+mn-cs"/>
                </a:defRPr>
              </a:lvl4pPr>
              <a:lvl5pPr marL="1828800" algn="l" defTabSz="914400" rtl="0" eaLnBrk="1" latinLnBrk="0" hangingPunct="1">
                <a:defRPr sz="1100">
                  <a:solidFill>
                    <a:schemeClr val="dk1"/>
                  </a:solidFill>
                  <a:latin typeface="+mn-lt"/>
                  <a:ea typeface="+mn-ea"/>
                  <a:cs typeface="+mn-cs"/>
                </a:defRPr>
              </a:lvl5pPr>
              <a:lvl6pPr marL="2286000" algn="l" defTabSz="914400" rtl="0" eaLnBrk="1" latinLnBrk="0" hangingPunct="1">
                <a:defRPr sz="1100">
                  <a:solidFill>
                    <a:schemeClr val="dk1"/>
                  </a:solidFill>
                  <a:latin typeface="+mn-lt"/>
                  <a:ea typeface="+mn-ea"/>
                  <a:cs typeface="+mn-cs"/>
                </a:defRPr>
              </a:lvl6pPr>
              <a:lvl7pPr marL="2743200" algn="l" defTabSz="914400" rtl="0" eaLnBrk="1" latinLnBrk="0" hangingPunct="1">
                <a:defRPr sz="1100">
                  <a:solidFill>
                    <a:schemeClr val="dk1"/>
                  </a:solidFill>
                  <a:latin typeface="+mn-lt"/>
                  <a:ea typeface="+mn-ea"/>
                  <a:cs typeface="+mn-cs"/>
                </a:defRPr>
              </a:lvl7pPr>
              <a:lvl8pPr marL="3200400" algn="l" defTabSz="914400" rtl="0" eaLnBrk="1" latinLnBrk="0" hangingPunct="1">
                <a:defRPr sz="1100">
                  <a:solidFill>
                    <a:schemeClr val="dk1"/>
                  </a:solidFill>
                  <a:latin typeface="+mn-lt"/>
                  <a:ea typeface="+mn-ea"/>
                  <a:cs typeface="+mn-cs"/>
                </a:defRPr>
              </a:lvl8pPr>
              <a:lvl9pPr marL="3657600" algn="l" defTabSz="914400" rtl="0" eaLnBrk="1" latinLnBrk="0" hangingPunct="1">
                <a:defRPr sz="1100">
                  <a:solidFill>
                    <a:schemeClr val="dk1"/>
                  </a:solidFill>
                  <a:latin typeface="+mn-lt"/>
                  <a:ea typeface="+mn-ea"/>
                  <a:cs typeface="+mn-cs"/>
                </a:defRPr>
              </a:lvl9pPr>
            </a:lstStyle>
            <a:p>
              <a:pPr algn="l"/>
              <a:r>
                <a:rPr lang="en-US" sz="1100" dirty="0"/>
                <a:t>Special Purpose Tariff</a:t>
              </a:r>
              <a:endParaRPr lang="en-US" sz="1100" dirty="0"/>
            </a:p>
          </p:txBody>
        </p:sp>
      </p:grpSp>
      <p:sp>
        <p:nvSpPr>
          <p:cNvPr id="4" name="Text Box 3"/>
          <p:cNvSpPr txBox="1"/>
          <p:nvPr/>
        </p:nvSpPr>
        <p:spPr>
          <a:xfrm>
            <a:off x="2839720" y="3721100"/>
            <a:ext cx="5107940" cy="381635"/>
          </a:xfrm>
          <a:prstGeom prst="rect">
            <a:avLst/>
          </a:prstGeom>
        </p:spPr>
        <p:style>
          <a:lnRef idx="1">
            <a:schemeClr val="accent2"/>
          </a:lnRef>
          <a:fillRef idx="2">
            <a:schemeClr val="accent2"/>
          </a:fillRef>
          <a:effectRef idx="1">
            <a:schemeClr val="accent2"/>
          </a:effectRef>
          <a:fontRef idx="minor">
            <a:schemeClr val="dk1"/>
          </a:fontRef>
        </p:style>
        <p:txBody>
          <a:bodyPr vertOverflow="clip" horzOverflow="clip" wrap="square" rtlCol="0" anchor="t">
            <a:noAutofit/>
          </a:bodyPr>
          <a:lstStyle>
            <a:defPPr>
              <a:defRPr lang="en-US">
                <a:solidFill>
                  <a:schemeClr val="dk1"/>
                </a:solidFill>
              </a:defRPr>
            </a:defPPr>
            <a:lvl1pPr marL="0" algn="l" defTabSz="914400" rtl="0" eaLnBrk="1" latinLnBrk="0" hangingPunct="1">
              <a:defRPr sz="1100">
                <a:solidFill>
                  <a:schemeClr val="dk1"/>
                </a:solidFill>
                <a:latin typeface="+mn-lt"/>
                <a:ea typeface="+mn-ea"/>
                <a:cs typeface="+mn-cs"/>
              </a:defRPr>
            </a:lvl1pPr>
            <a:lvl2pPr marL="457200" algn="l" defTabSz="914400" rtl="0" eaLnBrk="1" latinLnBrk="0" hangingPunct="1">
              <a:defRPr sz="1100">
                <a:solidFill>
                  <a:schemeClr val="dk1"/>
                </a:solidFill>
                <a:latin typeface="+mn-lt"/>
                <a:ea typeface="+mn-ea"/>
                <a:cs typeface="+mn-cs"/>
              </a:defRPr>
            </a:lvl2pPr>
            <a:lvl3pPr marL="914400" algn="l" defTabSz="914400" rtl="0" eaLnBrk="1" latinLnBrk="0" hangingPunct="1">
              <a:defRPr sz="1100">
                <a:solidFill>
                  <a:schemeClr val="dk1"/>
                </a:solidFill>
                <a:latin typeface="+mn-lt"/>
                <a:ea typeface="+mn-ea"/>
                <a:cs typeface="+mn-cs"/>
              </a:defRPr>
            </a:lvl3pPr>
            <a:lvl4pPr marL="1371600" algn="l" defTabSz="914400" rtl="0" eaLnBrk="1" latinLnBrk="0" hangingPunct="1">
              <a:defRPr sz="1100">
                <a:solidFill>
                  <a:schemeClr val="dk1"/>
                </a:solidFill>
                <a:latin typeface="+mn-lt"/>
                <a:ea typeface="+mn-ea"/>
                <a:cs typeface="+mn-cs"/>
              </a:defRPr>
            </a:lvl4pPr>
            <a:lvl5pPr marL="1828800" algn="l" defTabSz="914400" rtl="0" eaLnBrk="1" latinLnBrk="0" hangingPunct="1">
              <a:defRPr sz="1100">
                <a:solidFill>
                  <a:schemeClr val="dk1"/>
                </a:solidFill>
                <a:latin typeface="+mn-lt"/>
                <a:ea typeface="+mn-ea"/>
                <a:cs typeface="+mn-cs"/>
              </a:defRPr>
            </a:lvl5pPr>
            <a:lvl6pPr marL="2286000" algn="l" defTabSz="914400" rtl="0" eaLnBrk="1" latinLnBrk="0" hangingPunct="1">
              <a:defRPr sz="1100">
                <a:solidFill>
                  <a:schemeClr val="dk1"/>
                </a:solidFill>
                <a:latin typeface="+mn-lt"/>
                <a:ea typeface="+mn-ea"/>
                <a:cs typeface="+mn-cs"/>
              </a:defRPr>
            </a:lvl6pPr>
            <a:lvl7pPr marL="2743200" algn="l" defTabSz="914400" rtl="0" eaLnBrk="1" latinLnBrk="0" hangingPunct="1">
              <a:defRPr sz="1100">
                <a:solidFill>
                  <a:schemeClr val="dk1"/>
                </a:solidFill>
                <a:latin typeface="+mn-lt"/>
                <a:ea typeface="+mn-ea"/>
                <a:cs typeface="+mn-cs"/>
              </a:defRPr>
            </a:lvl7pPr>
            <a:lvl8pPr marL="3200400" algn="l" defTabSz="914400" rtl="0" eaLnBrk="1" latinLnBrk="0" hangingPunct="1">
              <a:defRPr sz="1100">
                <a:solidFill>
                  <a:schemeClr val="dk1"/>
                </a:solidFill>
                <a:latin typeface="+mn-lt"/>
                <a:ea typeface="+mn-ea"/>
                <a:cs typeface="+mn-cs"/>
              </a:defRPr>
            </a:lvl8pPr>
            <a:lvl9pPr marL="3657600" algn="l" defTabSz="914400" rtl="0" eaLnBrk="1" latinLnBrk="0" hangingPunct="1">
              <a:defRPr sz="1100">
                <a:solidFill>
                  <a:schemeClr val="dk1"/>
                </a:solidFill>
                <a:latin typeface="+mn-lt"/>
                <a:ea typeface="+mn-ea"/>
                <a:cs typeface="+mn-cs"/>
              </a:defRPr>
            </a:lvl9pPr>
          </a:lstStyle>
          <a:p>
            <a:pPr algn="ctr"/>
            <a:r>
              <a:rPr lang="en-US" sz="1800"/>
              <a:t>Tariff in Java-Bali: Flat tariff and peak/off-peak tariff</a:t>
            </a:r>
            <a:endParaRPr lang="en-US"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926070" y="4996180"/>
            <a:ext cx="4310380" cy="619125"/>
          </a:xfrm>
        </p:spPr>
        <p:txBody>
          <a:bodyPr/>
          <a:lstStyle/>
          <a:p>
            <a:pPr algn="l"/>
            <a:r>
              <a:rPr lang="en-US" dirty="0" smtClean="0"/>
              <a:t>Methodology</a:t>
            </a:r>
            <a:endParaRPr lang="en-US" dirty="0"/>
          </a:p>
        </p:txBody>
      </p:sp>
    </p:spTree>
  </p:cSld>
  <p:clrMapOvr>
    <a:masterClrMapping/>
  </p:clrMapOvr>
</p:sld>
</file>

<file path=ppt/theme/theme1.xml><?xml version="1.0" encoding="utf-8"?>
<a:theme xmlns:a="http://schemas.openxmlformats.org/drawingml/2006/main" name="powerpoint 16bndg9 2019 F">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defRPr sz="4000" b="1" dirty="0" smtClean="0">
            <a:solidFill>
              <a:schemeClr val="bg1"/>
            </a:solidFill>
            <a:latin typeface="Myriad Pro" charset="0"/>
            <a:ea typeface="Myriad Pro" charset="0"/>
            <a:cs typeface="Myriad Pro"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16bndg9 2019 F</Template>
  <TotalTime>0</TotalTime>
  <Words>3974</Words>
  <Application>WPS Presentation</Application>
  <PresentationFormat>Custom</PresentationFormat>
  <Paragraphs>184</Paragraphs>
  <Slides>19</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19</vt:i4>
      </vt:variant>
    </vt:vector>
  </HeadingPairs>
  <TitlesOfParts>
    <vt:vector size="31" baseType="lpstr">
      <vt:lpstr>Arial</vt:lpstr>
      <vt:lpstr>SimSun</vt:lpstr>
      <vt:lpstr>Wingdings</vt:lpstr>
      <vt:lpstr>Myriad Pro</vt:lpstr>
      <vt:lpstr>Segoe Print</vt:lpstr>
      <vt:lpstr>Helvetica</vt:lpstr>
      <vt:lpstr>Arial</vt:lpstr>
      <vt:lpstr>Calibri</vt:lpstr>
      <vt:lpstr>Times New Roman</vt:lpstr>
      <vt:lpstr>Microsoft YaHei</vt:lpstr>
      <vt:lpstr>Arial Unicode MS</vt:lpstr>
      <vt:lpstr>powerpoint 16bndg9 2019 F</vt:lpstr>
      <vt:lpstr>Electricity tariff cost reflectivity and time of use tariff in java-bali system</vt:lpstr>
      <vt:lpstr>OUTLINE</vt:lpstr>
      <vt:lpstr>Introduction</vt:lpstr>
      <vt:lpstr>PowerPoint 演示文稿</vt:lpstr>
      <vt:lpstr>PowerPoint 演示文稿</vt:lpstr>
      <vt:lpstr>PowerPoint 演示文稿</vt:lpstr>
      <vt:lpstr>PowerPoint 演示文稿</vt:lpstr>
      <vt:lpstr>PowerPoint 演示文稿</vt:lpstr>
      <vt:lpstr>Methodology</vt:lpstr>
      <vt:lpstr>Framework of this study</vt:lpstr>
      <vt:lpstr>Result and Discussion</vt:lpstr>
      <vt:lpstr>Typical dispatch of generators in Jawa-Bali system</vt:lpstr>
      <vt:lpstr>Java-Bali system generation cost and Load Profile </vt:lpstr>
      <vt:lpstr>Existing Tariff Evaluation</vt:lpstr>
      <vt:lpstr>Time of Use Tariff proposal</vt:lpstr>
      <vt:lpstr>ToU Tariff Evaluation</vt:lpstr>
      <vt:lpstr>Conclusion</vt:lpstr>
      <vt:lpstr>Conclusion and Future works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hasti.putri</dc:creator>
  <cp:lastModifiedBy>PLN</cp:lastModifiedBy>
  <cp:revision>351</cp:revision>
  <cp:lastPrinted>2020-07-06T22:19:00Z</cp:lastPrinted>
  <dcterms:created xsi:type="dcterms:W3CDTF">2019-02-01T07:07:00Z</dcterms:created>
  <dcterms:modified xsi:type="dcterms:W3CDTF">2021-06-09T07:49:12Z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1033-11.2.0.9453</vt:lpwstr>
  </property>
</Properties>
</file>