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Override PartName="/ppt/charts/colors31.xml" ContentType="application/vnd.ms-office.chartcolorstyle+xml"/>
  <Override PartName="/ppt/charts/style31.xml" ContentType="application/vnd.ms-office.chartstyle+xml"/>
  <Override PartName="/ppt/charts/colors32.xml" ContentType="application/vnd.ms-office.chartcolorstyle+xml"/>
  <Override PartName="/ppt/charts/style32.xml" ContentType="application/vnd.ms-office.chartstyle+xml"/>
  <Override PartName="/ppt/charts/colors33.xml" ContentType="application/vnd.ms-office.chartcolorstyle+xml"/>
  <Override PartName="/ppt/charts/style33.xml" ContentType="application/vnd.ms-office.chartstyle+xml"/>
  <Override PartName="/ppt/charts/colors34.xml" ContentType="application/vnd.ms-office.chartcolorstyle+xml"/>
  <Override PartName="/ppt/charts/style34.xml" ContentType="application/vnd.ms-office.chartstyle+xml"/>
  <Override PartName="/ppt/charts/colors35.xml" ContentType="application/vnd.ms-office.chartcolorstyle+xml"/>
  <Override PartName="/ppt/charts/style35.xml" ContentType="application/vnd.ms-office.chartstyle+xml"/>
  <Override PartName="/ppt/charts/colors36.xml" ContentType="application/vnd.ms-office.chartcolorstyle+xml"/>
  <Override PartName="/ppt/charts/style36.xml" ContentType="application/vnd.ms-office.chartstyle+xml"/>
  <Override PartName="/ppt/charts/colors37.xml" ContentType="application/vnd.ms-office.chartcolorstyle+xml"/>
  <Override PartName="/ppt/charts/style37.xml" ContentType="application/vnd.ms-office.chartstyle+xml"/>
  <Override PartName="/ppt/charts/colors38.xml" ContentType="application/vnd.ms-office.chartcolorstyle+xml"/>
  <Override PartName="/ppt/charts/style38.xml" ContentType="application/vnd.ms-office.chartstyle+xml"/>
  <Override PartName="/ppt/charts/colors39.xml" ContentType="application/vnd.ms-office.chartcolorstyle+xml"/>
  <Override PartName="/ppt/charts/style39.xml" ContentType="application/vnd.ms-office.chartstyle+xml"/>
  <Override PartName="/ppt/charts/colors40.xml" ContentType="application/vnd.ms-office.chartcolorstyle+xml"/>
  <Override PartName="/ppt/charts/style40.xml" ContentType="application/vnd.ms-office.chartstyle+xml"/>
  <Override PartName="/ppt/charts/colors41.xml" ContentType="application/vnd.ms-office.chartcolorstyle+xml"/>
  <Override PartName="/ppt/charts/style41.xml" ContentType="application/vnd.ms-office.chartstyle+xml"/>
  <Override PartName="/ppt/charts/colors42.xml" ContentType="application/vnd.ms-office.chartcolorstyle+xml"/>
  <Override PartName="/ppt/charts/style42.xml" ContentType="application/vnd.ms-office.chartstyle+xml"/>
  <Override PartName="/ppt/charts/colors43.xml" ContentType="application/vnd.ms-office.chartcolorstyle+xml"/>
  <Override PartName="/ppt/charts/style43.xml" ContentType="application/vnd.ms-office.chartstyle+xml"/>
  <Override PartName="/ppt/charts/colors44.xml" ContentType="application/vnd.ms-office.chartcolorstyle+xml"/>
  <Override PartName="/ppt/charts/style44.xml" ContentType="application/vnd.ms-office.chartstyle+xml"/>
  <Override PartName="/ppt/charts/colors45.xml" ContentType="application/vnd.ms-office.chartcolorstyle+xml"/>
  <Override PartName="/ppt/charts/style45.xml" ContentType="application/vnd.ms-office.chartstyle+xml"/>
  <Override PartName="/ppt/charts/colors46.xml" ContentType="application/vnd.ms-office.chartcolorstyle+xml"/>
  <Override PartName="/ppt/charts/style46.xml" ContentType="application/vnd.ms-office.chartstyle+xml"/>
  <Override PartName="/ppt/charts/colors47.xml" ContentType="application/vnd.ms-office.chartcolorstyle+xml"/>
  <Override PartName="/ppt/charts/style47.xml" ContentType="application/vnd.ms-office.chartstyle+xml"/>
  <Override PartName="/ppt/charts/colors48.xml" ContentType="application/vnd.ms-office.chartcolorstyle+xml"/>
  <Override PartName="/ppt/charts/style48.xml" ContentType="application/vnd.ms-office.chartstyle+xml"/>
  <Override PartName="/ppt/charts/colors49.xml" ContentType="application/vnd.ms-office.chartcolorstyle+xml"/>
  <Override PartName="/ppt/charts/style49.xml" ContentType="application/vnd.ms-office.chartstyle+xml"/>
  <Override PartName="/ppt/charts/colors50.xml" ContentType="application/vnd.ms-office.chartcolorstyle+xml"/>
  <Override PartName="/ppt/charts/style50.xml" ContentType="application/vnd.ms-office.chartstyle+xml"/>
  <Override PartName="/ppt/charts/colors51.xml" ContentType="application/vnd.ms-office.chartcolorstyle+xml"/>
  <Override PartName="/ppt/charts/style51.xml" ContentType="application/vnd.ms-office.chartstyle+xml"/>
  <Override PartName="/ppt/charts/colors52.xml" ContentType="application/vnd.ms-office.chartcolorstyle+xml"/>
  <Override PartName="/ppt/charts/style52.xml" ContentType="application/vnd.ms-office.chartstyle+xml"/>
  <Override PartName="/ppt/charts/colors53.xml" ContentType="application/vnd.ms-office.chartcolorstyle+xml"/>
  <Override PartName="/ppt/charts/style53.xml" ContentType="application/vnd.ms-office.chartstyle+xml"/>
  <Override PartName="/ppt/charts/colors54.xml" ContentType="application/vnd.ms-office.chartcolorstyle+xml"/>
  <Override PartName="/ppt/charts/style54.xml" ContentType="application/vnd.ms-office.chartstyle+xml"/>
  <Override PartName="/ppt/charts/colors55.xml" ContentType="application/vnd.ms-office.chartcolorstyle+xml"/>
  <Override PartName="/ppt/charts/style55.xml" ContentType="application/vnd.ms-office.chartstyle+xml"/>
  <Override PartName="/ppt/charts/colors56.xml" ContentType="application/vnd.ms-office.chartcolorstyle+xml"/>
  <Override PartName="/ppt/charts/style56.xml" ContentType="application/vnd.ms-office.chartstyle+xml"/>
  <Override PartName="/ppt/charts/colors57.xml" ContentType="application/vnd.ms-office.chartcolorstyle+xml"/>
  <Override PartName="/ppt/charts/style57.xml" ContentType="application/vnd.ms-office.chartstyle+xml"/>
  <Override PartName="/ppt/charts/colors58.xml" ContentType="application/vnd.ms-office.chartcolorstyle+xml"/>
  <Override PartName="/ppt/charts/style58.xml" ContentType="application/vnd.ms-office.chartstyle+xml"/>
  <Override PartName="/ppt/charts/colors59.xml" ContentType="application/vnd.ms-office.chartcolorstyle+xml"/>
  <Override PartName="/ppt/charts/style59.xml" ContentType="application/vnd.ms-office.chartstyle+xml"/>
  <Override PartName="/ppt/charts/colors60.xml" ContentType="application/vnd.ms-office.chartcolorstyle+xml"/>
  <Override PartName="/ppt/charts/style6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48" r:id="rId2"/>
  </p:sldMasterIdLst>
  <p:notesMasterIdLst>
    <p:notesMasterId r:id="rId106"/>
  </p:notesMasterIdLst>
  <p:sldIdLst>
    <p:sldId id="256" r:id="rId3"/>
    <p:sldId id="260" r:id="rId4"/>
    <p:sldId id="261" r:id="rId5"/>
    <p:sldId id="262" r:id="rId6"/>
    <p:sldId id="263" r:id="rId7"/>
    <p:sldId id="279" r:id="rId8"/>
    <p:sldId id="280" r:id="rId9"/>
    <p:sldId id="298" r:id="rId10"/>
    <p:sldId id="327" r:id="rId11"/>
    <p:sldId id="299" r:id="rId12"/>
    <p:sldId id="281" r:id="rId13"/>
    <p:sldId id="300" r:id="rId14"/>
    <p:sldId id="271" r:id="rId15"/>
    <p:sldId id="257" r:id="rId16"/>
    <p:sldId id="264" r:id="rId17"/>
    <p:sldId id="265" r:id="rId18"/>
    <p:sldId id="266" r:id="rId19"/>
    <p:sldId id="267" r:id="rId20"/>
    <p:sldId id="268" r:id="rId21"/>
    <p:sldId id="269" r:id="rId22"/>
    <p:sldId id="272" r:id="rId23"/>
    <p:sldId id="273" r:id="rId24"/>
    <p:sldId id="270" r:id="rId25"/>
    <p:sldId id="274" r:id="rId26"/>
    <p:sldId id="275" r:id="rId27"/>
    <p:sldId id="276" r:id="rId28"/>
    <p:sldId id="277" r:id="rId29"/>
    <p:sldId id="367" r:id="rId30"/>
    <p:sldId id="278" r:id="rId31"/>
    <p:sldId id="295" r:id="rId32"/>
    <p:sldId id="282" r:id="rId33"/>
    <p:sldId id="283" r:id="rId34"/>
    <p:sldId id="285" r:id="rId35"/>
    <p:sldId id="287" r:id="rId36"/>
    <p:sldId id="289" r:id="rId37"/>
    <p:sldId id="292" r:id="rId38"/>
    <p:sldId id="368" r:id="rId39"/>
    <p:sldId id="294" r:id="rId40"/>
    <p:sldId id="358" r:id="rId41"/>
    <p:sldId id="296" r:id="rId42"/>
    <p:sldId id="301" r:id="rId43"/>
    <p:sldId id="302" r:id="rId44"/>
    <p:sldId id="303" r:id="rId45"/>
    <p:sldId id="304" r:id="rId46"/>
    <p:sldId id="363" r:id="rId47"/>
    <p:sldId id="310" r:id="rId48"/>
    <p:sldId id="314" r:id="rId49"/>
    <p:sldId id="315" r:id="rId50"/>
    <p:sldId id="316" r:id="rId51"/>
    <p:sldId id="318" r:id="rId52"/>
    <p:sldId id="319" r:id="rId53"/>
    <p:sldId id="320" r:id="rId54"/>
    <p:sldId id="259" r:id="rId55"/>
    <p:sldId id="343" r:id="rId56"/>
    <p:sldId id="344" r:id="rId57"/>
    <p:sldId id="345" r:id="rId58"/>
    <p:sldId id="346" r:id="rId59"/>
    <p:sldId id="352" r:id="rId60"/>
    <p:sldId id="353" r:id="rId61"/>
    <p:sldId id="354" r:id="rId62"/>
    <p:sldId id="356" r:id="rId63"/>
    <p:sldId id="284" r:id="rId64"/>
    <p:sldId id="286" r:id="rId65"/>
    <p:sldId id="288" r:id="rId66"/>
    <p:sldId id="290" r:id="rId67"/>
    <p:sldId id="293" r:id="rId68"/>
    <p:sldId id="297" r:id="rId69"/>
    <p:sldId id="306" r:id="rId70"/>
    <p:sldId id="361" r:id="rId71"/>
    <p:sldId id="362" r:id="rId72"/>
    <p:sldId id="307" r:id="rId73"/>
    <p:sldId id="308" r:id="rId74"/>
    <p:sldId id="311" r:id="rId75"/>
    <p:sldId id="312" r:id="rId76"/>
    <p:sldId id="329" r:id="rId77"/>
    <p:sldId id="334" r:id="rId78"/>
    <p:sldId id="335" r:id="rId79"/>
    <p:sldId id="317" r:id="rId80"/>
    <p:sldId id="321" r:id="rId81"/>
    <p:sldId id="338" r:id="rId82"/>
    <p:sldId id="322" r:id="rId83"/>
    <p:sldId id="323" r:id="rId84"/>
    <p:sldId id="326" r:id="rId85"/>
    <p:sldId id="324" r:id="rId86"/>
    <p:sldId id="325" r:id="rId87"/>
    <p:sldId id="328" r:id="rId88"/>
    <p:sldId id="330" r:id="rId89"/>
    <p:sldId id="331" r:id="rId90"/>
    <p:sldId id="332" r:id="rId91"/>
    <p:sldId id="333" r:id="rId92"/>
    <p:sldId id="339" r:id="rId93"/>
    <p:sldId id="357" r:id="rId94"/>
    <p:sldId id="340" r:id="rId95"/>
    <p:sldId id="355" r:id="rId96"/>
    <p:sldId id="341" r:id="rId97"/>
    <p:sldId id="336" r:id="rId98"/>
    <p:sldId id="337" r:id="rId99"/>
    <p:sldId id="347" r:id="rId100"/>
    <p:sldId id="348" r:id="rId101"/>
    <p:sldId id="349" r:id="rId102"/>
    <p:sldId id="359" r:id="rId103"/>
    <p:sldId id="360" r:id="rId104"/>
    <p:sldId id="351" r:id="rId10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EC"/>
    <a:srgbClr val="AE306F"/>
    <a:srgbClr val="27457B"/>
    <a:srgbClr val="215381"/>
    <a:srgbClr val="32599E"/>
    <a:srgbClr val="69A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EDA63-9121-4E60-AF3A-B1ECB29CFB6B}" v="74" dt="2021-01-12T12:50:43.275"/>
    <p1510:client id="{044DBBB5-699F-49A9-833E-840623A6CAE4}" v="168" dt="2021-01-11T17:36:25.992"/>
    <p1510:client id="{3D72B53D-0087-40DF-A08C-3D24DC2AE227}" v="31" dt="2021-01-11T11:25:37.130"/>
    <p1510:client id="{4B7ED506-FAAB-4215-AD19-376169448086}" v="19" dt="2021-01-12T11:49:28.290"/>
    <p1510:client id="{67F1A278-8A85-4960-9029-AC8543895EF4}" v="87" dt="2021-01-11T14:50:15.133"/>
    <p1510:client id="{6CA7ED80-1FCC-44F7-8A8D-0C84BB551F67}" v="42" dt="2021-01-12T11:35:42.757"/>
    <p1510:client id="{B55F36FC-AACB-4C42-8037-B6F86D8EEB40}" v="67" dt="2021-01-11T22:31:35.557"/>
    <p1510:client id="{BC92C41F-F149-42A1-89AD-83A8823B5516}" v="4" dt="2021-01-12T00:23:26.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080"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presProps" Target="pres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oleObject" Target="file:///C:\Users\seven\Downloads\API_EN.ATM.CO2E.KT_DS2_en_excel_v2_1678641.xls" TargetMode="External"/><Relationship Id="rId1" Type="http://schemas.openxmlformats.org/officeDocument/2006/relationships/image" Target="../media/image2.jpeg"/><Relationship Id="rId4"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D:\JDE%20Assistant\PV%20Rooftop\Data%20PV%20Rooftop%20Fix(AutoRecovered).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D:\JDE%20Assistant\PV%20Rooftop\Data%20PV%20Rooftop%20Fix(AutoRecovered).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D:\JDE%20Assistant\PV%20Rooftop\Data%20PV%20Rooftop%20Fix(AutoRecovered).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D:\JDE%20Assistant\PV%20Rooftop\Data%20PV%20Rooftop%20Fix(AutoRecovered).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D:\JDE%20Assistant\PV%20Rooftop\Data%20PV%20Rooftop%20Fix(AutoRecovered).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D:\JDE%20Assistant\PV%20Rooftop\Data%20PV%20Rooftop%20Fix(AutoRecovered).xlsx" TargetMode="External"/></Relationships>
</file>

<file path=ppt/charts/_rels/chart16.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D:\JDE%20Assistant\PV%20Rooftop\Data%20PV%20Rooftop%20Fix(AutoRecovered).xlsx" TargetMode="External"/></Relationships>
</file>

<file path=ppt/charts/_rels/chart17.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oleObject" Target="file:///D:\JDE%20Assistant\PV%20Rooftop\Data%20PV%20Rooftop%20Fix(AutoRecovered).xlsx" TargetMode="External"/></Relationships>
</file>

<file path=ppt/charts/_rels/chart18.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oleObject" Target="file:///D:\JDE%20Assistant\PV%20Rooftop\Data%20PV%20Rooftop%20Fix(AutoRecovered).xlsx" TargetMode="External"/></Relationships>
</file>

<file path=ppt/charts/_rels/chart19.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oleObject" Target="file:///D:\JDE%20Assistant\PV%20Rooftop\Data%20PV%20Rooftop%20Fix(AutoRecover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DE%20Assistant\PV%20Rooftop\Data%20PV%20Rooftop%20Fix.xlsx" TargetMode="External"/></Relationships>
</file>

<file path=ppt/charts/_rels/chart20.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oleObject" Target="file:///D:\JDE%20Assistant\PV%20Rooftop\Data%20PV%20Rooftop%20Fix(AutoRecovered).xlsx" TargetMode="External"/></Relationships>
</file>

<file path=ppt/charts/_rels/chart21.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oleObject" Target="file:///D:\JDE%20Assistant\PV%20Rooftop\Data%20PV%20Rooftop%20Fix(AutoRecovered).xlsx" TargetMode="External"/></Relationships>
</file>

<file path=ppt/charts/_rels/chart22.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oleObject" Target="file:///D:\JDE%20Assistant\PV%20Rooftop\Data%20PV%20Rooftop%20Fix(AutoRecovered).xlsx" TargetMode="External"/></Relationships>
</file>

<file path=ppt/charts/_rels/chart23.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oleObject" Target="file:///D:\JDE%20Assistant\PV%20Rooftop\Data%20PV%20Rooftop%20Fix(AutoRecovered).xlsx" TargetMode="External"/></Relationships>
</file>

<file path=ppt/charts/_rels/chart24.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oleObject" Target="file:///D:\JDE%20Assistant\PV%20Rooftop\Data%20PV%20Rooftop%20Fix(AutoRecovered).xlsx" TargetMode="External"/></Relationships>
</file>

<file path=ppt/charts/_rels/chart25.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oleObject" Target="file:///D:\JDE%20Assistant\PV%20Rooftop\Data%20PV%20Rooftop%20Fix(AutoRecovered).xlsx" TargetMode="External"/></Relationships>
</file>

<file path=ppt/charts/_rels/chart26.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oleObject" Target="file:///D:\JDE%20Assistant\PV%20Rooftop\Data%20PV%20Rooftop%20Fix(AutoRecovered).xlsx" TargetMode="External"/></Relationships>
</file>

<file path=ppt/charts/_rels/chart27.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oleObject" Target="file:///D:\JDE%20Assistant\PV%20Rooftop\Data%20PV%20Rooftop%20Fix(AutoRecovered).xlsx" TargetMode="External"/></Relationships>
</file>

<file path=ppt/charts/_rels/chart28.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oleObject" Target="file:///D:\JDE%20Assistant\PV%20Rooftop\Data%20PV%20Rooftop%20Fix(AutoRecovered).xlsx" TargetMode="External"/></Relationships>
</file>

<file path=ppt/charts/_rels/chart29.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oleObject" Target="file:///D:\JDE%20Assistant\PV%20Rooftop\Data%20PV%20Rooftop%20Fix(AutoRecovered).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D:\JDE%20Assistant\PV%20Rooftop\Data%20PV%20Rooftop%20Fix.xlsx" TargetMode="External"/></Relationships>
</file>

<file path=ppt/charts/_rels/chart30.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oleObject" Target="file:///D:\JDE%20Assistant\PV%20Rooftop\Data%20PV%20Rooftop%20Fix(AutoRecovered).xlsx" TargetMode="External"/></Relationships>
</file>

<file path=ppt/charts/_rels/chart31.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oleObject" Target="file:///D:\JDE%20Assistant\PV%20Rooftop\Data%20PV%20Rooftop%20Fix(AutoRecovered).xlsx" TargetMode="External"/></Relationships>
</file>

<file path=ppt/charts/_rels/chart32.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oleObject" Target="file:///D:\JDE%20Assistant\PV%20Rooftop\Data%20PV%20Rooftop%20Fix(AutoRecovered).xlsx" TargetMode="External"/></Relationships>
</file>

<file path=ppt/charts/_rels/chart33.xml.rels><?xml version="1.0" encoding="UTF-8" standalone="yes"?>
<Relationships xmlns="http://schemas.openxmlformats.org/package/2006/relationships"><Relationship Id="rId3" Type="http://schemas.microsoft.com/office/2011/relationships/chartStyle" Target="style31.xml"/><Relationship Id="rId2" Type="http://schemas.microsoft.com/office/2011/relationships/chartColorStyle" Target="colors31.xml"/><Relationship Id="rId1" Type="http://schemas.openxmlformats.org/officeDocument/2006/relationships/oleObject" Target="file:///D:\JDE%20Assistant\PV%20Rooftop\Data%20PV%20Rooftop%20Fix(AutoRecovered).xlsx" TargetMode="External"/></Relationships>
</file>

<file path=ppt/charts/_rels/chart34.xml.rels><?xml version="1.0" encoding="UTF-8" standalone="yes"?>
<Relationships xmlns="http://schemas.openxmlformats.org/package/2006/relationships"><Relationship Id="rId3" Type="http://schemas.microsoft.com/office/2011/relationships/chartStyle" Target="style32.xml"/><Relationship Id="rId2" Type="http://schemas.microsoft.com/office/2011/relationships/chartColorStyle" Target="colors32.xml"/><Relationship Id="rId1" Type="http://schemas.openxmlformats.org/officeDocument/2006/relationships/oleObject" Target="file:///D:\JDE%20Assistant\PV%20Rooftop\Data%20PV%20Rooftop%20Fix(AutoRecovered).xlsx" TargetMode="External"/></Relationships>
</file>

<file path=ppt/charts/_rels/chart35.xml.rels><?xml version="1.0" encoding="UTF-8" standalone="yes"?>
<Relationships xmlns="http://schemas.openxmlformats.org/package/2006/relationships"><Relationship Id="rId3" Type="http://schemas.microsoft.com/office/2011/relationships/chartStyle" Target="style33.xml"/><Relationship Id="rId2" Type="http://schemas.microsoft.com/office/2011/relationships/chartColorStyle" Target="colors33.xml"/><Relationship Id="rId1" Type="http://schemas.openxmlformats.org/officeDocument/2006/relationships/oleObject" Target="file:///D:\JDE%20Assistant\PV%20Rooftop\Data%20PV%20Rooftop%20Fix(AutoRecovered).xlsx" TargetMode="External"/></Relationships>
</file>

<file path=ppt/charts/_rels/chart36.xml.rels><?xml version="1.0" encoding="UTF-8" standalone="yes"?>
<Relationships xmlns="http://schemas.openxmlformats.org/package/2006/relationships"><Relationship Id="rId3" Type="http://schemas.microsoft.com/office/2011/relationships/chartStyle" Target="style34.xml"/><Relationship Id="rId2" Type="http://schemas.microsoft.com/office/2011/relationships/chartColorStyle" Target="colors34.xml"/><Relationship Id="rId1" Type="http://schemas.openxmlformats.org/officeDocument/2006/relationships/oleObject" Target="file:///D:\JDE%20Assistant\PV%20Rooftop\Data%20PV%20Rooftop%20Fix(AutoRecovered).xlsx" TargetMode="External"/></Relationships>
</file>

<file path=ppt/charts/_rels/chart37.xml.rels><?xml version="1.0" encoding="UTF-8" standalone="yes"?>
<Relationships xmlns="http://schemas.openxmlformats.org/package/2006/relationships"><Relationship Id="rId3" Type="http://schemas.microsoft.com/office/2011/relationships/chartStyle" Target="style35.xml"/><Relationship Id="rId2" Type="http://schemas.microsoft.com/office/2011/relationships/chartColorStyle" Target="colors35.xml"/><Relationship Id="rId1" Type="http://schemas.openxmlformats.org/officeDocument/2006/relationships/oleObject" Target="file:///D:\JDE%20Assistant\PV%20Rooftop\Data%20PV%20Rooftop%20Fix(AutoRecovered).xlsx" TargetMode="External"/></Relationships>
</file>

<file path=ppt/charts/_rels/chart38.xml.rels><?xml version="1.0" encoding="UTF-8" standalone="yes"?>
<Relationships xmlns="http://schemas.openxmlformats.org/package/2006/relationships"><Relationship Id="rId3" Type="http://schemas.microsoft.com/office/2011/relationships/chartStyle" Target="style36.xml"/><Relationship Id="rId2" Type="http://schemas.microsoft.com/office/2011/relationships/chartColorStyle" Target="colors36.xml"/><Relationship Id="rId1" Type="http://schemas.openxmlformats.org/officeDocument/2006/relationships/oleObject" Target="file:///D:\JDE%20Assistant\PV%20Rooftop\Data%20PV%20Rooftop%20Fix(AutoRecovered).xlsx" TargetMode="External"/></Relationships>
</file>

<file path=ppt/charts/_rels/chart39.xml.rels><?xml version="1.0" encoding="UTF-8" standalone="yes"?>
<Relationships xmlns="http://schemas.openxmlformats.org/package/2006/relationships"><Relationship Id="rId3" Type="http://schemas.microsoft.com/office/2011/relationships/chartStyle" Target="style37.xml"/><Relationship Id="rId2" Type="http://schemas.microsoft.com/office/2011/relationships/chartColorStyle" Target="colors37.xml"/><Relationship Id="rId1" Type="http://schemas.openxmlformats.org/officeDocument/2006/relationships/oleObject" Target="file:///D:\JDE%20Assistant\PV%20Rooftop\Data%20PV%20Rooftop%20Fix(AutoRecover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JDE%20Assistant\PV%20Rooftop\Data%20PV%20Rooftop%20Fix.xlsx" TargetMode="External"/></Relationships>
</file>

<file path=ppt/charts/_rels/chart40.xml.rels><?xml version="1.0" encoding="UTF-8" standalone="yes"?>
<Relationships xmlns="http://schemas.openxmlformats.org/package/2006/relationships"><Relationship Id="rId3" Type="http://schemas.microsoft.com/office/2011/relationships/chartStyle" Target="style38.xml"/><Relationship Id="rId2" Type="http://schemas.microsoft.com/office/2011/relationships/chartColorStyle" Target="colors38.xml"/><Relationship Id="rId1" Type="http://schemas.openxmlformats.org/officeDocument/2006/relationships/oleObject" Target="file:///D:\JDE%20Assistant\PV%20Rooftop\Data%20PV%20Rooftop%20Fix(AutoRecovered).xlsx" TargetMode="External"/></Relationships>
</file>

<file path=ppt/charts/_rels/chart41.xml.rels><?xml version="1.0" encoding="UTF-8" standalone="yes"?>
<Relationships xmlns="http://schemas.openxmlformats.org/package/2006/relationships"><Relationship Id="rId3" Type="http://schemas.microsoft.com/office/2011/relationships/chartStyle" Target="style39.xml"/><Relationship Id="rId2" Type="http://schemas.microsoft.com/office/2011/relationships/chartColorStyle" Target="colors39.xml"/><Relationship Id="rId1" Type="http://schemas.openxmlformats.org/officeDocument/2006/relationships/oleObject" Target="file:///D:\JDE%20Assistant\PV%20Rooftop\Data%20PV%20Rooftop%20Fix(AutoRecovered).xlsx" TargetMode="External"/></Relationships>
</file>

<file path=ppt/charts/_rels/chart42.xml.rels><?xml version="1.0" encoding="UTF-8" standalone="yes"?>
<Relationships xmlns="http://schemas.openxmlformats.org/package/2006/relationships"><Relationship Id="rId3" Type="http://schemas.microsoft.com/office/2011/relationships/chartStyle" Target="style40.xml"/><Relationship Id="rId2" Type="http://schemas.microsoft.com/office/2011/relationships/chartColorStyle" Target="colors40.xml"/><Relationship Id="rId1" Type="http://schemas.openxmlformats.org/officeDocument/2006/relationships/oleObject" Target="file:///D:\JDE%20Assistant\PV%20Rooftop\Data%20PV%20Rooftop%20Fix(AutoRecovered).xlsx" TargetMode="External"/></Relationships>
</file>

<file path=ppt/charts/_rels/chart43.xml.rels><?xml version="1.0" encoding="UTF-8" standalone="yes"?>
<Relationships xmlns="http://schemas.openxmlformats.org/package/2006/relationships"><Relationship Id="rId3" Type="http://schemas.microsoft.com/office/2011/relationships/chartStyle" Target="style41.xml"/><Relationship Id="rId2" Type="http://schemas.microsoft.com/office/2011/relationships/chartColorStyle" Target="colors41.xml"/><Relationship Id="rId1" Type="http://schemas.openxmlformats.org/officeDocument/2006/relationships/oleObject" Target="file:///D:\JDE%20Assistant\PV%20Rooftop\Data%20PV%20Rooftop%20Fix(AutoRecovered).xlsx" TargetMode="External"/></Relationships>
</file>

<file path=ppt/charts/_rels/chart44.xml.rels><?xml version="1.0" encoding="UTF-8" standalone="yes"?>
<Relationships xmlns="http://schemas.openxmlformats.org/package/2006/relationships"><Relationship Id="rId3" Type="http://schemas.microsoft.com/office/2011/relationships/chartStyle" Target="style42.xml"/><Relationship Id="rId2" Type="http://schemas.microsoft.com/office/2011/relationships/chartColorStyle" Target="colors42.xml"/><Relationship Id="rId1" Type="http://schemas.openxmlformats.org/officeDocument/2006/relationships/oleObject" Target="file:///D:\JDE%20Assistant\PV%20Rooftop\Data%20PV%20Rooftop%20Fix(AutoRecovered).xlsx" TargetMode="External"/></Relationships>
</file>

<file path=ppt/charts/_rels/chart45.xml.rels><?xml version="1.0" encoding="UTF-8" standalone="yes"?>
<Relationships xmlns="http://schemas.openxmlformats.org/package/2006/relationships"><Relationship Id="rId3" Type="http://schemas.microsoft.com/office/2011/relationships/chartStyle" Target="style43.xml"/><Relationship Id="rId2" Type="http://schemas.microsoft.com/office/2011/relationships/chartColorStyle" Target="colors43.xml"/><Relationship Id="rId1" Type="http://schemas.openxmlformats.org/officeDocument/2006/relationships/oleObject" Target="file:///D:\JDE%20Assistant\PV%20Rooftop\Data%20PV%20Rooftop%20Fix(AutoRecovered).xlsx" TargetMode="External"/></Relationships>
</file>

<file path=ppt/charts/_rels/chart46.xml.rels><?xml version="1.0" encoding="UTF-8" standalone="yes"?>
<Relationships xmlns="http://schemas.openxmlformats.org/package/2006/relationships"><Relationship Id="rId3" Type="http://schemas.microsoft.com/office/2011/relationships/chartStyle" Target="style44.xml"/><Relationship Id="rId2" Type="http://schemas.microsoft.com/office/2011/relationships/chartColorStyle" Target="colors44.xml"/><Relationship Id="rId1" Type="http://schemas.openxmlformats.org/officeDocument/2006/relationships/oleObject" Target="file:///D:\JDE%20Assistant\PV%20Rooftop\Data%20PV%20Rooftop%20Fix(AutoRecovered).xlsx" TargetMode="External"/></Relationships>
</file>

<file path=ppt/charts/_rels/chart47.xml.rels><?xml version="1.0" encoding="UTF-8" standalone="yes"?>
<Relationships xmlns="http://schemas.openxmlformats.org/package/2006/relationships"><Relationship Id="rId3" Type="http://schemas.microsoft.com/office/2011/relationships/chartStyle" Target="style45.xml"/><Relationship Id="rId2" Type="http://schemas.microsoft.com/office/2011/relationships/chartColorStyle" Target="colors45.xml"/><Relationship Id="rId1" Type="http://schemas.openxmlformats.org/officeDocument/2006/relationships/oleObject" Target="file:///D:\JDE%20Assistant\PV%20Rooftop\Data%20PV%20Rooftop%20Fix(AutoRecovered).xlsx" TargetMode="External"/></Relationships>
</file>

<file path=ppt/charts/_rels/chart48.xml.rels><?xml version="1.0" encoding="UTF-8" standalone="yes"?>
<Relationships xmlns="http://schemas.openxmlformats.org/package/2006/relationships"><Relationship Id="rId3" Type="http://schemas.microsoft.com/office/2011/relationships/chartStyle" Target="style46.xml"/><Relationship Id="rId2" Type="http://schemas.microsoft.com/office/2011/relationships/chartColorStyle" Target="colors46.xml"/><Relationship Id="rId1" Type="http://schemas.openxmlformats.org/officeDocument/2006/relationships/oleObject" Target="file:///D:\JDE%20Assistant\PV%20Rooftop\Data%20PV%20Rooftop%20Fix(AutoRecovered).xlsx" TargetMode="External"/></Relationships>
</file>

<file path=ppt/charts/_rels/chart49.xml.rels><?xml version="1.0" encoding="UTF-8" standalone="yes"?>
<Relationships xmlns="http://schemas.openxmlformats.org/package/2006/relationships"><Relationship Id="rId3" Type="http://schemas.microsoft.com/office/2011/relationships/chartStyle" Target="style47.xml"/><Relationship Id="rId2" Type="http://schemas.microsoft.com/office/2011/relationships/chartColorStyle" Target="colors47.xml"/><Relationship Id="rId1" Type="http://schemas.openxmlformats.org/officeDocument/2006/relationships/oleObject" Target="file:///D:\JDE%20Assistant\PV%20Rooftop\Data%20PV%20Rooftop%20Fix(AutoRecovered).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D:\JDE%20Assistant\PV%20Rooftop\Data%20PV%20Rooftop%20Fix.xlsx" TargetMode="External"/></Relationships>
</file>

<file path=ppt/charts/_rels/chart50.xml.rels><?xml version="1.0" encoding="UTF-8" standalone="yes"?>
<Relationships xmlns="http://schemas.openxmlformats.org/package/2006/relationships"><Relationship Id="rId3" Type="http://schemas.microsoft.com/office/2011/relationships/chartStyle" Target="style48.xml"/><Relationship Id="rId2" Type="http://schemas.microsoft.com/office/2011/relationships/chartColorStyle" Target="colors48.xml"/><Relationship Id="rId1" Type="http://schemas.openxmlformats.org/officeDocument/2006/relationships/oleObject" Target="file:///D:\JDE%20Assistant\PV%20Rooftop\Data%20PV%20Rooftop%20Fix(AutoRecovered).xlsx" TargetMode="External"/></Relationships>
</file>

<file path=ppt/charts/_rels/chart51.xml.rels><?xml version="1.0" encoding="UTF-8" standalone="yes"?>
<Relationships xmlns="http://schemas.openxmlformats.org/package/2006/relationships"><Relationship Id="rId3" Type="http://schemas.microsoft.com/office/2011/relationships/chartStyle" Target="style49.xml"/><Relationship Id="rId2" Type="http://schemas.microsoft.com/office/2011/relationships/chartColorStyle" Target="colors49.xml"/><Relationship Id="rId1" Type="http://schemas.openxmlformats.org/officeDocument/2006/relationships/oleObject" Target="file:///D:\JDE%20Assistant\PV%20Rooftop\Data%20PV%20Rooftop%20Fix(AutoRecovered).xlsx" TargetMode="External"/></Relationships>
</file>

<file path=ppt/charts/_rels/chart52.xml.rels><?xml version="1.0" encoding="UTF-8" standalone="yes"?>
<Relationships xmlns="http://schemas.openxmlformats.org/package/2006/relationships"><Relationship Id="rId3" Type="http://schemas.microsoft.com/office/2011/relationships/chartStyle" Target="style50.xml"/><Relationship Id="rId2" Type="http://schemas.microsoft.com/office/2011/relationships/chartColorStyle" Target="colors50.xml"/><Relationship Id="rId1" Type="http://schemas.openxmlformats.org/officeDocument/2006/relationships/oleObject" Target="file:///D:\JDE%20Assistant\PV%20Rooftop\Data%20PV%20Rooftop%20Fix(AutoRecovered).xlsx" TargetMode="External"/></Relationships>
</file>

<file path=ppt/charts/_rels/chart53.xml.rels><?xml version="1.0" encoding="UTF-8" standalone="yes"?>
<Relationships xmlns="http://schemas.openxmlformats.org/package/2006/relationships"><Relationship Id="rId3" Type="http://schemas.microsoft.com/office/2011/relationships/chartStyle" Target="style51.xml"/><Relationship Id="rId2" Type="http://schemas.microsoft.com/office/2011/relationships/chartColorStyle" Target="colors51.xml"/><Relationship Id="rId1" Type="http://schemas.openxmlformats.org/officeDocument/2006/relationships/oleObject" Target="file:///D:\JDE%20Assistant\PV%20Rooftop\Data%20PV%20Rooftop%20Fix(AutoRecovered).xlsx" TargetMode="External"/></Relationships>
</file>

<file path=ppt/charts/_rels/chart54.xml.rels><?xml version="1.0" encoding="UTF-8" standalone="yes"?>
<Relationships xmlns="http://schemas.openxmlformats.org/package/2006/relationships"><Relationship Id="rId3" Type="http://schemas.microsoft.com/office/2011/relationships/chartStyle" Target="style52.xml"/><Relationship Id="rId2" Type="http://schemas.microsoft.com/office/2011/relationships/chartColorStyle" Target="colors52.xml"/><Relationship Id="rId1" Type="http://schemas.openxmlformats.org/officeDocument/2006/relationships/oleObject" Target="file:///D:\JDE%20Assistant\PV%20Rooftop\Data%20PV%20Rooftop%20Fix(AutoRecovered).xlsx" TargetMode="External"/></Relationships>
</file>

<file path=ppt/charts/_rels/chart55.xml.rels><?xml version="1.0" encoding="UTF-8" standalone="yes"?>
<Relationships xmlns="http://schemas.openxmlformats.org/package/2006/relationships"><Relationship Id="rId3" Type="http://schemas.microsoft.com/office/2011/relationships/chartStyle" Target="style53.xml"/><Relationship Id="rId2" Type="http://schemas.microsoft.com/office/2011/relationships/chartColorStyle" Target="colors53.xml"/><Relationship Id="rId1" Type="http://schemas.openxmlformats.org/officeDocument/2006/relationships/oleObject" Target="file:///D:\JDE%20Assistant\PV%20Rooftop\Data%20PV%20Rooftop%20Fix.xlsx" TargetMode="External"/></Relationships>
</file>

<file path=ppt/charts/_rels/chart56.xml.rels><?xml version="1.0" encoding="UTF-8" standalone="yes"?>
<Relationships xmlns="http://schemas.openxmlformats.org/package/2006/relationships"><Relationship Id="rId3" Type="http://schemas.microsoft.com/office/2011/relationships/chartStyle" Target="style54.xml"/><Relationship Id="rId2" Type="http://schemas.microsoft.com/office/2011/relationships/chartColorStyle" Target="colors54.xml"/><Relationship Id="rId1" Type="http://schemas.openxmlformats.org/officeDocument/2006/relationships/oleObject" Target="file:///D:\JDE%20Assistant\PV%20Rooftop\Data%20PV%20Rooftop%20Fix(AutoRecovered).xlsx" TargetMode="External"/></Relationships>
</file>

<file path=ppt/charts/_rels/chart57.xml.rels><?xml version="1.0" encoding="UTF-8" standalone="yes"?>
<Relationships xmlns="http://schemas.openxmlformats.org/package/2006/relationships"><Relationship Id="rId3" Type="http://schemas.microsoft.com/office/2011/relationships/chartStyle" Target="style55.xml"/><Relationship Id="rId2" Type="http://schemas.microsoft.com/office/2011/relationships/chartColorStyle" Target="colors55.xml"/><Relationship Id="rId1" Type="http://schemas.openxmlformats.org/officeDocument/2006/relationships/oleObject" Target="file:///D:\JDE%20Assistant\PV%20Rooftop\Data%20PV%20Rooftop%20Fix.xlsx" TargetMode="External"/></Relationships>
</file>

<file path=ppt/charts/_rels/chart58.xml.rels><?xml version="1.0" encoding="UTF-8" standalone="yes"?>
<Relationships xmlns="http://schemas.openxmlformats.org/package/2006/relationships"><Relationship Id="rId3" Type="http://schemas.microsoft.com/office/2011/relationships/chartStyle" Target="style56.xml"/><Relationship Id="rId2" Type="http://schemas.microsoft.com/office/2011/relationships/chartColorStyle" Target="colors56.xml"/><Relationship Id="rId1" Type="http://schemas.openxmlformats.org/officeDocument/2006/relationships/oleObject" Target="file:///D:\JDE%20Assistant\PV%20Rooftop\Data%20PV%20Rooftop%20Fix.xlsx" TargetMode="External"/></Relationships>
</file>

<file path=ppt/charts/_rels/chart59.xml.rels><?xml version="1.0" encoding="UTF-8" standalone="yes"?>
<Relationships xmlns="http://schemas.openxmlformats.org/package/2006/relationships"><Relationship Id="rId3" Type="http://schemas.microsoft.com/office/2011/relationships/chartStyle" Target="style57.xml"/><Relationship Id="rId2" Type="http://schemas.microsoft.com/office/2011/relationships/chartColorStyle" Target="colors57.xml"/><Relationship Id="rId1" Type="http://schemas.openxmlformats.org/officeDocument/2006/relationships/oleObject" Target="file:///D:\JDE%20Assistant\PV%20Rooftop\Data%20PV%20Rooftop%20Fix.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D:\JDE%20Assistant\PV%20Rooftop\Data%20PV%20Rooftop%20Fix(AutoRecovered).xlsx" TargetMode="External"/></Relationships>
</file>

<file path=ppt/charts/_rels/chart60.xml.rels><?xml version="1.0" encoding="UTF-8" standalone="yes"?>
<Relationships xmlns="http://schemas.openxmlformats.org/package/2006/relationships"><Relationship Id="rId3" Type="http://schemas.microsoft.com/office/2011/relationships/chartStyle" Target="style58.xml"/><Relationship Id="rId2" Type="http://schemas.microsoft.com/office/2011/relationships/chartColorStyle" Target="colors58.xml"/><Relationship Id="rId1" Type="http://schemas.openxmlformats.org/officeDocument/2006/relationships/oleObject" Target="file:///D:\JDE%20Assistant\PV%20Rooftop\Data%20PV%20Rooftop%20Fix.xlsx" TargetMode="External"/></Relationships>
</file>

<file path=ppt/charts/_rels/chart61.xml.rels><?xml version="1.0" encoding="UTF-8" standalone="yes"?>
<Relationships xmlns="http://schemas.openxmlformats.org/package/2006/relationships"><Relationship Id="rId3" Type="http://schemas.microsoft.com/office/2011/relationships/chartStyle" Target="style59.xml"/><Relationship Id="rId2" Type="http://schemas.microsoft.com/office/2011/relationships/chartColorStyle" Target="colors59.xml"/><Relationship Id="rId1" Type="http://schemas.openxmlformats.org/officeDocument/2006/relationships/oleObject" Target="file:///D:\JDE%20Assistant\PV%20Rooftop\Data%20PV%20Rooftop%20Fix.xlsx" TargetMode="External"/></Relationships>
</file>

<file path=ppt/charts/_rels/chart62.xml.rels><?xml version="1.0" encoding="UTF-8" standalone="yes"?>
<Relationships xmlns="http://schemas.openxmlformats.org/package/2006/relationships"><Relationship Id="rId3" Type="http://schemas.microsoft.com/office/2011/relationships/chartStyle" Target="style60.xml"/><Relationship Id="rId2" Type="http://schemas.microsoft.com/office/2011/relationships/chartColorStyle" Target="colors60.xml"/><Relationship Id="rId1" Type="http://schemas.openxmlformats.org/officeDocument/2006/relationships/oleObject" Target="file:///D:\JDE%20Assistant\PV%20Rooftop\Data%20PV%20Rooftop%20Fix.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D:\JDE%20Assistant\PV%20Rooftop\Data%20PV%20Rooftop%20Fix(AutoRecovered).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D:\JDE%20Assistant\PV%20Rooftop\Data%20PV%20Rooftop%20Fix(AutoRecovered).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D:\JDE%20Assistant\PV%20Rooftop\Data%20PV%20Rooftop%20Fix(AutoRecover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1" i="0" u="none" strike="noStrike" kern="1200" baseline="0">
                <a:solidFill>
                  <a:sysClr val="windowText" lastClr="000000"/>
                </a:solidFill>
                <a:latin typeface="+mn-lt"/>
                <a:ea typeface="+mn-ea"/>
                <a:cs typeface="+mn-cs"/>
              </a:defRPr>
            </a:pPr>
            <a:r>
              <a:rPr lang="en-US" sz="2400" dirty="0"/>
              <a:t>World</a:t>
            </a:r>
            <a:r>
              <a:rPr lang="en-US" sz="2400" baseline="0" dirty="0"/>
              <a:t> CO2 Growth</a:t>
            </a:r>
            <a:endParaRPr lang="en-US" sz="2400" dirty="0"/>
          </a:p>
        </c:rich>
      </c:tx>
      <c:layout/>
      <c:overlay val="0"/>
      <c:spPr>
        <a:noFill/>
        <a:ln>
          <a:noFill/>
        </a:ln>
        <a:effectLst/>
      </c:spPr>
    </c:title>
    <c:autoTitleDeleted val="0"/>
    <c:plotArea>
      <c:layout/>
      <c:lineChart>
        <c:grouping val="standard"/>
        <c:varyColors val="0"/>
        <c:ser>
          <c:idx val="0"/>
          <c:order val="0"/>
          <c:tx>
            <c:strRef>
              <c:f>[API_EN.ATM.CO2E.KT_DS2_en_excel_v2_1678641.xls]Sheet1!$A$5</c:f>
              <c:strCache>
                <c:ptCount val="1"/>
                <c:pt idx="0">
                  <c:v>Emisi CO2</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cat>
            <c:strRef>
              <c:f>[API_EN.ATM.CO2E.KT_DS2_en_excel_v2_1678641.xls]Sheet1!$B$4:$BF$4</c:f>
              <c:strCache>
                <c:ptCount val="57"/>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strCache>
            </c:strRef>
          </c:cat>
          <c:val>
            <c:numRef>
              <c:f>[API_EN.ATM.CO2E.KT_DS2_en_excel_v2_1678641.xls]Sheet1!$B$5:$BF$5</c:f>
              <c:numCache>
                <c:formatCode>General</c:formatCode>
                <c:ptCount val="57"/>
                <c:pt idx="0">
                  <c:v>9420.5229999999992</c:v>
                </c:pt>
                <c:pt idx="1">
                  <c:v>9460.86</c:v>
                </c:pt>
                <c:pt idx="2">
                  <c:v>9849.5619999999999</c:v>
                </c:pt>
                <c:pt idx="3">
                  <c:v>10388.611000000001</c:v>
                </c:pt>
                <c:pt idx="4">
                  <c:v>10982.665000000001</c:v>
                </c:pt>
                <c:pt idx="5">
                  <c:v>11477.71</c:v>
                </c:pt>
                <c:pt idx="6">
                  <c:v>12057.096</c:v>
                </c:pt>
                <c:pt idx="7">
                  <c:v>12442.130999999999</c:v>
                </c:pt>
                <c:pt idx="8">
                  <c:v>13076.522000000001</c:v>
                </c:pt>
                <c:pt idx="9">
                  <c:v>13861.26</c:v>
                </c:pt>
                <c:pt idx="10">
                  <c:v>14862.351000000001</c:v>
                </c:pt>
                <c:pt idx="11">
                  <c:v>15430.736000000001</c:v>
                </c:pt>
                <c:pt idx="12">
                  <c:v>16046.791999999999</c:v>
                </c:pt>
                <c:pt idx="13">
                  <c:v>16919.538</c:v>
                </c:pt>
                <c:pt idx="14">
                  <c:v>16952.541000000001</c:v>
                </c:pt>
                <c:pt idx="15">
                  <c:v>16853.531999999999</c:v>
                </c:pt>
                <c:pt idx="16">
                  <c:v>17836.288</c:v>
                </c:pt>
                <c:pt idx="17">
                  <c:v>18393.671999999999</c:v>
                </c:pt>
                <c:pt idx="18">
                  <c:v>18606.358</c:v>
                </c:pt>
                <c:pt idx="19">
                  <c:v>19644.118999999999</c:v>
                </c:pt>
                <c:pt idx="20">
                  <c:v>19438.767</c:v>
                </c:pt>
                <c:pt idx="21">
                  <c:v>18841.045999999998</c:v>
                </c:pt>
                <c:pt idx="22">
                  <c:v>18679.698</c:v>
                </c:pt>
                <c:pt idx="23">
                  <c:v>18610.025000000001</c:v>
                </c:pt>
                <c:pt idx="24">
                  <c:v>19281.085999999999</c:v>
                </c:pt>
                <c:pt idx="25">
                  <c:v>19864.138999999999</c:v>
                </c:pt>
                <c:pt idx="26">
                  <c:v>20472.861000000001</c:v>
                </c:pt>
                <c:pt idx="27">
                  <c:v>20993.575000000001</c:v>
                </c:pt>
                <c:pt idx="28">
                  <c:v>21767.312000000002</c:v>
                </c:pt>
                <c:pt idx="29">
                  <c:v>22244.022000000001</c:v>
                </c:pt>
                <c:pt idx="30">
                  <c:v>22273.358</c:v>
                </c:pt>
                <c:pt idx="31">
                  <c:v>22522.714</c:v>
                </c:pt>
                <c:pt idx="32">
                  <c:v>22229.353999999999</c:v>
                </c:pt>
                <c:pt idx="33">
                  <c:v>22434.705999999998</c:v>
                </c:pt>
                <c:pt idx="34">
                  <c:v>22603.387999999999</c:v>
                </c:pt>
                <c:pt idx="35">
                  <c:v>23109.434000000001</c:v>
                </c:pt>
                <c:pt idx="36">
                  <c:v>23692.487000000001</c:v>
                </c:pt>
                <c:pt idx="37">
                  <c:v>23952.844000000001</c:v>
                </c:pt>
                <c:pt idx="38">
                  <c:v>23938.175999999999</c:v>
                </c:pt>
                <c:pt idx="39">
                  <c:v>24282.874</c:v>
                </c:pt>
                <c:pt idx="40">
                  <c:v>24935.599999999999</c:v>
                </c:pt>
                <c:pt idx="41">
                  <c:v>25085.947</c:v>
                </c:pt>
                <c:pt idx="42">
                  <c:v>25694.669000000002</c:v>
                </c:pt>
                <c:pt idx="43">
                  <c:v>27113.797999999999</c:v>
                </c:pt>
                <c:pt idx="44">
                  <c:v>28356.911</c:v>
                </c:pt>
                <c:pt idx="45">
                  <c:v>29508.348999999998</c:v>
                </c:pt>
                <c:pt idx="46">
                  <c:v>30513.107</c:v>
                </c:pt>
                <c:pt idx="47">
                  <c:v>31033.821</c:v>
                </c:pt>
                <c:pt idx="48">
                  <c:v>32119.253000000001</c:v>
                </c:pt>
                <c:pt idx="49">
                  <c:v>31272.175999999999</c:v>
                </c:pt>
                <c:pt idx="50">
                  <c:v>33443.040000000001</c:v>
                </c:pt>
                <c:pt idx="51">
                  <c:v>34539.472999999998</c:v>
                </c:pt>
                <c:pt idx="52">
                  <c:v>35305.875999999997</c:v>
                </c:pt>
                <c:pt idx="53">
                  <c:v>35745.915999999997</c:v>
                </c:pt>
                <c:pt idx="54">
                  <c:v>35841.258000000002</c:v>
                </c:pt>
                <c:pt idx="55">
                  <c:v>35976.936999999998</c:v>
                </c:pt>
                <c:pt idx="56">
                  <c:v>35998.938999999998</c:v>
                </c:pt>
              </c:numCache>
            </c:numRef>
          </c:val>
          <c:smooth val="0"/>
          <c:extLst xmlns:c16r2="http://schemas.microsoft.com/office/drawing/2015/06/chart">
            <c:ext xmlns:c16="http://schemas.microsoft.com/office/drawing/2014/chart" uri="{C3380CC4-5D6E-409C-BE32-E72D297353CC}">
              <c16:uniqueId val="{00000000-005F-44A3-BC50-FDDC2CCAAF0D}"/>
            </c:ext>
          </c:extLst>
        </c:ser>
        <c:dLbls>
          <c:showLegendKey val="0"/>
          <c:showVal val="0"/>
          <c:showCatName val="0"/>
          <c:showSerName val="0"/>
          <c:showPercent val="0"/>
          <c:showBubbleSize val="0"/>
        </c:dLbls>
        <c:marker val="1"/>
        <c:smooth val="0"/>
        <c:axId val="120374784"/>
        <c:axId val="120376320"/>
      </c:lineChart>
      <c:catAx>
        <c:axId val="120374784"/>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20376320"/>
        <c:crosses val="autoZero"/>
        <c:auto val="1"/>
        <c:lblAlgn val="ctr"/>
        <c:lblOffset val="100"/>
        <c:noMultiLvlLbl val="0"/>
      </c:catAx>
      <c:valAx>
        <c:axId val="1203763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1203747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blipFill>
      <a:blip xmlns:r="http://schemas.openxmlformats.org/officeDocument/2006/relationships" r:embed="rId1"/>
      <a:tile tx="0" ty="0" sx="100000" sy="100000" flip="none" algn="tl"/>
    </a:blipFill>
    <a:ln w="9525" cap="flat" cmpd="sng" algn="ctr">
      <a:solidFill>
        <a:schemeClr val="tx1">
          <a:lumMod val="15000"/>
          <a:lumOff val="85000"/>
        </a:schemeClr>
      </a:solidFill>
      <a:round/>
    </a:ln>
    <a:effectLst/>
  </c:spPr>
  <c:txPr>
    <a:bodyPr/>
    <a:lstStyle/>
    <a:p>
      <a:pPr>
        <a:defRPr b="1">
          <a:solidFill>
            <a:sysClr val="windowText" lastClr="000000"/>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Fix(AutoRecovered).xlsx]Sheet56!PivotTable103</c:name>
    <c:fmtId val="3"/>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Sheet56!$B$3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Sheet56!$A$4:$A$9</c:f>
              <c:strCache>
                <c:ptCount val="6"/>
                <c:pt idx="0">
                  <c:v>Other</c:v>
                </c:pt>
                <c:pt idx="1">
                  <c:v>Foundation</c:v>
                </c:pt>
                <c:pt idx="2">
                  <c:v>Agency Company</c:v>
                </c:pt>
                <c:pt idx="3">
                  <c:v>Incorporated Company</c:v>
                </c:pt>
                <c:pt idx="4">
                  <c:v>Limited Partnership</c:v>
                </c:pt>
                <c:pt idx="5">
                  <c:v>Individual Company</c:v>
                </c:pt>
              </c:strCache>
            </c:strRef>
          </c:cat>
          <c:val>
            <c:numRef>
              <c:f>Sheet56!$B$4:$B$9</c:f>
              <c:numCache>
                <c:formatCode>General</c:formatCode>
                <c:ptCount val="6"/>
                <c:pt idx="0">
                  <c:v>12</c:v>
                </c:pt>
                <c:pt idx="1">
                  <c:v>8</c:v>
                </c:pt>
                <c:pt idx="2">
                  <c:v>1</c:v>
                </c:pt>
                <c:pt idx="3">
                  <c:v>15</c:v>
                </c:pt>
                <c:pt idx="4">
                  <c:v>6</c:v>
                </c:pt>
                <c:pt idx="5">
                  <c:v>18</c:v>
                </c:pt>
              </c:numCache>
            </c:numRef>
          </c:val>
          <c:extLst xmlns:c16r2="http://schemas.microsoft.com/office/drawing/2015/06/chart">
            <c:ext xmlns:c16="http://schemas.microsoft.com/office/drawing/2014/chart" uri="{C3380CC4-5D6E-409C-BE32-E72D297353CC}">
              <c16:uniqueId val="{00000000-6CF7-4DAC-800E-C2E5A70CA4F6}"/>
            </c:ext>
          </c:extLst>
        </c:ser>
        <c:dLbls>
          <c:dLblPos val="outEnd"/>
          <c:showLegendKey val="0"/>
          <c:showVal val="1"/>
          <c:showCatName val="0"/>
          <c:showSerName val="0"/>
          <c:showPercent val="0"/>
          <c:showBubbleSize val="0"/>
        </c:dLbls>
        <c:gapWidth val="115"/>
        <c:overlap val="-20"/>
        <c:axId val="70724224"/>
        <c:axId val="70739840"/>
      </c:barChart>
      <c:catAx>
        <c:axId val="7072422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Form of Business</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0739840"/>
        <c:crosses val="autoZero"/>
        <c:auto val="1"/>
        <c:lblAlgn val="ctr"/>
        <c:lblOffset val="100"/>
        <c:noMultiLvlLbl val="0"/>
      </c:catAx>
      <c:valAx>
        <c:axId val="7073984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072422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Fix(AutoRecovered).xlsx]Sheet55!PivotTable88</c:name>
    <c:fmtId val="4"/>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Sheet55!$B$3</c:f>
              <c:strCache>
                <c:ptCount val="1"/>
                <c:pt idx="0">
                  <c:v>Total</c:v>
                </c:pt>
              </c:strCache>
            </c:strRef>
          </c:tx>
          <c:spPr>
            <a:solidFill>
              <a:schemeClr val="accent6"/>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Sheet55!$A$4:$A$8</c:f>
              <c:strCache>
                <c:ptCount val="5"/>
                <c:pt idx="0">
                  <c:v>More than 20 Km</c:v>
                </c:pt>
                <c:pt idx="1">
                  <c:v>15-20 Km</c:v>
                </c:pt>
                <c:pt idx="2">
                  <c:v>11-15 Km</c:v>
                </c:pt>
                <c:pt idx="3">
                  <c:v>6-10 Km</c:v>
                </c:pt>
                <c:pt idx="4">
                  <c:v>1-5 Km</c:v>
                </c:pt>
              </c:strCache>
            </c:strRef>
          </c:cat>
          <c:val>
            <c:numRef>
              <c:f>Sheet55!$B$4:$B$8</c:f>
              <c:numCache>
                <c:formatCode>General</c:formatCode>
                <c:ptCount val="5"/>
                <c:pt idx="0">
                  <c:v>9</c:v>
                </c:pt>
                <c:pt idx="1">
                  <c:v>2</c:v>
                </c:pt>
                <c:pt idx="2">
                  <c:v>6</c:v>
                </c:pt>
                <c:pt idx="3">
                  <c:v>13</c:v>
                </c:pt>
                <c:pt idx="4">
                  <c:v>30</c:v>
                </c:pt>
              </c:numCache>
            </c:numRef>
          </c:val>
          <c:extLst xmlns:c16r2="http://schemas.microsoft.com/office/drawing/2015/06/chart">
            <c:ext xmlns:c16="http://schemas.microsoft.com/office/drawing/2014/chart" uri="{C3380CC4-5D6E-409C-BE32-E72D297353CC}">
              <c16:uniqueId val="{00000000-91DA-449C-9E5C-39FBC252FADA}"/>
            </c:ext>
          </c:extLst>
        </c:ser>
        <c:dLbls>
          <c:dLblPos val="outEnd"/>
          <c:showLegendKey val="0"/>
          <c:showVal val="1"/>
          <c:showCatName val="0"/>
          <c:showSerName val="0"/>
          <c:showPercent val="0"/>
          <c:showBubbleSize val="0"/>
        </c:dLbls>
        <c:gapWidth val="115"/>
        <c:overlap val="-20"/>
        <c:axId val="71243264"/>
        <c:axId val="71250688"/>
      </c:barChart>
      <c:catAx>
        <c:axId val="7124326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Distance</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1250688"/>
        <c:crosses val="autoZero"/>
        <c:auto val="1"/>
        <c:lblAlgn val="ctr"/>
        <c:lblOffset val="100"/>
        <c:noMultiLvlLbl val="0"/>
      </c:catAx>
      <c:valAx>
        <c:axId val="7125068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12432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Fix(AutoRecovered).xlsx]Sheet7!PivotTable29</c:name>
    <c:fmtId val="12"/>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Sheet7!$B$3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tx>
                <c:rich>
                  <a:bodyPr/>
                  <a:lstStyle/>
                  <a:p>
                    <a:r>
                      <a:rPr lang="en-US" dirty="0" smtClean="0"/>
                      <a:t>50</a:t>
                    </a:r>
                    <a:endParaRPr lang="en-US" dirty="0"/>
                  </a:p>
                  <a:p>
                    <a:r>
                      <a:rPr lang="en-US" dirty="0"/>
                      <a:t>(56.2%)</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4C82-4001-9D2E-47EF04FC8080}"/>
                </c:ext>
              </c:extLst>
            </c:dLbl>
            <c:dLbl>
              <c:idx val="1"/>
              <c:layout/>
              <c:tx>
                <c:rich>
                  <a:bodyPr/>
                  <a:lstStyle/>
                  <a:p>
                    <a:r>
                      <a:rPr lang="en-US" dirty="0" smtClean="0"/>
                      <a:t>28</a:t>
                    </a:r>
                    <a:endParaRPr lang="en-US" dirty="0"/>
                  </a:p>
                  <a:p>
                    <a:r>
                      <a:rPr lang="en-US" dirty="0"/>
                      <a:t>(31.5%)</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4C82-4001-9D2E-47EF04FC8080}"/>
                </c:ext>
              </c:extLst>
            </c:dLbl>
            <c:dLbl>
              <c:idx val="2"/>
              <c:layout/>
              <c:tx>
                <c:rich>
                  <a:bodyPr/>
                  <a:lstStyle/>
                  <a:p>
                    <a:r>
                      <a:rPr lang="en-US" dirty="0" smtClean="0"/>
                      <a:t>4</a:t>
                    </a:r>
                    <a:endParaRPr lang="en-US" dirty="0"/>
                  </a:p>
                  <a:p>
                    <a:r>
                      <a:rPr lang="en-US" dirty="0"/>
                      <a:t>(4.5%)</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4C82-4001-9D2E-47EF04FC8080}"/>
                </c:ext>
              </c:extLst>
            </c:dLbl>
            <c:dLbl>
              <c:idx val="3"/>
              <c:layout/>
              <c:tx>
                <c:rich>
                  <a:bodyPr/>
                  <a:lstStyle/>
                  <a:p>
                    <a:r>
                      <a:rPr lang="en-US" dirty="0" smtClean="0"/>
                      <a:t>3</a:t>
                    </a:r>
                    <a:endParaRPr lang="en-US" dirty="0"/>
                  </a:p>
                  <a:p>
                    <a:r>
                      <a:rPr lang="en-US" dirty="0"/>
                      <a:t>(3.4%)</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4C82-4001-9D2E-47EF04FC8080}"/>
                </c:ext>
              </c:extLst>
            </c:dLbl>
            <c:dLbl>
              <c:idx val="4"/>
              <c:layout>
                <c:manualLayout>
                  <c:x val="0"/>
                  <c:y val="1.3888888888888805E-2"/>
                </c:manualLayout>
              </c:layout>
              <c:tx>
                <c:rich>
                  <a:bodyPr/>
                  <a:lstStyle/>
                  <a:p>
                    <a:r>
                      <a:rPr lang="en-US" dirty="0" smtClean="0"/>
                      <a:t>1</a:t>
                    </a:r>
                    <a:endParaRPr lang="en-US" dirty="0"/>
                  </a:p>
                  <a:p>
                    <a:r>
                      <a:rPr lang="en-US" dirty="0"/>
                      <a:t>(1.1%)</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4C82-4001-9D2E-47EF04FC8080}"/>
                </c:ext>
              </c:extLst>
            </c:dLbl>
            <c:dLbl>
              <c:idx val="5"/>
              <c:layout/>
              <c:tx>
                <c:rich>
                  <a:bodyPr/>
                  <a:lstStyle/>
                  <a:p>
                    <a:r>
                      <a:rPr lang="en-US" dirty="0" smtClean="0"/>
                      <a:t>3</a:t>
                    </a:r>
                    <a:endParaRPr lang="en-US" dirty="0"/>
                  </a:p>
                  <a:p>
                    <a:r>
                      <a:rPr lang="en-US" dirty="0"/>
                      <a:t>(3.4%)</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4C82-4001-9D2E-47EF04FC808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Sheet7!$A$4:$A$9</c:f>
              <c:strCache>
                <c:ptCount val="6"/>
                <c:pt idx="0">
                  <c:v>Bali</c:v>
                </c:pt>
                <c:pt idx="1">
                  <c:v>Jakarta</c:v>
                </c:pt>
                <c:pt idx="2">
                  <c:v>Malang</c:v>
                </c:pt>
                <c:pt idx="3">
                  <c:v>Pamekasan</c:v>
                </c:pt>
                <c:pt idx="4">
                  <c:v>Sumenep</c:v>
                </c:pt>
                <c:pt idx="5">
                  <c:v>Surabaya</c:v>
                </c:pt>
              </c:strCache>
            </c:strRef>
          </c:cat>
          <c:val>
            <c:numRef>
              <c:f>Sheet7!$B$4:$B$9</c:f>
              <c:numCache>
                <c:formatCode>General</c:formatCode>
                <c:ptCount val="6"/>
                <c:pt idx="0">
                  <c:v>50</c:v>
                </c:pt>
                <c:pt idx="1">
                  <c:v>28</c:v>
                </c:pt>
                <c:pt idx="2">
                  <c:v>4</c:v>
                </c:pt>
                <c:pt idx="3">
                  <c:v>3</c:v>
                </c:pt>
                <c:pt idx="4">
                  <c:v>1</c:v>
                </c:pt>
                <c:pt idx="5">
                  <c:v>3</c:v>
                </c:pt>
              </c:numCache>
            </c:numRef>
          </c:val>
          <c:extLst xmlns:c16r2="http://schemas.microsoft.com/office/drawing/2015/06/chart">
            <c:ext xmlns:c16="http://schemas.microsoft.com/office/drawing/2014/chart" uri="{C3380CC4-5D6E-409C-BE32-E72D297353CC}">
              <c16:uniqueId val="{00000000-4C82-4001-9D2E-47EF04FC8080}"/>
            </c:ext>
          </c:extLst>
        </c:ser>
        <c:dLbls>
          <c:dLblPos val="outEnd"/>
          <c:showLegendKey val="0"/>
          <c:showVal val="1"/>
          <c:showCatName val="0"/>
          <c:showSerName val="0"/>
          <c:showPercent val="0"/>
          <c:showBubbleSize val="0"/>
        </c:dLbls>
        <c:gapWidth val="100"/>
        <c:overlap val="-24"/>
        <c:axId val="71321856"/>
        <c:axId val="71325184"/>
      </c:barChart>
      <c:catAx>
        <c:axId val="713218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Origin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1325184"/>
        <c:crosses val="autoZero"/>
        <c:auto val="1"/>
        <c:lblAlgn val="ctr"/>
        <c:lblOffset val="100"/>
        <c:noMultiLvlLbl val="0"/>
      </c:catAx>
      <c:valAx>
        <c:axId val="7132518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13218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Fix(AutoRecovered).xlsx]Sheet8!PivotTable34</c:name>
    <c:fmtId val="7"/>
  </c:pivotSource>
  <c:chart>
    <c:autoTitleDeleted val="1"/>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pivotFmt>
      <c:pivotFmt>
        <c:idx val="2"/>
        <c:spPr>
          <a:solidFill>
            <a:schemeClr val="accent1"/>
          </a:solidFill>
          <a:ln>
            <a:noFill/>
          </a:ln>
          <a:effectLst/>
        </c:spPr>
      </c:pivotFmt>
      <c:pivotFmt>
        <c:idx val="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pivotFmt>
      <c:pivotFmt>
        <c:idx val="8"/>
        <c:spPr>
          <a:solidFill>
            <a:schemeClr val="accent1"/>
          </a:solidFill>
          <a:ln>
            <a:noFill/>
          </a:ln>
          <a:effectLst/>
        </c:spPr>
      </c:pivotFmt>
    </c:pivotFmts>
    <c:plotArea>
      <c:layout/>
      <c:pieChart>
        <c:varyColors val="1"/>
        <c:ser>
          <c:idx val="0"/>
          <c:order val="0"/>
          <c:tx>
            <c:strRef>
              <c:f>Sheet8!$B$3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A87C-4D30-90CC-83FA1FDDBDC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A87C-4D30-90CC-83FA1FDDBDC3}"/>
              </c:ext>
            </c:extLst>
          </c:dPt>
          <c:dLbls>
            <c:dLbl>
              <c:idx val="0"/>
              <c:layout/>
              <c:tx>
                <c:rich>
                  <a:bodyPr/>
                  <a:lstStyle/>
                  <a:p>
                    <a:r>
                      <a:rPr lang="en-US" dirty="0"/>
                      <a:t>Male</a:t>
                    </a:r>
                    <a:r>
                      <a:rPr lang="en-US" baseline="0" dirty="0"/>
                      <a:t>
</a:t>
                    </a:r>
                    <a:r>
                      <a:rPr lang="en-US" baseline="0" dirty="0" smtClean="0"/>
                      <a:t>70%</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A87C-4D30-90CC-83FA1FDDBDC3}"/>
                </c:ext>
              </c:extLst>
            </c:dLbl>
            <c:dLbl>
              <c:idx val="1"/>
              <c:layout/>
              <c:tx>
                <c:rich>
                  <a:bodyPr/>
                  <a:lstStyle/>
                  <a:p>
                    <a:r>
                      <a:rPr lang="en-US" dirty="0"/>
                      <a:t>Female</a:t>
                    </a:r>
                    <a:r>
                      <a:rPr lang="en-US" baseline="0" dirty="0"/>
                      <a:t>
</a:t>
                    </a:r>
                    <a:r>
                      <a:rPr lang="en-US" baseline="0" dirty="0" smtClean="0"/>
                      <a:t>30%</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A87C-4D30-90CC-83FA1FDDBDC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Sheet8!$A$4:$A$5</c:f>
              <c:strCache>
                <c:ptCount val="2"/>
                <c:pt idx="0">
                  <c:v>Pria</c:v>
                </c:pt>
                <c:pt idx="1">
                  <c:v>Wanita</c:v>
                </c:pt>
              </c:strCache>
            </c:strRef>
          </c:cat>
          <c:val>
            <c:numRef>
              <c:f>Sheet8!$B$4:$B$5</c:f>
              <c:numCache>
                <c:formatCode>General</c:formatCode>
                <c:ptCount val="2"/>
                <c:pt idx="0">
                  <c:v>62</c:v>
                </c:pt>
                <c:pt idx="1">
                  <c:v>27</c:v>
                </c:pt>
              </c:numCache>
            </c:numRef>
          </c:val>
          <c:extLst xmlns:c16r2="http://schemas.microsoft.com/office/drawing/2015/06/chart">
            <c:ext xmlns:c16="http://schemas.microsoft.com/office/drawing/2014/chart" uri="{C3380CC4-5D6E-409C-BE32-E72D297353CC}">
              <c16:uniqueId val="{00000004-A87C-4D30-90CC-83FA1FDDBDC3}"/>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Fix(AutoRecovered).xlsx]Sheet9!PivotTable43</c:name>
    <c:fmtId val="7"/>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13557582548027058"/>
          <c:y val="8.4773378740617092E-2"/>
          <c:w val="0.83947226989637547"/>
          <c:h val="0.7162611736741854"/>
        </c:manualLayout>
      </c:layout>
      <c:barChart>
        <c:barDir val="col"/>
        <c:grouping val="clustered"/>
        <c:varyColors val="0"/>
        <c:ser>
          <c:idx val="0"/>
          <c:order val="0"/>
          <c:tx>
            <c:strRef>
              <c:f>Sheet9!$B$3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Sheet9!$A$4:$A$9</c:f>
              <c:strCache>
                <c:ptCount val="6"/>
                <c:pt idx="0">
                  <c:v>11-20</c:v>
                </c:pt>
                <c:pt idx="1">
                  <c:v>21-30</c:v>
                </c:pt>
                <c:pt idx="2">
                  <c:v>31-40</c:v>
                </c:pt>
                <c:pt idx="3">
                  <c:v>41-50</c:v>
                </c:pt>
                <c:pt idx="4">
                  <c:v>51-60</c:v>
                </c:pt>
                <c:pt idx="5">
                  <c:v>61-70</c:v>
                </c:pt>
              </c:strCache>
            </c:strRef>
          </c:cat>
          <c:val>
            <c:numRef>
              <c:f>Sheet9!$B$4:$B$9</c:f>
              <c:numCache>
                <c:formatCode>General</c:formatCode>
                <c:ptCount val="6"/>
                <c:pt idx="0">
                  <c:v>6</c:v>
                </c:pt>
                <c:pt idx="1">
                  <c:v>17</c:v>
                </c:pt>
                <c:pt idx="2">
                  <c:v>20</c:v>
                </c:pt>
                <c:pt idx="3">
                  <c:v>31</c:v>
                </c:pt>
                <c:pt idx="4">
                  <c:v>11</c:v>
                </c:pt>
                <c:pt idx="5">
                  <c:v>4</c:v>
                </c:pt>
              </c:numCache>
            </c:numRef>
          </c:val>
          <c:extLst xmlns:c16r2="http://schemas.microsoft.com/office/drawing/2015/06/chart">
            <c:ext xmlns:c16="http://schemas.microsoft.com/office/drawing/2014/chart" uri="{C3380CC4-5D6E-409C-BE32-E72D297353CC}">
              <c16:uniqueId val="{00000000-BC16-4485-A167-A05D846DC53F}"/>
            </c:ext>
          </c:extLst>
        </c:ser>
        <c:dLbls>
          <c:dLblPos val="outEnd"/>
          <c:showLegendKey val="0"/>
          <c:showVal val="1"/>
          <c:showCatName val="0"/>
          <c:showSerName val="0"/>
          <c:showPercent val="0"/>
          <c:showBubbleSize val="0"/>
        </c:dLbls>
        <c:gapWidth val="100"/>
        <c:overlap val="-24"/>
        <c:axId val="72752512"/>
        <c:axId val="72764032"/>
      </c:barChart>
      <c:catAx>
        <c:axId val="7275251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Age</a:t>
                </a:r>
                <a:r>
                  <a:rPr lang="en-ID" baseline="0"/>
                  <a:t> Range</a:t>
                </a:r>
                <a:endParaRPr lang="en-ID"/>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2764032"/>
        <c:crosses val="autoZero"/>
        <c:auto val="1"/>
        <c:lblAlgn val="ctr"/>
        <c:lblOffset val="100"/>
        <c:noMultiLvlLbl val="0"/>
      </c:catAx>
      <c:valAx>
        <c:axId val="72764032"/>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275251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Fix(AutoRecovered).xlsx]Sheet10!PivotTable48</c:name>
    <c:fmtId val="9"/>
  </c:pivotSource>
  <c:chart>
    <c:autoTitleDeleted val="1"/>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pivotFmt>
      <c:pivotFmt>
        <c:idx val="2"/>
        <c:spPr>
          <a:solidFill>
            <a:schemeClr val="accent1"/>
          </a:solidFill>
          <a:ln>
            <a:noFill/>
          </a:ln>
          <a:effectLst/>
        </c:spPr>
      </c:pivotFmt>
      <c:pivotFmt>
        <c:idx val="3"/>
        <c:spPr>
          <a:solidFill>
            <a:schemeClr val="accent1"/>
          </a:solidFill>
          <a:ln>
            <a:noFill/>
          </a:ln>
          <a:effectLst/>
        </c:spPr>
      </c:pivotFmt>
      <c:pivotFmt>
        <c:idx val="4"/>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c:spPr>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c:spPr>
      </c:pivotFmt>
      <c:pivotFmt>
        <c:idx val="10"/>
        <c:spPr>
          <a:solidFill>
            <a:schemeClr val="accent1"/>
          </a:solidFill>
          <a:ln>
            <a:noFill/>
          </a:ln>
          <a:effectLst/>
        </c:spPr>
      </c:pivotFmt>
      <c:pivotFmt>
        <c:idx val="11"/>
        <c:spPr>
          <a:solidFill>
            <a:schemeClr val="accent1"/>
          </a:solidFill>
          <a:ln>
            <a:noFill/>
          </a:ln>
          <a:effectLst/>
        </c:spPr>
      </c:pivotFmt>
    </c:pivotFmts>
    <c:plotArea>
      <c:layout/>
      <c:pieChart>
        <c:varyColors val="1"/>
        <c:ser>
          <c:idx val="0"/>
          <c:order val="0"/>
          <c:tx>
            <c:strRef>
              <c:f>Sheet10!$B$3</c:f>
              <c:strCache>
                <c:ptCount val="1"/>
                <c:pt idx="0">
                  <c:v>Total</c:v>
                </c:pt>
              </c:strCache>
            </c:strRef>
          </c:tx>
          <c:dPt>
            <c:idx val="0"/>
            <c:bubble3D val="0"/>
            <c:spPr>
              <a:solidFill>
                <a:schemeClr val="accent1"/>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4CA-405F-956C-DC31DD7DDB49}"/>
              </c:ext>
            </c:extLst>
          </c:dPt>
          <c:dPt>
            <c:idx val="1"/>
            <c:bubble3D val="0"/>
            <c:spPr>
              <a:solidFill>
                <a:schemeClr val="accent2"/>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4CA-405F-956C-DC31DD7DDB49}"/>
              </c:ext>
            </c:extLst>
          </c:dPt>
          <c:dPt>
            <c:idx val="2"/>
            <c:bubble3D val="0"/>
            <c:spPr>
              <a:solidFill>
                <a:schemeClr val="accent3"/>
              </a:solidFill>
              <a:ln>
                <a:no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4CA-405F-956C-DC31DD7DDB49}"/>
              </c:ext>
            </c:extLst>
          </c:dPt>
          <c:dLbls>
            <c:dLbl>
              <c:idx val="0"/>
              <c:layout>
                <c:manualLayout>
                  <c:x val="-1.0185067526415994E-16"/>
                  <c:y val="3.3129458903982285E-2"/>
                </c:manualLayout>
              </c:layout>
              <c:tx>
                <c:rich>
                  <a:bodyPr/>
                  <a:lstStyle/>
                  <a:p>
                    <a:r>
                      <a:rPr lang="en-US" dirty="0"/>
                      <a:t>Out of Town</a:t>
                    </a:r>
                    <a:r>
                      <a:rPr lang="en-US" baseline="0" dirty="0"/>
                      <a:t>
</a:t>
                    </a:r>
                    <a:r>
                      <a:rPr lang="en-US" baseline="0" dirty="0" smtClean="0"/>
                      <a:t>25%</a:t>
                    </a:r>
                    <a:endParaRPr lang="en-US" baseline="0" dirty="0"/>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4CA-405F-956C-DC31DD7DDB49}"/>
                </c:ext>
              </c:extLst>
            </c:dLbl>
            <c:dLbl>
              <c:idx val="1"/>
              <c:layout/>
              <c:tx>
                <c:rich>
                  <a:bodyPr/>
                  <a:lstStyle/>
                  <a:p>
                    <a:r>
                      <a:rPr lang="en-US" dirty="0"/>
                      <a:t>Suburban</a:t>
                    </a:r>
                    <a:r>
                      <a:rPr lang="en-US" baseline="0" dirty="0"/>
                      <a:t>
</a:t>
                    </a:r>
                    <a:r>
                      <a:rPr lang="en-US" baseline="0" dirty="0" smtClean="0"/>
                      <a:t>37%</a:t>
                    </a:r>
                    <a:endParaRPr lang="en-US" baseline="0" dirty="0"/>
                  </a:p>
                </c:rich>
              </c:tx>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4CA-405F-956C-DC31DD7DDB49}"/>
                </c:ext>
              </c:extLst>
            </c:dLbl>
            <c:dLbl>
              <c:idx val="2"/>
              <c:layout/>
              <c:tx>
                <c:rich>
                  <a:bodyPr/>
                  <a:lstStyle/>
                  <a:p>
                    <a:r>
                      <a:rPr lang="en-US" dirty="0"/>
                      <a:t>Downtown</a:t>
                    </a:r>
                    <a:r>
                      <a:rPr lang="en-US" baseline="0" dirty="0"/>
                      <a:t>
</a:t>
                    </a:r>
                    <a:r>
                      <a:rPr lang="en-US" baseline="0" dirty="0" smtClean="0"/>
                      <a:t>38%</a:t>
                    </a:r>
                    <a:endParaRPr lang="en-US" baseline="0" dirty="0"/>
                  </a:p>
                </c:rich>
              </c:tx>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84CA-405F-956C-DC31DD7DDB49}"/>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Sheet10!$A$4:$A$6</c:f>
              <c:strCache>
                <c:ptCount val="3"/>
                <c:pt idx="0">
                  <c:v>Luar Kota</c:v>
                </c:pt>
                <c:pt idx="1">
                  <c:v>Pinggir Kota</c:v>
                </c:pt>
                <c:pt idx="2">
                  <c:v>Tengah Kota</c:v>
                </c:pt>
              </c:strCache>
            </c:strRef>
          </c:cat>
          <c:val>
            <c:numRef>
              <c:f>Sheet10!$B$4:$B$6</c:f>
              <c:numCache>
                <c:formatCode>General</c:formatCode>
                <c:ptCount val="3"/>
                <c:pt idx="0">
                  <c:v>22</c:v>
                </c:pt>
                <c:pt idx="1">
                  <c:v>33</c:v>
                </c:pt>
                <c:pt idx="2">
                  <c:v>34</c:v>
                </c:pt>
              </c:numCache>
            </c:numRef>
          </c:val>
          <c:extLst xmlns:c16r2="http://schemas.microsoft.com/office/drawing/2015/06/chart">
            <c:ext xmlns:c16="http://schemas.microsoft.com/office/drawing/2014/chart" uri="{C3380CC4-5D6E-409C-BE32-E72D297353CC}">
              <c16:uniqueId val="{00000006-84CA-405F-956C-DC31DD7DDB4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Fix(AutoRecovered).xlsx]Sheet11!PivotTable53</c:name>
    <c:fmtId val="14"/>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Sheet11!$B$3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Sheet11!$A$4:$A$9</c:f>
              <c:strCache>
                <c:ptCount val="6"/>
                <c:pt idx="0">
                  <c:v>ES</c:v>
                </c:pt>
                <c:pt idx="1">
                  <c:v>JHS</c:v>
                </c:pt>
                <c:pt idx="2">
                  <c:v>SHS</c:v>
                </c:pt>
                <c:pt idx="3">
                  <c:v>Bachelor</c:v>
                </c:pt>
                <c:pt idx="4">
                  <c:v>Master</c:v>
                </c:pt>
                <c:pt idx="5">
                  <c:v>Doctoral</c:v>
                </c:pt>
              </c:strCache>
            </c:strRef>
          </c:cat>
          <c:val>
            <c:numRef>
              <c:f>Sheet11!$B$4:$B$9</c:f>
              <c:numCache>
                <c:formatCode>General</c:formatCode>
                <c:ptCount val="6"/>
                <c:pt idx="0">
                  <c:v>1</c:v>
                </c:pt>
                <c:pt idx="1">
                  <c:v>1</c:v>
                </c:pt>
                <c:pt idx="2">
                  <c:v>28</c:v>
                </c:pt>
                <c:pt idx="3">
                  <c:v>48</c:v>
                </c:pt>
                <c:pt idx="4">
                  <c:v>10</c:v>
                </c:pt>
                <c:pt idx="5">
                  <c:v>1</c:v>
                </c:pt>
              </c:numCache>
            </c:numRef>
          </c:val>
          <c:extLst xmlns:c16r2="http://schemas.microsoft.com/office/drawing/2015/06/chart">
            <c:ext xmlns:c16="http://schemas.microsoft.com/office/drawing/2014/chart" uri="{C3380CC4-5D6E-409C-BE32-E72D297353CC}">
              <c16:uniqueId val="{00000000-07B8-41D2-8D3B-558F39F4848E}"/>
            </c:ext>
          </c:extLst>
        </c:ser>
        <c:dLbls>
          <c:dLblPos val="outEnd"/>
          <c:showLegendKey val="0"/>
          <c:showVal val="1"/>
          <c:showCatName val="0"/>
          <c:showSerName val="0"/>
          <c:showPercent val="0"/>
          <c:showBubbleSize val="0"/>
        </c:dLbls>
        <c:gapWidth val="100"/>
        <c:overlap val="-24"/>
        <c:axId val="72918144"/>
        <c:axId val="73531776"/>
      </c:barChart>
      <c:catAx>
        <c:axId val="7291814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Education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3531776"/>
        <c:crosses val="autoZero"/>
        <c:auto val="1"/>
        <c:lblAlgn val="ctr"/>
        <c:lblOffset val="100"/>
        <c:noMultiLvlLbl val="0"/>
      </c:catAx>
      <c:valAx>
        <c:axId val="7353177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29181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Fix(AutoRecovered).xlsx]Sheet12!PivotTable58</c:name>
    <c:fmtId val="8"/>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Sheet12!$B$3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Sheet12!$A$4:$A$8</c:f>
              <c:strCache>
                <c:ptCount val="5"/>
                <c:pt idx="0">
                  <c:v>&lt;3</c:v>
                </c:pt>
                <c:pt idx="1">
                  <c:v>4</c:v>
                </c:pt>
                <c:pt idx="2">
                  <c:v>5</c:v>
                </c:pt>
                <c:pt idx="3">
                  <c:v>6</c:v>
                </c:pt>
                <c:pt idx="4">
                  <c:v>6&lt;</c:v>
                </c:pt>
              </c:strCache>
            </c:strRef>
          </c:cat>
          <c:val>
            <c:numRef>
              <c:f>Sheet12!$B$4:$B$8</c:f>
              <c:numCache>
                <c:formatCode>General</c:formatCode>
                <c:ptCount val="5"/>
                <c:pt idx="0">
                  <c:v>25</c:v>
                </c:pt>
                <c:pt idx="1">
                  <c:v>27</c:v>
                </c:pt>
                <c:pt idx="2">
                  <c:v>16</c:v>
                </c:pt>
                <c:pt idx="3">
                  <c:v>6</c:v>
                </c:pt>
                <c:pt idx="4">
                  <c:v>15</c:v>
                </c:pt>
              </c:numCache>
            </c:numRef>
          </c:val>
          <c:extLst xmlns:c16r2="http://schemas.microsoft.com/office/drawing/2015/06/chart">
            <c:ext xmlns:c16="http://schemas.microsoft.com/office/drawing/2014/chart" uri="{C3380CC4-5D6E-409C-BE32-E72D297353CC}">
              <c16:uniqueId val="{00000000-5ABA-477E-96C2-8C91DD9ED64F}"/>
            </c:ext>
          </c:extLst>
        </c:ser>
        <c:dLbls>
          <c:dLblPos val="outEnd"/>
          <c:showLegendKey val="0"/>
          <c:showVal val="1"/>
          <c:showCatName val="0"/>
          <c:showSerName val="0"/>
          <c:showPercent val="0"/>
          <c:showBubbleSize val="0"/>
        </c:dLbls>
        <c:gapWidth val="100"/>
        <c:overlap val="-24"/>
        <c:axId val="89337856"/>
        <c:axId val="89340928"/>
      </c:barChart>
      <c:catAx>
        <c:axId val="8933785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 of</a:t>
                </a:r>
                <a:r>
                  <a:rPr lang="en-ID" baseline="0"/>
                  <a:t> Household Members</a:t>
                </a:r>
                <a:endParaRPr lang="en-ID"/>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9340928"/>
        <c:crosses val="autoZero"/>
        <c:auto val="1"/>
        <c:lblAlgn val="ctr"/>
        <c:lblOffset val="100"/>
        <c:noMultiLvlLbl val="0"/>
      </c:catAx>
      <c:valAx>
        <c:axId val="8934092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Respondents</a:t>
                </a:r>
                <a:endParaRPr lang="en-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93378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Fix(AutoRecovered).xlsx]Sheet13!PivotTable63</c:name>
    <c:fmtId val="12"/>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Sheet13!$B$3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Sheet13!$A$4:$A$10</c:f>
              <c:strCache>
                <c:ptCount val="7"/>
                <c:pt idx="0">
                  <c:v>Other</c:v>
                </c:pt>
                <c:pt idx="1">
                  <c:v>Odd jobs</c:v>
                </c:pt>
                <c:pt idx="2">
                  <c:v>Private employee</c:v>
                </c:pt>
                <c:pt idx="3">
                  <c:v>Civil servant/Police</c:v>
                </c:pt>
                <c:pt idx="4">
                  <c:v>Enterpreneur</c:v>
                </c:pt>
                <c:pt idx="5">
                  <c:v>Farmer</c:v>
                </c:pt>
                <c:pt idx="6">
                  <c:v>Farm worker</c:v>
                </c:pt>
              </c:strCache>
            </c:strRef>
          </c:cat>
          <c:val>
            <c:numRef>
              <c:f>Sheet13!$B$4:$B$10</c:f>
              <c:numCache>
                <c:formatCode>General</c:formatCode>
                <c:ptCount val="7"/>
                <c:pt idx="0">
                  <c:v>15</c:v>
                </c:pt>
                <c:pt idx="1">
                  <c:v>6</c:v>
                </c:pt>
                <c:pt idx="2">
                  <c:v>31</c:v>
                </c:pt>
                <c:pt idx="3">
                  <c:v>5</c:v>
                </c:pt>
                <c:pt idx="4">
                  <c:v>30</c:v>
                </c:pt>
                <c:pt idx="5">
                  <c:v>1</c:v>
                </c:pt>
                <c:pt idx="6">
                  <c:v>1</c:v>
                </c:pt>
              </c:numCache>
            </c:numRef>
          </c:val>
          <c:extLst xmlns:c16r2="http://schemas.microsoft.com/office/drawing/2015/06/chart">
            <c:ext xmlns:c16="http://schemas.microsoft.com/office/drawing/2014/chart" uri="{C3380CC4-5D6E-409C-BE32-E72D297353CC}">
              <c16:uniqueId val="{00000000-C02F-4C9F-B85D-F2550F23C12B}"/>
            </c:ext>
          </c:extLst>
        </c:ser>
        <c:dLbls>
          <c:dLblPos val="outEnd"/>
          <c:showLegendKey val="0"/>
          <c:showVal val="1"/>
          <c:showCatName val="0"/>
          <c:showSerName val="0"/>
          <c:showPercent val="0"/>
          <c:showBubbleSize val="0"/>
        </c:dLbls>
        <c:gapWidth val="115"/>
        <c:overlap val="-20"/>
        <c:axId val="89375872"/>
        <c:axId val="89522560"/>
      </c:barChart>
      <c:catAx>
        <c:axId val="89375872"/>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Occupation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9522560"/>
        <c:crosses val="autoZero"/>
        <c:auto val="1"/>
        <c:lblAlgn val="ctr"/>
        <c:lblOffset val="100"/>
        <c:noMultiLvlLbl val="0"/>
      </c:catAx>
      <c:valAx>
        <c:axId val="895225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937587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Fix(AutoRecovered).xlsx]Sheet15!PivotTable75</c:name>
    <c:fmtId val="14"/>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Sheet15!$B$3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Sheet15!$A$4:$A$8</c:f>
              <c:strCache>
                <c:ptCount val="5"/>
                <c:pt idx="0">
                  <c:v>Less than 100 m2</c:v>
                </c:pt>
                <c:pt idx="1">
                  <c:v>100 m2 – 200 m2</c:v>
                </c:pt>
                <c:pt idx="2">
                  <c:v>201 m2 – 300 m2</c:v>
                </c:pt>
                <c:pt idx="3">
                  <c:v>301 m2 – 400 m2</c:v>
                </c:pt>
                <c:pt idx="4">
                  <c:v>More than 400 m2</c:v>
                </c:pt>
              </c:strCache>
            </c:strRef>
          </c:cat>
          <c:val>
            <c:numRef>
              <c:f>Sheet15!$B$4:$B$8</c:f>
              <c:numCache>
                <c:formatCode>General</c:formatCode>
                <c:ptCount val="5"/>
                <c:pt idx="0">
                  <c:v>7</c:v>
                </c:pt>
                <c:pt idx="1">
                  <c:v>36</c:v>
                </c:pt>
                <c:pt idx="2">
                  <c:v>16</c:v>
                </c:pt>
                <c:pt idx="3">
                  <c:v>14</c:v>
                </c:pt>
                <c:pt idx="4">
                  <c:v>16</c:v>
                </c:pt>
              </c:numCache>
            </c:numRef>
          </c:val>
          <c:extLst xmlns:c16r2="http://schemas.microsoft.com/office/drawing/2015/06/chart">
            <c:ext xmlns:c16="http://schemas.microsoft.com/office/drawing/2014/chart" uri="{C3380CC4-5D6E-409C-BE32-E72D297353CC}">
              <c16:uniqueId val="{00000000-DB23-4719-8DF5-D0B8C3DB62BE}"/>
            </c:ext>
          </c:extLst>
        </c:ser>
        <c:dLbls>
          <c:dLblPos val="outEnd"/>
          <c:showLegendKey val="0"/>
          <c:showVal val="1"/>
          <c:showCatName val="0"/>
          <c:showSerName val="0"/>
          <c:showPercent val="0"/>
          <c:showBubbleSize val="0"/>
        </c:dLbls>
        <c:gapWidth val="115"/>
        <c:overlap val="-20"/>
        <c:axId val="89625728"/>
        <c:axId val="89633152"/>
      </c:barChart>
      <c:catAx>
        <c:axId val="8962572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House Size</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9633152"/>
        <c:crosses val="autoZero"/>
        <c:auto val="1"/>
        <c:lblAlgn val="ctr"/>
        <c:lblOffset val="100"/>
        <c:noMultiLvlLbl val="0"/>
      </c:catAx>
      <c:valAx>
        <c:axId val="8963315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8962572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dLbl>
          <c:idx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Times New Roman" panose="02020603050405020304" pitchFamily="18" charset="0"/>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12326374840828076"/>
          <c:y val="0.13076595310869898"/>
          <c:w val="0.84797803746875122"/>
          <c:h val="0.65155969839730743"/>
        </c:manualLayout>
      </c:layout>
      <c:barChart>
        <c:barDir val="col"/>
        <c:grouping val="clustered"/>
        <c:varyColors val="0"/>
        <c:ser>
          <c:idx val="0"/>
          <c:order val="0"/>
          <c:tx>
            <c:v>Total</c:v>
          </c:tx>
          <c:spPr>
            <a:solidFill>
              <a:srgbClr val="AE306F"/>
            </a:solidFill>
            <a:ln>
              <a:noFill/>
            </a:ln>
            <a:effectLst>
              <a:outerShdw blurRad="57150" dist="19050" dir="5400000" algn="ctr" rotWithShape="0">
                <a:srgbClr val="000000">
                  <a:alpha val="63000"/>
                </a:srgbClr>
              </a:outerShdw>
            </a:effectLst>
          </c:spPr>
          <c:invertIfNegative val="0"/>
          <c:dLbls>
            <c:dLbl>
              <c:idx val="0"/>
              <c:layout/>
              <c:tx>
                <c:rich>
                  <a:bodyPr/>
                  <a:lstStyle/>
                  <a:p>
                    <a:r>
                      <a:rPr lang="en-US"/>
                      <a:t>100</a:t>
                    </a:r>
                  </a:p>
                  <a:p>
                    <a:r>
                      <a:rPr lang="en-US"/>
                      <a:t>30,9%</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2372-4435-972E-6C17F58BC634}"/>
                </c:ext>
              </c:extLst>
            </c:dLbl>
            <c:dLbl>
              <c:idx val="1"/>
              <c:layout/>
              <c:tx>
                <c:rich>
                  <a:bodyPr/>
                  <a:lstStyle/>
                  <a:p>
                    <a:r>
                      <a:rPr lang="en-US"/>
                      <a:t>1</a:t>
                    </a:r>
                  </a:p>
                  <a:p>
                    <a:r>
                      <a:rPr lang="en-US"/>
                      <a:t>0,3%</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2372-4435-972E-6C17F58BC634}"/>
                </c:ext>
              </c:extLst>
            </c:dLbl>
            <c:dLbl>
              <c:idx val="2"/>
              <c:layout/>
              <c:tx>
                <c:rich>
                  <a:bodyPr/>
                  <a:lstStyle/>
                  <a:p>
                    <a:r>
                      <a:rPr lang="en-US"/>
                      <a:t>186</a:t>
                    </a:r>
                  </a:p>
                  <a:p>
                    <a:r>
                      <a:rPr lang="en-US"/>
                      <a:t>57,6%</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2372-4435-972E-6C17F58BC634}"/>
                </c:ext>
              </c:extLst>
            </c:dLbl>
            <c:dLbl>
              <c:idx val="3"/>
              <c:layout/>
              <c:tx>
                <c:rich>
                  <a:bodyPr/>
                  <a:lstStyle/>
                  <a:p>
                    <a:r>
                      <a:rPr lang="en-US"/>
                      <a:t>9</a:t>
                    </a:r>
                  </a:p>
                  <a:p>
                    <a:r>
                      <a:rPr lang="en-US"/>
                      <a:t>2,8%</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2372-4435-972E-6C17F58BC634}"/>
                </c:ext>
              </c:extLst>
            </c:dLbl>
            <c:dLbl>
              <c:idx val="4"/>
              <c:layout/>
              <c:tx>
                <c:rich>
                  <a:bodyPr/>
                  <a:lstStyle/>
                  <a:p>
                    <a:r>
                      <a:rPr lang="en-US"/>
                      <a:t>8</a:t>
                    </a:r>
                  </a:p>
                  <a:p>
                    <a:r>
                      <a:rPr lang="en-US"/>
                      <a:t>2,5%</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2372-4435-972E-6C17F58BC634}"/>
                </c:ext>
              </c:extLst>
            </c:dLbl>
            <c:dLbl>
              <c:idx val="5"/>
              <c:layout>
                <c:manualLayout>
                  <c:x val="5.2295580385203341E-3"/>
                  <c:y val="1.2016228531635796E-2"/>
                </c:manualLayout>
              </c:layout>
              <c:tx>
                <c:rich>
                  <a:bodyPr/>
                  <a:lstStyle/>
                  <a:p>
                    <a:r>
                      <a:rPr lang="en-US"/>
                      <a:t>2</a:t>
                    </a:r>
                  </a:p>
                  <a:p>
                    <a:r>
                      <a:rPr lang="en-US"/>
                      <a:t>0,6%</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2372-4435-972E-6C17F58BC634}"/>
                </c:ext>
              </c:extLst>
            </c:dLbl>
            <c:dLbl>
              <c:idx val="6"/>
              <c:layout/>
              <c:tx>
                <c:rich>
                  <a:bodyPr/>
                  <a:lstStyle/>
                  <a:p>
                    <a:r>
                      <a:rPr lang="en-US"/>
                      <a:t>17</a:t>
                    </a:r>
                  </a:p>
                  <a:p>
                    <a:r>
                      <a:rPr lang="en-US"/>
                      <a:t>5,3%</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2372-4435-972E-6C17F58BC634}"/>
                </c:ext>
              </c:extLst>
            </c:dLbl>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7"/>
              <c:pt idx="0">
                <c:v>Bali</c:v>
              </c:pt>
              <c:pt idx="1">
                <c:v>Batu</c:v>
              </c:pt>
              <c:pt idx="2">
                <c:v>Jakarta</c:v>
              </c:pt>
              <c:pt idx="3">
                <c:v>Malang</c:v>
              </c:pt>
              <c:pt idx="4">
                <c:v>Pamekasan</c:v>
              </c:pt>
              <c:pt idx="5">
                <c:v>Sumenep</c:v>
              </c:pt>
              <c:pt idx="6">
                <c:v>Surabaya</c:v>
              </c:pt>
            </c:strLit>
          </c:cat>
          <c:val>
            <c:numLit>
              <c:formatCode>General</c:formatCode>
              <c:ptCount val="7"/>
              <c:pt idx="0">
                <c:v>100</c:v>
              </c:pt>
              <c:pt idx="1">
                <c:v>1</c:v>
              </c:pt>
              <c:pt idx="2">
                <c:v>186</c:v>
              </c:pt>
              <c:pt idx="3">
                <c:v>9</c:v>
              </c:pt>
              <c:pt idx="4">
                <c:v>8</c:v>
              </c:pt>
              <c:pt idx="5">
                <c:v>2</c:v>
              </c:pt>
              <c:pt idx="6">
                <c:v>17</c:v>
              </c:pt>
            </c:numLit>
          </c:val>
          <c:extLst xmlns:c16r2="http://schemas.microsoft.com/office/drawing/2015/06/chart">
            <c:ext xmlns:c16="http://schemas.microsoft.com/office/drawing/2014/chart" uri="{C3380CC4-5D6E-409C-BE32-E72D297353CC}">
              <c16:uniqueId val="{00000007-2372-4435-972E-6C17F58BC634}"/>
            </c:ext>
          </c:extLst>
        </c:ser>
        <c:dLbls>
          <c:dLblPos val="outEnd"/>
          <c:showLegendKey val="0"/>
          <c:showVal val="1"/>
          <c:showCatName val="0"/>
          <c:showSerName val="0"/>
          <c:showPercent val="0"/>
          <c:showBubbleSize val="0"/>
        </c:dLbls>
        <c:gapWidth val="100"/>
        <c:overlap val="-24"/>
        <c:axId val="37820288"/>
        <c:axId val="37823616"/>
      </c:barChart>
      <c:catAx>
        <c:axId val="37820288"/>
        <c:scaling>
          <c:orientation val="minMax"/>
        </c:scaling>
        <c:delete val="0"/>
        <c:axPos val="b"/>
        <c:title>
          <c:tx>
            <c:rich>
              <a:bodyPr/>
              <a:lstStyle/>
              <a:p>
                <a:pPr>
                  <a:defRPr sz="1400"/>
                </a:pPr>
                <a:r>
                  <a:rPr lang="en-ID" sz="1400"/>
                  <a:t>Origin</a:t>
                </a:r>
              </a:p>
            </c:rich>
          </c:tx>
          <c:layout>
            <c:manualLayout>
              <c:xMode val="edge"/>
              <c:yMode val="edge"/>
              <c:x val="0.51772491152383415"/>
              <c:y val="0.89773318874736385"/>
            </c:manualLayout>
          </c:layout>
          <c:overlay val="0"/>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n-US"/>
          </a:p>
        </c:txPr>
        <c:crossAx val="37823616"/>
        <c:crosses val="autoZero"/>
        <c:auto val="1"/>
        <c:lblAlgn val="ctr"/>
        <c:lblOffset val="100"/>
        <c:noMultiLvlLbl val="0"/>
      </c:catAx>
      <c:valAx>
        <c:axId val="37823616"/>
        <c:scaling>
          <c:orientation val="minMax"/>
        </c:scaling>
        <c:delete val="0"/>
        <c:axPos val="l"/>
        <c:title>
          <c:tx>
            <c:rich>
              <a:bodyPr/>
              <a:lstStyle/>
              <a:p>
                <a:pPr>
                  <a:defRPr sz="1400"/>
                </a:pPr>
                <a:r>
                  <a:rPr lang="en-ID" sz="1400"/>
                  <a:t>Numbe rof Respondents</a:t>
                </a:r>
              </a:p>
            </c:rich>
          </c:tx>
          <c:layout>
            <c:manualLayout>
              <c:xMode val="edge"/>
              <c:yMode val="edge"/>
              <c:x val="2.4891241391939829E-2"/>
              <c:y val="0.24085040171074204"/>
            </c:manualLayout>
          </c:layout>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378202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300" b="1">
          <a:solidFill>
            <a:sysClr val="windowText" lastClr="000000"/>
          </a:solidFill>
          <a:latin typeface="+mn-lt"/>
          <a:cs typeface="Times New Roman" panose="02020603050405020304" pitchFamily="18" charset="0"/>
        </a:defRPr>
      </a:pPr>
      <a:endParaRPr lang="en-US"/>
    </a:p>
  </c:txPr>
  <c:externalData r:id="rId1">
    <c:autoUpdate val="0"/>
  </c:externalData>
  <c:extLst xmlns:c16r2="http://schemas.microsoft.com/office/drawing/2015/06/chart"/>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Fix(AutoRecovered).xlsx]Sheet14!PivotTable68</c:name>
    <c:fmtId val="10"/>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Sheet14!$B$3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Sheet14!$A$4:$A$7</c:f>
              <c:strCache>
                <c:ptCount val="4"/>
                <c:pt idx="0">
                  <c:v>Owned by family/relatives</c:v>
                </c:pt>
                <c:pt idx="1">
                  <c:v>One's own</c:v>
                </c:pt>
                <c:pt idx="2">
                  <c:v>Monthly rent</c:v>
                </c:pt>
                <c:pt idx="3">
                  <c:v>Annual rent</c:v>
                </c:pt>
              </c:strCache>
            </c:strRef>
          </c:cat>
          <c:val>
            <c:numRef>
              <c:f>Sheet14!$B$4:$B$7</c:f>
              <c:numCache>
                <c:formatCode>General</c:formatCode>
                <c:ptCount val="4"/>
                <c:pt idx="0">
                  <c:v>18</c:v>
                </c:pt>
                <c:pt idx="1">
                  <c:v>68</c:v>
                </c:pt>
                <c:pt idx="2">
                  <c:v>1</c:v>
                </c:pt>
                <c:pt idx="3">
                  <c:v>2</c:v>
                </c:pt>
              </c:numCache>
            </c:numRef>
          </c:val>
          <c:extLst xmlns:c16r2="http://schemas.microsoft.com/office/drawing/2015/06/chart">
            <c:ext xmlns:c16="http://schemas.microsoft.com/office/drawing/2014/chart" uri="{C3380CC4-5D6E-409C-BE32-E72D297353CC}">
              <c16:uniqueId val="{00000000-8472-4A55-B7DE-1449BC0E6A89}"/>
            </c:ext>
          </c:extLst>
        </c:ser>
        <c:dLbls>
          <c:dLblPos val="outEnd"/>
          <c:showLegendKey val="0"/>
          <c:showVal val="1"/>
          <c:showCatName val="0"/>
          <c:showSerName val="0"/>
          <c:showPercent val="0"/>
          <c:showBubbleSize val="0"/>
        </c:dLbls>
        <c:gapWidth val="115"/>
        <c:overlap val="-20"/>
        <c:axId val="90777856"/>
        <c:axId val="90793472"/>
      </c:barChart>
      <c:catAx>
        <c:axId val="9077785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Home Ownership</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0793472"/>
        <c:crosses val="autoZero"/>
        <c:auto val="1"/>
        <c:lblAlgn val="ctr"/>
        <c:lblOffset val="100"/>
        <c:noMultiLvlLbl val="0"/>
      </c:catAx>
      <c:valAx>
        <c:axId val="9079347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07778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Fix(AutoRecovered).xlsx]Sheet30!PivotTable15</c:name>
    <c:fmtId val="4"/>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Sheet30!$B$3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Sheet30!$A$4:$A$6</c:f>
              <c:strCache>
                <c:ptCount val="3"/>
                <c:pt idx="0">
                  <c:v>450 VA - 2200 VA (R-1)</c:v>
                </c:pt>
                <c:pt idx="1">
                  <c:v>3500 VA - 5500 VA (R-2)</c:v>
                </c:pt>
                <c:pt idx="2">
                  <c:v>6600 VA and above(R-3)</c:v>
                </c:pt>
              </c:strCache>
            </c:strRef>
          </c:cat>
          <c:val>
            <c:numRef>
              <c:f>Sheet30!$B$4:$B$6</c:f>
              <c:numCache>
                <c:formatCode>General</c:formatCode>
                <c:ptCount val="3"/>
                <c:pt idx="0">
                  <c:v>54</c:v>
                </c:pt>
                <c:pt idx="1">
                  <c:v>22</c:v>
                </c:pt>
                <c:pt idx="2">
                  <c:v>13</c:v>
                </c:pt>
              </c:numCache>
            </c:numRef>
          </c:val>
          <c:extLst xmlns:c16r2="http://schemas.microsoft.com/office/drawing/2015/06/chart">
            <c:ext xmlns:c16="http://schemas.microsoft.com/office/drawing/2014/chart" uri="{C3380CC4-5D6E-409C-BE32-E72D297353CC}">
              <c16:uniqueId val="{00000000-45E9-490C-A683-AF383D61C023}"/>
            </c:ext>
          </c:extLst>
        </c:ser>
        <c:dLbls>
          <c:dLblPos val="outEnd"/>
          <c:showLegendKey val="0"/>
          <c:showVal val="1"/>
          <c:showCatName val="0"/>
          <c:showSerName val="0"/>
          <c:showPercent val="0"/>
          <c:showBubbleSize val="0"/>
        </c:dLbls>
        <c:gapWidth val="115"/>
        <c:overlap val="-20"/>
        <c:axId val="90862720"/>
        <c:axId val="90870144"/>
      </c:barChart>
      <c:catAx>
        <c:axId val="90862720"/>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a:t>Electrical Power</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0870144"/>
        <c:crosses val="autoZero"/>
        <c:auto val="1"/>
        <c:lblAlgn val="ctr"/>
        <c:lblOffset val="100"/>
        <c:noMultiLvlLbl val="0"/>
      </c:catAx>
      <c:valAx>
        <c:axId val="90870144"/>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a:t>Number of Respondent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08627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Fix(AutoRecovered).xlsx]Sheet48!PivotTable48</c:name>
    <c:fmtId val="3"/>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Sheet48!$B$3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Sheet48!$A$4:$A$6</c:f>
              <c:strCache>
                <c:ptCount val="3"/>
                <c:pt idx="0">
                  <c:v>450 VA - 2200 VA (R-1)</c:v>
                </c:pt>
                <c:pt idx="1">
                  <c:v>3500 VA - 5500 VA (R-2)</c:v>
                </c:pt>
                <c:pt idx="2">
                  <c:v>6600 VA and above (R-3)</c:v>
                </c:pt>
              </c:strCache>
            </c:strRef>
          </c:cat>
          <c:val>
            <c:numRef>
              <c:f>Sheet48!$B$4:$B$6</c:f>
              <c:numCache>
                <c:formatCode>General</c:formatCode>
                <c:ptCount val="3"/>
                <c:pt idx="0">
                  <c:v>43</c:v>
                </c:pt>
                <c:pt idx="1">
                  <c:v>32</c:v>
                </c:pt>
                <c:pt idx="2">
                  <c:v>14</c:v>
                </c:pt>
              </c:numCache>
            </c:numRef>
          </c:val>
          <c:extLst xmlns:c16r2="http://schemas.microsoft.com/office/drawing/2015/06/chart">
            <c:ext xmlns:c16="http://schemas.microsoft.com/office/drawing/2014/chart" uri="{C3380CC4-5D6E-409C-BE32-E72D297353CC}">
              <c16:uniqueId val="{00000000-9ECC-47AB-8A91-E25AC01FF572}"/>
            </c:ext>
          </c:extLst>
        </c:ser>
        <c:dLbls>
          <c:dLblPos val="outEnd"/>
          <c:showLegendKey val="0"/>
          <c:showVal val="1"/>
          <c:showCatName val="0"/>
          <c:showSerName val="0"/>
          <c:showPercent val="0"/>
          <c:showBubbleSize val="0"/>
        </c:dLbls>
        <c:gapWidth val="115"/>
        <c:overlap val="-20"/>
        <c:axId val="90896640"/>
        <c:axId val="96290304"/>
      </c:barChart>
      <c:catAx>
        <c:axId val="90896640"/>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Electrical Power</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6290304"/>
        <c:crosses val="autoZero"/>
        <c:auto val="1"/>
        <c:lblAlgn val="ctr"/>
        <c:lblOffset val="100"/>
        <c:noMultiLvlLbl val="0"/>
      </c:catAx>
      <c:valAx>
        <c:axId val="96290304"/>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089664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pivotSource>
    <c:name>[Data PV Rooftop Fix(AutoRecovered).xlsx]Sheet17!PivotTable85</c:name>
    <c:fmtId val="10"/>
  </c:pivotSource>
  <c:chart>
    <c:autoTitleDeleted val="1"/>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11410733599854551"/>
          <c:y val="0.10604838627108376"/>
          <c:w val="0.8671203466791475"/>
          <c:h val="0.67636872745505328"/>
        </c:manualLayout>
      </c:layout>
      <c:barChart>
        <c:barDir val="col"/>
        <c:grouping val="clustered"/>
        <c:varyColors val="0"/>
        <c:ser>
          <c:idx val="0"/>
          <c:order val="0"/>
          <c:tx>
            <c:strRef>
              <c:f>Sheet17!$B$3</c:f>
              <c:strCache>
                <c:ptCount val="1"/>
                <c:pt idx="0">
                  <c:v>Total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tx>
                <c:rich>
                  <a:bodyPr/>
                  <a:lstStyle/>
                  <a:p>
                    <a:r>
                      <a:rPr lang="en-US" dirty="0" smtClean="0"/>
                      <a:t>30</a:t>
                    </a:r>
                    <a:endParaRPr lang="en-US" dirty="0"/>
                  </a:p>
                  <a:p>
                    <a:r>
                      <a:rPr lang="en-US" dirty="0"/>
                      <a:t>(17.2%)</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6149-4B4D-BAB4-104B5FCE9556}"/>
                </c:ext>
              </c:extLst>
            </c:dLbl>
            <c:dLbl>
              <c:idx val="1"/>
              <c:layout/>
              <c:tx>
                <c:rich>
                  <a:bodyPr/>
                  <a:lstStyle/>
                  <a:p>
                    <a:r>
                      <a:rPr lang="en-US" dirty="0" smtClean="0"/>
                      <a:t>1</a:t>
                    </a:r>
                    <a:endParaRPr lang="en-US" dirty="0"/>
                  </a:p>
                  <a:p>
                    <a:r>
                      <a:rPr lang="en-US" dirty="0"/>
                      <a:t>(0,6%)</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6149-4B4D-BAB4-104B5FCE9556}"/>
                </c:ext>
              </c:extLst>
            </c:dLbl>
            <c:dLbl>
              <c:idx val="2"/>
              <c:layout/>
              <c:tx>
                <c:rich>
                  <a:bodyPr/>
                  <a:lstStyle/>
                  <a:p>
                    <a:r>
                      <a:rPr lang="en-US" dirty="0" smtClean="0"/>
                      <a:t>124</a:t>
                    </a:r>
                    <a:endParaRPr lang="en-US" dirty="0"/>
                  </a:p>
                  <a:p>
                    <a:r>
                      <a:rPr lang="en-US" dirty="0"/>
                      <a:t>(71.3%)</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6149-4B4D-BAB4-104B5FCE9556}"/>
                </c:ext>
              </c:extLst>
            </c:dLbl>
            <c:dLbl>
              <c:idx val="3"/>
              <c:layout/>
              <c:tx>
                <c:rich>
                  <a:bodyPr/>
                  <a:lstStyle/>
                  <a:p>
                    <a:r>
                      <a:rPr lang="en-US" dirty="0" smtClean="0"/>
                      <a:t>3</a:t>
                    </a:r>
                    <a:r>
                      <a:rPr lang="en-US" dirty="0"/>
                      <a:t/>
                    </a:r>
                    <a:br>
                      <a:rPr lang="en-US" dirty="0"/>
                    </a:br>
                    <a:r>
                      <a:rPr lang="en-US" dirty="0"/>
                      <a:t>(1.7%)</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6149-4B4D-BAB4-104B5FCE9556}"/>
                </c:ext>
              </c:extLst>
            </c:dLbl>
            <c:dLbl>
              <c:idx val="4"/>
              <c:layout/>
              <c:tx>
                <c:rich>
                  <a:bodyPr/>
                  <a:lstStyle/>
                  <a:p>
                    <a:r>
                      <a:rPr lang="en-US" dirty="0" smtClean="0"/>
                      <a:t>4</a:t>
                    </a:r>
                    <a:endParaRPr lang="en-US" dirty="0"/>
                  </a:p>
                  <a:p>
                    <a:r>
                      <a:rPr lang="en-US" dirty="0"/>
                      <a:t>(2.3%)</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6149-4B4D-BAB4-104B5FCE9556}"/>
                </c:ext>
              </c:extLst>
            </c:dLbl>
            <c:dLbl>
              <c:idx val="5"/>
              <c:layout/>
              <c:tx>
                <c:rich>
                  <a:bodyPr/>
                  <a:lstStyle/>
                  <a:p>
                    <a:r>
                      <a:rPr lang="en-US" dirty="0" smtClean="0"/>
                      <a:t>12</a:t>
                    </a:r>
                    <a:endParaRPr lang="en-US" dirty="0"/>
                  </a:p>
                  <a:p>
                    <a:r>
                      <a:rPr lang="en-US" dirty="0"/>
                      <a:t>(6.9%)</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7-6149-4B4D-BAB4-104B5FCE9556}"/>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Sheet17!$A$4:$A$9</c:f>
              <c:strCache>
                <c:ptCount val="6"/>
                <c:pt idx="0">
                  <c:v>Bali</c:v>
                </c:pt>
                <c:pt idx="1">
                  <c:v>Batu</c:v>
                </c:pt>
                <c:pt idx="2">
                  <c:v>Jakarta</c:v>
                </c:pt>
                <c:pt idx="3">
                  <c:v>Malang</c:v>
                </c:pt>
                <c:pt idx="4">
                  <c:v>Pamekasan</c:v>
                </c:pt>
                <c:pt idx="5">
                  <c:v>Surabaya</c:v>
                </c:pt>
              </c:strCache>
            </c:strRef>
          </c:cat>
          <c:val>
            <c:numRef>
              <c:f>Sheet17!$B$4:$B$9</c:f>
              <c:numCache>
                <c:formatCode>General</c:formatCode>
                <c:ptCount val="6"/>
                <c:pt idx="0">
                  <c:v>30</c:v>
                </c:pt>
                <c:pt idx="1">
                  <c:v>1</c:v>
                </c:pt>
                <c:pt idx="2">
                  <c:v>124</c:v>
                </c:pt>
                <c:pt idx="3">
                  <c:v>3</c:v>
                </c:pt>
                <c:pt idx="4">
                  <c:v>4</c:v>
                </c:pt>
                <c:pt idx="5">
                  <c:v>12</c:v>
                </c:pt>
              </c:numCache>
            </c:numRef>
          </c:val>
          <c:extLst xmlns:c16r2="http://schemas.microsoft.com/office/drawing/2015/06/chart">
            <c:ext xmlns:c16="http://schemas.microsoft.com/office/drawing/2014/chart" uri="{C3380CC4-5D6E-409C-BE32-E72D297353CC}">
              <c16:uniqueId val="{00000000-6149-4B4D-BAB4-104B5FCE9556}"/>
            </c:ext>
          </c:extLst>
        </c:ser>
        <c:dLbls>
          <c:dLblPos val="outEnd"/>
          <c:showLegendKey val="0"/>
          <c:showVal val="1"/>
          <c:showCatName val="0"/>
          <c:showSerName val="0"/>
          <c:showPercent val="0"/>
          <c:showBubbleSize val="0"/>
        </c:dLbls>
        <c:gapWidth val="100"/>
        <c:overlap val="-24"/>
        <c:axId val="96928512"/>
        <c:axId val="96944128"/>
      </c:barChart>
      <c:catAx>
        <c:axId val="9692851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Origin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6944128"/>
        <c:crosses val="autoZero"/>
        <c:auto val="1"/>
        <c:lblAlgn val="ctr"/>
        <c:lblOffset val="100"/>
        <c:noMultiLvlLbl val="0"/>
      </c:catAx>
      <c:valAx>
        <c:axId val="9694412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692851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pivotSource>
    <c:name>[Data PV Rooftop Fix(AutoRecovered).xlsx]Sheet18!PivotTable90</c:name>
    <c:fmtId val="7"/>
  </c:pivotSource>
  <c:chart>
    <c:autoTitleDeleted val="1"/>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Sheet18!$B$3</c:f>
              <c:strCache>
                <c:ptCount val="1"/>
                <c:pt idx="0">
                  <c:v>Total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Sheet18!$A$4:$A$9</c:f>
              <c:strCache>
                <c:ptCount val="6"/>
                <c:pt idx="0">
                  <c:v>11-20</c:v>
                </c:pt>
                <c:pt idx="1">
                  <c:v>21-30</c:v>
                </c:pt>
                <c:pt idx="2">
                  <c:v>31-40</c:v>
                </c:pt>
                <c:pt idx="3">
                  <c:v>41-50</c:v>
                </c:pt>
                <c:pt idx="4">
                  <c:v>51-60</c:v>
                </c:pt>
                <c:pt idx="5">
                  <c:v>61-70</c:v>
                </c:pt>
              </c:strCache>
            </c:strRef>
          </c:cat>
          <c:val>
            <c:numRef>
              <c:f>Sheet18!$B$4:$B$9</c:f>
              <c:numCache>
                <c:formatCode>General</c:formatCode>
                <c:ptCount val="6"/>
                <c:pt idx="0">
                  <c:v>14</c:v>
                </c:pt>
                <c:pt idx="1">
                  <c:v>73</c:v>
                </c:pt>
                <c:pt idx="2">
                  <c:v>37</c:v>
                </c:pt>
                <c:pt idx="3">
                  <c:v>24</c:v>
                </c:pt>
                <c:pt idx="4">
                  <c:v>23</c:v>
                </c:pt>
                <c:pt idx="5">
                  <c:v>3</c:v>
                </c:pt>
              </c:numCache>
            </c:numRef>
          </c:val>
          <c:extLst xmlns:c16r2="http://schemas.microsoft.com/office/drawing/2015/06/chart">
            <c:ext xmlns:c16="http://schemas.microsoft.com/office/drawing/2014/chart" uri="{C3380CC4-5D6E-409C-BE32-E72D297353CC}">
              <c16:uniqueId val="{00000000-0856-42F6-B554-C30B0766FFE8}"/>
            </c:ext>
          </c:extLst>
        </c:ser>
        <c:dLbls>
          <c:dLblPos val="outEnd"/>
          <c:showLegendKey val="0"/>
          <c:showVal val="1"/>
          <c:showCatName val="0"/>
          <c:showSerName val="0"/>
          <c:showPercent val="0"/>
          <c:showBubbleSize val="0"/>
        </c:dLbls>
        <c:gapWidth val="100"/>
        <c:overlap val="-24"/>
        <c:axId val="97287168"/>
        <c:axId val="97290496"/>
      </c:barChart>
      <c:catAx>
        <c:axId val="9728716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Age</a:t>
                </a:r>
                <a:r>
                  <a:rPr lang="en-ID" baseline="0"/>
                  <a:t> Range</a:t>
                </a:r>
                <a:endParaRPr lang="en-ID"/>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7290496"/>
        <c:crosses val="autoZero"/>
        <c:auto val="1"/>
        <c:lblAlgn val="ctr"/>
        <c:lblOffset val="100"/>
        <c:noMultiLvlLbl val="0"/>
      </c:catAx>
      <c:valAx>
        <c:axId val="9729049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Respondents</a:t>
                </a:r>
                <a:endParaRPr lang="en-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72871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Fix(AutoRecovered).xlsx]Sheet16!PivotTable80</c:name>
    <c:fmtId val="7"/>
  </c:pivotSource>
  <c:chart>
    <c:autoTitleDeleted val="1"/>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pivotFmt>
      <c:pivotFmt>
        <c:idx val="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pivotFmt>
      <c:pivotFm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pivotFmt>
      <c:pivotFmt>
        <c:idx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pivotFmt>
      <c:pivotFmt>
        <c:idx val="8"/>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pivotFmt>
    </c:pivotFmts>
    <c:plotArea>
      <c:layout/>
      <c:pieChart>
        <c:varyColors val="1"/>
        <c:ser>
          <c:idx val="0"/>
          <c:order val="0"/>
          <c:tx>
            <c:strRef>
              <c:f>Sheet16!$B$3</c:f>
              <c:strCache>
                <c:ptCount val="1"/>
                <c:pt idx="0">
                  <c:v>Total</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6F55-4044-AC24-01C10E03E864}"/>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6F55-4044-AC24-01C10E03E864}"/>
              </c:ext>
            </c:extLst>
          </c:dPt>
          <c:dLbls>
            <c:dLbl>
              <c:idx val="0"/>
              <c:layout/>
              <c:tx>
                <c:rich>
                  <a:bodyPr/>
                  <a:lstStyle/>
                  <a:p>
                    <a:r>
                      <a:rPr lang="en-US" dirty="0"/>
                      <a:t>Male</a:t>
                    </a:r>
                    <a:r>
                      <a:rPr lang="en-US" baseline="0" dirty="0"/>
                      <a:t>
</a:t>
                    </a:r>
                    <a:r>
                      <a:rPr lang="en-US" baseline="0" dirty="0" smtClean="0"/>
                      <a:t>59%</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6F55-4044-AC24-01C10E03E864}"/>
                </c:ext>
              </c:extLst>
            </c:dLbl>
            <c:dLbl>
              <c:idx val="1"/>
              <c:layout/>
              <c:tx>
                <c:rich>
                  <a:bodyPr/>
                  <a:lstStyle/>
                  <a:p>
                    <a:r>
                      <a:rPr lang="en-US" dirty="0"/>
                      <a:t>Female</a:t>
                    </a:r>
                    <a:r>
                      <a:rPr lang="en-US" baseline="0" dirty="0"/>
                      <a:t>
</a:t>
                    </a:r>
                    <a:r>
                      <a:rPr lang="en-US" baseline="0" dirty="0" smtClean="0"/>
                      <a:t>41%</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6F55-4044-AC24-01C10E03E864}"/>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Sheet16!$A$4:$A$5</c:f>
              <c:strCache>
                <c:ptCount val="2"/>
                <c:pt idx="0">
                  <c:v>Pria</c:v>
                </c:pt>
                <c:pt idx="1">
                  <c:v>Wanita</c:v>
                </c:pt>
              </c:strCache>
            </c:strRef>
          </c:cat>
          <c:val>
            <c:numRef>
              <c:f>Sheet16!$B$4:$B$5</c:f>
              <c:numCache>
                <c:formatCode>General</c:formatCode>
                <c:ptCount val="2"/>
                <c:pt idx="0">
                  <c:v>102</c:v>
                </c:pt>
                <c:pt idx="1">
                  <c:v>72</c:v>
                </c:pt>
              </c:numCache>
            </c:numRef>
          </c:val>
          <c:extLst xmlns:c16r2="http://schemas.microsoft.com/office/drawing/2015/06/chart">
            <c:ext xmlns:c16="http://schemas.microsoft.com/office/drawing/2014/chart" uri="{C3380CC4-5D6E-409C-BE32-E72D297353CC}">
              <c16:uniqueId val="{00000004-6F55-4044-AC24-01C10E03E864}"/>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sz="16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Fix(AutoRecovered).xlsx]Sheet19!PivotTable95</c:name>
    <c:fmtId val="7"/>
  </c:pivotSource>
  <c:chart>
    <c:autoTitleDeleted val="1"/>
    <c:pivotFmts>
      <c:pivotFmt>
        <c:idx val="0"/>
        <c:spPr>
          <a:solidFill>
            <a:schemeClr val="accent2"/>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2"/>
          </a:solidFill>
          <a:ln>
            <a:noFill/>
          </a:ln>
          <a:effectLst/>
        </c:spPr>
      </c:pivotFmt>
      <c:pivotFmt>
        <c:idx val="4"/>
        <c:spPr>
          <a:solidFill>
            <a:schemeClr val="accent2"/>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5"/>
        <c:spPr>
          <a:solidFill>
            <a:schemeClr val="accent2"/>
          </a:solidFill>
          <a:ln>
            <a:noFill/>
          </a:ln>
          <a:effectLst/>
        </c:spPr>
      </c:pivotFmt>
      <c:pivotFmt>
        <c:idx val="6"/>
        <c:spPr>
          <a:solidFill>
            <a:schemeClr val="accent2"/>
          </a:solidFill>
          <a:ln>
            <a:noFill/>
          </a:ln>
          <a:effectLst/>
        </c:spPr>
      </c:pivotFmt>
      <c:pivotFmt>
        <c:idx val="7"/>
        <c:spPr>
          <a:solidFill>
            <a:schemeClr val="accent2"/>
          </a:solidFill>
          <a:ln>
            <a:noFill/>
          </a:ln>
          <a:effectLst/>
        </c:spPr>
      </c:pivotFmt>
      <c:pivotFmt>
        <c:idx val="8"/>
        <c:spPr>
          <a:solidFill>
            <a:schemeClr val="accent2"/>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9"/>
        <c:spPr>
          <a:solidFill>
            <a:schemeClr val="accent2"/>
          </a:solidFill>
          <a:ln>
            <a:noFill/>
          </a:ln>
          <a:effectLst/>
        </c:spPr>
      </c:pivotFmt>
      <c:pivotFmt>
        <c:idx val="10"/>
        <c:spPr>
          <a:solidFill>
            <a:schemeClr val="accent2"/>
          </a:solidFill>
          <a:ln>
            <a:noFill/>
          </a:ln>
          <a:effectLst/>
        </c:spPr>
      </c:pivotFmt>
      <c:pivotFmt>
        <c:idx val="11"/>
        <c:spPr>
          <a:solidFill>
            <a:schemeClr val="accent2"/>
          </a:solidFill>
          <a:ln>
            <a:noFill/>
          </a:ln>
          <a:effectLst/>
        </c:spPr>
      </c:pivotFmt>
    </c:pivotFmts>
    <c:plotArea>
      <c:layout/>
      <c:pieChart>
        <c:varyColors val="1"/>
        <c:ser>
          <c:idx val="0"/>
          <c:order val="0"/>
          <c:tx>
            <c:strRef>
              <c:f>Sheet19!$B$3</c:f>
              <c:strCache>
                <c:ptCount val="1"/>
                <c:pt idx="0">
                  <c:v>Total</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C05-42DA-AD51-B66EF0DFD9B8}"/>
              </c:ext>
            </c:extLst>
          </c:dPt>
          <c:dPt>
            <c:idx val="1"/>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C05-42DA-AD51-B66EF0DFD9B8}"/>
              </c:ext>
            </c:extLst>
          </c:dPt>
          <c:dPt>
            <c:idx val="2"/>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C05-42DA-AD51-B66EF0DFD9B8}"/>
              </c:ext>
            </c:extLst>
          </c:dPt>
          <c:dLbls>
            <c:dLbl>
              <c:idx val="0"/>
              <c:layout/>
              <c:tx>
                <c:rich>
                  <a:bodyPr/>
                  <a:lstStyle/>
                  <a:p>
                    <a:r>
                      <a:rPr lang="en-US" dirty="0"/>
                      <a:t>Out of town</a:t>
                    </a:r>
                    <a:r>
                      <a:rPr lang="en-US" baseline="0" dirty="0"/>
                      <a:t>
</a:t>
                    </a:r>
                    <a:r>
                      <a:rPr lang="en-US" baseline="0" dirty="0" smtClean="0"/>
                      <a:t>8%</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8C05-42DA-AD51-B66EF0DFD9B8}"/>
                </c:ext>
              </c:extLst>
            </c:dLbl>
            <c:dLbl>
              <c:idx val="1"/>
              <c:layout/>
              <c:tx>
                <c:rich>
                  <a:bodyPr/>
                  <a:lstStyle/>
                  <a:p>
                    <a:r>
                      <a:rPr lang="en-US" dirty="0"/>
                      <a:t>Suburban</a:t>
                    </a:r>
                    <a:r>
                      <a:rPr lang="en-US" baseline="0" dirty="0"/>
                      <a:t>
</a:t>
                    </a:r>
                    <a:r>
                      <a:rPr lang="en-US" baseline="0" dirty="0" smtClean="0"/>
                      <a:t>45%</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8C05-42DA-AD51-B66EF0DFD9B8}"/>
                </c:ext>
              </c:extLst>
            </c:dLbl>
            <c:dLbl>
              <c:idx val="2"/>
              <c:layout/>
              <c:tx>
                <c:rich>
                  <a:bodyPr/>
                  <a:lstStyle/>
                  <a:p>
                    <a:r>
                      <a:rPr lang="en-US" dirty="0"/>
                      <a:t>Downtown</a:t>
                    </a:r>
                    <a:r>
                      <a:rPr lang="en-US" baseline="0" dirty="0"/>
                      <a:t>
</a:t>
                    </a:r>
                    <a:r>
                      <a:rPr lang="en-US" baseline="0" dirty="0" smtClean="0"/>
                      <a:t>47%</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8C05-42DA-AD51-B66EF0DFD9B8}"/>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Sheet19!$A$4:$A$6</c:f>
              <c:strCache>
                <c:ptCount val="3"/>
                <c:pt idx="0">
                  <c:v>Luar Kota</c:v>
                </c:pt>
                <c:pt idx="1">
                  <c:v>Pinggir Kota</c:v>
                </c:pt>
                <c:pt idx="2">
                  <c:v>Tengah Kota</c:v>
                </c:pt>
              </c:strCache>
            </c:strRef>
          </c:cat>
          <c:val>
            <c:numRef>
              <c:f>Sheet19!$B$4:$B$6</c:f>
              <c:numCache>
                <c:formatCode>General</c:formatCode>
                <c:ptCount val="3"/>
                <c:pt idx="0">
                  <c:v>14</c:v>
                </c:pt>
                <c:pt idx="1">
                  <c:v>79</c:v>
                </c:pt>
                <c:pt idx="2">
                  <c:v>81</c:v>
                </c:pt>
              </c:numCache>
            </c:numRef>
          </c:val>
          <c:extLst xmlns:c16r2="http://schemas.microsoft.com/office/drawing/2015/06/chart">
            <c:ext xmlns:c16="http://schemas.microsoft.com/office/drawing/2014/chart" uri="{C3380CC4-5D6E-409C-BE32-E72D297353CC}">
              <c16:uniqueId val="{00000006-8C05-42DA-AD51-B66EF0DFD9B8}"/>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Fix(AutoRecovered).xlsx]Sheet20!PivotTable100</c:name>
    <c:fmtId val="10"/>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Sheet20!$B$3</c:f>
              <c:strCache>
                <c:ptCount val="1"/>
                <c:pt idx="0">
                  <c:v>Total</c:v>
                </c:pt>
              </c:strCache>
            </c:strRef>
          </c:tx>
          <c:spPr>
            <a:solidFill>
              <a:schemeClr val="accent6"/>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Sheet20!$A$4:$A$8</c:f>
              <c:strCache>
                <c:ptCount val="5"/>
                <c:pt idx="0">
                  <c:v>ES</c:v>
                </c:pt>
                <c:pt idx="1">
                  <c:v>JHS</c:v>
                </c:pt>
                <c:pt idx="2">
                  <c:v>SHS</c:v>
                </c:pt>
                <c:pt idx="3">
                  <c:v>Bachelor</c:v>
                </c:pt>
                <c:pt idx="4">
                  <c:v>Master</c:v>
                </c:pt>
              </c:strCache>
            </c:strRef>
          </c:cat>
          <c:val>
            <c:numRef>
              <c:f>Sheet20!$B$4:$B$8</c:f>
              <c:numCache>
                <c:formatCode>General</c:formatCode>
                <c:ptCount val="5"/>
                <c:pt idx="0">
                  <c:v>5</c:v>
                </c:pt>
                <c:pt idx="1">
                  <c:v>6</c:v>
                </c:pt>
                <c:pt idx="2">
                  <c:v>81</c:v>
                </c:pt>
                <c:pt idx="3">
                  <c:v>77</c:v>
                </c:pt>
                <c:pt idx="4">
                  <c:v>5</c:v>
                </c:pt>
              </c:numCache>
            </c:numRef>
          </c:val>
          <c:extLst xmlns:c16r2="http://schemas.microsoft.com/office/drawing/2015/06/chart">
            <c:ext xmlns:c16="http://schemas.microsoft.com/office/drawing/2014/chart" uri="{C3380CC4-5D6E-409C-BE32-E72D297353CC}">
              <c16:uniqueId val="{00000000-2F3C-4501-A1EF-079C8F259F83}"/>
            </c:ext>
          </c:extLst>
        </c:ser>
        <c:dLbls>
          <c:dLblPos val="outEnd"/>
          <c:showLegendKey val="0"/>
          <c:showVal val="1"/>
          <c:showCatName val="0"/>
          <c:showSerName val="0"/>
          <c:showPercent val="0"/>
          <c:showBubbleSize val="0"/>
        </c:dLbls>
        <c:gapWidth val="100"/>
        <c:overlap val="-24"/>
        <c:axId val="97896704"/>
        <c:axId val="97916416"/>
      </c:barChart>
      <c:catAx>
        <c:axId val="97896704"/>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Education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7916416"/>
        <c:crosses val="autoZero"/>
        <c:auto val="1"/>
        <c:lblAlgn val="ctr"/>
        <c:lblOffset val="100"/>
        <c:noMultiLvlLbl val="0"/>
      </c:catAx>
      <c:valAx>
        <c:axId val="97916416"/>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789670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pivotSource>
    <c:name>[Data PV Rooftop Fix(AutoRecovered).xlsx]Sheet23!PivotTable110</c:name>
    <c:fmtId val="7"/>
  </c:pivotSource>
  <c:chart>
    <c:autoTitleDeleted val="1"/>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Sheet23!$B$3</c:f>
              <c:strCache>
                <c:ptCount val="1"/>
                <c:pt idx="0">
                  <c:v>Total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Sheet23!$A$4:$A$9</c:f>
              <c:strCache>
                <c:ptCount val="6"/>
                <c:pt idx="0">
                  <c:v>&lt;3</c:v>
                </c:pt>
                <c:pt idx="1">
                  <c:v>3</c:v>
                </c:pt>
                <c:pt idx="2">
                  <c:v>4</c:v>
                </c:pt>
                <c:pt idx="3">
                  <c:v>5</c:v>
                </c:pt>
                <c:pt idx="4">
                  <c:v>6</c:v>
                </c:pt>
                <c:pt idx="5">
                  <c:v>6&lt;</c:v>
                </c:pt>
              </c:strCache>
            </c:strRef>
          </c:cat>
          <c:val>
            <c:numRef>
              <c:f>Sheet23!$B$4:$B$9</c:f>
              <c:numCache>
                <c:formatCode>General</c:formatCode>
                <c:ptCount val="6"/>
                <c:pt idx="0">
                  <c:v>46</c:v>
                </c:pt>
                <c:pt idx="1">
                  <c:v>27</c:v>
                </c:pt>
                <c:pt idx="2">
                  <c:v>56</c:v>
                </c:pt>
                <c:pt idx="3">
                  <c:v>30</c:v>
                </c:pt>
                <c:pt idx="4">
                  <c:v>11</c:v>
                </c:pt>
                <c:pt idx="5">
                  <c:v>4</c:v>
                </c:pt>
              </c:numCache>
            </c:numRef>
          </c:val>
          <c:extLst xmlns:c16r2="http://schemas.microsoft.com/office/drawing/2015/06/chart">
            <c:ext xmlns:c16="http://schemas.microsoft.com/office/drawing/2014/chart" uri="{C3380CC4-5D6E-409C-BE32-E72D297353CC}">
              <c16:uniqueId val="{00000000-BB0C-4424-A385-F936C3E9EE2C}"/>
            </c:ext>
          </c:extLst>
        </c:ser>
        <c:dLbls>
          <c:dLblPos val="outEnd"/>
          <c:showLegendKey val="0"/>
          <c:showVal val="1"/>
          <c:showCatName val="0"/>
          <c:showSerName val="0"/>
          <c:showPercent val="0"/>
          <c:showBubbleSize val="0"/>
        </c:dLbls>
        <c:gapWidth val="100"/>
        <c:overlap val="-24"/>
        <c:axId val="97961088"/>
        <c:axId val="97980800"/>
      </c:barChart>
      <c:catAx>
        <c:axId val="9796108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 of Household Members</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7980800"/>
        <c:crosses val="autoZero"/>
        <c:auto val="1"/>
        <c:lblAlgn val="ctr"/>
        <c:lblOffset val="100"/>
        <c:noMultiLvlLbl val="0"/>
      </c:catAx>
      <c:valAx>
        <c:axId val="9798080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Respondents</a:t>
                </a:r>
                <a:endParaRPr lang="en-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796108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pivotSource>
    <c:name>[Data PV Rooftop Fix(AutoRecovered).xlsx]Sheet24!PivotTable115</c:name>
    <c:fmtId val="10"/>
  </c:pivotSource>
  <c:chart>
    <c:autoTitleDeleted val="1"/>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Sheet24!$B$3</c:f>
              <c:strCache>
                <c:ptCount val="1"/>
                <c:pt idx="0">
                  <c:v>Total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Sheet24!$A$4:$A$9</c:f>
              <c:strCache>
                <c:ptCount val="6"/>
                <c:pt idx="0">
                  <c:v>Other</c:v>
                </c:pt>
                <c:pt idx="1">
                  <c:v>Odd jobs</c:v>
                </c:pt>
                <c:pt idx="2">
                  <c:v>Private employee</c:v>
                </c:pt>
                <c:pt idx="3">
                  <c:v>Civil servant/Police</c:v>
                </c:pt>
                <c:pt idx="4">
                  <c:v>Enterpreneur</c:v>
                </c:pt>
                <c:pt idx="5">
                  <c:v>Farm worker</c:v>
                </c:pt>
              </c:strCache>
            </c:strRef>
          </c:cat>
          <c:val>
            <c:numRef>
              <c:f>Sheet24!$B$4:$B$9</c:f>
              <c:numCache>
                <c:formatCode>General</c:formatCode>
                <c:ptCount val="6"/>
                <c:pt idx="0">
                  <c:v>29</c:v>
                </c:pt>
                <c:pt idx="1">
                  <c:v>8</c:v>
                </c:pt>
                <c:pt idx="2">
                  <c:v>59</c:v>
                </c:pt>
                <c:pt idx="3">
                  <c:v>13</c:v>
                </c:pt>
                <c:pt idx="4">
                  <c:v>64</c:v>
                </c:pt>
                <c:pt idx="5">
                  <c:v>1</c:v>
                </c:pt>
              </c:numCache>
            </c:numRef>
          </c:val>
          <c:extLst xmlns:c16r2="http://schemas.microsoft.com/office/drawing/2015/06/chart">
            <c:ext xmlns:c16="http://schemas.microsoft.com/office/drawing/2014/chart" uri="{C3380CC4-5D6E-409C-BE32-E72D297353CC}">
              <c16:uniqueId val="{00000000-3796-478C-AF9F-DD8B705558E2}"/>
            </c:ext>
          </c:extLst>
        </c:ser>
        <c:dLbls>
          <c:dLblPos val="outEnd"/>
          <c:showLegendKey val="0"/>
          <c:showVal val="1"/>
          <c:showCatName val="0"/>
          <c:showSerName val="0"/>
          <c:showPercent val="0"/>
          <c:showBubbleSize val="0"/>
        </c:dLbls>
        <c:gapWidth val="115"/>
        <c:overlap val="-20"/>
        <c:axId val="98027776"/>
        <c:axId val="98113024"/>
      </c:barChart>
      <c:catAx>
        <c:axId val="98027776"/>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Occupation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8113024"/>
        <c:crosses val="autoZero"/>
        <c:auto val="1"/>
        <c:lblAlgn val="ctr"/>
        <c:lblOffset val="100"/>
        <c:noMultiLvlLbl val="0"/>
      </c:catAx>
      <c:valAx>
        <c:axId val="98113024"/>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802777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ivotFmts>
      <c:pivotFmt>
        <c:idx val="0"/>
        <c:spPr>
          <a:solidFill>
            <a:schemeClr val="accent2"/>
          </a:solidFill>
          <a:ln>
            <a:noFill/>
          </a:ln>
          <a:effectLst>
            <a:outerShdw blurRad="63500" sx="102000" sy="102000" algn="ctr" rotWithShape="0">
              <a:prstClr val="black">
                <a:alpha val="20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xForSave val="1"/>
            </c:ext>
          </c:extLst>
        </c:dLbl>
      </c:pivotFmt>
      <c:pivotFmt>
        <c:idx val="2"/>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xForSave val="1"/>
            </c:ext>
          </c:extLst>
        </c:dLbl>
      </c:pivotFmt>
      <c:pivotFmt>
        <c:idx val="3"/>
        <c:spPr>
          <a:solidFill>
            <a:schemeClr val="accent2"/>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4"/>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accent2"/>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7"/>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8"/>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s>
    <c:plotArea>
      <c:layout/>
      <c:pieChart>
        <c:varyColors val="1"/>
        <c:ser>
          <c:idx val="0"/>
          <c:order val="0"/>
          <c:tx>
            <c:v>Total</c:v>
          </c:tx>
          <c:dPt>
            <c:idx val="0"/>
            <c:bubble3D val="0"/>
            <c:spPr>
              <a:solidFill>
                <a:schemeClr val="accent3">
                  <a:lumMod val="75000"/>
                </a:schemeClr>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0945-4BDB-A306-6FF19545A03F}"/>
              </c:ext>
            </c:extLst>
          </c:dPt>
          <c:dPt>
            <c:idx val="1"/>
            <c:bubble3D val="0"/>
            <c:spPr>
              <a:solidFill>
                <a:srgbClr val="AE306F"/>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0945-4BDB-A306-6FF19545A03F}"/>
              </c:ext>
            </c:extLst>
          </c:dPt>
          <c:dLbls>
            <c:dLbl>
              <c:idx val="0"/>
              <c:layout>
                <c:manualLayout>
                  <c:x val="-0.225844592145891"/>
                  <c:y val="-0.11835881925481861"/>
                </c:manualLayout>
              </c:layout>
              <c:tx>
                <c:rich>
                  <a:bodyPr/>
                  <a:lstStyle/>
                  <a:p>
                    <a:r>
                      <a:rPr lang="en-US" dirty="0"/>
                      <a:t>Male</a:t>
                    </a:r>
                    <a:r>
                      <a:rPr lang="en-US" baseline="0" dirty="0"/>
                      <a:t>
</a:t>
                    </a:r>
                    <a:r>
                      <a:rPr lang="en-US" baseline="0" dirty="0" smtClean="0"/>
                      <a:t>64%</a:t>
                    </a:r>
                    <a:endParaRPr lang="en-US" baseline="0" dirty="0"/>
                  </a:p>
                </c:rich>
              </c:tx>
              <c:dLblPos val="bestFit"/>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945-4BDB-A306-6FF19545A03F}"/>
                </c:ext>
              </c:extLst>
            </c:dLbl>
            <c:dLbl>
              <c:idx val="1"/>
              <c:layout/>
              <c:tx>
                <c:rich>
                  <a:bodyPr/>
                  <a:lstStyle/>
                  <a:p>
                    <a:r>
                      <a:rPr lang="en-US" dirty="0"/>
                      <a:t>Female</a:t>
                    </a:r>
                    <a:r>
                      <a:rPr lang="en-US" baseline="0" dirty="0"/>
                      <a:t>
</a:t>
                    </a:r>
                    <a:r>
                      <a:rPr lang="en-US" baseline="0" dirty="0" smtClean="0"/>
                      <a:t>36%</a:t>
                    </a:r>
                    <a:endParaRPr lang="en-US" baseline="0" dirty="0"/>
                  </a:p>
                </c:rich>
              </c:tx>
              <c:dLblPos val="inEnd"/>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0945-4BDB-A306-6FF19545A03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Lit>
              <c:ptCount val="2"/>
              <c:pt idx="0">
                <c:v>Pria</c:v>
              </c:pt>
              <c:pt idx="1">
                <c:v>Wanita</c:v>
              </c:pt>
            </c:strLit>
          </c:cat>
          <c:val>
            <c:numLit>
              <c:formatCode>General</c:formatCode>
              <c:ptCount val="2"/>
              <c:pt idx="0">
                <c:v>208</c:v>
              </c:pt>
              <c:pt idx="1">
                <c:v>115</c:v>
              </c:pt>
            </c:numLit>
          </c:val>
          <c:extLst xmlns:c16r2="http://schemas.microsoft.com/office/drawing/2015/06/chart">
            <c:ext xmlns:c16="http://schemas.microsoft.com/office/drawing/2014/chart" uri="{C3380CC4-5D6E-409C-BE32-E72D297353CC}">
              <c16:uniqueId val="{00000004-0945-4BDB-A306-6FF19545A03F}"/>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pattFill prst="dkDnDiag">
      <a:fgClr>
        <a:schemeClr val="lt1">
          <a:lumMod val="95000"/>
        </a:schemeClr>
      </a:fgClr>
      <a:bgClr>
        <a:schemeClr val="lt1"/>
      </a:bgClr>
    </a:pattFill>
    <a:ln w="9525" cap="flat" cmpd="sng" algn="ctr">
      <a:solidFill>
        <a:schemeClr val="tx1"/>
      </a:solidFill>
      <a:round/>
    </a:ln>
    <a:effectLst/>
  </c:spPr>
  <c:txPr>
    <a:bodyPr/>
    <a:lstStyle/>
    <a:p>
      <a:pPr>
        <a:defRPr/>
      </a:pPr>
      <a:endParaRPr lang="en-US"/>
    </a:p>
  </c:txPr>
  <c:externalData r:id="rId1">
    <c:autoUpdate val="0"/>
  </c:externalData>
  <c:extLst xmlns:c16r2="http://schemas.microsoft.com/office/drawing/2015/06/chart"/>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Fix(AutoRecovered).xlsx]Sheet26!PivotTable125</c:name>
    <c:fmtId val="14"/>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Sheet26!$B$3</c:f>
              <c:strCache>
                <c:ptCount val="1"/>
                <c:pt idx="0">
                  <c:v>Total</c:v>
                </c:pt>
              </c:strCache>
            </c:strRef>
          </c:tx>
          <c:spPr>
            <a:solidFill>
              <a:schemeClr val="accent6"/>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Sheet26!$A$4:$A$8</c:f>
              <c:strCache>
                <c:ptCount val="5"/>
                <c:pt idx="0">
                  <c:v>Less than 100 m2</c:v>
                </c:pt>
                <c:pt idx="1">
                  <c:v>100 m2 - 200 m2</c:v>
                </c:pt>
                <c:pt idx="2">
                  <c:v>201 m2 - 300 m2</c:v>
                </c:pt>
                <c:pt idx="3">
                  <c:v>301 m2 - 400 m2</c:v>
                </c:pt>
                <c:pt idx="4">
                  <c:v>More than 400 m2</c:v>
                </c:pt>
              </c:strCache>
            </c:strRef>
          </c:cat>
          <c:val>
            <c:numRef>
              <c:f>Sheet26!$B$4:$B$8</c:f>
              <c:numCache>
                <c:formatCode>General</c:formatCode>
                <c:ptCount val="5"/>
                <c:pt idx="0">
                  <c:v>65</c:v>
                </c:pt>
                <c:pt idx="1">
                  <c:v>63</c:v>
                </c:pt>
                <c:pt idx="2">
                  <c:v>28</c:v>
                </c:pt>
                <c:pt idx="3">
                  <c:v>14</c:v>
                </c:pt>
                <c:pt idx="4">
                  <c:v>4</c:v>
                </c:pt>
              </c:numCache>
            </c:numRef>
          </c:val>
          <c:extLst xmlns:c16r2="http://schemas.microsoft.com/office/drawing/2015/06/chart">
            <c:ext xmlns:c16="http://schemas.microsoft.com/office/drawing/2014/chart" uri="{C3380CC4-5D6E-409C-BE32-E72D297353CC}">
              <c16:uniqueId val="{00000000-AB77-473D-ABD7-597777D45561}"/>
            </c:ext>
          </c:extLst>
        </c:ser>
        <c:dLbls>
          <c:dLblPos val="outEnd"/>
          <c:showLegendKey val="0"/>
          <c:showVal val="1"/>
          <c:showCatName val="0"/>
          <c:showSerName val="0"/>
          <c:showPercent val="0"/>
          <c:showBubbleSize val="0"/>
        </c:dLbls>
        <c:gapWidth val="115"/>
        <c:overlap val="-20"/>
        <c:axId val="98212096"/>
        <c:axId val="98223616"/>
      </c:barChart>
      <c:catAx>
        <c:axId val="98212096"/>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House Size</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8223616"/>
        <c:crosses val="autoZero"/>
        <c:auto val="1"/>
        <c:lblAlgn val="ctr"/>
        <c:lblOffset val="100"/>
        <c:noMultiLvlLbl val="0"/>
      </c:catAx>
      <c:valAx>
        <c:axId val="98223616"/>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a:t>
                </a:r>
                <a:r>
                  <a:rPr lang="en-ID" baseline="0" dirty="0"/>
                  <a:t> of Respondents</a:t>
                </a:r>
                <a:endParaRPr lang="en-ID"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82120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pivotSource>
    <c:name>[Data PV Rooftop Fix(AutoRecovered).xlsx]Sheet25!PivotTable120</c:name>
    <c:fmtId val="10"/>
  </c:pivotSource>
  <c:chart>
    <c:autoTitleDeleted val="1"/>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Sheet25!$B$3</c:f>
              <c:strCache>
                <c:ptCount val="1"/>
                <c:pt idx="0">
                  <c:v>Total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Sheet25!$A$4:$A$7</c:f>
              <c:strCache>
                <c:ptCount val="4"/>
                <c:pt idx="0">
                  <c:v>Owned by family/relatives</c:v>
                </c:pt>
                <c:pt idx="1">
                  <c:v>One's own</c:v>
                </c:pt>
                <c:pt idx="2">
                  <c:v>Monthly rent</c:v>
                </c:pt>
                <c:pt idx="3">
                  <c:v>Annual rent</c:v>
                </c:pt>
              </c:strCache>
            </c:strRef>
          </c:cat>
          <c:val>
            <c:numRef>
              <c:f>Sheet25!$B$4:$B$7</c:f>
              <c:numCache>
                <c:formatCode>General</c:formatCode>
                <c:ptCount val="4"/>
                <c:pt idx="0">
                  <c:v>40</c:v>
                </c:pt>
                <c:pt idx="1">
                  <c:v>112</c:v>
                </c:pt>
                <c:pt idx="2">
                  <c:v>13</c:v>
                </c:pt>
                <c:pt idx="3">
                  <c:v>9</c:v>
                </c:pt>
              </c:numCache>
            </c:numRef>
          </c:val>
          <c:extLst xmlns:c16r2="http://schemas.microsoft.com/office/drawing/2015/06/chart">
            <c:ext xmlns:c16="http://schemas.microsoft.com/office/drawing/2014/chart" uri="{C3380CC4-5D6E-409C-BE32-E72D297353CC}">
              <c16:uniqueId val="{00000000-E6D5-40AB-9271-E746CA202CBC}"/>
            </c:ext>
          </c:extLst>
        </c:ser>
        <c:dLbls>
          <c:dLblPos val="outEnd"/>
          <c:showLegendKey val="0"/>
          <c:showVal val="1"/>
          <c:showCatName val="0"/>
          <c:showSerName val="0"/>
          <c:showPercent val="0"/>
          <c:showBubbleSize val="0"/>
        </c:dLbls>
        <c:gapWidth val="115"/>
        <c:overlap val="-20"/>
        <c:axId val="98258304"/>
        <c:axId val="98269824"/>
      </c:barChart>
      <c:catAx>
        <c:axId val="98258304"/>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Home Ownership</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8269824"/>
        <c:crosses val="autoZero"/>
        <c:auto val="1"/>
        <c:lblAlgn val="ctr"/>
        <c:lblOffset val="100"/>
        <c:noMultiLvlLbl val="0"/>
      </c:catAx>
      <c:valAx>
        <c:axId val="98269824"/>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825830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pivotSource>
    <c:name>[Data PV Rooftop Fix(AutoRecovered).xlsx]Sheet50!PivotTable9</c:name>
    <c:fmtId val="3"/>
  </c:pivotSource>
  <c:chart>
    <c:autoTitleDeleted val="1"/>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Sheet50!$B$3</c:f>
              <c:strCache>
                <c:ptCount val="1"/>
                <c:pt idx="0">
                  <c:v>Total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Sheet50!$A$4:$A$5</c:f>
              <c:strCache>
                <c:ptCount val="2"/>
                <c:pt idx="0">
                  <c:v>450 VA - 2200 VA (R-1)</c:v>
                </c:pt>
                <c:pt idx="1">
                  <c:v>3500 VA - 5500 VA (R-2)</c:v>
                </c:pt>
              </c:strCache>
            </c:strRef>
          </c:cat>
          <c:val>
            <c:numRef>
              <c:f>Sheet50!$B$4:$B$5</c:f>
              <c:numCache>
                <c:formatCode>General</c:formatCode>
                <c:ptCount val="2"/>
                <c:pt idx="0">
                  <c:v>156</c:v>
                </c:pt>
                <c:pt idx="1">
                  <c:v>18</c:v>
                </c:pt>
              </c:numCache>
            </c:numRef>
          </c:val>
          <c:extLst xmlns:c16r2="http://schemas.microsoft.com/office/drawing/2015/06/chart">
            <c:ext xmlns:c16="http://schemas.microsoft.com/office/drawing/2014/chart" uri="{C3380CC4-5D6E-409C-BE32-E72D297353CC}">
              <c16:uniqueId val="{00000000-CC8C-4DFA-8AC2-7700E21B5E7D}"/>
            </c:ext>
          </c:extLst>
        </c:ser>
        <c:dLbls>
          <c:dLblPos val="outEnd"/>
          <c:showLegendKey val="0"/>
          <c:showVal val="1"/>
          <c:showCatName val="0"/>
          <c:showSerName val="0"/>
          <c:showPercent val="0"/>
          <c:showBubbleSize val="0"/>
        </c:dLbls>
        <c:gapWidth val="115"/>
        <c:overlap val="-20"/>
        <c:axId val="98351360"/>
        <c:axId val="98362880"/>
      </c:barChart>
      <c:catAx>
        <c:axId val="98351360"/>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Electrical Power</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8362880"/>
        <c:crosses val="autoZero"/>
        <c:auto val="1"/>
        <c:lblAlgn val="ctr"/>
        <c:lblOffset val="100"/>
        <c:noMultiLvlLbl val="0"/>
      </c:catAx>
      <c:valAx>
        <c:axId val="98362880"/>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983513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[Data PV Rooftop Fix(AutoRecovered).xlsx]Sheet3!PivotTable10</c:name>
    <c:fmtId val="10"/>
  </c:pivotSource>
  <c:chart>
    <c:autoTitleDeleted val="1"/>
    <c:pivotFmts>
      <c:pivotFmt>
        <c:idx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10683820653329755"/>
          <c:y val="0.12650802800982761"/>
          <c:w val="0.87349887251375591"/>
          <c:h val="0.66504760364754389"/>
        </c:manualLayout>
      </c:layout>
      <c:barChart>
        <c:barDir val="col"/>
        <c:grouping val="clustered"/>
        <c:varyColors val="0"/>
        <c:ser>
          <c:idx val="0"/>
          <c:order val="0"/>
          <c:tx>
            <c:strRef>
              <c:f>Sheet3!$B$3</c:f>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tx>
                <c:rich>
                  <a:bodyPr/>
                  <a:lstStyle/>
                  <a:p>
                    <a:r>
                      <a:rPr lang="en-US" dirty="0" smtClean="0"/>
                      <a:t>10</a:t>
                    </a:r>
                    <a:endParaRPr lang="en-US" dirty="0"/>
                  </a:p>
                  <a:p>
                    <a:r>
                      <a:rPr lang="en-US" dirty="0"/>
                      <a:t>(37%)</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F0B2-48AB-B00C-741442C6DBA5}"/>
                </c:ext>
              </c:extLst>
            </c:dLbl>
            <c:dLbl>
              <c:idx val="1"/>
              <c:layout/>
              <c:tx>
                <c:rich>
                  <a:bodyPr/>
                  <a:lstStyle/>
                  <a:p>
                    <a:r>
                      <a:rPr lang="en-US" dirty="0" smtClean="0"/>
                      <a:t>15</a:t>
                    </a:r>
                    <a:endParaRPr lang="en-US" dirty="0"/>
                  </a:p>
                  <a:p>
                    <a:r>
                      <a:rPr lang="en-US" dirty="0"/>
                      <a:t>(55.6%)</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F0B2-48AB-B00C-741442C6DBA5}"/>
                </c:ext>
              </c:extLst>
            </c:dLbl>
            <c:dLbl>
              <c:idx val="2"/>
              <c:layout/>
              <c:tx>
                <c:rich>
                  <a:bodyPr/>
                  <a:lstStyle/>
                  <a:p>
                    <a:r>
                      <a:rPr lang="en-US" dirty="0" smtClean="0"/>
                      <a:t>1</a:t>
                    </a:r>
                    <a:endParaRPr lang="en-US" dirty="0"/>
                  </a:p>
                  <a:p>
                    <a:r>
                      <a:rPr lang="en-US" dirty="0"/>
                      <a:t>(3.7%)</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F0B2-48AB-B00C-741442C6DBA5}"/>
                </c:ext>
              </c:extLst>
            </c:dLbl>
            <c:dLbl>
              <c:idx val="3"/>
              <c:layout/>
              <c:tx>
                <c:rich>
                  <a:bodyPr/>
                  <a:lstStyle/>
                  <a:p>
                    <a:r>
                      <a:rPr lang="en-US" dirty="0" smtClean="0"/>
                      <a:t>1</a:t>
                    </a:r>
                    <a:endParaRPr lang="en-US" dirty="0"/>
                  </a:p>
                  <a:p>
                    <a:r>
                      <a:rPr lang="en-US" dirty="0"/>
                      <a:t>(3.7%)</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F0B2-48AB-B00C-741442C6DBA5}"/>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Sheet3!$A$4:$A$7</c:f>
              <c:strCache>
                <c:ptCount val="4"/>
                <c:pt idx="0">
                  <c:v>Bali</c:v>
                </c:pt>
                <c:pt idx="1">
                  <c:v>Jakarta</c:v>
                </c:pt>
                <c:pt idx="2">
                  <c:v>Malang</c:v>
                </c:pt>
                <c:pt idx="3">
                  <c:v>Sumenep</c:v>
                </c:pt>
              </c:strCache>
            </c:strRef>
          </c:cat>
          <c:val>
            <c:numRef>
              <c:f>Sheet3!$B$4:$B$7</c:f>
              <c:numCache>
                <c:formatCode>General</c:formatCode>
                <c:ptCount val="4"/>
                <c:pt idx="0">
                  <c:v>10</c:v>
                </c:pt>
                <c:pt idx="1">
                  <c:v>15</c:v>
                </c:pt>
                <c:pt idx="2">
                  <c:v>1</c:v>
                </c:pt>
                <c:pt idx="3">
                  <c:v>1</c:v>
                </c:pt>
              </c:numCache>
            </c:numRef>
          </c:val>
          <c:extLst xmlns:c16r2="http://schemas.microsoft.com/office/drawing/2015/06/chart">
            <c:ext xmlns:c16="http://schemas.microsoft.com/office/drawing/2014/chart" uri="{C3380CC4-5D6E-409C-BE32-E72D297353CC}">
              <c16:uniqueId val="{00000000-F0B2-48AB-B00C-741442C6DBA5}"/>
            </c:ext>
          </c:extLst>
        </c:ser>
        <c:dLbls>
          <c:dLblPos val="outEnd"/>
          <c:showLegendKey val="0"/>
          <c:showVal val="1"/>
          <c:showCatName val="0"/>
          <c:showSerName val="0"/>
          <c:showPercent val="0"/>
          <c:showBubbleSize val="0"/>
        </c:dLbls>
        <c:gapWidth val="100"/>
        <c:overlap val="-24"/>
        <c:axId val="114236032"/>
        <c:axId val="114255744"/>
      </c:barChart>
      <c:catAx>
        <c:axId val="11423603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Origin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4255744"/>
        <c:crosses val="autoZero"/>
        <c:auto val="1"/>
        <c:lblAlgn val="ctr"/>
        <c:lblOffset val="100"/>
        <c:noMultiLvlLbl val="0"/>
      </c:catAx>
      <c:valAx>
        <c:axId val="11425574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423603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[Data PV Rooftop Fix(AutoRecovered).xlsx]Sheet4!PivotTable17</c:name>
    <c:fmtId val="7"/>
  </c:pivotSource>
  <c:chart>
    <c:autoTitleDeleted val="1"/>
    <c:pivotFmts>
      <c:pivotFmt>
        <c:idx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Sheet4!$B$3</c:f>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Sheet4!$A$4:$A$11</c:f>
              <c:strCache>
                <c:ptCount val="8"/>
                <c:pt idx="0">
                  <c:v>21-25</c:v>
                </c:pt>
                <c:pt idx="1">
                  <c:v>26-30</c:v>
                </c:pt>
                <c:pt idx="2">
                  <c:v>31-35</c:v>
                </c:pt>
                <c:pt idx="3">
                  <c:v>36-40</c:v>
                </c:pt>
                <c:pt idx="4">
                  <c:v>36-41</c:v>
                </c:pt>
                <c:pt idx="5">
                  <c:v>41-45</c:v>
                </c:pt>
                <c:pt idx="6">
                  <c:v>46-50</c:v>
                </c:pt>
                <c:pt idx="7">
                  <c:v>51-55</c:v>
                </c:pt>
              </c:strCache>
            </c:strRef>
          </c:cat>
          <c:val>
            <c:numRef>
              <c:f>Sheet4!$B$4:$B$11</c:f>
              <c:numCache>
                <c:formatCode>General</c:formatCode>
                <c:ptCount val="8"/>
                <c:pt idx="0">
                  <c:v>2</c:v>
                </c:pt>
                <c:pt idx="1">
                  <c:v>3</c:v>
                </c:pt>
                <c:pt idx="2">
                  <c:v>4</c:v>
                </c:pt>
                <c:pt idx="3">
                  <c:v>1</c:v>
                </c:pt>
                <c:pt idx="4">
                  <c:v>4</c:v>
                </c:pt>
                <c:pt idx="5">
                  <c:v>6</c:v>
                </c:pt>
                <c:pt idx="6">
                  <c:v>1</c:v>
                </c:pt>
                <c:pt idx="7">
                  <c:v>6</c:v>
                </c:pt>
              </c:numCache>
            </c:numRef>
          </c:val>
          <c:extLst xmlns:c16r2="http://schemas.microsoft.com/office/drawing/2015/06/chart">
            <c:ext xmlns:c16="http://schemas.microsoft.com/office/drawing/2014/chart" uri="{C3380CC4-5D6E-409C-BE32-E72D297353CC}">
              <c16:uniqueId val="{00000000-6ADA-48B2-A5FA-102CFDCBBFAA}"/>
            </c:ext>
          </c:extLst>
        </c:ser>
        <c:dLbls>
          <c:dLblPos val="outEnd"/>
          <c:showLegendKey val="0"/>
          <c:showVal val="1"/>
          <c:showCatName val="0"/>
          <c:showSerName val="0"/>
          <c:showPercent val="0"/>
          <c:showBubbleSize val="0"/>
        </c:dLbls>
        <c:gapWidth val="100"/>
        <c:overlap val="-24"/>
        <c:axId val="114324608"/>
        <c:axId val="114348416"/>
      </c:barChart>
      <c:catAx>
        <c:axId val="1143246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Age Range</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4348416"/>
        <c:crosses val="autoZero"/>
        <c:auto val="1"/>
        <c:lblAlgn val="ctr"/>
        <c:lblOffset val="100"/>
        <c:noMultiLvlLbl val="0"/>
      </c:catAx>
      <c:valAx>
        <c:axId val="11434841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Respondents</a:t>
                </a:r>
                <a:endParaRPr lang="en-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432460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Fix(AutoRecovered).xlsx]Sheet2!PivotTable5</c:name>
    <c:fmtId val="7"/>
  </c:pivotSource>
  <c:chart>
    <c:autoTitleDeleted val="1"/>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s>
    <c:plotArea>
      <c:layout/>
      <c:pieChart>
        <c:varyColors val="1"/>
        <c:ser>
          <c:idx val="0"/>
          <c:order val="0"/>
          <c:tx>
            <c:strRef>
              <c:f>Sheet2!$B$3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DB21-44E3-A5E2-20D79F2A52FC}"/>
              </c:ext>
            </c:extLst>
          </c:dPt>
          <c:dPt>
            <c:idx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DB21-44E3-A5E2-20D79F2A52FC}"/>
              </c:ext>
            </c:extLst>
          </c:dPt>
          <c:dLbls>
            <c:dLbl>
              <c:idx val="0"/>
              <c:layout/>
              <c:tx>
                <c:rich>
                  <a:bodyPr/>
                  <a:lstStyle/>
                  <a:p>
                    <a:r>
                      <a:rPr lang="en-US" dirty="0"/>
                      <a:t>Male</a:t>
                    </a:r>
                    <a:r>
                      <a:rPr lang="en-US" baseline="0" dirty="0"/>
                      <a:t>
</a:t>
                    </a:r>
                    <a:r>
                      <a:rPr lang="en-US" baseline="0" dirty="0" smtClean="0"/>
                      <a:t>74%</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DB21-44E3-A5E2-20D79F2A52FC}"/>
                </c:ext>
              </c:extLst>
            </c:dLbl>
            <c:dLbl>
              <c:idx val="1"/>
              <c:layout/>
              <c:tx>
                <c:rich>
                  <a:bodyPr/>
                  <a:lstStyle/>
                  <a:p>
                    <a:r>
                      <a:rPr lang="en-US" dirty="0"/>
                      <a:t>Female</a:t>
                    </a:r>
                    <a:r>
                      <a:rPr lang="en-US" baseline="0" dirty="0"/>
                      <a:t>
</a:t>
                    </a:r>
                    <a:r>
                      <a:rPr lang="en-US" baseline="0" dirty="0" smtClean="0"/>
                      <a:t>26%</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DB21-44E3-A5E2-20D79F2A52FC}"/>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Sheet2!$A$4:$A$5</c:f>
              <c:strCache>
                <c:ptCount val="2"/>
                <c:pt idx="0">
                  <c:v>Pria</c:v>
                </c:pt>
                <c:pt idx="1">
                  <c:v>Wanita</c:v>
                </c:pt>
              </c:strCache>
            </c:strRef>
          </c:cat>
          <c:val>
            <c:numRef>
              <c:f>Sheet2!$B$4:$B$5</c:f>
              <c:numCache>
                <c:formatCode>General</c:formatCode>
                <c:ptCount val="2"/>
                <c:pt idx="0">
                  <c:v>20</c:v>
                </c:pt>
                <c:pt idx="1">
                  <c:v>7</c:v>
                </c:pt>
              </c:numCache>
            </c:numRef>
          </c:val>
          <c:extLst xmlns:c16r2="http://schemas.microsoft.com/office/drawing/2015/06/chart">
            <c:ext xmlns:c16="http://schemas.microsoft.com/office/drawing/2014/chart" uri="{C3380CC4-5D6E-409C-BE32-E72D297353CC}">
              <c16:uniqueId val="{00000004-DB21-44E3-A5E2-20D79F2A52FC}"/>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sz="16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Fix(AutoRecovered).xlsx]Sheet5!PivotTable22</c:name>
    <c:fmtId val="7"/>
  </c:pivotSource>
  <c:chart>
    <c:autoTitleDeleted val="1"/>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pivotFmt>
      <c:pivotFmt>
        <c:idx val="2"/>
        <c:spPr>
          <a:solidFill>
            <a:schemeClr val="accent1"/>
          </a:solidFill>
          <a:ln>
            <a:noFill/>
          </a:ln>
          <a:effectLst/>
        </c:spPr>
      </c:pivotFmt>
      <c:pivotFmt>
        <c:idx val="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pivotFmt>
      <c:pivotFmt>
        <c:idx val="8"/>
        <c:spPr>
          <a:solidFill>
            <a:schemeClr val="accent1"/>
          </a:solidFill>
          <a:ln>
            <a:noFill/>
          </a:ln>
          <a:effectLst/>
        </c:spPr>
      </c:pivotFmt>
    </c:pivotFmts>
    <c:plotArea>
      <c:layout/>
      <c:pieChart>
        <c:varyColors val="1"/>
        <c:ser>
          <c:idx val="0"/>
          <c:order val="0"/>
          <c:tx>
            <c:strRef>
              <c:f>Sheet5!$B$3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A1B-4C60-8E6A-15517851C525}"/>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A1B-4C60-8E6A-15517851C525}"/>
              </c:ext>
            </c:extLst>
          </c:dPt>
          <c:dLbls>
            <c:dLbl>
              <c:idx val="0"/>
              <c:layout/>
              <c:tx>
                <c:rich>
                  <a:bodyPr/>
                  <a:lstStyle/>
                  <a:p>
                    <a:r>
                      <a:rPr lang="en-US" dirty="0"/>
                      <a:t>Suburban</a:t>
                    </a:r>
                    <a:r>
                      <a:rPr lang="en-US" baseline="0" dirty="0"/>
                      <a:t>
</a:t>
                    </a:r>
                    <a:r>
                      <a:rPr lang="en-US" baseline="0" dirty="0" smtClean="0"/>
                      <a:t>44%</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2A1B-4C60-8E6A-15517851C525}"/>
                </c:ext>
              </c:extLst>
            </c:dLbl>
            <c:dLbl>
              <c:idx val="1"/>
              <c:layout/>
              <c:tx>
                <c:rich>
                  <a:bodyPr/>
                  <a:lstStyle/>
                  <a:p>
                    <a:r>
                      <a:rPr lang="en-US" dirty="0"/>
                      <a:t>Downtown</a:t>
                    </a:r>
                    <a:r>
                      <a:rPr lang="en-US" baseline="0" dirty="0"/>
                      <a:t>
</a:t>
                    </a:r>
                    <a:r>
                      <a:rPr lang="en-US" baseline="0" dirty="0" smtClean="0"/>
                      <a:t>56%</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2A1B-4C60-8E6A-15517851C52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Sheet5!$A$4:$A$5</c:f>
              <c:strCache>
                <c:ptCount val="2"/>
                <c:pt idx="0">
                  <c:v>Pinggir Kota</c:v>
                </c:pt>
                <c:pt idx="1">
                  <c:v>Tengah Kota</c:v>
                </c:pt>
              </c:strCache>
            </c:strRef>
          </c:cat>
          <c:val>
            <c:numRef>
              <c:f>Sheet5!$B$4:$B$5</c:f>
              <c:numCache>
                <c:formatCode>General</c:formatCode>
                <c:ptCount val="2"/>
                <c:pt idx="0">
                  <c:v>12</c:v>
                </c:pt>
                <c:pt idx="1">
                  <c:v>15</c:v>
                </c:pt>
              </c:numCache>
            </c:numRef>
          </c:val>
          <c:extLst xmlns:c16r2="http://schemas.microsoft.com/office/drawing/2015/06/chart">
            <c:ext xmlns:c16="http://schemas.microsoft.com/office/drawing/2014/chart" uri="{C3380CC4-5D6E-409C-BE32-E72D297353CC}">
              <c16:uniqueId val="{00000004-2A1B-4C60-8E6A-15517851C525}"/>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[Data PV Rooftop Fix(AutoRecovered).xlsx]Sheet6!PivotTable27</c:name>
    <c:fmtId val="10"/>
  </c:pivotSource>
  <c:chart>
    <c:autoTitleDeleted val="1"/>
    <c:pivotFmts>
      <c:pivotFmt>
        <c:idx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Sheet6!$B$3</c:f>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Sheet6!$A$4:$A$9</c:f>
              <c:strCache>
                <c:ptCount val="6"/>
                <c:pt idx="0">
                  <c:v>Others</c:v>
                </c:pt>
                <c:pt idx="1">
                  <c:v>Foundation</c:v>
                </c:pt>
                <c:pt idx="2">
                  <c:v>Agency Company</c:v>
                </c:pt>
                <c:pt idx="3">
                  <c:v>Incorporated Company</c:v>
                </c:pt>
                <c:pt idx="4">
                  <c:v>Limited Partnership</c:v>
                </c:pt>
                <c:pt idx="5">
                  <c:v>Individual Company</c:v>
                </c:pt>
              </c:strCache>
            </c:strRef>
          </c:cat>
          <c:val>
            <c:numRef>
              <c:f>Sheet6!$B$4:$B$9</c:f>
              <c:numCache>
                <c:formatCode>General</c:formatCode>
                <c:ptCount val="6"/>
                <c:pt idx="0">
                  <c:v>7</c:v>
                </c:pt>
                <c:pt idx="1">
                  <c:v>2</c:v>
                </c:pt>
                <c:pt idx="2">
                  <c:v>1</c:v>
                </c:pt>
                <c:pt idx="3">
                  <c:v>5</c:v>
                </c:pt>
                <c:pt idx="4">
                  <c:v>3</c:v>
                </c:pt>
                <c:pt idx="5">
                  <c:v>9</c:v>
                </c:pt>
              </c:numCache>
            </c:numRef>
          </c:val>
          <c:extLst xmlns:c16r2="http://schemas.microsoft.com/office/drawing/2015/06/chart">
            <c:ext xmlns:c16="http://schemas.microsoft.com/office/drawing/2014/chart" uri="{C3380CC4-5D6E-409C-BE32-E72D297353CC}">
              <c16:uniqueId val="{00000000-C7C9-48A0-B814-C4C0809CB086}"/>
            </c:ext>
          </c:extLst>
        </c:ser>
        <c:dLbls>
          <c:dLblPos val="outEnd"/>
          <c:showLegendKey val="0"/>
          <c:showVal val="1"/>
          <c:showCatName val="0"/>
          <c:showSerName val="0"/>
          <c:showPercent val="0"/>
          <c:showBubbleSize val="0"/>
        </c:dLbls>
        <c:gapWidth val="115"/>
        <c:overlap val="-20"/>
        <c:axId val="114693632"/>
        <c:axId val="114705152"/>
      </c:barChart>
      <c:catAx>
        <c:axId val="114693632"/>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Form of Business</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4705152"/>
        <c:crosses val="autoZero"/>
        <c:auto val="1"/>
        <c:lblAlgn val="ctr"/>
        <c:lblOffset val="100"/>
        <c:noMultiLvlLbl val="0"/>
      </c:catAx>
      <c:valAx>
        <c:axId val="1147051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469363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Fix(AutoRecovered).xlsx]Sheet28!PivotTable10</c:name>
    <c:fmtId val="3"/>
  </c:pivotSource>
  <c:chart>
    <c:autoTitleDeleted val="1"/>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pivotFmt>
    </c:pivotFmts>
    <c:plotArea>
      <c:layout/>
      <c:pieChart>
        <c:varyColors val="1"/>
        <c:ser>
          <c:idx val="0"/>
          <c:order val="0"/>
          <c:tx>
            <c:strRef>
              <c:f>Sheet28!$B$3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7A2F-4497-A68A-150B09B80C81}"/>
              </c:ext>
            </c:extLst>
          </c:dPt>
          <c:dPt>
            <c:idx val="1"/>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7A2F-4497-A68A-150B09B80C81}"/>
              </c:ext>
            </c:extLst>
          </c:dPt>
          <c:dLbls>
            <c:dLbl>
              <c:idx val="0"/>
              <c:layout/>
              <c:tx>
                <c:rich>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sz="1400" dirty="0"/>
                      <a:t>Services</a:t>
                    </a:r>
                    <a:r>
                      <a:rPr lang="en-US" sz="1400" baseline="0" dirty="0"/>
                      <a:t>
</a:t>
                    </a:r>
                    <a:r>
                      <a:rPr lang="en-US" sz="1400" baseline="0" dirty="0" smtClean="0"/>
                      <a:t>63%</a:t>
                    </a:r>
                    <a:endParaRPr lang="en-US" sz="1400" baseline="0" dirty="0"/>
                  </a:p>
                </c:rich>
              </c:tx>
              <c:spPr>
                <a:noFill/>
                <a:ln>
                  <a:noFill/>
                </a:ln>
                <a:effectLst/>
              </c:sp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7A2F-4497-A68A-150B09B80C81}"/>
                </c:ext>
              </c:extLst>
            </c:dLbl>
            <c:dLbl>
              <c:idx val="1"/>
              <c:layout/>
              <c:tx>
                <c:rich>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r>
                      <a:rPr lang="en-US" sz="1400" dirty="0"/>
                      <a:t>Production</a:t>
                    </a:r>
                    <a:r>
                      <a:rPr lang="en-US" sz="1400" baseline="0" dirty="0"/>
                      <a:t>
</a:t>
                    </a:r>
                    <a:r>
                      <a:rPr lang="en-US" sz="1400" baseline="0" dirty="0" smtClean="0"/>
                      <a:t>37%</a:t>
                    </a:r>
                    <a:endParaRPr lang="en-US" sz="1400" baseline="0" dirty="0"/>
                  </a:p>
                </c:rich>
              </c:tx>
              <c:spPr>
                <a:noFill/>
                <a:ln>
                  <a:noFill/>
                </a:ln>
                <a:effectLst/>
              </c:sp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7A2F-4497-A68A-150B09B80C8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Sheet28!$A$4:$A$5</c:f>
              <c:strCache>
                <c:ptCount val="2"/>
                <c:pt idx="0">
                  <c:v>Jasa</c:v>
                </c:pt>
                <c:pt idx="1">
                  <c:v>Produksi</c:v>
                </c:pt>
              </c:strCache>
            </c:strRef>
          </c:cat>
          <c:val>
            <c:numRef>
              <c:f>Sheet28!$B$4:$B$5</c:f>
              <c:numCache>
                <c:formatCode>General</c:formatCode>
                <c:ptCount val="2"/>
                <c:pt idx="0">
                  <c:v>17</c:v>
                </c:pt>
                <c:pt idx="1">
                  <c:v>10</c:v>
                </c:pt>
              </c:numCache>
            </c:numRef>
          </c:val>
          <c:extLst xmlns:c16r2="http://schemas.microsoft.com/office/drawing/2015/06/chart">
            <c:ext xmlns:c16="http://schemas.microsoft.com/office/drawing/2014/chart" uri="{C3380CC4-5D6E-409C-BE32-E72D297353CC}">
              <c16:uniqueId val="{00000004-7A2F-4497-A68A-150B09B80C81}"/>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[Data PV Rooftop Fix(AutoRecovered).xlsx]Sheet29!PivotTable42</c:name>
    <c:fmtId val="10"/>
  </c:pivotSource>
  <c:chart>
    <c:autoTitleDeleted val="1"/>
    <c:pivotFmts>
      <c:pivotFmt>
        <c:idx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Sheet29!$B$3</c:f>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Sheet29!$A$4:$A$10</c:f>
              <c:strCache>
                <c:ptCount val="7"/>
                <c:pt idx="0">
                  <c:v>Informatics</c:v>
                </c:pt>
                <c:pt idx="1">
                  <c:v>Food</c:v>
                </c:pt>
                <c:pt idx="2">
                  <c:v>Clothes</c:v>
                </c:pt>
                <c:pt idx="3">
                  <c:v>Education</c:v>
                </c:pt>
                <c:pt idx="4">
                  <c:v>Property</c:v>
                </c:pt>
                <c:pt idx="5">
                  <c:v>Solar Panels</c:v>
                </c:pt>
                <c:pt idx="6">
                  <c:v>Others</c:v>
                </c:pt>
              </c:strCache>
            </c:strRef>
          </c:cat>
          <c:val>
            <c:numRef>
              <c:f>Sheet29!$B$4:$B$10</c:f>
              <c:numCache>
                <c:formatCode>General</c:formatCode>
                <c:ptCount val="7"/>
                <c:pt idx="0">
                  <c:v>2</c:v>
                </c:pt>
                <c:pt idx="1">
                  <c:v>2</c:v>
                </c:pt>
                <c:pt idx="2">
                  <c:v>4</c:v>
                </c:pt>
                <c:pt idx="3">
                  <c:v>3</c:v>
                </c:pt>
                <c:pt idx="4">
                  <c:v>3</c:v>
                </c:pt>
                <c:pt idx="5">
                  <c:v>3</c:v>
                </c:pt>
                <c:pt idx="6">
                  <c:v>10</c:v>
                </c:pt>
              </c:numCache>
            </c:numRef>
          </c:val>
          <c:extLst xmlns:c16r2="http://schemas.microsoft.com/office/drawing/2015/06/chart">
            <c:ext xmlns:c16="http://schemas.microsoft.com/office/drawing/2014/chart" uri="{C3380CC4-5D6E-409C-BE32-E72D297353CC}">
              <c16:uniqueId val="{00000000-C091-4F23-9F99-D643A8775F27}"/>
            </c:ext>
          </c:extLst>
        </c:ser>
        <c:dLbls>
          <c:dLblPos val="outEnd"/>
          <c:showLegendKey val="0"/>
          <c:showVal val="1"/>
          <c:showCatName val="0"/>
          <c:showSerName val="0"/>
          <c:showPercent val="0"/>
          <c:showBubbleSize val="0"/>
        </c:dLbls>
        <c:gapWidth val="100"/>
        <c:overlap val="-24"/>
        <c:axId val="114903296"/>
        <c:axId val="114891776"/>
      </c:barChart>
      <c:valAx>
        <c:axId val="114891776"/>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4903296"/>
        <c:crosses val="autoZero"/>
        <c:crossBetween val="between"/>
      </c:valAx>
      <c:catAx>
        <c:axId val="114903296"/>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Type of Business</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489177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dLbl>
          <c:idx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v>Total</c:v>
          </c:tx>
          <c:spPr>
            <a:solidFill>
              <a:srgbClr val="AE306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6"/>
              <c:pt idx="0">
                <c:v>11-20</c:v>
              </c:pt>
              <c:pt idx="1">
                <c:v>21-30</c:v>
              </c:pt>
              <c:pt idx="2">
                <c:v>31-40</c:v>
              </c:pt>
              <c:pt idx="3">
                <c:v>41-50</c:v>
              </c:pt>
              <c:pt idx="4">
                <c:v>51-60</c:v>
              </c:pt>
              <c:pt idx="5">
                <c:v>61-70</c:v>
              </c:pt>
            </c:strLit>
          </c:cat>
          <c:val>
            <c:numLit>
              <c:formatCode>General</c:formatCode>
              <c:ptCount val="6"/>
              <c:pt idx="0">
                <c:v>21</c:v>
              </c:pt>
              <c:pt idx="1">
                <c:v>108</c:v>
              </c:pt>
              <c:pt idx="2">
                <c:v>74</c:v>
              </c:pt>
              <c:pt idx="3">
                <c:v>68</c:v>
              </c:pt>
              <c:pt idx="4">
                <c:v>45</c:v>
              </c:pt>
              <c:pt idx="5">
                <c:v>7</c:v>
              </c:pt>
            </c:numLit>
          </c:val>
          <c:extLst xmlns:c16r2="http://schemas.microsoft.com/office/drawing/2015/06/chart">
            <c:ext xmlns:c16="http://schemas.microsoft.com/office/drawing/2014/chart" uri="{C3380CC4-5D6E-409C-BE32-E72D297353CC}">
              <c16:uniqueId val="{00000000-FC7A-4DC8-8446-7FA83F5B7C56}"/>
            </c:ext>
          </c:extLst>
        </c:ser>
        <c:dLbls>
          <c:dLblPos val="outEnd"/>
          <c:showLegendKey val="0"/>
          <c:showVal val="1"/>
          <c:showCatName val="0"/>
          <c:showSerName val="0"/>
          <c:showPercent val="0"/>
          <c:showBubbleSize val="0"/>
        </c:dLbls>
        <c:gapWidth val="100"/>
        <c:overlap val="-24"/>
        <c:axId val="37901440"/>
        <c:axId val="37912960"/>
      </c:barChart>
      <c:catAx>
        <c:axId val="37901440"/>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ID" sz="1400" dirty="0"/>
                  <a:t>Age Range</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37912960"/>
        <c:crosses val="autoZero"/>
        <c:auto val="1"/>
        <c:lblAlgn val="ctr"/>
        <c:lblOffset val="100"/>
        <c:noMultiLvlLbl val="0"/>
      </c:catAx>
      <c:valAx>
        <c:axId val="37912960"/>
        <c:scaling>
          <c:orientation val="minMax"/>
        </c:scaling>
        <c:delete val="0"/>
        <c:axPos val="l"/>
        <c:title>
          <c:tx>
            <c:rich>
              <a:bodyPr rot="-54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r>
                  <a:rPr lang="en-ID" sz="1400"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3790144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000" b="1">
          <a:solidFill>
            <a:sysClr val="windowText" lastClr="000000"/>
          </a:solidFill>
        </a:defRPr>
      </a:pPr>
      <a:endParaRPr lang="en-US"/>
    </a:p>
  </c:txPr>
  <c:externalData r:id="rId1">
    <c:autoUpdate val="0"/>
  </c:externalData>
  <c:extLst xmlns:c16r2="http://schemas.microsoft.com/office/drawing/2015/06/chart"/>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[Data PV Rooftop Fix(AutoRecovered).xlsx]Sheet32!PivotTable59</c:name>
    <c:fmtId val="10"/>
  </c:pivotSource>
  <c:chart>
    <c:autoTitleDeleted val="1"/>
    <c:pivotFmts>
      <c:pivotFmt>
        <c:idx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Sheet32!$B$3</c:f>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Sheet32!$A$4:$A$8</c:f>
              <c:strCache>
                <c:ptCount val="5"/>
                <c:pt idx="0">
                  <c:v>Less than 100 m2</c:v>
                </c:pt>
                <c:pt idx="1">
                  <c:v>100 m2 - 200 m2</c:v>
                </c:pt>
                <c:pt idx="2">
                  <c:v>201 m2 - 300 m2</c:v>
                </c:pt>
                <c:pt idx="3">
                  <c:v>301 m2 - 400 m2</c:v>
                </c:pt>
                <c:pt idx="4">
                  <c:v>More than 400 m2</c:v>
                </c:pt>
              </c:strCache>
            </c:strRef>
          </c:cat>
          <c:val>
            <c:numRef>
              <c:f>Sheet32!$B$4:$B$8</c:f>
              <c:numCache>
                <c:formatCode>General</c:formatCode>
                <c:ptCount val="5"/>
                <c:pt idx="0">
                  <c:v>2</c:v>
                </c:pt>
                <c:pt idx="1">
                  <c:v>9</c:v>
                </c:pt>
                <c:pt idx="2">
                  <c:v>4</c:v>
                </c:pt>
                <c:pt idx="3">
                  <c:v>1</c:v>
                </c:pt>
                <c:pt idx="4">
                  <c:v>11</c:v>
                </c:pt>
              </c:numCache>
            </c:numRef>
          </c:val>
          <c:extLst xmlns:c16r2="http://schemas.microsoft.com/office/drawing/2015/06/chart">
            <c:ext xmlns:c16="http://schemas.microsoft.com/office/drawing/2014/chart" uri="{C3380CC4-5D6E-409C-BE32-E72D297353CC}">
              <c16:uniqueId val="{00000000-DAF8-4D60-BE7A-FDA1E9023052}"/>
            </c:ext>
          </c:extLst>
        </c:ser>
        <c:dLbls>
          <c:dLblPos val="outEnd"/>
          <c:showLegendKey val="0"/>
          <c:showVal val="1"/>
          <c:showCatName val="0"/>
          <c:showSerName val="0"/>
          <c:showPercent val="0"/>
          <c:showBubbleSize val="0"/>
        </c:dLbls>
        <c:gapWidth val="115"/>
        <c:overlap val="-20"/>
        <c:axId val="114980736"/>
        <c:axId val="114988160"/>
      </c:barChart>
      <c:catAx>
        <c:axId val="114980736"/>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Industry Area</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4988160"/>
        <c:crosses val="autoZero"/>
        <c:auto val="1"/>
        <c:lblAlgn val="ctr"/>
        <c:lblOffset val="100"/>
        <c:noMultiLvlLbl val="0"/>
      </c:catAx>
      <c:valAx>
        <c:axId val="114988160"/>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49807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[Data PV Rooftop Fix(AutoRecovered).xlsx]Sheet31!PivotTable54</c:name>
    <c:fmtId val="14"/>
  </c:pivotSource>
  <c:chart>
    <c:autoTitleDeleted val="1"/>
    <c:pivotFmts>
      <c:pivotFmt>
        <c:idx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Sheet31!$B$3</c:f>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Sheet31!$A$4:$A$8</c:f>
              <c:strCache>
                <c:ptCount val="5"/>
                <c:pt idx="0">
                  <c:v>1-5 Km</c:v>
                </c:pt>
                <c:pt idx="1">
                  <c:v>6-10 Km</c:v>
                </c:pt>
                <c:pt idx="2">
                  <c:v>11-15 Km</c:v>
                </c:pt>
                <c:pt idx="3">
                  <c:v>15-20 Km</c:v>
                </c:pt>
                <c:pt idx="4">
                  <c:v>More than 20 Km</c:v>
                </c:pt>
              </c:strCache>
            </c:strRef>
          </c:cat>
          <c:val>
            <c:numRef>
              <c:f>Sheet31!$B$4:$B$8</c:f>
              <c:numCache>
                <c:formatCode>General</c:formatCode>
                <c:ptCount val="5"/>
                <c:pt idx="0">
                  <c:v>14</c:v>
                </c:pt>
                <c:pt idx="1">
                  <c:v>5</c:v>
                </c:pt>
                <c:pt idx="2">
                  <c:v>4</c:v>
                </c:pt>
                <c:pt idx="3">
                  <c:v>2</c:v>
                </c:pt>
                <c:pt idx="4">
                  <c:v>2</c:v>
                </c:pt>
              </c:numCache>
            </c:numRef>
          </c:val>
          <c:extLst xmlns:c16r2="http://schemas.microsoft.com/office/drawing/2015/06/chart">
            <c:ext xmlns:c16="http://schemas.microsoft.com/office/drawing/2014/chart" uri="{C3380CC4-5D6E-409C-BE32-E72D297353CC}">
              <c16:uniqueId val="{00000000-154D-4A51-AA0B-7558B89B0BE5}"/>
            </c:ext>
          </c:extLst>
        </c:ser>
        <c:dLbls>
          <c:dLblPos val="outEnd"/>
          <c:showLegendKey val="0"/>
          <c:showVal val="1"/>
          <c:showCatName val="0"/>
          <c:showSerName val="0"/>
          <c:showPercent val="0"/>
          <c:showBubbleSize val="0"/>
        </c:dLbls>
        <c:gapWidth val="115"/>
        <c:overlap val="-20"/>
        <c:axId val="115133440"/>
        <c:axId val="115140864"/>
      </c:barChart>
      <c:catAx>
        <c:axId val="115133440"/>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Distance</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5140864"/>
        <c:crosses val="autoZero"/>
        <c:auto val="1"/>
        <c:lblAlgn val="ctr"/>
        <c:lblOffset val="100"/>
        <c:noMultiLvlLbl val="0"/>
      </c:catAx>
      <c:valAx>
        <c:axId val="1151408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solidFill>
                <a:schemeClr val="tx1"/>
              </a:solid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513344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[Data PV Rooftop Fix(AutoRecovered).xlsx]Sheet33!PivotTable64</c:name>
    <c:fmtId val="8"/>
  </c:pivotSource>
  <c:chart>
    <c:autoTitleDeleted val="1"/>
    <c:pivotFmts>
      <c:pivotFmt>
        <c:idx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Sheet33!$B$3</c:f>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Sheet33!$A$4:$A$7</c:f>
              <c:strCache>
                <c:ptCount val="4"/>
                <c:pt idx="0">
                  <c:v>&lt;5</c:v>
                </c:pt>
                <c:pt idx="1">
                  <c:v>5-10</c:v>
                </c:pt>
                <c:pt idx="2">
                  <c:v>11-15</c:v>
                </c:pt>
                <c:pt idx="3">
                  <c:v>15&lt;</c:v>
                </c:pt>
              </c:strCache>
            </c:strRef>
          </c:cat>
          <c:val>
            <c:numRef>
              <c:f>Sheet33!$B$4:$B$7</c:f>
              <c:numCache>
                <c:formatCode>General</c:formatCode>
                <c:ptCount val="4"/>
                <c:pt idx="0">
                  <c:v>11</c:v>
                </c:pt>
                <c:pt idx="1">
                  <c:v>5</c:v>
                </c:pt>
                <c:pt idx="2">
                  <c:v>4</c:v>
                </c:pt>
                <c:pt idx="3">
                  <c:v>7</c:v>
                </c:pt>
              </c:numCache>
            </c:numRef>
          </c:val>
          <c:extLst xmlns:c16r2="http://schemas.microsoft.com/office/drawing/2015/06/chart">
            <c:ext xmlns:c16="http://schemas.microsoft.com/office/drawing/2014/chart" uri="{C3380CC4-5D6E-409C-BE32-E72D297353CC}">
              <c16:uniqueId val="{00000000-8B4B-4902-B574-F028E72E96C0}"/>
            </c:ext>
          </c:extLst>
        </c:ser>
        <c:dLbls>
          <c:dLblPos val="outEnd"/>
          <c:showLegendKey val="0"/>
          <c:showVal val="1"/>
          <c:showCatName val="0"/>
          <c:showSerName val="0"/>
          <c:showPercent val="0"/>
          <c:showBubbleSize val="0"/>
        </c:dLbls>
        <c:gapWidth val="100"/>
        <c:overlap val="-24"/>
        <c:axId val="115279744"/>
        <c:axId val="115283072"/>
      </c:barChart>
      <c:catAx>
        <c:axId val="11527974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 of Rooms</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5283072"/>
        <c:crosses val="autoZero"/>
        <c:auto val="1"/>
        <c:lblAlgn val="ctr"/>
        <c:lblOffset val="100"/>
        <c:noMultiLvlLbl val="0"/>
      </c:catAx>
      <c:valAx>
        <c:axId val="115283072"/>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Respondents</a:t>
                </a:r>
                <a:endParaRPr lang="en-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527974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[Data PV Rooftop Fix(AutoRecovered).xlsx]Sheet34!PivotTable69</c:name>
    <c:fmtId val="11"/>
  </c:pivotSource>
  <c:chart>
    <c:autoTitleDeleted val="1"/>
    <c:pivotFmts>
      <c:pivotFmt>
        <c:idx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Sheet34!$B$3</c:f>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Sheet34!$A$4:$A$8</c:f>
              <c:strCache>
                <c:ptCount val="5"/>
                <c:pt idx="0">
                  <c:v>&lt;10</c:v>
                </c:pt>
                <c:pt idx="1">
                  <c:v>10-20</c:v>
                </c:pt>
                <c:pt idx="2">
                  <c:v>21-30</c:v>
                </c:pt>
                <c:pt idx="3">
                  <c:v>31-40</c:v>
                </c:pt>
                <c:pt idx="4">
                  <c:v>40&lt;</c:v>
                </c:pt>
              </c:strCache>
            </c:strRef>
          </c:cat>
          <c:val>
            <c:numRef>
              <c:f>Sheet34!$B$4:$B$8</c:f>
              <c:numCache>
                <c:formatCode>General</c:formatCode>
                <c:ptCount val="5"/>
                <c:pt idx="0">
                  <c:v>10</c:v>
                </c:pt>
                <c:pt idx="1">
                  <c:v>9</c:v>
                </c:pt>
                <c:pt idx="2">
                  <c:v>3</c:v>
                </c:pt>
                <c:pt idx="3">
                  <c:v>1</c:v>
                </c:pt>
                <c:pt idx="4">
                  <c:v>4</c:v>
                </c:pt>
              </c:numCache>
            </c:numRef>
          </c:val>
          <c:extLst xmlns:c16r2="http://schemas.microsoft.com/office/drawing/2015/06/chart">
            <c:ext xmlns:c16="http://schemas.microsoft.com/office/drawing/2014/chart" uri="{C3380CC4-5D6E-409C-BE32-E72D297353CC}">
              <c16:uniqueId val="{00000000-ECC3-4704-9F02-C01101ACFB1E}"/>
            </c:ext>
          </c:extLst>
        </c:ser>
        <c:dLbls>
          <c:dLblPos val="outEnd"/>
          <c:showLegendKey val="0"/>
          <c:showVal val="1"/>
          <c:showCatName val="0"/>
          <c:showSerName val="0"/>
          <c:showPercent val="0"/>
          <c:showBubbleSize val="0"/>
        </c:dLbls>
        <c:gapWidth val="100"/>
        <c:overlap val="-24"/>
        <c:axId val="115342336"/>
        <c:axId val="115370240"/>
      </c:barChart>
      <c:catAx>
        <c:axId val="11534233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 of Workers</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5370240"/>
        <c:crosses val="autoZero"/>
        <c:auto val="1"/>
        <c:lblAlgn val="ctr"/>
        <c:lblOffset val="100"/>
        <c:noMultiLvlLbl val="0"/>
      </c:catAx>
      <c:valAx>
        <c:axId val="11537024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Respondents</a:t>
                </a:r>
                <a:endParaRPr lang="en-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534233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[Data PV Rooftop Fix(AutoRecovered).xlsx]Sheet36!PivotTable79</c:name>
    <c:fmtId val="13"/>
  </c:pivotSource>
  <c:chart>
    <c:autoTitleDeleted val="1"/>
    <c:pivotFmts>
      <c:pivotFmt>
        <c:idx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12928903999833072"/>
          <c:y val="0.16140325322899426"/>
          <c:w val="0.85032665232907134"/>
          <c:h val="0.60127081698094087"/>
        </c:manualLayout>
      </c:layout>
      <c:barChart>
        <c:barDir val="col"/>
        <c:grouping val="clustered"/>
        <c:varyColors val="0"/>
        <c:ser>
          <c:idx val="0"/>
          <c:order val="0"/>
          <c:tx>
            <c:strRef>
              <c:f>Sheet36!$B$3</c:f>
              <c:strCache>
                <c:ptCount val="1"/>
                <c:pt idx="0">
                  <c:v>Total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tx>
                <c:rich>
                  <a:bodyPr/>
                  <a:lstStyle/>
                  <a:p>
                    <a:r>
                      <a:rPr lang="en-US" dirty="0" smtClean="0"/>
                      <a:t>10</a:t>
                    </a:r>
                    <a:endParaRPr lang="en-US" dirty="0"/>
                  </a:p>
                  <a:p>
                    <a:r>
                      <a:rPr lang="en-US" dirty="0"/>
                      <a:t>(30.3%)</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2-E20D-46D5-AAFE-5E23A914D02C}"/>
                </c:ext>
              </c:extLst>
            </c:dLbl>
            <c:dLbl>
              <c:idx val="1"/>
              <c:layout/>
              <c:tx>
                <c:rich>
                  <a:bodyPr/>
                  <a:lstStyle/>
                  <a:p>
                    <a:r>
                      <a:rPr lang="en-US" dirty="0" smtClean="0"/>
                      <a:t>19</a:t>
                    </a:r>
                    <a:endParaRPr lang="en-US" dirty="0"/>
                  </a:p>
                  <a:p>
                    <a:r>
                      <a:rPr lang="en-US" dirty="0"/>
                      <a:t>(57.6%)</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E20D-46D5-AAFE-5E23A914D02C}"/>
                </c:ext>
              </c:extLst>
            </c:dLbl>
            <c:dLbl>
              <c:idx val="2"/>
              <c:layout/>
              <c:tx>
                <c:rich>
                  <a:bodyPr/>
                  <a:lstStyle/>
                  <a:p>
                    <a:r>
                      <a:rPr lang="en-US" dirty="0" smtClean="0"/>
                      <a:t>1</a:t>
                    </a:r>
                    <a:endParaRPr lang="en-US" dirty="0"/>
                  </a:p>
                  <a:p>
                    <a:r>
                      <a:rPr lang="en-US" dirty="0"/>
                      <a:t>(3%)</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4-E20D-46D5-AAFE-5E23A914D02C}"/>
                </c:ext>
              </c:extLst>
            </c:dLbl>
            <c:dLbl>
              <c:idx val="3"/>
              <c:layout/>
              <c:tx>
                <c:rich>
                  <a:bodyPr/>
                  <a:lstStyle/>
                  <a:p>
                    <a:r>
                      <a:rPr lang="en-US" dirty="0" smtClean="0"/>
                      <a:t>1</a:t>
                    </a:r>
                    <a:endParaRPr lang="en-US" dirty="0"/>
                  </a:p>
                  <a:p>
                    <a:r>
                      <a:rPr lang="en-US" dirty="0"/>
                      <a:t>(3%)</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E20D-46D5-AAFE-5E23A914D02C}"/>
                </c:ext>
              </c:extLst>
            </c:dLbl>
            <c:dLbl>
              <c:idx val="4"/>
              <c:layout/>
              <c:tx>
                <c:rich>
                  <a:bodyPr/>
                  <a:lstStyle/>
                  <a:p>
                    <a:r>
                      <a:rPr lang="en-US" dirty="0" smtClean="0"/>
                      <a:t>2</a:t>
                    </a:r>
                    <a:endParaRPr lang="en-US" dirty="0"/>
                  </a:p>
                  <a:p>
                    <a:r>
                      <a:rPr lang="en-US" dirty="0"/>
                      <a:t>(6.1%)</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6-E20D-46D5-AAFE-5E23A914D02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Sheet36!$A$4:$A$8</c:f>
              <c:strCache>
                <c:ptCount val="5"/>
                <c:pt idx="0">
                  <c:v>Bali</c:v>
                </c:pt>
                <c:pt idx="1">
                  <c:v>Jakarta</c:v>
                </c:pt>
                <c:pt idx="2">
                  <c:v>Malang</c:v>
                </c:pt>
                <c:pt idx="3">
                  <c:v>Pamekasan</c:v>
                </c:pt>
                <c:pt idx="4">
                  <c:v>Surabaya</c:v>
                </c:pt>
              </c:strCache>
            </c:strRef>
          </c:cat>
          <c:val>
            <c:numRef>
              <c:f>Sheet36!$B$4:$B$8</c:f>
              <c:numCache>
                <c:formatCode>General</c:formatCode>
                <c:ptCount val="5"/>
                <c:pt idx="0">
                  <c:v>10</c:v>
                </c:pt>
                <c:pt idx="1">
                  <c:v>19</c:v>
                </c:pt>
                <c:pt idx="2">
                  <c:v>1</c:v>
                </c:pt>
                <c:pt idx="3">
                  <c:v>1</c:v>
                </c:pt>
                <c:pt idx="4">
                  <c:v>2</c:v>
                </c:pt>
              </c:numCache>
            </c:numRef>
          </c:val>
          <c:extLst xmlns:c16r2="http://schemas.microsoft.com/office/drawing/2015/06/chart">
            <c:ext xmlns:c16="http://schemas.microsoft.com/office/drawing/2014/chart" uri="{C3380CC4-5D6E-409C-BE32-E72D297353CC}">
              <c16:uniqueId val="{00000000-E20D-46D5-AAFE-5E23A914D02C}"/>
            </c:ext>
          </c:extLst>
        </c:ser>
        <c:dLbls>
          <c:dLblPos val="outEnd"/>
          <c:showLegendKey val="0"/>
          <c:showVal val="1"/>
          <c:showCatName val="0"/>
          <c:showSerName val="0"/>
          <c:showPercent val="0"/>
          <c:showBubbleSize val="0"/>
        </c:dLbls>
        <c:gapWidth val="100"/>
        <c:overlap val="-24"/>
        <c:axId val="115481984"/>
        <c:axId val="115493504"/>
      </c:barChart>
      <c:catAx>
        <c:axId val="11548198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Origin</a:t>
                </a:r>
              </a:p>
            </c:rich>
          </c:tx>
          <c:layout>
            <c:manualLayout>
              <c:xMode val="edge"/>
              <c:yMode val="edge"/>
              <c:x val="0.48697556553321453"/>
              <c:y val="0.88004740229138867"/>
            </c:manualLayout>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5493504"/>
        <c:crosses val="autoZero"/>
        <c:auto val="1"/>
        <c:lblAlgn val="ctr"/>
        <c:lblOffset val="100"/>
        <c:noMultiLvlLbl val="0"/>
      </c:catAx>
      <c:valAx>
        <c:axId val="11549350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manualLayout>
              <c:xMode val="edge"/>
              <c:yMode val="edge"/>
              <c:x val="2.7796783189906308E-2"/>
              <c:y val="0.2086016037480009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54819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[Data PV Rooftop Fix(AutoRecovered).xlsx]Sheet38!PivotTable91</c:name>
    <c:fmtId val="7"/>
  </c:pivotSource>
  <c:chart>
    <c:autoTitleDeleted val="1"/>
    <c:pivotFmts>
      <c:pivotFmt>
        <c:idx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Sheet38!$B$3</c:f>
              <c:strCache>
                <c:ptCount val="1"/>
                <c:pt idx="0">
                  <c:v>Total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Sheet38!$A$4:$A$11</c:f>
              <c:strCache>
                <c:ptCount val="8"/>
                <c:pt idx="0">
                  <c:v>&lt;21</c:v>
                </c:pt>
                <c:pt idx="1">
                  <c:v>21-25</c:v>
                </c:pt>
                <c:pt idx="2">
                  <c:v>26-30</c:v>
                </c:pt>
                <c:pt idx="3">
                  <c:v>31-35</c:v>
                </c:pt>
                <c:pt idx="4">
                  <c:v>36-40</c:v>
                </c:pt>
                <c:pt idx="5">
                  <c:v>41-45</c:v>
                </c:pt>
                <c:pt idx="6">
                  <c:v>46-50</c:v>
                </c:pt>
                <c:pt idx="7">
                  <c:v>51-55</c:v>
                </c:pt>
              </c:strCache>
            </c:strRef>
          </c:cat>
          <c:val>
            <c:numRef>
              <c:f>Sheet38!$B$4:$B$11</c:f>
              <c:numCache>
                <c:formatCode>General</c:formatCode>
                <c:ptCount val="8"/>
                <c:pt idx="0">
                  <c:v>2</c:v>
                </c:pt>
                <c:pt idx="1">
                  <c:v>5</c:v>
                </c:pt>
                <c:pt idx="2">
                  <c:v>7</c:v>
                </c:pt>
                <c:pt idx="3">
                  <c:v>3</c:v>
                </c:pt>
                <c:pt idx="4">
                  <c:v>5</c:v>
                </c:pt>
                <c:pt idx="5">
                  <c:v>4</c:v>
                </c:pt>
                <c:pt idx="6">
                  <c:v>3</c:v>
                </c:pt>
                <c:pt idx="7">
                  <c:v>4</c:v>
                </c:pt>
              </c:numCache>
            </c:numRef>
          </c:val>
          <c:extLst xmlns:c16r2="http://schemas.microsoft.com/office/drawing/2015/06/chart">
            <c:ext xmlns:c16="http://schemas.microsoft.com/office/drawing/2014/chart" uri="{C3380CC4-5D6E-409C-BE32-E72D297353CC}">
              <c16:uniqueId val="{00000000-F520-4A3F-BD15-EB2F71C2131F}"/>
            </c:ext>
          </c:extLst>
        </c:ser>
        <c:dLbls>
          <c:dLblPos val="outEnd"/>
          <c:showLegendKey val="0"/>
          <c:showVal val="1"/>
          <c:showCatName val="0"/>
          <c:showSerName val="0"/>
          <c:showPercent val="0"/>
          <c:showBubbleSize val="0"/>
        </c:dLbls>
        <c:gapWidth val="100"/>
        <c:overlap val="-24"/>
        <c:axId val="115570560"/>
        <c:axId val="115577984"/>
      </c:barChart>
      <c:catAx>
        <c:axId val="11557056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Age Range</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5577984"/>
        <c:crosses val="autoZero"/>
        <c:auto val="1"/>
        <c:lblAlgn val="ctr"/>
        <c:lblOffset val="100"/>
        <c:noMultiLvlLbl val="0"/>
      </c:catAx>
      <c:valAx>
        <c:axId val="11557798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Business</a:t>
                </a:r>
                <a:endParaRPr lang="en-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55705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Fix(AutoRecovered).xlsx]Sheet37!PivotTable84</c:name>
    <c:fmtId val="7"/>
  </c:pivotSource>
  <c:chart>
    <c:autoTitleDeleted val="1"/>
    <c:pivotFmts>
      <c:pivotFmt>
        <c:idx val="0"/>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pivotFmt>
      <c:pivotFmt>
        <c:idx val="2"/>
        <c:spPr>
          <a:solidFill>
            <a:schemeClr val="accent1"/>
          </a:solidFill>
          <a:ln>
            <a:noFill/>
          </a:ln>
          <a:effectLst/>
        </c:spPr>
      </c:pivotFmt>
      <c:pivotFmt>
        <c:idx val="3"/>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c:spPr>
      </c:pivotFmt>
      <c:pivotFmt>
        <c:idx val="5"/>
        <c:spPr>
          <a:solidFill>
            <a:schemeClr val="accent1"/>
          </a:solidFill>
          <a:ln>
            <a:noFill/>
          </a:ln>
          <a:effectLst/>
        </c:spPr>
      </c:pivotFmt>
      <c:pivotFmt>
        <c:idx val="6"/>
        <c:spPr>
          <a:solidFill>
            <a:schemeClr val="accent1"/>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c:spPr>
      </c:pivotFmt>
      <c:pivotFmt>
        <c:idx val="8"/>
        <c:spPr>
          <a:solidFill>
            <a:schemeClr val="accent1"/>
          </a:solidFill>
          <a:ln>
            <a:noFill/>
          </a:ln>
          <a:effectLst/>
        </c:spPr>
      </c:pivotFmt>
    </c:pivotFmts>
    <c:plotArea>
      <c:layout/>
      <c:pieChart>
        <c:varyColors val="1"/>
        <c:ser>
          <c:idx val="0"/>
          <c:order val="0"/>
          <c:tx>
            <c:strRef>
              <c:f>Sheet37!$B$3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DE1D-4D94-AC74-7CDF1FB2CFC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DE1D-4D94-AC74-7CDF1FB2CFC0}"/>
              </c:ext>
            </c:extLst>
          </c:dPt>
          <c:dLbls>
            <c:dLbl>
              <c:idx val="0"/>
              <c:layout/>
              <c:tx>
                <c:rich>
                  <a:bodyPr/>
                  <a:lstStyle/>
                  <a:p>
                    <a:r>
                      <a:rPr lang="en-US" dirty="0"/>
                      <a:t>Male</a:t>
                    </a:r>
                    <a:r>
                      <a:rPr lang="en-US" baseline="0" dirty="0"/>
                      <a:t>
</a:t>
                    </a:r>
                    <a:r>
                      <a:rPr lang="en-US" baseline="0" dirty="0" smtClean="0"/>
                      <a:t>73%</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DE1D-4D94-AC74-7CDF1FB2CFC0}"/>
                </c:ext>
              </c:extLst>
            </c:dLbl>
            <c:dLbl>
              <c:idx val="1"/>
              <c:layout/>
              <c:tx>
                <c:rich>
                  <a:bodyPr/>
                  <a:lstStyle/>
                  <a:p>
                    <a:r>
                      <a:rPr lang="en-US" dirty="0"/>
                      <a:t>Female</a:t>
                    </a:r>
                    <a:r>
                      <a:rPr lang="en-US" baseline="0" dirty="0"/>
                      <a:t>
</a:t>
                    </a:r>
                    <a:r>
                      <a:rPr lang="en-US" baseline="0" dirty="0" smtClean="0"/>
                      <a:t>27%</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DE1D-4D94-AC74-7CDF1FB2CFC0}"/>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Sheet37!$A$4:$A$5</c:f>
              <c:strCache>
                <c:ptCount val="2"/>
                <c:pt idx="0">
                  <c:v>Pria</c:v>
                </c:pt>
                <c:pt idx="1">
                  <c:v>Wanita</c:v>
                </c:pt>
              </c:strCache>
            </c:strRef>
          </c:cat>
          <c:val>
            <c:numRef>
              <c:f>Sheet37!$B$4:$B$5</c:f>
              <c:numCache>
                <c:formatCode>General</c:formatCode>
                <c:ptCount val="2"/>
                <c:pt idx="0">
                  <c:v>24</c:v>
                </c:pt>
                <c:pt idx="1">
                  <c:v>9</c:v>
                </c:pt>
              </c:numCache>
            </c:numRef>
          </c:val>
          <c:extLst xmlns:c16r2="http://schemas.microsoft.com/office/drawing/2015/06/chart">
            <c:ext xmlns:c16="http://schemas.microsoft.com/office/drawing/2014/chart" uri="{C3380CC4-5D6E-409C-BE32-E72D297353CC}">
              <c16:uniqueId val="{00000004-DE1D-4D94-AC74-7CDF1FB2CFC0}"/>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sz="16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Fix(AutoRecovered).xlsx]Sheet39!PivotTable96</c:name>
    <c:fmtId val="7"/>
  </c:pivotSource>
  <c:chart>
    <c:autoTitleDeleted val="1"/>
    <c:pivotFmts>
      <c:pivotFmt>
        <c:idx val="0"/>
        <c:spPr>
          <a:solidFill>
            <a:schemeClr val="accent6"/>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solidFill>
            <a:schemeClr val="accent6"/>
          </a:solidFill>
          <a:ln>
            <a:noFill/>
          </a:ln>
          <a:effectLst/>
        </c:spPr>
      </c:pivotFmt>
      <c:pivotFmt>
        <c:idx val="2"/>
        <c:spPr>
          <a:solidFill>
            <a:schemeClr val="accent6"/>
          </a:solidFill>
          <a:ln>
            <a:noFill/>
          </a:ln>
          <a:effectLst/>
        </c:spPr>
      </c:pivotFmt>
      <c:pivotFmt>
        <c:idx val="3"/>
        <c:spPr>
          <a:solidFill>
            <a:schemeClr val="accent6"/>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4"/>
        <c:spPr>
          <a:solidFill>
            <a:schemeClr val="accent6"/>
          </a:solidFill>
          <a:ln>
            <a:noFill/>
          </a:ln>
          <a:effectLst/>
        </c:spPr>
      </c:pivotFmt>
      <c:pivotFmt>
        <c:idx val="5"/>
        <c:spPr>
          <a:solidFill>
            <a:schemeClr val="accent6"/>
          </a:solidFill>
          <a:ln>
            <a:noFill/>
          </a:ln>
          <a:effectLst/>
        </c:spPr>
      </c:pivotFmt>
      <c:pivotFmt>
        <c:idx val="6"/>
        <c:spPr>
          <a:solidFill>
            <a:schemeClr val="accent6"/>
          </a:soli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7"/>
        <c:spPr>
          <a:solidFill>
            <a:schemeClr val="accent6"/>
          </a:solidFill>
          <a:ln>
            <a:noFill/>
          </a:ln>
          <a:effectLst/>
        </c:spPr>
      </c:pivotFmt>
      <c:pivotFmt>
        <c:idx val="8"/>
        <c:spPr>
          <a:solidFill>
            <a:schemeClr val="accent6"/>
          </a:solidFill>
          <a:ln>
            <a:noFill/>
          </a:ln>
          <a:effectLst/>
        </c:spPr>
      </c:pivotFmt>
    </c:pivotFmts>
    <c:plotArea>
      <c:layout/>
      <c:pieChart>
        <c:varyColors val="1"/>
        <c:ser>
          <c:idx val="0"/>
          <c:order val="0"/>
          <c:tx>
            <c:strRef>
              <c:f>Sheet39!$B$3</c:f>
              <c:strCache>
                <c:ptCount val="1"/>
                <c:pt idx="0">
                  <c:v>Total</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2E6E-4E83-827E-01A4EA037824}"/>
              </c:ext>
            </c:extLst>
          </c:dPt>
          <c:dPt>
            <c:idx val="1"/>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2E6E-4E83-827E-01A4EA037824}"/>
              </c:ext>
            </c:extLst>
          </c:dPt>
          <c:dLbls>
            <c:dLbl>
              <c:idx val="0"/>
              <c:layout/>
              <c:tx>
                <c:rich>
                  <a:bodyPr/>
                  <a:lstStyle/>
                  <a:p>
                    <a:r>
                      <a:rPr lang="en-US" dirty="0"/>
                      <a:t>Suburban</a:t>
                    </a:r>
                    <a:r>
                      <a:rPr lang="en-US" baseline="0" dirty="0"/>
                      <a:t>
</a:t>
                    </a:r>
                    <a:r>
                      <a:rPr lang="en-US" baseline="0" dirty="0" smtClean="0"/>
                      <a:t>48%</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2E6E-4E83-827E-01A4EA037824}"/>
                </c:ext>
              </c:extLst>
            </c:dLbl>
            <c:dLbl>
              <c:idx val="1"/>
              <c:layout/>
              <c:tx>
                <c:rich>
                  <a:bodyPr/>
                  <a:lstStyle/>
                  <a:p>
                    <a:r>
                      <a:rPr lang="en-US" dirty="0"/>
                      <a:t>Downtown </a:t>
                    </a:r>
                    <a:r>
                      <a:rPr lang="en-US" baseline="0" dirty="0"/>
                      <a:t>
</a:t>
                    </a:r>
                    <a:r>
                      <a:rPr lang="en-US" baseline="0" dirty="0" smtClean="0"/>
                      <a:t>52%</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2E6E-4E83-827E-01A4EA03782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Sheet39!$A$4:$A$5</c:f>
              <c:strCache>
                <c:ptCount val="2"/>
                <c:pt idx="0">
                  <c:v>Pinggir Kota</c:v>
                </c:pt>
                <c:pt idx="1">
                  <c:v>Tengah Kota</c:v>
                </c:pt>
              </c:strCache>
            </c:strRef>
          </c:cat>
          <c:val>
            <c:numRef>
              <c:f>Sheet39!$B$4:$B$5</c:f>
              <c:numCache>
                <c:formatCode>General</c:formatCode>
                <c:ptCount val="2"/>
                <c:pt idx="0">
                  <c:v>16</c:v>
                </c:pt>
                <c:pt idx="1">
                  <c:v>17</c:v>
                </c:pt>
              </c:numCache>
            </c:numRef>
          </c:val>
          <c:extLst xmlns:c16r2="http://schemas.microsoft.com/office/drawing/2015/06/chart">
            <c:ext xmlns:c16="http://schemas.microsoft.com/office/drawing/2014/chart" uri="{C3380CC4-5D6E-409C-BE32-E72D297353CC}">
              <c16:uniqueId val="{00000004-2E6E-4E83-827E-01A4EA037824}"/>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400"/>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[Data PV Rooftop Fix(AutoRecovered).xlsx]Sheet40!PivotTable101</c:name>
    <c:fmtId val="10"/>
  </c:pivotSource>
  <c:chart>
    <c:autoTitleDeleted val="1"/>
    <c:pivotFmts>
      <c:pivotFmt>
        <c:idx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Sheet40!$B$3</c:f>
              <c:strCache>
                <c:ptCount val="1"/>
                <c:pt idx="0">
                  <c:v>Total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Sheet40!$A$4:$A$8</c:f>
              <c:strCache>
                <c:ptCount val="5"/>
                <c:pt idx="0">
                  <c:v>Others</c:v>
                </c:pt>
                <c:pt idx="1">
                  <c:v>Foundation</c:v>
                </c:pt>
                <c:pt idx="2">
                  <c:v>Incorporated Company</c:v>
                </c:pt>
                <c:pt idx="3">
                  <c:v>Limited Partnership</c:v>
                </c:pt>
                <c:pt idx="4">
                  <c:v>Individual Company</c:v>
                </c:pt>
              </c:strCache>
            </c:strRef>
          </c:cat>
          <c:val>
            <c:numRef>
              <c:f>Sheet40!$B$4:$B$8</c:f>
              <c:numCache>
                <c:formatCode>General</c:formatCode>
                <c:ptCount val="5"/>
                <c:pt idx="0">
                  <c:v>5</c:v>
                </c:pt>
                <c:pt idx="1">
                  <c:v>6</c:v>
                </c:pt>
                <c:pt idx="2">
                  <c:v>10</c:v>
                </c:pt>
                <c:pt idx="3">
                  <c:v>3</c:v>
                </c:pt>
                <c:pt idx="4">
                  <c:v>9</c:v>
                </c:pt>
              </c:numCache>
            </c:numRef>
          </c:val>
          <c:extLst xmlns:c16r2="http://schemas.microsoft.com/office/drawing/2015/06/chart">
            <c:ext xmlns:c16="http://schemas.microsoft.com/office/drawing/2014/chart" uri="{C3380CC4-5D6E-409C-BE32-E72D297353CC}">
              <c16:uniqueId val="{00000000-2C1B-4584-9564-9582F6A92BF2}"/>
            </c:ext>
          </c:extLst>
        </c:ser>
        <c:dLbls>
          <c:dLblPos val="outEnd"/>
          <c:showLegendKey val="0"/>
          <c:showVal val="1"/>
          <c:showCatName val="0"/>
          <c:showSerName val="0"/>
          <c:showPercent val="0"/>
          <c:showBubbleSize val="0"/>
        </c:dLbls>
        <c:gapWidth val="115"/>
        <c:overlap val="-20"/>
        <c:axId val="115820800"/>
        <c:axId val="115860992"/>
      </c:barChart>
      <c:catAx>
        <c:axId val="115820800"/>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Form of Business</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5860992"/>
        <c:crosses val="autoZero"/>
        <c:auto val="1"/>
        <c:lblAlgn val="ctr"/>
        <c:lblOffset val="100"/>
        <c:noMultiLvlLbl val="0"/>
      </c:catAx>
      <c:valAx>
        <c:axId val="115860992"/>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582080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Fix(AutoRecovered).xlsx]Sheet1!PivotTable5</c:name>
    <c:fmtId val="7"/>
  </c:pivotSource>
  <c:chart>
    <c:autoTitleDeleted val="1"/>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pivotFmt>
      <c:pivotFmt>
        <c:idx val="3"/>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pivotFmt>
      <c:pivotFmt>
        <c:idx val="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5"/>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pivotFmt>
      <c:pivotFmt>
        <c:idx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pivotFmt>
    </c:pivotFmts>
    <c:plotArea>
      <c:layout/>
      <c:pieChart>
        <c:varyColors val="1"/>
        <c:ser>
          <c:idx val="0"/>
          <c:order val="0"/>
          <c:tx>
            <c:strRef>
              <c:f>Sheet1!$B$3</c:f>
              <c:strCache>
                <c:ptCount val="1"/>
                <c:pt idx="0">
                  <c:v>Total</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B092-4B4D-97DC-08808F1353D9}"/>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B092-4B4D-97DC-08808F1353D9}"/>
              </c:ext>
            </c:extLst>
          </c:dPt>
          <c:dLbls>
            <c:dLbl>
              <c:idx val="0"/>
              <c:layout/>
              <c:tx>
                <c:rich>
                  <a:bodyPr/>
                  <a:lstStyle/>
                  <a:p>
                    <a:r>
                      <a:rPr lang="en-US" dirty="0"/>
                      <a:t>Services</a:t>
                    </a:r>
                    <a:r>
                      <a:rPr lang="en-US" baseline="0" dirty="0"/>
                      <a:t>
</a:t>
                    </a:r>
                    <a:r>
                      <a:rPr lang="en-US" baseline="0" dirty="0" smtClean="0"/>
                      <a:t>67%</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B092-4B4D-97DC-08808F1353D9}"/>
                </c:ext>
              </c:extLst>
            </c:dLbl>
            <c:dLbl>
              <c:idx val="1"/>
              <c:layout/>
              <c:tx>
                <c:rich>
                  <a:bodyPr/>
                  <a:lstStyle/>
                  <a:p>
                    <a:r>
                      <a:rPr lang="en-US" dirty="0"/>
                      <a:t>Production</a:t>
                    </a:r>
                    <a:r>
                      <a:rPr lang="en-US" baseline="0" dirty="0"/>
                      <a:t>
</a:t>
                    </a:r>
                    <a:r>
                      <a:rPr lang="en-US" baseline="0" dirty="0" smtClean="0"/>
                      <a:t>33%</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B092-4B4D-97DC-08808F1353D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Sheet1!$A$4:$A$5</c:f>
              <c:strCache>
                <c:ptCount val="2"/>
                <c:pt idx="0">
                  <c:v>Jasa</c:v>
                </c:pt>
                <c:pt idx="1">
                  <c:v>Produksi</c:v>
                </c:pt>
              </c:strCache>
            </c:strRef>
          </c:cat>
          <c:val>
            <c:numRef>
              <c:f>Sheet1!$B$4:$B$5</c:f>
              <c:numCache>
                <c:formatCode>General</c:formatCode>
                <c:ptCount val="2"/>
                <c:pt idx="0">
                  <c:v>22</c:v>
                </c:pt>
                <c:pt idx="1">
                  <c:v>11</c:v>
                </c:pt>
              </c:numCache>
            </c:numRef>
          </c:val>
          <c:extLst xmlns:c16r2="http://schemas.microsoft.com/office/drawing/2015/06/chart">
            <c:ext xmlns:c16="http://schemas.microsoft.com/office/drawing/2014/chart" uri="{C3380CC4-5D6E-409C-BE32-E72D297353CC}">
              <c16:uniqueId val="{00000004-B092-4B4D-97DC-08808F1353D9}"/>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ivotFmts>
      <c:pivotFmt>
        <c:idx val="0"/>
        <c:spPr>
          <a:solidFill>
            <a:schemeClr val="accent2"/>
          </a:solidFill>
          <a:ln>
            <a:noFill/>
          </a:ln>
          <a:effectLst>
            <a:outerShdw blurRad="63500" sx="102000" sy="102000" algn="ctr" rotWithShape="0">
              <a:prstClr val="black">
                <a:alpha val="20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xForSave val="1"/>
            </c:ext>
          </c:extLst>
        </c:dLbl>
      </c:pivotFmt>
      <c:pivotFmt>
        <c:idx val="2"/>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xForSave val="1"/>
            </c:ext>
          </c:extLst>
        </c:dLbl>
      </c:pivotFmt>
      <c:pivotFmt>
        <c:idx val="3"/>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15:xForSave val="1"/>
            </c:ext>
          </c:extLst>
        </c:dLbl>
      </c:pivotFmt>
      <c:pivotFmt>
        <c:idx val="4"/>
        <c:spPr>
          <a:solidFill>
            <a:schemeClr val="accent2"/>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6"/>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7"/>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8"/>
        <c:spPr>
          <a:solidFill>
            <a:schemeClr val="accent2"/>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0"/>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1"/>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spc="0" baseline="0">
                  <a:solidFill>
                    <a:sysClr val="windowText" lastClr="000000"/>
                  </a:solidFill>
                  <a:latin typeface="+mn-lt"/>
                  <a:ea typeface="+mn-ea"/>
                  <a:cs typeface="+mn-cs"/>
                </a:defRPr>
              </a:pPr>
              <a:endParaRPr lang="en-US"/>
            </a:p>
          </c:txPr>
          <c:dLblPos val="outEnd"/>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s>
    <c:plotArea>
      <c:layout/>
      <c:pieChart>
        <c:varyColors val="1"/>
        <c:ser>
          <c:idx val="0"/>
          <c:order val="0"/>
          <c:tx>
            <c:v>Total</c:v>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77F-453B-932D-F62ECCCA8BDD}"/>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77F-453B-932D-F62ECCCA8BDD}"/>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F77F-453B-932D-F62ECCCA8BDD}"/>
              </c:ext>
            </c:extLst>
          </c:dPt>
          <c:dLbls>
            <c:dLbl>
              <c:idx val="0"/>
              <c:layout/>
              <c:tx>
                <c:rich>
                  <a:bodyPr/>
                  <a:lstStyle/>
                  <a:p>
                    <a:r>
                      <a:rPr lang="en-US" baseline="0" dirty="0"/>
                      <a:t>Out of town</a:t>
                    </a:r>
                  </a:p>
                  <a:p>
                    <a:r>
                      <a:rPr lang="en-US" baseline="0" dirty="0" smtClean="0"/>
                      <a:t>11%</a:t>
                    </a:r>
                    <a:endParaRPr lang="en-US"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F77F-453B-932D-F62ECCCA8BDD}"/>
                </c:ext>
              </c:extLst>
            </c:dLbl>
            <c:dLbl>
              <c:idx val="1"/>
              <c:layout/>
              <c:tx>
                <c:rich>
                  <a:bodyPr/>
                  <a:lstStyle/>
                  <a:p>
                    <a:r>
                      <a:rPr lang="en-US" dirty="0"/>
                      <a:t>Suburban</a:t>
                    </a:r>
                    <a:r>
                      <a:rPr lang="en-US" baseline="0" dirty="0"/>
                      <a:t>
</a:t>
                    </a:r>
                    <a:r>
                      <a:rPr lang="en-US" baseline="0" dirty="0" smtClean="0"/>
                      <a:t>43%</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F77F-453B-932D-F62ECCCA8BDD}"/>
                </c:ext>
              </c:extLst>
            </c:dLbl>
            <c:dLbl>
              <c:idx val="2"/>
              <c:layout/>
              <c:tx>
                <c:rich>
                  <a:bodyPr/>
                  <a:lstStyle/>
                  <a:p>
                    <a:r>
                      <a:rPr lang="en-US" dirty="0"/>
                      <a:t>Downtown</a:t>
                    </a:r>
                    <a:r>
                      <a:rPr lang="en-US" baseline="0" dirty="0"/>
                      <a:t>
</a:t>
                    </a:r>
                    <a:r>
                      <a:rPr lang="en-US" baseline="0" dirty="0" smtClean="0"/>
                      <a:t>46%</a:t>
                    </a:r>
                    <a:endParaRPr lang="en-US" baseline="0" dirty="0"/>
                  </a:p>
                </c:rich>
              </c:tx>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5-F77F-453B-932D-F62ECCCA8BD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Lit>
              <c:ptCount val="3"/>
              <c:pt idx="0">
                <c:v>Luar Kota</c:v>
              </c:pt>
              <c:pt idx="1">
                <c:v>Pinggir Kota</c:v>
              </c:pt>
              <c:pt idx="2">
                <c:v>Tengah Kota</c:v>
              </c:pt>
            </c:strLit>
          </c:cat>
          <c:val>
            <c:numLit>
              <c:formatCode>General</c:formatCode>
              <c:ptCount val="3"/>
              <c:pt idx="0">
                <c:v>36</c:v>
              </c:pt>
              <c:pt idx="1">
                <c:v>140</c:v>
              </c:pt>
              <c:pt idx="2">
                <c:v>147</c:v>
              </c:pt>
            </c:numLit>
          </c:val>
          <c:extLst xmlns:c16r2="http://schemas.microsoft.com/office/drawing/2015/06/chart">
            <c:ext xmlns:c16="http://schemas.microsoft.com/office/drawing/2014/chart" uri="{C3380CC4-5D6E-409C-BE32-E72D297353CC}">
              <c16:uniqueId val="{00000006-F77F-453B-932D-F62ECCCA8BDD}"/>
            </c:ext>
          </c:extLst>
        </c:ser>
        <c:dLbls>
          <c:dLblPos val="ctr"/>
          <c:showLegendKey val="0"/>
          <c:showVal val="0"/>
          <c:showCatName val="1"/>
          <c:showSerName val="0"/>
          <c:showPercent val="0"/>
          <c:showBubbleSize val="0"/>
          <c:showLeaderLines val="0"/>
        </c:dLbls>
        <c:firstSliceAng val="0"/>
      </c:pie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extLst xmlns:c16r2="http://schemas.microsoft.com/office/drawing/2015/06/chart"/>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[Data PV Rooftop Fix(AutoRecovered).xlsx]Sheet43!PivotTable116</c:name>
    <c:fmtId val="10"/>
  </c:pivotSource>
  <c:chart>
    <c:autoTitleDeleted val="1"/>
    <c:pivotFmts>
      <c:pivotFmt>
        <c:idx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manualLayout>
          <c:layoutTarget val="inner"/>
          <c:xMode val="edge"/>
          <c:yMode val="edge"/>
          <c:x val="0.12686167838496082"/>
          <c:y val="5.0156845096155783E-2"/>
          <c:w val="0.84576380208366075"/>
          <c:h val="0.7346615754856336"/>
        </c:manualLayout>
      </c:layout>
      <c:barChart>
        <c:barDir val="col"/>
        <c:grouping val="clustered"/>
        <c:varyColors val="0"/>
        <c:ser>
          <c:idx val="0"/>
          <c:order val="0"/>
          <c:tx>
            <c:strRef>
              <c:f>Sheet43!$B$3</c:f>
              <c:strCache>
                <c:ptCount val="1"/>
                <c:pt idx="0">
                  <c:v>Total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Sheet43!$A$4:$A$8</c:f>
              <c:strCache>
                <c:ptCount val="5"/>
                <c:pt idx="0">
                  <c:v>Food</c:v>
                </c:pt>
                <c:pt idx="1">
                  <c:v>Clothes</c:v>
                </c:pt>
                <c:pt idx="2">
                  <c:v>Education</c:v>
                </c:pt>
                <c:pt idx="3">
                  <c:v>Property</c:v>
                </c:pt>
                <c:pt idx="4">
                  <c:v>Others</c:v>
                </c:pt>
              </c:strCache>
            </c:strRef>
          </c:cat>
          <c:val>
            <c:numRef>
              <c:f>Sheet43!$B$4:$B$8</c:f>
              <c:numCache>
                <c:formatCode>General</c:formatCode>
                <c:ptCount val="5"/>
                <c:pt idx="0">
                  <c:v>5</c:v>
                </c:pt>
                <c:pt idx="1">
                  <c:v>3</c:v>
                </c:pt>
                <c:pt idx="2">
                  <c:v>4</c:v>
                </c:pt>
                <c:pt idx="3">
                  <c:v>5</c:v>
                </c:pt>
                <c:pt idx="4">
                  <c:v>16</c:v>
                </c:pt>
              </c:numCache>
            </c:numRef>
          </c:val>
          <c:extLst xmlns:c16r2="http://schemas.microsoft.com/office/drawing/2015/06/chart">
            <c:ext xmlns:c16="http://schemas.microsoft.com/office/drawing/2014/chart" uri="{C3380CC4-5D6E-409C-BE32-E72D297353CC}">
              <c16:uniqueId val="{00000000-C881-4D93-8368-2F82AFE2D302}"/>
            </c:ext>
          </c:extLst>
        </c:ser>
        <c:dLbls>
          <c:dLblPos val="outEnd"/>
          <c:showLegendKey val="0"/>
          <c:showVal val="1"/>
          <c:showCatName val="0"/>
          <c:showSerName val="0"/>
          <c:showPercent val="0"/>
          <c:showBubbleSize val="0"/>
        </c:dLbls>
        <c:gapWidth val="100"/>
        <c:overlap val="-24"/>
        <c:axId val="116075520"/>
        <c:axId val="116078848"/>
      </c:barChart>
      <c:catAx>
        <c:axId val="116075520"/>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Type</a:t>
                </a:r>
                <a:r>
                  <a:rPr lang="en-ID" baseline="0" dirty="0"/>
                  <a:t> of Business</a:t>
                </a:r>
                <a:endParaRPr lang="en-ID" dirty="0"/>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6078848"/>
        <c:crosses val="autoZero"/>
        <c:auto val="1"/>
        <c:lblAlgn val="ctr"/>
        <c:lblOffset val="100"/>
        <c:noMultiLvlLbl val="0"/>
      </c:catAx>
      <c:valAx>
        <c:axId val="116078848"/>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60755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[Data PV Rooftop Fix(AutoRecovered).xlsx]Sheet45!PivotTable126</c:name>
    <c:fmtId val="10"/>
  </c:pivotSource>
  <c:chart>
    <c:autoTitleDeleted val="1"/>
    <c:pivotFmts>
      <c:pivotFmt>
        <c:idx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Sheet45!$B$3</c:f>
              <c:strCache>
                <c:ptCount val="1"/>
                <c:pt idx="0">
                  <c:v>Total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Sheet45!$A$4:$A$8</c:f>
              <c:strCache>
                <c:ptCount val="5"/>
                <c:pt idx="0">
                  <c:v>Less than 100 m2</c:v>
                </c:pt>
                <c:pt idx="1">
                  <c:v>100 m2 - 200 m2</c:v>
                </c:pt>
                <c:pt idx="2">
                  <c:v>201 m2 - 300 m2</c:v>
                </c:pt>
                <c:pt idx="3">
                  <c:v>301 m2 - 400 m2</c:v>
                </c:pt>
                <c:pt idx="4">
                  <c:v>More than 400 m2</c:v>
                </c:pt>
              </c:strCache>
            </c:strRef>
          </c:cat>
          <c:val>
            <c:numRef>
              <c:f>Sheet45!$B$4:$B$8</c:f>
              <c:numCache>
                <c:formatCode>General</c:formatCode>
                <c:ptCount val="5"/>
                <c:pt idx="0">
                  <c:v>2</c:v>
                </c:pt>
                <c:pt idx="1">
                  <c:v>14</c:v>
                </c:pt>
                <c:pt idx="2">
                  <c:v>7</c:v>
                </c:pt>
                <c:pt idx="3">
                  <c:v>3</c:v>
                </c:pt>
                <c:pt idx="4">
                  <c:v>7</c:v>
                </c:pt>
              </c:numCache>
            </c:numRef>
          </c:val>
          <c:extLst xmlns:c16r2="http://schemas.microsoft.com/office/drawing/2015/06/chart">
            <c:ext xmlns:c16="http://schemas.microsoft.com/office/drawing/2014/chart" uri="{C3380CC4-5D6E-409C-BE32-E72D297353CC}">
              <c16:uniqueId val="{00000000-24CF-43D6-90DD-F04ED37D6BD9}"/>
            </c:ext>
          </c:extLst>
        </c:ser>
        <c:dLbls>
          <c:dLblPos val="outEnd"/>
          <c:showLegendKey val="0"/>
          <c:showVal val="1"/>
          <c:showCatName val="0"/>
          <c:showSerName val="0"/>
          <c:showPercent val="0"/>
          <c:showBubbleSize val="0"/>
        </c:dLbls>
        <c:gapWidth val="115"/>
        <c:overlap val="-20"/>
        <c:axId val="116176768"/>
        <c:axId val="116204672"/>
      </c:barChart>
      <c:catAx>
        <c:axId val="116176768"/>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Industry Area</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6204672"/>
        <c:crosses val="autoZero"/>
        <c:auto val="1"/>
        <c:lblAlgn val="ctr"/>
        <c:lblOffset val="100"/>
        <c:noMultiLvlLbl val="0"/>
      </c:catAx>
      <c:valAx>
        <c:axId val="116204672"/>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a:t>
                </a:r>
                <a:r>
                  <a:rPr lang="en-ID" baseline="0" dirty="0"/>
                  <a:t> Respondents</a:t>
                </a:r>
                <a:endParaRPr lang="en-ID"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617676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[Data PV Rooftop Fix(AutoRecovered).xlsx]Sheet44!PivotTable121</c:name>
    <c:fmtId val="10"/>
  </c:pivotSource>
  <c:chart>
    <c:autoTitleDeleted val="1"/>
    <c:pivotFmts>
      <c:pivotFmt>
        <c:idx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Sheet44!$B$3</c:f>
              <c:strCache>
                <c:ptCount val="1"/>
                <c:pt idx="0">
                  <c:v>Total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Sheet44!$A$4:$A$7</c:f>
              <c:strCache>
                <c:ptCount val="4"/>
                <c:pt idx="0">
                  <c:v>1-5 Km</c:v>
                </c:pt>
                <c:pt idx="1">
                  <c:v>6-10 Km</c:v>
                </c:pt>
                <c:pt idx="2">
                  <c:v>11-15 Km</c:v>
                </c:pt>
                <c:pt idx="3">
                  <c:v>More than 20 Km</c:v>
                </c:pt>
              </c:strCache>
            </c:strRef>
          </c:cat>
          <c:val>
            <c:numRef>
              <c:f>Sheet44!$B$4:$B$7</c:f>
              <c:numCache>
                <c:formatCode>General</c:formatCode>
                <c:ptCount val="4"/>
                <c:pt idx="0">
                  <c:v>16</c:v>
                </c:pt>
                <c:pt idx="1">
                  <c:v>8</c:v>
                </c:pt>
                <c:pt idx="2">
                  <c:v>2</c:v>
                </c:pt>
                <c:pt idx="3">
                  <c:v>7</c:v>
                </c:pt>
              </c:numCache>
            </c:numRef>
          </c:val>
          <c:extLst xmlns:c16r2="http://schemas.microsoft.com/office/drawing/2015/06/chart">
            <c:ext xmlns:c16="http://schemas.microsoft.com/office/drawing/2014/chart" uri="{C3380CC4-5D6E-409C-BE32-E72D297353CC}">
              <c16:uniqueId val="{00000000-CAAA-4E67-905F-397309AC16B3}"/>
            </c:ext>
          </c:extLst>
        </c:ser>
        <c:dLbls>
          <c:dLblPos val="outEnd"/>
          <c:showLegendKey val="0"/>
          <c:showVal val="1"/>
          <c:showCatName val="0"/>
          <c:showSerName val="0"/>
          <c:showPercent val="0"/>
          <c:showBubbleSize val="0"/>
        </c:dLbls>
        <c:gapWidth val="115"/>
        <c:overlap val="-20"/>
        <c:axId val="116280320"/>
        <c:axId val="116316416"/>
      </c:barChart>
      <c:catAx>
        <c:axId val="116280320"/>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Distance</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6316416"/>
        <c:crosses val="autoZero"/>
        <c:auto val="1"/>
        <c:lblAlgn val="ctr"/>
        <c:lblOffset val="100"/>
        <c:noMultiLvlLbl val="0"/>
      </c:catAx>
      <c:valAx>
        <c:axId val="116316416"/>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a:t>
                </a:r>
                <a:r>
                  <a:rPr lang="en-ID" baseline="0" dirty="0"/>
                  <a:t> of Respondents</a:t>
                </a:r>
                <a:endParaRPr lang="en-ID"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1628032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[Data PV Rooftop Fix(AutoRecovered).xlsx]Sheet47!PivotTable136</c:name>
    <c:fmtId val="7"/>
  </c:pivotSource>
  <c:chart>
    <c:autoTitleDeleted val="1"/>
    <c:pivotFmts>
      <c:pivotFmt>
        <c:idx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Sheet47!$B$3</c:f>
              <c:strCache>
                <c:ptCount val="1"/>
                <c:pt idx="0">
                  <c:v>Total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Sheet47!$A$4:$A$8</c:f>
              <c:strCache>
                <c:ptCount val="5"/>
                <c:pt idx="0">
                  <c:v>&lt;10</c:v>
                </c:pt>
                <c:pt idx="1">
                  <c:v>10-20</c:v>
                </c:pt>
                <c:pt idx="2">
                  <c:v>21-30</c:v>
                </c:pt>
                <c:pt idx="3">
                  <c:v>31-40</c:v>
                </c:pt>
                <c:pt idx="4">
                  <c:v>40&lt;</c:v>
                </c:pt>
              </c:strCache>
            </c:strRef>
          </c:cat>
          <c:val>
            <c:numRef>
              <c:f>Sheet47!$B$4:$B$8</c:f>
              <c:numCache>
                <c:formatCode>General</c:formatCode>
                <c:ptCount val="5"/>
                <c:pt idx="0">
                  <c:v>12</c:v>
                </c:pt>
                <c:pt idx="1">
                  <c:v>8</c:v>
                </c:pt>
                <c:pt idx="2">
                  <c:v>6</c:v>
                </c:pt>
                <c:pt idx="3">
                  <c:v>2</c:v>
                </c:pt>
                <c:pt idx="4">
                  <c:v>5</c:v>
                </c:pt>
              </c:numCache>
            </c:numRef>
          </c:val>
          <c:extLst xmlns:c16r2="http://schemas.microsoft.com/office/drawing/2015/06/chart">
            <c:ext xmlns:c16="http://schemas.microsoft.com/office/drawing/2014/chart" uri="{C3380CC4-5D6E-409C-BE32-E72D297353CC}">
              <c16:uniqueId val="{00000000-7465-447E-9403-DF1592D3F0BE}"/>
            </c:ext>
          </c:extLst>
        </c:ser>
        <c:dLbls>
          <c:dLblPos val="outEnd"/>
          <c:showLegendKey val="0"/>
          <c:showVal val="1"/>
          <c:showCatName val="0"/>
          <c:showSerName val="0"/>
          <c:showPercent val="0"/>
          <c:showBubbleSize val="0"/>
        </c:dLbls>
        <c:gapWidth val="100"/>
        <c:overlap val="-24"/>
        <c:axId val="116385664"/>
        <c:axId val="118101120"/>
      </c:barChart>
      <c:catAx>
        <c:axId val="11638566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Workers</a:t>
                </a:r>
                <a:endParaRPr lang="en-ID"/>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8101120"/>
        <c:crosses val="autoZero"/>
        <c:auto val="1"/>
        <c:lblAlgn val="ctr"/>
        <c:lblOffset val="100"/>
        <c:noMultiLvlLbl val="0"/>
      </c:catAx>
      <c:valAx>
        <c:axId val="11810112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Respondents</a:t>
                </a:r>
                <a:endParaRPr lang="en-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63856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pivotSource>
    <c:name>[Data PV Rooftop Fix(AutoRecovered).xlsx]Sheet46!PivotTable131</c:name>
    <c:fmtId val="7"/>
  </c:pivotSource>
  <c:chart>
    <c:autoTitleDeleted val="1"/>
    <c:pivotFmts>
      <c:pivotFmt>
        <c:idx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1"/>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
        <c:idx val="2"/>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marker>
          <c:symbol val="none"/>
        </c:marker>
        <c:dLbl>
          <c:idx val="0"/>
          <c:delete val="1"/>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Sheet46!$B$3</c:f>
              <c:strCache>
                <c:ptCount val="1"/>
                <c:pt idx="0">
                  <c:v>Total</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Sheet46!$A$4:$A$7</c:f>
              <c:strCache>
                <c:ptCount val="4"/>
                <c:pt idx="0">
                  <c:v>&lt;5</c:v>
                </c:pt>
                <c:pt idx="1">
                  <c:v>5-10</c:v>
                </c:pt>
                <c:pt idx="2">
                  <c:v>11-15</c:v>
                </c:pt>
                <c:pt idx="3">
                  <c:v>15&lt;</c:v>
                </c:pt>
              </c:strCache>
            </c:strRef>
          </c:cat>
          <c:val>
            <c:numRef>
              <c:f>Sheet46!$B$4:$B$7</c:f>
              <c:numCache>
                <c:formatCode>General</c:formatCode>
                <c:ptCount val="4"/>
                <c:pt idx="0">
                  <c:v>18</c:v>
                </c:pt>
                <c:pt idx="1">
                  <c:v>7</c:v>
                </c:pt>
                <c:pt idx="2">
                  <c:v>4</c:v>
                </c:pt>
                <c:pt idx="3">
                  <c:v>4</c:v>
                </c:pt>
              </c:numCache>
            </c:numRef>
          </c:val>
          <c:extLst xmlns:c16r2="http://schemas.microsoft.com/office/drawing/2015/06/chart">
            <c:ext xmlns:c16="http://schemas.microsoft.com/office/drawing/2014/chart" uri="{C3380CC4-5D6E-409C-BE32-E72D297353CC}">
              <c16:uniqueId val="{00000000-1BF8-49DC-8A60-02C9836A0C05}"/>
            </c:ext>
          </c:extLst>
        </c:ser>
        <c:dLbls>
          <c:dLblPos val="outEnd"/>
          <c:showLegendKey val="0"/>
          <c:showVal val="1"/>
          <c:showCatName val="0"/>
          <c:showSerName val="0"/>
          <c:showPercent val="0"/>
          <c:showBubbleSize val="0"/>
        </c:dLbls>
        <c:gapWidth val="100"/>
        <c:overlap val="-24"/>
        <c:axId val="118316032"/>
        <c:axId val="118335744"/>
      </c:barChart>
      <c:catAx>
        <c:axId val="11831603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Rooms</a:t>
                </a:r>
                <a:endParaRPr lang="en-ID"/>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8335744"/>
        <c:crosses val="autoZero"/>
        <c:auto val="1"/>
        <c:lblAlgn val="ctr"/>
        <c:lblOffset val="100"/>
        <c:noMultiLvlLbl val="0"/>
      </c:catAx>
      <c:valAx>
        <c:axId val="118335744"/>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a:t>Number</a:t>
                </a:r>
                <a:r>
                  <a:rPr lang="en-ID" baseline="0"/>
                  <a:t> of Respondents</a:t>
                </a:r>
                <a:endParaRPr lang="en-ID"/>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8316032"/>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Sheet6!$F$1</c:f>
              <c:strCache>
                <c:ptCount val="1"/>
                <c:pt idx="0">
                  <c:v>Banyak Responden</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A0DE-4D6E-BECE-364215B5438C}"/>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A0DE-4D6E-BECE-364215B5438C}"/>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A0DE-4D6E-BECE-364215B5438C}"/>
              </c:ext>
            </c:extLst>
          </c:dPt>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Sheet6!$E$2:$E$4</c:f>
              <c:strCache>
                <c:ptCount val="3"/>
                <c:pt idx="0">
                  <c:v>1 year</c:v>
                </c:pt>
                <c:pt idx="1">
                  <c:v>2 year</c:v>
                </c:pt>
                <c:pt idx="2">
                  <c:v>3 year</c:v>
                </c:pt>
              </c:strCache>
            </c:strRef>
          </c:cat>
          <c:val>
            <c:numRef>
              <c:f>Sheet6!$F$2:$F$4</c:f>
              <c:numCache>
                <c:formatCode>General</c:formatCode>
                <c:ptCount val="3"/>
                <c:pt idx="0">
                  <c:v>2</c:v>
                </c:pt>
                <c:pt idx="1">
                  <c:v>4</c:v>
                </c:pt>
                <c:pt idx="2">
                  <c:v>3</c:v>
                </c:pt>
              </c:numCache>
            </c:numRef>
          </c:val>
          <c:extLst xmlns:c16r2="http://schemas.microsoft.com/office/drawing/2015/06/chart">
            <c:ext xmlns:c16="http://schemas.microsoft.com/office/drawing/2014/chart" uri="{C3380CC4-5D6E-409C-BE32-E72D297353CC}">
              <c16:uniqueId val="{00000006-A0DE-4D6E-BECE-364215B5438C}"/>
            </c:ext>
          </c:extLst>
        </c:ser>
        <c:dLbls>
          <c:dLblPos val="ctr"/>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300" b="1">
          <a:solidFill>
            <a:schemeClr val="tx1"/>
          </a:solidFill>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pivotSource>
    <c:name>[Data PV Rooftop Fix(AutoRecovered).xlsx]Sheet57!PivotTable23</c:name>
    <c:fmtId val="3"/>
  </c:pivotSource>
  <c:chart>
    <c:autoTitleDeleted val="1"/>
    <c:pivotFmts>
      <c:pivotFmt>
        <c:idx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Sheet57!$B$3</c:f>
              <c:strCache>
                <c:ptCount val="1"/>
                <c:pt idx="0">
                  <c:v>Total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Sheet57!$A$4:$A$14</c:f>
              <c:strCache>
                <c:ptCount val="11"/>
                <c:pt idx="0">
                  <c:v>Others</c:v>
                </c:pt>
                <c:pt idx="1">
                  <c:v>Social Media - Whatsapp</c:v>
                </c:pt>
                <c:pt idx="2">
                  <c:v>Social Media - Facebook</c:v>
                </c:pt>
                <c:pt idx="3">
                  <c:v>Social Media - Youtube</c:v>
                </c:pt>
                <c:pt idx="4">
                  <c:v>Print media</c:v>
                </c:pt>
                <c:pt idx="5">
                  <c:v>Television</c:v>
                </c:pt>
                <c:pt idx="6">
                  <c:v>Information from Friend/Relative</c:v>
                </c:pt>
                <c:pt idx="7">
                  <c:v>Government Socialization</c:v>
                </c:pt>
                <c:pt idx="8">
                  <c:v>PLN Socialization</c:v>
                </c:pt>
                <c:pt idx="9">
                  <c:v>Community</c:v>
                </c:pt>
                <c:pt idx="10">
                  <c:v>Vendor of PV Rooftop</c:v>
                </c:pt>
              </c:strCache>
            </c:strRef>
          </c:cat>
          <c:val>
            <c:numRef>
              <c:f>Sheet57!$B$4:$B$14</c:f>
              <c:numCache>
                <c:formatCode>General</c:formatCode>
                <c:ptCount val="11"/>
                <c:pt idx="0">
                  <c:v>4</c:v>
                </c:pt>
                <c:pt idx="1">
                  <c:v>1</c:v>
                </c:pt>
                <c:pt idx="2">
                  <c:v>3</c:v>
                </c:pt>
                <c:pt idx="3">
                  <c:v>6</c:v>
                </c:pt>
                <c:pt idx="4">
                  <c:v>7</c:v>
                </c:pt>
                <c:pt idx="5">
                  <c:v>1</c:v>
                </c:pt>
                <c:pt idx="6">
                  <c:v>49</c:v>
                </c:pt>
                <c:pt idx="7">
                  <c:v>23</c:v>
                </c:pt>
                <c:pt idx="8">
                  <c:v>1</c:v>
                </c:pt>
                <c:pt idx="9">
                  <c:v>13</c:v>
                </c:pt>
                <c:pt idx="10">
                  <c:v>32</c:v>
                </c:pt>
              </c:numCache>
            </c:numRef>
          </c:val>
          <c:extLst xmlns:c16r2="http://schemas.microsoft.com/office/drawing/2015/06/chart">
            <c:ext xmlns:c16="http://schemas.microsoft.com/office/drawing/2014/chart" uri="{C3380CC4-5D6E-409C-BE32-E72D297353CC}">
              <c16:uniqueId val="{00000000-15AD-4379-A860-F6F0E6C8C429}"/>
            </c:ext>
          </c:extLst>
        </c:ser>
        <c:dLbls>
          <c:dLblPos val="outEnd"/>
          <c:showLegendKey val="0"/>
          <c:showVal val="1"/>
          <c:showCatName val="0"/>
          <c:showSerName val="0"/>
          <c:showPercent val="0"/>
          <c:showBubbleSize val="0"/>
        </c:dLbls>
        <c:gapWidth val="115"/>
        <c:overlap val="-20"/>
        <c:axId val="120547584"/>
        <c:axId val="120559104"/>
      </c:barChart>
      <c:catAx>
        <c:axId val="120547584"/>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ID"/>
                  <a:t>Information</a:t>
                </a:r>
                <a:r>
                  <a:rPr lang="en-ID" baseline="0"/>
                  <a:t> </a:t>
                </a:r>
                <a:r>
                  <a:rPr lang="en-ID" baseline="0" dirty="0" err="1"/>
                  <a:t>Recources</a:t>
                </a:r>
                <a:endParaRPr lang="en-ID" dirty="0"/>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0559104"/>
        <c:crosses val="autoZero"/>
        <c:auto val="1"/>
        <c:lblAlgn val="ctr"/>
        <c:lblOffset val="100"/>
        <c:noMultiLvlLbl val="0"/>
      </c:catAx>
      <c:valAx>
        <c:axId val="1205591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ID" dirty="0"/>
                  <a:t>Count</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054758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pivotSource>
    <c:name>[Data PV Rooftop Fix.xlsx]Sheet7!PivotTable70</c:name>
    <c:fmtId val="7"/>
  </c:pivotSource>
  <c:chart>
    <c:autoTitleDeleted val="1"/>
    <c:pivotFmts>
      <c:pivotFmt>
        <c:idx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Sheet7!$B$3</c:f>
              <c:strCache>
                <c:ptCount val="1"/>
                <c:pt idx="0">
                  <c:v>Total</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Sheet7!$A$4:$A$8</c:f>
              <c:strCache>
                <c:ptCount val="5"/>
                <c:pt idx="0">
                  <c:v>BUMN grant</c:v>
                </c:pt>
                <c:pt idx="1">
                  <c:v>Government grant</c:v>
                </c:pt>
                <c:pt idx="2">
                  <c:v>Installments (battery, rooftop, etc)</c:v>
                </c:pt>
                <c:pt idx="3">
                  <c:v>Installments (money)</c:v>
                </c:pt>
                <c:pt idx="4">
                  <c:v>Cash</c:v>
                </c:pt>
              </c:strCache>
            </c:strRef>
          </c:cat>
          <c:val>
            <c:numRef>
              <c:f>Sheet7!$B$4:$B$8</c:f>
              <c:numCache>
                <c:formatCode>General</c:formatCode>
                <c:ptCount val="5"/>
                <c:pt idx="0">
                  <c:v>1</c:v>
                </c:pt>
                <c:pt idx="1">
                  <c:v>8</c:v>
                </c:pt>
                <c:pt idx="2">
                  <c:v>1</c:v>
                </c:pt>
                <c:pt idx="3">
                  <c:v>8</c:v>
                </c:pt>
                <c:pt idx="4">
                  <c:v>98</c:v>
                </c:pt>
              </c:numCache>
            </c:numRef>
          </c:val>
          <c:extLst xmlns:c16r2="http://schemas.microsoft.com/office/drawing/2015/06/chart">
            <c:ext xmlns:c16="http://schemas.microsoft.com/office/drawing/2014/chart" uri="{C3380CC4-5D6E-409C-BE32-E72D297353CC}">
              <c16:uniqueId val="{00000000-0B34-4283-A70F-4A9F57A75B02}"/>
            </c:ext>
          </c:extLst>
        </c:ser>
        <c:dLbls>
          <c:dLblPos val="outEnd"/>
          <c:showLegendKey val="0"/>
          <c:showVal val="1"/>
          <c:showCatName val="0"/>
          <c:showSerName val="0"/>
          <c:showPercent val="0"/>
          <c:showBubbleSize val="0"/>
        </c:dLbls>
        <c:gapWidth val="115"/>
        <c:overlap val="-20"/>
        <c:axId val="120622464"/>
        <c:axId val="120625792"/>
      </c:barChart>
      <c:catAx>
        <c:axId val="120622464"/>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ID" dirty="0"/>
                  <a:t>How</a:t>
                </a:r>
                <a:r>
                  <a:rPr lang="en-ID" baseline="0" dirty="0"/>
                  <a:t> to buy Rooftop PV</a:t>
                </a:r>
                <a:endParaRPr lang="en-ID" dirty="0"/>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0625792"/>
        <c:crosses val="autoZero"/>
        <c:auto val="1"/>
        <c:lblAlgn val="ctr"/>
        <c:lblOffset val="100"/>
        <c:noMultiLvlLbl val="0"/>
      </c:catAx>
      <c:valAx>
        <c:axId val="1206257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2062246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bar"/>
        <c:grouping val="clustered"/>
        <c:varyColors val="0"/>
        <c:ser>
          <c:idx val="0"/>
          <c:order val="0"/>
          <c:tx>
            <c:strRef>
              <c:f>Sheet6!$J$1</c:f>
              <c:strCache>
                <c:ptCount val="1"/>
                <c:pt idx="0">
                  <c:v>Jumlah</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Sheet6!$I$2:$I$9</c:f>
              <c:strCache>
                <c:ptCount val="8"/>
                <c:pt idx="0">
                  <c:v>Free</c:v>
                </c:pt>
                <c:pt idx="1">
                  <c:v>1 - 25 million</c:v>
                </c:pt>
                <c:pt idx="2">
                  <c:v>26 - 50 million</c:v>
                </c:pt>
                <c:pt idx="3">
                  <c:v>51 - 75 million</c:v>
                </c:pt>
                <c:pt idx="4">
                  <c:v>76 - 100 million</c:v>
                </c:pt>
                <c:pt idx="5">
                  <c:v>101 - 125 million</c:v>
                </c:pt>
                <c:pt idx="6">
                  <c:v>126 - 150 million</c:v>
                </c:pt>
                <c:pt idx="7">
                  <c:v>More than 150 million</c:v>
                </c:pt>
              </c:strCache>
            </c:strRef>
          </c:cat>
          <c:val>
            <c:numRef>
              <c:f>Sheet6!$J$2:$J$9</c:f>
              <c:numCache>
                <c:formatCode>General</c:formatCode>
                <c:ptCount val="8"/>
                <c:pt idx="0">
                  <c:v>9</c:v>
                </c:pt>
                <c:pt idx="1">
                  <c:v>43</c:v>
                </c:pt>
                <c:pt idx="2">
                  <c:v>16</c:v>
                </c:pt>
                <c:pt idx="3">
                  <c:v>14</c:v>
                </c:pt>
                <c:pt idx="4">
                  <c:v>17</c:v>
                </c:pt>
                <c:pt idx="5">
                  <c:v>4</c:v>
                </c:pt>
                <c:pt idx="6">
                  <c:v>5</c:v>
                </c:pt>
                <c:pt idx="7">
                  <c:v>8</c:v>
                </c:pt>
              </c:numCache>
            </c:numRef>
          </c:val>
          <c:extLst xmlns:c16r2="http://schemas.microsoft.com/office/drawing/2015/06/chart">
            <c:ext xmlns:c16="http://schemas.microsoft.com/office/drawing/2014/chart" uri="{C3380CC4-5D6E-409C-BE32-E72D297353CC}">
              <c16:uniqueId val="{00000000-D5F7-40FB-B556-BD00C4D963D3}"/>
            </c:ext>
          </c:extLst>
        </c:ser>
        <c:dLbls>
          <c:dLblPos val="outEnd"/>
          <c:showLegendKey val="0"/>
          <c:showVal val="1"/>
          <c:showCatName val="0"/>
          <c:showSerName val="0"/>
          <c:showPercent val="0"/>
          <c:showBubbleSize val="0"/>
        </c:dLbls>
        <c:gapWidth val="115"/>
        <c:overlap val="-20"/>
        <c:axId val="120770560"/>
        <c:axId val="120773632"/>
      </c:barChart>
      <c:catAx>
        <c:axId val="120770560"/>
        <c:scaling>
          <c:orientation val="minMax"/>
        </c:scaling>
        <c:delete val="0"/>
        <c:axPos val="l"/>
        <c:title>
          <c:tx>
            <c:rich>
              <a:bodyPr rot="-540000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Initial Costs</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20773632"/>
        <c:crosses val="autoZero"/>
        <c:auto val="1"/>
        <c:lblAlgn val="ctr"/>
        <c:lblOffset val="100"/>
        <c:noMultiLvlLbl val="0"/>
      </c:catAx>
      <c:valAx>
        <c:axId val="120773632"/>
        <c:scaling>
          <c:orientation val="minMax"/>
        </c:scaling>
        <c:delete val="0"/>
        <c:axPos val="b"/>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20770560"/>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Fix.xlsx]Sheet8!PivotTable107</c:name>
    <c:fmtId val="9"/>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c:spPr>
        <c:marker>
          <c:symbol val="circle"/>
          <c:size val="6"/>
        </c:marker>
        <c:dLbl>
          <c:idx val="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c:spPr>
      </c:pivotFmt>
      <c:pivotFmt>
        <c:idx val="2"/>
        <c:spPr>
          <a:solidFill>
            <a:schemeClr val="accent2"/>
          </a:solidFill>
          <a:ln>
            <a:noFill/>
          </a:ln>
          <a:effectLst>
            <a:outerShdw blurRad="254000" sx="102000" sy="102000" algn="ctr" rotWithShape="0">
              <a:prstClr val="black">
                <a:alpha val="20000"/>
              </a:prstClr>
            </a:outerShdw>
          </a:effectLst>
        </c:spPr>
      </c:pivotFmt>
      <c:pivotFmt>
        <c:idx val="3"/>
        <c:spPr>
          <a:solidFill>
            <a:schemeClr val="accent3"/>
          </a:solidFill>
          <a:ln>
            <a:noFill/>
          </a:ln>
          <a:effectLst>
            <a:outerShdw blurRad="254000" sx="102000" sy="102000" algn="ctr" rotWithShape="0">
              <a:prstClr val="black">
                <a:alpha val="20000"/>
              </a:prstClr>
            </a:outerShdw>
          </a:effectLst>
        </c:spPr>
      </c:pivotFmt>
      <c:pivotFmt>
        <c:idx val="4"/>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chemeClr val="accent1"/>
          </a:solidFill>
          <a:ln>
            <a:noFill/>
          </a:ln>
          <a:effectLst>
            <a:outerShdw blurRad="254000" sx="102000" sy="102000" algn="ctr" rotWithShape="0">
              <a:prstClr val="black">
                <a:alpha val="20000"/>
              </a:prstClr>
            </a:outerShdw>
          </a:effectLst>
        </c:spPr>
      </c:pivotFmt>
      <c:pivotFmt>
        <c:idx val="6"/>
        <c:spPr>
          <a:solidFill>
            <a:schemeClr val="accent1"/>
          </a:solidFill>
          <a:ln>
            <a:noFill/>
          </a:ln>
          <a:effectLst>
            <a:outerShdw blurRad="254000" sx="102000" sy="102000" algn="ctr" rotWithShape="0">
              <a:prstClr val="black">
                <a:alpha val="20000"/>
              </a:prstClr>
            </a:outerShdw>
          </a:effectLst>
        </c:spPr>
      </c:pivotFmt>
      <c:pivotFmt>
        <c:idx val="7"/>
        <c:spPr>
          <a:solidFill>
            <a:schemeClr val="accent1"/>
          </a:solidFill>
          <a:ln>
            <a:noFill/>
          </a:ln>
          <a:effectLst>
            <a:outerShdw blurRad="254000" sx="102000" sy="102000" algn="ctr" rotWithShape="0">
              <a:prstClr val="black">
                <a:alpha val="20000"/>
              </a:prstClr>
            </a:outerShdw>
          </a:effectLst>
        </c:spPr>
      </c:pivotFmt>
      <c:pivotFmt>
        <c:idx val="8"/>
        <c:spPr>
          <a:solidFill>
            <a:schemeClr val="accent1"/>
          </a:solidFill>
          <a:ln>
            <a:noFill/>
          </a:ln>
          <a:effectLst>
            <a:outerShdw blurRad="254000" sx="102000" sy="102000" algn="ctr" rotWithShape="0">
              <a:prstClr val="black">
                <a:alpha val="20000"/>
              </a:prstClr>
            </a:outerShdw>
          </a:effectLst>
        </c:spPr>
        <c:marker>
          <c:symbol val="none"/>
        </c:marker>
        <c:dLbl>
          <c:idx val="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extLst xmlns:c16r2="http://schemas.microsoft.com/office/drawing/2015/06/chart">
            <c:ext xmlns:c15="http://schemas.microsoft.com/office/drawing/2012/chart" uri="{CE6537A1-D6FC-4f65-9D91-7224C49458BB}"/>
          </c:extLst>
        </c:dLbl>
      </c:pivotFmt>
      <c:pivotFmt>
        <c:idx val="9"/>
        <c:spPr>
          <a:solidFill>
            <a:schemeClr val="accent1"/>
          </a:solidFill>
          <a:ln>
            <a:noFill/>
          </a:ln>
          <a:effectLst>
            <a:outerShdw blurRad="254000" sx="102000" sy="102000" algn="ctr" rotWithShape="0">
              <a:prstClr val="black">
                <a:alpha val="20000"/>
              </a:prstClr>
            </a:outerShdw>
          </a:effectLst>
        </c:spPr>
      </c:pivotFmt>
      <c:pivotFmt>
        <c:idx val="10"/>
        <c:spPr>
          <a:solidFill>
            <a:schemeClr val="accent1"/>
          </a:solidFill>
          <a:ln>
            <a:noFill/>
          </a:ln>
          <a:effectLst>
            <a:outerShdw blurRad="254000" sx="102000" sy="102000" algn="ctr" rotWithShape="0">
              <a:prstClr val="black">
                <a:alpha val="20000"/>
              </a:prstClr>
            </a:outerShdw>
          </a:effectLst>
        </c:spPr>
      </c:pivotFmt>
      <c:pivotFmt>
        <c:idx val="11"/>
        <c:spPr>
          <a:solidFill>
            <a:schemeClr val="accent1"/>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Sheet8!$B$3</c:f>
              <c:strCache>
                <c:ptCount val="1"/>
                <c:pt idx="0">
                  <c:v>Total</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1-69E5-4F19-B5E8-2B8E18379BD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3-69E5-4F19-B5E8-2B8E18379BD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xmlns:c16r2="http://schemas.microsoft.com/office/drawing/2015/06/chart">
              <c:ext xmlns:c16="http://schemas.microsoft.com/office/drawing/2014/chart" uri="{C3380CC4-5D6E-409C-BE32-E72D297353CC}">
                <c16:uniqueId val="{00000005-69E5-4F19-B5E8-2B8E18379BD0}"/>
              </c:ext>
            </c:extLst>
          </c:dPt>
          <c:dLbls>
            <c:dLbl>
              <c:idx val="0"/>
              <c:layout/>
              <c:tx>
                <c:rich>
                  <a:bodyPr/>
                  <a:lstStyle/>
                  <a:p>
                    <a:r>
                      <a:rPr lang="en-US" dirty="0"/>
                      <a:t>Expensive</a:t>
                    </a:r>
                  </a:p>
                  <a:p>
                    <a:r>
                      <a:rPr lang="en-US" baseline="0" dirty="0"/>
                      <a:t> </a:t>
                    </a:r>
                    <a:r>
                      <a:rPr lang="en-US" baseline="0" dirty="0" smtClean="0"/>
                      <a:t>(69%)</a:t>
                    </a:r>
                    <a:endParaRPr lang="en-US" baseline="0" dirty="0"/>
                  </a:p>
                </c:rich>
              </c:tx>
              <c:dLblPos val="ctr"/>
              <c:showLegendKey val="0"/>
              <c:showVal val="1"/>
              <c:showCatName val="1"/>
              <c:showSerName val="0"/>
              <c:showPercent val="1"/>
              <c:showBubbleSize val="0"/>
              <c:extLst xmlns:c16r2="http://schemas.microsoft.com/office/drawing/2015/06/chart">
                <c:ext xmlns:c15="http://schemas.microsoft.com/office/drawing/2012/chart" uri="{CE6537A1-D6FC-4f65-9D91-7224C49458BB}">
                  <c15:layout>
                    <c:manualLayout>
                      <c:w val="0.21754466392386132"/>
                      <c:h val="0.12397150093716516"/>
                    </c:manualLayout>
                  </c15:layout>
                  <c15:dlblFieldTable/>
                  <c15:showDataLabelsRange val="0"/>
                </c:ext>
                <c:ext xmlns:c16="http://schemas.microsoft.com/office/drawing/2014/chart" uri="{C3380CC4-5D6E-409C-BE32-E72D297353CC}">
                  <c16:uniqueId val="{00000001-69E5-4F19-B5E8-2B8E18379BD0}"/>
                </c:ext>
              </c:extLst>
            </c:dLbl>
            <c:dLbl>
              <c:idx val="1"/>
              <c:layout/>
              <c:tx>
                <c:rich>
                  <a:bodyPr/>
                  <a:lstStyle/>
                  <a:p>
                    <a:r>
                      <a:rPr lang="en-US" dirty="0"/>
                      <a:t>Cheap </a:t>
                    </a:r>
                    <a:r>
                      <a:rPr lang="en-US" dirty="0" smtClean="0"/>
                      <a:t>(</a:t>
                    </a:r>
                    <a:r>
                      <a:rPr lang="en-US" baseline="0" dirty="0" smtClean="0"/>
                      <a:t>19%)</a:t>
                    </a:r>
                    <a:endParaRPr lang="en-US" baseline="0" dirty="0"/>
                  </a:p>
                </c:rich>
              </c:tx>
              <c:dLblPos val="ctr"/>
              <c:showLegendKey val="0"/>
              <c:showVal val="1"/>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3-69E5-4F19-B5E8-2B8E18379BD0}"/>
                </c:ext>
              </c:extLst>
            </c:dLbl>
            <c:dLbl>
              <c:idx val="2"/>
              <c:layout>
                <c:manualLayout>
                  <c:x val="0.17542276233231358"/>
                  <c:y val="0.14429941291636506"/>
                </c:manualLayout>
              </c:layout>
              <c:tx>
                <c:rich>
                  <a:bodyPr/>
                  <a:lstStyle/>
                  <a:p>
                    <a:r>
                      <a:rPr lang="en-US" dirty="0"/>
                      <a:t>Very expensive</a:t>
                    </a:r>
                    <a:r>
                      <a:rPr lang="en-US" baseline="0" dirty="0"/>
                      <a:t> (12%)</a:t>
                    </a:r>
                    <a:endParaRPr lang="en-US" dirty="0"/>
                  </a:p>
                </c:rich>
              </c:tx>
              <c:dLblPos val="bestFit"/>
              <c:showLegendKey val="0"/>
              <c:showVal val="1"/>
              <c:showCatName val="1"/>
              <c:showSerName val="0"/>
              <c:showPercent val="1"/>
              <c:showBubbleSize val="0"/>
              <c:extLst xmlns:c16r2="http://schemas.microsoft.com/office/drawing/2015/06/chart">
                <c:ext xmlns:c15="http://schemas.microsoft.com/office/drawing/2012/chart" uri="{CE6537A1-D6FC-4f65-9D91-7224C49458BB}">
                  <c15:layout>
                    <c:manualLayout>
                      <c:w val="0.23408484810597527"/>
                      <c:h val="0.18095571156159099"/>
                    </c:manualLayout>
                  </c15:layout>
                </c:ext>
                <c:ext xmlns:c16="http://schemas.microsoft.com/office/drawing/2014/chart" uri="{C3380CC4-5D6E-409C-BE32-E72D297353CC}">
                  <c16:uniqueId val="{00000005-69E5-4F19-B5E8-2B8E18379BD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Sheet8!$A$4:$A$6</c:f>
              <c:strCache>
                <c:ptCount val="3"/>
                <c:pt idx="0">
                  <c:v>Mahal</c:v>
                </c:pt>
                <c:pt idx="1">
                  <c:v>Murah</c:v>
                </c:pt>
                <c:pt idx="2">
                  <c:v>Sangat Mahal</c:v>
                </c:pt>
              </c:strCache>
            </c:strRef>
          </c:cat>
          <c:val>
            <c:numRef>
              <c:f>Sheet8!$B$4:$B$6</c:f>
              <c:numCache>
                <c:formatCode>General</c:formatCode>
                <c:ptCount val="3"/>
                <c:pt idx="0">
                  <c:v>80</c:v>
                </c:pt>
                <c:pt idx="1">
                  <c:v>22</c:v>
                </c:pt>
                <c:pt idx="2">
                  <c:v>14</c:v>
                </c:pt>
              </c:numCache>
            </c:numRef>
          </c:val>
          <c:extLst xmlns:c16r2="http://schemas.microsoft.com/office/drawing/2015/06/chart">
            <c:ext xmlns:c16="http://schemas.microsoft.com/office/drawing/2014/chart" uri="{C3380CC4-5D6E-409C-BE32-E72D297353CC}">
              <c16:uniqueId val="{00000006-69E5-4F19-B5E8-2B8E18379BD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Fix(AutoRecovered).xlsx]Sheet49!PivotTable12</c:name>
    <c:fmtId val="6"/>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Sheet49!$B$3</c:f>
              <c:strCache>
                <c:ptCount val="1"/>
                <c:pt idx="0">
                  <c:v>Total</c:v>
                </c:pt>
              </c:strCache>
            </c:strRef>
          </c:tx>
          <c:spPr>
            <a:solidFill>
              <a:schemeClr val="accent3">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Sheet49!$A$4:$A$8</c:f>
              <c:strCache>
                <c:ptCount val="5"/>
                <c:pt idx="0">
                  <c:v>ES</c:v>
                </c:pt>
                <c:pt idx="1">
                  <c:v>JHS</c:v>
                </c:pt>
                <c:pt idx="2">
                  <c:v>SHS</c:v>
                </c:pt>
                <c:pt idx="3">
                  <c:v>Bachelor</c:v>
                </c:pt>
                <c:pt idx="4">
                  <c:v>Master</c:v>
                </c:pt>
              </c:strCache>
            </c:strRef>
          </c:cat>
          <c:val>
            <c:numRef>
              <c:f>Sheet49!$B$4:$B$8</c:f>
              <c:numCache>
                <c:formatCode>General</c:formatCode>
                <c:ptCount val="5"/>
                <c:pt idx="0">
                  <c:v>6</c:v>
                </c:pt>
                <c:pt idx="1">
                  <c:v>7</c:v>
                </c:pt>
                <c:pt idx="2">
                  <c:v>109</c:v>
                </c:pt>
                <c:pt idx="3">
                  <c:v>125</c:v>
                </c:pt>
                <c:pt idx="4">
                  <c:v>16</c:v>
                </c:pt>
              </c:numCache>
            </c:numRef>
          </c:val>
          <c:extLst xmlns:c16r2="http://schemas.microsoft.com/office/drawing/2015/06/chart">
            <c:ext xmlns:c16="http://schemas.microsoft.com/office/drawing/2014/chart" uri="{C3380CC4-5D6E-409C-BE32-E72D297353CC}">
              <c16:uniqueId val="{00000000-A92F-4F68-834E-1F83A2FC8DBD}"/>
            </c:ext>
          </c:extLst>
        </c:ser>
        <c:dLbls>
          <c:dLblPos val="outEnd"/>
          <c:showLegendKey val="0"/>
          <c:showVal val="1"/>
          <c:showCatName val="0"/>
          <c:showSerName val="0"/>
          <c:showPercent val="0"/>
          <c:showBubbleSize val="0"/>
        </c:dLbls>
        <c:gapWidth val="100"/>
        <c:overlap val="-24"/>
        <c:axId val="38375808"/>
        <c:axId val="38378880"/>
      </c:barChart>
      <c:catAx>
        <c:axId val="383758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Education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8378880"/>
        <c:crosses val="autoZero"/>
        <c:auto val="1"/>
        <c:lblAlgn val="ctr"/>
        <c:lblOffset val="100"/>
        <c:noMultiLvlLbl val="0"/>
      </c:catAx>
      <c:valAx>
        <c:axId val="3837888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8375808"/>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Fix.xlsx]Sheet11!PivotTable126</c:name>
    <c:fmtId val="11"/>
  </c:pivotSource>
  <c:chart>
    <c:autoTitleDeleted val="1"/>
    <c:pivotFmts>
      <c:pivotFmt>
        <c:idx val="0"/>
        <c:spPr>
          <a:solidFill>
            <a:schemeClr val="accent1"/>
          </a:solidFill>
          <a:ln>
            <a:noFill/>
          </a:ln>
          <a:effectLst>
            <a:outerShdw blurRad="254000" sx="102000" sy="102000" algn="ctr" rotWithShape="0">
              <a:prstClr val="black">
                <a:alpha val="20000"/>
              </a:prstClr>
            </a:outerShdw>
          </a:effectLst>
          <a:sp3d/>
        </c:spPr>
        <c:marker>
          <c:symbol val="circle"/>
          <c:size val="6"/>
        </c:marker>
        <c:dLbl>
          <c:idx val="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a:outerShdw blurRad="254000" sx="102000" sy="102000" algn="ctr" rotWithShape="0">
              <a:prstClr val="black">
                <a:alpha val="20000"/>
              </a:prstClr>
            </a:outerShdw>
          </a:effectLst>
          <a:sp3d/>
        </c:spPr>
      </c:pivotFmt>
      <c:pivotFmt>
        <c:idx val="2"/>
        <c:spPr>
          <a:solidFill>
            <a:schemeClr val="accent2"/>
          </a:solidFill>
          <a:ln>
            <a:noFill/>
          </a:ln>
          <a:effectLst>
            <a:outerShdw blurRad="254000" sx="102000" sy="102000" algn="ctr" rotWithShape="0">
              <a:prstClr val="black">
                <a:alpha val="20000"/>
              </a:prstClr>
            </a:outerShdw>
          </a:effectLst>
          <a:sp3d/>
        </c:spPr>
      </c:pivotFmt>
      <c:pivotFmt>
        <c:idx val="3"/>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4"/>
        <c:spPr>
          <a:solidFill>
            <a:schemeClr val="accent1"/>
          </a:solidFill>
          <a:ln>
            <a:noFill/>
          </a:ln>
          <a:effectLst>
            <a:outerShdw blurRad="254000" sx="102000" sy="102000" algn="ctr" rotWithShape="0">
              <a:prstClr val="black">
                <a:alpha val="20000"/>
              </a:prstClr>
            </a:outerShdw>
          </a:effectLst>
          <a:sp3d/>
        </c:spPr>
      </c:pivotFmt>
      <c:pivotFmt>
        <c:idx val="5"/>
        <c:spPr>
          <a:solidFill>
            <a:schemeClr val="accent1"/>
          </a:solidFill>
          <a:ln>
            <a:noFill/>
          </a:ln>
          <a:effectLst>
            <a:outerShdw blurRad="254000" sx="102000" sy="102000" algn="ctr" rotWithShape="0">
              <a:prstClr val="black">
                <a:alpha val="20000"/>
              </a:prstClr>
            </a:outerShdw>
          </a:effectLst>
          <a:sp3d/>
        </c:spPr>
      </c:pivotFmt>
      <c:pivotFmt>
        <c:idx val="6"/>
        <c:spPr>
          <a:solidFill>
            <a:schemeClr val="accent1"/>
          </a:solidFill>
          <a:ln>
            <a:noFill/>
          </a:ln>
          <a:effectLst>
            <a:outerShdw blurRad="254000" sx="102000" sy="102000" algn="ctr" rotWithShape="0">
              <a:prstClr val="black">
                <a:alpha val="20000"/>
              </a:prstClr>
            </a:outerShdw>
          </a:effectLst>
          <a:sp3d/>
        </c:spPr>
        <c:marker>
          <c:symbol val="none"/>
        </c:marker>
        <c:dLbl>
          <c:idx val="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7"/>
        <c:spPr>
          <a:solidFill>
            <a:schemeClr val="accent1"/>
          </a:solidFill>
          <a:ln>
            <a:noFill/>
          </a:ln>
          <a:effectLst>
            <a:outerShdw blurRad="254000" sx="102000" sy="102000" algn="ctr" rotWithShape="0">
              <a:prstClr val="black">
                <a:alpha val="20000"/>
              </a:prstClr>
            </a:outerShdw>
          </a:effectLst>
          <a:sp3d/>
        </c:spPr>
      </c:pivotFmt>
      <c:pivotFmt>
        <c:idx val="8"/>
        <c:spPr>
          <a:solidFill>
            <a:schemeClr val="accent1"/>
          </a:solidFill>
          <a:ln>
            <a:noFill/>
          </a:ln>
          <a:effectLst>
            <a:outerShdw blurRad="254000" sx="102000" sy="102000" algn="ctr" rotWithShape="0">
              <a:prstClr val="black">
                <a:alpha val="20000"/>
              </a:prstClr>
            </a:outerShdw>
          </a:effectLst>
          <a:sp3d/>
        </c:spPr>
      </c:pivotFmt>
    </c:pivotFmts>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Sheet11!$B$3</c:f>
              <c:strCache>
                <c:ptCount val="1"/>
                <c:pt idx="0">
                  <c:v>Total</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FF8B-4164-87CE-EC062D237F58}"/>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FF8B-4164-87CE-EC062D237F58}"/>
              </c:ext>
            </c:extLst>
          </c:dPt>
          <c:dLbls>
            <c:dLbl>
              <c:idx val="1"/>
              <c:layout/>
              <c:tx>
                <c:rich>
                  <a:bodyPr/>
                  <a:lstStyle/>
                  <a:p>
                    <a:r>
                      <a:rPr lang="en-US" smtClean="0"/>
                      <a:t>Private</a:t>
                    </a:r>
                    <a:r>
                      <a:rPr lang="en-US" dirty="0"/>
                      <a:t>
84%</a:t>
                    </a:r>
                  </a:p>
                </c:rich>
              </c:tx>
              <c:dLblPos val="ctr"/>
              <c:showLegendKey val="0"/>
              <c:showVal val="0"/>
              <c:showCatName val="1"/>
              <c:showSerName val="0"/>
              <c:showPercent val="1"/>
              <c:showBubbleSize val="0"/>
            </c:dLbl>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4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Sheet11!$A$4:$A$5</c:f>
              <c:strCache>
                <c:ptCount val="2"/>
                <c:pt idx="0">
                  <c:v>PLN</c:v>
                </c:pt>
                <c:pt idx="1">
                  <c:v>Swasta</c:v>
                </c:pt>
              </c:strCache>
            </c:strRef>
          </c:cat>
          <c:val>
            <c:numRef>
              <c:f>Sheet11!$B$4:$B$5</c:f>
              <c:numCache>
                <c:formatCode>General</c:formatCode>
                <c:ptCount val="2"/>
                <c:pt idx="0">
                  <c:v>18</c:v>
                </c:pt>
                <c:pt idx="1">
                  <c:v>98</c:v>
                </c:pt>
              </c:numCache>
            </c:numRef>
          </c:val>
          <c:extLst xmlns:c16r2="http://schemas.microsoft.com/office/drawing/2015/06/chart">
            <c:ext xmlns:c16="http://schemas.microsoft.com/office/drawing/2014/chart" uri="{C3380CC4-5D6E-409C-BE32-E72D297353CC}">
              <c16:uniqueId val="{00000004-FF8B-4164-87CE-EC062D237F58}"/>
            </c:ext>
          </c:extLst>
        </c:ser>
        <c:dLbls>
          <c:dLblPos val="ctr"/>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100"/>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Fix.xlsx]Sheet9!PivotTable112</c:name>
    <c:fmtId val="11"/>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Sheet9!$B$3</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Sheet9!$A$4:$A$7</c:f>
              <c:strCache>
                <c:ptCount val="4"/>
                <c:pt idx="0">
                  <c:v>Very Agree</c:v>
                </c:pt>
                <c:pt idx="1">
                  <c:v>Agree</c:v>
                </c:pt>
                <c:pt idx="2">
                  <c:v>Disagree</c:v>
                </c:pt>
                <c:pt idx="3">
                  <c:v>Very Disagree</c:v>
                </c:pt>
              </c:strCache>
            </c:strRef>
          </c:cat>
          <c:val>
            <c:numRef>
              <c:f>Sheet9!$B$4:$B$7</c:f>
              <c:numCache>
                <c:formatCode>General</c:formatCode>
                <c:ptCount val="4"/>
                <c:pt idx="0">
                  <c:v>10</c:v>
                </c:pt>
                <c:pt idx="1">
                  <c:v>69</c:v>
                </c:pt>
                <c:pt idx="2">
                  <c:v>36</c:v>
                </c:pt>
                <c:pt idx="3">
                  <c:v>1</c:v>
                </c:pt>
              </c:numCache>
            </c:numRef>
          </c:val>
          <c:extLst xmlns:c16r2="http://schemas.microsoft.com/office/drawing/2015/06/chart">
            <c:ext xmlns:c16="http://schemas.microsoft.com/office/drawing/2014/chart" uri="{C3380CC4-5D6E-409C-BE32-E72D297353CC}">
              <c16:uniqueId val="{00000000-C8BD-4A9C-A364-CD53B1B5A20E}"/>
            </c:ext>
          </c:extLst>
        </c:ser>
        <c:dLbls>
          <c:dLblPos val="outEnd"/>
          <c:showLegendKey val="0"/>
          <c:showVal val="1"/>
          <c:showCatName val="0"/>
          <c:showSerName val="0"/>
          <c:showPercent val="0"/>
          <c:showBubbleSize val="0"/>
        </c:dLbls>
        <c:gapWidth val="115"/>
        <c:overlap val="-20"/>
        <c:axId val="121265536"/>
        <c:axId val="121262464"/>
      </c:barChart>
      <c:valAx>
        <c:axId val="121262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21265536"/>
        <c:crosses val="autoZero"/>
        <c:crossBetween val="between"/>
      </c:valAx>
      <c:catAx>
        <c:axId val="12126553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21262464"/>
        <c:crosses val="autoZero"/>
        <c:auto val="1"/>
        <c:lblAlgn val="ctr"/>
        <c:lblOffset val="100"/>
        <c:noMultiLvlLbl val="0"/>
      </c:cat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pivotSource>
    <c:name>[Data PV Rooftop Fix.xlsx]Sheet10!PivotTable121</c:name>
    <c:fmtId val="11"/>
  </c:pivotSource>
  <c:chart>
    <c:autoTitleDeleted val="1"/>
    <c:pivotFmts>
      <c:pivotFmt>
        <c:idx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Sheet10!$B$3</c:f>
              <c:strCache>
                <c:ptCount val="1"/>
                <c:pt idx="0">
                  <c:v>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Sheet10!$A$4:$A$9</c:f>
              <c:strCache>
                <c:ptCount val="6"/>
                <c:pt idx="0">
                  <c:v>Inadequate land</c:v>
                </c:pt>
                <c:pt idx="1">
                  <c:v>Minimal roof area</c:v>
                </c:pt>
                <c:pt idx="2">
                  <c:v>Power supply voltage is not strong</c:v>
                </c:pt>
                <c:pt idx="3">
                  <c:v>Additional fee</c:v>
                </c:pt>
                <c:pt idx="4">
                  <c:v>Thick trees</c:v>
                </c:pt>
                <c:pt idx="5">
                  <c:v>None</c:v>
                </c:pt>
              </c:strCache>
            </c:strRef>
          </c:cat>
          <c:val>
            <c:numRef>
              <c:f>Sheet10!$B$4:$B$9</c:f>
              <c:numCache>
                <c:formatCode>General</c:formatCode>
                <c:ptCount val="6"/>
                <c:pt idx="0">
                  <c:v>1</c:v>
                </c:pt>
                <c:pt idx="1">
                  <c:v>8</c:v>
                </c:pt>
                <c:pt idx="2">
                  <c:v>4</c:v>
                </c:pt>
                <c:pt idx="3">
                  <c:v>2</c:v>
                </c:pt>
                <c:pt idx="4">
                  <c:v>2</c:v>
                </c:pt>
                <c:pt idx="5">
                  <c:v>99</c:v>
                </c:pt>
              </c:numCache>
            </c:numRef>
          </c:val>
          <c:extLst xmlns:c16r2="http://schemas.microsoft.com/office/drawing/2015/06/chart">
            <c:ext xmlns:c16="http://schemas.microsoft.com/office/drawing/2014/chart" uri="{C3380CC4-5D6E-409C-BE32-E72D297353CC}">
              <c16:uniqueId val="{00000000-107F-4FC4-B15D-B6CBF7AFD140}"/>
            </c:ext>
          </c:extLst>
        </c:ser>
        <c:dLbls>
          <c:dLblPos val="outEnd"/>
          <c:showLegendKey val="0"/>
          <c:showVal val="1"/>
          <c:showCatName val="0"/>
          <c:showSerName val="0"/>
          <c:showPercent val="0"/>
          <c:showBubbleSize val="0"/>
        </c:dLbls>
        <c:gapWidth val="115"/>
        <c:overlap val="-20"/>
        <c:axId val="121341056"/>
        <c:axId val="124874752"/>
      </c:barChart>
      <c:catAx>
        <c:axId val="12134105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24874752"/>
        <c:crosses val="autoZero"/>
        <c:auto val="1"/>
        <c:lblAlgn val="ctr"/>
        <c:lblOffset val="100"/>
        <c:noMultiLvlLbl val="0"/>
      </c:catAx>
      <c:valAx>
        <c:axId val="1248747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r>
                  <a:rPr lang="en-ID"/>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crossAx val="12134105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3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Fix(AutoRecovered).xlsx]Sheet51!PivotTable27</c:name>
    <c:fmtId val="4"/>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effectLst/>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effectLst/>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effectLst/>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bar"/>
        <c:grouping val="clustered"/>
        <c:varyColors val="0"/>
        <c:ser>
          <c:idx val="0"/>
          <c:order val="0"/>
          <c:tx>
            <c:strRef>
              <c:f>Sheet51!$B$3</c:f>
              <c:strCache>
                <c:ptCount val="1"/>
                <c:pt idx="0">
                  <c:v>Total</c:v>
                </c:pt>
              </c:strCache>
            </c:strRef>
          </c:tx>
          <c:spPr>
            <a:solidFill>
              <a:schemeClr val="accent4"/>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effectLst/>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Sheet51!$A$4:$A$10</c:f>
              <c:strCache>
                <c:ptCount val="7"/>
                <c:pt idx="0">
                  <c:v>Other</c:v>
                </c:pt>
                <c:pt idx="1">
                  <c:v>Odd jobs</c:v>
                </c:pt>
                <c:pt idx="2">
                  <c:v>Enterpreneur</c:v>
                </c:pt>
                <c:pt idx="3">
                  <c:v>Private employee</c:v>
                </c:pt>
                <c:pt idx="4">
                  <c:v>Civil servant/Police</c:v>
                </c:pt>
                <c:pt idx="5">
                  <c:v>Farm worker</c:v>
                </c:pt>
                <c:pt idx="6">
                  <c:v>Farmer</c:v>
                </c:pt>
              </c:strCache>
            </c:strRef>
          </c:cat>
          <c:val>
            <c:numRef>
              <c:f>Sheet51!$B$4:$B$10</c:f>
              <c:numCache>
                <c:formatCode>General</c:formatCode>
                <c:ptCount val="7"/>
                <c:pt idx="0">
                  <c:v>44</c:v>
                </c:pt>
                <c:pt idx="1">
                  <c:v>14</c:v>
                </c:pt>
                <c:pt idx="2">
                  <c:v>94</c:v>
                </c:pt>
                <c:pt idx="3">
                  <c:v>90</c:v>
                </c:pt>
                <c:pt idx="4">
                  <c:v>18</c:v>
                </c:pt>
                <c:pt idx="5">
                  <c:v>2</c:v>
                </c:pt>
                <c:pt idx="6">
                  <c:v>1</c:v>
                </c:pt>
              </c:numCache>
            </c:numRef>
          </c:val>
          <c:extLst xmlns:c16r2="http://schemas.microsoft.com/office/drawing/2015/06/chart">
            <c:ext xmlns:c16="http://schemas.microsoft.com/office/drawing/2014/chart" uri="{C3380CC4-5D6E-409C-BE32-E72D297353CC}">
              <c16:uniqueId val="{00000000-1120-4B39-A4A6-250B0F6CE2A8}"/>
            </c:ext>
          </c:extLst>
        </c:ser>
        <c:dLbls>
          <c:dLblPos val="outEnd"/>
          <c:showLegendKey val="0"/>
          <c:showVal val="1"/>
          <c:showCatName val="0"/>
          <c:showSerName val="0"/>
          <c:showPercent val="0"/>
          <c:showBubbleSize val="0"/>
        </c:dLbls>
        <c:gapWidth val="115"/>
        <c:overlap val="-20"/>
        <c:axId val="40332288"/>
        <c:axId val="40352000"/>
      </c:barChart>
      <c:catAx>
        <c:axId val="40332288"/>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effectLst/>
                    <a:latin typeface="+mn-lt"/>
                    <a:ea typeface="+mn-ea"/>
                    <a:cs typeface="+mn-cs"/>
                  </a:defRPr>
                </a:pPr>
                <a:r>
                  <a:rPr lang="en-ID" dirty="0">
                    <a:solidFill>
                      <a:schemeClr val="tx1"/>
                    </a:solidFill>
                  </a:rPr>
                  <a:t>Name of Occupation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effectLst/>
                <a:latin typeface="+mn-lt"/>
                <a:ea typeface="+mn-ea"/>
                <a:cs typeface="+mn-cs"/>
              </a:defRPr>
            </a:pPr>
            <a:endParaRPr lang="en-US"/>
          </a:p>
        </c:txPr>
        <c:crossAx val="40352000"/>
        <c:crosses val="autoZero"/>
        <c:auto val="1"/>
        <c:lblAlgn val="ctr"/>
        <c:lblOffset val="100"/>
        <c:noMultiLvlLbl val="0"/>
      </c:catAx>
      <c:valAx>
        <c:axId val="4035200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effectLst/>
                    <a:latin typeface="+mn-lt"/>
                    <a:ea typeface="+mn-ea"/>
                    <a:cs typeface="+mn-cs"/>
                  </a:defRPr>
                </a:pPr>
                <a:r>
                  <a:rPr lang="en-ID"/>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effectLst/>
                <a:latin typeface="+mn-lt"/>
                <a:ea typeface="+mn-ea"/>
                <a:cs typeface="+mn-cs"/>
              </a:defRPr>
            </a:pPr>
            <a:endParaRPr lang="en-US"/>
          </a:p>
        </c:txPr>
        <c:crossAx val="40332288"/>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sz="1400" b="1">
          <a:solidFill>
            <a:schemeClr val="tx1"/>
          </a:solidFill>
          <a:effectLst/>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Fix(AutoRecovered).xlsx]Sheet52!PivotTable42</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Lst>
        </c:dLbl>
      </c:pivotFmt>
    </c:pivotFmts>
    <c:plotArea>
      <c:layout/>
      <c:barChart>
        <c:barDir val="col"/>
        <c:grouping val="clustered"/>
        <c:varyColors val="0"/>
        <c:ser>
          <c:idx val="0"/>
          <c:order val="0"/>
          <c:tx>
            <c:strRef>
              <c:f>Sheet52!$B$3</c:f>
              <c:strCache>
                <c:ptCount val="1"/>
                <c:pt idx="0">
                  <c:v>Total</c:v>
                </c:pt>
              </c:strCache>
            </c:strRef>
          </c:tx>
          <c:spPr>
            <a:solidFill>
              <a:schemeClr val="accent4"/>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Sheet52!$A$4:$A$9</c:f>
              <c:strCache>
                <c:ptCount val="6"/>
                <c:pt idx="0">
                  <c:v>&lt;3</c:v>
                </c:pt>
                <c:pt idx="1">
                  <c:v>3</c:v>
                </c:pt>
                <c:pt idx="2">
                  <c:v>4</c:v>
                </c:pt>
                <c:pt idx="3">
                  <c:v>5</c:v>
                </c:pt>
                <c:pt idx="4">
                  <c:v>6</c:v>
                </c:pt>
                <c:pt idx="5">
                  <c:v>6&lt;</c:v>
                </c:pt>
              </c:strCache>
            </c:strRef>
          </c:cat>
          <c:val>
            <c:numRef>
              <c:f>Sheet52!$B$4:$B$9</c:f>
              <c:numCache>
                <c:formatCode>General</c:formatCode>
                <c:ptCount val="6"/>
                <c:pt idx="0">
                  <c:v>54</c:v>
                </c:pt>
                <c:pt idx="1">
                  <c:v>44</c:v>
                </c:pt>
                <c:pt idx="2">
                  <c:v>83</c:v>
                </c:pt>
                <c:pt idx="3">
                  <c:v>46</c:v>
                </c:pt>
                <c:pt idx="4">
                  <c:v>17</c:v>
                </c:pt>
                <c:pt idx="5">
                  <c:v>19</c:v>
                </c:pt>
              </c:numCache>
            </c:numRef>
          </c:val>
          <c:extLst xmlns:c16r2="http://schemas.microsoft.com/office/drawing/2015/06/chart">
            <c:ext xmlns:c16="http://schemas.microsoft.com/office/drawing/2014/chart" uri="{C3380CC4-5D6E-409C-BE32-E72D297353CC}">
              <c16:uniqueId val="{00000000-5B86-4FC8-9EE2-B39F92978B1C}"/>
            </c:ext>
          </c:extLst>
        </c:ser>
        <c:dLbls>
          <c:dLblPos val="outEnd"/>
          <c:showLegendKey val="0"/>
          <c:showVal val="1"/>
          <c:showCatName val="0"/>
          <c:showSerName val="0"/>
          <c:showPercent val="0"/>
          <c:showBubbleSize val="0"/>
        </c:dLbls>
        <c:gapWidth val="100"/>
        <c:overlap val="-24"/>
        <c:axId val="40427904"/>
        <c:axId val="40430976"/>
      </c:barChart>
      <c:catAx>
        <c:axId val="4042790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Household Members</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40430976"/>
        <c:crosses val="autoZero"/>
        <c:auto val="1"/>
        <c:lblAlgn val="ctr"/>
        <c:lblOffset val="100"/>
        <c:noMultiLvlLbl val="0"/>
      </c:catAx>
      <c:valAx>
        <c:axId val="4043097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ID" dirty="0"/>
                  <a:t>Number of Respondents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427904"/>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sz="1400" b="1">
          <a:solidFill>
            <a:schemeClr val="tx1"/>
          </a:solidFill>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Categories val="1"/>
        <c14:dropZoneData val="1"/>
        <c14:dropZonesVisible val="1"/>
      </c14:pivotOptions>
    </c:ext>
  </c:extLst>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[Data PV Rooftop Fix(AutoRecovered).xlsx]Sheet42!PivotTable15</c:name>
    <c:fmtId val="3"/>
  </c:pivotSource>
  <c:chart>
    <c:autoTitleDeleted val="1"/>
    <c:pivotFmts>
      <c:pivotFmt>
        <c:idx val="0"/>
        <c:spPr>
          <a:solidFill>
            <a:schemeClr val="accent6"/>
          </a:solidFill>
          <a:ln>
            <a:noFill/>
          </a:ln>
          <a:effectLst>
            <a:outerShdw blurRad="254000" sx="102000" sy="102000" algn="ctr" rotWithShape="0">
              <a:prstClr val="black">
                <a:alpha val="20000"/>
              </a:prstClr>
            </a:outerShdw>
          </a:effectLst>
          <a:sp3d/>
        </c:spPr>
        <c:marker>
          <c:symbol val="circle"/>
          <c:size val="6"/>
        </c:marker>
        <c:dLbl>
          <c:idx val="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1"/>
        <c:spPr>
          <a:solidFill>
            <a:schemeClr val="accent6"/>
          </a:solidFill>
          <a:ln>
            <a:noFill/>
          </a:ln>
          <a:effectLst>
            <a:outerShdw blurRad="254000" sx="102000" sy="102000" algn="ctr" rotWithShape="0">
              <a:prstClr val="black">
                <a:alpha val="20000"/>
              </a:prstClr>
            </a:outerShdw>
          </a:effectLst>
          <a:sp3d/>
        </c:spPr>
        <c:marker>
          <c:symbol val="none"/>
        </c:marker>
        <c:dLbl>
          <c:idx val="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2"/>
        <c:spPr>
          <a:solidFill>
            <a:schemeClr val="accent6"/>
          </a:solidFill>
          <a:ln>
            <a:noFill/>
          </a:ln>
          <a:effectLst>
            <a:outerShdw blurRad="254000" sx="102000" sy="102000" algn="ctr" rotWithShape="0">
              <a:prstClr val="black">
                <a:alpha val="20000"/>
              </a:prstClr>
            </a:outerShdw>
          </a:effectLst>
          <a:sp3d/>
        </c:spPr>
      </c:pivotFmt>
      <c:pivotFmt>
        <c:idx val="3"/>
        <c:spPr>
          <a:solidFill>
            <a:schemeClr val="accent6"/>
          </a:solidFill>
          <a:ln>
            <a:noFill/>
          </a:ln>
          <a:effectLst>
            <a:outerShdw blurRad="254000" sx="102000" sy="102000" algn="ctr" rotWithShape="0">
              <a:prstClr val="black">
                <a:alpha val="20000"/>
              </a:prstClr>
            </a:outerShdw>
          </a:effectLst>
          <a:sp3d/>
        </c:spPr>
      </c:pivotFmt>
      <c:pivotFmt>
        <c:idx val="4"/>
        <c:spPr>
          <a:solidFill>
            <a:schemeClr val="accent6"/>
          </a:solidFill>
          <a:ln>
            <a:noFill/>
          </a:ln>
          <a:effectLst>
            <a:outerShdw blurRad="254000" sx="102000" sy="102000" algn="ctr" rotWithShape="0">
              <a:prstClr val="black">
                <a:alpha val="20000"/>
              </a:prstClr>
            </a:outerShdw>
          </a:effectLst>
          <a:sp3d/>
        </c:spPr>
        <c:marker>
          <c:symbol val="none"/>
        </c:marker>
        <c:dLbl>
          <c:idx val="0"/>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extLst>
        </c:dLbl>
      </c:pivotFmt>
      <c:pivotFmt>
        <c:idx val="5"/>
        <c:spPr>
          <a:solidFill>
            <a:schemeClr val="accent6"/>
          </a:solidFill>
          <a:ln>
            <a:noFill/>
          </a:ln>
          <a:effectLst>
            <a:outerShdw blurRad="254000" sx="102000" sy="102000" algn="ctr" rotWithShape="0">
              <a:prstClr val="black">
                <a:alpha val="20000"/>
              </a:prstClr>
            </a:outerShdw>
          </a:effectLst>
          <a:sp3d/>
        </c:spPr>
      </c:pivotFmt>
      <c:pivotFmt>
        <c:idx val="6"/>
        <c:spPr>
          <a:solidFill>
            <a:schemeClr val="accent6"/>
          </a:solidFill>
          <a:ln>
            <a:noFill/>
          </a:ln>
          <a:effectLst>
            <a:outerShdw blurRad="254000" sx="102000" sy="102000" algn="ctr" rotWithShape="0">
              <a:prstClr val="black">
                <a:alpha val="20000"/>
              </a:prstClr>
            </a:outerShdw>
          </a:effectLst>
          <a:sp3d/>
        </c:spPr>
      </c:pivotFmt>
    </c:pivotFmts>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Sheet42!$B$3</c:f>
              <c:strCache>
                <c:ptCount val="1"/>
                <c:pt idx="0">
                  <c:v>Total</c:v>
                </c:pt>
              </c:strCache>
            </c:strRef>
          </c:tx>
          <c:dPt>
            <c:idx val="0"/>
            <c:bubble3D val="0"/>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0F19-40F5-81A0-ECD01CFFAB3F}"/>
              </c:ext>
            </c:extLst>
          </c:dPt>
          <c:dPt>
            <c:idx val="1"/>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0F19-40F5-81A0-ECD01CFFAB3F}"/>
              </c:ext>
            </c:extLst>
          </c:dPt>
          <c:dLbls>
            <c:dLbl>
              <c:idx val="0"/>
              <c:layout/>
              <c:tx>
                <c:rich>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r>
                      <a:rPr lang="en-US" sz="1200" dirty="0"/>
                      <a:t>Services</a:t>
                    </a:r>
                    <a:r>
                      <a:rPr lang="en-US" sz="1200" baseline="0" dirty="0"/>
                      <a:t>
</a:t>
                    </a:r>
                    <a:r>
                      <a:rPr lang="en-US" sz="1200" baseline="0" dirty="0" smtClean="0"/>
                      <a:t>65%</a:t>
                    </a:r>
                    <a:endParaRPr lang="en-US" sz="1200" baseline="0" dirty="0"/>
                  </a:p>
                </c:rich>
              </c:tx>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1-0F19-40F5-81A0-ECD01CFFAB3F}"/>
                </c:ext>
              </c:extLst>
            </c:dLbl>
            <c:dLbl>
              <c:idx val="1"/>
              <c:layout/>
              <c:tx>
                <c:rich>
                  <a:bodyPr rot="0" spcFirstLastPara="1" vertOverflow="ellipsis" vert="horz" wrap="square" lIns="38100" tIns="19050" rIns="38100" bIns="19050" anchor="ctr" anchorCtr="1">
                    <a:noAutofit/>
                  </a:bodyPr>
                  <a:lstStyle/>
                  <a:p>
                    <a:pPr>
                      <a:defRPr sz="1200" b="1" i="0" u="none" strike="noStrike" kern="1200" baseline="0">
                        <a:solidFill>
                          <a:schemeClr val="lt1"/>
                        </a:solidFill>
                        <a:latin typeface="+mn-lt"/>
                        <a:ea typeface="+mn-ea"/>
                        <a:cs typeface="+mn-cs"/>
                      </a:defRPr>
                    </a:pPr>
                    <a:r>
                      <a:rPr lang="en-US" sz="1200" baseline="0" dirty="0"/>
                      <a:t>Production
</a:t>
                    </a:r>
                    <a:r>
                      <a:rPr lang="en-US" sz="1200" baseline="0" dirty="0" smtClean="0"/>
                      <a:t>35%</a:t>
                    </a:r>
                    <a:endParaRPr lang="en-US" sz="1200" baseline="0" dirty="0"/>
                  </a:p>
                </c:rich>
              </c:tx>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18494165729621953"/>
                      <c:h val="0.19945103028056621"/>
                    </c:manualLayout>
                  </c15:layout>
                  <c15:dlblFieldTable/>
                  <c15:showDataLabelsRange val="0"/>
                </c:ext>
                <c:ext xmlns:c16="http://schemas.microsoft.com/office/drawing/2014/chart" uri="{C3380CC4-5D6E-409C-BE32-E72D297353CC}">
                  <c16:uniqueId val="{00000003-0F19-40F5-81A0-ECD01CFFAB3F}"/>
                </c:ext>
              </c:extLst>
            </c:dLbl>
            <c:spPr>
              <a:pattFill prst="pct75">
                <a:fgClr>
                  <a:srgbClr val="000000">
                    <a:lumMod val="75000"/>
                    <a:lumOff val="25000"/>
                  </a:srgbClr>
                </a:fgClr>
                <a:bgClr>
                  <a:srgbClr val="000000">
                    <a:lumMod val="65000"/>
                    <a:lumOff val="35000"/>
                  </a:srgb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Sheet42!$A$4:$A$5</c:f>
              <c:strCache>
                <c:ptCount val="2"/>
                <c:pt idx="0">
                  <c:v>Jasa</c:v>
                </c:pt>
                <c:pt idx="1">
                  <c:v>Produksi</c:v>
                </c:pt>
              </c:strCache>
            </c:strRef>
          </c:cat>
          <c:val>
            <c:numRef>
              <c:f>Sheet42!$B$4:$B$5</c:f>
              <c:numCache>
                <c:formatCode>General</c:formatCode>
                <c:ptCount val="2"/>
                <c:pt idx="0">
                  <c:v>39</c:v>
                </c:pt>
                <c:pt idx="1">
                  <c:v>21</c:v>
                </c:pt>
              </c:numCache>
            </c:numRef>
          </c:val>
          <c:extLst xmlns:c16r2="http://schemas.microsoft.com/office/drawing/2015/06/chart">
            <c:ext xmlns:c16="http://schemas.microsoft.com/office/drawing/2014/chart" uri="{C3380CC4-5D6E-409C-BE32-E72D297353CC}">
              <c16:uniqueId val="{00000004-0F19-40F5-81A0-ECD01CFFAB3F}"/>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extLst xmlns:c16r2="http://schemas.microsoft.com/office/drawing/2015/06/chart">
    <c:ext xmlns:c16="http://schemas.microsoft.com/office/drawing/2014/chart" uri="{E28EC0CA-F0BB-4C9C-879D-F8772B89E7AC}">
      <c16:pivotOptions16>
        <c16:showExpandCollapseFieldButtons val="1"/>
      </c16:pivotOptions16>
    </c:ext>
    <c:ext xmlns:c14="http://schemas.microsoft.com/office/drawing/2007/8/2/chart" uri="{781A3756-C4B2-4CAC-9D66-4F8BD8637D16}">
      <c14:pivotOptions>
        <c14:dropZoneFilter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withinLinear" id="15">
  <a:schemeClr val="accent2"/>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5">
  <a:schemeClr val="accent2"/>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withinLinear" id="15">
  <a:schemeClr val="accent2"/>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20.xml><?xml version="1.0" encoding="utf-8"?>
<cs:colorStyle xmlns:cs="http://schemas.microsoft.com/office/drawing/2012/chartStyle" xmlns:a="http://schemas.openxmlformats.org/drawingml/2006/main" meth="withinLinear" id="15">
  <a:schemeClr val="accent2"/>
</cs:colorStyle>
</file>

<file path=ppt/charts/colors21.xml><?xml version="1.0" encoding="utf-8"?>
<cs:colorStyle xmlns:cs="http://schemas.microsoft.com/office/drawing/2012/chartStyle" xmlns:a="http://schemas.openxmlformats.org/drawingml/2006/main" meth="withinLinear" id="19">
  <a:schemeClr val="accent6"/>
</cs:colorStyle>
</file>

<file path=ppt/charts/colors22.xml><?xml version="1.0" encoding="utf-8"?>
<cs:colorStyle xmlns:cs="http://schemas.microsoft.com/office/drawing/2012/chartStyle" xmlns:a="http://schemas.openxmlformats.org/drawingml/2006/main" meth="withinLinearReversed" id="26">
  <a:schemeClr val="accent6"/>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9">
  <a:schemeClr val="accent6"/>
</cs:colorStyle>
</file>

<file path=ppt/charts/colors27.xml><?xml version="1.0" encoding="utf-8"?>
<cs:colorStyle xmlns:cs="http://schemas.microsoft.com/office/drawing/2012/chartStyle" xmlns:a="http://schemas.openxmlformats.org/drawingml/2006/main" meth="withinLinear" id="19">
  <a:schemeClr val="accent6"/>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9">
  <a:schemeClr val="accent6"/>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withinLinear" id="17">
  <a:schemeClr val="accent4"/>
</cs:colorStyle>
</file>

<file path=ppt/charts/colors38.xml><?xml version="1.0" encoding="utf-8"?>
<cs:colorStyle xmlns:cs="http://schemas.microsoft.com/office/drawing/2012/chartStyle" xmlns:a="http://schemas.openxmlformats.org/drawingml/2006/main" meth="withinLinear" id="17">
  <a:schemeClr val="accent4"/>
</cs:colorStyle>
</file>

<file path=ppt/charts/colors39.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7">
  <a:schemeClr val="accent4"/>
</cs:colorStyle>
</file>

<file path=ppt/charts/colors41.xml><?xml version="1.0" encoding="utf-8"?>
<cs:colorStyle xmlns:cs="http://schemas.microsoft.com/office/drawing/2012/chartStyle" xmlns:a="http://schemas.openxmlformats.org/drawingml/2006/main" meth="withinLinear" id="17">
  <a:schemeClr val="accent4"/>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withinLinear" id="18">
  <a:schemeClr val="accent5"/>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withinLinear" id="18">
  <a:schemeClr val="accent5"/>
</cs:colorStyle>
</file>

<file path=ppt/charts/colors4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 id="18">
  <a:schemeClr val="accent5"/>
</cs:colorStyle>
</file>

<file path=ppt/charts/colors49.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8">
  <a:schemeClr val="accent5"/>
</cs:colorStyle>
</file>

<file path=ppt/charts/colors51.xml><?xml version="1.0" encoding="utf-8"?>
<cs:colorStyle xmlns:cs="http://schemas.microsoft.com/office/drawing/2012/chartStyle" xmlns:a="http://schemas.openxmlformats.org/drawingml/2006/main" meth="withinLinear" id="18">
  <a:schemeClr val="accent5"/>
</cs:colorStyle>
</file>

<file path=ppt/charts/colors52.xml><?xml version="1.0" encoding="utf-8"?>
<cs:colorStyle xmlns:cs="http://schemas.microsoft.com/office/drawing/2012/chartStyle" xmlns:a="http://schemas.openxmlformats.org/drawingml/2006/main" meth="withinLinear" id="18">
  <a:schemeClr val="accent5"/>
</cs:colorStyle>
</file>

<file path=ppt/charts/colors5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withinLinear" id="17">
  <a:schemeClr val="accent4"/>
</cs:colorStyle>
</file>

<file path=ppt/charts/colors55.xml><?xml version="1.0" encoding="utf-8"?>
<cs:colorStyle xmlns:cs="http://schemas.microsoft.com/office/drawing/2012/chartStyle" xmlns:a="http://schemas.openxmlformats.org/drawingml/2006/main" meth="withinLinear" id="19">
  <a:schemeClr val="accent6"/>
</cs:colorStyle>
</file>

<file path=ppt/charts/colors56.xml><?xml version="1.0" encoding="utf-8"?>
<cs:colorStyle xmlns:cs="http://schemas.microsoft.com/office/drawing/2012/chartStyle" xmlns:a="http://schemas.openxmlformats.org/drawingml/2006/main" meth="withinLinear" id="17">
  <a:schemeClr val="accent4"/>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8.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 Id="rId4"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243EA8-9E54-4C2D-87C4-6BCCEC583F9F}" type="doc">
      <dgm:prSet loTypeId="urn:microsoft.com/office/officeart/2005/8/layout/pList2" loCatId="list" qsTypeId="urn:microsoft.com/office/officeart/2005/8/quickstyle/simple1" qsCatId="simple" csTypeId="urn:microsoft.com/office/officeart/2005/8/colors/accent0_3" csCatId="mainScheme" phldr="1"/>
      <dgm:spPr/>
      <dgm:t>
        <a:bodyPr/>
        <a:lstStyle/>
        <a:p>
          <a:endParaRPr lang="en-ID"/>
        </a:p>
      </dgm:t>
    </dgm:pt>
    <dgm:pt modelId="{B4E75676-70F1-42D8-96E9-505F4090D553}">
      <dgm:prSet phldrT="[Text]" custT="1"/>
      <dgm:spPr/>
      <dgm:t>
        <a:bodyPr/>
        <a:lstStyle/>
        <a:p>
          <a:pPr algn="l"/>
          <a:r>
            <a:rPr lang="id-ID" sz="2100"/>
            <a:t>40% </a:t>
          </a:r>
          <a:r>
            <a:rPr lang="id-ID" sz="2100" err="1"/>
            <a:t>of</a:t>
          </a:r>
          <a:r>
            <a:rPr lang="id-ID" sz="2100"/>
            <a:t> </a:t>
          </a:r>
          <a:r>
            <a:rPr lang="id-ID" sz="2100" err="1"/>
            <a:t>the</a:t>
          </a:r>
          <a:r>
            <a:rPr lang="id-ID" sz="2100"/>
            <a:t> </a:t>
          </a:r>
          <a:r>
            <a:rPr lang="id-ID" sz="2100" err="1"/>
            <a:t>transportation</a:t>
          </a:r>
          <a:r>
            <a:rPr lang="id-ID" sz="2100"/>
            <a:t> </a:t>
          </a:r>
          <a:r>
            <a:rPr lang="id-ID" sz="2100" err="1"/>
            <a:t>sector</a:t>
          </a:r>
          <a:endParaRPr lang="en-ID" sz="1800"/>
        </a:p>
        <a:p>
          <a:pPr algn="l"/>
          <a:r>
            <a:rPr lang="en-ID" sz="1800">
              <a:latin typeface="Calibri Light" panose="020F0302020204030204"/>
            </a:rPr>
            <a:t>*</a:t>
          </a:r>
          <a:r>
            <a:rPr lang="en-ID" sz="1800"/>
            <a:t>96% of fuel is dominated by energy, while the rest is supplied by biodiesel and natural gas</a:t>
          </a:r>
        </a:p>
        <a:p>
          <a:pPr algn="ctr"/>
          <a:endParaRPr lang="en-ID" sz="2100"/>
        </a:p>
      </dgm:t>
    </dgm:pt>
    <dgm:pt modelId="{867E1BCC-2C42-4A1F-BF1A-0C82F682FC4B}" type="parTrans" cxnId="{BAFE5683-93AA-41ED-A234-1559EDC3489E}">
      <dgm:prSet/>
      <dgm:spPr/>
      <dgm:t>
        <a:bodyPr/>
        <a:lstStyle/>
        <a:p>
          <a:endParaRPr lang="en-ID"/>
        </a:p>
      </dgm:t>
    </dgm:pt>
    <dgm:pt modelId="{47BB681C-B951-4223-A1FB-24F0BF2C8F44}" type="sibTrans" cxnId="{BAFE5683-93AA-41ED-A234-1559EDC3489E}">
      <dgm:prSet/>
      <dgm:spPr/>
      <dgm:t>
        <a:bodyPr/>
        <a:lstStyle/>
        <a:p>
          <a:endParaRPr lang="en-ID"/>
        </a:p>
      </dgm:t>
    </dgm:pt>
    <dgm:pt modelId="{15386DE1-74A1-4307-B020-537570DDE510}">
      <dgm:prSet phldrT="[Text]" custT="1"/>
      <dgm:spPr/>
      <dgm:t>
        <a:bodyPr/>
        <a:lstStyle/>
        <a:p>
          <a:pPr rtl="0"/>
          <a:r>
            <a:rPr lang="en-ID" sz="2100"/>
            <a:t>36% industrial sector</a:t>
          </a:r>
        </a:p>
        <a:p>
          <a:pPr rtl="0"/>
          <a:r>
            <a:rPr lang="en-ID" sz="2100"/>
            <a:t>*</a:t>
          </a:r>
          <a:r>
            <a:rPr lang="en-ID" sz="1800"/>
            <a:t>The majority comes from natural gas </a:t>
          </a:r>
          <a:r>
            <a:rPr lang="en-ID" sz="2100"/>
            <a:t>and coal</a:t>
          </a:r>
        </a:p>
      </dgm:t>
    </dgm:pt>
    <dgm:pt modelId="{C3585345-5D57-4CBF-9E7C-C591393FA6F8}" type="parTrans" cxnId="{195F0EE8-EE7A-4DAA-B0FA-9DA019B6F719}">
      <dgm:prSet/>
      <dgm:spPr/>
      <dgm:t>
        <a:bodyPr/>
        <a:lstStyle/>
        <a:p>
          <a:endParaRPr lang="en-ID"/>
        </a:p>
      </dgm:t>
    </dgm:pt>
    <dgm:pt modelId="{1C952A9B-5280-44E5-8534-611CB2839B78}" type="sibTrans" cxnId="{195F0EE8-EE7A-4DAA-B0FA-9DA019B6F719}">
      <dgm:prSet/>
      <dgm:spPr/>
      <dgm:t>
        <a:bodyPr/>
        <a:lstStyle/>
        <a:p>
          <a:endParaRPr lang="en-ID"/>
        </a:p>
      </dgm:t>
    </dgm:pt>
    <dgm:pt modelId="{BB91A877-15CA-457B-BBDF-2A832B4BC9F5}">
      <dgm:prSet phldrT="[Text]" custT="1"/>
      <dgm:spPr/>
      <dgm:t>
        <a:bodyPr/>
        <a:lstStyle/>
        <a:p>
          <a:pPr rtl="0"/>
          <a:r>
            <a:rPr lang="id-ID" sz="2100"/>
            <a:t>16% of the household sector</a:t>
          </a:r>
          <a:endParaRPr lang="en-ID" sz="2100"/>
        </a:p>
        <a:p>
          <a:pPr rtl="0"/>
          <a:r>
            <a:rPr lang="en-ID" sz="1800"/>
            <a:t>*Dominated by electricity, is predicted to increase from 60% (2018) to 90% (2020)</a:t>
          </a:r>
        </a:p>
      </dgm:t>
    </dgm:pt>
    <dgm:pt modelId="{F8B9A25B-8154-4B2B-8097-268AAB40BB3E}" type="parTrans" cxnId="{FD7F085F-191F-484E-9038-C7BDD67787D3}">
      <dgm:prSet/>
      <dgm:spPr/>
      <dgm:t>
        <a:bodyPr/>
        <a:lstStyle/>
        <a:p>
          <a:endParaRPr lang="en-ID"/>
        </a:p>
      </dgm:t>
    </dgm:pt>
    <dgm:pt modelId="{00C1A833-C830-40D9-865E-CEDFBBDD8ABD}" type="sibTrans" cxnId="{FD7F085F-191F-484E-9038-C7BDD67787D3}">
      <dgm:prSet/>
      <dgm:spPr/>
      <dgm:t>
        <a:bodyPr/>
        <a:lstStyle/>
        <a:p>
          <a:endParaRPr lang="en-ID"/>
        </a:p>
      </dgm:t>
    </dgm:pt>
    <dgm:pt modelId="{68F6D516-AA92-4FE4-8632-E80F8BE1201D}">
      <dgm:prSet phldrT="[Text]" custT="1"/>
      <dgm:spPr/>
      <dgm:t>
        <a:bodyPr/>
        <a:lstStyle/>
        <a:p>
          <a:pPr rtl="0"/>
          <a:r>
            <a:rPr lang="id-ID" sz="2100"/>
            <a:t>6% commercial sector</a:t>
          </a:r>
          <a:endParaRPr lang="en-ID" sz="2100"/>
        </a:p>
      </dgm:t>
    </dgm:pt>
    <dgm:pt modelId="{A7F2F3AA-B334-4128-8DF5-91E40EC682DA}" type="parTrans" cxnId="{BCFDB712-8EE0-4A23-92C7-A0A667B278C5}">
      <dgm:prSet/>
      <dgm:spPr/>
      <dgm:t>
        <a:bodyPr/>
        <a:lstStyle/>
        <a:p>
          <a:endParaRPr lang="en-ID"/>
        </a:p>
      </dgm:t>
    </dgm:pt>
    <dgm:pt modelId="{03692B40-AEB5-4525-9433-E77F23162462}" type="sibTrans" cxnId="{BCFDB712-8EE0-4A23-92C7-A0A667B278C5}">
      <dgm:prSet/>
      <dgm:spPr/>
      <dgm:t>
        <a:bodyPr/>
        <a:lstStyle/>
        <a:p>
          <a:endParaRPr lang="en-ID"/>
        </a:p>
      </dgm:t>
    </dgm:pt>
    <dgm:pt modelId="{C78A0300-CB49-408B-818C-BE8478CE59AF}">
      <dgm:prSet phldrT="[Text]" custT="1"/>
      <dgm:spPr/>
      <dgm:t>
        <a:bodyPr/>
        <a:lstStyle/>
        <a:p>
          <a:pPr rtl="0"/>
          <a:r>
            <a:rPr lang="id-ID" sz="2100"/>
            <a:t>2% other sectors</a:t>
          </a:r>
          <a:endParaRPr lang="en-ID" sz="2100"/>
        </a:p>
      </dgm:t>
    </dgm:pt>
    <dgm:pt modelId="{FA148BE1-F361-4198-93BC-AD8CA616616B}" type="parTrans" cxnId="{7F1CDF9D-A12B-4B24-9712-6B96DAD5023F}">
      <dgm:prSet/>
      <dgm:spPr/>
      <dgm:t>
        <a:bodyPr/>
        <a:lstStyle/>
        <a:p>
          <a:endParaRPr lang="en-ID"/>
        </a:p>
      </dgm:t>
    </dgm:pt>
    <dgm:pt modelId="{CD5EF8E3-F904-4AC6-A038-263529DF01F0}" type="sibTrans" cxnId="{7F1CDF9D-A12B-4B24-9712-6B96DAD5023F}">
      <dgm:prSet/>
      <dgm:spPr/>
      <dgm:t>
        <a:bodyPr/>
        <a:lstStyle/>
        <a:p>
          <a:endParaRPr lang="en-ID"/>
        </a:p>
      </dgm:t>
    </dgm:pt>
    <dgm:pt modelId="{988B1077-A07E-4396-890A-BE3A23B23D2A}" type="pres">
      <dgm:prSet presAssocID="{2B243EA8-9E54-4C2D-87C4-6BCCEC583F9F}" presName="Name0" presStyleCnt="0">
        <dgm:presLayoutVars>
          <dgm:dir/>
          <dgm:resizeHandles val="exact"/>
        </dgm:presLayoutVars>
      </dgm:prSet>
      <dgm:spPr/>
      <dgm:t>
        <a:bodyPr/>
        <a:lstStyle/>
        <a:p>
          <a:endParaRPr lang="en-US"/>
        </a:p>
      </dgm:t>
    </dgm:pt>
    <dgm:pt modelId="{7202B8ED-9806-4A50-A88E-10396F8A2C49}" type="pres">
      <dgm:prSet presAssocID="{2B243EA8-9E54-4C2D-87C4-6BCCEC583F9F}" presName="bkgdShp" presStyleLbl="alignAccFollowNode1" presStyleIdx="0" presStyleCnt="1"/>
      <dgm:spPr/>
    </dgm:pt>
    <dgm:pt modelId="{BEF759DD-64F8-4897-ACF1-A527A6DC6679}" type="pres">
      <dgm:prSet presAssocID="{2B243EA8-9E54-4C2D-87C4-6BCCEC583F9F}" presName="linComp" presStyleCnt="0"/>
      <dgm:spPr/>
    </dgm:pt>
    <dgm:pt modelId="{5C0FD08A-4F80-4BB4-BD97-4F4629AD6382}" type="pres">
      <dgm:prSet presAssocID="{B4E75676-70F1-42D8-96E9-505F4090D553}" presName="compNode" presStyleCnt="0"/>
      <dgm:spPr/>
    </dgm:pt>
    <dgm:pt modelId="{A1E05B3C-80D2-4DCB-A052-9AE6AA2F5C89}" type="pres">
      <dgm:prSet presAssocID="{B4E75676-70F1-42D8-96E9-505F4090D553}" presName="node" presStyleLbl="node1" presStyleIdx="0" presStyleCnt="5">
        <dgm:presLayoutVars>
          <dgm:bulletEnabled val="1"/>
        </dgm:presLayoutVars>
      </dgm:prSet>
      <dgm:spPr/>
      <dgm:t>
        <a:bodyPr/>
        <a:lstStyle/>
        <a:p>
          <a:endParaRPr lang="en-US"/>
        </a:p>
      </dgm:t>
    </dgm:pt>
    <dgm:pt modelId="{8E47C12B-C0D7-405B-94A5-71FC7BBA8918}" type="pres">
      <dgm:prSet presAssocID="{B4E75676-70F1-42D8-96E9-505F4090D553}" presName="invisiNode" presStyleLbl="node1" presStyleIdx="0" presStyleCnt="5"/>
      <dgm:spPr/>
    </dgm:pt>
    <dgm:pt modelId="{B720DF89-D610-4C9B-9E93-464F013076B2}" type="pres">
      <dgm:prSet presAssocID="{B4E75676-70F1-42D8-96E9-505F4090D553}"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A12EEF90-2138-47BB-B162-E072A199A770}" type="pres">
      <dgm:prSet presAssocID="{47BB681C-B951-4223-A1FB-24F0BF2C8F44}" presName="sibTrans" presStyleLbl="sibTrans2D1" presStyleIdx="0" presStyleCnt="0"/>
      <dgm:spPr/>
      <dgm:t>
        <a:bodyPr/>
        <a:lstStyle/>
        <a:p>
          <a:endParaRPr lang="en-US"/>
        </a:p>
      </dgm:t>
    </dgm:pt>
    <dgm:pt modelId="{965FD499-9638-4823-82BA-FCD82661D4D0}" type="pres">
      <dgm:prSet presAssocID="{15386DE1-74A1-4307-B020-537570DDE510}" presName="compNode" presStyleCnt="0"/>
      <dgm:spPr/>
    </dgm:pt>
    <dgm:pt modelId="{ADC9D13E-A91E-427A-8AEE-3010CEDA232B}" type="pres">
      <dgm:prSet presAssocID="{15386DE1-74A1-4307-B020-537570DDE510}" presName="node" presStyleLbl="node1" presStyleIdx="1" presStyleCnt="5">
        <dgm:presLayoutVars>
          <dgm:bulletEnabled val="1"/>
        </dgm:presLayoutVars>
      </dgm:prSet>
      <dgm:spPr/>
      <dgm:t>
        <a:bodyPr/>
        <a:lstStyle/>
        <a:p>
          <a:endParaRPr lang="en-US"/>
        </a:p>
      </dgm:t>
    </dgm:pt>
    <dgm:pt modelId="{6C29EEFE-16A2-4C53-B569-7CCDEBE0F118}" type="pres">
      <dgm:prSet presAssocID="{15386DE1-74A1-4307-B020-537570DDE510}" presName="invisiNode" presStyleLbl="node1" presStyleIdx="1" presStyleCnt="5"/>
      <dgm:spPr/>
    </dgm:pt>
    <dgm:pt modelId="{895C8508-D6ED-4371-89BD-422C8AA92800}" type="pres">
      <dgm:prSet presAssocID="{15386DE1-74A1-4307-B020-537570DDE510}"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ABBC67AD-3737-4A96-9046-436376611EE0}" type="pres">
      <dgm:prSet presAssocID="{1C952A9B-5280-44E5-8534-611CB2839B78}" presName="sibTrans" presStyleLbl="sibTrans2D1" presStyleIdx="0" presStyleCnt="0"/>
      <dgm:spPr/>
      <dgm:t>
        <a:bodyPr/>
        <a:lstStyle/>
        <a:p>
          <a:endParaRPr lang="en-US"/>
        </a:p>
      </dgm:t>
    </dgm:pt>
    <dgm:pt modelId="{0D46CF47-0554-4FDB-9FB2-343887DD433C}" type="pres">
      <dgm:prSet presAssocID="{BB91A877-15CA-457B-BBDF-2A832B4BC9F5}" presName="compNode" presStyleCnt="0"/>
      <dgm:spPr/>
    </dgm:pt>
    <dgm:pt modelId="{E068716C-23FE-48CB-8138-9FC00F96A0C1}" type="pres">
      <dgm:prSet presAssocID="{BB91A877-15CA-457B-BBDF-2A832B4BC9F5}" presName="node" presStyleLbl="node1" presStyleIdx="2" presStyleCnt="5">
        <dgm:presLayoutVars>
          <dgm:bulletEnabled val="1"/>
        </dgm:presLayoutVars>
      </dgm:prSet>
      <dgm:spPr/>
      <dgm:t>
        <a:bodyPr/>
        <a:lstStyle/>
        <a:p>
          <a:endParaRPr lang="en-US"/>
        </a:p>
      </dgm:t>
    </dgm:pt>
    <dgm:pt modelId="{6CECC9E4-534A-461F-876A-CA24C9C55584}" type="pres">
      <dgm:prSet presAssocID="{BB91A877-15CA-457B-BBDF-2A832B4BC9F5}" presName="invisiNode" presStyleLbl="node1" presStyleIdx="2" presStyleCnt="5"/>
      <dgm:spPr/>
    </dgm:pt>
    <dgm:pt modelId="{2C60B0F8-7F23-4072-9988-2FEF00C66A57}" type="pres">
      <dgm:prSet presAssocID="{BB91A877-15CA-457B-BBDF-2A832B4BC9F5}" presName="imagNode"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t>
        <a:bodyPr/>
        <a:lstStyle/>
        <a:p>
          <a:endParaRPr lang="en-US"/>
        </a:p>
      </dgm:t>
    </dgm:pt>
    <dgm:pt modelId="{3BFE1036-6332-4EAD-820D-280783CC3566}" type="pres">
      <dgm:prSet presAssocID="{00C1A833-C830-40D9-865E-CEDFBBDD8ABD}" presName="sibTrans" presStyleLbl="sibTrans2D1" presStyleIdx="0" presStyleCnt="0"/>
      <dgm:spPr/>
      <dgm:t>
        <a:bodyPr/>
        <a:lstStyle/>
        <a:p>
          <a:endParaRPr lang="en-US"/>
        </a:p>
      </dgm:t>
    </dgm:pt>
    <dgm:pt modelId="{A1DB11BA-3565-4221-96D2-9A9B44C54C96}" type="pres">
      <dgm:prSet presAssocID="{68F6D516-AA92-4FE4-8632-E80F8BE1201D}" presName="compNode" presStyleCnt="0"/>
      <dgm:spPr/>
    </dgm:pt>
    <dgm:pt modelId="{FEAC48E9-1122-4F4F-A76A-95784A670F0E}" type="pres">
      <dgm:prSet presAssocID="{68F6D516-AA92-4FE4-8632-E80F8BE1201D}" presName="node" presStyleLbl="node1" presStyleIdx="3" presStyleCnt="5">
        <dgm:presLayoutVars>
          <dgm:bulletEnabled val="1"/>
        </dgm:presLayoutVars>
      </dgm:prSet>
      <dgm:spPr/>
      <dgm:t>
        <a:bodyPr/>
        <a:lstStyle/>
        <a:p>
          <a:endParaRPr lang="en-US"/>
        </a:p>
      </dgm:t>
    </dgm:pt>
    <dgm:pt modelId="{FEFA8A19-2ED0-4E0B-A8EE-F65341495398}" type="pres">
      <dgm:prSet presAssocID="{68F6D516-AA92-4FE4-8632-E80F8BE1201D}" presName="invisiNode" presStyleLbl="node1" presStyleIdx="3" presStyleCnt="5"/>
      <dgm:spPr/>
    </dgm:pt>
    <dgm:pt modelId="{78ACB60D-1E2A-4DDA-8DE0-2DA6B19EE8BD}" type="pres">
      <dgm:prSet presAssocID="{68F6D516-AA92-4FE4-8632-E80F8BE1201D}"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62BD6928-4AB1-4543-839E-2DEABF0487C8}" type="pres">
      <dgm:prSet presAssocID="{03692B40-AEB5-4525-9433-E77F23162462}" presName="sibTrans" presStyleLbl="sibTrans2D1" presStyleIdx="0" presStyleCnt="0"/>
      <dgm:spPr/>
      <dgm:t>
        <a:bodyPr/>
        <a:lstStyle/>
        <a:p>
          <a:endParaRPr lang="en-US"/>
        </a:p>
      </dgm:t>
    </dgm:pt>
    <dgm:pt modelId="{8BBC569F-6B03-4E9B-AC6D-929311EF57E4}" type="pres">
      <dgm:prSet presAssocID="{C78A0300-CB49-408B-818C-BE8478CE59AF}" presName="compNode" presStyleCnt="0"/>
      <dgm:spPr/>
    </dgm:pt>
    <dgm:pt modelId="{B0A9DFA9-7CAD-45C8-B60C-86CA45584BAD}" type="pres">
      <dgm:prSet presAssocID="{C78A0300-CB49-408B-818C-BE8478CE59AF}" presName="node" presStyleLbl="node1" presStyleIdx="4" presStyleCnt="5">
        <dgm:presLayoutVars>
          <dgm:bulletEnabled val="1"/>
        </dgm:presLayoutVars>
      </dgm:prSet>
      <dgm:spPr/>
      <dgm:t>
        <a:bodyPr/>
        <a:lstStyle/>
        <a:p>
          <a:endParaRPr lang="en-US"/>
        </a:p>
      </dgm:t>
    </dgm:pt>
    <dgm:pt modelId="{9136B24E-BA42-4617-B40D-A8867AB8F58C}" type="pres">
      <dgm:prSet presAssocID="{C78A0300-CB49-408B-818C-BE8478CE59AF}" presName="invisiNode" presStyleLbl="node1" presStyleIdx="4" presStyleCnt="5"/>
      <dgm:spPr/>
    </dgm:pt>
    <dgm:pt modelId="{41EAE8EE-3C90-4E3B-90D7-D76278799582}" type="pres">
      <dgm:prSet presAssocID="{C78A0300-CB49-408B-818C-BE8478CE59AF}" presName="imagNode" presStyleLbl="fgImgPlace1" presStyleIdx="4" presStyleCnt="5"/>
      <dgm:spPr/>
    </dgm:pt>
  </dgm:ptLst>
  <dgm:cxnLst>
    <dgm:cxn modelId="{A21A7B96-59A6-4EDC-9178-526E5AC06095}" type="presOf" srcId="{03692B40-AEB5-4525-9433-E77F23162462}" destId="{62BD6928-4AB1-4543-839E-2DEABF0487C8}" srcOrd="0" destOrd="0" presId="urn:microsoft.com/office/officeart/2005/8/layout/pList2"/>
    <dgm:cxn modelId="{BAFE5683-93AA-41ED-A234-1559EDC3489E}" srcId="{2B243EA8-9E54-4C2D-87C4-6BCCEC583F9F}" destId="{B4E75676-70F1-42D8-96E9-505F4090D553}" srcOrd="0" destOrd="0" parTransId="{867E1BCC-2C42-4A1F-BF1A-0C82F682FC4B}" sibTransId="{47BB681C-B951-4223-A1FB-24F0BF2C8F44}"/>
    <dgm:cxn modelId="{3982C95A-F80E-427E-A16D-A91DCBAF839F}" type="presOf" srcId="{68F6D516-AA92-4FE4-8632-E80F8BE1201D}" destId="{FEAC48E9-1122-4F4F-A76A-95784A670F0E}" srcOrd="0" destOrd="0" presId="urn:microsoft.com/office/officeart/2005/8/layout/pList2"/>
    <dgm:cxn modelId="{7F1CDF9D-A12B-4B24-9712-6B96DAD5023F}" srcId="{2B243EA8-9E54-4C2D-87C4-6BCCEC583F9F}" destId="{C78A0300-CB49-408B-818C-BE8478CE59AF}" srcOrd="4" destOrd="0" parTransId="{FA148BE1-F361-4198-93BC-AD8CA616616B}" sibTransId="{CD5EF8E3-F904-4AC6-A038-263529DF01F0}"/>
    <dgm:cxn modelId="{E4C1EC4D-30C6-4786-B987-99E324B15AE0}" type="presOf" srcId="{C78A0300-CB49-408B-818C-BE8478CE59AF}" destId="{B0A9DFA9-7CAD-45C8-B60C-86CA45584BAD}" srcOrd="0" destOrd="0" presId="urn:microsoft.com/office/officeart/2005/8/layout/pList2"/>
    <dgm:cxn modelId="{BCFDB712-8EE0-4A23-92C7-A0A667B278C5}" srcId="{2B243EA8-9E54-4C2D-87C4-6BCCEC583F9F}" destId="{68F6D516-AA92-4FE4-8632-E80F8BE1201D}" srcOrd="3" destOrd="0" parTransId="{A7F2F3AA-B334-4128-8DF5-91E40EC682DA}" sibTransId="{03692B40-AEB5-4525-9433-E77F23162462}"/>
    <dgm:cxn modelId="{FD7F085F-191F-484E-9038-C7BDD67787D3}" srcId="{2B243EA8-9E54-4C2D-87C4-6BCCEC583F9F}" destId="{BB91A877-15CA-457B-BBDF-2A832B4BC9F5}" srcOrd="2" destOrd="0" parTransId="{F8B9A25B-8154-4B2B-8097-268AAB40BB3E}" sibTransId="{00C1A833-C830-40D9-865E-CEDFBBDD8ABD}"/>
    <dgm:cxn modelId="{B1C8F30A-ABCD-4F64-8153-67A66376B4DD}" type="presOf" srcId="{00C1A833-C830-40D9-865E-CEDFBBDD8ABD}" destId="{3BFE1036-6332-4EAD-820D-280783CC3566}" srcOrd="0" destOrd="0" presId="urn:microsoft.com/office/officeart/2005/8/layout/pList2"/>
    <dgm:cxn modelId="{12074F2C-2E4D-4FA0-98B8-374BDB3B39F6}" type="presOf" srcId="{47BB681C-B951-4223-A1FB-24F0BF2C8F44}" destId="{A12EEF90-2138-47BB-B162-E072A199A770}" srcOrd="0" destOrd="0" presId="urn:microsoft.com/office/officeart/2005/8/layout/pList2"/>
    <dgm:cxn modelId="{47E640EC-26C4-46AB-AC06-D4FA748B1931}" type="presOf" srcId="{1C952A9B-5280-44E5-8534-611CB2839B78}" destId="{ABBC67AD-3737-4A96-9046-436376611EE0}" srcOrd="0" destOrd="0" presId="urn:microsoft.com/office/officeart/2005/8/layout/pList2"/>
    <dgm:cxn modelId="{D3CB7F58-1BF8-4B95-AEEB-BCA6FE2F905B}" type="presOf" srcId="{15386DE1-74A1-4307-B020-537570DDE510}" destId="{ADC9D13E-A91E-427A-8AEE-3010CEDA232B}" srcOrd="0" destOrd="0" presId="urn:microsoft.com/office/officeart/2005/8/layout/pList2"/>
    <dgm:cxn modelId="{7A6A0324-185D-4B70-A22D-E37237298045}" type="presOf" srcId="{2B243EA8-9E54-4C2D-87C4-6BCCEC583F9F}" destId="{988B1077-A07E-4396-890A-BE3A23B23D2A}" srcOrd="0" destOrd="0" presId="urn:microsoft.com/office/officeart/2005/8/layout/pList2"/>
    <dgm:cxn modelId="{5D87CA84-2F96-49CA-AC62-71C14B1D4500}" type="presOf" srcId="{BB91A877-15CA-457B-BBDF-2A832B4BC9F5}" destId="{E068716C-23FE-48CB-8138-9FC00F96A0C1}" srcOrd="0" destOrd="0" presId="urn:microsoft.com/office/officeart/2005/8/layout/pList2"/>
    <dgm:cxn modelId="{195F0EE8-EE7A-4DAA-B0FA-9DA019B6F719}" srcId="{2B243EA8-9E54-4C2D-87C4-6BCCEC583F9F}" destId="{15386DE1-74A1-4307-B020-537570DDE510}" srcOrd="1" destOrd="0" parTransId="{C3585345-5D57-4CBF-9E7C-C591393FA6F8}" sibTransId="{1C952A9B-5280-44E5-8534-611CB2839B78}"/>
    <dgm:cxn modelId="{913DED38-209D-4CEE-9765-585795C17F21}" type="presOf" srcId="{B4E75676-70F1-42D8-96E9-505F4090D553}" destId="{A1E05B3C-80D2-4DCB-A052-9AE6AA2F5C89}" srcOrd="0" destOrd="0" presId="urn:microsoft.com/office/officeart/2005/8/layout/pList2"/>
    <dgm:cxn modelId="{20771B3A-6FBC-4290-A88B-2E2C1ADB4AB8}" type="presParOf" srcId="{988B1077-A07E-4396-890A-BE3A23B23D2A}" destId="{7202B8ED-9806-4A50-A88E-10396F8A2C49}" srcOrd="0" destOrd="0" presId="urn:microsoft.com/office/officeart/2005/8/layout/pList2"/>
    <dgm:cxn modelId="{2EBC764F-7595-4F5D-8DEA-C63671D7B795}" type="presParOf" srcId="{988B1077-A07E-4396-890A-BE3A23B23D2A}" destId="{BEF759DD-64F8-4897-ACF1-A527A6DC6679}" srcOrd="1" destOrd="0" presId="urn:microsoft.com/office/officeart/2005/8/layout/pList2"/>
    <dgm:cxn modelId="{DF6543AC-010B-4A41-A246-57F300D0A0D6}" type="presParOf" srcId="{BEF759DD-64F8-4897-ACF1-A527A6DC6679}" destId="{5C0FD08A-4F80-4BB4-BD97-4F4629AD6382}" srcOrd="0" destOrd="0" presId="urn:microsoft.com/office/officeart/2005/8/layout/pList2"/>
    <dgm:cxn modelId="{4B8CD414-480B-4EC8-B7DA-9187B0056C8A}" type="presParOf" srcId="{5C0FD08A-4F80-4BB4-BD97-4F4629AD6382}" destId="{A1E05B3C-80D2-4DCB-A052-9AE6AA2F5C89}" srcOrd="0" destOrd="0" presId="urn:microsoft.com/office/officeart/2005/8/layout/pList2"/>
    <dgm:cxn modelId="{0E2020EC-44F3-49B0-B583-82062A128FE3}" type="presParOf" srcId="{5C0FD08A-4F80-4BB4-BD97-4F4629AD6382}" destId="{8E47C12B-C0D7-405B-94A5-71FC7BBA8918}" srcOrd="1" destOrd="0" presId="urn:microsoft.com/office/officeart/2005/8/layout/pList2"/>
    <dgm:cxn modelId="{21873F97-4657-4A44-9B84-AC78519C403C}" type="presParOf" srcId="{5C0FD08A-4F80-4BB4-BD97-4F4629AD6382}" destId="{B720DF89-D610-4C9B-9E93-464F013076B2}" srcOrd="2" destOrd="0" presId="urn:microsoft.com/office/officeart/2005/8/layout/pList2"/>
    <dgm:cxn modelId="{5ECDFA1A-6C85-441D-9F27-7C8BE8CD4B8A}" type="presParOf" srcId="{BEF759DD-64F8-4897-ACF1-A527A6DC6679}" destId="{A12EEF90-2138-47BB-B162-E072A199A770}" srcOrd="1" destOrd="0" presId="urn:microsoft.com/office/officeart/2005/8/layout/pList2"/>
    <dgm:cxn modelId="{D2CC2F96-BD42-4AD9-9806-E6B7936A2D73}" type="presParOf" srcId="{BEF759DD-64F8-4897-ACF1-A527A6DC6679}" destId="{965FD499-9638-4823-82BA-FCD82661D4D0}" srcOrd="2" destOrd="0" presId="urn:microsoft.com/office/officeart/2005/8/layout/pList2"/>
    <dgm:cxn modelId="{67C6C09F-F904-4125-97D6-1436EA831911}" type="presParOf" srcId="{965FD499-9638-4823-82BA-FCD82661D4D0}" destId="{ADC9D13E-A91E-427A-8AEE-3010CEDA232B}" srcOrd="0" destOrd="0" presId="urn:microsoft.com/office/officeart/2005/8/layout/pList2"/>
    <dgm:cxn modelId="{D56C361E-7CE8-4DC7-B770-13A4157169E4}" type="presParOf" srcId="{965FD499-9638-4823-82BA-FCD82661D4D0}" destId="{6C29EEFE-16A2-4C53-B569-7CCDEBE0F118}" srcOrd="1" destOrd="0" presId="urn:microsoft.com/office/officeart/2005/8/layout/pList2"/>
    <dgm:cxn modelId="{16CFCBF2-5F58-4F51-8EC9-97D9C0E0ABD5}" type="presParOf" srcId="{965FD499-9638-4823-82BA-FCD82661D4D0}" destId="{895C8508-D6ED-4371-89BD-422C8AA92800}" srcOrd="2" destOrd="0" presId="urn:microsoft.com/office/officeart/2005/8/layout/pList2"/>
    <dgm:cxn modelId="{9AFD465C-D830-4F54-8515-2B1FD91143C0}" type="presParOf" srcId="{BEF759DD-64F8-4897-ACF1-A527A6DC6679}" destId="{ABBC67AD-3737-4A96-9046-436376611EE0}" srcOrd="3" destOrd="0" presId="urn:microsoft.com/office/officeart/2005/8/layout/pList2"/>
    <dgm:cxn modelId="{1FBD280A-C8DF-4C23-9253-99DFABEFEB18}" type="presParOf" srcId="{BEF759DD-64F8-4897-ACF1-A527A6DC6679}" destId="{0D46CF47-0554-4FDB-9FB2-343887DD433C}" srcOrd="4" destOrd="0" presId="urn:microsoft.com/office/officeart/2005/8/layout/pList2"/>
    <dgm:cxn modelId="{DA173374-D320-4C52-A65E-233DFBA0E0D4}" type="presParOf" srcId="{0D46CF47-0554-4FDB-9FB2-343887DD433C}" destId="{E068716C-23FE-48CB-8138-9FC00F96A0C1}" srcOrd="0" destOrd="0" presId="urn:microsoft.com/office/officeart/2005/8/layout/pList2"/>
    <dgm:cxn modelId="{09B6ADCA-D747-4985-B5C3-AD6D95D263E4}" type="presParOf" srcId="{0D46CF47-0554-4FDB-9FB2-343887DD433C}" destId="{6CECC9E4-534A-461F-876A-CA24C9C55584}" srcOrd="1" destOrd="0" presId="urn:microsoft.com/office/officeart/2005/8/layout/pList2"/>
    <dgm:cxn modelId="{E04AD5AF-0DA5-451C-98C6-2A13D45B0DD1}" type="presParOf" srcId="{0D46CF47-0554-4FDB-9FB2-343887DD433C}" destId="{2C60B0F8-7F23-4072-9988-2FEF00C66A57}" srcOrd="2" destOrd="0" presId="urn:microsoft.com/office/officeart/2005/8/layout/pList2"/>
    <dgm:cxn modelId="{58843087-932C-49A7-A428-91E025B662E9}" type="presParOf" srcId="{BEF759DD-64F8-4897-ACF1-A527A6DC6679}" destId="{3BFE1036-6332-4EAD-820D-280783CC3566}" srcOrd="5" destOrd="0" presId="urn:microsoft.com/office/officeart/2005/8/layout/pList2"/>
    <dgm:cxn modelId="{A009588A-EA99-49F2-9E65-854034669EC1}" type="presParOf" srcId="{BEF759DD-64F8-4897-ACF1-A527A6DC6679}" destId="{A1DB11BA-3565-4221-96D2-9A9B44C54C96}" srcOrd="6" destOrd="0" presId="urn:microsoft.com/office/officeart/2005/8/layout/pList2"/>
    <dgm:cxn modelId="{B4D247AC-5461-4487-9027-45852C8C1F0E}" type="presParOf" srcId="{A1DB11BA-3565-4221-96D2-9A9B44C54C96}" destId="{FEAC48E9-1122-4F4F-A76A-95784A670F0E}" srcOrd="0" destOrd="0" presId="urn:microsoft.com/office/officeart/2005/8/layout/pList2"/>
    <dgm:cxn modelId="{B015FE9D-1D19-4E8F-8B50-0E577EC6E6BC}" type="presParOf" srcId="{A1DB11BA-3565-4221-96D2-9A9B44C54C96}" destId="{FEFA8A19-2ED0-4E0B-A8EE-F65341495398}" srcOrd="1" destOrd="0" presId="urn:microsoft.com/office/officeart/2005/8/layout/pList2"/>
    <dgm:cxn modelId="{1E9AF0D2-71B3-41F1-BA03-10CBB1CD88BB}" type="presParOf" srcId="{A1DB11BA-3565-4221-96D2-9A9B44C54C96}" destId="{78ACB60D-1E2A-4DDA-8DE0-2DA6B19EE8BD}" srcOrd="2" destOrd="0" presId="urn:microsoft.com/office/officeart/2005/8/layout/pList2"/>
    <dgm:cxn modelId="{E5C250B6-6445-4283-93CA-D80727DE8386}" type="presParOf" srcId="{BEF759DD-64F8-4897-ACF1-A527A6DC6679}" destId="{62BD6928-4AB1-4543-839E-2DEABF0487C8}" srcOrd="7" destOrd="0" presId="urn:microsoft.com/office/officeart/2005/8/layout/pList2"/>
    <dgm:cxn modelId="{76FC95DC-1142-484F-BC13-FA2A1E694426}" type="presParOf" srcId="{BEF759DD-64F8-4897-ACF1-A527A6DC6679}" destId="{8BBC569F-6B03-4E9B-AC6D-929311EF57E4}" srcOrd="8" destOrd="0" presId="urn:microsoft.com/office/officeart/2005/8/layout/pList2"/>
    <dgm:cxn modelId="{336CC457-D349-4BEA-9A48-00D94027B779}" type="presParOf" srcId="{8BBC569F-6B03-4E9B-AC6D-929311EF57E4}" destId="{B0A9DFA9-7CAD-45C8-B60C-86CA45584BAD}" srcOrd="0" destOrd="0" presId="urn:microsoft.com/office/officeart/2005/8/layout/pList2"/>
    <dgm:cxn modelId="{836775BB-5E2E-49C5-A4EA-B1C5D809E23C}" type="presParOf" srcId="{8BBC569F-6B03-4E9B-AC6D-929311EF57E4}" destId="{9136B24E-BA42-4617-B40D-A8867AB8F58C}" srcOrd="1" destOrd="0" presId="urn:microsoft.com/office/officeart/2005/8/layout/pList2"/>
    <dgm:cxn modelId="{4313CE9D-7AB7-4041-AF01-73E8F8FEB11C}" type="presParOf" srcId="{8BBC569F-6B03-4E9B-AC6D-929311EF57E4}" destId="{41EAE8EE-3C90-4E3B-90D7-D7627879958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8DD7E9-4D9D-421D-9328-0F8196E34CD2}"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n-ID"/>
        </a:p>
      </dgm:t>
    </dgm:pt>
    <dgm:pt modelId="{620FD74D-991B-4ECE-809A-64CE35EDCF57}">
      <dgm:prSet phldrT="[Text]"/>
      <dgm:spPr/>
      <dgm:t>
        <a:bodyPr/>
        <a:lstStyle/>
        <a:p>
          <a:r>
            <a:rPr lang="en-ID" b="0"/>
            <a:t>Approach</a:t>
          </a:r>
          <a:endParaRPr lang="en-ID" b="1"/>
        </a:p>
      </dgm:t>
    </dgm:pt>
    <dgm:pt modelId="{1A66F2A5-A53E-427B-A75A-3B28341A39D6}" type="parTrans" cxnId="{045FC786-6BBB-4A2A-92AF-CFBDE8592C36}">
      <dgm:prSet/>
      <dgm:spPr/>
      <dgm:t>
        <a:bodyPr/>
        <a:lstStyle/>
        <a:p>
          <a:endParaRPr lang="en-ID"/>
        </a:p>
      </dgm:t>
    </dgm:pt>
    <dgm:pt modelId="{F59FCF02-2725-4981-9A26-BE53ED8102E6}" type="sibTrans" cxnId="{045FC786-6BBB-4A2A-92AF-CFBDE8592C36}">
      <dgm:prSet/>
      <dgm:spPr/>
      <dgm:t>
        <a:bodyPr/>
        <a:lstStyle/>
        <a:p>
          <a:endParaRPr lang="en-ID"/>
        </a:p>
      </dgm:t>
    </dgm:pt>
    <dgm:pt modelId="{39E0472C-DCE2-49D6-A05C-FC0E4F4E2E80}">
      <dgm:prSet phldrT="[Text]" custT="1"/>
      <dgm:spPr/>
      <dgm:t>
        <a:bodyPr/>
        <a:lstStyle/>
        <a:p>
          <a:pPr rtl="0"/>
          <a:r>
            <a:rPr lang="en-ID" sz="1800"/>
            <a:t>Qualitative (FGD, Questionnaire, In-depth Interview)</a:t>
          </a:r>
        </a:p>
      </dgm:t>
    </dgm:pt>
    <dgm:pt modelId="{E88BF8F8-7ED1-44DD-AD2D-461894F90596}" type="parTrans" cxnId="{33DFDEBC-F4FB-4E5D-910D-5BC11713F6F9}">
      <dgm:prSet/>
      <dgm:spPr/>
      <dgm:t>
        <a:bodyPr/>
        <a:lstStyle/>
        <a:p>
          <a:endParaRPr lang="en-ID"/>
        </a:p>
      </dgm:t>
    </dgm:pt>
    <dgm:pt modelId="{6660E37A-72E7-4F3B-BEE4-6DBD540DE866}" type="sibTrans" cxnId="{33DFDEBC-F4FB-4E5D-910D-5BC11713F6F9}">
      <dgm:prSet/>
      <dgm:spPr/>
      <dgm:t>
        <a:bodyPr/>
        <a:lstStyle/>
        <a:p>
          <a:endParaRPr lang="en-ID"/>
        </a:p>
      </dgm:t>
    </dgm:pt>
    <dgm:pt modelId="{1727F283-1C02-4B2C-B2D5-3F74A83D31D3}">
      <dgm:prSet phldrT="[Text]" custT="1"/>
      <dgm:spPr/>
      <dgm:t>
        <a:bodyPr/>
        <a:lstStyle/>
        <a:p>
          <a:pPr rtl="0"/>
          <a:r>
            <a:rPr lang="en-ID" sz="1800"/>
            <a:t>Quantitative (Descriptive statistical analysis of primary data)</a:t>
          </a:r>
        </a:p>
      </dgm:t>
    </dgm:pt>
    <dgm:pt modelId="{901CA210-0827-4108-B64E-F1A997804DD0}" type="parTrans" cxnId="{245C2DF4-254B-4B9D-886F-560CF43D194A}">
      <dgm:prSet/>
      <dgm:spPr/>
      <dgm:t>
        <a:bodyPr/>
        <a:lstStyle/>
        <a:p>
          <a:endParaRPr lang="en-ID"/>
        </a:p>
      </dgm:t>
    </dgm:pt>
    <dgm:pt modelId="{C360EB28-131E-4865-B4CE-92E44C98CD3E}" type="sibTrans" cxnId="{245C2DF4-254B-4B9D-886F-560CF43D194A}">
      <dgm:prSet/>
      <dgm:spPr/>
      <dgm:t>
        <a:bodyPr/>
        <a:lstStyle/>
        <a:p>
          <a:endParaRPr lang="en-ID"/>
        </a:p>
      </dgm:t>
    </dgm:pt>
    <dgm:pt modelId="{F2D1C4ED-1925-4366-9786-4878A65DBA0E}">
      <dgm:prSet phldrT="[Text]"/>
      <dgm:spPr/>
      <dgm:t>
        <a:bodyPr/>
        <a:lstStyle/>
        <a:p>
          <a:pPr rtl="0"/>
          <a:r>
            <a:rPr lang="en-ID" b="0"/>
            <a:t>Types and Sources of Data</a:t>
          </a:r>
        </a:p>
      </dgm:t>
    </dgm:pt>
    <dgm:pt modelId="{170C3454-A671-44BA-9C44-323A9372872D}" type="parTrans" cxnId="{9F0FD38A-B3AF-4CDE-96AA-7F3F978BAE74}">
      <dgm:prSet/>
      <dgm:spPr/>
      <dgm:t>
        <a:bodyPr/>
        <a:lstStyle/>
        <a:p>
          <a:endParaRPr lang="en-ID"/>
        </a:p>
      </dgm:t>
    </dgm:pt>
    <dgm:pt modelId="{95D00D50-6346-466A-BA45-A383B0B98D0C}" type="sibTrans" cxnId="{9F0FD38A-B3AF-4CDE-96AA-7F3F978BAE74}">
      <dgm:prSet/>
      <dgm:spPr/>
      <dgm:t>
        <a:bodyPr/>
        <a:lstStyle/>
        <a:p>
          <a:endParaRPr lang="en-ID"/>
        </a:p>
      </dgm:t>
    </dgm:pt>
    <dgm:pt modelId="{95FE5424-0F42-49B1-8A7D-63BECFEAE048}">
      <dgm:prSet phldrT="[Text]" custT="1"/>
      <dgm:spPr/>
      <dgm:t>
        <a:bodyPr/>
        <a:lstStyle/>
        <a:p>
          <a:pPr rtl="0"/>
          <a:r>
            <a:rPr lang="en-US" sz="1800"/>
            <a:t>Primary data (results of interviews or answers to questionnaires from respondents</a:t>
          </a:r>
          <a:r>
            <a:rPr lang="en-US" sz="1800">
              <a:latin typeface="Calibri Light" panose="020F0302020204030204"/>
            </a:rPr>
            <a:t>)</a:t>
          </a:r>
          <a:endParaRPr lang="en-ID" sz="1800"/>
        </a:p>
      </dgm:t>
    </dgm:pt>
    <dgm:pt modelId="{776AEAFA-7398-4637-B9B6-0B6FA096B648}" type="parTrans" cxnId="{B0414473-7195-4B93-BACE-2C98972F4C5F}">
      <dgm:prSet/>
      <dgm:spPr/>
      <dgm:t>
        <a:bodyPr/>
        <a:lstStyle/>
        <a:p>
          <a:endParaRPr lang="en-ID"/>
        </a:p>
      </dgm:t>
    </dgm:pt>
    <dgm:pt modelId="{466E95B0-1883-44AE-880E-BA11768A5B1C}" type="sibTrans" cxnId="{B0414473-7195-4B93-BACE-2C98972F4C5F}">
      <dgm:prSet/>
      <dgm:spPr/>
      <dgm:t>
        <a:bodyPr/>
        <a:lstStyle/>
        <a:p>
          <a:endParaRPr lang="en-ID"/>
        </a:p>
      </dgm:t>
    </dgm:pt>
    <dgm:pt modelId="{F4BF299D-353B-4606-8ADF-75F5154EC69F}">
      <dgm:prSet phldrT="[Text]" custT="1"/>
      <dgm:spPr/>
      <dgm:t>
        <a:bodyPr/>
        <a:lstStyle/>
        <a:p>
          <a:pPr rtl="0"/>
          <a:r>
            <a:rPr lang="en-US" sz="1800"/>
            <a:t>Secondary data (publications and information from the State Electricity Company (PLN), journals, etc.)</a:t>
          </a:r>
          <a:endParaRPr lang="en-ID" sz="1800"/>
        </a:p>
      </dgm:t>
    </dgm:pt>
    <dgm:pt modelId="{D35BBFB6-4209-4862-AD41-4880F05BFE32}" type="parTrans" cxnId="{199F14CB-774D-4124-A6B9-A3C333D0D49C}">
      <dgm:prSet/>
      <dgm:spPr/>
      <dgm:t>
        <a:bodyPr/>
        <a:lstStyle/>
        <a:p>
          <a:endParaRPr lang="en-ID"/>
        </a:p>
      </dgm:t>
    </dgm:pt>
    <dgm:pt modelId="{9D40E869-636E-4521-B8B8-F248A511458B}" type="sibTrans" cxnId="{199F14CB-774D-4124-A6B9-A3C333D0D49C}">
      <dgm:prSet/>
      <dgm:spPr/>
      <dgm:t>
        <a:bodyPr/>
        <a:lstStyle/>
        <a:p>
          <a:endParaRPr lang="en-ID"/>
        </a:p>
      </dgm:t>
    </dgm:pt>
    <dgm:pt modelId="{F56C04C7-8BD0-4512-A0F4-2DB0522B6789}">
      <dgm:prSet phldrT="[Text]"/>
      <dgm:spPr/>
      <dgm:t>
        <a:bodyPr/>
        <a:lstStyle/>
        <a:p>
          <a:pPr rtl="0"/>
          <a:r>
            <a:rPr lang="en-ID" b="0"/>
            <a:t>Analysis Technique</a:t>
          </a:r>
        </a:p>
      </dgm:t>
    </dgm:pt>
    <dgm:pt modelId="{C9AD69A8-C6EC-4BD0-990B-BE97323586C7}" type="parTrans" cxnId="{944957A3-B96F-4569-AAF8-45C7879088FF}">
      <dgm:prSet/>
      <dgm:spPr/>
      <dgm:t>
        <a:bodyPr/>
        <a:lstStyle/>
        <a:p>
          <a:endParaRPr lang="en-ID"/>
        </a:p>
      </dgm:t>
    </dgm:pt>
    <dgm:pt modelId="{6E5DB9E2-7B08-46BD-8332-7D9D57653685}" type="sibTrans" cxnId="{944957A3-B96F-4569-AAF8-45C7879088FF}">
      <dgm:prSet/>
      <dgm:spPr/>
      <dgm:t>
        <a:bodyPr/>
        <a:lstStyle/>
        <a:p>
          <a:endParaRPr lang="en-ID"/>
        </a:p>
      </dgm:t>
    </dgm:pt>
    <dgm:pt modelId="{FC35B9F6-79B8-4883-BFBA-B93BD6BB5C9D}">
      <dgm:prSet phldrT="[Text]"/>
      <dgm:spPr/>
      <dgm:t>
        <a:bodyPr/>
        <a:lstStyle/>
        <a:p>
          <a:pPr rtl="0"/>
          <a:r>
            <a:rPr lang="en-ID" b="0"/>
            <a:t>Data collection</a:t>
          </a:r>
        </a:p>
      </dgm:t>
    </dgm:pt>
    <dgm:pt modelId="{3073FA27-7E78-405E-9F9C-093414E3C3C7}" type="parTrans" cxnId="{072D7E53-C8C0-4CDF-AAD2-3AAF5EF6D847}">
      <dgm:prSet/>
      <dgm:spPr/>
      <dgm:t>
        <a:bodyPr/>
        <a:lstStyle/>
        <a:p>
          <a:endParaRPr lang="en-ID"/>
        </a:p>
      </dgm:t>
    </dgm:pt>
    <dgm:pt modelId="{8B3D1342-20E2-40DD-A234-4CCB05F0CC54}" type="sibTrans" cxnId="{072D7E53-C8C0-4CDF-AAD2-3AAF5EF6D847}">
      <dgm:prSet/>
      <dgm:spPr/>
      <dgm:t>
        <a:bodyPr/>
        <a:lstStyle/>
        <a:p>
          <a:endParaRPr lang="en-ID"/>
        </a:p>
      </dgm:t>
    </dgm:pt>
    <dgm:pt modelId="{1AA3B4BA-5B3A-4F29-999D-41E96E56B49B}">
      <dgm:prSet phldrT="[Text]"/>
      <dgm:spPr/>
      <dgm:t>
        <a:bodyPr/>
        <a:lstStyle/>
        <a:p>
          <a:pPr rtl="0"/>
          <a:r>
            <a:rPr lang="en-ID" b="0"/>
            <a:t>Validity and Reliability Test</a:t>
          </a:r>
          <a:endParaRPr lang="en-ID" b="1"/>
        </a:p>
      </dgm:t>
    </dgm:pt>
    <dgm:pt modelId="{53B99D5F-16CF-4C4C-9EFE-8A748D8094C1}" type="parTrans" cxnId="{2698ECAA-5078-42C6-BD47-09AF7EED682C}">
      <dgm:prSet/>
      <dgm:spPr/>
      <dgm:t>
        <a:bodyPr/>
        <a:lstStyle/>
        <a:p>
          <a:endParaRPr lang="en-ID"/>
        </a:p>
      </dgm:t>
    </dgm:pt>
    <dgm:pt modelId="{E8E2451D-83D3-4C96-94DB-5F375964A713}" type="sibTrans" cxnId="{2698ECAA-5078-42C6-BD47-09AF7EED682C}">
      <dgm:prSet/>
      <dgm:spPr/>
      <dgm:t>
        <a:bodyPr/>
        <a:lstStyle/>
        <a:p>
          <a:endParaRPr lang="en-ID"/>
        </a:p>
      </dgm:t>
    </dgm:pt>
    <dgm:pt modelId="{9780865D-0FDA-4895-B964-B393D4CCD616}">
      <dgm:prSet phldrT="[Text]" custT="1"/>
      <dgm:spPr/>
      <dgm:t>
        <a:bodyPr/>
        <a:lstStyle/>
        <a:p>
          <a:pPr rtl="0"/>
          <a:r>
            <a:rPr lang="en-ID" sz="1800"/>
            <a:t>Offline survey in Jakarta, East Java, Bali</a:t>
          </a:r>
        </a:p>
      </dgm:t>
    </dgm:pt>
    <dgm:pt modelId="{71D5C3C3-B26B-422E-AC9D-7AD31B72078A}" type="parTrans" cxnId="{22EF9005-4D46-48DC-BA7F-23FCFA549596}">
      <dgm:prSet/>
      <dgm:spPr/>
      <dgm:t>
        <a:bodyPr/>
        <a:lstStyle/>
        <a:p>
          <a:endParaRPr lang="en-ID"/>
        </a:p>
      </dgm:t>
    </dgm:pt>
    <dgm:pt modelId="{866CAEEF-E546-4EBB-B112-5CC27F332B4D}" type="sibTrans" cxnId="{22EF9005-4D46-48DC-BA7F-23FCFA549596}">
      <dgm:prSet/>
      <dgm:spPr/>
      <dgm:t>
        <a:bodyPr/>
        <a:lstStyle/>
        <a:p>
          <a:endParaRPr lang="en-ID"/>
        </a:p>
      </dgm:t>
    </dgm:pt>
    <dgm:pt modelId="{B19CBBCC-B195-4FE4-BEFB-258934C6A18B}">
      <dgm:prSet phldrT="[Text]" custT="1"/>
      <dgm:spPr/>
      <dgm:t>
        <a:bodyPr/>
        <a:lstStyle/>
        <a:p>
          <a:pPr rtl="0"/>
          <a:r>
            <a:rPr lang="en-ID" sz="1800"/>
            <a:t>Realization: 323 respondents (117 Existing, 206 Potential)</a:t>
          </a:r>
        </a:p>
      </dgm:t>
    </dgm:pt>
    <dgm:pt modelId="{9C95696C-9098-4228-B0B5-ABD000C5AD2D}" type="parTrans" cxnId="{D9A207FA-E5C5-439A-BA8D-79800C86ED88}">
      <dgm:prSet/>
      <dgm:spPr/>
      <dgm:t>
        <a:bodyPr/>
        <a:lstStyle/>
        <a:p>
          <a:endParaRPr lang="en-ID"/>
        </a:p>
      </dgm:t>
    </dgm:pt>
    <dgm:pt modelId="{34492D6C-5255-4208-A4A2-BABB9C8793B3}" type="sibTrans" cxnId="{D9A207FA-E5C5-439A-BA8D-79800C86ED88}">
      <dgm:prSet/>
      <dgm:spPr/>
      <dgm:t>
        <a:bodyPr/>
        <a:lstStyle/>
        <a:p>
          <a:endParaRPr lang="en-ID"/>
        </a:p>
      </dgm:t>
    </dgm:pt>
    <dgm:pt modelId="{6496D510-1EF1-4741-86D7-A151773F56BF}">
      <dgm:prSet phldrT="[Text]" custT="1"/>
      <dgm:spPr/>
      <dgm:t>
        <a:bodyPr/>
        <a:lstStyle/>
        <a:p>
          <a:pPr rtl="0"/>
          <a:r>
            <a:rPr lang="en-US" sz="1800"/>
            <a:t>Estimation: 500 respondents (250 Existing, 250 Potential)</a:t>
          </a:r>
          <a:endParaRPr lang="en-ID" sz="1800"/>
        </a:p>
      </dgm:t>
    </dgm:pt>
    <dgm:pt modelId="{00604337-2295-4D99-AF7B-3D895322A2D7}" type="parTrans" cxnId="{DFCD8590-1AC0-4C1D-9930-4827CC04106F}">
      <dgm:prSet/>
      <dgm:spPr/>
      <dgm:t>
        <a:bodyPr/>
        <a:lstStyle/>
        <a:p>
          <a:endParaRPr lang="en-ID"/>
        </a:p>
      </dgm:t>
    </dgm:pt>
    <dgm:pt modelId="{A26FB936-6B80-4676-AFC4-A96460EFD8B0}" type="sibTrans" cxnId="{DFCD8590-1AC0-4C1D-9930-4827CC04106F}">
      <dgm:prSet/>
      <dgm:spPr/>
      <dgm:t>
        <a:bodyPr/>
        <a:lstStyle/>
        <a:p>
          <a:endParaRPr lang="en-ID"/>
        </a:p>
      </dgm:t>
    </dgm:pt>
    <dgm:pt modelId="{9230AF1D-9587-4FBF-97DA-97D769039475}">
      <dgm:prSet phldrT="[Text]" custT="1"/>
      <dgm:spPr/>
      <dgm:t>
        <a:bodyPr/>
        <a:lstStyle/>
        <a:p>
          <a:pPr rtl="0"/>
          <a:r>
            <a:rPr lang="en-US" sz="1600"/>
            <a:t>The accuracy of the data obtained on the object of research with the data reported by the researcher</a:t>
          </a:r>
          <a:endParaRPr lang="en-ID" sz="1600"/>
        </a:p>
      </dgm:t>
    </dgm:pt>
    <dgm:pt modelId="{108D7350-34A3-4C49-8888-D3B108630ECF}" type="parTrans" cxnId="{06217FE9-BDBB-4BCC-B757-12B6DB688C84}">
      <dgm:prSet/>
      <dgm:spPr/>
      <dgm:t>
        <a:bodyPr/>
        <a:lstStyle/>
        <a:p>
          <a:endParaRPr lang="en-ID"/>
        </a:p>
      </dgm:t>
    </dgm:pt>
    <dgm:pt modelId="{8ADEAEC8-E594-4A87-B5B0-A8F4CBB90709}" type="sibTrans" cxnId="{06217FE9-BDBB-4BCC-B757-12B6DB688C84}">
      <dgm:prSet/>
      <dgm:spPr/>
      <dgm:t>
        <a:bodyPr/>
        <a:lstStyle/>
        <a:p>
          <a:endParaRPr lang="en-ID"/>
        </a:p>
      </dgm:t>
    </dgm:pt>
    <dgm:pt modelId="{610E7B76-25DE-4DD1-945F-02D8B2004674}">
      <dgm:prSet phldrT="[Text]" custT="1"/>
      <dgm:spPr/>
      <dgm:t>
        <a:bodyPr/>
        <a:lstStyle/>
        <a:p>
          <a:pPr rtl="0"/>
          <a:r>
            <a:rPr lang="id-ID" sz="1600"/>
            <a:t>Knowing the consistency of research instruments on the results achieved in different situations</a:t>
          </a:r>
          <a:endParaRPr lang="en-ID" sz="1600"/>
        </a:p>
      </dgm:t>
    </dgm:pt>
    <dgm:pt modelId="{C1FEE8C5-1BF6-4E99-8C99-BB8D33687151}" type="parTrans" cxnId="{1362A30F-1404-45FB-AE3D-F0BB58E8E5E7}">
      <dgm:prSet/>
      <dgm:spPr/>
      <dgm:t>
        <a:bodyPr/>
        <a:lstStyle/>
        <a:p>
          <a:endParaRPr lang="en-ID"/>
        </a:p>
      </dgm:t>
    </dgm:pt>
    <dgm:pt modelId="{8BFE7461-ECDF-4042-83D5-A38C747C701C}" type="sibTrans" cxnId="{1362A30F-1404-45FB-AE3D-F0BB58E8E5E7}">
      <dgm:prSet/>
      <dgm:spPr/>
      <dgm:t>
        <a:bodyPr/>
        <a:lstStyle/>
        <a:p>
          <a:endParaRPr lang="en-ID"/>
        </a:p>
      </dgm:t>
    </dgm:pt>
    <dgm:pt modelId="{CF5B759B-0478-4C88-AAD0-268D814E0B58}">
      <dgm:prSet phldrT="[Text]" custT="1"/>
      <dgm:spPr/>
      <dgm:t>
        <a:bodyPr/>
        <a:lstStyle/>
        <a:p>
          <a:pPr rtl="0"/>
          <a:r>
            <a:rPr lang="en-ID" sz="1800">
              <a:latin typeface="Calibri Light" panose="020F0302020204030204"/>
            </a:rPr>
            <a:t>Descriptive</a:t>
          </a:r>
          <a:r>
            <a:rPr lang="en-ID" sz="1800"/>
            <a:t> Statistics Analysis</a:t>
          </a:r>
        </a:p>
      </dgm:t>
    </dgm:pt>
    <dgm:pt modelId="{71EC948B-6F11-4A12-8B0F-DD87D59E2808}" type="parTrans" cxnId="{21E118AA-06F1-4841-9FD5-D5369534946E}">
      <dgm:prSet/>
      <dgm:spPr/>
      <dgm:t>
        <a:bodyPr/>
        <a:lstStyle/>
        <a:p>
          <a:endParaRPr lang="en-ID"/>
        </a:p>
      </dgm:t>
    </dgm:pt>
    <dgm:pt modelId="{AC00BCA1-3046-4B91-B086-2E8BEB4BEC48}" type="sibTrans" cxnId="{21E118AA-06F1-4841-9FD5-D5369534946E}">
      <dgm:prSet/>
      <dgm:spPr/>
      <dgm:t>
        <a:bodyPr/>
        <a:lstStyle/>
        <a:p>
          <a:endParaRPr lang="en-ID"/>
        </a:p>
      </dgm:t>
    </dgm:pt>
    <dgm:pt modelId="{C2A6B3C7-0E2F-4B1B-A3B8-EFC503A3ED0D}">
      <dgm:prSet phldrT="[Text]" custT="1"/>
      <dgm:spPr/>
      <dgm:t>
        <a:bodyPr/>
        <a:lstStyle/>
        <a:p>
          <a:pPr rtl="0"/>
          <a:r>
            <a:rPr lang="en-ID" sz="1800"/>
            <a:t>SWOT analysis</a:t>
          </a:r>
        </a:p>
      </dgm:t>
    </dgm:pt>
    <dgm:pt modelId="{1D875222-DA70-4355-913C-93C4FA02129C}" type="parTrans" cxnId="{256C3CD1-4293-4B62-B1A7-1B5CE5781D82}">
      <dgm:prSet/>
      <dgm:spPr/>
      <dgm:t>
        <a:bodyPr/>
        <a:lstStyle/>
        <a:p>
          <a:endParaRPr lang="en-ID"/>
        </a:p>
      </dgm:t>
    </dgm:pt>
    <dgm:pt modelId="{A57C531D-5CD5-42AB-8698-77F64BC54A72}" type="sibTrans" cxnId="{256C3CD1-4293-4B62-B1A7-1B5CE5781D82}">
      <dgm:prSet/>
      <dgm:spPr/>
      <dgm:t>
        <a:bodyPr/>
        <a:lstStyle/>
        <a:p>
          <a:endParaRPr lang="en-ID"/>
        </a:p>
      </dgm:t>
    </dgm:pt>
    <dgm:pt modelId="{702F3953-02C3-448D-9734-D0E17E72AB8B}">
      <dgm:prSet phldrT="[Text]" custT="1"/>
      <dgm:spPr/>
      <dgm:t>
        <a:bodyPr/>
        <a:lstStyle/>
        <a:p>
          <a:endParaRPr lang="en-ID" sz="1800"/>
        </a:p>
      </dgm:t>
    </dgm:pt>
    <dgm:pt modelId="{E0675266-3EF4-4DDE-8371-9B7E15000E3A}" type="parTrans" cxnId="{9E2239B6-191A-43B7-96E7-89AC0FA602B6}">
      <dgm:prSet/>
      <dgm:spPr/>
      <dgm:t>
        <a:bodyPr/>
        <a:lstStyle/>
        <a:p>
          <a:endParaRPr lang="en-ID"/>
        </a:p>
      </dgm:t>
    </dgm:pt>
    <dgm:pt modelId="{B6E3ADAC-3D4A-4587-AA11-2C242B1CB00D}" type="sibTrans" cxnId="{9E2239B6-191A-43B7-96E7-89AC0FA602B6}">
      <dgm:prSet/>
      <dgm:spPr/>
      <dgm:t>
        <a:bodyPr/>
        <a:lstStyle/>
        <a:p>
          <a:endParaRPr lang="en-ID"/>
        </a:p>
      </dgm:t>
    </dgm:pt>
    <dgm:pt modelId="{9D719C79-E452-4F49-B62A-842013636B89}" type="pres">
      <dgm:prSet presAssocID="{208DD7E9-4D9D-421D-9328-0F8196E34CD2}" presName="Name0" presStyleCnt="0">
        <dgm:presLayoutVars>
          <dgm:dir/>
          <dgm:animLvl val="lvl"/>
          <dgm:resizeHandles/>
        </dgm:presLayoutVars>
      </dgm:prSet>
      <dgm:spPr/>
      <dgm:t>
        <a:bodyPr/>
        <a:lstStyle/>
        <a:p>
          <a:endParaRPr lang="en-US"/>
        </a:p>
      </dgm:t>
    </dgm:pt>
    <dgm:pt modelId="{35B033A5-F1F4-445D-9650-39FA3CB65911}" type="pres">
      <dgm:prSet presAssocID="{620FD74D-991B-4ECE-809A-64CE35EDCF57}" presName="linNode" presStyleCnt="0"/>
      <dgm:spPr/>
    </dgm:pt>
    <dgm:pt modelId="{20474DF5-3DC4-48EE-A766-56123A050F03}" type="pres">
      <dgm:prSet presAssocID="{620FD74D-991B-4ECE-809A-64CE35EDCF57}" presName="parentShp" presStyleLbl="node1" presStyleIdx="0" presStyleCnt="5" custScaleX="69802">
        <dgm:presLayoutVars>
          <dgm:bulletEnabled val="1"/>
        </dgm:presLayoutVars>
      </dgm:prSet>
      <dgm:spPr/>
      <dgm:t>
        <a:bodyPr/>
        <a:lstStyle/>
        <a:p>
          <a:endParaRPr lang="en-US"/>
        </a:p>
      </dgm:t>
    </dgm:pt>
    <dgm:pt modelId="{9DE37D3D-31C6-4FAC-AB6E-222FF670B1F3}" type="pres">
      <dgm:prSet presAssocID="{620FD74D-991B-4ECE-809A-64CE35EDCF57}" presName="childShp" presStyleLbl="bgAccFollowNode1" presStyleIdx="0" presStyleCnt="5" custScaleX="116881">
        <dgm:presLayoutVars>
          <dgm:bulletEnabled val="1"/>
        </dgm:presLayoutVars>
      </dgm:prSet>
      <dgm:spPr/>
      <dgm:t>
        <a:bodyPr/>
        <a:lstStyle/>
        <a:p>
          <a:endParaRPr lang="en-US"/>
        </a:p>
      </dgm:t>
    </dgm:pt>
    <dgm:pt modelId="{AEE6992D-ACAE-49AB-A5D6-8818ACBCB729}" type="pres">
      <dgm:prSet presAssocID="{F59FCF02-2725-4981-9A26-BE53ED8102E6}" presName="spacing" presStyleCnt="0"/>
      <dgm:spPr/>
    </dgm:pt>
    <dgm:pt modelId="{6418E92B-1DD6-46E2-A12D-929F211E7FF0}" type="pres">
      <dgm:prSet presAssocID="{F2D1C4ED-1925-4366-9786-4878A65DBA0E}" presName="linNode" presStyleCnt="0"/>
      <dgm:spPr/>
    </dgm:pt>
    <dgm:pt modelId="{B3DB3B3A-3980-4D0C-8262-954054B0D911}" type="pres">
      <dgm:prSet presAssocID="{F2D1C4ED-1925-4366-9786-4878A65DBA0E}" presName="parentShp" presStyleLbl="node1" presStyleIdx="1" presStyleCnt="5" custScaleX="69802">
        <dgm:presLayoutVars>
          <dgm:bulletEnabled val="1"/>
        </dgm:presLayoutVars>
      </dgm:prSet>
      <dgm:spPr/>
      <dgm:t>
        <a:bodyPr/>
        <a:lstStyle/>
        <a:p>
          <a:endParaRPr lang="en-US"/>
        </a:p>
      </dgm:t>
    </dgm:pt>
    <dgm:pt modelId="{AA12BA0D-E188-4BCC-AAB9-6BF2BB01B10F}" type="pres">
      <dgm:prSet presAssocID="{F2D1C4ED-1925-4366-9786-4878A65DBA0E}" presName="childShp" presStyleLbl="bgAccFollowNode1" presStyleIdx="1" presStyleCnt="5" custScaleX="116881">
        <dgm:presLayoutVars>
          <dgm:bulletEnabled val="1"/>
        </dgm:presLayoutVars>
      </dgm:prSet>
      <dgm:spPr/>
      <dgm:t>
        <a:bodyPr/>
        <a:lstStyle/>
        <a:p>
          <a:endParaRPr lang="en-US"/>
        </a:p>
      </dgm:t>
    </dgm:pt>
    <dgm:pt modelId="{45C8FFD0-6D44-49CB-98BA-B1E8B6B08F1D}" type="pres">
      <dgm:prSet presAssocID="{95D00D50-6346-466A-BA45-A383B0B98D0C}" presName="spacing" presStyleCnt="0"/>
      <dgm:spPr/>
    </dgm:pt>
    <dgm:pt modelId="{5636F805-E973-4537-B139-D67C33D4FC92}" type="pres">
      <dgm:prSet presAssocID="{FC35B9F6-79B8-4883-BFBA-B93BD6BB5C9D}" presName="linNode" presStyleCnt="0"/>
      <dgm:spPr/>
    </dgm:pt>
    <dgm:pt modelId="{FE0D1951-EAA9-482C-9E12-509EA9A9A5E9}" type="pres">
      <dgm:prSet presAssocID="{FC35B9F6-79B8-4883-BFBA-B93BD6BB5C9D}" presName="parentShp" presStyleLbl="node1" presStyleIdx="2" presStyleCnt="5" custScaleX="69802">
        <dgm:presLayoutVars>
          <dgm:bulletEnabled val="1"/>
        </dgm:presLayoutVars>
      </dgm:prSet>
      <dgm:spPr/>
      <dgm:t>
        <a:bodyPr/>
        <a:lstStyle/>
        <a:p>
          <a:endParaRPr lang="en-US"/>
        </a:p>
      </dgm:t>
    </dgm:pt>
    <dgm:pt modelId="{24F7156B-7FF0-4217-B5B4-9CABAAEB9893}" type="pres">
      <dgm:prSet presAssocID="{FC35B9F6-79B8-4883-BFBA-B93BD6BB5C9D}" presName="childShp" presStyleLbl="bgAccFollowNode1" presStyleIdx="2" presStyleCnt="5" custScaleX="116881">
        <dgm:presLayoutVars>
          <dgm:bulletEnabled val="1"/>
        </dgm:presLayoutVars>
      </dgm:prSet>
      <dgm:spPr/>
      <dgm:t>
        <a:bodyPr/>
        <a:lstStyle/>
        <a:p>
          <a:endParaRPr lang="en-US"/>
        </a:p>
      </dgm:t>
    </dgm:pt>
    <dgm:pt modelId="{53F90C9C-F02C-4F50-95C9-7CC83779E5F9}" type="pres">
      <dgm:prSet presAssocID="{8B3D1342-20E2-40DD-A234-4CCB05F0CC54}" presName="spacing" presStyleCnt="0"/>
      <dgm:spPr/>
    </dgm:pt>
    <dgm:pt modelId="{EE8F8925-CF89-47F6-90C7-844AABAE2FE9}" type="pres">
      <dgm:prSet presAssocID="{1AA3B4BA-5B3A-4F29-999D-41E96E56B49B}" presName="linNode" presStyleCnt="0"/>
      <dgm:spPr/>
    </dgm:pt>
    <dgm:pt modelId="{5747EB98-CC08-4852-B0A5-6E89280B709B}" type="pres">
      <dgm:prSet presAssocID="{1AA3B4BA-5B3A-4F29-999D-41E96E56B49B}" presName="parentShp" presStyleLbl="node1" presStyleIdx="3" presStyleCnt="5" custScaleX="69802">
        <dgm:presLayoutVars>
          <dgm:bulletEnabled val="1"/>
        </dgm:presLayoutVars>
      </dgm:prSet>
      <dgm:spPr/>
      <dgm:t>
        <a:bodyPr/>
        <a:lstStyle/>
        <a:p>
          <a:endParaRPr lang="en-US"/>
        </a:p>
      </dgm:t>
    </dgm:pt>
    <dgm:pt modelId="{D91CC601-1423-474B-867B-AB393AB2F7CC}" type="pres">
      <dgm:prSet presAssocID="{1AA3B4BA-5B3A-4F29-999D-41E96E56B49B}" presName="childShp" presStyleLbl="bgAccFollowNode1" presStyleIdx="3" presStyleCnt="5" custScaleX="116881">
        <dgm:presLayoutVars>
          <dgm:bulletEnabled val="1"/>
        </dgm:presLayoutVars>
      </dgm:prSet>
      <dgm:spPr/>
      <dgm:t>
        <a:bodyPr/>
        <a:lstStyle/>
        <a:p>
          <a:endParaRPr lang="en-US"/>
        </a:p>
      </dgm:t>
    </dgm:pt>
    <dgm:pt modelId="{189CF4F0-94EE-4629-993E-69D603E814E8}" type="pres">
      <dgm:prSet presAssocID="{E8E2451D-83D3-4C96-94DB-5F375964A713}" presName="spacing" presStyleCnt="0"/>
      <dgm:spPr/>
    </dgm:pt>
    <dgm:pt modelId="{0E7FF047-AAB6-4ACE-A3B4-28E1F019FFE7}" type="pres">
      <dgm:prSet presAssocID="{F56C04C7-8BD0-4512-A0F4-2DB0522B6789}" presName="linNode" presStyleCnt="0"/>
      <dgm:spPr/>
    </dgm:pt>
    <dgm:pt modelId="{B9E49588-83E2-4C08-A2FC-E66F5FFD6528}" type="pres">
      <dgm:prSet presAssocID="{F56C04C7-8BD0-4512-A0F4-2DB0522B6789}" presName="parentShp" presStyleLbl="node1" presStyleIdx="4" presStyleCnt="5" custScaleX="69802">
        <dgm:presLayoutVars>
          <dgm:bulletEnabled val="1"/>
        </dgm:presLayoutVars>
      </dgm:prSet>
      <dgm:spPr/>
      <dgm:t>
        <a:bodyPr/>
        <a:lstStyle/>
        <a:p>
          <a:endParaRPr lang="en-US"/>
        </a:p>
      </dgm:t>
    </dgm:pt>
    <dgm:pt modelId="{E71DD4FF-4ABB-4ECD-B600-7E6D7D89E806}" type="pres">
      <dgm:prSet presAssocID="{F56C04C7-8BD0-4512-A0F4-2DB0522B6789}" presName="childShp" presStyleLbl="bgAccFollowNode1" presStyleIdx="4" presStyleCnt="5" custScaleX="116881">
        <dgm:presLayoutVars>
          <dgm:bulletEnabled val="1"/>
        </dgm:presLayoutVars>
      </dgm:prSet>
      <dgm:spPr/>
      <dgm:t>
        <a:bodyPr/>
        <a:lstStyle/>
        <a:p>
          <a:endParaRPr lang="en-US"/>
        </a:p>
      </dgm:t>
    </dgm:pt>
  </dgm:ptLst>
  <dgm:cxnLst>
    <dgm:cxn modelId="{B7973671-999D-440B-A3CF-4613704A0F7B}" type="presOf" srcId="{1727F283-1C02-4B2C-B2D5-3F74A83D31D3}" destId="{9DE37D3D-31C6-4FAC-AB6E-222FF670B1F3}" srcOrd="0" destOrd="1" presId="urn:microsoft.com/office/officeart/2005/8/layout/vList6"/>
    <dgm:cxn modelId="{4CD2A46F-A6FF-43E4-BC4C-EAE62D4119FC}" type="presOf" srcId="{39E0472C-DCE2-49D6-A05C-FC0E4F4E2E80}" destId="{9DE37D3D-31C6-4FAC-AB6E-222FF670B1F3}" srcOrd="0" destOrd="0" presId="urn:microsoft.com/office/officeart/2005/8/layout/vList6"/>
    <dgm:cxn modelId="{FAFCE1D2-0E97-4895-AD00-3B14C25F4964}" type="presOf" srcId="{F56C04C7-8BD0-4512-A0F4-2DB0522B6789}" destId="{B9E49588-83E2-4C08-A2FC-E66F5FFD6528}" srcOrd="0" destOrd="0" presId="urn:microsoft.com/office/officeart/2005/8/layout/vList6"/>
    <dgm:cxn modelId="{256C3CD1-4293-4B62-B1A7-1B5CE5781D82}" srcId="{F56C04C7-8BD0-4512-A0F4-2DB0522B6789}" destId="{C2A6B3C7-0E2F-4B1B-A3B8-EFC503A3ED0D}" srcOrd="1" destOrd="0" parTransId="{1D875222-DA70-4355-913C-93C4FA02129C}" sibTransId="{A57C531D-5CD5-42AB-8698-77F64BC54A72}"/>
    <dgm:cxn modelId="{DFCD8590-1AC0-4C1D-9930-4827CC04106F}" srcId="{FC35B9F6-79B8-4883-BFBA-B93BD6BB5C9D}" destId="{6496D510-1EF1-4741-86D7-A151773F56BF}" srcOrd="1" destOrd="0" parTransId="{00604337-2295-4D99-AF7B-3D895322A2D7}" sibTransId="{A26FB936-6B80-4676-AFC4-A96460EFD8B0}"/>
    <dgm:cxn modelId="{5BF0F61C-C91D-41D5-BEFC-D68468DAD0DE}" type="presOf" srcId="{6496D510-1EF1-4741-86D7-A151773F56BF}" destId="{24F7156B-7FF0-4217-B5B4-9CABAAEB9893}" srcOrd="0" destOrd="1" presId="urn:microsoft.com/office/officeart/2005/8/layout/vList6"/>
    <dgm:cxn modelId="{CCE26A51-3713-4F2A-971E-301F10A4104A}" type="presOf" srcId="{1AA3B4BA-5B3A-4F29-999D-41E96E56B49B}" destId="{5747EB98-CC08-4852-B0A5-6E89280B709B}" srcOrd="0" destOrd="0" presId="urn:microsoft.com/office/officeart/2005/8/layout/vList6"/>
    <dgm:cxn modelId="{BC415373-02AD-4D5F-8DC8-C6A3518AAF30}" type="presOf" srcId="{CF5B759B-0478-4C88-AAD0-268D814E0B58}" destId="{E71DD4FF-4ABB-4ECD-B600-7E6D7D89E806}" srcOrd="0" destOrd="0" presId="urn:microsoft.com/office/officeart/2005/8/layout/vList6"/>
    <dgm:cxn modelId="{BB29E2D0-0140-4004-89D3-9D9233474CC7}" type="presOf" srcId="{B19CBBCC-B195-4FE4-BEFB-258934C6A18B}" destId="{24F7156B-7FF0-4217-B5B4-9CABAAEB9893}" srcOrd="0" destOrd="2" presId="urn:microsoft.com/office/officeart/2005/8/layout/vList6"/>
    <dgm:cxn modelId="{06217FE9-BDBB-4BCC-B757-12B6DB688C84}" srcId="{1AA3B4BA-5B3A-4F29-999D-41E96E56B49B}" destId="{9230AF1D-9587-4FBF-97DA-97D769039475}" srcOrd="0" destOrd="0" parTransId="{108D7350-34A3-4C49-8888-D3B108630ECF}" sibTransId="{8ADEAEC8-E594-4A87-B5B0-A8F4CBB90709}"/>
    <dgm:cxn modelId="{21E118AA-06F1-4841-9FD5-D5369534946E}" srcId="{F56C04C7-8BD0-4512-A0F4-2DB0522B6789}" destId="{CF5B759B-0478-4C88-AAD0-268D814E0B58}" srcOrd="0" destOrd="0" parTransId="{71EC948B-6F11-4A12-8B0F-DD87D59E2808}" sibTransId="{AC00BCA1-3046-4B91-B086-2E8BEB4BEC48}"/>
    <dgm:cxn modelId="{83D45112-C5D7-4F91-91C6-4BEA63FFF0B7}" type="presOf" srcId="{F2D1C4ED-1925-4366-9786-4878A65DBA0E}" destId="{B3DB3B3A-3980-4D0C-8262-954054B0D911}" srcOrd="0" destOrd="0" presId="urn:microsoft.com/office/officeart/2005/8/layout/vList6"/>
    <dgm:cxn modelId="{F03000C4-63F1-491F-A27C-24E6499AEEAE}" type="presOf" srcId="{208DD7E9-4D9D-421D-9328-0F8196E34CD2}" destId="{9D719C79-E452-4F49-B62A-842013636B89}" srcOrd="0" destOrd="0" presId="urn:microsoft.com/office/officeart/2005/8/layout/vList6"/>
    <dgm:cxn modelId="{944957A3-B96F-4569-AAF8-45C7879088FF}" srcId="{208DD7E9-4D9D-421D-9328-0F8196E34CD2}" destId="{F56C04C7-8BD0-4512-A0F4-2DB0522B6789}" srcOrd="4" destOrd="0" parTransId="{C9AD69A8-C6EC-4BD0-990B-BE97323586C7}" sibTransId="{6E5DB9E2-7B08-46BD-8332-7D9D57653685}"/>
    <dgm:cxn modelId="{9E2239B6-191A-43B7-96E7-89AC0FA602B6}" srcId="{F56C04C7-8BD0-4512-A0F4-2DB0522B6789}" destId="{702F3953-02C3-448D-9734-D0E17E72AB8B}" srcOrd="2" destOrd="0" parTransId="{E0675266-3EF4-4DDE-8371-9B7E15000E3A}" sibTransId="{B6E3ADAC-3D4A-4587-AA11-2C242B1CB00D}"/>
    <dgm:cxn modelId="{199F14CB-774D-4124-A6B9-A3C333D0D49C}" srcId="{F2D1C4ED-1925-4366-9786-4878A65DBA0E}" destId="{F4BF299D-353B-4606-8ADF-75F5154EC69F}" srcOrd="1" destOrd="0" parTransId="{D35BBFB6-4209-4862-AD41-4880F05BFE32}" sibTransId="{9D40E869-636E-4521-B8B8-F248A511458B}"/>
    <dgm:cxn modelId="{D663080D-32CD-4127-AF1D-573929A16333}" type="presOf" srcId="{C2A6B3C7-0E2F-4B1B-A3B8-EFC503A3ED0D}" destId="{E71DD4FF-4ABB-4ECD-B600-7E6D7D89E806}" srcOrd="0" destOrd="1" presId="urn:microsoft.com/office/officeart/2005/8/layout/vList6"/>
    <dgm:cxn modelId="{B0414473-7195-4B93-BACE-2C98972F4C5F}" srcId="{F2D1C4ED-1925-4366-9786-4878A65DBA0E}" destId="{95FE5424-0F42-49B1-8A7D-63BECFEAE048}" srcOrd="0" destOrd="0" parTransId="{776AEAFA-7398-4637-B9B6-0B6FA096B648}" sibTransId="{466E95B0-1883-44AE-880E-BA11768A5B1C}"/>
    <dgm:cxn modelId="{4E0A2230-B8F6-47C3-BB70-2DB1BDBFB254}" type="presOf" srcId="{9230AF1D-9587-4FBF-97DA-97D769039475}" destId="{D91CC601-1423-474B-867B-AB393AB2F7CC}" srcOrd="0" destOrd="0" presId="urn:microsoft.com/office/officeart/2005/8/layout/vList6"/>
    <dgm:cxn modelId="{D9A207FA-E5C5-439A-BA8D-79800C86ED88}" srcId="{FC35B9F6-79B8-4883-BFBA-B93BD6BB5C9D}" destId="{B19CBBCC-B195-4FE4-BEFB-258934C6A18B}" srcOrd="2" destOrd="0" parTransId="{9C95696C-9098-4228-B0B5-ABD000C5AD2D}" sibTransId="{34492D6C-5255-4208-A4A2-BABB9C8793B3}"/>
    <dgm:cxn modelId="{50F24B52-0330-4E4B-AF9B-6CE83AB40FF3}" type="presOf" srcId="{FC35B9F6-79B8-4883-BFBA-B93BD6BB5C9D}" destId="{FE0D1951-EAA9-482C-9E12-509EA9A9A5E9}" srcOrd="0" destOrd="0" presId="urn:microsoft.com/office/officeart/2005/8/layout/vList6"/>
    <dgm:cxn modelId="{072D7E53-C8C0-4CDF-AAD2-3AAF5EF6D847}" srcId="{208DD7E9-4D9D-421D-9328-0F8196E34CD2}" destId="{FC35B9F6-79B8-4883-BFBA-B93BD6BB5C9D}" srcOrd="2" destOrd="0" parTransId="{3073FA27-7E78-405E-9F9C-093414E3C3C7}" sibTransId="{8B3D1342-20E2-40DD-A234-4CCB05F0CC54}"/>
    <dgm:cxn modelId="{33DFDEBC-F4FB-4E5D-910D-5BC11713F6F9}" srcId="{620FD74D-991B-4ECE-809A-64CE35EDCF57}" destId="{39E0472C-DCE2-49D6-A05C-FC0E4F4E2E80}" srcOrd="0" destOrd="0" parTransId="{E88BF8F8-7ED1-44DD-AD2D-461894F90596}" sibTransId="{6660E37A-72E7-4F3B-BEE4-6DBD540DE866}"/>
    <dgm:cxn modelId="{2698ECAA-5078-42C6-BD47-09AF7EED682C}" srcId="{208DD7E9-4D9D-421D-9328-0F8196E34CD2}" destId="{1AA3B4BA-5B3A-4F29-999D-41E96E56B49B}" srcOrd="3" destOrd="0" parTransId="{53B99D5F-16CF-4C4C-9EFE-8A748D8094C1}" sibTransId="{E8E2451D-83D3-4C96-94DB-5F375964A713}"/>
    <dgm:cxn modelId="{3F259F31-7E09-4AAE-AF87-4DB42ECD211B}" type="presOf" srcId="{9780865D-0FDA-4895-B964-B393D4CCD616}" destId="{24F7156B-7FF0-4217-B5B4-9CABAAEB9893}" srcOrd="0" destOrd="0" presId="urn:microsoft.com/office/officeart/2005/8/layout/vList6"/>
    <dgm:cxn modelId="{1C664908-638B-4B55-98D3-A7B3F07C4496}" type="presOf" srcId="{95FE5424-0F42-49B1-8A7D-63BECFEAE048}" destId="{AA12BA0D-E188-4BCC-AAB9-6BF2BB01B10F}" srcOrd="0" destOrd="0" presId="urn:microsoft.com/office/officeart/2005/8/layout/vList6"/>
    <dgm:cxn modelId="{9BAB06BF-E33E-4E4C-8503-EFDBBAB0F98F}" type="presOf" srcId="{610E7B76-25DE-4DD1-945F-02D8B2004674}" destId="{D91CC601-1423-474B-867B-AB393AB2F7CC}" srcOrd="0" destOrd="1" presId="urn:microsoft.com/office/officeart/2005/8/layout/vList6"/>
    <dgm:cxn modelId="{D0EC3B53-BB2F-4C6D-85EB-7057E9E7F0D4}" type="presOf" srcId="{620FD74D-991B-4ECE-809A-64CE35EDCF57}" destId="{20474DF5-3DC4-48EE-A766-56123A050F03}" srcOrd="0" destOrd="0" presId="urn:microsoft.com/office/officeart/2005/8/layout/vList6"/>
    <dgm:cxn modelId="{22EF9005-4D46-48DC-BA7F-23FCFA549596}" srcId="{FC35B9F6-79B8-4883-BFBA-B93BD6BB5C9D}" destId="{9780865D-0FDA-4895-B964-B393D4CCD616}" srcOrd="0" destOrd="0" parTransId="{71D5C3C3-B26B-422E-AC9D-7AD31B72078A}" sibTransId="{866CAEEF-E546-4EBB-B112-5CC27F332B4D}"/>
    <dgm:cxn modelId="{1362A30F-1404-45FB-AE3D-F0BB58E8E5E7}" srcId="{1AA3B4BA-5B3A-4F29-999D-41E96E56B49B}" destId="{610E7B76-25DE-4DD1-945F-02D8B2004674}" srcOrd="1" destOrd="0" parTransId="{C1FEE8C5-1BF6-4E99-8C99-BB8D33687151}" sibTransId="{8BFE7461-ECDF-4042-83D5-A38C747C701C}"/>
    <dgm:cxn modelId="{D00611AE-8207-41B7-AC17-5FC4F8CA1FF6}" type="presOf" srcId="{702F3953-02C3-448D-9734-D0E17E72AB8B}" destId="{E71DD4FF-4ABB-4ECD-B600-7E6D7D89E806}" srcOrd="0" destOrd="2" presId="urn:microsoft.com/office/officeart/2005/8/layout/vList6"/>
    <dgm:cxn modelId="{9F0FD38A-B3AF-4CDE-96AA-7F3F978BAE74}" srcId="{208DD7E9-4D9D-421D-9328-0F8196E34CD2}" destId="{F2D1C4ED-1925-4366-9786-4878A65DBA0E}" srcOrd="1" destOrd="0" parTransId="{170C3454-A671-44BA-9C44-323A9372872D}" sibTransId="{95D00D50-6346-466A-BA45-A383B0B98D0C}"/>
    <dgm:cxn modelId="{25D6D518-1FF6-4D38-AC37-31290657A8EA}" type="presOf" srcId="{F4BF299D-353B-4606-8ADF-75F5154EC69F}" destId="{AA12BA0D-E188-4BCC-AAB9-6BF2BB01B10F}" srcOrd="0" destOrd="1" presId="urn:microsoft.com/office/officeart/2005/8/layout/vList6"/>
    <dgm:cxn modelId="{245C2DF4-254B-4B9D-886F-560CF43D194A}" srcId="{620FD74D-991B-4ECE-809A-64CE35EDCF57}" destId="{1727F283-1C02-4B2C-B2D5-3F74A83D31D3}" srcOrd="1" destOrd="0" parTransId="{901CA210-0827-4108-B64E-F1A997804DD0}" sibTransId="{C360EB28-131E-4865-B4CE-92E44C98CD3E}"/>
    <dgm:cxn modelId="{045FC786-6BBB-4A2A-92AF-CFBDE8592C36}" srcId="{208DD7E9-4D9D-421D-9328-0F8196E34CD2}" destId="{620FD74D-991B-4ECE-809A-64CE35EDCF57}" srcOrd="0" destOrd="0" parTransId="{1A66F2A5-A53E-427B-A75A-3B28341A39D6}" sibTransId="{F59FCF02-2725-4981-9A26-BE53ED8102E6}"/>
    <dgm:cxn modelId="{39EAD18C-E848-4950-A05B-4E66C58F8494}" type="presParOf" srcId="{9D719C79-E452-4F49-B62A-842013636B89}" destId="{35B033A5-F1F4-445D-9650-39FA3CB65911}" srcOrd="0" destOrd="0" presId="urn:microsoft.com/office/officeart/2005/8/layout/vList6"/>
    <dgm:cxn modelId="{10ADD4A3-03F6-45AB-B5D1-1F30EEA8554B}" type="presParOf" srcId="{35B033A5-F1F4-445D-9650-39FA3CB65911}" destId="{20474DF5-3DC4-48EE-A766-56123A050F03}" srcOrd="0" destOrd="0" presId="urn:microsoft.com/office/officeart/2005/8/layout/vList6"/>
    <dgm:cxn modelId="{BC06780A-BDA6-4F57-9EEB-031BF81B35A8}" type="presParOf" srcId="{35B033A5-F1F4-445D-9650-39FA3CB65911}" destId="{9DE37D3D-31C6-4FAC-AB6E-222FF670B1F3}" srcOrd="1" destOrd="0" presId="urn:microsoft.com/office/officeart/2005/8/layout/vList6"/>
    <dgm:cxn modelId="{43B92581-F44C-4B3E-846F-D154D9C91C2B}" type="presParOf" srcId="{9D719C79-E452-4F49-B62A-842013636B89}" destId="{AEE6992D-ACAE-49AB-A5D6-8818ACBCB729}" srcOrd="1" destOrd="0" presId="urn:microsoft.com/office/officeart/2005/8/layout/vList6"/>
    <dgm:cxn modelId="{E769C884-13B1-49AD-A507-54AD93DC5E60}" type="presParOf" srcId="{9D719C79-E452-4F49-B62A-842013636B89}" destId="{6418E92B-1DD6-46E2-A12D-929F211E7FF0}" srcOrd="2" destOrd="0" presId="urn:microsoft.com/office/officeart/2005/8/layout/vList6"/>
    <dgm:cxn modelId="{6FEFDB78-6DE6-44AA-AE88-16A1CD91FB31}" type="presParOf" srcId="{6418E92B-1DD6-46E2-A12D-929F211E7FF0}" destId="{B3DB3B3A-3980-4D0C-8262-954054B0D911}" srcOrd="0" destOrd="0" presId="urn:microsoft.com/office/officeart/2005/8/layout/vList6"/>
    <dgm:cxn modelId="{39F24240-72C7-41EC-8E6E-0C497E9F5C72}" type="presParOf" srcId="{6418E92B-1DD6-46E2-A12D-929F211E7FF0}" destId="{AA12BA0D-E188-4BCC-AAB9-6BF2BB01B10F}" srcOrd="1" destOrd="0" presId="urn:microsoft.com/office/officeart/2005/8/layout/vList6"/>
    <dgm:cxn modelId="{2D07B027-BA12-4A3F-8D10-1914C3D71599}" type="presParOf" srcId="{9D719C79-E452-4F49-B62A-842013636B89}" destId="{45C8FFD0-6D44-49CB-98BA-B1E8B6B08F1D}" srcOrd="3" destOrd="0" presId="urn:microsoft.com/office/officeart/2005/8/layout/vList6"/>
    <dgm:cxn modelId="{D8D168E1-7CE2-4405-A7CD-CF15F95FF008}" type="presParOf" srcId="{9D719C79-E452-4F49-B62A-842013636B89}" destId="{5636F805-E973-4537-B139-D67C33D4FC92}" srcOrd="4" destOrd="0" presId="urn:microsoft.com/office/officeart/2005/8/layout/vList6"/>
    <dgm:cxn modelId="{565C8F41-8D43-4B11-8B25-CDA7A015137A}" type="presParOf" srcId="{5636F805-E973-4537-B139-D67C33D4FC92}" destId="{FE0D1951-EAA9-482C-9E12-509EA9A9A5E9}" srcOrd="0" destOrd="0" presId="urn:microsoft.com/office/officeart/2005/8/layout/vList6"/>
    <dgm:cxn modelId="{B200ABF0-06D2-4B7E-A074-10619B4A6C14}" type="presParOf" srcId="{5636F805-E973-4537-B139-D67C33D4FC92}" destId="{24F7156B-7FF0-4217-B5B4-9CABAAEB9893}" srcOrd="1" destOrd="0" presId="urn:microsoft.com/office/officeart/2005/8/layout/vList6"/>
    <dgm:cxn modelId="{F8BC36B7-AEB8-4E19-A22C-98F0C8FCF454}" type="presParOf" srcId="{9D719C79-E452-4F49-B62A-842013636B89}" destId="{53F90C9C-F02C-4F50-95C9-7CC83779E5F9}" srcOrd="5" destOrd="0" presId="urn:microsoft.com/office/officeart/2005/8/layout/vList6"/>
    <dgm:cxn modelId="{139D742E-1429-43C9-86CC-3F9EF3703873}" type="presParOf" srcId="{9D719C79-E452-4F49-B62A-842013636B89}" destId="{EE8F8925-CF89-47F6-90C7-844AABAE2FE9}" srcOrd="6" destOrd="0" presId="urn:microsoft.com/office/officeart/2005/8/layout/vList6"/>
    <dgm:cxn modelId="{EFD9EC79-9B16-4138-8076-52C5316E8B8C}" type="presParOf" srcId="{EE8F8925-CF89-47F6-90C7-844AABAE2FE9}" destId="{5747EB98-CC08-4852-B0A5-6E89280B709B}" srcOrd="0" destOrd="0" presId="urn:microsoft.com/office/officeart/2005/8/layout/vList6"/>
    <dgm:cxn modelId="{7F883BF8-43DA-4037-A531-D57280AC8075}" type="presParOf" srcId="{EE8F8925-CF89-47F6-90C7-844AABAE2FE9}" destId="{D91CC601-1423-474B-867B-AB393AB2F7CC}" srcOrd="1" destOrd="0" presId="urn:microsoft.com/office/officeart/2005/8/layout/vList6"/>
    <dgm:cxn modelId="{BC9B2B0A-6854-433D-8BDF-97D5F23B935B}" type="presParOf" srcId="{9D719C79-E452-4F49-B62A-842013636B89}" destId="{189CF4F0-94EE-4629-993E-69D603E814E8}" srcOrd="7" destOrd="0" presId="urn:microsoft.com/office/officeart/2005/8/layout/vList6"/>
    <dgm:cxn modelId="{900ED979-C526-469B-99F4-166205610C10}" type="presParOf" srcId="{9D719C79-E452-4F49-B62A-842013636B89}" destId="{0E7FF047-AAB6-4ACE-A3B4-28E1F019FFE7}" srcOrd="8" destOrd="0" presId="urn:microsoft.com/office/officeart/2005/8/layout/vList6"/>
    <dgm:cxn modelId="{C38BF772-9D6B-4858-82A9-8F09E7A7E1BA}" type="presParOf" srcId="{0E7FF047-AAB6-4ACE-A3B4-28E1F019FFE7}" destId="{B9E49588-83E2-4C08-A2FC-E66F5FFD6528}" srcOrd="0" destOrd="0" presId="urn:microsoft.com/office/officeart/2005/8/layout/vList6"/>
    <dgm:cxn modelId="{FAD62DEA-0383-4A86-8D10-17943544793F}" type="presParOf" srcId="{0E7FF047-AAB6-4ACE-A3B4-28E1F019FFE7}" destId="{E71DD4FF-4ABB-4ECD-B600-7E6D7D89E80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377A2A5D-ED70-4393-90C6-70626850DF3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35CEBD4-2A5D-4404-88C7-8C9B04136ED0}">
      <dgm:prSet/>
      <dgm:spPr/>
      <dgm:t>
        <a:bodyPr/>
        <a:lstStyle/>
        <a:p>
          <a:r>
            <a:rPr lang="en-US"/>
            <a:t>Aspect of Supply</a:t>
          </a:r>
        </a:p>
      </dgm:t>
    </dgm:pt>
    <dgm:pt modelId="{FF98E1A2-A640-4214-977E-3897F86D632D}" type="parTrans" cxnId="{C0F4286A-41A7-466B-B8E5-73596040EE20}">
      <dgm:prSet/>
      <dgm:spPr/>
      <dgm:t>
        <a:bodyPr/>
        <a:lstStyle/>
        <a:p>
          <a:endParaRPr lang="en-US"/>
        </a:p>
      </dgm:t>
    </dgm:pt>
    <dgm:pt modelId="{ED4B71E8-C26B-461B-906F-70DB0AF58241}" type="sibTrans" cxnId="{C0F4286A-41A7-466B-B8E5-73596040EE20}">
      <dgm:prSet/>
      <dgm:spPr/>
      <dgm:t>
        <a:bodyPr/>
        <a:lstStyle/>
        <a:p>
          <a:endParaRPr lang="en-US"/>
        </a:p>
      </dgm:t>
    </dgm:pt>
    <dgm:pt modelId="{628D0848-84E2-401F-BC49-FD82876FEA41}">
      <dgm:prSet/>
      <dgm:spPr/>
      <dgm:t>
        <a:bodyPr/>
        <a:lstStyle/>
        <a:p>
          <a:r>
            <a:rPr lang="en-US"/>
            <a:t>Aspect of Demand</a:t>
          </a:r>
        </a:p>
      </dgm:t>
    </dgm:pt>
    <dgm:pt modelId="{53957178-F935-4CD3-8451-6CD004E07C62}" type="parTrans" cxnId="{DDB6CAA3-078F-4B26-A51F-533922ECBB09}">
      <dgm:prSet/>
      <dgm:spPr/>
      <dgm:t>
        <a:bodyPr/>
        <a:lstStyle/>
        <a:p>
          <a:endParaRPr lang="en-US"/>
        </a:p>
      </dgm:t>
    </dgm:pt>
    <dgm:pt modelId="{C6FBA686-838B-400C-845C-378B993B25B0}" type="sibTrans" cxnId="{DDB6CAA3-078F-4B26-A51F-533922ECBB09}">
      <dgm:prSet/>
      <dgm:spPr/>
      <dgm:t>
        <a:bodyPr/>
        <a:lstStyle/>
        <a:p>
          <a:endParaRPr lang="en-US"/>
        </a:p>
      </dgm:t>
    </dgm:pt>
    <dgm:pt modelId="{7C36BB07-622C-4BB9-9BFA-00E44FC39DC7}" type="pres">
      <dgm:prSet presAssocID="{377A2A5D-ED70-4393-90C6-70626850DF33}" presName="hierChild1" presStyleCnt="0">
        <dgm:presLayoutVars>
          <dgm:chPref val="1"/>
          <dgm:dir/>
          <dgm:animOne val="branch"/>
          <dgm:animLvl val="lvl"/>
          <dgm:resizeHandles/>
        </dgm:presLayoutVars>
      </dgm:prSet>
      <dgm:spPr/>
      <dgm:t>
        <a:bodyPr/>
        <a:lstStyle/>
        <a:p>
          <a:endParaRPr lang="en-US"/>
        </a:p>
      </dgm:t>
    </dgm:pt>
    <dgm:pt modelId="{26EB3D17-E36A-45FD-9CC4-AA439E5F1225}" type="pres">
      <dgm:prSet presAssocID="{735CEBD4-2A5D-4404-88C7-8C9B04136ED0}" presName="hierRoot1" presStyleCnt="0"/>
      <dgm:spPr/>
    </dgm:pt>
    <dgm:pt modelId="{F616EC3C-17C5-476F-9009-112291CB1297}" type="pres">
      <dgm:prSet presAssocID="{735CEBD4-2A5D-4404-88C7-8C9B04136ED0}" presName="composite" presStyleCnt="0"/>
      <dgm:spPr/>
    </dgm:pt>
    <dgm:pt modelId="{8E79A944-7C4B-4274-9D32-9B4B5A4D40E0}" type="pres">
      <dgm:prSet presAssocID="{735CEBD4-2A5D-4404-88C7-8C9B04136ED0}" presName="background" presStyleLbl="node0" presStyleIdx="0" presStyleCnt="2"/>
      <dgm:spPr/>
    </dgm:pt>
    <dgm:pt modelId="{345AB282-EAE2-4B99-A82A-79A3B69B4312}" type="pres">
      <dgm:prSet presAssocID="{735CEBD4-2A5D-4404-88C7-8C9B04136ED0}" presName="text" presStyleLbl="fgAcc0" presStyleIdx="0" presStyleCnt="2">
        <dgm:presLayoutVars>
          <dgm:chPref val="3"/>
        </dgm:presLayoutVars>
      </dgm:prSet>
      <dgm:spPr/>
      <dgm:t>
        <a:bodyPr/>
        <a:lstStyle/>
        <a:p>
          <a:endParaRPr lang="en-US"/>
        </a:p>
      </dgm:t>
    </dgm:pt>
    <dgm:pt modelId="{7859A4C9-F2F7-45C6-A34B-19CC4CADB7B7}" type="pres">
      <dgm:prSet presAssocID="{735CEBD4-2A5D-4404-88C7-8C9B04136ED0}" presName="hierChild2" presStyleCnt="0"/>
      <dgm:spPr/>
    </dgm:pt>
    <dgm:pt modelId="{39A49112-CE20-408D-8B5D-19C0C97EA751}" type="pres">
      <dgm:prSet presAssocID="{628D0848-84E2-401F-BC49-FD82876FEA41}" presName="hierRoot1" presStyleCnt="0"/>
      <dgm:spPr/>
    </dgm:pt>
    <dgm:pt modelId="{0014CA72-32E5-4C0F-B55B-0DAF1A111C08}" type="pres">
      <dgm:prSet presAssocID="{628D0848-84E2-401F-BC49-FD82876FEA41}" presName="composite" presStyleCnt="0"/>
      <dgm:spPr/>
    </dgm:pt>
    <dgm:pt modelId="{2CF5E976-0B99-458B-B6D2-0519D4F670EB}" type="pres">
      <dgm:prSet presAssocID="{628D0848-84E2-401F-BC49-FD82876FEA41}" presName="background" presStyleLbl="node0" presStyleIdx="1" presStyleCnt="2"/>
      <dgm:spPr/>
    </dgm:pt>
    <dgm:pt modelId="{E47C9B3E-FE55-4605-86F9-DB6669652614}" type="pres">
      <dgm:prSet presAssocID="{628D0848-84E2-401F-BC49-FD82876FEA41}" presName="text" presStyleLbl="fgAcc0" presStyleIdx="1" presStyleCnt="2">
        <dgm:presLayoutVars>
          <dgm:chPref val="3"/>
        </dgm:presLayoutVars>
      </dgm:prSet>
      <dgm:spPr/>
      <dgm:t>
        <a:bodyPr/>
        <a:lstStyle/>
        <a:p>
          <a:endParaRPr lang="en-US"/>
        </a:p>
      </dgm:t>
    </dgm:pt>
    <dgm:pt modelId="{F2439A62-1DC6-4A90-89DF-E83BD78D2F6D}" type="pres">
      <dgm:prSet presAssocID="{628D0848-84E2-401F-BC49-FD82876FEA41}" presName="hierChild2" presStyleCnt="0"/>
      <dgm:spPr/>
    </dgm:pt>
  </dgm:ptLst>
  <dgm:cxnLst>
    <dgm:cxn modelId="{DDB6CAA3-078F-4B26-A51F-533922ECBB09}" srcId="{377A2A5D-ED70-4393-90C6-70626850DF33}" destId="{628D0848-84E2-401F-BC49-FD82876FEA41}" srcOrd="1" destOrd="0" parTransId="{53957178-F935-4CD3-8451-6CD004E07C62}" sibTransId="{C6FBA686-838B-400C-845C-378B993B25B0}"/>
    <dgm:cxn modelId="{C0F4286A-41A7-466B-B8E5-73596040EE20}" srcId="{377A2A5D-ED70-4393-90C6-70626850DF33}" destId="{735CEBD4-2A5D-4404-88C7-8C9B04136ED0}" srcOrd="0" destOrd="0" parTransId="{FF98E1A2-A640-4214-977E-3897F86D632D}" sibTransId="{ED4B71E8-C26B-461B-906F-70DB0AF58241}"/>
    <dgm:cxn modelId="{8702ABF3-9030-4F9B-8548-503A8A886078}" type="presOf" srcId="{735CEBD4-2A5D-4404-88C7-8C9B04136ED0}" destId="{345AB282-EAE2-4B99-A82A-79A3B69B4312}" srcOrd="0" destOrd="0" presId="urn:microsoft.com/office/officeart/2005/8/layout/hierarchy1"/>
    <dgm:cxn modelId="{02FF049B-3CA0-4341-BAC8-2F6D07D43A14}" type="presOf" srcId="{628D0848-84E2-401F-BC49-FD82876FEA41}" destId="{E47C9B3E-FE55-4605-86F9-DB6669652614}" srcOrd="0" destOrd="0" presId="urn:microsoft.com/office/officeart/2005/8/layout/hierarchy1"/>
    <dgm:cxn modelId="{007C55DD-D08B-4CEF-B064-8662FA2CE1E0}" type="presOf" srcId="{377A2A5D-ED70-4393-90C6-70626850DF33}" destId="{7C36BB07-622C-4BB9-9BFA-00E44FC39DC7}" srcOrd="0" destOrd="0" presId="urn:microsoft.com/office/officeart/2005/8/layout/hierarchy1"/>
    <dgm:cxn modelId="{01D63C16-ECA2-4EA6-B672-5218DA3CABC3}" type="presParOf" srcId="{7C36BB07-622C-4BB9-9BFA-00E44FC39DC7}" destId="{26EB3D17-E36A-45FD-9CC4-AA439E5F1225}" srcOrd="0" destOrd="0" presId="urn:microsoft.com/office/officeart/2005/8/layout/hierarchy1"/>
    <dgm:cxn modelId="{A7EA9AC2-78CF-4BB3-BA92-FF7CE0F9785B}" type="presParOf" srcId="{26EB3D17-E36A-45FD-9CC4-AA439E5F1225}" destId="{F616EC3C-17C5-476F-9009-112291CB1297}" srcOrd="0" destOrd="0" presId="urn:microsoft.com/office/officeart/2005/8/layout/hierarchy1"/>
    <dgm:cxn modelId="{8B61EF1B-F723-4C8B-987C-BDE2C3C8332E}" type="presParOf" srcId="{F616EC3C-17C5-476F-9009-112291CB1297}" destId="{8E79A944-7C4B-4274-9D32-9B4B5A4D40E0}" srcOrd="0" destOrd="0" presId="urn:microsoft.com/office/officeart/2005/8/layout/hierarchy1"/>
    <dgm:cxn modelId="{69112C30-7A42-4DD6-B764-F67B25297625}" type="presParOf" srcId="{F616EC3C-17C5-476F-9009-112291CB1297}" destId="{345AB282-EAE2-4B99-A82A-79A3B69B4312}" srcOrd="1" destOrd="0" presId="urn:microsoft.com/office/officeart/2005/8/layout/hierarchy1"/>
    <dgm:cxn modelId="{3AF561F4-FEAC-44D7-892C-973894D90FEB}" type="presParOf" srcId="{26EB3D17-E36A-45FD-9CC4-AA439E5F1225}" destId="{7859A4C9-F2F7-45C6-A34B-19CC4CADB7B7}" srcOrd="1" destOrd="0" presId="urn:microsoft.com/office/officeart/2005/8/layout/hierarchy1"/>
    <dgm:cxn modelId="{8EB2EDA5-E56B-4CBD-AE79-713E8DF2540F}" type="presParOf" srcId="{7C36BB07-622C-4BB9-9BFA-00E44FC39DC7}" destId="{39A49112-CE20-408D-8B5D-19C0C97EA751}" srcOrd="1" destOrd="0" presId="urn:microsoft.com/office/officeart/2005/8/layout/hierarchy1"/>
    <dgm:cxn modelId="{B83174BF-2D4F-4902-84BE-A026D783D754}" type="presParOf" srcId="{39A49112-CE20-408D-8B5D-19C0C97EA751}" destId="{0014CA72-32E5-4C0F-B55B-0DAF1A111C08}" srcOrd="0" destOrd="0" presId="urn:microsoft.com/office/officeart/2005/8/layout/hierarchy1"/>
    <dgm:cxn modelId="{2D1F2C40-A38C-41B1-8DFF-44F3C549E232}" type="presParOf" srcId="{0014CA72-32E5-4C0F-B55B-0DAF1A111C08}" destId="{2CF5E976-0B99-458B-B6D2-0519D4F670EB}" srcOrd="0" destOrd="0" presId="urn:microsoft.com/office/officeart/2005/8/layout/hierarchy1"/>
    <dgm:cxn modelId="{7B8D016E-96C5-4BD1-984F-24309714D36E}" type="presParOf" srcId="{0014CA72-32E5-4C0F-B55B-0DAF1A111C08}" destId="{E47C9B3E-FE55-4605-86F9-DB6669652614}" srcOrd="1" destOrd="0" presId="urn:microsoft.com/office/officeart/2005/8/layout/hierarchy1"/>
    <dgm:cxn modelId="{3043E084-D4A7-4312-B9A0-5F6827650227}" type="presParOf" srcId="{39A49112-CE20-408D-8B5D-19C0C97EA751}" destId="{F2439A62-1DC6-4A90-89DF-E83BD78D2F6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B528F5C-340A-436F-8C74-228D8D1AB7C2}"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00118F90-EF55-4E39-BF5C-B9072B8ACFF2}">
      <dgm:prSet/>
      <dgm:spPr/>
      <dgm:t>
        <a:bodyPr/>
        <a:lstStyle/>
        <a:p>
          <a:pPr rtl="0"/>
          <a:r>
            <a:rPr lang="en-US"/>
            <a:t>1. Profile of potential respondents who are interested in installing a PV Rooftop (Household)</a:t>
          </a:r>
        </a:p>
      </dgm:t>
    </dgm:pt>
    <dgm:pt modelId="{D257A3D0-7E22-42EB-B3F0-DFB399505F0D}" type="parTrans" cxnId="{5C3A221A-163A-40D2-9863-DE161757266F}">
      <dgm:prSet/>
      <dgm:spPr/>
      <dgm:t>
        <a:bodyPr/>
        <a:lstStyle/>
        <a:p>
          <a:endParaRPr lang="en-US"/>
        </a:p>
      </dgm:t>
    </dgm:pt>
    <dgm:pt modelId="{D943219B-1B5B-46E1-A5E0-892CAFA2388C}" type="sibTrans" cxnId="{5C3A221A-163A-40D2-9863-DE161757266F}">
      <dgm:prSet/>
      <dgm:spPr/>
      <dgm:t>
        <a:bodyPr/>
        <a:lstStyle/>
        <a:p>
          <a:endParaRPr lang="en-US"/>
        </a:p>
      </dgm:t>
    </dgm:pt>
    <dgm:pt modelId="{16031CA1-231C-452D-8D7A-BC72D1FACE25}">
      <dgm:prSet/>
      <dgm:spPr/>
      <dgm:t>
        <a:bodyPr/>
        <a:lstStyle/>
        <a:p>
          <a:pPr rtl="0"/>
          <a:r>
            <a:rPr lang="en-US"/>
            <a:t>-The percentage of respondents who are interested in using PV Rooftop is dominated by male gender, which is 61% and is in the age range of 21-30 years.</a:t>
          </a:r>
        </a:p>
      </dgm:t>
    </dgm:pt>
    <dgm:pt modelId="{8F383280-4CD0-4382-AADE-A84FF3468F54}" type="parTrans" cxnId="{4465FBE0-668D-4D66-A68A-222005E7708D}">
      <dgm:prSet/>
      <dgm:spPr/>
      <dgm:t>
        <a:bodyPr/>
        <a:lstStyle/>
        <a:p>
          <a:endParaRPr lang="en-US"/>
        </a:p>
      </dgm:t>
    </dgm:pt>
    <dgm:pt modelId="{F404E680-7367-459B-BF43-D1BE8B09EB0E}" type="sibTrans" cxnId="{4465FBE0-668D-4D66-A68A-222005E7708D}">
      <dgm:prSet/>
      <dgm:spPr/>
      <dgm:t>
        <a:bodyPr/>
        <a:lstStyle/>
        <a:p>
          <a:endParaRPr lang="en-US"/>
        </a:p>
      </dgm:t>
    </dgm:pt>
    <dgm:pt modelId="{8A9E9079-C6DA-4845-9748-F9902D84E4AA}">
      <dgm:prSet/>
      <dgm:spPr/>
      <dgm:t>
        <a:bodyPr/>
        <a:lstStyle/>
        <a:p>
          <a:pPr rtl="0"/>
          <a:r>
            <a:rPr lang="en-US"/>
            <a:t>-Jakarta and Bali have a greater interest in using PV Rooftop compared to other districts or cities.</a:t>
          </a:r>
        </a:p>
      </dgm:t>
    </dgm:pt>
    <dgm:pt modelId="{B1FD83A9-851A-4EC3-ADCC-B454F59CE4C1}" type="parTrans" cxnId="{41D67EB1-1C91-4214-8F36-6495557A8206}">
      <dgm:prSet/>
      <dgm:spPr/>
      <dgm:t>
        <a:bodyPr/>
        <a:lstStyle/>
        <a:p>
          <a:endParaRPr lang="en-US"/>
        </a:p>
      </dgm:t>
    </dgm:pt>
    <dgm:pt modelId="{91910257-C271-4557-932E-A323F290DE01}" type="sibTrans" cxnId="{41D67EB1-1C91-4214-8F36-6495557A8206}">
      <dgm:prSet/>
      <dgm:spPr/>
      <dgm:t>
        <a:bodyPr/>
        <a:lstStyle/>
        <a:p>
          <a:endParaRPr lang="en-US"/>
        </a:p>
      </dgm:t>
    </dgm:pt>
    <dgm:pt modelId="{E6B28611-D78C-4013-A7C3-E067F9ECEC50}">
      <dgm:prSet/>
      <dgm:spPr/>
      <dgm:t>
        <a:bodyPr/>
        <a:lstStyle/>
        <a:p>
          <a:pPr rtl="0"/>
          <a:r>
            <a:rPr lang="en-US"/>
            <a:t>-Respondents who have a high interest in using PV Rooftop are respondents whose houses are in the middle of the city, with a percentage of 46%.</a:t>
          </a:r>
        </a:p>
      </dgm:t>
    </dgm:pt>
    <dgm:pt modelId="{EC2213BB-4ED2-4303-A012-92375F726256}" type="parTrans" cxnId="{C937988E-9BCC-4D03-8FA3-CF0484621CC8}">
      <dgm:prSet/>
      <dgm:spPr/>
      <dgm:t>
        <a:bodyPr/>
        <a:lstStyle/>
        <a:p>
          <a:endParaRPr lang="en-US"/>
        </a:p>
      </dgm:t>
    </dgm:pt>
    <dgm:pt modelId="{7FFEA0A0-53BB-4A85-A65B-AD2E63344FEA}" type="sibTrans" cxnId="{C937988E-9BCC-4D03-8FA3-CF0484621CC8}">
      <dgm:prSet/>
      <dgm:spPr/>
      <dgm:t>
        <a:bodyPr/>
        <a:lstStyle/>
        <a:p>
          <a:endParaRPr lang="en-US"/>
        </a:p>
      </dgm:t>
    </dgm:pt>
    <dgm:pt modelId="{A59FC6BB-1235-416B-82CB-20B62DA217D8}" type="pres">
      <dgm:prSet presAssocID="{BB528F5C-340A-436F-8C74-228D8D1AB7C2}" presName="linear" presStyleCnt="0">
        <dgm:presLayoutVars>
          <dgm:animLvl val="lvl"/>
          <dgm:resizeHandles val="exact"/>
        </dgm:presLayoutVars>
      </dgm:prSet>
      <dgm:spPr/>
      <dgm:t>
        <a:bodyPr/>
        <a:lstStyle/>
        <a:p>
          <a:endParaRPr lang="en-US"/>
        </a:p>
      </dgm:t>
    </dgm:pt>
    <dgm:pt modelId="{FEABE738-D065-40BE-B651-6DC7DAD303D0}" type="pres">
      <dgm:prSet presAssocID="{00118F90-EF55-4E39-BF5C-B9072B8ACFF2}" presName="parentText" presStyleLbl="node1" presStyleIdx="0" presStyleCnt="4">
        <dgm:presLayoutVars>
          <dgm:chMax val="0"/>
          <dgm:bulletEnabled val="1"/>
        </dgm:presLayoutVars>
      </dgm:prSet>
      <dgm:spPr/>
      <dgm:t>
        <a:bodyPr/>
        <a:lstStyle/>
        <a:p>
          <a:endParaRPr lang="en-US"/>
        </a:p>
      </dgm:t>
    </dgm:pt>
    <dgm:pt modelId="{49117B83-B430-460B-8A81-6D6E5F93A140}" type="pres">
      <dgm:prSet presAssocID="{D943219B-1B5B-46E1-A5E0-892CAFA2388C}" presName="spacer" presStyleCnt="0"/>
      <dgm:spPr/>
    </dgm:pt>
    <dgm:pt modelId="{4D2AAB7C-F944-47E8-B89F-D374B069FC11}" type="pres">
      <dgm:prSet presAssocID="{16031CA1-231C-452D-8D7A-BC72D1FACE25}" presName="parentText" presStyleLbl="node1" presStyleIdx="1" presStyleCnt="4">
        <dgm:presLayoutVars>
          <dgm:chMax val="0"/>
          <dgm:bulletEnabled val="1"/>
        </dgm:presLayoutVars>
      </dgm:prSet>
      <dgm:spPr/>
      <dgm:t>
        <a:bodyPr/>
        <a:lstStyle/>
        <a:p>
          <a:endParaRPr lang="en-US"/>
        </a:p>
      </dgm:t>
    </dgm:pt>
    <dgm:pt modelId="{CA0FFB87-0645-4462-97D2-A8EEE0126138}" type="pres">
      <dgm:prSet presAssocID="{F404E680-7367-459B-BF43-D1BE8B09EB0E}" presName="spacer" presStyleCnt="0"/>
      <dgm:spPr/>
    </dgm:pt>
    <dgm:pt modelId="{AF53D2A7-1CB0-42D6-A9EA-A4B3788A1DD9}" type="pres">
      <dgm:prSet presAssocID="{8A9E9079-C6DA-4845-9748-F9902D84E4AA}" presName="parentText" presStyleLbl="node1" presStyleIdx="2" presStyleCnt="4">
        <dgm:presLayoutVars>
          <dgm:chMax val="0"/>
          <dgm:bulletEnabled val="1"/>
        </dgm:presLayoutVars>
      </dgm:prSet>
      <dgm:spPr/>
      <dgm:t>
        <a:bodyPr/>
        <a:lstStyle/>
        <a:p>
          <a:endParaRPr lang="en-US"/>
        </a:p>
      </dgm:t>
    </dgm:pt>
    <dgm:pt modelId="{2CDEA8CB-65D9-44D2-AC36-67C21FBD5719}" type="pres">
      <dgm:prSet presAssocID="{91910257-C271-4557-932E-A323F290DE01}" presName="spacer" presStyleCnt="0"/>
      <dgm:spPr/>
    </dgm:pt>
    <dgm:pt modelId="{C256757C-839F-4962-93E9-BCDBF06C304E}" type="pres">
      <dgm:prSet presAssocID="{E6B28611-D78C-4013-A7C3-E067F9ECEC50}" presName="parentText" presStyleLbl="node1" presStyleIdx="3" presStyleCnt="4">
        <dgm:presLayoutVars>
          <dgm:chMax val="0"/>
          <dgm:bulletEnabled val="1"/>
        </dgm:presLayoutVars>
      </dgm:prSet>
      <dgm:spPr/>
      <dgm:t>
        <a:bodyPr/>
        <a:lstStyle/>
        <a:p>
          <a:endParaRPr lang="en-US"/>
        </a:p>
      </dgm:t>
    </dgm:pt>
  </dgm:ptLst>
  <dgm:cxnLst>
    <dgm:cxn modelId="{41D67EB1-1C91-4214-8F36-6495557A8206}" srcId="{BB528F5C-340A-436F-8C74-228D8D1AB7C2}" destId="{8A9E9079-C6DA-4845-9748-F9902D84E4AA}" srcOrd="2" destOrd="0" parTransId="{B1FD83A9-851A-4EC3-ADCC-B454F59CE4C1}" sibTransId="{91910257-C271-4557-932E-A323F290DE01}"/>
    <dgm:cxn modelId="{DA3832FC-9E07-4738-A2AC-9E7267FC41FA}" type="presOf" srcId="{00118F90-EF55-4E39-BF5C-B9072B8ACFF2}" destId="{FEABE738-D065-40BE-B651-6DC7DAD303D0}" srcOrd="0" destOrd="0" presId="urn:microsoft.com/office/officeart/2005/8/layout/vList2"/>
    <dgm:cxn modelId="{4465FBE0-668D-4D66-A68A-222005E7708D}" srcId="{BB528F5C-340A-436F-8C74-228D8D1AB7C2}" destId="{16031CA1-231C-452D-8D7A-BC72D1FACE25}" srcOrd="1" destOrd="0" parTransId="{8F383280-4CD0-4382-AADE-A84FF3468F54}" sibTransId="{F404E680-7367-459B-BF43-D1BE8B09EB0E}"/>
    <dgm:cxn modelId="{5C3A221A-163A-40D2-9863-DE161757266F}" srcId="{BB528F5C-340A-436F-8C74-228D8D1AB7C2}" destId="{00118F90-EF55-4E39-BF5C-B9072B8ACFF2}" srcOrd="0" destOrd="0" parTransId="{D257A3D0-7E22-42EB-B3F0-DFB399505F0D}" sibTransId="{D943219B-1B5B-46E1-A5E0-892CAFA2388C}"/>
    <dgm:cxn modelId="{1E782A57-5FD7-472F-9504-2656140FEB2B}" type="presOf" srcId="{8A9E9079-C6DA-4845-9748-F9902D84E4AA}" destId="{AF53D2A7-1CB0-42D6-A9EA-A4B3788A1DD9}" srcOrd="0" destOrd="0" presId="urn:microsoft.com/office/officeart/2005/8/layout/vList2"/>
    <dgm:cxn modelId="{7C102484-BC79-4FB2-9AA7-224BA33EE135}" type="presOf" srcId="{BB528F5C-340A-436F-8C74-228D8D1AB7C2}" destId="{A59FC6BB-1235-416B-82CB-20B62DA217D8}" srcOrd="0" destOrd="0" presId="urn:microsoft.com/office/officeart/2005/8/layout/vList2"/>
    <dgm:cxn modelId="{22367069-F328-4CDB-B55F-ABFC17B35857}" type="presOf" srcId="{16031CA1-231C-452D-8D7A-BC72D1FACE25}" destId="{4D2AAB7C-F944-47E8-B89F-D374B069FC11}" srcOrd="0" destOrd="0" presId="urn:microsoft.com/office/officeart/2005/8/layout/vList2"/>
    <dgm:cxn modelId="{460F5E29-0AAD-413C-BEC9-30F8351DEDA5}" type="presOf" srcId="{E6B28611-D78C-4013-A7C3-E067F9ECEC50}" destId="{C256757C-839F-4962-93E9-BCDBF06C304E}" srcOrd="0" destOrd="0" presId="urn:microsoft.com/office/officeart/2005/8/layout/vList2"/>
    <dgm:cxn modelId="{C937988E-9BCC-4D03-8FA3-CF0484621CC8}" srcId="{BB528F5C-340A-436F-8C74-228D8D1AB7C2}" destId="{E6B28611-D78C-4013-A7C3-E067F9ECEC50}" srcOrd="3" destOrd="0" parTransId="{EC2213BB-4ED2-4303-A012-92375F726256}" sibTransId="{7FFEA0A0-53BB-4A85-A65B-AD2E63344FEA}"/>
    <dgm:cxn modelId="{5AA79F11-1697-4603-9571-CEF53438240E}" type="presParOf" srcId="{A59FC6BB-1235-416B-82CB-20B62DA217D8}" destId="{FEABE738-D065-40BE-B651-6DC7DAD303D0}" srcOrd="0" destOrd="0" presId="urn:microsoft.com/office/officeart/2005/8/layout/vList2"/>
    <dgm:cxn modelId="{C1481A3E-3B8E-4F7E-871D-2FFE61674712}" type="presParOf" srcId="{A59FC6BB-1235-416B-82CB-20B62DA217D8}" destId="{49117B83-B430-460B-8A81-6D6E5F93A140}" srcOrd="1" destOrd="0" presId="urn:microsoft.com/office/officeart/2005/8/layout/vList2"/>
    <dgm:cxn modelId="{6AB7CE53-46A4-4E80-AB61-0EA3B146A14A}" type="presParOf" srcId="{A59FC6BB-1235-416B-82CB-20B62DA217D8}" destId="{4D2AAB7C-F944-47E8-B89F-D374B069FC11}" srcOrd="2" destOrd="0" presId="urn:microsoft.com/office/officeart/2005/8/layout/vList2"/>
    <dgm:cxn modelId="{D6DF4C94-C06D-443F-8256-813E8FB95BAE}" type="presParOf" srcId="{A59FC6BB-1235-416B-82CB-20B62DA217D8}" destId="{CA0FFB87-0645-4462-97D2-A8EEE0126138}" srcOrd="3" destOrd="0" presId="urn:microsoft.com/office/officeart/2005/8/layout/vList2"/>
    <dgm:cxn modelId="{9CAEE42D-026C-4EF5-8E87-0876B56EED79}" type="presParOf" srcId="{A59FC6BB-1235-416B-82CB-20B62DA217D8}" destId="{AF53D2A7-1CB0-42D6-A9EA-A4B3788A1DD9}" srcOrd="4" destOrd="0" presId="urn:microsoft.com/office/officeart/2005/8/layout/vList2"/>
    <dgm:cxn modelId="{8742160A-74C1-4204-8AE6-853F87B2B981}" type="presParOf" srcId="{A59FC6BB-1235-416B-82CB-20B62DA217D8}" destId="{2CDEA8CB-65D9-44D2-AC36-67C21FBD5719}" srcOrd="5" destOrd="0" presId="urn:microsoft.com/office/officeart/2005/8/layout/vList2"/>
    <dgm:cxn modelId="{52BC2DDC-37D0-4D48-8B63-CE380F7C0463}" type="presParOf" srcId="{A59FC6BB-1235-416B-82CB-20B62DA217D8}" destId="{C256757C-839F-4962-93E9-BCDBF06C304E}"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417EAF-90AF-439A-9400-F159DE173E5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A5C7CC9-EC17-4F39-8157-5D685B3BFF16}">
      <dgm:prSet/>
      <dgm:spPr/>
      <dgm:t>
        <a:bodyPr/>
        <a:lstStyle/>
        <a:p>
          <a:pPr rtl="0"/>
          <a:r>
            <a:rPr lang="en-US"/>
            <a:t>Profile of potential respondents who are interested in installing a PV Rooftop (Industry)</a:t>
          </a:r>
        </a:p>
      </dgm:t>
    </dgm:pt>
    <dgm:pt modelId="{198B4A44-A3F1-4F9C-A61F-62FD0E3E751C}" type="parTrans" cxnId="{E84B45E2-7D3F-444E-9951-0239FC60D611}">
      <dgm:prSet/>
      <dgm:spPr/>
      <dgm:t>
        <a:bodyPr/>
        <a:lstStyle/>
        <a:p>
          <a:endParaRPr lang="en-US"/>
        </a:p>
      </dgm:t>
    </dgm:pt>
    <dgm:pt modelId="{D82116A7-1DC1-437F-A9B2-A3E313370AF8}" type="sibTrans" cxnId="{E84B45E2-7D3F-444E-9951-0239FC60D611}">
      <dgm:prSet/>
      <dgm:spPr/>
      <dgm:t>
        <a:bodyPr/>
        <a:lstStyle/>
        <a:p>
          <a:endParaRPr lang="en-US"/>
        </a:p>
      </dgm:t>
    </dgm:pt>
    <dgm:pt modelId="{F1FA0FAB-6444-497A-AEDA-19A7BFA1AE33}">
      <dgm:prSet/>
      <dgm:spPr/>
      <dgm:t>
        <a:bodyPr/>
        <a:lstStyle/>
        <a:p>
          <a:pPr rtl="0"/>
          <a:r>
            <a:rPr lang="en-US">
              <a:latin typeface="Calibri Light" panose="020F0302020204030204"/>
            </a:rPr>
            <a:t>The</a:t>
          </a:r>
          <a:r>
            <a:rPr lang="en-US"/>
            <a:t> industry is interested in installing or using PV Rooftop if the business location is in the middle of a city or suburb.</a:t>
          </a:r>
        </a:p>
      </dgm:t>
    </dgm:pt>
    <dgm:pt modelId="{BBF29558-2994-4FFF-B275-B65C6ACABE7F}" type="parTrans" cxnId="{151AB233-9D83-449A-B15F-87D2C3BE6657}">
      <dgm:prSet/>
      <dgm:spPr/>
      <dgm:t>
        <a:bodyPr/>
        <a:lstStyle/>
        <a:p>
          <a:endParaRPr lang="en-US"/>
        </a:p>
      </dgm:t>
    </dgm:pt>
    <dgm:pt modelId="{BB36B674-6A34-4943-9D6D-CC4175FD9B13}" type="sibTrans" cxnId="{151AB233-9D83-449A-B15F-87D2C3BE6657}">
      <dgm:prSet/>
      <dgm:spPr/>
      <dgm:t>
        <a:bodyPr/>
        <a:lstStyle/>
        <a:p>
          <a:endParaRPr lang="en-US"/>
        </a:p>
      </dgm:t>
    </dgm:pt>
    <dgm:pt modelId="{298DE030-DCCA-49AD-9C9C-2D41557E76C6}">
      <dgm:prSet/>
      <dgm:spPr/>
      <dgm:t>
        <a:bodyPr/>
        <a:lstStyle/>
        <a:p>
          <a:pPr rtl="0"/>
          <a:r>
            <a:rPr lang="en-US"/>
            <a:t>The form of business or industry that is interested in using PV Rooftop is dominated by PT business forms of 42.9%.</a:t>
          </a:r>
          <a:r>
            <a:rPr lang="en-US">
              <a:latin typeface="Calibri Light" panose="020F0302020204030204"/>
            </a:rPr>
            <a:t> </a:t>
          </a:r>
          <a:endParaRPr lang="en-US"/>
        </a:p>
      </dgm:t>
    </dgm:pt>
    <dgm:pt modelId="{EE3782C0-954F-4D33-8D37-C57213815343}" type="parTrans" cxnId="{FB102486-E04C-4F20-8D33-962DEBF240FB}">
      <dgm:prSet/>
      <dgm:spPr/>
      <dgm:t>
        <a:bodyPr/>
        <a:lstStyle/>
        <a:p>
          <a:endParaRPr lang="en-US"/>
        </a:p>
      </dgm:t>
    </dgm:pt>
    <dgm:pt modelId="{6762DFC7-D5EF-483E-BAFD-25E8EE32A218}" type="sibTrans" cxnId="{FB102486-E04C-4F20-8D33-962DEBF240FB}">
      <dgm:prSet/>
      <dgm:spPr/>
      <dgm:t>
        <a:bodyPr/>
        <a:lstStyle/>
        <a:p>
          <a:endParaRPr lang="en-US"/>
        </a:p>
      </dgm:t>
    </dgm:pt>
    <dgm:pt modelId="{ABCE10F3-B41E-4018-8794-C0EAA915D07E}">
      <dgm:prSet/>
      <dgm:spPr/>
      <dgm:t>
        <a:bodyPr/>
        <a:lstStyle/>
        <a:p>
          <a:pPr rtl="0"/>
          <a:r>
            <a:rPr lang="en-US"/>
            <a:t>As for the type of business, service is the type of business that is most interested in using PV Rooftop at 53.3%.</a:t>
          </a:r>
        </a:p>
      </dgm:t>
    </dgm:pt>
    <dgm:pt modelId="{F7E83314-C3DC-4C28-B1A5-D30DC1E2498E}" type="parTrans" cxnId="{44FF3E5B-90F3-41CA-8B02-B8F24ADF3090}">
      <dgm:prSet/>
      <dgm:spPr/>
      <dgm:t>
        <a:bodyPr/>
        <a:lstStyle/>
        <a:p>
          <a:endParaRPr lang="en-US"/>
        </a:p>
      </dgm:t>
    </dgm:pt>
    <dgm:pt modelId="{78E09B43-D301-49A9-B647-84349549AFE2}" type="sibTrans" cxnId="{44FF3E5B-90F3-41CA-8B02-B8F24ADF3090}">
      <dgm:prSet/>
      <dgm:spPr/>
      <dgm:t>
        <a:bodyPr/>
        <a:lstStyle/>
        <a:p>
          <a:endParaRPr lang="en-US"/>
        </a:p>
      </dgm:t>
    </dgm:pt>
    <dgm:pt modelId="{85A43D14-722A-4BBD-8B91-F028FFE729D7}" type="pres">
      <dgm:prSet presAssocID="{DA417EAF-90AF-439A-9400-F159DE173E5A}" presName="outerComposite" presStyleCnt="0">
        <dgm:presLayoutVars>
          <dgm:chMax val="5"/>
          <dgm:dir/>
          <dgm:resizeHandles val="exact"/>
        </dgm:presLayoutVars>
      </dgm:prSet>
      <dgm:spPr/>
      <dgm:t>
        <a:bodyPr/>
        <a:lstStyle/>
        <a:p>
          <a:endParaRPr lang="en-US"/>
        </a:p>
      </dgm:t>
    </dgm:pt>
    <dgm:pt modelId="{BB43D84D-49FA-4694-AB48-F599E48CDDB1}" type="pres">
      <dgm:prSet presAssocID="{DA417EAF-90AF-439A-9400-F159DE173E5A}" presName="dummyMaxCanvas" presStyleCnt="0">
        <dgm:presLayoutVars/>
      </dgm:prSet>
      <dgm:spPr/>
    </dgm:pt>
    <dgm:pt modelId="{7F524EF7-562C-4858-A929-061566ACF221}" type="pres">
      <dgm:prSet presAssocID="{DA417EAF-90AF-439A-9400-F159DE173E5A}" presName="FourNodes_1" presStyleLbl="node1" presStyleIdx="0" presStyleCnt="4">
        <dgm:presLayoutVars>
          <dgm:bulletEnabled val="1"/>
        </dgm:presLayoutVars>
      </dgm:prSet>
      <dgm:spPr/>
      <dgm:t>
        <a:bodyPr/>
        <a:lstStyle/>
        <a:p>
          <a:endParaRPr lang="en-US"/>
        </a:p>
      </dgm:t>
    </dgm:pt>
    <dgm:pt modelId="{65B2F3D2-0A9D-44E2-A1B5-DE2C37B6F7D3}" type="pres">
      <dgm:prSet presAssocID="{DA417EAF-90AF-439A-9400-F159DE173E5A}" presName="FourNodes_2" presStyleLbl="node1" presStyleIdx="1" presStyleCnt="4">
        <dgm:presLayoutVars>
          <dgm:bulletEnabled val="1"/>
        </dgm:presLayoutVars>
      </dgm:prSet>
      <dgm:spPr/>
      <dgm:t>
        <a:bodyPr/>
        <a:lstStyle/>
        <a:p>
          <a:endParaRPr lang="en-US"/>
        </a:p>
      </dgm:t>
    </dgm:pt>
    <dgm:pt modelId="{21BDB73F-172E-4242-8F9D-3894A4BBB715}" type="pres">
      <dgm:prSet presAssocID="{DA417EAF-90AF-439A-9400-F159DE173E5A}" presName="FourNodes_3" presStyleLbl="node1" presStyleIdx="2" presStyleCnt="4">
        <dgm:presLayoutVars>
          <dgm:bulletEnabled val="1"/>
        </dgm:presLayoutVars>
      </dgm:prSet>
      <dgm:spPr/>
      <dgm:t>
        <a:bodyPr/>
        <a:lstStyle/>
        <a:p>
          <a:endParaRPr lang="en-US"/>
        </a:p>
      </dgm:t>
    </dgm:pt>
    <dgm:pt modelId="{4D199EBB-4BBC-48B2-94BE-D8C09EC836A9}" type="pres">
      <dgm:prSet presAssocID="{DA417EAF-90AF-439A-9400-F159DE173E5A}" presName="FourNodes_4" presStyleLbl="node1" presStyleIdx="3" presStyleCnt="4">
        <dgm:presLayoutVars>
          <dgm:bulletEnabled val="1"/>
        </dgm:presLayoutVars>
      </dgm:prSet>
      <dgm:spPr/>
      <dgm:t>
        <a:bodyPr/>
        <a:lstStyle/>
        <a:p>
          <a:endParaRPr lang="en-US"/>
        </a:p>
      </dgm:t>
    </dgm:pt>
    <dgm:pt modelId="{4F137268-9612-4D5B-A71B-4AD29A2315DE}" type="pres">
      <dgm:prSet presAssocID="{DA417EAF-90AF-439A-9400-F159DE173E5A}" presName="FourConn_1-2" presStyleLbl="fgAccFollowNode1" presStyleIdx="0" presStyleCnt="3">
        <dgm:presLayoutVars>
          <dgm:bulletEnabled val="1"/>
        </dgm:presLayoutVars>
      </dgm:prSet>
      <dgm:spPr/>
      <dgm:t>
        <a:bodyPr/>
        <a:lstStyle/>
        <a:p>
          <a:endParaRPr lang="en-US"/>
        </a:p>
      </dgm:t>
    </dgm:pt>
    <dgm:pt modelId="{9EB7DABA-64E4-41BF-A04E-25DBC455BE89}" type="pres">
      <dgm:prSet presAssocID="{DA417EAF-90AF-439A-9400-F159DE173E5A}" presName="FourConn_2-3" presStyleLbl="fgAccFollowNode1" presStyleIdx="1" presStyleCnt="3">
        <dgm:presLayoutVars>
          <dgm:bulletEnabled val="1"/>
        </dgm:presLayoutVars>
      </dgm:prSet>
      <dgm:spPr/>
      <dgm:t>
        <a:bodyPr/>
        <a:lstStyle/>
        <a:p>
          <a:endParaRPr lang="en-US"/>
        </a:p>
      </dgm:t>
    </dgm:pt>
    <dgm:pt modelId="{0E696AB7-4F39-41E2-B9B8-9B5E1EF1E211}" type="pres">
      <dgm:prSet presAssocID="{DA417EAF-90AF-439A-9400-F159DE173E5A}" presName="FourConn_3-4" presStyleLbl="fgAccFollowNode1" presStyleIdx="2" presStyleCnt="3">
        <dgm:presLayoutVars>
          <dgm:bulletEnabled val="1"/>
        </dgm:presLayoutVars>
      </dgm:prSet>
      <dgm:spPr/>
      <dgm:t>
        <a:bodyPr/>
        <a:lstStyle/>
        <a:p>
          <a:endParaRPr lang="en-US"/>
        </a:p>
      </dgm:t>
    </dgm:pt>
    <dgm:pt modelId="{8EF878E1-069F-45E4-9D25-D4D7F378A43E}" type="pres">
      <dgm:prSet presAssocID="{DA417EAF-90AF-439A-9400-F159DE173E5A}" presName="FourNodes_1_text" presStyleLbl="node1" presStyleIdx="3" presStyleCnt="4">
        <dgm:presLayoutVars>
          <dgm:bulletEnabled val="1"/>
        </dgm:presLayoutVars>
      </dgm:prSet>
      <dgm:spPr/>
      <dgm:t>
        <a:bodyPr/>
        <a:lstStyle/>
        <a:p>
          <a:endParaRPr lang="en-US"/>
        </a:p>
      </dgm:t>
    </dgm:pt>
    <dgm:pt modelId="{A8A24A90-A88D-4F67-9251-FC475963F64F}" type="pres">
      <dgm:prSet presAssocID="{DA417EAF-90AF-439A-9400-F159DE173E5A}" presName="FourNodes_2_text" presStyleLbl="node1" presStyleIdx="3" presStyleCnt="4">
        <dgm:presLayoutVars>
          <dgm:bulletEnabled val="1"/>
        </dgm:presLayoutVars>
      </dgm:prSet>
      <dgm:spPr/>
      <dgm:t>
        <a:bodyPr/>
        <a:lstStyle/>
        <a:p>
          <a:endParaRPr lang="en-US"/>
        </a:p>
      </dgm:t>
    </dgm:pt>
    <dgm:pt modelId="{C0C102A1-EE64-4C55-8D9F-36BEA78B77A5}" type="pres">
      <dgm:prSet presAssocID="{DA417EAF-90AF-439A-9400-F159DE173E5A}" presName="FourNodes_3_text" presStyleLbl="node1" presStyleIdx="3" presStyleCnt="4">
        <dgm:presLayoutVars>
          <dgm:bulletEnabled val="1"/>
        </dgm:presLayoutVars>
      </dgm:prSet>
      <dgm:spPr/>
      <dgm:t>
        <a:bodyPr/>
        <a:lstStyle/>
        <a:p>
          <a:endParaRPr lang="en-US"/>
        </a:p>
      </dgm:t>
    </dgm:pt>
    <dgm:pt modelId="{0D44AE48-C437-49F4-B77F-6A353B872EBC}" type="pres">
      <dgm:prSet presAssocID="{DA417EAF-90AF-439A-9400-F159DE173E5A}" presName="FourNodes_4_text" presStyleLbl="node1" presStyleIdx="3" presStyleCnt="4">
        <dgm:presLayoutVars>
          <dgm:bulletEnabled val="1"/>
        </dgm:presLayoutVars>
      </dgm:prSet>
      <dgm:spPr/>
      <dgm:t>
        <a:bodyPr/>
        <a:lstStyle/>
        <a:p>
          <a:endParaRPr lang="en-US"/>
        </a:p>
      </dgm:t>
    </dgm:pt>
  </dgm:ptLst>
  <dgm:cxnLst>
    <dgm:cxn modelId="{350A83AE-3E0C-46FC-BD8C-FD98AA9496E6}" type="presOf" srcId="{6762DFC7-D5EF-483E-BAFD-25E8EE32A218}" destId="{0E696AB7-4F39-41E2-B9B8-9B5E1EF1E211}" srcOrd="0" destOrd="0" presId="urn:microsoft.com/office/officeart/2005/8/layout/vProcess5"/>
    <dgm:cxn modelId="{B83F75FB-CE47-4096-88BA-80C92E040C6D}" type="presOf" srcId="{BB36B674-6A34-4943-9D6D-CC4175FD9B13}" destId="{9EB7DABA-64E4-41BF-A04E-25DBC455BE89}" srcOrd="0" destOrd="0" presId="urn:microsoft.com/office/officeart/2005/8/layout/vProcess5"/>
    <dgm:cxn modelId="{CA2D4199-B405-496E-9B41-8BE93FC0E2B9}" type="presOf" srcId="{ABCE10F3-B41E-4018-8794-C0EAA915D07E}" destId="{4D199EBB-4BBC-48B2-94BE-D8C09EC836A9}" srcOrd="0" destOrd="0" presId="urn:microsoft.com/office/officeart/2005/8/layout/vProcess5"/>
    <dgm:cxn modelId="{251D642B-FE43-4EEF-9F65-C6775FBFCBD5}" type="presOf" srcId="{F1FA0FAB-6444-497A-AEDA-19A7BFA1AE33}" destId="{65B2F3D2-0A9D-44E2-A1B5-DE2C37B6F7D3}" srcOrd="0" destOrd="0" presId="urn:microsoft.com/office/officeart/2005/8/layout/vProcess5"/>
    <dgm:cxn modelId="{FB102486-E04C-4F20-8D33-962DEBF240FB}" srcId="{DA417EAF-90AF-439A-9400-F159DE173E5A}" destId="{298DE030-DCCA-49AD-9C9C-2D41557E76C6}" srcOrd="2" destOrd="0" parTransId="{EE3782C0-954F-4D33-8D37-C57213815343}" sibTransId="{6762DFC7-D5EF-483E-BAFD-25E8EE32A218}"/>
    <dgm:cxn modelId="{83E0C8DB-7654-4245-B23B-F2862D654D35}" type="presOf" srcId="{DA417EAF-90AF-439A-9400-F159DE173E5A}" destId="{85A43D14-722A-4BBD-8B91-F028FFE729D7}" srcOrd="0" destOrd="0" presId="urn:microsoft.com/office/officeart/2005/8/layout/vProcess5"/>
    <dgm:cxn modelId="{BF8C1143-3FE2-4FDF-9ADF-8BEE973BD8E5}" type="presOf" srcId="{ABCE10F3-B41E-4018-8794-C0EAA915D07E}" destId="{0D44AE48-C437-49F4-B77F-6A353B872EBC}" srcOrd="1" destOrd="0" presId="urn:microsoft.com/office/officeart/2005/8/layout/vProcess5"/>
    <dgm:cxn modelId="{44FF3E5B-90F3-41CA-8B02-B8F24ADF3090}" srcId="{DA417EAF-90AF-439A-9400-F159DE173E5A}" destId="{ABCE10F3-B41E-4018-8794-C0EAA915D07E}" srcOrd="3" destOrd="0" parTransId="{F7E83314-C3DC-4C28-B1A5-D30DC1E2498E}" sibTransId="{78E09B43-D301-49A9-B647-84349549AFE2}"/>
    <dgm:cxn modelId="{151AB233-9D83-449A-B15F-87D2C3BE6657}" srcId="{DA417EAF-90AF-439A-9400-F159DE173E5A}" destId="{F1FA0FAB-6444-497A-AEDA-19A7BFA1AE33}" srcOrd="1" destOrd="0" parTransId="{BBF29558-2994-4FFF-B275-B65C6ACABE7F}" sibTransId="{BB36B674-6A34-4943-9D6D-CC4175FD9B13}"/>
    <dgm:cxn modelId="{ECDC0B94-E162-4FEA-BF2A-9B490CA88AEC}" type="presOf" srcId="{CA5C7CC9-EC17-4F39-8157-5D685B3BFF16}" destId="{7F524EF7-562C-4858-A929-061566ACF221}" srcOrd="0" destOrd="0" presId="urn:microsoft.com/office/officeart/2005/8/layout/vProcess5"/>
    <dgm:cxn modelId="{63293167-A424-41CE-923B-7DCDD637878C}" type="presOf" srcId="{D82116A7-1DC1-437F-A9B2-A3E313370AF8}" destId="{4F137268-9612-4D5B-A71B-4AD29A2315DE}" srcOrd="0" destOrd="0" presId="urn:microsoft.com/office/officeart/2005/8/layout/vProcess5"/>
    <dgm:cxn modelId="{36B555D4-0637-4847-9F62-350CABBCFFC2}" type="presOf" srcId="{F1FA0FAB-6444-497A-AEDA-19A7BFA1AE33}" destId="{A8A24A90-A88D-4F67-9251-FC475963F64F}" srcOrd="1" destOrd="0" presId="urn:microsoft.com/office/officeart/2005/8/layout/vProcess5"/>
    <dgm:cxn modelId="{4071F9A3-1905-4BE6-A69E-7972953EE826}" type="presOf" srcId="{CA5C7CC9-EC17-4F39-8157-5D685B3BFF16}" destId="{8EF878E1-069F-45E4-9D25-D4D7F378A43E}" srcOrd="1" destOrd="0" presId="urn:microsoft.com/office/officeart/2005/8/layout/vProcess5"/>
    <dgm:cxn modelId="{E84B45E2-7D3F-444E-9951-0239FC60D611}" srcId="{DA417EAF-90AF-439A-9400-F159DE173E5A}" destId="{CA5C7CC9-EC17-4F39-8157-5D685B3BFF16}" srcOrd="0" destOrd="0" parTransId="{198B4A44-A3F1-4F9C-A61F-62FD0E3E751C}" sibTransId="{D82116A7-1DC1-437F-A9B2-A3E313370AF8}"/>
    <dgm:cxn modelId="{C6288A13-A226-475C-84C8-4378886272E5}" type="presOf" srcId="{298DE030-DCCA-49AD-9C9C-2D41557E76C6}" destId="{21BDB73F-172E-4242-8F9D-3894A4BBB715}" srcOrd="0" destOrd="0" presId="urn:microsoft.com/office/officeart/2005/8/layout/vProcess5"/>
    <dgm:cxn modelId="{0E44A655-CB7B-4ED3-9DDA-B8F44459CA56}" type="presOf" srcId="{298DE030-DCCA-49AD-9C9C-2D41557E76C6}" destId="{C0C102A1-EE64-4C55-8D9F-36BEA78B77A5}" srcOrd="1" destOrd="0" presId="urn:microsoft.com/office/officeart/2005/8/layout/vProcess5"/>
    <dgm:cxn modelId="{C997CF2E-0050-4E8B-90AC-D785640E285F}" type="presParOf" srcId="{85A43D14-722A-4BBD-8B91-F028FFE729D7}" destId="{BB43D84D-49FA-4694-AB48-F599E48CDDB1}" srcOrd="0" destOrd="0" presId="urn:microsoft.com/office/officeart/2005/8/layout/vProcess5"/>
    <dgm:cxn modelId="{EAD7F28D-179C-4D65-91AA-672E4F22E48D}" type="presParOf" srcId="{85A43D14-722A-4BBD-8B91-F028FFE729D7}" destId="{7F524EF7-562C-4858-A929-061566ACF221}" srcOrd="1" destOrd="0" presId="urn:microsoft.com/office/officeart/2005/8/layout/vProcess5"/>
    <dgm:cxn modelId="{D0DB61D7-8239-423E-B87D-C8E89BD8CB02}" type="presParOf" srcId="{85A43D14-722A-4BBD-8B91-F028FFE729D7}" destId="{65B2F3D2-0A9D-44E2-A1B5-DE2C37B6F7D3}" srcOrd="2" destOrd="0" presId="urn:microsoft.com/office/officeart/2005/8/layout/vProcess5"/>
    <dgm:cxn modelId="{3C5D922E-8543-49E5-9EFE-E61E54D05C8E}" type="presParOf" srcId="{85A43D14-722A-4BBD-8B91-F028FFE729D7}" destId="{21BDB73F-172E-4242-8F9D-3894A4BBB715}" srcOrd="3" destOrd="0" presId="urn:microsoft.com/office/officeart/2005/8/layout/vProcess5"/>
    <dgm:cxn modelId="{CB205A6B-ECD0-47F1-A1AC-ABA69E7352F8}" type="presParOf" srcId="{85A43D14-722A-4BBD-8B91-F028FFE729D7}" destId="{4D199EBB-4BBC-48B2-94BE-D8C09EC836A9}" srcOrd="4" destOrd="0" presId="urn:microsoft.com/office/officeart/2005/8/layout/vProcess5"/>
    <dgm:cxn modelId="{185FD48F-DBCC-4821-A0DF-A311ACC789D8}" type="presParOf" srcId="{85A43D14-722A-4BBD-8B91-F028FFE729D7}" destId="{4F137268-9612-4D5B-A71B-4AD29A2315DE}" srcOrd="5" destOrd="0" presId="urn:microsoft.com/office/officeart/2005/8/layout/vProcess5"/>
    <dgm:cxn modelId="{45BC5095-CCE6-46F1-BD22-22A06BE537F7}" type="presParOf" srcId="{85A43D14-722A-4BBD-8B91-F028FFE729D7}" destId="{9EB7DABA-64E4-41BF-A04E-25DBC455BE89}" srcOrd="6" destOrd="0" presId="urn:microsoft.com/office/officeart/2005/8/layout/vProcess5"/>
    <dgm:cxn modelId="{69FABE89-458C-4F89-90C2-429180DAF09F}" type="presParOf" srcId="{85A43D14-722A-4BBD-8B91-F028FFE729D7}" destId="{0E696AB7-4F39-41E2-B9B8-9B5E1EF1E211}" srcOrd="7" destOrd="0" presId="urn:microsoft.com/office/officeart/2005/8/layout/vProcess5"/>
    <dgm:cxn modelId="{7D70470D-1918-4991-8281-AECD357D7C69}" type="presParOf" srcId="{85A43D14-722A-4BBD-8B91-F028FFE729D7}" destId="{8EF878E1-069F-45E4-9D25-D4D7F378A43E}" srcOrd="8" destOrd="0" presId="urn:microsoft.com/office/officeart/2005/8/layout/vProcess5"/>
    <dgm:cxn modelId="{3A5E3A0A-321E-40A2-AD86-F5DCEAC7ABC5}" type="presParOf" srcId="{85A43D14-722A-4BBD-8B91-F028FFE729D7}" destId="{A8A24A90-A88D-4F67-9251-FC475963F64F}" srcOrd="9" destOrd="0" presId="urn:microsoft.com/office/officeart/2005/8/layout/vProcess5"/>
    <dgm:cxn modelId="{95E9561B-98B3-417B-BE29-780C847ACF5D}" type="presParOf" srcId="{85A43D14-722A-4BBD-8B91-F028FFE729D7}" destId="{C0C102A1-EE64-4C55-8D9F-36BEA78B77A5}" srcOrd="10" destOrd="0" presId="urn:microsoft.com/office/officeart/2005/8/layout/vProcess5"/>
    <dgm:cxn modelId="{B0DC8906-75B9-4DB8-B1D1-384106F870B0}" type="presParOf" srcId="{85A43D14-722A-4BBD-8B91-F028FFE729D7}" destId="{0D44AE48-C437-49F4-B77F-6A353B872EB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1B491A-783F-4779-A5D2-EEDC1C74085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D"/>
        </a:p>
      </dgm:t>
    </dgm:pt>
    <dgm:pt modelId="{5AB4C904-2546-4414-9558-7BFD0523EF30}">
      <dgm:prSet phldrT="[Text]" custT="1"/>
      <dgm:spPr/>
      <dgm:t>
        <a:bodyPr/>
        <a:lstStyle/>
        <a:p>
          <a:pPr rtl="0"/>
          <a:r>
            <a:rPr lang="en-ID" sz="1600">
              <a:latin typeface="+mn-lt"/>
            </a:rPr>
            <a:t>Aggressive Strategic</a:t>
          </a:r>
        </a:p>
      </dgm:t>
    </dgm:pt>
    <dgm:pt modelId="{56CEA961-2E54-44FC-8582-7592281F729E}" type="parTrans" cxnId="{D94C41E2-5A4B-477C-A10C-F5FB660F3040}">
      <dgm:prSet/>
      <dgm:spPr/>
      <dgm:t>
        <a:bodyPr/>
        <a:lstStyle/>
        <a:p>
          <a:endParaRPr lang="en-ID" sz="2000">
            <a:latin typeface="+mn-lt"/>
          </a:endParaRPr>
        </a:p>
      </dgm:t>
    </dgm:pt>
    <dgm:pt modelId="{E0717BFF-B9B0-4383-B034-524576FB5927}" type="sibTrans" cxnId="{D94C41E2-5A4B-477C-A10C-F5FB660F3040}">
      <dgm:prSet/>
      <dgm:spPr/>
      <dgm:t>
        <a:bodyPr/>
        <a:lstStyle/>
        <a:p>
          <a:endParaRPr lang="en-ID" sz="2000">
            <a:latin typeface="+mn-lt"/>
          </a:endParaRPr>
        </a:p>
      </dgm:t>
    </dgm:pt>
    <dgm:pt modelId="{FD3FB561-2BEC-412A-AA0E-D874A8CDC7B5}">
      <dgm:prSet phldrT="[Text]" custT="1"/>
      <dgm:spPr/>
      <dgm:t>
        <a:bodyPr/>
        <a:lstStyle/>
        <a:p>
          <a:pPr rtl="0"/>
          <a:r>
            <a:rPr lang="en-ID" sz="1600">
              <a:latin typeface="+mn-lt"/>
            </a:rPr>
            <a:t>Vertical Integration</a:t>
          </a:r>
        </a:p>
      </dgm:t>
    </dgm:pt>
    <dgm:pt modelId="{BDE1F965-6295-46B4-9F18-C1339A043117}" type="parTrans" cxnId="{293DABC7-184B-421D-BF58-F748FEFCE3C8}">
      <dgm:prSet/>
      <dgm:spPr/>
      <dgm:t>
        <a:bodyPr/>
        <a:lstStyle/>
        <a:p>
          <a:endParaRPr lang="en-ID" sz="2000">
            <a:latin typeface="+mn-lt"/>
          </a:endParaRPr>
        </a:p>
      </dgm:t>
    </dgm:pt>
    <dgm:pt modelId="{5E62674C-56AA-4A86-815F-C212CC8FF4FC}" type="sibTrans" cxnId="{293DABC7-184B-421D-BF58-F748FEFCE3C8}">
      <dgm:prSet/>
      <dgm:spPr/>
      <dgm:t>
        <a:bodyPr/>
        <a:lstStyle/>
        <a:p>
          <a:endParaRPr lang="en-ID" sz="2000">
            <a:latin typeface="+mn-lt"/>
          </a:endParaRPr>
        </a:p>
      </dgm:t>
    </dgm:pt>
    <dgm:pt modelId="{195C2FDE-4B46-4379-8DDA-F4B8C01745BF}">
      <dgm:prSet phldrT="[Text]" custT="1"/>
      <dgm:spPr/>
      <dgm:t>
        <a:bodyPr/>
        <a:lstStyle/>
        <a:p>
          <a:pPr rtl="0"/>
          <a:r>
            <a:rPr lang="en" sz="1600">
              <a:latin typeface="Consolas"/>
            </a:rPr>
            <a:t>Upstream-downstream </a:t>
          </a:r>
          <a:r>
            <a:rPr lang="en" sz="1600" b="0">
              <a:latin typeface="Consolas"/>
            </a:rPr>
            <a:t>vertical integration strategy</a:t>
          </a:r>
          <a:endParaRPr lang="en-ID" sz="1600">
            <a:latin typeface="+mn-lt"/>
          </a:endParaRPr>
        </a:p>
      </dgm:t>
    </dgm:pt>
    <dgm:pt modelId="{22E1CF2A-DD86-4716-8B1D-A618177A07B9}" type="parTrans" cxnId="{7E3049C3-5310-4DA4-BD30-575C66DD5020}">
      <dgm:prSet/>
      <dgm:spPr/>
      <dgm:t>
        <a:bodyPr/>
        <a:lstStyle/>
        <a:p>
          <a:endParaRPr lang="en-ID" sz="2000">
            <a:latin typeface="+mn-lt"/>
          </a:endParaRPr>
        </a:p>
      </dgm:t>
    </dgm:pt>
    <dgm:pt modelId="{3756E653-64CD-414E-BC05-FD9A6989FB79}" type="sibTrans" cxnId="{7E3049C3-5310-4DA4-BD30-575C66DD5020}">
      <dgm:prSet/>
      <dgm:spPr/>
      <dgm:t>
        <a:bodyPr/>
        <a:lstStyle/>
        <a:p>
          <a:endParaRPr lang="en-ID" sz="2000">
            <a:latin typeface="+mn-lt"/>
          </a:endParaRPr>
        </a:p>
      </dgm:t>
    </dgm:pt>
    <dgm:pt modelId="{6BDC7471-EEEA-4C86-B390-34DC58A47D10}">
      <dgm:prSet phldrT="[Text]" custT="1"/>
      <dgm:spPr/>
      <dgm:t>
        <a:bodyPr/>
        <a:lstStyle/>
        <a:p>
          <a:pPr rtl="0"/>
          <a:r>
            <a:rPr lang="en-ID" sz="1600"/>
            <a:t>Conglomerate Diversification</a:t>
          </a:r>
          <a:endParaRPr lang="en-ID" sz="1600">
            <a:latin typeface="+mn-lt"/>
          </a:endParaRPr>
        </a:p>
      </dgm:t>
    </dgm:pt>
    <dgm:pt modelId="{107DD18F-C68B-48B3-AC3E-5EC7F29CDF5B}" type="parTrans" cxnId="{BB8D59E7-7840-4D50-A0DE-467CCF0924CE}">
      <dgm:prSet/>
      <dgm:spPr/>
      <dgm:t>
        <a:bodyPr/>
        <a:lstStyle/>
        <a:p>
          <a:endParaRPr lang="en-ID" sz="2000">
            <a:latin typeface="+mn-lt"/>
          </a:endParaRPr>
        </a:p>
      </dgm:t>
    </dgm:pt>
    <dgm:pt modelId="{4C25BD5F-2E32-4D68-BA7D-5B97E290BF04}" type="sibTrans" cxnId="{BB8D59E7-7840-4D50-A0DE-467CCF0924CE}">
      <dgm:prSet/>
      <dgm:spPr/>
      <dgm:t>
        <a:bodyPr/>
        <a:lstStyle/>
        <a:p>
          <a:endParaRPr lang="en-ID" sz="2000">
            <a:latin typeface="+mn-lt"/>
          </a:endParaRPr>
        </a:p>
      </dgm:t>
    </dgm:pt>
    <dgm:pt modelId="{DF893C0B-3ED4-4EEE-B6A7-487759123888}">
      <dgm:prSet phldrT="[Text]" custT="1"/>
      <dgm:spPr/>
      <dgm:t>
        <a:bodyPr/>
        <a:lstStyle/>
        <a:p>
          <a:r>
            <a:rPr lang="en" sz="1600">
              <a:latin typeface="Consolas"/>
            </a:rPr>
            <a:t>To maintain the survival of the company</a:t>
          </a:r>
          <a:endParaRPr lang="en-ID" sz="1600">
            <a:latin typeface="+mn-lt"/>
          </a:endParaRPr>
        </a:p>
      </dgm:t>
    </dgm:pt>
    <dgm:pt modelId="{B20C9022-5ACE-4C4D-A0CD-E797CBE2A5F8}" type="parTrans" cxnId="{430782B1-E245-488A-A6FF-25689304864E}">
      <dgm:prSet/>
      <dgm:spPr/>
      <dgm:t>
        <a:bodyPr/>
        <a:lstStyle/>
        <a:p>
          <a:endParaRPr lang="en-ID" sz="2000">
            <a:latin typeface="+mn-lt"/>
          </a:endParaRPr>
        </a:p>
      </dgm:t>
    </dgm:pt>
    <dgm:pt modelId="{0DAB8382-3F94-4A84-BCFD-8A515360F80F}" type="sibTrans" cxnId="{430782B1-E245-488A-A6FF-25689304864E}">
      <dgm:prSet/>
      <dgm:spPr/>
      <dgm:t>
        <a:bodyPr/>
        <a:lstStyle/>
        <a:p>
          <a:endParaRPr lang="en-ID" sz="2000">
            <a:latin typeface="+mn-lt"/>
          </a:endParaRPr>
        </a:p>
      </dgm:t>
    </dgm:pt>
    <dgm:pt modelId="{21D946F2-F7C2-4B31-810D-5D29926A1D69}" type="pres">
      <dgm:prSet presAssocID="{DF1B491A-783F-4779-A5D2-EEDC1C74085C}" presName="hierChild1" presStyleCnt="0">
        <dgm:presLayoutVars>
          <dgm:chPref val="1"/>
          <dgm:dir/>
          <dgm:animOne val="branch"/>
          <dgm:animLvl val="lvl"/>
          <dgm:resizeHandles/>
        </dgm:presLayoutVars>
      </dgm:prSet>
      <dgm:spPr/>
      <dgm:t>
        <a:bodyPr/>
        <a:lstStyle/>
        <a:p>
          <a:endParaRPr lang="en-US"/>
        </a:p>
      </dgm:t>
    </dgm:pt>
    <dgm:pt modelId="{DBBE4FDB-82DF-4E4B-ADE8-80E529BF786B}" type="pres">
      <dgm:prSet presAssocID="{5AB4C904-2546-4414-9558-7BFD0523EF30}" presName="hierRoot1" presStyleCnt="0"/>
      <dgm:spPr/>
    </dgm:pt>
    <dgm:pt modelId="{ACB3C632-0E5E-4A7E-9D20-70000BB18142}" type="pres">
      <dgm:prSet presAssocID="{5AB4C904-2546-4414-9558-7BFD0523EF30}" presName="composite" presStyleCnt="0"/>
      <dgm:spPr/>
    </dgm:pt>
    <dgm:pt modelId="{C3B7FF98-AF0B-46CE-AFDD-7746790F54ED}" type="pres">
      <dgm:prSet presAssocID="{5AB4C904-2546-4414-9558-7BFD0523EF30}" presName="background" presStyleLbl="node0" presStyleIdx="0" presStyleCnt="1"/>
      <dgm:spPr/>
    </dgm:pt>
    <dgm:pt modelId="{597B051C-EF23-4457-8C6F-BAC66BBCD7B8}" type="pres">
      <dgm:prSet presAssocID="{5AB4C904-2546-4414-9558-7BFD0523EF30}" presName="text" presStyleLbl="fgAcc0" presStyleIdx="0" presStyleCnt="1" custScaleX="254777" custScaleY="184275">
        <dgm:presLayoutVars>
          <dgm:chPref val="3"/>
        </dgm:presLayoutVars>
      </dgm:prSet>
      <dgm:spPr/>
      <dgm:t>
        <a:bodyPr/>
        <a:lstStyle/>
        <a:p>
          <a:endParaRPr lang="en-US"/>
        </a:p>
      </dgm:t>
    </dgm:pt>
    <dgm:pt modelId="{F2D96A2F-E217-49E0-A272-BE8494BB7B8B}" type="pres">
      <dgm:prSet presAssocID="{5AB4C904-2546-4414-9558-7BFD0523EF30}" presName="hierChild2" presStyleCnt="0"/>
      <dgm:spPr/>
    </dgm:pt>
    <dgm:pt modelId="{ABEAF219-9569-4CCA-BCEA-6BC528201C26}" type="pres">
      <dgm:prSet presAssocID="{BDE1F965-6295-46B4-9F18-C1339A043117}" presName="Name10" presStyleLbl="parChTrans1D2" presStyleIdx="0" presStyleCnt="2"/>
      <dgm:spPr/>
      <dgm:t>
        <a:bodyPr/>
        <a:lstStyle/>
        <a:p>
          <a:endParaRPr lang="en-US"/>
        </a:p>
      </dgm:t>
    </dgm:pt>
    <dgm:pt modelId="{488E3BBD-5E9E-417F-977E-0C9E1CBFCDA7}" type="pres">
      <dgm:prSet presAssocID="{FD3FB561-2BEC-412A-AA0E-D874A8CDC7B5}" presName="hierRoot2" presStyleCnt="0"/>
      <dgm:spPr/>
    </dgm:pt>
    <dgm:pt modelId="{246CC36C-6F73-4E5B-AA3A-8C904A64A2E4}" type="pres">
      <dgm:prSet presAssocID="{FD3FB561-2BEC-412A-AA0E-D874A8CDC7B5}" presName="composite2" presStyleCnt="0"/>
      <dgm:spPr/>
    </dgm:pt>
    <dgm:pt modelId="{5EE954DE-83B9-419B-A3BD-13D19E94D22C}" type="pres">
      <dgm:prSet presAssocID="{FD3FB561-2BEC-412A-AA0E-D874A8CDC7B5}" presName="background2" presStyleLbl="node2" presStyleIdx="0" presStyleCnt="2"/>
      <dgm:spPr/>
    </dgm:pt>
    <dgm:pt modelId="{DA8D7325-9A9C-40E2-A36A-349C0B10F058}" type="pres">
      <dgm:prSet presAssocID="{FD3FB561-2BEC-412A-AA0E-D874A8CDC7B5}" presName="text2" presStyleLbl="fgAcc2" presStyleIdx="0" presStyleCnt="2" custScaleX="257324" custScaleY="182450">
        <dgm:presLayoutVars>
          <dgm:chPref val="3"/>
        </dgm:presLayoutVars>
      </dgm:prSet>
      <dgm:spPr/>
      <dgm:t>
        <a:bodyPr/>
        <a:lstStyle/>
        <a:p>
          <a:endParaRPr lang="en-US"/>
        </a:p>
      </dgm:t>
    </dgm:pt>
    <dgm:pt modelId="{5579F438-E7C7-4D4B-9788-7A2A562DE128}" type="pres">
      <dgm:prSet presAssocID="{FD3FB561-2BEC-412A-AA0E-D874A8CDC7B5}" presName="hierChild3" presStyleCnt="0"/>
      <dgm:spPr/>
    </dgm:pt>
    <dgm:pt modelId="{F003EDD6-EC66-4D64-BAC4-2FA4C8BA769B}" type="pres">
      <dgm:prSet presAssocID="{22E1CF2A-DD86-4716-8B1D-A618177A07B9}" presName="Name17" presStyleLbl="parChTrans1D3" presStyleIdx="0" presStyleCnt="2"/>
      <dgm:spPr/>
      <dgm:t>
        <a:bodyPr/>
        <a:lstStyle/>
        <a:p>
          <a:endParaRPr lang="en-US"/>
        </a:p>
      </dgm:t>
    </dgm:pt>
    <dgm:pt modelId="{C800BC1E-EA15-4EBB-87D6-2C7FE98B0CBB}" type="pres">
      <dgm:prSet presAssocID="{195C2FDE-4B46-4379-8DDA-F4B8C01745BF}" presName="hierRoot3" presStyleCnt="0"/>
      <dgm:spPr/>
    </dgm:pt>
    <dgm:pt modelId="{B7A380E3-52E9-4252-AC33-167FB3776795}" type="pres">
      <dgm:prSet presAssocID="{195C2FDE-4B46-4379-8DDA-F4B8C01745BF}" presName="composite3" presStyleCnt="0"/>
      <dgm:spPr/>
    </dgm:pt>
    <dgm:pt modelId="{A3699ABE-2C51-4DEF-AE89-085CC7A8D543}" type="pres">
      <dgm:prSet presAssocID="{195C2FDE-4B46-4379-8DDA-F4B8C01745BF}" presName="background3" presStyleLbl="node3" presStyleIdx="0" presStyleCnt="2"/>
      <dgm:spPr/>
    </dgm:pt>
    <dgm:pt modelId="{4053FD8C-C7C2-47C6-8F4F-861C70C46FB8}" type="pres">
      <dgm:prSet presAssocID="{195C2FDE-4B46-4379-8DDA-F4B8C01745BF}" presName="text3" presStyleLbl="fgAcc3" presStyleIdx="0" presStyleCnt="2" custScaleX="257324" custScaleY="182450">
        <dgm:presLayoutVars>
          <dgm:chPref val="3"/>
        </dgm:presLayoutVars>
      </dgm:prSet>
      <dgm:spPr/>
      <dgm:t>
        <a:bodyPr/>
        <a:lstStyle/>
        <a:p>
          <a:endParaRPr lang="en-US"/>
        </a:p>
      </dgm:t>
    </dgm:pt>
    <dgm:pt modelId="{979ADE52-9334-465B-9032-68D2996CEEE5}" type="pres">
      <dgm:prSet presAssocID="{195C2FDE-4B46-4379-8DDA-F4B8C01745BF}" presName="hierChild4" presStyleCnt="0"/>
      <dgm:spPr/>
    </dgm:pt>
    <dgm:pt modelId="{827AE8D8-CE95-4BA3-B040-11AAF5A32019}" type="pres">
      <dgm:prSet presAssocID="{107DD18F-C68B-48B3-AC3E-5EC7F29CDF5B}" presName="Name10" presStyleLbl="parChTrans1D2" presStyleIdx="1" presStyleCnt="2"/>
      <dgm:spPr/>
      <dgm:t>
        <a:bodyPr/>
        <a:lstStyle/>
        <a:p>
          <a:endParaRPr lang="en-US"/>
        </a:p>
      </dgm:t>
    </dgm:pt>
    <dgm:pt modelId="{53E8435B-8DE8-41D0-A16E-81A345A40F1C}" type="pres">
      <dgm:prSet presAssocID="{6BDC7471-EEEA-4C86-B390-34DC58A47D10}" presName="hierRoot2" presStyleCnt="0"/>
      <dgm:spPr/>
    </dgm:pt>
    <dgm:pt modelId="{980C31BC-4FBE-4D54-9BC9-512384F2528D}" type="pres">
      <dgm:prSet presAssocID="{6BDC7471-EEEA-4C86-B390-34DC58A47D10}" presName="composite2" presStyleCnt="0"/>
      <dgm:spPr/>
    </dgm:pt>
    <dgm:pt modelId="{63498D04-F97D-4139-99AF-F16F499F43B6}" type="pres">
      <dgm:prSet presAssocID="{6BDC7471-EEEA-4C86-B390-34DC58A47D10}" presName="background2" presStyleLbl="node2" presStyleIdx="1" presStyleCnt="2"/>
      <dgm:spPr/>
    </dgm:pt>
    <dgm:pt modelId="{64E5EA90-6A05-4102-9EDA-99335A9E7A60}" type="pres">
      <dgm:prSet presAssocID="{6BDC7471-EEEA-4C86-B390-34DC58A47D10}" presName="text2" presStyleLbl="fgAcc2" presStyleIdx="1" presStyleCnt="2" custScaleX="257324" custScaleY="182450">
        <dgm:presLayoutVars>
          <dgm:chPref val="3"/>
        </dgm:presLayoutVars>
      </dgm:prSet>
      <dgm:spPr/>
      <dgm:t>
        <a:bodyPr/>
        <a:lstStyle/>
        <a:p>
          <a:endParaRPr lang="en-US"/>
        </a:p>
      </dgm:t>
    </dgm:pt>
    <dgm:pt modelId="{4DFEBB98-7D39-44E4-BD1F-53CB090C4351}" type="pres">
      <dgm:prSet presAssocID="{6BDC7471-EEEA-4C86-B390-34DC58A47D10}" presName="hierChild3" presStyleCnt="0"/>
      <dgm:spPr/>
    </dgm:pt>
    <dgm:pt modelId="{73E43550-A69E-4AE5-B1C3-2141C425876F}" type="pres">
      <dgm:prSet presAssocID="{B20C9022-5ACE-4C4D-A0CD-E797CBE2A5F8}" presName="Name17" presStyleLbl="parChTrans1D3" presStyleIdx="1" presStyleCnt="2"/>
      <dgm:spPr/>
      <dgm:t>
        <a:bodyPr/>
        <a:lstStyle/>
        <a:p>
          <a:endParaRPr lang="en-US"/>
        </a:p>
      </dgm:t>
    </dgm:pt>
    <dgm:pt modelId="{30144692-CF8B-4D19-BD2A-7B76D047B08C}" type="pres">
      <dgm:prSet presAssocID="{DF893C0B-3ED4-4EEE-B6A7-487759123888}" presName="hierRoot3" presStyleCnt="0"/>
      <dgm:spPr/>
    </dgm:pt>
    <dgm:pt modelId="{D7215E52-11CD-48E1-90B0-F2410A07510F}" type="pres">
      <dgm:prSet presAssocID="{DF893C0B-3ED4-4EEE-B6A7-487759123888}" presName="composite3" presStyleCnt="0"/>
      <dgm:spPr/>
    </dgm:pt>
    <dgm:pt modelId="{E76F889E-A388-4849-A806-751A7AAC0891}" type="pres">
      <dgm:prSet presAssocID="{DF893C0B-3ED4-4EEE-B6A7-487759123888}" presName="background3" presStyleLbl="node3" presStyleIdx="1" presStyleCnt="2"/>
      <dgm:spPr/>
    </dgm:pt>
    <dgm:pt modelId="{839407BC-C0DF-4F1C-9CD0-157D9FC5AA48}" type="pres">
      <dgm:prSet presAssocID="{DF893C0B-3ED4-4EEE-B6A7-487759123888}" presName="text3" presStyleLbl="fgAcc3" presStyleIdx="1" presStyleCnt="2" custScaleX="257324" custScaleY="182450">
        <dgm:presLayoutVars>
          <dgm:chPref val="3"/>
        </dgm:presLayoutVars>
      </dgm:prSet>
      <dgm:spPr/>
      <dgm:t>
        <a:bodyPr/>
        <a:lstStyle/>
        <a:p>
          <a:endParaRPr lang="en-US"/>
        </a:p>
      </dgm:t>
    </dgm:pt>
    <dgm:pt modelId="{ABCFDD2A-BF9D-42BC-B5BC-0CDB2034BDD2}" type="pres">
      <dgm:prSet presAssocID="{DF893C0B-3ED4-4EEE-B6A7-487759123888}" presName="hierChild4" presStyleCnt="0"/>
      <dgm:spPr/>
    </dgm:pt>
  </dgm:ptLst>
  <dgm:cxnLst>
    <dgm:cxn modelId="{CCAC4A12-CDC4-4171-8B77-E6A64134C95B}" type="presOf" srcId="{22E1CF2A-DD86-4716-8B1D-A618177A07B9}" destId="{F003EDD6-EC66-4D64-BAC4-2FA4C8BA769B}" srcOrd="0" destOrd="0" presId="urn:microsoft.com/office/officeart/2005/8/layout/hierarchy1"/>
    <dgm:cxn modelId="{D0CDBC3F-62C7-44D0-BB77-1CD880FE87DD}" type="presOf" srcId="{6BDC7471-EEEA-4C86-B390-34DC58A47D10}" destId="{64E5EA90-6A05-4102-9EDA-99335A9E7A60}" srcOrd="0" destOrd="0" presId="urn:microsoft.com/office/officeart/2005/8/layout/hierarchy1"/>
    <dgm:cxn modelId="{7E3049C3-5310-4DA4-BD30-575C66DD5020}" srcId="{FD3FB561-2BEC-412A-AA0E-D874A8CDC7B5}" destId="{195C2FDE-4B46-4379-8DDA-F4B8C01745BF}" srcOrd="0" destOrd="0" parTransId="{22E1CF2A-DD86-4716-8B1D-A618177A07B9}" sibTransId="{3756E653-64CD-414E-BC05-FD9A6989FB79}"/>
    <dgm:cxn modelId="{97EDD965-C30B-45E7-ACA0-9F000057F135}" type="presOf" srcId="{B20C9022-5ACE-4C4D-A0CD-E797CBE2A5F8}" destId="{73E43550-A69E-4AE5-B1C3-2141C425876F}" srcOrd="0" destOrd="0" presId="urn:microsoft.com/office/officeart/2005/8/layout/hierarchy1"/>
    <dgm:cxn modelId="{430782B1-E245-488A-A6FF-25689304864E}" srcId="{6BDC7471-EEEA-4C86-B390-34DC58A47D10}" destId="{DF893C0B-3ED4-4EEE-B6A7-487759123888}" srcOrd="0" destOrd="0" parTransId="{B20C9022-5ACE-4C4D-A0CD-E797CBE2A5F8}" sibTransId="{0DAB8382-3F94-4A84-BCFD-8A515360F80F}"/>
    <dgm:cxn modelId="{5411B552-2ABB-4444-8F5C-AB0A1B7646A5}" type="presOf" srcId="{FD3FB561-2BEC-412A-AA0E-D874A8CDC7B5}" destId="{DA8D7325-9A9C-40E2-A36A-349C0B10F058}" srcOrd="0" destOrd="0" presId="urn:microsoft.com/office/officeart/2005/8/layout/hierarchy1"/>
    <dgm:cxn modelId="{791383B9-B573-4BDE-A4CD-D71C04C0A15E}" type="presOf" srcId="{BDE1F965-6295-46B4-9F18-C1339A043117}" destId="{ABEAF219-9569-4CCA-BCEA-6BC528201C26}" srcOrd="0" destOrd="0" presId="urn:microsoft.com/office/officeart/2005/8/layout/hierarchy1"/>
    <dgm:cxn modelId="{BB8D59E7-7840-4D50-A0DE-467CCF0924CE}" srcId="{5AB4C904-2546-4414-9558-7BFD0523EF30}" destId="{6BDC7471-EEEA-4C86-B390-34DC58A47D10}" srcOrd="1" destOrd="0" parTransId="{107DD18F-C68B-48B3-AC3E-5EC7F29CDF5B}" sibTransId="{4C25BD5F-2E32-4D68-BA7D-5B97E290BF04}"/>
    <dgm:cxn modelId="{86F1D225-EE77-4E89-B5D3-CD3D1BDC4539}" type="presOf" srcId="{107DD18F-C68B-48B3-AC3E-5EC7F29CDF5B}" destId="{827AE8D8-CE95-4BA3-B040-11AAF5A32019}" srcOrd="0" destOrd="0" presId="urn:microsoft.com/office/officeart/2005/8/layout/hierarchy1"/>
    <dgm:cxn modelId="{A5D6E9B8-C216-40B3-97A0-8A00FDB5204C}" type="presOf" srcId="{5AB4C904-2546-4414-9558-7BFD0523EF30}" destId="{597B051C-EF23-4457-8C6F-BAC66BBCD7B8}" srcOrd="0" destOrd="0" presId="urn:microsoft.com/office/officeart/2005/8/layout/hierarchy1"/>
    <dgm:cxn modelId="{293DABC7-184B-421D-BF58-F748FEFCE3C8}" srcId="{5AB4C904-2546-4414-9558-7BFD0523EF30}" destId="{FD3FB561-2BEC-412A-AA0E-D874A8CDC7B5}" srcOrd="0" destOrd="0" parTransId="{BDE1F965-6295-46B4-9F18-C1339A043117}" sibTransId="{5E62674C-56AA-4A86-815F-C212CC8FF4FC}"/>
    <dgm:cxn modelId="{35A61382-6E0E-4BE4-928B-213570C350FA}" type="presOf" srcId="{DF893C0B-3ED4-4EEE-B6A7-487759123888}" destId="{839407BC-C0DF-4F1C-9CD0-157D9FC5AA48}" srcOrd="0" destOrd="0" presId="urn:microsoft.com/office/officeart/2005/8/layout/hierarchy1"/>
    <dgm:cxn modelId="{5425AC00-26CE-4ED4-BF9C-9144CA773E52}" type="presOf" srcId="{DF1B491A-783F-4779-A5D2-EEDC1C74085C}" destId="{21D946F2-F7C2-4B31-810D-5D29926A1D69}" srcOrd="0" destOrd="0" presId="urn:microsoft.com/office/officeart/2005/8/layout/hierarchy1"/>
    <dgm:cxn modelId="{0E7ED473-D501-4C4D-BAC4-47EFF4058B16}" type="presOf" srcId="{195C2FDE-4B46-4379-8DDA-F4B8C01745BF}" destId="{4053FD8C-C7C2-47C6-8F4F-861C70C46FB8}" srcOrd="0" destOrd="0" presId="urn:microsoft.com/office/officeart/2005/8/layout/hierarchy1"/>
    <dgm:cxn modelId="{D94C41E2-5A4B-477C-A10C-F5FB660F3040}" srcId="{DF1B491A-783F-4779-A5D2-EEDC1C74085C}" destId="{5AB4C904-2546-4414-9558-7BFD0523EF30}" srcOrd="0" destOrd="0" parTransId="{56CEA961-2E54-44FC-8582-7592281F729E}" sibTransId="{E0717BFF-B9B0-4383-B034-524576FB5927}"/>
    <dgm:cxn modelId="{3B254EF1-AEAA-42B8-B478-AB66BF6C4D4B}" type="presParOf" srcId="{21D946F2-F7C2-4B31-810D-5D29926A1D69}" destId="{DBBE4FDB-82DF-4E4B-ADE8-80E529BF786B}" srcOrd="0" destOrd="0" presId="urn:microsoft.com/office/officeart/2005/8/layout/hierarchy1"/>
    <dgm:cxn modelId="{DE073D39-052F-46BC-8D5E-9699B1506EC4}" type="presParOf" srcId="{DBBE4FDB-82DF-4E4B-ADE8-80E529BF786B}" destId="{ACB3C632-0E5E-4A7E-9D20-70000BB18142}" srcOrd="0" destOrd="0" presId="urn:microsoft.com/office/officeart/2005/8/layout/hierarchy1"/>
    <dgm:cxn modelId="{07FBFAD1-DFB8-4828-94A0-89A8BA07A524}" type="presParOf" srcId="{ACB3C632-0E5E-4A7E-9D20-70000BB18142}" destId="{C3B7FF98-AF0B-46CE-AFDD-7746790F54ED}" srcOrd="0" destOrd="0" presId="urn:microsoft.com/office/officeart/2005/8/layout/hierarchy1"/>
    <dgm:cxn modelId="{957F3E2E-E08A-4B7F-A50F-FA0547FBD361}" type="presParOf" srcId="{ACB3C632-0E5E-4A7E-9D20-70000BB18142}" destId="{597B051C-EF23-4457-8C6F-BAC66BBCD7B8}" srcOrd="1" destOrd="0" presId="urn:microsoft.com/office/officeart/2005/8/layout/hierarchy1"/>
    <dgm:cxn modelId="{0812986C-6A25-46F8-9FB9-198E132DD0E3}" type="presParOf" srcId="{DBBE4FDB-82DF-4E4B-ADE8-80E529BF786B}" destId="{F2D96A2F-E217-49E0-A272-BE8494BB7B8B}" srcOrd="1" destOrd="0" presId="urn:microsoft.com/office/officeart/2005/8/layout/hierarchy1"/>
    <dgm:cxn modelId="{06E52F5C-F4CD-48DD-B191-EF4E04783EA6}" type="presParOf" srcId="{F2D96A2F-E217-49E0-A272-BE8494BB7B8B}" destId="{ABEAF219-9569-4CCA-BCEA-6BC528201C26}" srcOrd="0" destOrd="0" presId="urn:microsoft.com/office/officeart/2005/8/layout/hierarchy1"/>
    <dgm:cxn modelId="{927FA52D-E403-4A24-981D-1CF490A87423}" type="presParOf" srcId="{F2D96A2F-E217-49E0-A272-BE8494BB7B8B}" destId="{488E3BBD-5E9E-417F-977E-0C9E1CBFCDA7}" srcOrd="1" destOrd="0" presId="urn:microsoft.com/office/officeart/2005/8/layout/hierarchy1"/>
    <dgm:cxn modelId="{4367E822-0CA0-458D-9EE4-040DF8F1C9EC}" type="presParOf" srcId="{488E3BBD-5E9E-417F-977E-0C9E1CBFCDA7}" destId="{246CC36C-6F73-4E5B-AA3A-8C904A64A2E4}" srcOrd="0" destOrd="0" presId="urn:microsoft.com/office/officeart/2005/8/layout/hierarchy1"/>
    <dgm:cxn modelId="{810FCB5E-5B1A-407F-91DC-6F2FB5D87DE1}" type="presParOf" srcId="{246CC36C-6F73-4E5B-AA3A-8C904A64A2E4}" destId="{5EE954DE-83B9-419B-A3BD-13D19E94D22C}" srcOrd="0" destOrd="0" presId="urn:microsoft.com/office/officeart/2005/8/layout/hierarchy1"/>
    <dgm:cxn modelId="{E8B7726B-2797-4DA9-871B-C0DEE7477DA8}" type="presParOf" srcId="{246CC36C-6F73-4E5B-AA3A-8C904A64A2E4}" destId="{DA8D7325-9A9C-40E2-A36A-349C0B10F058}" srcOrd="1" destOrd="0" presId="urn:microsoft.com/office/officeart/2005/8/layout/hierarchy1"/>
    <dgm:cxn modelId="{09563315-F8A7-4461-9BEB-89C50640226D}" type="presParOf" srcId="{488E3BBD-5E9E-417F-977E-0C9E1CBFCDA7}" destId="{5579F438-E7C7-4D4B-9788-7A2A562DE128}" srcOrd="1" destOrd="0" presId="urn:microsoft.com/office/officeart/2005/8/layout/hierarchy1"/>
    <dgm:cxn modelId="{660DC03D-3512-4C92-80DD-57F95A052FB9}" type="presParOf" srcId="{5579F438-E7C7-4D4B-9788-7A2A562DE128}" destId="{F003EDD6-EC66-4D64-BAC4-2FA4C8BA769B}" srcOrd="0" destOrd="0" presId="urn:microsoft.com/office/officeart/2005/8/layout/hierarchy1"/>
    <dgm:cxn modelId="{4B25B1B5-B127-46B4-967B-DD1C692EB5EC}" type="presParOf" srcId="{5579F438-E7C7-4D4B-9788-7A2A562DE128}" destId="{C800BC1E-EA15-4EBB-87D6-2C7FE98B0CBB}" srcOrd="1" destOrd="0" presId="urn:microsoft.com/office/officeart/2005/8/layout/hierarchy1"/>
    <dgm:cxn modelId="{25A06E04-1B2B-4CE5-88F1-D6AA8002E746}" type="presParOf" srcId="{C800BC1E-EA15-4EBB-87D6-2C7FE98B0CBB}" destId="{B7A380E3-52E9-4252-AC33-167FB3776795}" srcOrd="0" destOrd="0" presId="urn:microsoft.com/office/officeart/2005/8/layout/hierarchy1"/>
    <dgm:cxn modelId="{933F0674-2E0F-44CE-A7C0-EA1CFD535513}" type="presParOf" srcId="{B7A380E3-52E9-4252-AC33-167FB3776795}" destId="{A3699ABE-2C51-4DEF-AE89-085CC7A8D543}" srcOrd="0" destOrd="0" presId="urn:microsoft.com/office/officeart/2005/8/layout/hierarchy1"/>
    <dgm:cxn modelId="{61811229-EE85-4302-9B52-5E9C18215235}" type="presParOf" srcId="{B7A380E3-52E9-4252-AC33-167FB3776795}" destId="{4053FD8C-C7C2-47C6-8F4F-861C70C46FB8}" srcOrd="1" destOrd="0" presId="urn:microsoft.com/office/officeart/2005/8/layout/hierarchy1"/>
    <dgm:cxn modelId="{781C8687-81F7-4DE7-A2FE-EC82044AEA22}" type="presParOf" srcId="{C800BC1E-EA15-4EBB-87D6-2C7FE98B0CBB}" destId="{979ADE52-9334-465B-9032-68D2996CEEE5}" srcOrd="1" destOrd="0" presId="urn:microsoft.com/office/officeart/2005/8/layout/hierarchy1"/>
    <dgm:cxn modelId="{9AD6A80B-4BAE-4C67-93D3-D951D74A836F}" type="presParOf" srcId="{F2D96A2F-E217-49E0-A272-BE8494BB7B8B}" destId="{827AE8D8-CE95-4BA3-B040-11AAF5A32019}" srcOrd="2" destOrd="0" presId="urn:microsoft.com/office/officeart/2005/8/layout/hierarchy1"/>
    <dgm:cxn modelId="{16FFA3AF-7420-4885-B84E-235D78C9A25D}" type="presParOf" srcId="{F2D96A2F-E217-49E0-A272-BE8494BB7B8B}" destId="{53E8435B-8DE8-41D0-A16E-81A345A40F1C}" srcOrd="3" destOrd="0" presId="urn:microsoft.com/office/officeart/2005/8/layout/hierarchy1"/>
    <dgm:cxn modelId="{96C6B6DF-4D2B-4712-A305-AB5A92CCBA6D}" type="presParOf" srcId="{53E8435B-8DE8-41D0-A16E-81A345A40F1C}" destId="{980C31BC-4FBE-4D54-9BC9-512384F2528D}" srcOrd="0" destOrd="0" presId="urn:microsoft.com/office/officeart/2005/8/layout/hierarchy1"/>
    <dgm:cxn modelId="{1B7CBE20-33EA-4987-8FE2-DB75BC010FC8}" type="presParOf" srcId="{980C31BC-4FBE-4D54-9BC9-512384F2528D}" destId="{63498D04-F97D-4139-99AF-F16F499F43B6}" srcOrd="0" destOrd="0" presId="urn:microsoft.com/office/officeart/2005/8/layout/hierarchy1"/>
    <dgm:cxn modelId="{8F7C9D80-735E-461C-B605-860DE26FC64D}" type="presParOf" srcId="{980C31BC-4FBE-4D54-9BC9-512384F2528D}" destId="{64E5EA90-6A05-4102-9EDA-99335A9E7A60}" srcOrd="1" destOrd="0" presId="urn:microsoft.com/office/officeart/2005/8/layout/hierarchy1"/>
    <dgm:cxn modelId="{165A8354-4B1A-4EAB-9A8B-89C8A9513DC6}" type="presParOf" srcId="{53E8435B-8DE8-41D0-A16E-81A345A40F1C}" destId="{4DFEBB98-7D39-44E4-BD1F-53CB090C4351}" srcOrd="1" destOrd="0" presId="urn:microsoft.com/office/officeart/2005/8/layout/hierarchy1"/>
    <dgm:cxn modelId="{724DE1C8-2770-46BD-A155-109DC2DF7A35}" type="presParOf" srcId="{4DFEBB98-7D39-44E4-BD1F-53CB090C4351}" destId="{73E43550-A69E-4AE5-B1C3-2141C425876F}" srcOrd="0" destOrd="0" presId="urn:microsoft.com/office/officeart/2005/8/layout/hierarchy1"/>
    <dgm:cxn modelId="{BA4BEC5C-5312-4CDE-8EFE-280458A70D14}" type="presParOf" srcId="{4DFEBB98-7D39-44E4-BD1F-53CB090C4351}" destId="{30144692-CF8B-4D19-BD2A-7B76D047B08C}" srcOrd="1" destOrd="0" presId="urn:microsoft.com/office/officeart/2005/8/layout/hierarchy1"/>
    <dgm:cxn modelId="{15478250-6938-49D5-9A86-EE7B27BA7685}" type="presParOf" srcId="{30144692-CF8B-4D19-BD2A-7B76D047B08C}" destId="{D7215E52-11CD-48E1-90B0-F2410A07510F}" srcOrd="0" destOrd="0" presId="urn:microsoft.com/office/officeart/2005/8/layout/hierarchy1"/>
    <dgm:cxn modelId="{F915C1FE-E71C-4A1E-B895-1CEE84953CA4}" type="presParOf" srcId="{D7215E52-11CD-48E1-90B0-F2410A07510F}" destId="{E76F889E-A388-4849-A806-751A7AAC0891}" srcOrd="0" destOrd="0" presId="urn:microsoft.com/office/officeart/2005/8/layout/hierarchy1"/>
    <dgm:cxn modelId="{D9D580C8-8A66-458F-AEC8-4A10EE89F598}" type="presParOf" srcId="{D7215E52-11CD-48E1-90B0-F2410A07510F}" destId="{839407BC-C0DF-4F1C-9CD0-157D9FC5AA48}" srcOrd="1" destOrd="0" presId="urn:microsoft.com/office/officeart/2005/8/layout/hierarchy1"/>
    <dgm:cxn modelId="{CA31A195-1EE0-4899-9991-92640D4F9F4D}" type="presParOf" srcId="{30144692-CF8B-4D19-BD2A-7B76D047B08C}" destId="{ABCFDD2A-BF9D-42BC-B5BC-0CDB2034BDD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AA15C2-AF5D-4246-8B1B-209F6313C54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ID"/>
        </a:p>
      </dgm:t>
    </dgm:pt>
    <dgm:pt modelId="{A6938AA5-762F-48C8-801A-A8D969763CD5}">
      <dgm:prSet phldrT="[Text]" custT="1"/>
      <dgm:spPr/>
      <dgm:t>
        <a:bodyPr/>
        <a:lstStyle/>
        <a:p>
          <a:pPr rtl="0"/>
          <a:r>
            <a:rPr lang="en-ID" sz="2800" b="1">
              <a:latin typeface="Calibri Light" panose="020F0302020204030204"/>
            </a:rPr>
            <a:t> Strategic Marketing</a:t>
          </a:r>
          <a:endParaRPr lang="en-ID" sz="2800" b="1"/>
        </a:p>
      </dgm:t>
    </dgm:pt>
    <dgm:pt modelId="{1FC9E5E9-FAA7-4A75-B32D-D152A67A2058}" type="parTrans" cxnId="{34D1FFFA-48B8-4860-BA40-79E3B66908C1}">
      <dgm:prSet/>
      <dgm:spPr/>
      <dgm:t>
        <a:bodyPr/>
        <a:lstStyle/>
        <a:p>
          <a:endParaRPr lang="en-ID"/>
        </a:p>
      </dgm:t>
    </dgm:pt>
    <dgm:pt modelId="{99A1E2C0-421B-4264-AE49-4D294E021006}" type="sibTrans" cxnId="{34D1FFFA-48B8-4860-BA40-79E3B66908C1}">
      <dgm:prSet/>
      <dgm:spPr/>
      <dgm:t>
        <a:bodyPr/>
        <a:lstStyle/>
        <a:p>
          <a:endParaRPr lang="en-ID"/>
        </a:p>
      </dgm:t>
    </dgm:pt>
    <dgm:pt modelId="{80428F1B-514B-41BB-98C9-989E950E5330}">
      <dgm:prSet phldrT="[Text]"/>
      <dgm:spPr/>
      <dgm:t>
        <a:bodyPr/>
        <a:lstStyle/>
        <a:p>
          <a:r>
            <a:rPr lang="en-ID" sz="2600">
              <a:latin typeface="Calibri Light" panose="020F0302020204030204"/>
            </a:rPr>
            <a:t>Segmentating</a:t>
          </a:r>
          <a:endParaRPr lang="en-ID" sz="2600"/>
        </a:p>
      </dgm:t>
    </dgm:pt>
    <dgm:pt modelId="{1C03AFF7-173D-4C9B-81E1-E1E53993BDCD}" type="parTrans" cxnId="{B5AC0E33-B49C-4118-BCF5-9DF22046BA80}">
      <dgm:prSet/>
      <dgm:spPr/>
      <dgm:t>
        <a:bodyPr/>
        <a:lstStyle/>
        <a:p>
          <a:endParaRPr lang="en-ID"/>
        </a:p>
      </dgm:t>
    </dgm:pt>
    <dgm:pt modelId="{4CF3FB1D-C0C2-4A49-99B1-77CF34E5A2FF}" type="sibTrans" cxnId="{B5AC0E33-B49C-4118-BCF5-9DF22046BA80}">
      <dgm:prSet/>
      <dgm:spPr/>
      <dgm:t>
        <a:bodyPr/>
        <a:lstStyle/>
        <a:p>
          <a:endParaRPr lang="en-ID"/>
        </a:p>
      </dgm:t>
    </dgm:pt>
    <dgm:pt modelId="{F31F3668-F687-41A8-AA90-188AF5651B90}">
      <dgm:prSet phldrT="[Text]"/>
      <dgm:spPr/>
      <dgm:t>
        <a:bodyPr/>
        <a:lstStyle/>
        <a:p>
          <a:r>
            <a:rPr lang="en-ID" sz="2600">
              <a:latin typeface="Calibri Light" panose="020F0302020204030204"/>
            </a:rPr>
            <a:t>Targeting</a:t>
          </a:r>
          <a:endParaRPr lang="en-ID" sz="2600"/>
        </a:p>
      </dgm:t>
    </dgm:pt>
    <dgm:pt modelId="{4497CA22-72F6-4054-931A-E7BEEC4EBC7D}" type="parTrans" cxnId="{E1212374-2EED-4553-92C6-51E2D91619E0}">
      <dgm:prSet/>
      <dgm:spPr/>
      <dgm:t>
        <a:bodyPr/>
        <a:lstStyle/>
        <a:p>
          <a:endParaRPr lang="en-ID"/>
        </a:p>
      </dgm:t>
    </dgm:pt>
    <dgm:pt modelId="{65E9DE94-D879-4A80-8788-146A3E076A6F}" type="sibTrans" cxnId="{E1212374-2EED-4553-92C6-51E2D91619E0}">
      <dgm:prSet/>
      <dgm:spPr/>
      <dgm:t>
        <a:bodyPr/>
        <a:lstStyle/>
        <a:p>
          <a:endParaRPr lang="en-ID"/>
        </a:p>
      </dgm:t>
    </dgm:pt>
    <dgm:pt modelId="{95001D86-4224-4D4D-8914-BC07B85AB42E}">
      <dgm:prSet phldrT="[Text]" custT="1"/>
      <dgm:spPr/>
      <dgm:t>
        <a:bodyPr/>
        <a:lstStyle/>
        <a:p>
          <a:pPr rtl="0"/>
          <a:r>
            <a:rPr lang="en-ID" sz="2800" b="1">
              <a:latin typeface="Calibri Light" panose="020F0302020204030204"/>
            </a:rPr>
            <a:t> Tactical Marketing</a:t>
          </a:r>
          <a:endParaRPr lang="en-ID" sz="2800" b="1"/>
        </a:p>
      </dgm:t>
    </dgm:pt>
    <dgm:pt modelId="{E125E58F-32E0-4311-8E16-F8D365AA5596}" type="parTrans" cxnId="{8E59F2CF-F078-40F8-B286-015D0800A86E}">
      <dgm:prSet/>
      <dgm:spPr/>
      <dgm:t>
        <a:bodyPr/>
        <a:lstStyle/>
        <a:p>
          <a:endParaRPr lang="en-ID"/>
        </a:p>
      </dgm:t>
    </dgm:pt>
    <dgm:pt modelId="{22D80C8F-A7CB-44C2-BA1E-5EFC73965E75}" type="sibTrans" cxnId="{8E59F2CF-F078-40F8-B286-015D0800A86E}">
      <dgm:prSet/>
      <dgm:spPr/>
      <dgm:t>
        <a:bodyPr/>
        <a:lstStyle/>
        <a:p>
          <a:endParaRPr lang="en-ID"/>
        </a:p>
      </dgm:t>
    </dgm:pt>
    <dgm:pt modelId="{061EB922-38A2-4FF2-BEA9-4343DA2B947B}">
      <dgm:prSet phldrT="[Text]"/>
      <dgm:spPr/>
      <dgm:t>
        <a:bodyPr/>
        <a:lstStyle/>
        <a:p>
          <a:r>
            <a:rPr lang="en-ID" sz="2600"/>
            <a:t>Product</a:t>
          </a:r>
        </a:p>
      </dgm:t>
    </dgm:pt>
    <dgm:pt modelId="{9820EB73-9D51-46DD-9CBC-1EDBDE1E041E}" type="parTrans" cxnId="{DDEA7650-188D-4306-900B-F6D16B61B5FC}">
      <dgm:prSet/>
      <dgm:spPr/>
      <dgm:t>
        <a:bodyPr/>
        <a:lstStyle/>
        <a:p>
          <a:endParaRPr lang="en-ID"/>
        </a:p>
      </dgm:t>
    </dgm:pt>
    <dgm:pt modelId="{EE2628F9-D3B7-4359-9C77-131BC2EEE71F}" type="sibTrans" cxnId="{DDEA7650-188D-4306-900B-F6D16B61B5FC}">
      <dgm:prSet/>
      <dgm:spPr/>
      <dgm:t>
        <a:bodyPr/>
        <a:lstStyle/>
        <a:p>
          <a:endParaRPr lang="en-ID"/>
        </a:p>
      </dgm:t>
    </dgm:pt>
    <dgm:pt modelId="{E13AF998-B3CD-4535-B26A-6C0108053FF0}">
      <dgm:prSet phldrT="[Text]"/>
      <dgm:spPr/>
      <dgm:t>
        <a:bodyPr/>
        <a:lstStyle/>
        <a:p>
          <a:r>
            <a:rPr lang="en-ID" sz="2600"/>
            <a:t>Place</a:t>
          </a:r>
        </a:p>
      </dgm:t>
    </dgm:pt>
    <dgm:pt modelId="{92699EFB-2A46-428F-950E-A6E5929B2126}" type="parTrans" cxnId="{EDB93B1E-3E9E-45A9-8D62-714855B612AD}">
      <dgm:prSet/>
      <dgm:spPr/>
      <dgm:t>
        <a:bodyPr/>
        <a:lstStyle/>
        <a:p>
          <a:endParaRPr lang="en-ID"/>
        </a:p>
      </dgm:t>
    </dgm:pt>
    <dgm:pt modelId="{5AD63535-2DB3-4D83-BAF9-F5BDAD33E6AA}" type="sibTrans" cxnId="{EDB93B1E-3E9E-45A9-8D62-714855B612AD}">
      <dgm:prSet/>
      <dgm:spPr/>
      <dgm:t>
        <a:bodyPr/>
        <a:lstStyle/>
        <a:p>
          <a:endParaRPr lang="en-ID"/>
        </a:p>
      </dgm:t>
    </dgm:pt>
    <dgm:pt modelId="{3273F106-FF0C-48CD-9724-2797DBD784C4}">
      <dgm:prSet phldrT="[Text]"/>
      <dgm:spPr/>
      <dgm:t>
        <a:bodyPr/>
        <a:lstStyle/>
        <a:p>
          <a:r>
            <a:rPr lang="en-ID" sz="2600"/>
            <a:t>Positioning</a:t>
          </a:r>
        </a:p>
      </dgm:t>
    </dgm:pt>
    <dgm:pt modelId="{4F6DC518-6BD3-4DFE-8F57-FB7E371D2A4A}" type="parTrans" cxnId="{2AD691BD-8603-4327-9F12-7C5FC6BA1F93}">
      <dgm:prSet/>
      <dgm:spPr/>
      <dgm:t>
        <a:bodyPr/>
        <a:lstStyle/>
        <a:p>
          <a:endParaRPr lang="en-ID"/>
        </a:p>
      </dgm:t>
    </dgm:pt>
    <dgm:pt modelId="{1880C8EB-69BE-489C-9FB0-A528690F3BB7}" type="sibTrans" cxnId="{2AD691BD-8603-4327-9F12-7C5FC6BA1F93}">
      <dgm:prSet/>
      <dgm:spPr/>
      <dgm:t>
        <a:bodyPr/>
        <a:lstStyle/>
        <a:p>
          <a:endParaRPr lang="en-ID"/>
        </a:p>
      </dgm:t>
    </dgm:pt>
    <dgm:pt modelId="{02D75A5B-5500-4D17-9DC0-11AC592A8B47}">
      <dgm:prSet phldrT="[Text]"/>
      <dgm:spPr/>
      <dgm:t>
        <a:bodyPr/>
        <a:lstStyle/>
        <a:p>
          <a:r>
            <a:rPr lang="en-ID" sz="2600"/>
            <a:t>Price</a:t>
          </a:r>
        </a:p>
      </dgm:t>
    </dgm:pt>
    <dgm:pt modelId="{EF3E3056-A78F-45C8-A745-1A74BD41B60E}" type="parTrans" cxnId="{5E31B672-A9BF-4EEB-A32A-FBC3DAD79457}">
      <dgm:prSet/>
      <dgm:spPr/>
      <dgm:t>
        <a:bodyPr/>
        <a:lstStyle/>
        <a:p>
          <a:endParaRPr lang="en-ID"/>
        </a:p>
      </dgm:t>
    </dgm:pt>
    <dgm:pt modelId="{279EABC0-3354-42A9-A7AA-CA4AA3F3CADC}" type="sibTrans" cxnId="{5E31B672-A9BF-4EEB-A32A-FBC3DAD79457}">
      <dgm:prSet/>
      <dgm:spPr/>
      <dgm:t>
        <a:bodyPr/>
        <a:lstStyle/>
        <a:p>
          <a:endParaRPr lang="en-ID"/>
        </a:p>
      </dgm:t>
    </dgm:pt>
    <dgm:pt modelId="{F449D8FF-3437-4EC8-8310-41CB2E53C5B2}">
      <dgm:prSet phldrT="[Text]"/>
      <dgm:spPr/>
      <dgm:t>
        <a:bodyPr/>
        <a:lstStyle/>
        <a:p>
          <a:r>
            <a:rPr lang="en-ID" sz="2600"/>
            <a:t>Production</a:t>
          </a:r>
        </a:p>
      </dgm:t>
    </dgm:pt>
    <dgm:pt modelId="{36EAE522-9421-4721-A85C-453FAEEE4FF3}" type="parTrans" cxnId="{BC37F76E-968B-4C3C-B474-56B1CAA0836B}">
      <dgm:prSet/>
      <dgm:spPr/>
      <dgm:t>
        <a:bodyPr/>
        <a:lstStyle/>
        <a:p>
          <a:endParaRPr lang="en-ID"/>
        </a:p>
      </dgm:t>
    </dgm:pt>
    <dgm:pt modelId="{27FC57E6-3E3B-44ED-93F4-AA767F26CC30}" type="sibTrans" cxnId="{BC37F76E-968B-4C3C-B474-56B1CAA0836B}">
      <dgm:prSet/>
      <dgm:spPr/>
      <dgm:t>
        <a:bodyPr/>
        <a:lstStyle/>
        <a:p>
          <a:endParaRPr lang="en-ID"/>
        </a:p>
      </dgm:t>
    </dgm:pt>
    <dgm:pt modelId="{DD52546B-96BF-48A0-81C0-D1971A49C778}" type="pres">
      <dgm:prSet presAssocID="{BCAA15C2-AF5D-4246-8B1B-209F6313C543}" presName="Name0" presStyleCnt="0">
        <dgm:presLayoutVars>
          <dgm:dir/>
          <dgm:resizeHandles val="exact"/>
        </dgm:presLayoutVars>
      </dgm:prSet>
      <dgm:spPr/>
      <dgm:t>
        <a:bodyPr/>
        <a:lstStyle/>
        <a:p>
          <a:endParaRPr lang="en-US"/>
        </a:p>
      </dgm:t>
    </dgm:pt>
    <dgm:pt modelId="{A5979930-8CC4-40C1-9005-4FB0D44F4131}" type="pres">
      <dgm:prSet presAssocID="{A6938AA5-762F-48C8-801A-A8D969763CD5}" presName="node" presStyleLbl="node1" presStyleIdx="0" presStyleCnt="2">
        <dgm:presLayoutVars>
          <dgm:bulletEnabled val="1"/>
        </dgm:presLayoutVars>
      </dgm:prSet>
      <dgm:spPr/>
      <dgm:t>
        <a:bodyPr/>
        <a:lstStyle/>
        <a:p>
          <a:endParaRPr lang="en-US"/>
        </a:p>
      </dgm:t>
    </dgm:pt>
    <dgm:pt modelId="{38F50C85-E838-487F-AABB-3B4CF510531A}" type="pres">
      <dgm:prSet presAssocID="{99A1E2C0-421B-4264-AE49-4D294E021006}" presName="sibTrans" presStyleCnt="0"/>
      <dgm:spPr/>
    </dgm:pt>
    <dgm:pt modelId="{3D417312-CE7C-4479-B817-7E710AF2B074}" type="pres">
      <dgm:prSet presAssocID="{95001D86-4224-4D4D-8914-BC07B85AB42E}" presName="node" presStyleLbl="node1" presStyleIdx="1" presStyleCnt="2">
        <dgm:presLayoutVars>
          <dgm:bulletEnabled val="1"/>
        </dgm:presLayoutVars>
      </dgm:prSet>
      <dgm:spPr/>
      <dgm:t>
        <a:bodyPr/>
        <a:lstStyle/>
        <a:p>
          <a:endParaRPr lang="en-US"/>
        </a:p>
      </dgm:t>
    </dgm:pt>
  </dgm:ptLst>
  <dgm:cxnLst>
    <dgm:cxn modelId="{A18E17A5-6274-435D-A532-A8DDD4BE6E69}" type="presOf" srcId="{061EB922-38A2-4FF2-BEA9-4343DA2B947B}" destId="{3D417312-CE7C-4479-B817-7E710AF2B074}" srcOrd="0" destOrd="1" presId="urn:microsoft.com/office/officeart/2005/8/layout/hList6"/>
    <dgm:cxn modelId="{DDEA7650-188D-4306-900B-F6D16B61B5FC}" srcId="{95001D86-4224-4D4D-8914-BC07B85AB42E}" destId="{061EB922-38A2-4FF2-BEA9-4343DA2B947B}" srcOrd="0" destOrd="0" parTransId="{9820EB73-9D51-46DD-9CBC-1EDBDE1E041E}" sibTransId="{EE2628F9-D3B7-4359-9C77-131BC2EEE71F}"/>
    <dgm:cxn modelId="{EDB93B1E-3E9E-45A9-8D62-714855B612AD}" srcId="{95001D86-4224-4D4D-8914-BC07B85AB42E}" destId="{E13AF998-B3CD-4535-B26A-6C0108053FF0}" srcOrd="2" destOrd="0" parTransId="{92699EFB-2A46-428F-950E-A6E5929B2126}" sibTransId="{5AD63535-2DB3-4D83-BAF9-F5BDAD33E6AA}"/>
    <dgm:cxn modelId="{94C8DF94-2E84-4F53-87C4-443719A66190}" type="presOf" srcId="{BCAA15C2-AF5D-4246-8B1B-209F6313C543}" destId="{DD52546B-96BF-48A0-81C0-D1971A49C778}" srcOrd="0" destOrd="0" presId="urn:microsoft.com/office/officeart/2005/8/layout/hList6"/>
    <dgm:cxn modelId="{BA2476A8-A4CF-4C5C-BB88-13FE0C5EE063}" type="presOf" srcId="{E13AF998-B3CD-4535-B26A-6C0108053FF0}" destId="{3D417312-CE7C-4479-B817-7E710AF2B074}" srcOrd="0" destOrd="3" presId="urn:microsoft.com/office/officeart/2005/8/layout/hList6"/>
    <dgm:cxn modelId="{BC37F76E-968B-4C3C-B474-56B1CAA0836B}" srcId="{95001D86-4224-4D4D-8914-BC07B85AB42E}" destId="{F449D8FF-3437-4EC8-8310-41CB2E53C5B2}" srcOrd="3" destOrd="0" parTransId="{36EAE522-9421-4721-A85C-453FAEEE4FF3}" sibTransId="{27FC57E6-3E3B-44ED-93F4-AA767F26CC30}"/>
    <dgm:cxn modelId="{5E31B672-A9BF-4EEB-A32A-FBC3DAD79457}" srcId="{95001D86-4224-4D4D-8914-BC07B85AB42E}" destId="{02D75A5B-5500-4D17-9DC0-11AC592A8B47}" srcOrd="1" destOrd="0" parTransId="{EF3E3056-A78F-45C8-A745-1A74BD41B60E}" sibTransId="{279EABC0-3354-42A9-A7AA-CA4AA3F3CADC}"/>
    <dgm:cxn modelId="{C1E4488F-5633-45D4-8065-0BCE031CA92B}" type="presOf" srcId="{A6938AA5-762F-48C8-801A-A8D969763CD5}" destId="{A5979930-8CC4-40C1-9005-4FB0D44F4131}" srcOrd="0" destOrd="0" presId="urn:microsoft.com/office/officeart/2005/8/layout/hList6"/>
    <dgm:cxn modelId="{C67E33A2-0F69-4FE9-983F-04CFDC0090F9}" type="presOf" srcId="{95001D86-4224-4D4D-8914-BC07B85AB42E}" destId="{3D417312-CE7C-4479-B817-7E710AF2B074}" srcOrd="0" destOrd="0" presId="urn:microsoft.com/office/officeart/2005/8/layout/hList6"/>
    <dgm:cxn modelId="{8B364564-F56F-4391-B6AB-781E8F264664}" type="presOf" srcId="{F31F3668-F687-41A8-AA90-188AF5651B90}" destId="{A5979930-8CC4-40C1-9005-4FB0D44F4131}" srcOrd="0" destOrd="2" presId="urn:microsoft.com/office/officeart/2005/8/layout/hList6"/>
    <dgm:cxn modelId="{E1212374-2EED-4553-92C6-51E2D91619E0}" srcId="{A6938AA5-762F-48C8-801A-A8D969763CD5}" destId="{F31F3668-F687-41A8-AA90-188AF5651B90}" srcOrd="1" destOrd="0" parTransId="{4497CA22-72F6-4054-931A-E7BEEC4EBC7D}" sibTransId="{65E9DE94-D879-4A80-8788-146A3E076A6F}"/>
    <dgm:cxn modelId="{8E59F2CF-F078-40F8-B286-015D0800A86E}" srcId="{BCAA15C2-AF5D-4246-8B1B-209F6313C543}" destId="{95001D86-4224-4D4D-8914-BC07B85AB42E}" srcOrd="1" destOrd="0" parTransId="{E125E58F-32E0-4311-8E16-F8D365AA5596}" sibTransId="{22D80C8F-A7CB-44C2-BA1E-5EFC73965E75}"/>
    <dgm:cxn modelId="{D162E8E3-CEA0-4243-882C-CFE6807DF3FF}" type="presOf" srcId="{F449D8FF-3437-4EC8-8310-41CB2E53C5B2}" destId="{3D417312-CE7C-4479-B817-7E710AF2B074}" srcOrd="0" destOrd="4" presId="urn:microsoft.com/office/officeart/2005/8/layout/hList6"/>
    <dgm:cxn modelId="{34D1FFFA-48B8-4860-BA40-79E3B66908C1}" srcId="{BCAA15C2-AF5D-4246-8B1B-209F6313C543}" destId="{A6938AA5-762F-48C8-801A-A8D969763CD5}" srcOrd="0" destOrd="0" parTransId="{1FC9E5E9-FAA7-4A75-B32D-D152A67A2058}" sibTransId="{99A1E2C0-421B-4264-AE49-4D294E021006}"/>
    <dgm:cxn modelId="{2AD691BD-8603-4327-9F12-7C5FC6BA1F93}" srcId="{A6938AA5-762F-48C8-801A-A8D969763CD5}" destId="{3273F106-FF0C-48CD-9724-2797DBD784C4}" srcOrd="2" destOrd="0" parTransId="{4F6DC518-6BD3-4DFE-8F57-FB7E371D2A4A}" sibTransId="{1880C8EB-69BE-489C-9FB0-A528690F3BB7}"/>
    <dgm:cxn modelId="{E03176E7-DEF8-40B5-A6D5-352EC09D030A}" type="presOf" srcId="{02D75A5B-5500-4D17-9DC0-11AC592A8B47}" destId="{3D417312-CE7C-4479-B817-7E710AF2B074}" srcOrd="0" destOrd="2" presId="urn:microsoft.com/office/officeart/2005/8/layout/hList6"/>
    <dgm:cxn modelId="{B5AC0E33-B49C-4118-BCF5-9DF22046BA80}" srcId="{A6938AA5-762F-48C8-801A-A8D969763CD5}" destId="{80428F1B-514B-41BB-98C9-989E950E5330}" srcOrd="0" destOrd="0" parTransId="{1C03AFF7-173D-4C9B-81E1-E1E53993BDCD}" sibTransId="{4CF3FB1D-C0C2-4A49-99B1-77CF34E5A2FF}"/>
    <dgm:cxn modelId="{8FA671B8-D062-443A-A475-FBB680CCF7B0}" type="presOf" srcId="{3273F106-FF0C-48CD-9724-2797DBD784C4}" destId="{A5979930-8CC4-40C1-9005-4FB0D44F4131}" srcOrd="0" destOrd="3" presId="urn:microsoft.com/office/officeart/2005/8/layout/hList6"/>
    <dgm:cxn modelId="{AAB89087-E316-408A-BDAD-FD514C2D5226}" type="presOf" srcId="{80428F1B-514B-41BB-98C9-989E950E5330}" destId="{A5979930-8CC4-40C1-9005-4FB0D44F4131}" srcOrd="0" destOrd="1" presId="urn:microsoft.com/office/officeart/2005/8/layout/hList6"/>
    <dgm:cxn modelId="{55F7A954-044D-431E-9656-C99E2B44D780}" type="presParOf" srcId="{DD52546B-96BF-48A0-81C0-D1971A49C778}" destId="{A5979930-8CC4-40C1-9005-4FB0D44F4131}" srcOrd="0" destOrd="0" presId="urn:microsoft.com/office/officeart/2005/8/layout/hList6"/>
    <dgm:cxn modelId="{DA165184-E4F0-4D8E-A477-781A534C1618}" type="presParOf" srcId="{DD52546B-96BF-48A0-81C0-D1971A49C778}" destId="{38F50C85-E838-487F-AABB-3B4CF510531A}" srcOrd="1" destOrd="0" presId="urn:microsoft.com/office/officeart/2005/8/layout/hList6"/>
    <dgm:cxn modelId="{960AFBAB-76DF-43F8-AB8D-C099A5C9BB2B}" type="presParOf" srcId="{DD52546B-96BF-48A0-81C0-D1971A49C778}" destId="{3D417312-CE7C-4479-B817-7E710AF2B074}"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780DB47-BF2F-4353-A227-66DA601CEA5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D"/>
        </a:p>
      </dgm:t>
    </dgm:pt>
    <dgm:pt modelId="{C60E20FE-BEB8-4862-BEFB-F567713DCFEC}">
      <dgm:prSet phldrT="[Text]"/>
      <dgm:spPr/>
      <dgm:t>
        <a:bodyPr/>
        <a:lstStyle/>
        <a:p>
          <a:r>
            <a:rPr lang="en-US" i="1"/>
            <a:t>advertising</a:t>
          </a:r>
          <a:endParaRPr lang="en-ID"/>
        </a:p>
      </dgm:t>
    </dgm:pt>
    <dgm:pt modelId="{66D043A5-9163-4869-AB3C-6FD96744C348}" type="parTrans" cxnId="{3C488847-5D43-4B9A-8CC8-E58068F4851E}">
      <dgm:prSet/>
      <dgm:spPr/>
      <dgm:t>
        <a:bodyPr/>
        <a:lstStyle/>
        <a:p>
          <a:endParaRPr lang="en-ID"/>
        </a:p>
      </dgm:t>
    </dgm:pt>
    <dgm:pt modelId="{76B58E88-9D61-4F14-B7D4-7ABFB7F9EC1C}" type="sibTrans" cxnId="{3C488847-5D43-4B9A-8CC8-E58068F4851E}">
      <dgm:prSet/>
      <dgm:spPr/>
      <dgm:t>
        <a:bodyPr/>
        <a:lstStyle/>
        <a:p>
          <a:endParaRPr lang="en-ID"/>
        </a:p>
      </dgm:t>
    </dgm:pt>
    <dgm:pt modelId="{693380BC-EBD2-4C7C-A4F3-5E773DFDC9E3}">
      <dgm:prSet phldrT="[Text]"/>
      <dgm:spPr/>
      <dgm:t>
        <a:bodyPr/>
        <a:lstStyle/>
        <a:p>
          <a:r>
            <a:rPr lang="en-US" i="1"/>
            <a:t>event &amp; experiences</a:t>
          </a:r>
          <a:endParaRPr lang="en-ID"/>
        </a:p>
      </dgm:t>
    </dgm:pt>
    <dgm:pt modelId="{CAF2A0AD-1C54-49C9-8C87-F365D684CC56}" type="parTrans" cxnId="{C202B15F-BF69-47B0-B171-DD027D2153CA}">
      <dgm:prSet/>
      <dgm:spPr/>
      <dgm:t>
        <a:bodyPr/>
        <a:lstStyle/>
        <a:p>
          <a:endParaRPr lang="en-ID"/>
        </a:p>
      </dgm:t>
    </dgm:pt>
    <dgm:pt modelId="{1D8CBD49-EC8E-4F4F-A1BC-062A537B7C33}" type="sibTrans" cxnId="{C202B15F-BF69-47B0-B171-DD027D2153CA}">
      <dgm:prSet/>
      <dgm:spPr/>
      <dgm:t>
        <a:bodyPr/>
        <a:lstStyle/>
        <a:p>
          <a:endParaRPr lang="en-ID"/>
        </a:p>
      </dgm:t>
    </dgm:pt>
    <dgm:pt modelId="{7B4DDF24-CA7E-49A3-8C9E-38C16B70B566}">
      <dgm:prSet phldrT="[Text]"/>
      <dgm:spPr/>
      <dgm:t>
        <a:bodyPr/>
        <a:lstStyle/>
        <a:p>
          <a:r>
            <a:rPr lang="en-US" i="1"/>
            <a:t>personal selling</a:t>
          </a:r>
          <a:endParaRPr lang="en-ID"/>
        </a:p>
      </dgm:t>
    </dgm:pt>
    <dgm:pt modelId="{BBF98856-FF59-4666-A6C7-3819BD587C4B}" type="parTrans" cxnId="{838EE519-DE98-4A7B-A0C7-BEF135FB9E19}">
      <dgm:prSet/>
      <dgm:spPr/>
      <dgm:t>
        <a:bodyPr/>
        <a:lstStyle/>
        <a:p>
          <a:endParaRPr lang="en-ID"/>
        </a:p>
      </dgm:t>
    </dgm:pt>
    <dgm:pt modelId="{3D2E1781-9EE8-4B5F-BEAC-75E505CC1041}" type="sibTrans" cxnId="{838EE519-DE98-4A7B-A0C7-BEF135FB9E19}">
      <dgm:prSet/>
      <dgm:spPr/>
      <dgm:t>
        <a:bodyPr/>
        <a:lstStyle/>
        <a:p>
          <a:endParaRPr lang="en-ID"/>
        </a:p>
      </dgm:t>
    </dgm:pt>
    <dgm:pt modelId="{071D0F01-C6CB-4FE9-A095-C3D9759B17F2}">
      <dgm:prSet phldrT="[Text]"/>
      <dgm:spPr/>
      <dgm:t>
        <a:bodyPr/>
        <a:lstStyle/>
        <a:p>
          <a:r>
            <a:rPr lang="en-US" i="1"/>
            <a:t>direct &amp; database marketing</a:t>
          </a:r>
          <a:endParaRPr lang="en-ID"/>
        </a:p>
      </dgm:t>
    </dgm:pt>
    <dgm:pt modelId="{9D347E7E-FCB3-4642-85C4-8C4843A4ABF4}" type="parTrans" cxnId="{BB63CBAF-CF83-4CDF-B4F2-C5190BBAF48F}">
      <dgm:prSet/>
      <dgm:spPr/>
      <dgm:t>
        <a:bodyPr/>
        <a:lstStyle/>
        <a:p>
          <a:endParaRPr lang="en-ID"/>
        </a:p>
      </dgm:t>
    </dgm:pt>
    <dgm:pt modelId="{D427779E-B259-4E4B-958B-FB60DAA58C00}" type="sibTrans" cxnId="{BB63CBAF-CF83-4CDF-B4F2-C5190BBAF48F}">
      <dgm:prSet/>
      <dgm:spPr/>
      <dgm:t>
        <a:bodyPr/>
        <a:lstStyle/>
        <a:p>
          <a:endParaRPr lang="en-ID"/>
        </a:p>
      </dgm:t>
    </dgm:pt>
    <dgm:pt modelId="{1A1D472B-C7E5-4301-B4FA-808DEA07D4A1}">
      <dgm:prSet/>
      <dgm:spPr/>
      <dgm:t>
        <a:bodyPr/>
        <a:lstStyle/>
        <a:p>
          <a:r>
            <a:rPr lang="en-US" i="1"/>
            <a:t>public relation &amp; publicity</a:t>
          </a:r>
          <a:endParaRPr lang="en-ID"/>
        </a:p>
      </dgm:t>
    </dgm:pt>
    <dgm:pt modelId="{53559537-8099-472E-8CA7-77900D5F4357}" type="parTrans" cxnId="{7689EB55-B86D-4680-8216-E53A85002054}">
      <dgm:prSet/>
      <dgm:spPr/>
      <dgm:t>
        <a:bodyPr/>
        <a:lstStyle/>
        <a:p>
          <a:endParaRPr lang="en-ID"/>
        </a:p>
      </dgm:t>
    </dgm:pt>
    <dgm:pt modelId="{A5803006-6BBB-4E06-9754-D12F250AC93E}" type="sibTrans" cxnId="{7689EB55-B86D-4680-8216-E53A85002054}">
      <dgm:prSet/>
      <dgm:spPr/>
      <dgm:t>
        <a:bodyPr/>
        <a:lstStyle/>
        <a:p>
          <a:endParaRPr lang="en-ID"/>
        </a:p>
      </dgm:t>
    </dgm:pt>
    <dgm:pt modelId="{45F8FB16-645E-48F7-8CC6-600F82A2A514}">
      <dgm:prSet phldrT="[Text]"/>
      <dgm:spPr/>
      <dgm:t>
        <a:bodyPr/>
        <a:lstStyle/>
        <a:p>
          <a:r>
            <a:rPr lang="en-US" i="1"/>
            <a:t>online &amp; social media marketing</a:t>
          </a:r>
          <a:endParaRPr lang="en-ID"/>
        </a:p>
      </dgm:t>
    </dgm:pt>
    <dgm:pt modelId="{F2041576-5DF6-4EEC-A50B-6972678A3BDC}" type="parTrans" cxnId="{5482075A-5428-474A-86BA-0BAD72406BDD}">
      <dgm:prSet/>
      <dgm:spPr/>
      <dgm:t>
        <a:bodyPr/>
        <a:lstStyle/>
        <a:p>
          <a:endParaRPr lang="en-ID"/>
        </a:p>
      </dgm:t>
    </dgm:pt>
    <dgm:pt modelId="{82371A65-2DF6-42D4-A543-EBB8DBBB9A4A}" type="sibTrans" cxnId="{5482075A-5428-474A-86BA-0BAD72406BDD}">
      <dgm:prSet/>
      <dgm:spPr/>
      <dgm:t>
        <a:bodyPr/>
        <a:lstStyle/>
        <a:p>
          <a:endParaRPr lang="en-ID"/>
        </a:p>
      </dgm:t>
    </dgm:pt>
    <dgm:pt modelId="{4BD043DB-8321-4BC4-83C9-31A30A1710B8}">
      <dgm:prSet phldrT="[Text]"/>
      <dgm:spPr/>
      <dgm:t>
        <a:bodyPr/>
        <a:lstStyle/>
        <a:p>
          <a:r>
            <a:rPr lang="en-US" i="1"/>
            <a:t>mobile marketing</a:t>
          </a:r>
          <a:endParaRPr lang="en-ID"/>
        </a:p>
      </dgm:t>
    </dgm:pt>
    <dgm:pt modelId="{1675BC06-351C-40E4-A161-260B36EA6AA9}" type="parTrans" cxnId="{062694BE-7F2B-45A5-BB8F-3D979CEC4AA7}">
      <dgm:prSet/>
      <dgm:spPr/>
      <dgm:t>
        <a:bodyPr/>
        <a:lstStyle/>
        <a:p>
          <a:endParaRPr lang="en-ID"/>
        </a:p>
      </dgm:t>
    </dgm:pt>
    <dgm:pt modelId="{A0A38896-16AA-48A1-9EE6-3171FDD03DD2}" type="sibTrans" cxnId="{062694BE-7F2B-45A5-BB8F-3D979CEC4AA7}">
      <dgm:prSet/>
      <dgm:spPr/>
      <dgm:t>
        <a:bodyPr/>
        <a:lstStyle/>
        <a:p>
          <a:endParaRPr lang="en-ID"/>
        </a:p>
      </dgm:t>
    </dgm:pt>
    <dgm:pt modelId="{5564B95F-2C15-48F9-92BD-D724136F8F0F}">
      <dgm:prSet phldrT="[Text]"/>
      <dgm:spPr/>
      <dgm:t>
        <a:bodyPr/>
        <a:lstStyle/>
        <a:p>
          <a:r>
            <a:rPr lang="en-US" i="1"/>
            <a:t>sales promotion</a:t>
          </a:r>
          <a:endParaRPr lang="en-ID"/>
        </a:p>
      </dgm:t>
    </dgm:pt>
    <dgm:pt modelId="{F05AA0BB-09B4-4170-9497-773FDA2A3C4B}" type="parTrans" cxnId="{BAD91D85-2124-4E0B-B366-E0BA105B1D26}">
      <dgm:prSet/>
      <dgm:spPr/>
      <dgm:t>
        <a:bodyPr/>
        <a:lstStyle/>
        <a:p>
          <a:endParaRPr lang="en-ID"/>
        </a:p>
      </dgm:t>
    </dgm:pt>
    <dgm:pt modelId="{665A9ACE-A4DC-4020-8D3C-763DA2C7A30B}" type="sibTrans" cxnId="{BAD91D85-2124-4E0B-B366-E0BA105B1D26}">
      <dgm:prSet/>
      <dgm:spPr/>
      <dgm:t>
        <a:bodyPr/>
        <a:lstStyle/>
        <a:p>
          <a:endParaRPr lang="en-ID"/>
        </a:p>
      </dgm:t>
    </dgm:pt>
    <dgm:pt modelId="{A824562F-588A-441F-8D2F-C0F1D9A2019F}" type="pres">
      <dgm:prSet presAssocID="{8780DB47-BF2F-4353-A227-66DA601CEA58}" presName="diagram" presStyleCnt="0">
        <dgm:presLayoutVars>
          <dgm:dir/>
          <dgm:resizeHandles val="exact"/>
        </dgm:presLayoutVars>
      </dgm:prSet>
      <dgm:spPr/>
      <dgm:t>
        <a:bodyPr/>
        <a:lstStyle/>
        <a:p>
          <a:endParaRPr lang="en-US"/>
        </a:p>
      </dgm:t>
    </dgm:pt>
    <dgm:pt modelId="{C985F24B-9EE9-4BD9-A127-0D4456495890}" type="pres">
      <dgm:prSet presAssocID="{C60E20FE-BEB8-4862-BEFB-F567713DCFEC}" presName="node" presStyleLbl="node1" presStyleIdx="0" presStyleCnt="8">
        <dgm:presLayoutVars>
          <dgm:bulletEnabled val="1"/>
        </dgm:presLayoutVars>
      </dgm:prSet>
      <dgm:spPr/>
      <dgm:t>
        <a:bodyPr/>
        <a:lstStyle/>
        <a:p>
          <a:endParaRPr lang="en-US"/>
        </a:p>
      </dgm:t>
    </dgm:pt>
    <dgm:pt modelId="{8E66AC38-517C-4810-A1C5-E5AC1E48F58E}" type="pres">
      <dgm:prSet presAssocID="{76B58E88-9D61-4F14-B7D4-7ABFB7F9EC1C}" presName="sibTrans" presStyleCnt="0"/>
      <dgm:spPr/>
    </dgm:pt>
    <dgm:pt modelId="{ACB8EBD7-1951-4C01-B4DF-158BCFC670C0}" type="pres">
      <dgm:prSet presAssocID="{5564B95F-2C15-48F9-92BD-D724136F8F0F}" presName="node" presStyleLbl="node1" presStyleIdx="1" presStyleCnt="8">
        <dgm:presLayoutVars>
          <dgm:bulletEnabled val="1"/>
        </dgm:presLayoutVars>
      </dgm:prSet>
      <dgm:spPr/>
      <dgm:t>
        <a:bodyPr/>
        <a:lstStyle/>
        <a:p>
          <a:endParaRPr lang="en-US"/>
        </a:p>
      </dgm:t>
    </dgm:pt>
    <dgm:pt modelId="{D505EFBC-0FFD-4A7F-8E14-0D63664F915F}" type="pres">
      <dgm:prSet presAssocID="{665A9ACE-A4DC-4020-8D3C-763DA2C7A30B}" presName="sibTrans" presStyleCnt="0"/>
      <dgm:spPr/>
    </dgm:pt>
    <dgm:pt modelId="{4F615102-EB39-4665-9D71-6C9DA437013B}" type="pres">
      <dgm:prSet presAssocID="{1A1D472B-C7E5-4301-B4FA-808DEA07D4A1}" presName="node" presStyleLbl="node1" presStyleIdx="2" presStyleCnt="8">
        <dgm:presLayoutVars>
          <dgm:bulletEnabled val="1"/>
        </dgm:presLayoutVars>
      </dgm:prSet>
      <dgm:spPr/>
      <dgm:t>
        <a:bodyPr/>
        <a:lstStyle/>
        <a:p>
          <a:endParaRPr lang="en-US"/>
        </a:p>
      </dgm:t>
    </dgm:pt>
    <dgm:pt modelId="{18BA2510-3240-4F0C-BEEF-D28B3B4AF44D}" type="pres">
      <dgm:prSet presAssocID="{A5803006-6BBB-4E06-9754-D12F250AC93E}" presName="sibTrans" presStyleCnt="0"/>
      <dgm:spPr/>
    </dgm:pt>
    <dgm:pt modelId="{E12117D0-9632-455A-B143-97361E2A49CB}" type="pres">
      <dgm:prSet presAssocID="{693380BC-EBD2-4C7C-A4F3-5E773DFDC9E3}" presName="node" presStyleLbl="node1" presStyleIdx="3" presStyleCnt="8">
        <dgm:presLayoutVars>
          <dgm:bulletEnabled val="1"/>
        </dgm:presLayoutVars>
      </dgm:prSet>
      <dgm:spPr/>
      <dgm:t>
        <a:bodyPr/>
        <a:lstStyle/>
        <a:p>
          <a:endParaRPr lang="en-US"/>
        </a:p>
      </dgm:t>
    </dgm:pt>
    <dgm:pt modelId="{289368A5-4115-4334-ADF0-5EC41C5F0F4C}" type="pres">
      <dgm:prSet presAssocID="{1D8CBD49-EC8E-4F4F-A1BC-062A537B7C33}" presName="sibTrans" presStyleCnt="0"/>
      <dgm:spPr/>
    </dgm:pt>
    <dgm:pt modelId="{C8FA9186-C0F0-4351-B961-6DDA3321C1DC}" type="pres">
      <dgm:prSet presAssocID="{7B4DDF24-CA7E-49A3-8C9E-38C16B70B566}" presName="node" presStyleLbl="node1" presStyleIdx="4" presStyleCnt="8">
        <dgm:presLayoutVars>
          <dgm:bulletEnabled val="1"/>
        </dgm:presLayoutVars>
      </dgm:prSet>
      <dgm:spPr/>
      <dgm:t>
        <a:bodyPr/>
        <a:lstStyle/>
        <a:p>
          <a:endParaRPr lang="en-US"/>
        </a:p>
      </dgm:t>
    </dgm:pt>
    <dgm:pt modelId="{82F01D74-B6C1-4869-92B3-34508C2233F3}" type="pres">
      <dgm:prSet presAssocID="{3D2E1781-9EE8-4B5F-BEAC-75E505CC1041}" presName="sibTrans" presStyleCnt="0"/>
      <dgm:spPr/>
    </dgm:pt>
    <dgm:pt modelId="{BD9833D5-7AD2-4AC0-811D-9805B87CD552}" type="pres">
      <dgm:prSet presAssocID="{071D0F01-C6CB-4FE9-A095-C3D9759B17F2}" presName="node" presStyleLbl="node1" presStyleIdx="5" presStyleCnt="8">
        <dgm:presLayoutVars>
          <dgm:bulletEnabled val="1"/>
        </dgm:presLayoutVars>
      </dgm:prSet>
      <dgm:spPr/>
      <dgm:t>
        <a:bodyPr/>
        <a:lstStyle/>
        <a:p>
          <a:endParaRPr lang="en-US"/>
        </a:p>
      </dgm:t>
    </dgm:pt>
    <dgm:pt modelId="{95D09ACC-4E18-4C1D-8D7C-60E0394ADC39}" type="pres">
      <dgm:prSet presAssocID="{D427779E-B259-4E4B-958B-FB60DAA58C00}" presName="sibTrans" presStyleCnt="0"/>
      <dgm:spPr/>
    </dgm:pt>
    <dgm:pt modelId="{03A0F66D-A70C-48B5-ADEF-0F4962916801}" type="pres">
      <dgm:prSet presAssocID="{45F8FB16-645E-48F7-8CC6-600F82A2A514}" presName="node" presStyleLbl="node1" presStyleIdx="6" presStyleCnt="8">
        <dgm:presLayoutVars>
          <dgm:bulletEnabled val="1"/>
        </dgm:presLayoutVars>
      </dgm:prSet>
      <dgm:spPr/>
      <dgm:t>
        <a:bodyPr/>
        <a:lstStyle/>
        <a:p>
          <a:endParaRPr lang="en-US"/>
        </a:p>
      </dgm:t>
    </dgm:pt>
    <dgm:pt modelId="{D07DCEA5-F4E2-420D-9C44-1C78D2D07311}" type="pres">
      <dgm:prSet presAssocID="{82371A65-2DF6-42D4-A543-EBB8DBBB9A4A}" presName="sibTrans" presStyleCnt="0"/>
      <dgm:spPr/>
    </dgm:pt>
    <dgm:pt modelId="{3DAD7F16-4FDB-478A-AA37-B7575FFAFDA5}" type="pres">
      <dgm:prSet presAssocID="{4BD043DB-8321-4BC4-83C9-31A30A1710B8}" presName="node" presStyleLbl="node1" presStyleIdx="7" presStyleCnt="8">
        <dgm:presLayoutVars>
          <dgm:bulletEnabled val="1"/>
        </dgm:presLayoutVars>
      </dgm:prSet>
      <dgm:spPr/>
      <dgm:t>
        <a:bodyPr/>
        <a:lstStyle/>
        <a:p>
          <a:endParaRPr lang="en-US"/>
        </a:p>
      </dgm:t>
    </dgm:pt>
  </dgm:ptLst>
  <dgm:cxnLst>
    <dgm:cxn modelId="{1C457EC8-C73D-4BE6-A0A6-E2779F417069}" type="presOf" srcId="{45F8FB16-645E-48F7-8CC6-600F82A2A514}" destId="{03A0F66D-A70C-48B5-ADEF-0F4962916801}" srcOrd="0" destOrd="0" presId="urn:microsoft.com/office/officeart/2005/8/layout/default"/>
    <dgm:cxn modelId="{95A3FEBD-FB2B-446F-9A7E-B51592C44214}" type="presOf" srcId="{693380BC-EBD2-4C7C-A4F3-5E773DFDC9E3}" destId="{E12117D0-9632-455A-B143-97361E2A49CB}" srcOrd="0" destOrd="0" presId="urn:microsoft.com/office/officeart/2005/8/layout/default"/>
    <dgm:cxn modelId="{BB63CBAF-CF83-4CDF-B4F2-C5190BBAF48F}" srcId="{8780DB47-BF2F-4353-A227-66DA601CEA58}" destId="{071D0F01-C6CB-4FE9-A095-C3D9759B17F2}" srcOrd="5" destOrd="0" parTransId="{9D347E7E-FCB3-4642-85C4-8C4843A4ABF4}" sibTransId="{D427779E-B259-4E4B-958B-FB60DAA58C00}"/>
    <dgm:cxn modelId="{253C1712-74E8-4F43-B27A-2080C3293DFD}" type="presOf" srcId="{5564B95F-2C15-48F9-92BD-D724136F8F0F}" destId="{ACB8EBD7-1951-4C01-B4DF-158BCFC670C0}" srcOrd="0" destOrd="0" presId="urn:microsoft.com/office/officeart/2005/8/layout/default"/>
    <dgm:cxn modelId="{B2977747-9E1F-4332-B961-4C64B9BE83B4}" type="presOf" srcId="{7B4DDF24-CA7E-49A3-8C9E-38C16B70B566}" destId="{C8FA9186-C0F0-4351-B961-6DDA3321C1DC}" srcOrd="0" destOrd="0" presId="urn:microsoft.com/office/officeart/2005/8/layout/default"/>
    <dgm:cxn modelId="{C202B15F-BF69-47B0-B171-DD027D2153CA}" srcId="{8780DB47-BF2F-4353-A227-66DA601CEA58}" destId="{693380BC-EBD2-4C7C-A4F3-5E773DFDC9E3}" srcOrd="3" destOrd="0" parTransId="{CAF2A0AD-1C54-49C9-8C87-F365D684CC56}" sibTransId="{1D8CBD49-EC8E-4F4F-A1BC-062A537B7C33}"/>
    <dgm:cxn modelId="{5482075A-5428-474A-86BA-0BAD72406BDD}" srcId="{8780DB47-BF2F-4353-A227-66DA601CEA58}" destId="{45F8FB16-645E-48F7-8CC6-600F82A2A514}" srcOrd="6" destOrd="0" parTransId="{F2041576-5DF6-4EEC-A50B-6972678A3BDC}" sibTransId="{82371A65-2DF6-42D4-A543-EBB8DBBB9A4A}"/>
    <dgm:cxn modelId="{9977C4F9-98F0-4D41-8577-27DBB45E627B}" type="presOf" srcId="{8780DB47-BF2F-4353-A227-66DA601CEA58}" destId="{A824562F-588A-441F-8D2F-C0F1D9A2019F}" srcOrd="0" destOrd="0" presId="urn:microsoft.com/office/officeart/2005/8/layout/default"/>
    <dgm:cxn modelId="{470594D5-CCA2-41F2-B9F9-CF3F3EF568E7}" type="presOf" srcId="{4BD043DB-8321-4BC4-83C9-31A30A1710B8}" destId="{3DAD7F16-4FDB-478A-AA37-B7575FFAFDA5}" srcOrd="0" destOrd="0" presId="urn:microsoft.com/office/officeart/2005/8/layout/default"/>
    <dgm:cxn modelId="{BAD91D85-2124-4E0B-B366-E0BA105B1D26}" srcId="{8780DB47-BF2F-4353-A227-66DA601CEA58}" destId="{5564B95F-2C15-48F9-92BD-D724136F8F0F}" srcOrd="1" destOrd="0" parTransId="{F05AA0BB-09B4-4170-9497-773FDA2A3C4B}" sibTransId="{665A9ACE-A4DC-4020-8D3C-763DA2C7A30B}"/>
    <dgm:cxn modelId="{35E48E79-552C-4E96-898F-CA1ECDE271EE}" type="presOf" srcId="{1A1D472B-C7E5-4301-B4FA-808DEA07D4A1}" destId="{4F615102-EB39-4665-9D71-6C9DA437013B}" srcOrd="0" destOrd="0" presId="urn:microsoft.com/office/officeart/2005/8/layout/default"/>
    <dgm:cxn modelId="{CF9BFAE7-0816-4514-9E83-6356862C3A17}" type="presOf" srcId="{071D0F01-C6CB-4FE9-A095-C3D9759B17F2}" destId="{BD9833D5-7AD2-4AC0-811D-9805B87CD552}" srcOrd="0" destOrd="0" presId="urn:microsoft.com/office/officeart/2005/8/layout/default"/>
    <dgm:cxn modelId="{838EE519-DE98-4A7B-A0C7-BEF135FB9E19}" srcId="{8780DB47-BF2F-4353-A227-66DA601CEA58}" destId="{7B4DDF24-CA7E-49A3-8C9E-38C16B70B566}" srcOrd="4" destOrd="0" parTransId="{BBF98856-FF59-4666-A6C7-3819BD587C4B}" sibTransId="{3D2E1781-9EE8-4B5F-BEAC-75E505CC1041}"/>
    <dgm:cxn modelId="{7689EB55-B86D-4680-8216-E53A85002054}" srcId="{8780DB47-BF2F-4353-A227-66DA601CEA58}" destId="{1A1D472B-C7E5-4301-B4FA-808DEA07D4A1}" srcOrd="2" destOrd="0" parTransId="{53559537-8099-472E-8CA7-77900D5F4357}" sibTransId="{A5803006-6BBB-4E06-9754-D12F250AC93E}"/>
    <dgm:cxn modelId="{3C488847-5D43-4B9A-8CC8-E58068F4851E}" srcId="{8780DB47-BF2F-4353-A227-66DA601CEA58}" destId="{C60E20FE-BEB8-4862-BEFB-F567713DCFEC}" srcOrd="0" destOrd="0" parTransId="{66D043A5-9163-4869-AB3C-6FD96744C348}" sibTransId="{76B58E88-9D61-4F14-B7D4-7ABFB7F9EC1C}"/>
    <dgm:cxn modelId="{6D86E1DE-FC53-42D5-A930-9DBA9214C437}" type="presOf" srcId="{C60E20FE-BEB8-4862-BEFB-F567713DCFEC}" destId="{C985F24B-9EE9-4BD9-A127-0D4456495890}" srcOrd="0" destOrd="0" presId="urn:microsoft.com/office/officeart/2005/8/layout/default"/>
    <dgm:cxn modelId="{062694BE-7F2B-45A5-BB8F-3D979CEC4AA7}" srcId="{8780DB47-BF2F-4353-A227-66DA601CEA58}" destId="{4BD043DB-8321-4BC4-83C9-31A30A1710B8}" srcOrd="7" destOrd="0" parTransId="{1675BC06-351C-40E4-A161-260B36EA6AA9}" sibTransId="{A0A38896-16AA-48A1-9EE6-3171FDD03DD2}"/>
    <dgm:cxn modelId="{D1087E63-60CC-4F65-82CE-42925F70AA82}" type="presParOf" srcId="{A824562F-588A-441F-8D2F-C0F1D9A2019F}" destId="{C985F24B-9EE9-4BD9-A127-0D4456495890}" srcOrd="0" destOrd="0" presId="urn:microsoft.com/office/officeart/2005/8/layout/default"/>
    <dgm:cxn modelId="{70058935-A17C-4305-BDF6-C697617ECA17}" type="presParOf" srcId="{A824562F-588A-441F-8D2F-C0F1D9A2019F}" destId="{8E66AC38-517C-4810-A1C5-E5AC1E48F58E}" srcOrd="1" destOrd="0" presId="urn:microsoft.com/office/officeart/2005/8/layout/default"/>
    <dgm:cxn modelId="{129D08F4-4054-4500-9443-D3D877E21A7E}" type="presParOf" srcId="{A824562F-588A-441F-8D2F-C0F1D9A2019F}" destId="{ACB8EBD7-1951-4C01-B4DF-158BCFC670C0}" srcOrd="2" destOrd="0" presId="urn:microsoft.com/office/officeart/2005/8/layout/default"/>
    <dgm:cxn modelId="{E2FF2D9F-46FF-446F-9D54-275AA6AE2B86}" type="presParOf" srcId="{A824562F-588A-441F-8D2F-C0F1D9A2019F}" destId="{D505EFBC-0FFD-4A7F-8E14-0D63664F915F}" srcOrd="3" destOrd="0" presId="urn:microsoft.com/office/officeart/2005/8/layout/default"/>
    <dgm:cxn modelId="{3B4064C1-F194-49B5-BEE1-1FE851EA252B}" type="presParOf" srcId="{A824562F-588A-441F-8D2F-C0F1D9A2019F}" destId="{4F615102-EB39-4665-9D71-6C9DA437013B}" srcOrd="4" destOrd="0" presId="urn:microsoft.com/office/officeart/2005/8/layout/default"/>
    <dgm:cxn modelId="{80F1713C-27E1-49D7-B817-432CF3210C54}" type="presParOf" srcId="{A824562F-588A-441F-8D2F-C0F1D9A2019F}" destId="{18BA2510-3240-4F0C-BEEF-D28B3B4AF44D}" srcOrd="5" destOrd="0" presId="urn:microsoft.com/office/officeart/2005/8/layout/default"/>
    <dgm:cxn modelId="{4F451537-1837-4BDB-8FD1-6B6BC7769B27}" type="presParOf" srcId="{A824562F-588A-441F-8D2F-C0F1D9A2019F}" destId="{E12117D0-9632-455A-B143-97361E2A49CB}" srcOrd="6" destOrd="0" presId="urn:microsoft.com/office/officeart/2005/8/layout/default"/>
    <dgm:cxn modelId="{2D68AE77-B21E-4F81-BCA5-0BC47E79C15A}" type="presParOf" srcId="{A824562F-588A-441F-8D2F-C0F1D9A2019F}" destId="{289368A5-4115-4334-ADF0-5EC41C5F0F4C}" srcOrd="7" destOrd="0" presId="urn:microsoft.com/office/officeart/2005/8/layout/default"/>
    <dgm:cxn modelId="{24569459-B4CF-4763-B1C9-56D952F241C3}" type="presParOf" srcId="{A824562F-588A-441F-8D2F-C0F1D9A2019F}" destId="{C8FA9186-C0F0-4351-B961-6DDA3321C1DC}" srcOrd="8" destOrd="0" presId="urn:microsoft.com/office/officeart/2005/8/layout/default"/>
    <dgm:cxn modelId="{B9EC739E-0761-49D2-B48B-4B713B3DC32B}" type="presParOf" srcId="{A824562F-588A-441F-8D2F-C0F1D9A2019F}" destId="{82F01D74-B6C1-4869-92B3-34508C2233F3}" srcOrd="9" destOrd="0" presId="urn:microsoft.com/office/officeart/2005/8/layout/default"/>
    <dgm:cxn modelId="{D0DCDBCE-A918-4846-80BD-F90BE4D9CFC7}" type="presParOf" srcId="{A824562F-588A-441F-8D2F-C0F1D9A2019F}" destId="{BD9833D5-7AD2-4AC0-811D-9805B87CD552}" srcOrd="10" destOrd="0" presId="urn:microsoft.com/office/officeart/2005/8/layout/default"/>
    <dgm:cxn modelId="{8C3A144E-5779-4E86-932F-B2CED706BE31}" type="presParOf" srcId="{A824562F-588A-441F-8D2F-C0F1D9A2019F}" destId="{95D09ACC-4E18-4C1D-8D7C-60E0394ADC39}" srcOrd="11" destOrd="0" presId="urn:microsoft.com/office/officeart/2005/8/layout/default"/>
    <dgm:cxn modelId="{ABE8978D-1441-4064-922E-F6208F1E03E1}" type="presParOf" srcId="{A824562F-588A-441F-8D2F-C0F1D9A2019F}" destId="{03A0F66D-A70C-48B5-ADEF-0F4962916801}" srcOrd="12" destOrd="0" presId="urn:microsoft.com/office/officeart/2005/8/layout/default"/>
    <dgm:cxn modelId="{8EA47AD2-15EF-416F-A2DB-7C18C3794967}" type="presParOf" srcId="{A824562F-588A-441F-8D2F-C0F1D9A2019F}" destId="{D07DCEA5-F4E2-420D-9C44-1C78D2D07311}" srcOrd="13" destOrd="0" presId="urn:microsoft.com/office/officeart/2005/8/layout/default"/>
    <dgm:cxn modelId="{8ED004CA-67CB-424C-AADF-CDDA86E10C05}" type="presParOf" srcId="{A824562F-588A-441F-8D2F-C0F1D9A2019F}" destId="{3DAD7F16-4FDB-478A-AA37-B7575FFAFDA5}"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BD5FA5-A879-45DF-B2B8-B58A40318F6B}" type="doc">
      <dgm:prSet loTypeId="urn:microsoft.com/office/officeart/2005/8/layout/vProcess5" loCatId="process" qsTypeId="urn:microsoft.com/office/officeart/2005/8/quickstyle/3d3" qsCatId="3D" csTypeId="urn:microsoft.com/office/officeart/2005/8/colors/accent2_2" csCatId="accent2" phldr="1"/>
      <dgm:spPr/>
      <dgm:t>
        <a:bodyPr/>
        <a:lstStyle/>
        <a:p>
          <a:endParaRPr lang="en-ID"/>
        </a:p>
      </dgm:t>
    </dgm:pt>
    <dgm:pt modelId="{2A48A8EE-621C-4F89-A2BA-EB6EF92C43AA}">
      <dgm:prSet phldrT="[Text]" custT="1"/>
      <dgm:spPr>
        <a:solidFill>
          <a:srgbClr val="27457B"/>
        </a:solidFill>
      </dgm:spPr>
      <dgm:t>
        <a:bodyPr/>
        <a:lstStyle/>
        <a:p>
          <a:pPr algn="just" rtl="0"/>
          <a:r>
            <a:rPr lang="en-US" sz="2400"/>
            <a:t>The household sector has the largest consumption of electrical energy when compared to other sectors.</a:t>
          </a:r>
          <a:endParaRPr lang="en-ID" sz="2400"/>
        </a:p>
      </dgm:t>
    </dgm:pt>
    <dgm:pt modelId="{F32AC290-E0D5-4850-A142-BE5ADDD66B70}" type="parTrans" cxnId="{D4529656-0DC3-4583-A99D-1D1E42F2B43F}">
      <dgm:prSet/>
      <dgm:spPr/>
      <dgm:t>
        <a:bodyPr/>
        <a:lstStyle/>
        <a:p>
          <a:endParaRPr lang="en-ID"/>
        </a:p>
      </dgm:t>
    </dgm:pt>
    <dgm:pt modelId="{BD2F5A43-A9D3-4FDB-9861-75CAED70B75F}" type="sibTrans" cxnId="{D4529656-0DC3-4583-A99D-1D1E42F2B43F}">
      <dgm:prSet/>
      <dgm:spPr/>
      <dgm:t>
        <a:bodyPr/>
        <a:lstStyle/>
        <a:p>
          <a:endParaRPr lang="en-ID"/>
        </a:p>
      </dgm:t>
    </dgm:pt>
    <dgm:pt modelId="{1BC52B6D-573D-4D75-BF13-C397A1471933}">
      <dgm:prSet phldrT="[Text]" custT="1"/>
      <dgm:spPr>
        <a:solidFill>
          <a:srgbClr val="27457B"/>
        </a:solidFill>
      </dgm:spPr>
      <dgm:t>
        <a:bodyPr/>
        <a:lstStyle/>
        <a:p>
          <a:pPr rtl="0"/>
          <a:r>
            <a:rPr lang="en-US" sz="2000"/>
            <a:t>According to Santoso &amp; Salim (2019) the distribution of electricity sales to the household sector is 93,634.63 GW or the equivalent of 49.26% of total electricity sales.</a:t>
          </a:r>
          <a:endParaRPr lang="en-ID" sz="2000"/>
        </a:p>
      </dgm:t>
    </dgm:pt>
    <dgm:pt modelId="{01CD045C-CB9D-40E0-831B-E29BEB4D8682}" type="parTrans" cxnId="{96D883EC-504B-431C-9544-6213DA5FE27A}">
      <dgm:prSet/>
      <dgm:spPr/>
      <dgm:t>
        <a:bodyPr/>
        <a:lstStyle/>
        <a:p>
          <a:endParaRPr lang="en-ID"/>
        </a:p>
      </dgm:t>
    </dgm:pt>
    <dgm:pt modelId="{CE515E0A-8898-4E4A-BB48-9763CE6930C8}" type="sibTrans" cxnId="{96D883EC-504B-431C-9544-6213DA5FE27A}">
      <dgm:prSet/>
      <dgm:spPr/>
      <dgm:t>
        <a:bodyPr/>
        <a:lstStyle/>
        <a:p>
          <a:endParaRPr lang="en-ID"/>
        </a:p>
      </dgm:t>
    </dgm:pt>
    <dgm:pt modelId="{DA2437DF-20C1-4F1F-B6AE-DA1D5775E453}">
      <dgm:prSet phldrT="[Text]" custT="1"/>
      <dgm:spPr>
        <a:solidFill>
          <a:srgbClr val="27457B"/>
        </a:solidFill>
      </dgm:spPr>
      <dgm:t>
        <a:bodyPr/>
        <a:lstStyle/>
        <a:p>
          <a:pPr rtl="0"/>
          <a:r>
            <a:rPr lang="id-ID" sz="2000"/>
            <a:t>High energy consumption can lead to scarcity as Indonesia's population growth has increased significantly</a:t>
          </a:r>
          <a:endParaRPr lang="en-ID" sz="2000"/>
        </a:p>
      </dgm:t>
    </dgm:pt>
    <dgm:pt modelId="{8F8FF694-BC49-4C6F-9AF4-2937E8E87674}" type="parTrans" cxnId="{CD2C13BD-F8D1-4059-80B9-F395BA46C325}">
      <dgm:prSet/>
      <dgm:spPr/>
      <dgm:t>
        <a:bodyPr/>
        <a:lstStyle/>
        <a:p>
          <a:endParaRPr lang="en-ID"/>
        </a:p>
      </dgm:t>
    </dgm:pt>
    <dgm:pt modelId="{63381927-7184-4F5E-9951-829C8E73132E}" type="sibTrans" cxnId="{CD2C13BD-F8D1-4059-80B9-F395BA46C325}">
      <dgm:prSet/>
      <dgm:spPr/>
      <dgm:t>
        <a:bodyPr/>
        <a:lstStyle/>
        <a:p>
          <a:endParaRPr lang="en-ID"/>
        </a:p>
      </dgm:t>
    </dgm:pt>
    <dgm:pt modelId="{31E8F305-4CB8-4FE2-A808-13D314A72EFE}">
      <dgm:prSet phldrT="[Text]" custT="1"/>
      <dgm:spPr>
        <a:solidFill>
          <a:srgbClr val="27457B"/>
        </a:solidFill>
      </dgm:spPr>
      <dgm:t>
        <a:bodyPr/>
        <a:lstStyle/>
        <a:p>
          <a:pPr rtl="0"/>
          <a:r>
            <a:rPr lang="id-ID" sz="2000"/>
            <a:t>It is necessary to use alternative energy sources so that energy availability can meet the needs of future generations</a:t>
          </a:r>
          <a:endParaRPr lang="en-ID" sz="2000"/>
        </a:p>
      </dgm:t>
    </dgm:pt>
    <dgm:pt modelId="{941447E4-2369-4256-AFEF-84E05565C849}" type="parTrans" cxnId="{BEA3AA0E-B65A-4465-850D-3307EB5C1C87}">
      <dgm:prSet/>
      <dgm:spPr/>
      <dgm:t>
        <a:bodyPr/>
        <a:lstStyle/>
        <a:p>
          <a:endParaRPr lang="en-ID"/>
        </a:p>
      </dgm:t>
    </dgm:pt>
    <dgm:pt modelId="{692A06BC-1A89-4782-9188-F99EA366BF49}" type="sibTrans" cxnId="{BEA3AA0E-B65A-4465-850D-3307EB5C1C87}">
      <dgm:prSet/>
      <dgm:spPr/>
      <dgm:t>
        <a:bodyPr/>
        <a:lstStyle/>
        <a:p>
          <a:endParaRPr lang="en-ID"/>
        </a:p>
      </dgm:t>
    </dgm:pt>
    <dgm:pt modelId="{58AB157F-9890-4AC8-93F2-85867235D499}">
      <dgm:prSet phldrT="[Text]" custT="1"/>
      <dgm:spPr>
        <a:solidFill>
          <a:srgbClr val="27457B"/>
        </a:solidFill>
      </dgm:spPr>
      <dgm:t>
        <a:bodyPr/>
        <a:lstStyle/>
        <a:p>
          <a:pPr rtl="0"/>
          <a:r>
            <a:rPr lang="id-ID" sz="1600" dirty="0"/>
            <a:t>Some of the potential energies as a substitute for non-renewable energy include hydropower, geothermal, bio-power plants, biofuel, solar, wind and marine energy. Hydropower has the potential to generate 94.3 GW; geothermal 28, 32.65 GW; GW bio PLT; BBN 200 thousand Bph; solar 207.8 GWp; wind 60.6 GW; and 17.9 GW of marine energy</a:t>
          </a:r>
          <a:endParaRPr lang="en-ID" sz="1600" dirty="0"/>
        </a:p>
      </dgm:t>
    </dgm:pt>
    <dgm:pt modelId="{5C7435A9-0AD4-402F-89C8-FF7CBACF2F68}" type="parTrans" cxnId="{741D97CD-51C3-429E-8671-B7B6BC9C53C6}">
      <dgm:prSet/>
      <dgm:spPr/>
      <dgm:t>
        <a:bodyPr/>
        <a:lstStyle/>
        <a:p>
          <a:endParaRPr lang="en-ID"/>
        </a:p>
      </dgm:t>
    </dgm:pt>
    <dgm:pt modelId="{E5BA4E4E-C8CF-47A1-B1C1-C807DE9459A5}" type="sibTrans" cxnId="{741D97CD-51C3-429E-8671-B7B6BC9C53C6}">
      <dgm:prSet/>
      <dgm:spPr/>
      <dgm:t>
        <a:bodyPr/>
        <a:lstStyle/>
        <a:p>
          <a:endParaRPr lang="en-ID"/>
        </a:p>
      </dgm:t>
    </dgm:pt>
    <dgm:pt modelId="{7600BB7D-2A73-4A70-9536-F3457ED18C16}" type="pres">
      <dgm:prSet presAssocID="{63BD5FA5-A879-45DF-B2B8-B58A40318F6B}" presName="outerComposite" presStyleCnt="0">
        <dgm:presLayoutVars>
          <dgm:chMax val="5"/>
          <dgm:dir/>
          <dgm:resizeHandles val="exact"/>
        </dgm:presLayoutVars>
      </dgm:prSet>
      <dgm:spPr/>
      <dgm:t>
        <a:bodyPr/>
        <a:lstStyle/>
        <a:p>
          <a:endParaRPr lang="en-US"/>
        </a:p>
      </dgm:t>
    </dgm:pt>
    <dgm:pt modelId="{B398B023-3B5E-47C0-A118-C08725F34ACF}" type="pres">
      <dgm:prSet presAssocID="{63BD5FA5-A879-45DF-B2B8-B58A40318F6B}" presName="dummyMaxCanvas" presStyleCnt="0">
        <dgm:presLayoutVars/>
      </dgm:prSet>
      <dgm:spPr/>
    </dgm:pt>
    <dgm:pt modelId="{C68257B1-6F0E-40C2-865E-D4A162FF01F9}" type="pres">
      <dgm:prSet presAssocID="{63BD5FA5-A879-45DF-B2B8-B58A40318F6B}" presName="FiveNodes_1" presStyleLbl="node1" presStyleIdx="0" presStyleCnt="5">
        <dgm:presLayoutVars>
          <dgm:bulletEnabled val="1"/>
        </dgm:presLayoutVars>
      </dgm:prSet>
      <dgm:spPr/>
      <dgm:t>
        <a:bodyPr/>
        <a:lstStyle/>
        <a:p>
          <a:endParaRPr lang="en-US"/>
        </a:p>
      </dgm:t>
    </dgm:pt>
    <dgm:pt modelId="{F6D0692F-96E5-497A-9AFC-816F215D5273}" type="pres">
      <dgm:prSet presAssocID="{63BD5FA5-A879-45DF-B2B8-B58A40318F6B}" presName="FiveNodes_2" presStyleLbl="node1" presStyleIdx="1" presStyleCnt="5">
        <dgm:presLayoutVars>
          <dgm:bulletEnabled val="1"/>
        </dgm:presLayoutVars>
      </dgm:prSet>
      <dgm:spPr/>
      <dgm:t>
        <a:bodyPr/>
        <a:lstStyle/>
        <a:p>
          <a:endParaRPr lang="en-US"/>
        </a:p>
      </dgm:t>
    </dgm:pt>
    <dgm:pt modelId="{FF5D3FA6-537B-4B68-91FD-AC130843C634}" type="pres">
      <dgm:prSet presAssocID="{63BD5FA5-A879-45DF-B2B8-B58A40318F6B}" presName="FiveNodes_3" presStyleLbl="node1" presStyleIdx="2" presStyleCnt="5">
        <dgm:presLayoutVars>
          <dgm:bulletEnabled val="1"/>
        </dgm:presLayoutVars>
      </dgm:prSet>
      <dgm:spPr/>
      <dgm:t>
        <a:bodyPr/>
        <a:lstStyle/>
        <a:p>
          <a:endParaRPr lang="en-US"/>
        </a:p>
      </dgm:t>
    </dgm:pt>
    <dgm:pt modelId="{84FE6783-CE9D-40C7-AE02-1F45A7EE8336}" type="pres">
      <dgm:prSet presAssocID="{63BD5FA5-A879-45DF-B2B8-B58A40318F6B}" presName="FiveNodes_4" presStyleLbl="node1" presStyleIdx="3" presStyleCnt="5">
        <dgm:presLayoutVars>
          <dgm:bulletEnabled val="1"/>
        </dgm:presLayoutVars>
      </dgm:prSet>
      <dgm:spPr/>
      <dgm:t>
        <a:bodyPr/>
        <a:lstStyle/>
        <a:p>
          <a:endParaRPr lang="en-US"/>
        </a:p>
      </dgm:t>
    </dgm:pt>
    <dgm:pt modelId="{6BC908D1-7B62-4938-83F6-096E5134C48F}" type="pres">
      <dgm:prSet presAssocID="{63BD5FA5-A879-45DF-B2B8-B58A40318F6B}" presName="FiveNodes_5" presStyleLbl="node1" presStyleIdx="4" presStyleCnt="5">
        <dgm:presLayoutVars>
          <dgm:bulletEnabled val="1"/>
        </dgm:presLayoutVars>
      </dgm:prSet>
      <dgm:spPr/>
      <dgm:t>
        <a:bodyPr/>
        <a:lstStyle/>
        <a:p>
          <a:endParaRPr lang="en-US"/>
        </a:p>
      </dgm:t>
    </dgm:pt>
    <dgm:pt modelId="{B3762F76-721A-48EE-8923-51B10096A17F}" type="pres">
      <dgm:prSet presAssocID="{63BD5FA5-A879-45DF-B2B8-B58A40318F6B}" presName="FiveConn_1-2" presStyleLbl="fgAccFollowNode1" presStyleIdx="0" presStyleCnt="4">
        <dgm:presLayoutVars>
          <dgm:bulletEnabled val="1"/>
        </dgm:presLayoutVars>
      </dgm:prSet>
      <dgm:spPr/>
      <dgm:t>
        <a:bodyPr/>
        <a:lstStyle/>
        <a:p>
          <a:endParaRPr lang="en-US"/>
        </a:p>
      </dgm:t>
    </dgm:pt>
    <dgm:pt modelId="{7A493053-BF7C-4E5B-91ED-4A9CEB55E95B}" type="pres">
      <dgm:prSet presAssocID="{63BD5FA5-A879-45DF-B2B8-B58A40318F6B}" presName="FiveConn_2-3" presStyleLbl="fgAccFollowNode1" presStyleIdx="1" presStyleCnt="4">
        <dgm:presLayoutVars>
          <dgm:bulletEnabled val="1"/>
        </dgm:presLayoutVars>
      </dgm:prSet>
      <dgm:spPr/>
      <dgm:t>
        <a:bodyPr/>
        <a:lstStyle/>
        <a:p>
          <a:endParaRPr lang="en-US"/>
        </a:p>
      </dgm:t>
    </dgm:pt>
    <dgm:pt modelId="{1834C0E1-C379-4097-BF5B-696C4D0C7A1C}" type="pres">
      <dgm:prSet presAssocID="{63BD5FA5-A879-45DF-B2B8-B58A40318F6B}" presName="FiveConn_3-4" presStyleLbl="fgAccFollowNode1" presStyleIdx="2" presStyleCnt="4">
        <dgm:presLayoutVars>
          <dgm:bulletEnabled val="1"/>
        </dgm:presLayoutVars>
      </dgm:prSet>
      <dgm:spPr/>
      <dgm:t>
        <a:bodyPr/>
        <a:lstStyle/>
        <a:p>
          <a:endParaRPr lang="en-US"/>
        </a:p>
      </dgm:t>
    </dgm:pt>
    <dgm:pt modelId="{CAD20039-5587-455A-8AE1-E93C9F69885A}" type="pres">
      <dgm:prSet presAssocID="{63BD5FA5-A879-45DF-B2B8-B58A40318F6B}" presName="FiveConn_4-5" presStyleLbl="fgAccFollowNode1" presStyleIdx="3" presStyleCnt="4">
        <dgm:presLayoutVars>
          <dgm:bulletEnabled val="1"/>
        </dgm:presLayoutVars>
      </dgm:prSet>
      <dgm:spPr/>
      <dgm:t>
        <a:bodyPr/>
        <a:lstStyle/>
        <a:p>
          <a:endParaRPr lang="en-US"/>
        </a:p>
      </dgm:t>
    </dgm:pt>
    <dgm:pt modelId="{4798BE03-087C-42BD-806E-117C9BECBF61}" type="pres">
      <dgm:prSet presAssocID="{63BD5FA5-A879-45DF-B2B8-B58A40318F6B}" presName="FiveNodes_1_text" presStyleLbl="node1" presStyleIdx="4" presStyleCnt="5">
        <dgm:presLayoutVars>
          <dgm:bulletEnabled val="1"/>
        </dgm:presLayoutVars>
      </dgm:prSet>
      <dgm:spPr/>
      <dgm:t>
        <a:bodyPr/>
        <a:lstStyle/>
        <a:p>
          <a:endParaRPr lang="en-US"/>
        </a:p>
      </dgm:t>
    </dgm:pt>
    <dgm:pt modelId="{1DCEEE45-6BB2-402E-AF6C-F5169757B832}" type="pres">
      <dgm:prSet presAssocID="{63BD5FA5-A879-45DF-B2B8-B58A40318F6B}" presName="FiveNodes_2_text" presStyleLbl="node1" presStyleIdx="4" presStyleCnt="5">
        <dgm:presLayoutVars>
          <dgm:bulletEnabled val="1"/>
        </dgm:presLayoutVars>
      </dgm:prSet>
      <dgm:spPr/>
      <dgm:t>
        <a:bodyPr/>
        <a:lstStyle/>
        <a:p>
          <a:endParaRPr lang="en-US"/>
        </a:p>
      </dgm:t>
    </dgm:pt>
    <dgm:pt modelId="{8073EF37-FF52-4ADF-A5B8-FCD23EA89C89}" type="pres">
      <dgm:prSet presAssocID="{63BD5FA5-A879-45DF-B2B8-B58A40318F6B}" presName="FiveNodes_3_text" presStyleLbl="node1" presStyleIdx="4" presStyleCnt="5">
        <dgm:presLayoutVars>
          <dgm:bulletEnabled val="1"/>
        </dgm:presLayoutVars>
      </dgm:prSet>
      <dgm:spPr/>
      <dgm:t>
        <a:bodyPr/>
        <a:lstStyle/>
        <a:p>
          <a:endParaRPr lang="en-US"/>
        </a:p>
      </dgm:t>
    </dgm:pt>
    <dgm:pt modelId="{79DD66ED-2F0D-400F-BD3A-902295AA10D8}" type="pres">
      <dgm:prSet presAssocID="{63BD5FA5-A879-45DF-B2B8-B58A40318F6B}" presName="FiveNodes_4_text" presStyleLbl="node1" presStyleIdx="4" presStyleCnt="5">
        <dgm:presLayoutVars>
          <dgm:bulletEnabled val="1"/>
        </dgm:presLayoutVars>
      </dgm:prSet>
      <dgm:spPr/>
      <dgm:t>
        <a:bodyPr/>
        <a:lstStyle/>
        <a:p>
          <a:endParaRPr lang="en-US"/>
        </a:p>
      </dgm:t>
    </dgm:pt>
    <dgm:pt modelId="{5FBEC0B9-B663-4FD4-9F6A-F49025B00D07}" type="pres">
      <dgm:prSet presAssocID="{63BD5FA5-A879-45DF-B2B8-B58A40318F6B}" presName="FiveNodes_5_text" presStyleLbl="node1" presStyleIdx="4" presStyleCnt="5">
        <dgm:presLayoutVars>
          <dgm:bulletEnabled val="1"/>
        </dgm:presLayoutVars>
      </dgm:prSet>
      <dgm:spPr/>
      <dgm:t>
        <a:bodyPr/>
        <a:lstStyle/>
        <a:p>
          <a:endParaRPr lang="en-US"/>
        </a:p>
      </dgm:t>
    </dgm:pt>
  </dgm:ptLst>
  <dgm:cxnLst>
    <dgm:cxn modelId="{2599B587-3825-4AB1-9DD9-11A9A3FF2D7C}" type="presOf" srcId="{DA2437DF-20C1-4F1F-B6AE-DA1D5775E453}" destId="{8073EF37-FF52-4ADF-A5B8-FCD23EA89C89}" srcOrd="1" destOrd="0" presId="urn:microsoft.com/office/officeart/2005/8/layout/vProcess5"/>
    <dgm:cxn modelId="{76930B50-5E80-4CE6-8102-8632E5C09393}" type="presOf" srcId="{2A48A8EE-621C-4F89-A2BA-EB6EF92C43AA}" destId="{C68257B1-6F0E-40C2-865E-D4A162FF01F9}" srcOrd="0" destOrd="0" presId="urn:microsoft.com/office/officeart/2005/8/layout/vProcess5"/>
    <dgm:cxn modelId="{952FF278-C672-4746-85D3-9DA748303F0A}" type="presOf" srcId="{2A48A8EE-621C-4F89-A2BA-EB6EF92C43AA}" destId="{4798BE03-087C-42BD-806E-117C9BECBF61}" srcOrd="1" destOrd="0" presId="urn:microsoft.com/office/officeart/2005/8/layout/vProcess5"/>
    <dgm:cxn modelId="{D4529656-0DC3-4583-A99D-1D1E42F2B43F}" srcId="{63BD5FA5-A879-45DF-B2B8-B58A40318F6B}" destId="{2A48A8EE-621C-4F89-A2BA-EB6EF92C43AA}" srcOrd="0" destOrd="0" parTransId="{F32AC290-E0D5-4850-A142-BE5ADDD66B70}" sibTransId="{BD2F5A43-A9D3-4FDB-9861-75CAED70B75F}"/>
    <dgm:cxn modelId="{76422016-957D-4CCA-9AB1-246C448FBCDC}" type="presOf" srcId="{DA2437DF-20C1-4F1F-B6AE-DA1D5775E453}" destId="{FF5D3FA6-537B-4B68-91FD-AC130843C634}" srcOrd="0" destOrd="0" presId="urn:microsoft.com/office/officeart/2005/8/layout/vProcess5"/>
    <dgm:cxn modelId="{BEA3AA0E-B65A-4465-850D-3307EB5C1C87}" srcId="{63BD5FA5-A879-45DF-B2B8-B58A40318F6B}" destId="{31E8F305-4CB8-4FE2-A808-13D314A72EFE}" srcOrd="3" destOrd="0" parTransId="{941447E4-2369-4256-AFEF-84E05565C849}" sibTransId="{692A06BC-1A89-4782-9188-F99EA366BF49}"/>
    <dgm:cxn modelId="{97FFBC66-EADE-474B-BF3C-64EF1C4B8D0D}" type="presOf" srcId="{63381927-7184-4F5E-9951-829C8E73132E}" destId="{1834C0E1-C379-4097-BF5B-696C4D0C7A1C}" srcOrd="0" destOrd="0" presId="urn:microsoft.com/office/officeart/2005/8/layout/vProcess5"/>
    <dgm:cxn modelId="{2068F659-FAF4-428E-81A3-3FC642C1B400}" type="presOf" srcId="{692A06BC-1A89-4782-9188-F99EA366BF49}" destId="{CAD20039-5587-455A-8AE1-E93C9F69885A}" srcOrd="0" destOrd="0" presId="urn:microsoft.com/office/officeart/2005/8/layout/vProcess5"/>
    <dgm:cxn modelId="{CD2C13BD-F8D1-4059-80B9-F395BA46C325}" srcId="{63BD5FA5-A879-45DF-B2B8-B58A40318F6B}" destId="{DA2437DF-20C1-4F1F-B6AE-DA1D5775E453}" srcOrd="2" destOrd="0" parTransId="{8F8FF694-BC49-4C6F-9AF4-2937E8E87674}" sibTransId="{63381927-7184-4F5E-9951-829C8E73132E}"/>
    <dgm:cxn modelId="{27838FE2-3ECB-4E57-B091-4F331624C574}" type="presOf" srcId="{1BC52B6D-573D-4D75-BF13-C397A1471933}" destId="{F6D0692F-96E5-497A-9AFC-816F215D5273}" srcOrd="0" destOrd="0" presId="urn:microsoft.com/office/officeart/2005/8/layout/vProcess5"/>
    <dgm:cxn modelId="{96D883EC-504B-431C-9544-6213DA5FE27A}" srcId="{63BD5FA5-A879-45DF-B2B8-B58A40318F6B}" destId="{1BC52B6D-573D-4D75-BF13-C397A1471933}" srcOrd="1" destOrd="0" parTransId="{01CD045C-CB9D-40E0-831B-E29BEB4D8682}" sibTransId="{CE515E0A-8898-4E4A-BB48-9763CE6930C8}"/>
    <dgm:cxn modelId="{59F6A831-EAA4-4215-B4DE-B34125153579}" type="presOf" srcId="{CE515E0A-8898-4E4A-BB48-9763CE6930C8}" destId="{7A493053-BF7C-4E5B-91ED-4A9CEB55E95B}" srcOrd="0" destOrd="0" presId="urn:microsoft.com/office/officeart/2005/8/layout/vProcess5"/>
    <dgm:cxn modelId="{01583128-5FA6-4D6D-B053-72AFAA636407}" type="presOf" srcId="{31E8F305-4CB8-4FE2-A808-13D314A72EFE}" destId="{79DD66ED-2F0D-400F-BD3A-902295AA10D8}" srcOrd="1" destOrd="0" presId="urn:microsoft.com/office/officeart/2005/8/layout/vProcess5"/>
    <dgm:cxn modelId="{ADABED81-5B7F-40B9-806E-304909AF0DE5}" type="presOf" srcId="{58AB157F-9890-4AC8-93F2-85867235D499}" destId="{5FBEC0B9-B663-4FD4-9F6A-F49025B00D07}" srcOrd="1" destOrd="0" presId="urn:microsoft.com/office/officeart/2005/8/layout/vProcess5"/>
    <dgm:cxn modelId="{0C697FB1-968B-4DF0-85AE-50E2FA83BCBE}" type="presOf" srcId="{31E8F305-4CB8-4FE2-A808-13D314A72EFE}" destId="{84FE6783-CE9D-40C7-AE02-1F45A7EE8336}" srcOrd="0" destOrd="0" presId="urn:microsoft.com/office/officeart/2005/8/layout/vProcess5"/>
    <dgm:cxn modelId="{CFDE9BA5-13A8-4998-9DA2-7A5ACBFEF187}" type="presOf" srcId="{BD2F5A43-A9D3-4FDB-9861-75CAED70B75F}" destId="{B3762F76-721A-48EE-8923-51B10096A17F}" srcOrd="0" destOrd="0" presId="urn:microsoft.com/office/officeart/2005/8/layout/vProcess5"/>
    <dgm:cxn modelId="{E86538E0-7280-4D8A-AC45-EB84DA6C5A4A}" type="presOf" srcId="{1BC52B6D-573D-4D75-BF13-C397A1471933}" destId="{1DCEEE45-6BB2-402E-AF6C-F5169757B832}" srcOrd="1" destOrd="0" presId="urn:microsoft.com/office/officeart/2005/8/layout/vProcess5"/>
    <dgm:cxn modelId="{741D97CD-51C3-429E-8671-B7B6BC9C53C6}" srcId="{63BD5FA5-A879-45DF-B2B8-B58A40318F6B}" destId="{58AB157F-9890-4AC8-93F2-85867235D499}" srcOrd="4" destOrd="0" parTransId="{5C7435A9-0AD4-402F-89C8-FF7CBACF2F68}" sibTransId="{E5BA4E4E-C8CF-47A1-B1C1-C807DE9459A5}"/>
    <dgm:cxn modelId="{AE71E918-D906-4125-9AE4-80C14953BD77}" type="presOf" srcId="{63BD5FA5-A879-45DF-B2B8-B58A40318F6B}" destId="{7600BB7D-2A73-4A70-9536-F3457ED18C16}" srcOrd="0" destOrd="0" presId="urn:microsoft.com/office/officeart/2005/8/layout/vProcess5"/>
    <dgm:cxn modelId="{22CDB69F-FF72-45A9-ACAD-A4FFA3B87979}" type="presOf" srcId="{58AB157F-9890-4AC8-93F2-85867235D499}" destId="{6BC908D1-7B62-4938-83F6-096E5134C48F}" srcOrd="0" destOrd="0" presId="urn:microsoft.com/office/officeart/2005/8/layout/vProcess5"/>
    <dgm:cxn modelId="{1343EF5C-2312-4C78-9739-6F7C9F2D1AA5}" type="presParOf" srcId="{7600BB7D-2A73-4A70-9536-F3457ED18C16}" destId="{B398B023-3B5E-47C0-A118-C08725F34ACF}" srcOrd="0" destOrd="0" presId="urn:microsoft.com/office/officeart/2005/8/layout/vProcess5"/>
    <dgm:cxn modelId="{01091217-AE2E-4E83-8820-9F32010BAB14}" type="presParOf" srcId="{7600BB7D-2A73-4A70-9536-F3457ED18C16}" destId="{C68257B1-6F0E-40C2-865E-D4A162FF01F9}" srcOrd="1" destOrd="0" presId="urn:microsoft.com/office/officeart/2005/8/layout/vProcess5"/>
    <dgm:cxn modelId="{1DCB4697-AC8E-498B-B17E-EC95C2737F52}" type="presParOf" srcId="{7600BB7D-2A73-4A70-9536-F3457ED18C16}" destId="{F6D0692F-96E5-497A-9AFC-816F215D5273}" srcOrd="2" destOrd="0" presId="urn:microsoft.com/office/officeart/2005/8/layout/vProcess5"/>
    <dgm:cxn modelId="{4791A8A1-3708-4FF2-8207-337144202A11}" type="presParOf" srcId="{7600BB7D-2A73-4A70-9536-F3457ED18C16}" destId="{FF5D3FA6-537B-4B68-91FD-AC130843C634}" srcOrd="3" destOrd="0" presId="urn:microsoft.com/office/officeart/2005/8/layout/vProcess5"/>
    <dgm:cxn modelId="{40F94597-A726-4EC5-A2A1-FF0CA57260B2}" type="presParOf" srcId="{7600BB7D-2A73-4A70-9536-F3457ED18C16}" destId="{84FE6783-CE9D-40C7-AE02-1F45A7EE8336}" srcOrd="4" destOrd="0" presId="urn:microsoft.com/office/officeart/2005/8/layout/vProcess5"/>
    <dgm:cxn modelId="{591F006C-11C0-4ADB-BCFD-5DB9DFD050FC}" type="presParOf" srcId="{7600BB7D-2A73-4A70-9536-F3457ED18C16}" destId="{6BC908D1-7B62-4938-83F6-096E5134C48F}" srcOrd="5" destOrd="0" presId="urn:microsoft.com/office/officeart/2005/8/layout/vProcess5"/>
    <dgm:cxn modelId="{F48C046D-13E8-4338-8EF6-29911CD3D1FB}" type="presParOf" srcId="{7600BB7D-2A73-4A70-9536-F3457ED18C16}" destId="{B3762F76-721A-48EE-8923-51B10096A17F}" srcOrd="6" destOrd="0" presId="urn:microsoft.com/office/officeart/2005/8/layout/vProcess5"/>
    <dgm:cxn modelId="{6358EADF-E6AB-4697-9039-9A1B1FA9FD1D}" type="presParOf" srcId="{7600BB7D-2A73-4A70-9536-F3457ED18C16}" destId="{7A493053-BF7C-4E5B-91ED-4A9CEB55E95B}" srcOrd="7" destOrd="0" presId="urn:microsoft.com/office/officeart/2005/8/layout/vProcess5"/>
    <dgm:cxn modelId="{922C7EF1-BA34-413F-83AA-CE2DF91EE82F}" type="presParOf" srcId="{7600BB7D-2A73-4A70-9536-F3457ED18C16}" destId="{1834C0E1-C379-4097-BF5B-696C4D0C7A1C}" srcOrd="8" destOrd="0" presId="urn:microsoft.com/office/officeart/2005/8/layout/vProcess5"/>
    <dgm:cxn modelId="{19C233D5-D629-4BC8-B878-03DAFD4A9F85}" type="presParOf" srcId="{7600BB7D-2A73-4A70-9536-F3457ED18C16}" destId="{CAD20039-5587-455A-8AE1-E93C9F69885A}" srcOrd="9" destOrd="0" presId="urn:microsoft.com/office/officeart/2005/8/layout/vProcess5"/>
    <dgm:cxn modelId="{0E2771E3-8AC1-4561-AE7F-659F9F694B60}" type="presParOf" srcId="{7600BB7D-2A73-4A70-9536-F3457ED18C16}" destId="{4798BE03-087C-42BD-806E-117C9BECBF61}" srcOrd="10" destOrd="0" presId="urn:microsoft.com/office/officeart/2005/8/layout/vProcess5"/>
    <dgm:cxn modelId="{1B64F6E6-16A9-40ED-B61C-9F6E3C0AEF8E}" type="presParOf" srcId="{7600BB7D-2A73-4A70-9536-F3457ED18C16}" destId="{1DCEEE45-6BB2-402E-AF6C-F5169757B832}" srcOrd="11" destOrd="0" presId="urn:microsoft.com/office/officeart/2005/8/layout/vProcess5"/>
    <dgm:cxn modelId="{B31CD708-9C1E-41C8-A730-255E3FCC5948}" type="presParOf" srcId="{7600BB7D-2A73-4A70-9536-F3457ED18C16}" destId="{8073EF37-FF52-4ADF-A5B8-FCD23EA89C89}" srcOrd="12" destOrd="0" presId="urn:microsoft.com/office/officeart/2005/8/layout/vProcess5"/>
    <dgm:cxn modelId="{B0888505-3356-461C-830D-17AD9D965DC0}" type="presParOf" srcId="{7600BB7D-2A73-4A70-9536-F3457ED18C16}" destId="{79DD66ED-2F0D-400F-BD3A-902295AA10D8}" srcOrd="13" destOrd="0" presId="urn:microsoft.com/office/officeart/2005/8/layout/vProcess5"/>
    <dgm:cxn modelId="{94E4E288-84D4-4820-B358-3142E1E12CBC}" type="presParOf" srcId="{7600BB7D-2A73-4A70-9536-F3457ED18C16}" destId="{5FBEC0B9-B663-4FD4-9F6A-F49025B00D07}"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248B520-230E-4B77-A40A-329C189C76A4}"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ID"/>
        </a:p>
      </dgm:t>
    </dgm:pt>
    <dgm:pt modelId="{469DAFF4-E79B-455C-B78E-24AEC435F78B}">
      <dgm:prSet phldrT="[Text]" phldr="1"/>
      <dgm:spPr>
        <a:solidFill>
          <a:schemeClr val="bg2">
            <a:lumMod val="90000"/>
          </a:schemeClr>
        </a:solidFill>
      </dgm:spPr>
      <dgm:t>
        <a:bodyPr/>
        <a:lstStyle/>
        <a:p>
          <a:endParaRPr lang="en-ID"/>
        </a:p>
      </dgm:t>
    </dgm:pt>
    <dgm:pt modelId="{BACCD19F-A684-48CF-A6A0-01B12BF6B5E7}" type="parTrans" cxnId="{60C95B00-A3A3-416A-904C-308A25BC9FE8}">
      <dgm:prSet/>
      <dgm:spPr/>
      <dgm:t>
        <a:bodyPr/>
        <a:lstStyle/>
        <a:p>
          <a:endParaRPr lang="en-ID"/>
        </a:p>
      </dgm:t>
    </dgm:pt>
    <dgm:pt modelId="{71577FEC-E41E-4232-BABC-BC38BEFF7728}" type="sibTrans" cxnId="{60C95B00-A3A3-416A-904C-308A25BC9FE8}">
      <dgm:prSet/>
      <dgm:spPr/>
      <dgm:t>
        <a:bodyPr/>
        <a:lstStyle/>
        <a:p>
          <a:endParaRPr lang="en-ID"/>
        </a:p>
      </dgm:t>
    </dgm:pt>
    <dgm:pt modelId="{AC91EC8D-9AC8-4695-8025-5852927A8B22}">
      <dgm:prSet phldrT="[Text]"/>
      <dgm:spPr>
        <a:solidFill>
          <a:srgbClr val="27457B"/>
        </a:solidFill>
      </dgm:spPr>
      <dgm:t>
        <a:bodyPr/>
        <a:lstStyle/>
        <a:p>
          <a:pPr rtl="0"/>
          <a:r>
            <a:rPr lang="id-ID"/>
            <a:t>ESDM </a:t>
          </a:r>
          <a:r>
            <a:rPr lang="id-ID" err="1"/>
            <a:t>Minister</a:t>
          </a:r>
          <a:r>
            <a:rPr lang="id-ID"/>
            <a:t> </a:t>
          </a:r>
          <a:r>
            <a:rPr lang="id-ID" err="1"/>
            <a:t>Regulation</a:t>
          </a:r>
          <a:r>
            <a:rPr lang="id-ID"/>
            <a:t> No. 49 </a:t>
          </a:r>
          <a:r>
            <a:rPr lang="id-ID" err="1"/>
            <a:t>of</a:t>
          </a:r>
          <a:r>
            <a:rPr lang="id-ID"/>
            <a:t> 2018 </a:t>
          </a:r>
          <a:r>
            <a:rPr lang="id-ID" err="1"/>
            <a:t>to</a:t>
          </a:r>
          <a:r>
            <a:rPr lang="id-ID"/>
            <a:t> </a:t>
          </a:r>
          <a:r>
            <a:rPr lang="id-ID" err="1"/>
            <a:t>encourage</a:t>
          </a:r>
          <a:r>
            <a:rPr lang="id-ID"/>
            <a:t> </a:t>
          </a:r>
          <a:r>
            <a:rPr lang="id-ID" err="1"/>
            <a:t>the</a:t>
          </a:r>
          <a:r>
            <a:rPr lang="id-ID"/>
            <a:t> </a:t>
          </a:r>
          <a:r>
            <a:rPr lang="id-ID" err="1"/>
            <a:t>use</a:t>
          </a:r>
          <a:r>
            <a:rPr lang="id-ID"/>
            <a:t> </a:t>
          </a:r>
          <a:r>
            <a:rPr lang="id-ID" err="1"/>
            <a:t>of</a:t>
          </a:r>
          <a:r>
            <a:rPr lang="id-ID"/>
            <a:t> solar </a:t>
          </a:r>
          <a:r>
            <a:rPr lang="id-ID" err="1"/>
            <a:t>energy</a:t>
          </a:r>
          <a:r>
            <a:rPr lang="id-ID"/>
            <a:t> as a </a:t>
          </a:r>
          <a:r>
            <a:rPr lang="id-ID" err="1"/>
            <a:t>new</a:t>
          </a:r>
          <a:r>
            <a:rPr lang="id-ID"/>
            <a:t> </a:t>
          </a:r>
          <a:r>
            <a:rPr lang="id-ID" err="1"/>
            <a:t>and</a:t>
          </a:r>
          <a:r>
            <a:rPr lang="id-ID"/>
            <a:t> </a:t>
          </a:r>
          <a:r>
            <a:rPr lang="id-ID" err="1"/>
            <a:t>renewable</a:t>
          </a:r>
          <a:r>
            <a:rPr lang="id-ID"/>
            <a:t> </a:t>
          </a:r>
          <a:r>
            <a:rPr lang="id-ID" err="1"/>
            <a:t>energy</a:t>
          </a:r>
          <a:endParaRPr lang="en-ID" err="1"/>
        </a:p>
      </dgm:t>
    </dgm:pt>
    <dgm:pt modelId="{6A1230B7-CF68-4D53-9DA2-C82EF86A8AD9}" type="parTrans" cxnId="{2206B726-0F89-459F-9034-2EFAC32F4AF0}">
      <dgm:prSet/>
      <dgm:spPr/>
      <dgm:t>
        <a:bodyPr/>
        <a:lstStyle/>
        <a:p>
          <a:endParaRPr lang="en-ID"/>
        </a:p>
      </dgm:t>
    </dgm:pt>
    <dgm:pt modelId="{7E0E917A-6709-471D-B31C-CA27B4D353B1}" type="sibTrans" cxnId="{2206B726-0F89-459F-9034-2EFAC32F4AF0}">
      <dgm:prSet/>
      <dgm:spPr/>
      <dgm:t>
        <a:bodyPr/>
        <a:lstStyle/>
        <a:p>
          <a:endParaRPr lang="en-ID"/>
        </a:p>
      </dgm:t>
    </dgm:pt>
    <dgm:pt modelId="{EF61A8B6-2F22-4BA0-8500-A68669C00F4B}">
      <dgm:prSet phldrT="[Text]" phldr="1"/>
      <dgm:spPr>
        <a:solidFill>
          <a:schemeClr val="bg2">
            <a:lumMod val="90000"/>
          </a:schemeClr>
        </a:solidFill>
      </dgm:spPr>
      <dgm:t>
        <a:bodyPr/>
        <a:lstStyle/>
        <a:p>
          <a:endParaRPr lang="en-ID"/>
        </a:p>
      </dgm:t>
    </dgm:pt>
    <dgm:pt modelId="{9F54D747-BF83-474B-B126-FD061E649310}" type="parTrans" cxnId="{DCDED380-AEE6-42D7-9B57-8AE6A7228F82}">
      <dgm:prSet/>
      <dgm:spPr/>
      <dgm:t>
        <a:bodyPr/>
        <a:lstStyle/>
        <a:p>
          <a:endParaRPr lang="en-ID"/>
        </a:p>
      </dgm:t>
    </dgm:pt>
    <dgm:pt modelId="{6E5E2C9C-515D-47CC-AA07-A71C2E76C158}" type="sibTrans" cxnId="{DCDED380-AEE6-42D7-9B57-8AE6A7228F82}">
      <dgm:prSet/>
      <dgm:spPr/>
      <dgm:t>
        <a:bodyPr/>
        <a:lstStyle/>
        <a:p>
          <a:endParaRPr lang="en-ID"/>
        </a:p>
      </dgm:t>
    </dgm:pt>
    <dgm:pt modelId="{6BAC0A6F-8E77-4563-AA45-4252B841403C}">
      <dgm:prSet phldrT="[Text]"/>
      <dgm:spPr>
        <a:solidFill>
          <a:srgbClr val="27457B"/>
        </a:solidFill>
      </dgm:spPr>
      <dgm:t>
        <a:bodyPr/>
        <a:lstStyle/>
        <a:p>
          <a:pPr rtl="0"/>
          <a:r>
            <a:rPr lang="id-ID" err="1"/>
            <a:t>Security</a:t>
          </a:r>
          <a:r>
            <a:rPr lang="id-ID"/>
            <a:t> </a:t>
          </a:r>
          <a:r>
            <a:rPr lang="id-ID" err="1"/>
            <a:t>requirements</a:t>
          </a:r>
          <a:r>
            <a:rPr lang="id-ID"/>
            <a:t> </a:t>
          </a:r>
          <a:r>
            <a:rPr lang="id-ID" err="1"/>
            <a:t>for</a:t>
          </a:r>
          <a:r>
            <a:rPr lang="id-ID"/>
            <a:t> </a:t>
          </a:r>
          <a:r>
            <a:rPr lang="id-ID" err="1"/>
            <a:t>the</a:t>
          </a:r>
          <a:r>
            <a:rPr lang="id-ID"/>
            <a:t> </a:t>
          </a:r>
          <a:r>
            <a:rPr lang="id-ID" err="1"/>
            <a:t>installation</a:t>
          </a:r>
          <a:r>
            <a:rPr lang="id-ID"/>
            <a:t> </a:t>
          </a:r>
          <a:r>
            <a:rPr lang="id-ID" err="1"/>
            <a:t>of</a:t>
          </a:r>
          <a:r>
            <a:rPr lang="id-ID"/>
            <a:t> </a:t>
          </a:r>
          <a:r>
            <a:rPr lang="id-ID" err="1"/>
            <a:t>rooftop</a:t>
          </a:r>
          <a:r>
            <a:rPr lang="id-ID"/>
            <a:t> solar </a:t>
          </a:r>
          <a:r>
            <a:rPr lang="id-ID" err="1"/>
            <a:t>panels</a:t>
          </a:r>
          <a:r>
            <a:rPr lang="id-ID"/>
            <a:t> </a:t>
          </a:r>
          <a:r>
            <a:rPr lang="id-ID" err="1"/>
            <a:t>that</a:t>
          </a:r>
          <a:r>
            <a:rPr lang="id-ID"/>
            <a:t> </a:t>
          </a:r>
          <a:r>
            <a:rPr lang="id-ID" err="1"/>
            <a:t>must</a:t>
          </a:r>
          <a:r>
            <a:rPr lang="id-ID"/>
            <a:t> </a:t>
          </a:r>
          <a:r>
            <a:rPr lang="id-ID" err="1"/>
            <a:t>comply</a:t>
          </a:r>
          <a:r>
            <a:rPr lang="id-ID"/>
            <a:t> </a:t>
          </a:r>
          <a:r>
            <a:rPr lang="id-ID" err="1"/>
            <a:t>with</a:t>
          </a:r>
          <a:r>
            <a:rPr lang="id-ID"/>
            <a:t> </a:t>
          </a:r>
          <a:r>
            <a:rPr lang="id-ID" err="1"/>
            <a:t>certain</a:t>
          </a:r>
          <a:r>
            <a:rPr lang="id-ID"/>
            <a:t> </a:t>
          </a:r>
          <a:r>
            <a:rPr lang="id-ID" err="1"/>
            <a:t>standards</a:t>
          </a:r>
          <a:r>
            <a:rPr lang="id-ID"/>
            <a:t>, </a:t>
          </a:r>
          <a:r>
            <a:rPr lang="id-ID" err="1"/>
            <a:t>one</a:t>
          </a:r>
          <a:r>
            <a:rPr lang="id-ID"/>
            <a:t> </a:t>
          </a:r>
          <a:r>
            <a:rPr lang="id-ID" err="1"/>
            <a:t>of</a:t>
          </a:r>
          <a:r>
            <a:rPr lang="id-ID"/>
            <a:t> </a:t>
          </a:r>
          <a:r>
            <a:rPr lang="id-ID" err="1"/>
            <a:t>which</a:t>
          </a:r>
          <a:r>
            <a:rPr lang="id-ID"/>
            <a:t> </a:t>
          </a:r>
          <a:r>
            <a:rPr lang="id-ID" err="1"/>
            <a:t>is</a:t>
          </a:r>
          <a:r>
            <a:rPr lang="id-ID"/>
            <a:t> </a:t>
          </a:r>
          <a:r>
            <a:rPr lang="id-ID" err="1"/>
            <a:t>the</a:t>
          </a:r>
          <a:r>
            <a:rPr lang="id-ID"/>
            <a:t> PT Perusahaan Listrik Negara (PLN) </a:t>
          </a:r>
          <a:r>
            <a:rPr lang="id-ID" err="1"/>
            <a:t>standard</a:t>
          </a:r>
          <a:r>
            <a:rPr lang="id-ID"/>
            <a:t>.</a:t>
          </a:r>
          <a:endParaRPr lang="en-ID"/>
        </a:p>
      </dgm:t>
    </dgm:pt>
    <dgm:pt modelId="{03300C96-B31C-4937-A4BA-5E8C65A1C778}" type="parTrans" cxnId="{0C4DDE74-C066-4A63-8F1A-326EE5739A54}">
      <dgm:prSet/>
      <dgm:spPr/>
      <dgm:t>
        <a:bodyPr/>
        <a:lstStyle/>
        <a:p>
          <a:endParaRPr lang="en-ID"/>
        </a:p>
      </dgm:t>
    </dgm:pt>
    <dgm:pt modelId="{78B12C74-3589-4357-A82B-F6157C16F4B7}" type="sibTrans" cxnId="{0C4DDE74-C066-4A63-8F1A-326EE5739A54}">
      <dgm:prSet/>
      <dgm:spPr/>
      <dgm:t>
        <a:bodyPr/>
        <a:lstStyle/>
        <a:p>
          <a:endParaRPr lang="en-ID"/>
        </a:p>
      </dgm:t>
    </dgm:pt>
    <dgm:pt modelId="{D0CB7F80-9536-4C39-9AED-8A326C847BBE}">
      <dgm:prSet phldrT="[Text]"/>
      <dgm:spPr>
        <a:solidFill>
          <a:srgbClr val="27457B"/>
        </a:solidFill>
      </dgm:spPr>
      <dgm:t>
        <a:bodyPr/>
        <a:lstStyle/>
        <a:p>
          <a:pPr rtl="0"/>
          <a:r>
            <a:rPr lang="en-ID"/>
            <a:t>Solar energy has the greatest potential, namely 207.8 </a:t>
          </a:r>
          <a:r>
            <a:rPr lang="en-ID" err="1"/>
            <a:t>GWp</a:t>
          </a:r>
          <a:r>
            <a:rPr lang="en-ID">
              <a:latin typeface="Calibri Light" panose="020F0302020204030204"/>
            </a:rPr>
            <a:t> </a:t>
          </a:r>
          <a:endParaRPr lang="en-ID"/>
        </a:p>
      </dgm:t>
    </dgm:pt>
    <dgm:pt modelId="{D62BC61B-1C5F-4277-A78C-E345FDC6CEE3}" type="sibTrans" cxnId="{9B647FC0-D790-4A90-978C-1692B00E7A8D}">
      <dgm:prSet/>
      <dgm:spPr/>
      <dgm:t>
        <a:bodyPr/>
        <a:lstStyle/>
        <a:p>
          <a:endParaRPr lang="en-ID"/>
        </a:p>
      </dgm:t>
    </dgm:pt>
    <dgm:pt modelId="{508ABF35-09BF-4A7D-B992-1A4D2EEA2A69}" type="parTrans" cxnId="{9B647FC0-D790-4A90-978C-1692B00E7A8D}">
      <dgm:prSet/>
      <dgm:spPr/>
      <dgm:t>
        <a:bodyPr/>
        <a:lstStyle/>
        <a:p>
          <a:endParaRPr lang="en-ID"/>
        </a:p>
      </dgm:t>
    </dgm:pt>
    <dgm:pt modelId="{7E785881-354D-47E0-BED6-78EC40D29022}">
      <dgm:prSet phldr="0"/>
      <dgm:spPr/>
      <dgm:t>
        <a:bodyPr/>
        <a:lstStyle/>
        <a:p>
          <a:pPr rtl="0"/>
          <a:endParaRPr lang="en-ID">
            <a:latin typeface="Calibri Light" panose="020F0302020204030204"/>
          </a:endParaRPr>
        </a:p>
      </dgm:t>
    </dgm:pt>
    <dgm:pt modelId="{CFE51EF6-5C56-4469-87A8-296F47605F8B}" type="parTrans" cxnId="{416BD1DA-5690-44EE-8E50-1D04E90E2E67}">
      <dgm:prSet/>
      <dgm:spPr/>
      <dgm:t>
        <a:bodyPr/>
        <a:lstStyle/>
        <a:p>
          <a:endParaRPr lang="en-ID"/>
        </a:p>
      </dgm:t>
    </dgm:pt>
    <dgm:pt modelId="{FCA5A3ED-CAD4-445E-A2A3-E1E6166BFAE1}" type="sibTrans" cxnId="{416BD1DA-5690-44EE-8E50-1D04E90E2E67}">
      <dgm:prSet/>
      <dgm:spPr/>
      <dgm:t>
        <a:bodyPr/>
        <a:lstStyle/>
        <a:p>
          <a:endParaRPr lang="en-ID"/>
        </a:p>
      </dgm:t>
    </dgm:pt>
    <dgm:pt modelId="{05EC58BF-D785-4592-837B-2BE75E467824}" type="pres">
      <dgm:prSet presAssocID="{F248B520-230E-4B77-A40A-329C189C76A4}" presName="linearFlow" presStyleCnt="0">
        <dgm:presLayoutVars>
          <dgm:dir/>
          <dgm:animLvl val="lvl"/>
          <dgm:resizeHandles/>
        </dgm:presLayoutVars>
      </dgm:prSet>
      <dgm:spPr/>
      <dgm:t>
        <a:bodyPr/>
        <a:lstStyle/>
        <a:p>
          <a:endParaRPr lang="en-US"/>
        </a:p>
      </dgm:t>
    </dgm:pt>
    <dgm:pt modelId="{8E6C6DD3-D61B-450E-9531-23FB19EF0DAA}" type="pres">
      <dgm:prSet presAssocID="{7E785881-354D-47E0-BED6-78EC40D29022}" presName="compositeNode" presStyleCnt="0">
        <dgm:presLayoutVars>
          <dgm:bulletEnabled val="1"/>
        </dgm:presLayoutVars>
      </dgm:prSet>
      <dgm:spPr/>
    </dgm:pt>
    <dgm:pt modelId="{0E60552D-0B7E-42BF-A7DE-AFE9E39C3625}" type="pres">
      <dgm:prSet presAssocID="{7E785881-354D-47E0-BED6-78EC40D29022}" presName="imag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321D23D1-5AAB-4EC4-A753-5D48D68E20B6}" type="pres">
      <dgm:prSet presAssocID="{7E785881-354D-47E0-BED6-78EC40D29022}" presName="childNode" presStyleLbl="node1" presStyleIdx="0" presStyleCnt="3">
        <dgm:presLayoutVars>
          <dgm:bulletEnabled val="1"/>
        </dgm:presLayoutVars>
      </dgm:prSet>
      <dgm:spPr/>
      <dgm:t>
        <a:bodyPr/>
        <a:lstStyle/>
        <a:p>
          <a:endParaRPr lang="en-US"/>
        </a:p>
      </dgm:t>
    </dgm:pt>
    <dgm:pt modelId="{00F09B91-0A58-4AAD-96F2-DA5C70D0DD8B}" type="pres">
      <dgm:prSet presAssocID="{7E785881-354D-47E0-BED6-78EC40D29022}" presName="parentNode" presStyleLbl="revTx" presStyleIdx="0" presStyleCnt="3">
        <dgm:presLayoutVars>
          <dgm:chMax val="0"/>
          <dgm:bulletEnabled val="1"/>
        </dgm:presLayoutVars>
      </dgm:prSet>
      <dgm:spPr/>
      <dgm:t>
        <a:bodyPr/>
        <a:lstStyle/>
        <a:p>
          <a:endParaRPr lang="en-US"/>
        </a:p>
      </dgm:t>
    </dgm:pt>
    <dgm:pt modelId="{B4491955-11D0-4A07-98CF-BF65EB810B9A}" type="pres">
      <dgm:prSet presAssocID="{FCA5A3ED-CAD4-445E-A2A3-E1E6166BFAE1}" presName="sibTrans" presStyleCnt="0"/>
      <dgm:spPr/>
    </dgm:pt>
    <dgm:pt modelId="{A5C40666-A01B-40EE-9248-BF2B66C4A65F}" type="pres">
      <dgm:prSet presAssocID="{469DAFF4-E79B-455C-B78E-24AEC435F78B}" presName="compositeNode" presStyleCnt="0">
        <dgm:presLayoutVars>
          <dgm:bulletEnabled val="1"/>
        </dgm:presLayoutVars>
      </dgm:prSet>
      <dgm:spPr/>
    </dgm:pt>
    <dgm:pt modelId="{5B13FFA0-D246-4FBA-8FB8-CB5A3ED8D900}" type="pres">
      <dgm:prSet presAssocID="{469DAFF4-E79B-455C-B78E-24AEC435F78B}" presName="image" presStyleLbl="f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B6D1B7E5-5235-4513-AFE3-C161B9923766}" type="pres">
      <dgm:prSet presAssocID="{469DAFF4-E79B-455C-B78E-24AEC435F78B}" presName="childNode" presStyleLbl="node1" presStyleIdx="1" presStyleCnt="3">
        <dgm:presLayoutVars>
          <dgm:bulletEnabled val="1"/>
        </dgm:presLayoutVars>
      </dgm:prSet>
      <dgm:spPr/>
      <dgm:t>
        <a:bodyPr/>
        <a:lstStyle/>
        <a:p>
          <a:endParaRPr lang="en-US"/>
        </a:p>
      </dgm:t>
    </dgm:pt>
    <dgm:pt modelId="{AA6B3283-A9A8-4B80-8FC3-C94530750F6C}" type="pres">
      <dgm:prSet presAssocID="{469DAFF4-E79B-455C-B78E-24AEC435F78B}" presName="parentNode" presStyleLbl="revTx" presStyleIdx="1" presStyleCnt="3">
        <dgm:presLayoutVars>
          <dgm:chMax val="0"/>
          <dgm:bulletEnabled val="1"/>
        </dgm:presLayoutVars>
      </dgm:prSet>
      <dgm:spPr/>
      <dgm:t>
        <a:bodyPr/>
        <a:lstStyle/>
        <a:p>
          <a:endParaRPr lang="en-US"/>
        </a:p>
      </dgm:t>
    </dgm:pt>
    <dgm:pt modelId="{8DF86659-F639-4E23-9853-A28F19AF9A35}" type="pres">
      <dgm:prSet presAssocID="{71577FEC-E41E-4232-BABC-BC38BEFF7728}" presName="sibTrans" presStyleCnt="0"/>
      <dgm:spPr/>
    </dgm:pt>
    <dgm:pt modelId="{1A9ED0BC-42A5-4271-BB7B-A8F3AA226EC6}" type="pres">
      <dgm:prSet presAssocID="{EF61A8B6-2F22-4BA0-8500-A68669C00F4B}" presName="compositeNode" presStyleCnt="0">
        <dgm:presLayoutVars>
          <dgm:bulletEnabled val="1"/>
        </dgm:presLayoutVars>
      </dgm:prSet>
      <dgm:spPr/>
    </dgm:pt>
    <dgm:pt modelId="{2448C564-B30D-4833-8EE6-D357A18903B5}" type="pres">
      <dgm:prSet presAssocID="{EF61A8B6-2F22-4BA0-8500-A68669C00F4B}" presName="image" presStyleLbl="fgImgPlace1" presStyleIdx="2" presStyleCnt="3" custLinFactNeighborY="148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t>
        <a:bodyPr/>
        <a:lstStyle/>
        <a:p>
          <a:endParaRPr lang="en-US"/>
        </a:p>
      </dgm:t>
    </dgm:pt>
    <dgm:pt modelId="{7EC65A67-7F01-4B63-8F6F-60A0C66229C3}" type="pres">
      <dgm:prSet presAssocID="{EF61A8B6-2F22-4BA0-8500-A68669C00F4B}" presName="childNode" presStyleLbl="node1" presStyleIdx="2" presStyleCnt="3">
        <dgm:presLayoutVars>
          <dgm:bulletEnabled val="1"/>
        </dgm:presLayoutVars>
      </dgm:prSet>
      <dgm:spPr/>
      <dgm:t>
        <a:bodyPr/>
        <a:lstStyle/>
        <a:p>
          <a:endParaRPr lang="en-US"/>
        </a:p>
      </dgm:t>
    </dgm:pt>
    <dgm:pt modelId="{5604F107-1665-4442-9FBB-CE37054E425E}" type="pres">
      <dgm:prSet presAssocID="{EF61A8B6-2F22-4BA0-8500-A68669C00F4B}" presName="parentNode" presStyleLbl="revTx" presStyleIdx="2" presStyleCnt="3">
        <dgm:presLayoutVars>
          <dgm:chMax val="0"/>
          <dgm:bulletEnabled val="1"/>
        </dgm:presLayoutVars>
      </dgm:prSet>
      <dgm:spPr/>
      <dgm:t>
        <a:bodyPr/>
        <a:lstStyle/>
        <a:p>
          <a:endParaRPr lang="en-US"/>
        </a:p>
      </dgm:t>
    </dgm:pt>
  </dgm:ptLst>
  <dgm:cxnLst>
    <dgm:cxn modelId="{9B647FC0-D790-4A90-978C-1692B00E7A8D}" srcId="{7E785881-354D-47E0-BED6-78EC40D29022}" destId="{D0CB7F80-9536-4C39-9AED-8A326C847BBE}" srcOrd="0" destOrd="0" parTransId="{508ABF35-09BF-4A7D-B992-1A4D2EEA2A69}" sibTransId="{D62BC61B-1C5F-4277-A78C-E345FDC6CEE3}"/>
    <dgm:cxn modelId="{416BD1DA-5690-44EE-8E50-1D04E90E2E67}" srcId="{F248B520-230E-4B77-A40A-329C189C76A4}" destId="{7E785881-354D-47E0-BED6-78EC40D29022}" srcOrd="0" destOrd="0" parTransId="{CFE51EF6-5C56-4469-87A8-296F47605F8B}" sibTransId="{FCA5A3ED-CAD4-445E-A2A3-E1E6166BFAE1}"/>
    <dgm:cxn modelId="{5240DC20-5245-4D2B-9FD9-8C772314C6CA}" type="presOf" srcId="{EF61A8B6-2F22-4BA0-8500-A68669C00F4B}" destId="{5604F107-1665-4442-9FBB-CE37054E425E}" srcOrd="0" destOrd="0" presId="urn:microsoft.com/office/officeart/2005/8/layout/hList2"/>
    <dgm:cxn modelId="{2E177E41-EEF9-4F93-BC14-54359450ADB3}" type="presOf" srcId="{469DAFF4-E79B-455C-B78E-24AEC435F78B}" destId="{AA6B3283-A9A8-4B80-8FC3-C94530750F6C}" srcOrd="0" destOrd="0" presId="urn:microsoft.com/office/officeart/2005/8/layout/hList2"/>
    <dgm:cxn modelId="{2119975A-DB59-4FD4-8855-F7110AE9055E}" type="presOf" srcId="{6BAC0A6F-8E77-4563-AA45-4252B841403C}" destId="{7EC65A67-7F01-4B63-8F6F-60A0C66229C3}" srcOrd="0" destOrd="0" presId="urn:microsoft.com/office/officeart/2005/8/layout/hList2"/>
    <dgm:cxn modelId="{0C4DDE74-C066-4A63-8F1A-326EE5739A54}" srcId="{EF61A8B6-2F22-4BA0-8500-A68669C00F4B}" destId="{6BAC0A6F-8E77-4563-AA45-4252B841403C}" srcOrd="0" destOrd="0" parTransId="{03300C96-B31C-4937-A4BA-5E8C65A1C778}" sibTransId="{78B12C74-3589-4357-A82B-F6157C16F4B7}"/>
    <dgm:cxn modelId="{629F00D1-DF50-436B-8D57-FDB933F78194}" type="presOf" srcId="{7E785881-354D-47E0-BED6-78EC40D29022}" destId="{00F09B91-0A58-4AAD-96F2-DA5C70D0DD8B}" srcOrd="0" destOrd="0" presId="urn:microsoft.com/office/officeart/2005/8/layout/hList2"/>
    <dgm:cxn modelId="{31D0D6B5-8D0C-4417-A094-49CCE591F964}" type="presOf" srcId="{AC91EC8D-9AC8-4695-8025-5852927A8B22}" destId="{B6D1B7E5-5235-4513-AFE3-C161B9923766}" srcOrd="0" destOrd="0" presId="urn:microsoft.com/office/officeart/2005/8/layout/hList2"/>
    <dgm:cxn modelId="{361A9990-643C-4102-B0AF-50E6C7954F63}" type="presOf" srcId="{D0CB7F80-9536-4C39-9AED-8A326C847BBE}" destId="{321D23D1-5AAB-4EC4-A753-5D48D68E20B6}" srcOrd="0" destOrd="0" presId="urn:microsoft.com/office/officeart/2005/8/layout/hList2"/>
    <dgm:cxn modelId="{60C95B00-A3A3-416A-904C-308A25BC9FE8}" srcId="{F248B520-230E-4B77-A40A-329C189C76A4}" destId="{469DAFF4-E79B-455C-B78E-24AEC435F78B}" srcOrd="1" destOrd="0" parTransId="{BACCD19F-A684-48CF-A6A0-01B12BF6B5E7}" sibTransId="{71577FEC-E41E-4232-BABC-BC38BEFF7728}"/>
    <dgm:cxn modelId="{2206B726-0F89-459F-9034-2EFAC32F4AF0}" srcId="{469DAFF4-E79B-455C-B78E-24AEC435F78B}" destId="{AC91EC8D-9AC8-4695-8025-5852927A8B22}" srcOrd="0" destOrd="0" parTransId="{6A1230B7-CF68-4D53-9DA2-C82EF86A8AD9}" sibTransId="{7E0E917A-6709-471D-B31C-CA27B4D353B1}"/>
    <dgm:cxn modelId="{DCDED380-AEE6-42D7-9B57-8AE6A7228F82}" srcId="{F248B520-230E-4B77-A40A-329C189C76A4}" destId="{EF61A8B6-2F22-4BA0-8500-A68669C00F4B}" srcOrd="2" destOrd="0" parTransId="{9F54D747-BF83-474B-B126-FD061E649310}" sibTransId="{6E5E2C9C-515D-47CC-AA07-A71C2E76C158}"/>
    <dgm:cxn modelId="{24BF8F97-E843-4298-8D7C-6F3617138050}" type="presOf" srcId="{F248B520-230E-4B77-A40A-329C189C76A4}" destId="{05EC58BF-D785-4592-837B-2BE75E467824}" srcOrd="0" destOrd="0" presId="urn:microsoft.com/office/officeart/2005/8/layout/hList2"/>
    <dgm:cxn modelId="{F5F745BC-4C34-47A4-B590-6B2090A8358C}" type="presParOf" srcId="{05EC58BF-D785-4592-837B-2BE75E467824}" destId="{8E6C6DD3-D61B-450E-9531-23FB19EF0DAA}" srcOrd="0" destOrd="0" presId="urn:microsoft.com/office/officeart/2005/8/layout/hList2"/>
    <dgm:cxn modelId="{D86A940E-9F8A-4F55-91F2-AA51E0676637}" type="presParOf" srcId="{8E6C6DD3-D61B-450E-9531-23FB19EF0DAA}" destId="{0E60552D-0B7E-42BF-A7DE-AFE9E39C3625}" srcOrd="0" destOrd="0" presId="urn:microsoft.com/office/officeart/2005/8/layout/hList2"/>
    <dgm:cxn modelId="{E9759DE8-7089-43B3-83D7-A470DCEBEACB}" type="presParOf" srcId="{8E6C6DD3-D61B-450E-9531-23FB19EF0DAA}" destId="{321D23D1-5AAB-4EC4-A753-5D48D68E20B6}" srcOrd="1" destOrd="0" presId="urn:microsoft.com/office/officeart/2005/8/layout/hList2"/>
    <dgm:cxn modelId="{42AA0915-6D2C-45F9-A677-8C3CB91B9A69}" type="presParOf" srcId="{8E6C6DD3-D61B-450E-9531-23FB19EF0DAA}" destId="{00F09B91-0A58-4AAD-96F2-DA5C70D0DD8B}" srcOrd="2" destOrd="0" presId="urn:microsoft.com/office/officeart/2005/8/layout/hList2"/>
    <dgm:cxn modelId="{C1E50C15-8B71-4F3F-B768-886C7B7BBAE8}" type="presParOf" srcId="{05EC58BF-D785-4592-837B-2BE75E467824}" destId="{B4491955-11D0-4A07-98CF-BF65EB810B9A}" srcOrd="1" destOrd="0" presId="urn:microsoft.com/office/officeart/2005/8/layout/hList2"/>
    <dgm:cxn modelId="{963DFBF1-1053-4698-8666-12AC25DABB5A}" type="presParOf" srcId="{05EC58BF-D785-4592-837B-2BE75E467824}" destId="{A5C40666-A01B-40EE-9248-BF2B66C4A65F}" srcOrd="2" destOrd="0" presId="urn:microsoft.com/office/officeart/2005/8/layout/hList2"/>
    <dgm:cxn modelId="{A371C0F2-C6FA-40C1-8EC7-C89177234CAD}" type="presParOf" srcId="{A5C40666-A01B-40EE-9248-BF2B66C4A65F}" destId="{5B13FFA0-D246-4FBA-8FB8-CB5A3ED8D900}" srcOrd="0" destOrd="0" presId="urn:microsoft.com/office/officeart/2005/8/layout/hList2"/>
    <dgm:cxn modelId="{DCCC066C-ECCE-4EAF-AFD5-22719DC55C42}" type="presParOf" srcId="{A5C40666-A01B-40EE-9248-BF2B66C4A65F}" destId="{B6D1B7E5-5235-4513-AFE3-C161B9923766}" srcOrd="1" destOrd="0" presId="urn:microsoft.com/office/officeart/2005/8/layout/hList2"/>
    <dgm:cxn modelId="{BBBEC094-B865-47EB-920E-A785C2A968E2}" type="presParOf" srcId="{A5C40666-A01B-40EE-9248-BF2B66C4A65F}" destId="{AA6B3283-A9A8-4B80-8FC3-C94530750F6C}" srcOrd="2" destOrd="0" presId="urn:microsoft.com/office/officeart/2005/8/layout/hList2"/>
    <dgm:cxn modelId="{71067E92-0D95-428B-A7F7-B4BAA7FA785E}" type="presParOf" srcId="{05EC58BF-D785-4592-837B-2BE75E467824}" destId="{8DF86659-F639-4E23-9853-A28F19AF9A35}" srcOrd="3" destOrd="0" presId="urn:microsoft.com/office/officeart/2005/8/layout/hList2"/>
    <dgm:cxn modelId="{68824584-6B43-4107-A28C-7AE69DFF94A2}" type="presParOf" srcId="{05EC58BF-D785-4592-837B-2BE75E467824}" destId="{1A9ED0BC-42A5-4271-BB7B-A8F3AA226EC6}" srcOrd="4" destOrd="0" presId="urn:microsoft.com/office/officeart/2005/8/layout/hList2"/>
    <dgm:cxn modelId="{BED2999E-6471-41FA-905C-D5C8ED676ED7}" type="presParOf" srcId="{1A9ED0BC-42A5-4271-BB7B-A8F3AA226EC6}" destId="{2448C564-B30D-4833-8EE6-D357A18903B5}" srcOrd="0" destOrd="0" presId="urn:microsoft.com/office/officeart/2005/8/layout/hList2"/>
    <dgm:cxn modelId="{D32FA015-99D9-4123-98B5-CB8DE23063F2}" type="presParOf" srcId="{1A9ED0BC-42A5-4271-BB7B-A8F3AA226EC6}" destId="{7EC65A67-7F01-4B63-8F6F-60A0C66229C3}" srcOrd="1" destOrd="0" presId="urn:microsoft.com/office/officeart/2005/8/layout/hList2"/>
    <dgm:cxn modelId="{71BC68A1-5FBF-4430-9BF4-94074055311D}" type="presParOf" srcId="{1A9ED0BC-42A5-4271-BB7B-A8F3AA226EC6}" destId="{5604F107-1665-4442-9FBB-CE37054E425E}" srcOrd="2" destOrd="0" presId="urn:microsoft.com/office/officeart/2005/8/layout/hList2"/>
  </dgm:cxnLst>
  <dgm:bg>
    <a:solidFill>
      <a:srgbClr val="27457B">
        <a:alpha val="56000"/>
      </a:srgb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7EA0E7-EF77-43CC-B67D-F190DFEDB810}" type="doc">
      <dgm:prSet loTypeId="urn:microsoft.com/office/officeart/2005/8/layout/process4" loCatId="list" qsTypeId="urn:microsoft.com/office/officeart/2005/8/quickstyle/3d1" qsCatId="3D" csTypeId="urn:microsoft.com/office/officeart/2005/8/colors/accent0_3" csCatId="mainScheme" phldr="1"/>
      <dgm:spPr/>
      <dgm:t>
        <a:bodyPr/>
        <a:lstStyle/>
        <a:p>
          <a:endParaRPr lang="en-ID"/>
        </a:p>
      </dgm:t>
    </dgm:pt>
    <dgm:pt modelId="{8C446F06-9095-4B93-8EBB-E34F3468E8AC}">
      <dgm:prSet phldrT="[Text]"/>
      <dgm:spPr/>
      <dgm:t>
        <a:bodyPr/>
        <a:lstStyle/>
        <a:p>
          <a:pPr rtl="0"/>
          <a:r>
            <a:rPr lang="id-ID" err="1"/>
            <a:t>Ministry</a:t>
          </a:r>
          <a:r>
            <a:rPr lang="id-ID"/>
            <a:t> </a:t>
          </a:r>
          <a:r>
            <a:rPr lang="id-ID" err="1"/>
            <a:t>of</a:t>
          </a:r>
          <a:r>
            <a:rPr lang="id-ID"/>
            <a:t> Energy </a:t>
          </a:r>
          <a:r>
            <a:rPr lang="id-ID" err="1"/>
            <a:t>and</a:t>
          </a:r>
          <a:r>
            <a:rPr lang="id-ID"/>
            <a:t> Mineral Resources </a:t>
          </a:r>
          <a:r>
            <a:rPr lang="id-ID" err="1"/>
            <a:t>Policy</a:t>
          </a:r>
          <a:r>
            <a:rPr lang="id-ID"/>
            <a:t> No. 49 in 2018</a:t>
          </a:r>
          <a:r>
            <a:rPr lang="id-ID">
              <a:latin typeface="Calibri Light" panose="020F0302020204030204"/>
            </a:rPr>
            <a:t> </a:t>
          </a:r>
          <a:endParaRPr lang="en-ID"/>
        </a:p>
      </dgm:t>
    </dgm:pt>
    <dgm:pt modelId="{88A264E7-6830-4447-8EFC-925F119AEBAA}" type="parTrans" cxnId="{EC389D77-8388-42CE-80FD-D2EF96991858}">
      <dgm:prSet/>
      <dgm:spPr/>
      <dgm:t>
        <a:bodyPr/>
        <a:lstStyle/>
        <a:p>
          <a:endParaRPr lang="en-ID"/>
        </a:p>
      </dgm:t>
    </dgm:pt>
    <dgm:pt modelId="{CA561A30-ED68-432B-8A40-94D117AC2B7A}" type="sibTrans" cxnId="{EC389D77-8388-42CE-80FD-D2EF96991858}">
      <dgm:prSet/>
      <dgm:spPr/>
      <dgm:t>
        <a:bodyPr/>
        <a:lstStyle/>
        <a:p>
          <a:endParaRPr lang="en-ID"/>
        </a:p>
      </dgm:t>
    </dgm:pt>
    <dgm:pt modelId="{CBA598A8-D1C9-41B2-B61D-EB2EA7EE5542}">
      <dgm:prSet phldrT="[Text]"/>
      <dgm:spPr/>
      <dgm:t>
        <a:bodyPr/>
        <a:lstStyle/>
        <a:p>
          <a:pPr rtl="0"/>
          <a:r>
            <a:rPr lang="id-ID"/>
            <a:t>The </a:t>
          </a:r>
          <a:r>
            <a:rPr lang="id-ID" err="1"/>
            <a:t>growth</a:t>
          </a:r>
          <a:r>
            <a:rPr lang="id-ID"/>
            <a:t> </a:t>
          </a:r>
          <a:r>
            <a:rPr lang="id-ID" err="1"/>
            <a:t>of</a:t>
          </a:r>
          <a:r>
            <a:rPr lang="id-ID"/>
            <a:t> </a:t>
          </a:r>
          <a:r>
            <a:rPr lang="id-ID" err="1"/>
            <a:t>rooftop</a:t>
          </a:r>
          <a:r>
            <a:rPr lang="id-ID"/>
            <a:t> solar </a:t>
          </a:r>
          <a:r>
            <a:rPr lang="id-ID" err="1"/>
            <a:t>panels</a:t>
          </a:r>
          <a:r>
            <a:rPr lang="id-ID"/>
            <a:t> in April 2020 </a:t>
          </a:r>
          <a:r>
            <a:rPr lang="id-ID" err="1"/>
            <a:t>reached</a:t>
          </a:r>
          <a:r>
            <a:rPr lang="id-ID"/>
            <a:t> 17% </a:t>
          </a:r>
          <a:r>
            <a:rPr lang="id-ID" err="1"/>
            <a:t>compared</a:t>
          </a:r>
          <a:r>
            <a:rPr lang="id-ID"/>
            <a:t> </a:t>
          </a:r>
          <a:r>
            <a:rPr lang="id-ID" err="1"/>
            <a:t>to</a:t>
          </a:r>
          <a:r>
            <a:rPr lang="id-ID"/>
            <a:t> </a:t>
          </a:r>
          <a:r>
            <a:rPr lang="id-ID" err="1"/>
            <a:t>December</a:t>
          </a:r>
          <a:r>
            <a:rPr lang="id-ID"/>
            <a:t> 2019 (PT PLN, 2020)</a:t>
          </a:r>
          <a:endParaRPr lang="en-ID"/>
        </a:p>
      </dgm:t>
    </dgm:pt>
    <dgm:pt modelId="{CDE37DC5-EDA6-4914-B8E8-D4AD2F3F9B44}" type="parTrans" cxnId="{6F00A96D-0CE7-4D9C-AADC-BC25A769BA57}">
      <dgm:prSet/>
      <dgm:spPr/>
      <dgm:t>
        <a:bodyPr/>
        <a:lstStyle/>
        <a:p>
          <a:endParaRPr lang="en-ID"/>
        </a:p>
      </dgm:t>
    </dgm:pt>
    <dgm:pt modelId="{71E4C81A-8430-42C0-B48D-7FABDCC19344}" type="sibTrans" cxnId="{6F00A96D-0CE7-4D9C-AADC-BC25A769BA57}">
      <dgm:prSet/>
      <dgm:spPr/>
      <dgm:t>
        <a:bodyPr/>
        <a:lstStyle/>
        <a:p>
          <a:endParaRPr lang="en-ID"/>
        </a:p>
      </dgm:t>
    </dgm:pt>
    <dgm:pt modelId="{3C3F769F-1EE8-4DD5-8097-6816FFD2F584}">
      <dgm:prSet phldrT="[Text]"/>
      <dgm:spPr/>
      <dgm:t>
        <a:bodyPr/>
        <a:lstStyle/>
        <a:p>
          <a:pPr rtl="0"/>
          <a:r>
            <a:rPr lang="id-ID"/>
            <a:t>20% </a:t>
          </a:r>
          <a:r>
            <a:rPr lang="id-ID" err="1"/>
            <a:t>decrease</a:t>
          </a:r>
          <a:r>
            <a:rPr lang="id-ID"/>
            <a:t> in </a:t>
          </a:r>
          <a:r>
            <a:rPr lang="id-ID" err="1"/>
            <a:t>revenue</a:t>
          </a:r>
          <a:r>
            <a:rPr lang="id-ID"/>
            <a:t> </a:t>
          </a:r>
          <a:r>
            <a:rPr lang="id-ID" err="1"/>
            <a:t>at</a:t>
          </a:r>
          <a:r>
            <a:rPr lang="id-ID"/>
            <a:t> PLN Main </a:t>
          </a:r>
          <a:r>
            <a:rPr lang="id-ID" err="1"/>
            <a:t>Distribution</a:t>
          </a:r>
          <a:r>
            <a:rPr lang="id-ID"/>
            <a:t> Unit (UID) Jakarta Raya </a:t>
          </a:r>
          <a:r>
            <a:rPr lang="id-ID" err="1"/>
            <a:t>when</a:t>
          </a:r>
          <a:r>
            <a:rPr lang="id-ID"/>
            <a:t> </a:t>
          </a:r>
          <a:r>
            <a:rPr lang="id-ID" err="1"/>
            <a:t>customers</a:t>
          </a:r>
          <a:r>
            <a:rPr lang="id-ID"/>
            <a:t> start </a:t>
          </a:r>
          <a:r>
            <a:rPr lang="id-ID" err="1"/>
            <a:t>using</a:t>
          </a:r>
          <a:r>
            <a:rPr lang="id-ID"/>
            <a:t> </a:t>
          </a:r>
          <a:r>
            <a:rPr lang="id-ID" err="1"/>
            <a:t>rooftop</a:t>
          </a:r>
          <a:r>
            <a:rPr lang="id-ID"/>
            <a:t> solar </a:t>
          </a:r>
          <a:r>
            <a:rPr lang="id-ID" err="1"/>
            <a:t>panels</a:t>
          </a:r>
          <a:r>
            <a:rPr lang="id-ID"/>
            <a:t>.</a:t>
          </a:r>
          <a:endParaRPr lang="en-ID"/>
        </a:p>
      </dgm:t>
    </dgm:pt>
    <dgm:pt modelId="{BB5F78F8-F938-410B-BC27-0DE3D3602B92}" type="parTrans" cxnId="{3A06BF2A-E1F8-4622-96A0-362DFF3C9B8D}">
      <dgm:prSet/>
      <dgm:spPr/>
      <dgm:t>
        <a:bodyPr/>
        <a:lstStyle/>
        <a:p>
          <a:endParaRPr lang="en-ID"/>
        </a:p>
      </dgm:t>
    </dgm:pt>
    <dgm:pt modelId="{D7199DC2-365B-4861-A133-C08AB9A53E3C}" type="sibTrans" cxnId="{3A06BF2A-E1F8-4622-96A0-362DFF3C9B8D}">
      <dgm:prSet/>
      <dgm:spPr/>
      <dgm:t>
        <a:bodyPr/>
        <a:lstStyle/>
        <a:p>
          <a:endParaRPr lang="en-ID"/>
        </a:p>
      </dgm:t>
    </dgm:pt>
    <dgm:pt modelId="{BA07A0F4-9CD6-4C78-860C-0F77535E39FA}">
      <dgm:prSet phldrT="[Text]"/>
      <dgm:spPr/>
      <dgm:t>
        <a:bodyPr/>
        <a:lstStyle/>
        <a:p>
          <a:pPr rtl="0"/>
          <a:r>
            <a:rPr lang="id-ID"/>
            <a:t>PT PLN </a:t>
          </a:r>
          <a:r>
            <a:rPr lang="id-ID" err="1"/>
            <a:t>needs</a:t>
          </a:r>
          <a:r>
            <a:rPr lang="id-ID"/>
            <a:t> </a:t>
          </a:r>
          <a:r>
            <a:rPr lang="id-ID" err="1"/>
            <a:t>to</a:t>
          </a:r>
          <a:r>
            <a:rPr lang="id-ID"/>
            <a:t> </a:t>
          </a:r>
          <a:r>
            <a:rPr lang="id-ID" err="1"/>
            <a:t>enter</a:t>
          </a:r>
          <a:r>
            <a:rPr lang="id-ID"/>
            <a:t> </a:t>
          </a:r>
          <a:r>
            <a:rPr lang="id-ID" err="1"/>
            <a:t>the</a:t>
          </a:r>
          <a:r>
            <a:rPr lang="id-ID"/>
            <a:t> PV </a:t>
          </a:r>
          <a:r>
            <a:rPr lang="id-ID" i="0" err="1"/>
            <a:t>Rooftop</a:t>
          </a:r>
          <a:r>
            <a:rPr lang="id-ID"/>
            <a:t> </a:t>
          </a:r>
          <a:r>
            <a:rPr lang="id-ID" err="1"/>
            <a:t>market</a:t>
          </a:r>
          <a:r>
            <a:rPr lang="id-ID"/>
            <a:t> as </a:t>
          </a:r>
          <a:r>
            <a:rPr lang="id-ID" err="1"/>
            <a:t>an</a:t>
          </a:r>
          <a:r>
            <a:rPr lang="id-ID"/>
            <a:t> </a:t>
          </a:r>
          <a:r>
            <a:rPr lang="id-ID" err="1"/>
            <a:t>anticipation</a:t>
          </a:r>
          <a:r>
            <a:rPr lang="id-ID"/>
            <a:t> </a:t>
          </a:r>
          <a:r>
            <a:rPr lang="id-ID" err="1"/>
            <a:t>of</a:t>
          </a:r>
          <a:r>
            <a:rPr lang="id-ID"/>
            <a:t> </a:t>
          </a:r>
          <a:r>
            <a:rPr lang="id-ID" err="1"/>
            <a:t>the</a:t>
          </a:r>
          <a:r>
            <a:rPr lang="id-ID"/>
            <a:t> </a:t>
          </a:r>
          <a:r>
            <a:rPr lang="id-ID" err="1"/>
            <a:t>decline</a:t>
          </a:r>
          <a:r>
            <a:rPr lang="id-ID"/>
            <a:t> in </a:t>
          </a:r>
          <a:r>
            <a:rPr lang="id-ID" err="1"/>
            <a:t>sales</a:t>
          </a:r>
          <a:r>
            <a:rPr lang="id-ID"/>
            <a:t> </a:t>
          </a:r>
          <a:r>
            <a:rPr lang="id-ID" err="1"/>
            <a:t>of</a:t>
          </a:r>
          <a:r>
            <a:rPr lang="id-ID"/>
            <a:t> </a:t>
          </a:r>
          <a:r>
            <a:rPr lang="id-ID" err="1"/>
            <a:t>PLN's</a:t>
          </a:r>
          <a:r>
            <a:rPr lang="id-ID"/>
            <a:t> main </a:t>
          </a:r>
          <a:r>
            <a:rPr lang="id-ID" err="1"/>
            <a:t>business</a:t>
          </a:r>
          <a:r>
            <a:rPr lang="id-ID"/>
            <a:t>, </a:t>
          </a:r>
          <a:r>
            <a:rPr lang="id-ID" err="1"/>
            <a:t>namely</a:t>
          </a:r>
          <a:r>
            <a:rPr lang="id-ID"/>
            <a:t> </a:t>
          </a:r>
          <a:r>
            <a:rPr lang="id-ID" err="1"/>
            <a:t>conventional</a:t>
          </a:r>
          <a:r>
            <a:rPr lang="id-ID"/>
            <a:t> </a:t>
          </a:r>
          <a:r>
            <a:rPr lang="id-ID" err="1"/>
            <a:t>electricity</a:t>
          </a:r>
          <a:r>
            <a:rPr lang="id-ID"/>
            <a:t> </a:t>
          </a:r>
          <a:r>
            <a:rPr lang="id-ID" err="1"/>
            <a:t>due</a:t>
          </a:r>
          <a:r>
            <a:rPr lang="id-ID"/>
            <a:t> </a:t>
          </a:r>
          <a:r>
            <a:rPr lang="id-ID" err="1"/>
            <a:t>to</a:t>
          </a:r>
          <a:r>
            <a:rPr lang="id-ID"/>
            <a:t> </a:t>
          </a:r>
          <a:r>
            <a:rPr lang="id-ID" err="1"/>
            <a:t>the</a:t>
          </a:r>
          <a:r>
            <a:rPr lang="id-ID"/>
            <a:t> </a:t>
          </a:r>
          <a:r>
            <a:rPr lang="id-ID" err="1"/>
            <a:t>rapid</a:t>
          </a:r>
          <a:r>
            <a:rPr lang="id-ID"/>
            <a:t> </a:t>
          </a:r>
          <a:r>
            <a:rPr lang="id-ID" err="1"/>
            <a:t>growth</a:t>
          </a:r>
          <a:r>
            <a:rPr lang="id-ID"/>
            <a:t> </a:t>
          </a:r>
          <a:r>
            <a:rPr lang="id-ID" err="1"/>
            <a:t>of</a:t>
          </a:r>
          <a:r>
            <a:rPr lang="id-ID"/>
            <a:t> </a:t>
          </a:r>
          <a:r>
            <a:rPr lang="id-ID" err="1"/>
            <a:t>the</a:t>
          </a:r>
          <a:r>
            <a:rPr lang="id-ID"/>
            <a:t> PV </a:t>
          </a:r>
          <a:r>
            <a:rPr lang="id-ID" i="0" err="1"/>
            <a:t>Rooftop</a:t>
          </a:r>
          <a:r>
            <a:rPr lang="id-ID"/>
            <a:t> </a:t>
          </a:r>
          <a:r>
            <a:rPr lang="id-ID" err="1"/>
            <a:t>business</a:t>
          </a:r>
          <a:r>
            <a:rPr lang="id-ID"/>
            <a:t>.</a:t>
          </a:r>
          <a:endParaRPr lang="en-ID"/>
        </a:p>
      </dgm:t>
    </dgm:pt>
    <dgm:pt modelId="{1F610BD7-2FEA-44FA-964B-340BA71F6F4C}" type="parTrans" cxnId="{D594E839-5E1E-40BE-AC97-FF8E5851A4A1}">
      <dgm:prSet/>
      <dgm:spPr/>
      <dgm:t>
        <a:bodyPr/>
        <a:lstStyle/>
        <a:p>
          <a:endParaRPr lang="en-ID"/>
        </a:p>
      </dgm:t>
    </dgm:pt>
    <dgm:pt modelId="{483792F6-4264-4987-910E-FB5BB1D27C87}" type="sibTrans" cxnId="{D594E839-5E1E-40BE-AC97-FF8E5851A4A1}">
      <dgm:prSet/>
      <dgm:spPr/>
      <dgm:t>
        <a:bodyPr/>
        <a:lstStyle/>
        <a:p>
          <a:endParaRPr lang="en-ID"/>
        </a:p>
      </dgm:t>
    </dgm:pt>
    <dgm:pt modelId="{2EA716BD-E451-460C-A1EA-8B2E673E30B1}">
      <dgm:prSet phldrT="[Text]"/>
      <dgm:spPr/>
      <dgm:t>
        <a:bodyPr/>
        <a:lstStyle/>
        <a:p>
          <a:pPr rtl="0"/>
          <a:r>
            <a:rPr lang="id-ID"/>
            <a:t>PT PLN </a:t>
          </a:r>
          <a:r>
            <a:rPr lang="id-ID" err="1"/>
            <a:t>can</a:t>
          </a:r>
          <a:r>
            <a:rPr lang="id-ID"/>
            <a:t> </a:t>
          </a:r>
          <a:r>
            <a:rPr lang="id-ID" err="1"/>
            <a:t>accelerate</a:t>
          </a:r>
          <a:r>
            <a:rPr lang="id-ID"/>
            <a:t> </a:t>
          </a:r>
          <a:r>
            <a:rPr lang="id-ID" err="1"/>
            <a:t>the</a:t>
          </a:r>
          <a:r>
            <a:rPr lang="id-ID"/>
            <a:t> target </a:t>
          </a:r>
          <a:r>
            <a:rPr lang="id-ID" err="1"/>
            <a:t>of</a:t>
          </a:r>
          <a:r>
            <a:rPr lang="id-ID"/>
            <a:t> </a:t>
          </a:r>
          <a:r>
            <a:rPr lang="id-ID" err="1"/>
            <a:t>achieving</a:t>
          </a:r>
          <a:r>
            <a:rPr lang="id-ID"/>
            <a:t> </a:t>
          </a:r>
          <a:r>
            <a:rPr lang="id-ID" err="1"/>
            <a:t>the</a:t>
          </a:r>
          <a:r>
            <a:rPr lang="id-ID"/>
            <a:t> </a:t>
          </a:r>
          <a:r>
            <a:rPr lang="id-ID" err="1"/>
            <a:t>use</a:t>
          </a:r>
          <a:r>
            <a:rPr lang="id-ID"/>
            <a:t> </a:t>
          </a:r>
          <a:r>
            <a:rPr lang="id-ID" err="1"/>
            <a:t>of</a:t>
          </a:r>
          <a:r>
            <a:rPr lang="id-ID"/>
            <a:t> </a:t>
          </a:r>
          <a:r>
            <a:rPr lang="id-ID" err="1"/>
            <a:t>the</a:t>
          </a:r>
          <a:r>
            <a:rPr lang="id-ID"/>
            <a:t> EBT level </a:t>
          </a:r>
          <a:r>
            <a:rPr lang="id-ID" err="1"/>
            <a:t>of</a:t>
          </a:r>
          <a:r>
            <a:rPr lang="id-ID"/>
            <a:t> 23% </a:t>
          </a:r>
          <a:r>
            <a:rPr lang="id-ID" err="1"/>
            <a:t>by</a:t>
          </a:r>
          <a:r>
            <a:rPr lang="id-ID"/>
            <a:t> 2025</a:t>
          </a:r>
          <a:r>
            <a:rPr lang="id-ID">
              <a:latin typeface="Calibri Light" panose="020F0302020204030204"/>
            </a:rPr>
            <a:t> </a:t>
          </a:r>
          <a:endParaRPr lang="en-ID"/>
        </a:p>
      </dgm:t>
    </dgm:pt>
    <dgm:pt modelId="{CE6AD006-F639-4BC4-92C3-B4A8565AE749}" type="parTrans" cxnId="{836A886D-93F1-4899-9CFB-151BE4C5C1FA}">
      <dgm:prSet/>
      <dgm:spPr/>
      <dgm:t>
        <a:bodyPr/>
        <a:lstStyle/>
        <a:p>
          <a:endParaRPr lang="en-ID"/>
        </a:p>
      </dgm:t>
    </dgm:pt>
    <dgm:pt modelId="{75F2EE06-C86C-46B7-90F9-39B1383D7725}" type="sibTrans" cxnId="{836A886D-93F1-4899-9CFB-151BE4C5C1FA}">
      <dgm:prSet/>
      <dgm:spPr/>
      <dgm:t>
        <a:bodyPr/>
        <a:lstStyle/>
        <a:p>
          <a:endParaRPr lang="en-ID"/>
        </a:p>
      </dgm:t>
    </dgm:pt>
    <dgm:pt modelId="{2D082A4D-6DEB-4177-B598-2CE53B4565BE}">
      <dgm:prSet phldrT="[Text]"/>
      <dgm:spPr/>
      <dgm:t>
        <a:bodyPr/>
        <a:lstStyle/>
        <a:p>
          <a:pPr rtl="0"/>
          <a:r>
            <a:rPr lang="id-ID"/>
            <a:t>As a </a:t>
          </a:r>
          <a:r>
            <a:rPr lang="id-ID" err="1"/>
            <a:t>solution</a:t>
          </a:r>
          <a:r>
            <a:rPr lang="id-ID"/>
            <a:t> </a:t>
          </a:r>
          <a:r>
            <a:rPr lang="id-ID" err="1"/>
            <a:t>to</a:t>
          </a:r>
          <a:r>
            <a:rPr lang="id-ID"/>
            <a:t> </a:t>
          </a:r>
          <a:r>
            <a:rPr lang="id-ID" err="1"/>
            <a:t>meet</a:t>
          </a:r>
          <a:r>
            <a:rPr lang="id-ID"/>
            <a:t> </a:t>
          </a:r>
          <a:r>
            <a:rPr lang="id-ID" err="1"/>
            <a:t>customer</a:t>
          </a:r>
          <a:r>
            <a:rPr lang="id-ID"/>
            <a:t> </a:t>
          </a:r>
          <a:r>
            <a:rPr lang="id-ID" err="1"/>
            <a:t>demands</a:t>
          </a:r>
          <a:r>
            <a:rPr lang="id-ID"/>
            <a:t> in </a:t>
          </a:r>
          <a:r>
            <a:rPr lang="id-ID" i="0"/>
            <a:t>Green Energy</a:t>
          </a:r>
          <a:r>
            <a:rPr lang="id-ID"/>
            <a:t>.</a:t>
          </a:r>
          <a:endParaRPr lang="en-ID"/>
        </a:p>
      </dgm:t>
    </dgm:pt>
    <dgm:pt modelId="{47669628-3315-4187-A262-A6017E7F4FAC}" type="parTrans" cxnId="{F05D4A20-BA10-46EF-8BA5-BA016CB2BD0F}">
      <dgm:prSet/>
      <dgm:spPr/>
      <dgm:t>
        <a:bodyPr/>
        <a:lstStyle/>
        <a:p>
          <a:endParaRPr lang="en-ID"/>
        </a:p>
      </dgm:t>
    </dgm:pt>
    <dgm:pt modelId="{11EE3862-0684-4CD6-ACEF-2719C4AA9B77}" type="sibTrans" cxnId="{F05D4A20-BA10-46EF-8BA5-BA016CB2BD0F}">
      <dgm:prSet/>
      <dgm:spPr/>
      <dgm:t>
        <a:bodyPr/>
        <a:lstStyle/>
        <a:p>
          <a:endParaRPr lang="en-ID"/>
        </a:p>
      </dgm:t>
    </dgm:pt>
    <dgm:pt modelId="{76E7BC41-9B35-44EC-B390-927C70586E0D}">
      <dgm:prSet phldrT="[Text]"/>
      <dgm:spPr/>
      <dgm:t>
        <a:bodyPr/>
        <a:lstStyle/>
        <a:p>
          <a:pPr rtl="0"/>
          <a:r>
            <a:rPr lang="en-US"/>
            <a:t>PT PLN can determine the right promotional strategy in targeting target consumers</a:t>
          </a:r>
          <a:endParaRPr lang="en-ID"/>
        </a:p>
      </dgm:t>
    </dgm:pt>
    <dgm:pt modelId="{C3FB8C98-A512-417B-827F-73D8AE3DDDD2}" type="parTrans" cxnId="{5EEB68DF-4192-49FA-BCF1-B817062F4EDF}">
      <dgm:prSet/>
      <dgm:spPr/>
      <dgm:t>
        <a:bodyPr/>
        <a:lstStyle/>
        <a:p>
          <a:endParaRPr lang="en-ID"/>
        </a:p>
      </dgm:t>
    </dgm:pt>
    <dgm:pt modelId="{89C5570D-CBFE-42CE-8E20-5253626A0DAC}" type="sibTrans" cxnId="{5EEB68DF-4192-49FA-BCF1-B817062F4EDF}">
      <dgm:prSet/>
      <dgm:spPr/>
      <dgm:t>
        <a:bodyPr/>
        <a:lstStyle/>
        <a:p>
          <a:endParaRPr lang="en-ID"/>
        </a:p>
      </dgm:t>
    </dgm:pt>
    <dgm:pt modelId="{18086BEA-574F-4C8B-9235-749A1146D243}">
      <dgm:prSet phldrT="[Text]"/>
      <dgm:spPr/>
      <dgm:t>
        <a:bodyPr/>
        <a:lstStyle/>
        <a:p>
          <a:pPr rtl="0"/>
          <a:r>
            <a:rPr lang="en-US"/>
            <a:t>Analysis of the characteristics of the PV</a:t>
          </a:r>
          <a:r>
            <a:rPr lang="en-US" i="0"/>
            <a:t> Rooftop </a:t>
          </a:r>
          <a:r>
            <a:rPr lang="en-US"/>
            <a:t>market in Indonesia, the current position of PT PLN in </a:t>
          </a:r>
          <a:r>
            <a:rPr lang="en-US" i="0"/>
            <a:t>the </a:t>
          </a:r>
          <a:r>
            <a:rPr lang="en-US"/>
            <a:t>PV </a:t>
          </a:r>
          <a:r>
            <a:rPr lang="en-US" i="0"/>
            <a:t>Rooftop </a:t>
          </a:r>
          <a:r>
            <a:rPr lang="en-US"/>
            <a:t>market in Indonesia, and the benefits for each customer who installs PV </a:t>
          </a:r>
          <a:r>
            <a:rPr lang="en-US" i="0"/>
            <a:t>Rooftop</a:t>
          </a:r>
          <a:endParaRPr lang="en-ID" i="0"/>
        </a:p>
      </dgm:t>
    </dgm:pt>
    <dgm:pt modelId="{D408CE2E-9539-4A0D-A161-A0E960226259}" type="parTrans" cxnId="{28EA4D74-2AC5-47D2-B941-D4A0A9010F27}">
      <dgm:prSet/>
      <dgm:spPr/>
      <dgm:t>
        <a:bodyPr/>
        <a:lstStyle/>
        <a:p>
          <a:endParaRPr lang="en-ID"/>
        </a:p>
      </dgm:t>
    </dgm:pt>
    <dgm:pt modelId="{350EE1CD-5DE6-4FD7-9A50-73D59FC004CF}" type="sibTrans" cxnId="{28EA4D74-2AC5-47D2-B941-D4A0A9010F27}">
      <dgm:prSet/>
      <dgm:spPr/>
      <dgm:t>
        <a:bodyPr/>
        <a:lstStyle/>
        <a:p>
          <a:endParaRPr lang="en-ID"/>
        </a:p>
      </dgm:t>
    </dgm:pt>
    <dgm:pt modelId="{12A525AF-A8D7-46D8-B13D-56F205B86ED6}">
      <dgm:prSet phldrT="[Text]"/>
      <dgm:spPr/>
      <dgm:t>
        <a:bodyPr/>
        <a:lstStyle/>
        <a:p>
          <a:pPr rtl="0"/>
          <a:r>
            <a:rPr lang="en-US"/>
            <a:t>Reviewing financing schemes for customers related to savings and financing for purchasing PV </a:t>
          </a:r>
          <a:r>
            <a:rPr lang="en-US" i="0"/>
            <a:t>Rooftop </a:t>
          </a:r>
          <a:r>
            <a:rPr lang="en-US"/>
            <a:t>with credit schemes &amp; projected losses for PT PLN</a:t>
          </a:r>
          <a:endParaRPr lang="en-ID"/>
        </a:p>
      </dgm:t>
    </dgm:pt>
    <dgm:pt modelId="{67D25E76-3660-49CA-A8EE-882EF8993BC6}" type="parTrans" cxnId="{95A115C7-F393-42E4-ACA1-C3E6469D5D0E}">
      <dgm:prSet/>
      <dgm:spPr/>
      <dgm:t>
        <a:bodyPr/>
        <a:lstStyle/>
        <a:p>
          <a:endParaRPr lang="en-ID"/>
        </a:p>
      </dgm:t>
    </dgm:pt>
    <dgm:pt modelId="{6C932CBE-8A2B-480C-BBA3-1357B7951F85}" type="sibTrans" cxnId="{95A115C7-F393-42E4-ACA1-C3E6469D5D0E}">
      <dgm:prSet/>
      <dgm:spPr/>
      <dgm:t>
        <a:bodyPr/>
        <a:lstStyle/>
        <a:p>
          <a:endParaRPr lang="en-ID"/>
        </a:p>
      </dgm:t>
    </dgm:pt>
    <dgm:pt modelId="{32901B1D-1B41-439F-902D-FE3AEA5E94E4}" type="pres">
      <dgm:prSet presAssocID="{527EA0E7-EF77-43CC-B67D-F190DFEDB810}" presName="Name0" presStyleCnt="0">
        <dgm:presLayoutVars>
          <dgm:dir/>
          <dgm:animLvl val="lvl"/>
          <dgm:resizeHandles val="exact"/>
        </dgm:presLayoutVars>
      </dgm:prSet>
      <dgm:spPr/>
      <dgm:t>
        <a:bodyPr/>
        <a:lstStyle/>
        <a:p>
          <a:endParaRPr lang="en-US"/>
        </a:p>
      </dgm:t>
    </dgm:pt>
    <dgm:pt modelId="{98A7DDA4-987F-4BD1-A5A7-5491A19D116D}" type="pres">
      <dgm:prSet presAssocID="{76E7BC41-9B35-44EC-B390-927C70586E0D}" presName="boxAndChildren" presStyleCnt="0"/>
      <dgm:spPr/>
    </dgm:pt>
    <dgm:pt modelId="{44661DA1-9FDA-4048-B14A-018855D4602F}" type="pres">
      <dgm:prSet presAssocID="{76E7BC41-9B35-44EC-B390-927C70586E0D}" presName="parentTextBox" presStyleLbl="node1" presStyleIdx="0" presStyleCnt="3"/>
      <dgm:spPr/>
      <dgm:t>
        <a:bodyPr/>
        <a:lstStyle/>
        <a:p>
          <a:endParaRPr lang="en-US"/>
        </a:p>
      </dgm:t>
    </dgm:pt>
    <dgm:pt modelId="{BF7CCD98-24A5-4405-BA3F-0242CCB30EDF}" type="pres">
      <dgm:prSet presAssocID="{76E7BC41-9B35-44EC-B390-927C70586E0D}" presName="entireBox" presStyleLbl="node1" presStyleIdx="0" presStyleCnt="3"/>
      <dgm:spPr/>
      <dgm:t>
        <a:bodyPr/>
        <a:lstStyle/>
        <a:p>
          <a:endParaRPr lang="en-US"/>
        </a:p>
      </dgm:t>
    </dgm:pt>
    <dgm:pt modelId="{D217B79B-7736-4F67-B9B2-92FCEAF889AA}" type="pres">
      <dgm:prSet presAssocID="{76E7BC41-9B35-44EC-B390-927C70586E0D}" presName="descendantBox" presStyleCnt="0"/>
      <dgm:spPr/>
    </dgm:pt>
    <dgm:pt modelId="{76589083-CF6A-4E94-B192-925606C0F08E}" type="pres">
      <dgm:prSet presAssocID="{18086BEA-574F-4C8B-9235-749A1146D243}" presName="childTextBox" presStyleLbl="fgAccFollowNode1" presStyleIdx="0" presStyleCnt="6">
        <dgm:presLayoutVars>
          <dgm:bulletEnabled val="1"/>
        </dgm:presLayoutVars>
      </dgm:prSet>
      <dgm:spPr/>
      <dgm:t>
        <a:bodyPr/>
        <a:lstStyle/>
        <a:p>
          <a:endParaRPr lang="en-US"/>
        </a:p>
      </dgm:t>
    </dgm:pt>
    <dgm:pt modelId="{DCB22922-3893-4CEB-A641-715DD2AD07AF}" type="pres">
      <dgm:prSet presAssocID="{12A525AF-A8D7-46D8-B13D-56F205B86ED6}" presName="childTextBox" presStyleLbl="fgAccFollowNode1" presStyleIdx="1" presStyleCnt="6">
        <dgm:presLayoutVars>
          <dgm:bulletEnabled val="1"/>
        </dgm:presLayoutVars>
      </dgm:prSet>
      <dgm:spPr/>
      <dgm:t>
        <a:bodyPr/>
        <a:lstStyle/>
        <a:p>
          <a:endParaRPr lang="en-US"/>
        </a:p>
      </dgm:t>
    </dgm:pt>
    <dgm:pt modelId="{20A791EF-E636-437A-9ABA-0787746E1679}" type="pres">
      <dgm:prSet presAssocID="{483792F6-4264-4987-910E-FB5BB1D27C87}" presName="sp" presStyleCnt="0"/>
      <dgm:spPr/>
    </dgm:pt>
    <dgm:pt modelId="{4E2DC3EC-FA59-41BB-95DB-E1E253CB1E50}" type="pres">
      <dgm:prSet presAssocID="{BA07A0F4-9CD6-4C78-860C-0F77535E39FA}" presName="arrowAndChildren" presStyleCnt="0"/>
      <dgm:spPr/>
    </dgm:pt>
    <dgm:pt modelId="{DBC249D4-6ED1-4CD4-8882-9CD5A0B6806A}" type="pres">
      <dgm:prSet presAssocID="{BA07A0F4-9CD6-4C78-860C-0F77535E39FA}" presName="parentTextArrow" presStyleLbl="node1" presStyleIdx="0" presStyleCnt="3"/>
      <dgm:spPr/>
      <dgm:t>
        <a:bodyPr/>
        <a:lstStyle/>
        <a:p>
          <a:endParaRPr lang="en-US"/>
        </a:p>
      </dgm:t>
    </dgm:pt>
    <dgm:pt modelId="{91F035C8-0A38-4B49-8551-F91BBC9747B9}" type="pres">
      <dgm:prSet presAssocID="{BA07A0F4-9CD6-4C78-860C-0F77535E39FA}" presName="arrow" presStyleLbl="node1" presStyleIdx="1" presStyleCnt="3"/>
      <dgm:spPr/>
      <dgm:t>
        <a:bodyPr/>
        <a:lstStyle/>
        <a:p>
          <a:endParaRPr lang="en-US"/>
        </a:p>
      </dgm:t>
    </dgm:pt>
    <dgm:pt modelId="{4B17643E-841F-422F-9AD2-5532BE1D3E12}" type="pres">
      <dgm:prSet presAssocID="{BA07A0F4-9CD6-4C78-860C-0F77535E39FA}" presName="descendantArrow" presStyleCnt="0"/>
      <dgm:spPr/>
    </dgm:pt>
    <dgm:pt modelId="{7A47B7CD-5F0B-455F-A0FB-E5792C845078}" type="pres">
      <dgm:prSet presAssocID="{2EA716BD-E451-460C-A1EA-8B2E673E30B1}" presName="childTextArrow" presStyleLbl="fgAccFollowNode1" presStyleIdx="2" presStyleCnt="6">
        <dgm:presLayoutVars>
          <dgm:bulletEnabled val="1"/>
        </dgm:presLayoutVars>
      </dgm:prSet>
      <dgm:spPr/>
      <dgm:t>
        <a:bodyPr/>
        <a:lstStyle/>
        <a:p>
          <a:endParaRPr lang="en-US"/>
        </a:p>
      </dgm:t>
    </dgm:pt>
    <dgm:pt modelId="{31DDEB1A-A018-418A-B389-F8A41F7F065D}" type="pres">
      <dgm:prSet presAssocID="{2D082A4D-6DEB-4177-B598-2CE53B4565BE}" presName="childTextArrow" presStyleLbl="fgAccFollowNode1" presStyleIdx="3" presStyleCnt="6">
        <dgm:presLayoutVars>
          <dgm:bulletEnabled val="1"/>
        </dgm:presLayoutVars>
      </dgm:prSet>
      <dgm:spPr/>
      <dgm:t>
        <a:bodyPr/>
        <a:lstStyle/>
        <a:p>
          <a:endParaRPr lang="en-US"/>
        </a:p>
      </dgm:t>
    </dgm:pt>
    <dgm:pt modelId="{DFEA4E3E-5385-4861-A39B-2E9EC3918F2D}" type="pres">
      <dgm:prSet presAssocID="{CA561A30-ED68-432B-8A40-94D117AC2B7A}" presName="sp" presStyleCnt="0"/>
      <dgm:spPr/>
    </dgm:pt>
    <dgm:pt modelId="{75FE59A1-EB67-4305-938B-38F0386BA4BE}" type="pres">
      <dgm:prSet presAssocID="{8C446F06-9095-4B93-8EBB-E34F3468E8AC}" presName="arrowAndChildren" presStyleCnt="0"/>
      <dgm:spPr/>
    </dgm:pt>
    <dgm:pt modelId="{7356B49B-6F31-4C94-B32B-504B2CD794A9}" type="pres">
      <dgm:prSet presAssocID="{8C446F06-9095-4B93-8EBB-E34F3468E8AC}" presName="parentTextArrow" presStyleLbl="node1" presStyleIdx="1" presStyleCnt="3"/>
      <dgm:spPr/>
      <dgm:t>
        <a:bodyPr/>
        <a:lstStyle/>
        <a:p>
          <a:endParaRPr lang="en-US"/>
        </a:p>
      </dgm:t>
    </dgm:pt>
    <dgm:pt modelId="{BC39AA65-BB17-43DF-89BF-789B7147548C}" type="pres">
      <dgm:prSet presAssocID="{8C446F06-9095-4B93-8EBB-E34F3468E8AC}" presName="arrow" presStyleLbl="node1" presStyleIdx="2" presStyleCnt="3" custLinFactNeighborX="-1042" custLinFactNeighborY="-609"/>
      <dgm:spPr/>
      <dgm:t>
        <a:bodyPr/>
        <a:lstStyle/>
        <a:p>
          <a:endParaRPr lang="en-US"/>
        </a:p>
      </dgm:t>
    </dgm:pt>
    <dgm:pt modelId="{B25AB290-20BE-4E9A-97AD-AD619ADAB239}" type="pres">
      <dgm:prSet presAssocID="{8C446F06-9095-4B93-8EBB-E34F3468E8AC}" presName="descendantArrow" presStyleCnt="0"/>
      <dgm:spPr/>
    </dgm:pt>
    <dgm:pt modelId="{168048F5-EDA7-457B-A902-0E314CF3DEDE}" type="pres">
      <dgm:prSet presAssocID="{CBA598A8-D1C9-41B2-B61D-EB2EA7EE5542}" presName="childTextArrow" presStyleLbl="fgAccFollowNode1" presStyleIdx="4" presStyleCnt="6">
        <dgm:presLayoutVars>
          <dgm:bulletEnabled val="1"/>
        </dgm:presLayoutVars>
      </dgm:prSet>
      <dgm:spPr/>
      <dgm:t>
        <a:bodyPr/>
        <a:lstStyle/>
        <a:p>
          <a:endParaRPr lang="en-US"/>
        </a:p>
      </dgm:t>
    </dgm:pt>
    <dgm:pt modelId="{BF26BF9F-90BC-499E-A022-E29EBBB70C58}" type="pres">
      <dgm:prSet presAssocID="{3C3F769F-1EE8-4DD5-8097-6816FFD2F584}" presName="childTextArrow" presStyleLbl="fgAccFollowNode1" presStyleIdx="5" presStyleCnt="6">
        <dgm:presLayoutVars>
          <dgm:bulletEnabled val="1"/>
        </dgm:presLayoutVars>
      </dgm:prSet>
      <dgm:spPr/>
      <dgm:t>
        <a:bodyPr/>
        <a:lstStyle/>
        <a:p>
          <a:endParaRPr lang="en-US"/>
        </a:p>
      </dgm:t>
    </dgm:pt>
  </dgm:ptLst>
  <dgm:cxnLst>
    <dgm:cxn modelId="{6F00A96D-0CE7-4D9C-AADC-BC25A769BA57}" srcId="{8C446F06-9095-4B93-8EBB-E34F3468E8AC}" destId="{CBA598A8-D1C9-41B2-B61D-EB2EA7EE5542}" srcOrd="0" destOrd="0" parTransId="{CDE37DC5-EDA6-4914-B8E8-D4AD2F3F9B44}" sibTransId="{71E4C81A-8430-42C0-B48D-7FABDCC19344}"/>
    <dgm:cxn modelId="{97D1DF89-E585-443F-A4C4-FD1BE9A514BD}" type="presOf" srcId="{2D082A4D-6DEB-4177-B598-2CE53B4565BE}" destId="{31DDEB1A-A018-418A-B389-F8A41F7F065D}" srcOrd="0" destOrd="0" presId="urn:microsoft.com/office/officeart/2005/8/layout/process4"/>
    <dgm:cxn modelId="{EEA57E84-79B4-4069-8A9D-AC332A06C47E}" type="presOf" srcId="{76E7BC41-9B35-44EC-B390-927C70586E0D}" destId="{44661DA1-9FDA-4048-B14A-018855D4602F}" srcOrd="0" destOrd="0" presId="urn:microsoft.com/office/officeart/2005/8/layout/process4"/>
    <dgm:cxn modelId="{F05D4A20-BA10-46EF-8BA5-BA016CB2BD0F}" srcId="{BA07A0F4-9CD6-4C78-860C-0F77535E39FA}" destId="{2D082A4D-6DEB-4177-B598-2CE53B4565BE}" srcOrd="1" destOrd="0" parTransId="{47669628-3315-4187-A262-A6017E7F4FAC}" sibTransId="{11EE3862-0684-4CD6-ACEF-2719C4AA9B77}"/>
    <dgm:cxn modelId="{23634A84-D45B-4665-B7CB-8E22BA403120}" type="presOf" srcId="{12A525AF-A8D7-46D8-B13D-56F205B86ED6}" destId="{DCB22922-3893-4CEB-A641-715DD2AD07AF}" srcOrd="0" destOrd="0" presId="urn:microsoft.com/office/officeart/2005/8/layout/process4"/>
    <dgm:cxn modelId="{3B25DC08-4CCC-43F8-AD5D-55A567B76E10}" type="presOf" srcId="{2EA716BD-E451-460C-A1EA-8B2E673E30B1}" destId="{7A47B7CD-5F0B-455F-A0FB-E5792C845078}" srcOrd="0" destOrd="0" presId="urn:microsoft.com/office/officeart/2005/8/layout/process4"/>
    <dgm:cxn modelId="{FF9E45BC-A29C-41C4-9ED2-973716F0235D}" type="presOf" srcId="{BA07A0F4-9CD6-4C78-860C-0F77535E39FA}" destId="{91F035C8-0A38-4B49-8551-F91BBC9747B9}" srcOrd="1" destOrd="0" presId="urn:microsoft.com/office/officeart/2005/8/layout/process4"/>
    <dgm:cxn modelId="{28EA4D74-2AC5-47D2-B941-D4A0A9010F27}" srcId="{76E7BC41-9B35-44EC-B390-927C70586E0D}" destId="{18086BEA-574F-4C8B-9235-749A1146D243}" srcOrd="0" destOrd="0" parTransId="{D408CE2E-9539-4A0D-A161-A0E960226259}" sibTransId="{350EE1CD-5DE6-4FD7-9A50-73D59FC004CF}"/>
    <dgm:cxn modelId="{14520BB0-F7F6-467D-9E43-09E8E700E5D5}" type="presOf" srcId="{BA07A0F4-9CD6-4C78-860C-0F77535E39FA}" destId="{DBC249D4-6ED1-4CD4-8882-9CD5A0B6806A}" srcOrd="0" destOrd="0" presId="urn:microsoft.com/office/officeart/2005/8/layout/process4"/>
    <dgm:cxn modelId="{B9AF2C21-21E5-4C9A-8D20-3B92AA6E5FD4}" type="presOf" srcId="{527EA0E7-EF77-43CC-B67D-F190DFEDB810}" destId="{32901B1D-1B41-439F-902D-FE3AEA5E94E4}" srcOrd="0" destOrd="0" presId="urn:microsoft.com/office/officeart/2005/8/layout/process4"/>
    <dgm:cxn modelId="{D594E839-5E1E-40BE-AC97-FF8E5851A4A1}" srcId="{527EA0E7-EF77-43CC-B67D-F190DFEDB810}" destId="{BA07A0F4-9CD6-4C78-860C-0F77535E39FA}" srcOrd="1" destOrd="0" parTransId="{1F610BD7-2FEA-44FA-964B-340BA71F6F4C}" sibTransId="{483792F6-4264-4987-910E-FB5BB1D27C87}"/>
    <dgm:cxn modelId="{836A886D-93F1-4899-9CFB-151BE4C5C1FA}" srcId="{BA07A0F4-9CD6-4C78-860C-0F77535E39FA}" destId="{2EA716BD-E451-460C-A1EA-8B2E673E30B1}" srcOrd="0" destOrd="0" parTransId="{CE6AD006-F639-4BC4-92C3-B4A8565AE749}" sibTransId="{75F2EE06-C86C-46B7-90F9-39B1383D7725}"/>
    <dgm:cxn modelId="{BC1A1811-B658-4DBC-9187-95642372CB39}" type="presOf" srcId="{8C446F06-9095-4B93-8EBB-E34F3468E8AC}" destId="{7356B49B-6F31-4C94-B32B-504B2CD794A9}" srcOrd="0" destOrd="0" presId="urn:microsoft.com/office/officeart/2005/8/layout/process4"/>
    <dgm:cxn modelId="{5EEB68DF-4192-49FA-BCF1-B817062F4EDF}" srcId="{527EA0E7-EF77-43CC-B67D-F190DFEDB810}" destId="{76E7BC41-9B35-44EC-B390-927C70586E0D}" srcOrd="2" destOrd="0" parTransId="{C3FB8C98-A512-417B-827F-73D8AE3DDDD2}" sibTransId="{89C5570D-CBFE-42CE-8E20-5253626A0DAC}"/>
    <dgm:cxn modelId="{EC389D77-8388-42CE-80FD-D2EF96991858}" srcId="{527EA0E7-EF77-43CC-B67D-F190DFEDB810}" destId="{8C446F06-9095-4B93-8EBB-E34F3468E8AC}" srcOrd="0" destOrd="0" parTransId="{88A264E7-6830-4447-8EFC-925F119AEBAA}" sibTransId="{CA561A30-ED68-432B-8A40-94D117AC2B7A}"/>
    <dgm:cxn modelId="{81E6F0F0-3DC8-4BC3-9BDD-7EDD81F35005}" type="presOf" srcId="{3C3F769F-1EE8-4DD5-8097-6816FFD2F584}" destId="{BF26BF9F-90BC-499E-A022-E29EBBB70C58}" srcOrd="0" destOrd="0" presId="urn:microsoft.com/office/officeart/2005/8/layout/process4"/>
    <dgm:cxn modelId="{3A06BF2A-E1F8-4622-96A0-362DFF3C9B8D}" srcId="{8C446F06-9095-4B93-8EBB-E34F3468E8AC}" destId="{3C3F769F-1EE8-4DD5-8097-6816FFD2F584}" srcOrd="1" destOrd="0" parTransId="{BB5F78F8-F938-410B-BC27-0DE3D3602B92}" sibTransId="{D7199DC2-365B-4861-A133-C08AB9A53E3C}"/>
    <dgm:cxn modelId="{5F6612FD-18B5-4992-B150-E99CC6F84380}" type="presOf" srcId="{8C446F06-9095-4B93-8EBB-E34F3468E8AC}" destId="{BC39AA65-BB17-43DF-89BF-789B7147548C}" srcOrd="1" destOrd="0" presId="urn:microsoft.com/office/officeart/2005/8/layout/process4"/>
    <dgm:cxn modelId="{49DD875D-3CA1-46EE-A7A8-FDEF37F69A88}" type="presOf" srcId="{CBA598A8-D1C9-41B2-B61D-EB2EA7EE5542}" destId="{168048F5-EDA7-457B-A902-0E314CF3DEDE}" srcOrd="0" destOrd="0" presId="urn:microsoft.com/office/officeart/2005/8/layout/process4"/>
    <dgm:cxn modelId="{95A115C7-F393-42E4-ACA1-C3E6469D5D0E}" srcId="{76E7BC41-9B35-44EC-B390-927C70586E0D}" destId="{12A525AF-A8D7-46D8-B13D-56F205B86ED6}" srcOrd="1" destOrd="0" parTransId="{67D25E76-3660-49CA-A8EE-882EF8993BC6}" sibTransId="{6C932CBE-8A2B-480C-BBA3-1357B7951F85}"/>
    <dgm:cxn modelId="{29177F90-77A2-40E4-8246-58BF8EEAC3F3}" type="presOf" srcId="{18086BEA-574F-4C8B-9235-749A1146D243}" destId="{76589083-CF6A-4E94-B192-925606C0F08E}" srcOrd="0" destOrd="0" presId="urn:microsoft.com/office/officeart/2005/8/layout/process4"/>
    <dgm:cxn modelId="{40D8676F-3E2A-4F69-BA98-9457FB27A471}" type="presOf" srcId="{76E7BC41-9B35-44EC-B390-927C70586E0D}" destId="{BF7CCD98-24A5-4405-BA3F-0242CCB30EDF}" srcOrd="1" destOrd="0" presId="urn:microsoft.com/office/officeart/2005/8/layout/process4"/>
    <dgm:cxn modelId="{0B848BAF-38E2-43B9-BE1A-65B5576C769E}" type="presParOf" srcId="{32901B1D-1B41-439F-902D-FE3AEA5E94E4}" destId="{98A7DDA4-987F-4BD1-A5A7-5491A19D116D}" srcOrd="0" destOrd="0" presId="urn:microsoft.com/office/officeart/2005/8/layout/process4"/>
    <dgm:cxn modelId="{3B004B75-BE4B-4645-B232-67A13D4986BA}" type="presParOf" srcId="{98A7DDA4-987F-4BD1-A5A7-5491A19D116D}" destId="{44661DA1-9FDA-4048-B14A-018855D4602F}" srcOrd="0" destOrd="0" presId="urn:microsoft.com/office/officeart/2005/8/layout/process4"/>
    <dgm:cxn modelId="{4EE89812-0AF5-4591-AE45-49863043D95B}" type="presParOf" srcId="{98A7DDA4-987F-4BD1-A5A7-5491A19D116D}" destId="{BF7CCD98-24A5-4405-BA3F-0242CCB30EDF}" srcOrd="1" destOrd="0" presId="urn:microsoft.com/office/officeart/2005/8/layout/process4"/>
    <dgm:cxn modelId="{B8643E1F-D1A2-4740-B620-937F43B9A62D}" type="presParOf" srcId="{98A7DDA4-987F-4BD1-A5A7-5491A19D116D}" destId="{D217B79B-7736-4F67-B9B2-92FCEAF889AA}" srcOrd="2" destOrd="0" presId="urn:microsoft.com/office/officeart/2005/8/layout/process4"/>
    <dgm:cxn modelId="{8ABC7F1E-A10F-498D-8619-B68D0E959074}" type="presParOf" srcId="{D217B79B-7736-4F67-B9B2-92FCEAF889AA}" destId="{76589083-CF6A-4E94-B192-925606C0F08E}" srcOrd="0" destOrd="0" presId="urn:microsoft.com/office/officeart/2005/8/layout/process4"/>
    <dgm:cxn modelId="{B2BA5823-9B4D-4003-822A-9481DAFFA7AF}" type="presParOf" srcId="{D217B79B-7736-4F67-B9B2-92FCEAF889AA}" destId="{DCB22922-3893-4CEB-A641-715DD2AD07AF}" srcOrd="1" destOrd="0" presId="urn:microsoft.com/office/officeart/2005/8/layout/process4"/>
    <dgm:cxn modelId="{7E61DF3D-C14E-41B9-826A-A68CDD0D66F6}" type="presParOf" srcId="{32901B1D-1B41-439F-902D-FE3AEA5E94E4}" destId="{20A791EF-E636-437A-9ABA-0787746E1679}" srcOrd="1" destOrd="0" presId="urn:microsoft.com/office/officeart/2005/8/layout/process4"/>
    <dgm:cxn modelId="{08EECE7D-D98A-451A-BF9C-1DAFD82145C3}" type="presParOf" srcId="{32901B1D-1B41-439F-902D-FE3AEA5E94E4}" destId="{4E2DC3EC-FA59-41BB-95DB-E1E253CB1E50}" srcOrd="2" destOrd="0" presId="urn:microsoft.com/office/officeart/2005/8/layout/process4"/>
    <dgm:cxn modelId="{049BE652-43B9-44F5-9D0F-A1273637499F}" type="presParOf" srcId="{4E2DC3EC-FA59-41BB-95DB-E1E253CB1E50}" destId="{DBC249D4-6ED1-4CD4-8882-9CD5A0B6806A}" srcOrd="0" destOrd="0" presId="urn:microsoft.com/office/officeart/2005/8/layout/process4"/>
    <dgm:cxn modelId="{DE00D32D-4888-49EB-BC5E-30F547C2B27A}" type="presParOf" srcId="{4E2DC3EC-FA59-41BB-95DB-E1E253CB1E50}" destId="{91F035C8-0A38-4B49-8551-F91BBC9747B9}" srcOrd="1" destOrd="0" presId="urn:microsoft.com/office/officeart/2005/8/layout/process4"/>
    <dgm:cxn modelId="{FE656014-F26E-4E9D-B4EB-4FDD36B11BE0}" type="presParOf" srcId="{4E2DC3EC-FA59-41BB-95DB-E1E253CB1E50}" destId="{4B17643E-841F-422F-9AD2-5532BE1D3E12}" srcOrd="2" destOrd="0" presId="urn:microsoft.com/office/officeart/2005/8/layout/process4"/>
    <dgm:cxn modelId="{50A51EF9-801B-4FB9-A66C-1269C316FB64}" type="presParOf" srcId="{4B17643E-841F-422F-9AD2-5532BE1D3E12}" destId="{7A47B7CD-5F0B-455F-A0FB-E5792C845078}" srcOrd="0" destOrd="0" presId="urn:microsoft.com/office/officeart/2005/8/layout/process4"/>
    <dgm:cxn modelId="{BAAAB6A3-556B-40E9-86C2-1F0BB5964A33}" type="presParOf" srcId="{4B17643E-841F-422F-9AD2-5532BE1D3E12}" destId="{31DDEB1A-A018-418A-B389-F8A41F7F065D}" srcOrd="1" destOrd="0" presId="urn:microsoft.com/office/officeart/2005/8/layout/process4"/>
    <dgm:cxn modelId="{8DECE62B-C1DA-47CB-9555-06D0B59163A6}" type="presParOf" srcId="{32901B1D-1B41-439F-902D-FE3AEA5E94E4}" destId="{DFEA4E3E-5385-4861-A39B-2E9EC3918F2D}" srcOrd="3" destOrd="0" presId="urn:microsoft.com/office/officeart/2005/8/layout/process4"/>
    <dgm:cxn modelId="{7EDC4FBF-B741-402E-BA13-C2E6A31A4ED2}" type="presParOf" srcId="{32901B1D-1B41-439F-902D-FE3AEA5E94E4}" destId="{75FE59A1-EB67-4305-938B-38F0386BA4BE}" srcOrd="4" destOrd="0" presId="urn:microsoft.com/office/officeart/2005/8/layout/process4"/>
    <dgm:cxn modelId="{AD607295-B95C-4D1D-942A-5BDCD2ADDACF}" type="presParOf" srcId="{75FE59A1-EB67-4305-938B-38F0386BA4BE}" destId="{7356B49B-6F31-4C94-B32B-504B2CD794A9}" srcOrd="0" destOrd="0" presId="urn:microsoft.com/office/officeart/2005/8/layout/process4"/>
    <dgm:cxn modelId="{60B0E9AF-81CA-4AB6-A993-E850D49649E4}" type="presParOf" srcId="{75FE59A1-EB67-4305-938B-38F0386BA4BE}" destId="{BC39AA65-BB17-43DF-89BF-789B7147548C}" srcOrd="1" destOrd="0" presId="urn:microsoft.com/office/officeart/2005/8/layout/process4"/>
    <dgm:cxn modelId="{F66779D8-7FB2-49A2-9618-91262B9ACF08}" type="presParOf" srcId="{75FE59A1-EB67-4305-938B-38F0386BA4BE}" destId="{B25AB290-20BE-4E9A-97AD-AD619ADAB239}" srcOrd="2" destOrd="0" presId="urn:microsoft.com/office/officeart/2005/8/layout/process4"/>
    <dgm:cxn modelId="{8E67FC34-6358-42D6-A98E-7E55771360BC}" type="presParOf" srcId="{B25AB290-20BE-4E9A-97AD-AD619ADAB239}" destId="{168048F5-EDA7-457B-A902-0E314CF3DEDE}" srcOrd="0" destOrd="0" presId="urn:microsoft.com/office/officeart/2005/8/layout/process4"/>
    <dgm:cxn modelId="{4BA16FCD-F9D0-4AFF-AAE5-03114D4C5373}" type="presParOf" srcId="{B25AB290-20BE-4E9A-97AD-AD619ADAB239}" destId="{BF26BF9F-90BC-499E-A022-E29EBBB70C58}"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407D0E-7DC1-4E9D-B362-E59F9AEE9686}"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ID"/>
        </a:p>
      </dgm:t>
    </dgm:pt>
    <dgm:pt modelId="{DFFC5903-8774-4DB5-955B-5B914DC8DB27}">
      <dgm:prSet phldrT="[Text]" custT="1"/>
      <dgm:spPr/>
      <dgm:t>
        <a:bodyPr/>
        <a:lstStyle/>
        <a:p>
          <a:r>
            <a:rPr lang="en-ID" sz="4400" b="1">
              <a:latin typeface="+mn-lt"/>
            </a:rPr>
            <a:t>On-grid</a:t>
          </a:r>
        </a:p>
      </dgm:t>
    </dgm:pt>
    <dgm:pt modelId="{F37C0DD5-AFB4-46A1-91C7-E7DBFA38DC62}" type="parTrans" cxnId="{8B8E72E7-0CA5-4842-9FEB-F0DAA38423DA}">
      <dgm:prSet/>
      <dgm:spPr/>
      <dgm:t>
        <a:bodyPr/>
        <a:lstStyle/>
        <a:p>
          <a:endParaRPr lang="en-ID" b="1">
            <a:latin typeface="+mn-lt"/>
          </a:endParaRPr>
        </a:p>
      </dgm:t>
    </dgm:pt>
    <dgm:pt modelId="{9E821990-8492-440F-B19E-7592EB77A03B}" type="sibTrans" cxnId="{8B8E72E7-0CA5-4842-9FEB-F0DAA38423DA}">
      <dgm:prSet/>
      <dgm:spPr/>
      <dgm:t>
        <a:bodyPr/>
        <a:lstStyle/>
        <a:p>
          <a:endParaRPr lang="en-ID" b="1">
            <a:latin typeface="+mn-lt"/>
          </a:endParaRPr>
        </a:p>
      </dgm:t>
    </dgm:pt>
    <dgm:pt modelId="{F0689447-6F93-4F35-8B47-15A8C9147EA9}">
      <dgm:prSet phldrT="[Text]"/>
      <dgm:spPr/>
      <dgm:t>
        <a:bodyPr/>
        <a:lstStyle/>
        <a:p>
          <a:r>
            <a:rPr lang="en-ID" b="1">
              <a:latin typeface="+mn-lt"/>
            </a:rPr>
            <a:t>On-grid distributed</a:t>
          </a:r>
        </a:p>
      </dgm:t>
    </dgm:pt>
    <dgm:pt modelId="{8C728B04-0EDC-4BD0-BB26-646C37920F84}" type="parTrans" cxnId="{E51BE075-26A2-4F2B-B188-E480602133D7}">
      <dgm:prSet/>
      <dgm:spPr/>
      <dgm:t>
        <a:bodyPr/>
        <a:lstStyle/>
        <a:p>
          <a:endParaRPr lang="en-ID" b="1">
            <a:latin typeface="+mn-lt"/>
          </a:endParaRPr>
        </a:p>
      </dgm:t>
    </dgm:pt>
    <dgm:pt modelId="{3C006176-03E4-4E80-B05B-87A5BF98F45C}" type="sibTrans" cxnId="{E51BE075-26A2-4F2B-B188-E480602133D7}">
      <dgm:prSet/>
      <dgm:spPr/>
      <dgm:t>
        <a:bodyPr/>
        <a:lstStyle/>
        <a:p>
          <a:endParaRPr lang="en-ID" b="1">
            <a:latin typeface="+mn-lt"/>
          </a:endParaRPr>
        </a:p>
      </dgm:t>
    </dgm:pt>
    <dgm:pt modelId="{FBA607BB-96BC-4A4F-9F66-96C8902DDCD5}">
      <dgm:prSet phldrT="[Text]"/>
      <dgm:spPr/>
      <dgm:t>
        <a:bodyPr/>
        <a:lstStyle/>
        <a:p>
          <a:r>
            <a:rPr lang="en-ID" b="1">
              <a:latin typeface="+mn-lt"/>
            </a:rPr>
            <a:t>Grid-connected centralized</a:t>
          </a:r>
        </a:p>
      </dgm:t>
    </dgm:pt>
    <dgm:pt modelId="{E3EF4804-65FB-4713-B75F-48329AC144D0}" type="parTrans" cxnId="{2B4C92A5-245F-4411-8EF6-8BA1ABA4457B}">
      <dgm:prSet/>
      <dgm:spPr/>
      <dgm:t>
        <a:bodyPr/>
        <a:lstStyle/>
        <a:p>
          <a:endParaRPr lang="en-ID" b="1">
            <a:latin typeface="+mn-lt"/>
          </a:endParaRPr>
        </a:p>
      </dgm:t>
    </dgm:pt>
    <dgm:pt modelId="{EB72021F-E274-42AE-979C-D0530056ABC1}" type="sibTrans" cxnId="{2B4C92A5-245F-4411-8EF6-8BA1ABA4457B}">
      <dgm:prSet/>
      <dgm:spPr/>
      <dgm:t>
        <a:bodyPr/>
        <a:lstStyle/>
        <a:p>
          <a:endParaRPr lang="en-ID" b="1">
            <a:latin typeface="+mn-lt"/>
          </a:endParaRPr>
        </a:p>
      </dgm:t>
    </dgm:pt>
    <dgm:pt modelId="{D40D9BF5-522A-4CB9-AC26-591E8896C2B0}">
      <dgm:prSet phldrT="[Text]" custT="1"/>
      <dgm:spPr/>
      <dgm:t>
        <a:bodyPr/>
        <a:lstStyle/>
        <a:p>
          <a:r>
            <a:rPr lang="en-ID" sz="4400" b="1">
              <a:latin typeface="+mn-lt"/>
            </a:rPr>
            <a:t>Off-grid</a:t>
          </a:r>
        </a:p>
      </dgm:t>
    </dgm:pt>
    <dgm:pt modelId="{BA8A6215-2B7F-40D4-84D6-AC19A269D982}" type="parTrans" cxnId="{87FB351B-CCAE-417F-A20A-B827F4FCFAC3}">
      <dgm:prSet/>
      <dgm:spPr/>
      <dgm:t>
        <a:bodyPr/>
        <a:lstStyle/>
        <a:p>
          <a:endParaRPr lang="en-ID" b="1">
            <a:latin typeface="+mn-lt"/>
          </a:endParaRPr>
        </a:p>
      </dgm:t>
    </dgm:pt>
    <dgm:pt modelId="{561FB684-F8B0-43AA-9194-3B0C9F976869}" type="sibTrans" cxnId="{87FB351B-CCAE-417F-A20A-B827F4FCFAC3}">
      <dgm:prSet/>
      <dgm:spPr/>
      <dgm:t>
        <a:bodyPr/>
        <a:lstStyle/>
        <a:p>
          <a:endParaRPr lang="en-ID" b="1">
            <a:latin typeface="+mn-lt"/>
          </a:endParaRPr>
        </a:p>
      </dgm:t>
    </dgm:pt>
    <dgm:pt modelId="{D74E17DF-D482-4CEF-9666-C27D4210B43B}">
      <dgm:prSet phldrT="[Text]"/>
      <dgm:spPr/>
      <dgm:t>
        <a:bodyPr/>
        <a:lstStyle/>
        <a:p>
          <a:r>
            <a:rPr lang="en-ID" b="1">
              <a:latin typeface="+mn-lt"/>
            </a:rPr>
            <a:t>Off-grid domestic</a:t>
          </a:r>
        </a:p>
      </dgm:t>
    </dgm:pt>
    <dgm:pt modelId="{F8428BD1-8A69-4058-8C97-776561C04529}" type="parTrans" cxnId="{C3C9D770-5D07-4BE3-B20F-79E84B909B3D}">
      <dgm:prSet/>
      <dgm:spPr/>
      <dgm:t>
        <a:bodyPr/>
        <a:lstStyle/>
        <a:p>
          <a:endParaRPr lang="en-ID" b="1">
            <a:latin typeface="+mn-lt"/>
          </a:endParaRPr>
        </a:p>
      </dgm:t>
    </dgm:pt>
    <dgm:pt modelId="{2E25E6D9-2512-43FC-984D-10FA42AC1795}" type="sibTrans" cxnId="{C3C9D770-5D07-4BE3-B20F-79E84B909B3D}">
      <dgm:prSet/>
      <dgm:spPr/>
      <dgm:t>
        <a:bodyPr/>
        <a:lstStyle/>
        <a:p>
          <a:endParaRPr lang="en-ID" b="1">
            <a:latin typeface="+mn-lt"/>
          </a:endParaRPr>
        </a:p>
      </dgm:t>
    </dgm:pt>
    <dgm:pt modelId="{A62DB04F-C83E-44A5-A240-E79ED4448833}">
      <dgm:prSet phldrT="[Text]"/>
      <dgm:spPr/>
      <dgm:t>
        <a:bodyPr/>
        <a:lstStyle/>
        <a:p>
          <a:r>
            <a:rPr lang="en-ID" b="1">
              <a:latin typeface="+mn-lt"/>
            </a:rPr>
            <a:t>Off-grid non domestic</a:t>
          </a:r>
        </a:p>
      </dgm:t>
    </dgm:pt>
    <dgm:pt modelId="{2AB19EC4-FAAD-4FC7-A2D6-94B87CEB958E}" type="parTrans" cxnId="{5E008BA5-E427-40DA-89A8-24F24A65186D}">
      <dgm:prSet/>
      <dgm:spPr/>
      <dgm:t>
        <a:bodyPr/>
        <a:lstStyle/>
        <a:p>
          <a:endParaRPr lang="en-ID" b="1">
            <a:latin typeface="+mn-lt"/>
          </a:endParaRPr>
        </a:p>
      </dgm:t>
    </dgm:pt>
    <dgm:pt modelId="{04330FB3-12FC-4EFD-BD6A-D95D8438B0C7}" type="sibTrans" cxnId="{5E008BA5-E427-40DA-89A8-24F24A65186D}">
      <dgm:prSet/>
      <dgm:spPr/>
      <dgm:t>
        <a:bodyPr/>
        <a:lstStyle/>
        <a:p>
          <a:endParaRPr lang="en-ID" b="1">
            <a:latin typeface="+mn-lt"/>
          </a:endParaRPr>
        </a:p>
      </dgm:t>
    </dgm:pt>
    <dgm:pt modelId="{92307CBA-DF13-4942-A595-2B79440B6CBF}">
      <dgm:prSet phldrT="[Text]" custT="1"/>
      <dgm:spPr/>
      <dgm:t>
        <a:bodyPr/>
        <a:lstStyle/>
        <a:p>
          <a:r>
            <a:rPr lang="en-ID" sz="4400" b="1">
              <a:latin typeface="+mn-lt"/>
            </a:rPr>
            <a:t>Hybrid</a:t>
          </a:r>
        </a:p>
      </dgm:t>
    </dgm:pt>
    <dgm:pt modelId="{4E7B7EF1-676B-4C0F-8869-3A69F1B138DD}" type="parTrans" cxnId="{2E872FBF-524D-4932-BD10-55CC4F1B727E}">
      <dgm:prSet/>
      <dgm:spPr/>
      <dgm:t>
        <a:bodyPr/>
        <a:lstStyle/>
        <a:p>
          <a:endParaRPr lang="en-ID" b="1">
            <a:latin typeface="+mn-lt"/>
          </a:endParaRPr>
        </a:p>
      </dgm:t>
    </dgm:pt>
    <dgm:pt modelId="{03FB5A14-ACE2-47EF-8F22-9A8E2E55235D}" type="sibTrans" cxnId="{2E872FBF-524D-4932-BD10-55CC4F1B727E}">
      <dgm:prSet/>
      <dgm:spPr/>
      <dgm:t>
        <a:bodyPr/>
        <a:lstStyle/>
        <a:p>
          <a:endParaRPr lang="en-ID" b="1">
            <a:latin typeface="+mn-lt"/>
          </a:endParaRPr>
        </a:p>
      </dgm:t>
    </dgm:pt>
    <dgm:pt modelId="{85BA7955-EFE9-402A-805F-3563BD7DFEE1}">
      <dgm:prSet phldrT="[Text]"/>
      <dgm:spPr/>
      <dgm:t>
        <a:bodyPr/>
        <a:lstStyle/>
        <a:p>
          <a:pPr rtl="0"/>
          <a:r>
            <a:rPr lang="en-ID" b="1"/>
            <a:t>Combined on-grid and off-grid systems</a:t>
          </a:r>
        </a:p>
      </dgm:t>
    </dgm:pt>
    <dgm:pt modelId="{B31DEFC8-F51F-4709-9638-68427EB6ABCF}" type="parTrans" cxnId="{5F80EE05-C57A-4E3C-97E7-21136AB7747A}">
      <dgm:prSet/>
      <dgm:spPr/>
      <dgm:t>
        <a:bodyPr/>
        <a:lstStyle/>
        <a:p>
          <a:endParaRPr lang="en-ID" b="1">
            <a:latin typeface="+mn-lt"/>
          </a:endParaRPr>
        </a:p>
      </dgm:t>
    </dgm:pt>
    <dgm:pt modelId="{A50C9023-1354-466D-B9F0-E21FEEB41B54}" type="sibTrans" cxnId="{5F80EE05-C57A-4E3C-97E7-21136AB7747A}">
      <dgm:prSet/>
      <dgm:spPr/>
      <dgm:t>
        <a:bodyPr/>
        <a:lstStyle/>
        <a:p>
          <a:endParaRPr lang="en-ID" b="1">
            <a:latin typeface="+mn-lt"/>
          </a:endParaRPr>
        </a:p>
      </dgm:t>
    </dgm:pt>
    <dgm:pt modelId="{E4270E80-7163-46BD-A7CE-5326AE6AC253}" type="pres">
      <dgm:prSet presAssocID="{4B407D0E-7DC1-4E9D-B362-E59F9AEE9686}" presName="Name0" presStyleCnt="0">
        <dgm:presLayoutVars>
          <dgm:dir/>
          <dgm:animLvl val="lvl"/>
          <dgm:resizeHandles val="exact"/>
        </dgm:presLayoutVars>
      </dgm:prSet>
      <dgm:spPr/>
      <dgm:t>
        <a:bodyPr/>
        <a:lstStyle/>
        <a:p>
          <a:endParaRPr lang="en-US"/>
        </a:p>
      </dgm:t>
    </dgm:pt>
    <dgm:pt modelId="{6076FB3B-670F-479B-9FB7-0A206C74BAEF}" type="pres">
      <dgm:prSet presAssocID="{DFFC5903-8774-4DB5-955B-5B914DC8DB27}" presName="linNode" presStyleCnt="0"/>
      <dgm:spPr/>
    </dgm:pt>
    <dgm:pt modelId="{69198C96-4E0F-414D-9D00-F992AB13419C}" type="pres">
      <dgm:prSet presAssocID="{DFFC5903-8774-4DB5-955B-5B914DC8DB27}" presName="parentText" presStyleLbl="node1" presStyleIdx="0" presStyleCnt="3">
        <dgm:presLayoutVars>
          <dgm:chMax val="1"/>
          <dgm:bulletEnabled val="1"/>
        </dgm:presLayoutVars>
      </dgm:prSet>
      <dgm:spPr/>
      <dgm:t>
        <a:bodyPr/>
        <a:lstStyle/>
        <a:p>
          <a:endParaRPr lang="en-US"/>
        </a:p>
      </dgm:t>
    </dgm:pt>
    <dgm:pt modelId="{1AB05114-8A9F-4DE6-BC20-9940BD99148A}" type="pres">
      <dgm:prSet presAssocID="{DFFC5903-8774-4DB5-955B-5B914DC8DB27}" presName="descendantText" presStyleLbl="alignAccFollowNode1" presStyleIdx="0" presStyleCnt="3">
        <dgm:presLayoutVars>
          <dgm:bulletEnabled val="1"/>
        </dgm:presLayoutVars>
      </dgm:prSet>
      <dgm:spPr/>
      <dgm:t>
        <a:bodyPr/>
        <a:lstStyle/>
        <a:p>
          <a:endParaRPr lang="en-US"/>
        </a:p>
      </dgm:t>
    </dgm:pt>
    <dgm:pt modelId="{A694B0A1-E103-464B-8AFF-5BD89403F59E}" type="pres">
      <dgm:prSet presAssocID="{9E821990-8492-440F-B19E-7592EB77A03B}" presName="sp" presStyleCnt="0"/>
      <dgm:spPr/>
    </dgm:pt>
    <dgm:pt modelId="{8A25DF8C-72EC-464E-B5DF-9BDF1F54752B}" type="pres">
      <dgm:prSet presAssocID="{D40D9BF5-522A-4CB9-AC26-591E8896C2B0}" presName="linNode" presStyleCnt="0"/>
      <dgm:spPr/>
    </dgm:pt>
    <dgm:pt modelId="{6D830CCA-EBED-4DAC-818A-BC920F048108}" type="pres">
      <dgm:prSet presAssocID="{D40D9BF5-522A-4CB9-AC26-591E8896C2B0}" presName="parentText" presStyleLbl="node1" presStyleIdx="1" presStyleCnt="3">
        <dgm:presLayoutVars>
          <dgm:chMax val="1"/>
          <dgm:bulletEnabled val="1"/>
        </dgm:presLayoutVars>
      </dgm:prSet>
      <dgm:spPr/>
      <dgm:t>
        <a:bodyPr/>
        <a:lstStyle/>
        <a:p>
          <a:endParaRPr lang="en-US"/>
        </a:p>
      </dgm:t>
    </dgm:pt>
    <dgm:pt modelId="{41875A7B-31FB-461F-B420-A00400D235AF}" type="pres">
      <dgm:prSet presAssocID="{D40D9BF5-522A-4CB9-AC26-591E8896C2B0}" presName="descendantText" presStyleLbl="alignAccFollowNode1" presStyleIdx="1" presStyleCnt="3">
        <dgm:presLayoutVars>
          <dgm:bulletEnabled val="1"/>
        </dgm:presLayoutVars>
      </dgm:prSet>
      <dgm:spPr/>
      <dgm:t>
        <a:bodyPr/>
        <a:lstStyle/>
        <a:p>
          <a:endParaRPr lang="en-US"/>
        </a:p>
      </dgm:t>
    </dgm:pt>
    <dgm:pt modelId="{74EE6EAB-FD13-4F9A-80FC-66194F9F0CF1}" type="pres">
      <dgm:prSet presAssocID="{561FB684-F8B0-43AA-9194-3B0C9F976869}" presName="sp" presStyleCnt="0"/>
      <dgm:spPr/>
    </dgm:pt>
    <dgm:pt modelId="{6DEEBF8C-1D29-4FA9-A8D1-91F95B27B23C}" type="pres">
      <dgm:prSet presAssocID="{92307CBA-DF13-4942-A595-2B79440B6CBF}" presName="linNode" presStyleCnt="0"/>
      <dgm:spPr/>
    </dgm:pt>
    <dgm:pt modelId="{4AC22852-8940-4A98-8F9F-2EA1187849FA}" type="pres">
      <dgm:prSet presAssocID="{92307CBA-DF13-4942-A595-2B79440B6CBF}" presName="parentText" presStyleLbl="node1" presStyleIdx="2" presStyleCnt="3">
        <dgm:presLayoutVars>
          <dgm:chMax val="1"/>
          <dgm:bulletEnabled val="1"/>
        </dgm:presLayoutVars>
      </dgm:prSet>
      <dgm:spPr/>
      <dgm:t>
        <a:bodyPr/>
        <a:lstStyle/>
        <a:p>
          <a:endParaRPr lang="en-US"/>
        </a:p>
      </dgm:t>
    </dgm:pt>
    <dgm:pt modelId="{F426D7F5-AE8A-45F8-9B00-3210631971FB}" type="pres">
      <dgm:prSet presAssocID="{92307CBA-DF13-4942-A595-2B79440B6CBF}" presName="descendantText" presStyleLbl="alignAccFollowNode1" presStyleIdx="2" presStyleCnt="3">
        <dgm:presLayoutVars>
          <dgm:bulletEnabled val="1"/>
        </dgm:presLayoutVars>
      </dgm:prSet>
      <dgm:spPr/>
      <dgm:t>
        <a:bodyPr/>
        <a:lstStyle/>
        <a:p>
          <a:endParaRPr lang="en-US"/>
        </a:p>
      </dgm:t>
    </dgm:pt>
  </dgm:ptLst>
  <dgm:cxnLst>
    <dgm:cxn modelId="{C3C9D770-5D07-4BE3-B20F-79E84B909B3D}" srcId="{D40D9BF5-522A-4CB9-AC26-591E8896C2B0}" destId="{D74E17DF-D482-4CEF-9666-C27D4210B43B}" srcOrd="0" destOrd="0" parTransId="{F8428BD1-8A69-4058-8C97-776561C04529}" sibTransId="{2E25E6D9-2512-43FC-984D-10FA42AC1795}"/>
    <dgm:cxn modelId="{A66196A6-08F2-482C-BBAA-A3874D1C7D45}" type="presOf" srcId="{D40D9BF5-522A-4CB9-AC26-591E8896C2B0}" destId="{6D830CCA-EBED-4DAC-818A-BC920F048108}" srcOrd="0" destOrd="0" presId="urn:microsoft.com/office/officeart/2005/8/layout/vList5"/>
    <dgm:cxn modelId="{48B17842-1868-4FB3-89FC-2CE8EE7BCD99}" type="presOf" srcId="{F0689447-6F93-4F35-8B47-15A8C9147EA9}" destId="{1AB05114-8A9F-4DE6-BC20-9940BD99148A}" srcOrd="0" destOrd="0" presId="urn:microsoft.com/office/officeart/2005/8/layout/vList5"/>
    <dgm:cxn modelId="{9C0B040B-23F7-418D-8B41-F1CDB36C73D0}" type="presOf" srcId="{4B407D0E-7DC1-4E9D-B362-E59F9AEE9686}" destId="{E4270E80-7163-46BD-A7CE-5326AE6AC253}" srcOrd="0" destOrd="0" presId="urn:microsoft.com/office/officeart/2005/8/layout/vList5"/>
    <dgm:cxn modelId="{2B4C92A5-245F-4411-8EF6-8BA1ABA4457B}" srcId="{DFFC5903-8774-4DB5-955B-5B914DC8DB27}" destId="{FBA607BB-96BC-4A4F-9F66-96C8902DDCD5}" srcOrd="1" destOrd="0" parTransId="{E3EF4804-65FB-4713-B75F-48329AC144D0}" sibTransId="{EB72021F-E274-42AE-979C-D0530056ABC1}"/>
    <dgm:cxn modelId="{E51BE075-26A2-4F2B-B188-E480602133D7}" srcId="{DFFC5903-8774-4DB5-955B-5B914DC8DB27}" destId="{F0689447-6F93-4F35-8B47-15A8C9147EA9}" srcOrd="0" destOrd="0" parTransId="{8C728B04-0EDC-4BD0-BB26-646C37920F84}" sibTransId="{3C006176-03E4-4E80-B05B-87A5BF98F45C}"/>
    <dgm:cxn modelId="{2E872FBF-524D-4932-BD10-55CC4F1B727E}" srcId="{4B407D0E-7DC1-4E9D-B362-E59F9AEE9686}" destId="{92307CBA-DF13-4942-A595-2B79440B6CBF}" srcOrd="2" destOrd="0" parTransId="{4E7B7EF1-676B-4C0F-8869-3A69F1B138DD}" sibTransId="{03FB5A14-ACE2-47EF-8F22-9A8E2E55235D}"/>
    <dgm:cxn modelId="{5F80EE05-C57A-4E3C-97E7-21136AB7747A}" srcId="{92307CBA-DF13-4942-A595-2B79440B6CBF}" destId="{85BA7955-EFE9-402A-805F-3563BD7DFEE1}" srcOrd="0" destOrd="0" parTransId="{B31DEFC8-F51F-4709-9638-68427EB6ABCF}" sibTransId="{A50C9023-1354-466D-B9F0-E21FEEB41B54}"/>
    <dgm:cxn modelId="{87FB351B-CCAE-417F-A20A-B827F4FCFAC3}" srcId="{4B407D0E-7DC1-4E9D-B362-E59F9AEE9686}" destId="{D40D9BF5-522A-4CB9-AC26-591E8896C2B0}" srcOrd="1" destOrd="0" parTransId="{BA8A6215-2B7F-40D4-84D6-AC19A269D982}" sibTransId="{561FB684-F8B0-43AA-9194-3B0C9F976869}"/>
    <dgm:cxn modelId="{8B8E72E7-0CA5-4842-9FEB-F0DAA38423DA}" srcId="{4B407D0E-7DC1-4E9D-B362-E59F9AEE9686}" destId="{DFFC5903-8774-4DB5-955B-5B914DC8DB27}" srcOrd="0" destOrd="0" parTransId="{F37C0DD5-AFB4-46A1-91C7-E7DBFA38DC62}" sibTransId="{9E821990-8492-440F-B19E-7592EB77A03B}"/>
    <dgm:cxn modelId="{128BECB0-C44C-40F6-9766-1A22769B1403}" type="presOf" srcId="{D74E17DF-D482-4CEF-9666-C27D4210B43B}" destId="{41875A7B-31FB-461F-B420-A00400D235AF}" srcOrd="0" destOrd="0" presId="urn:microsoft.com/office/officeart/2005/8/layout/vList5"/>
    <dgm:cxn modelId="{8FD998DF-6D0C-45A2-AD5B-75B5CC7A7C0F}" type="presOf" srcId="{A62DB04F-C83E-44A5-A240-E79ED4448833}" destId="{41875A7B-31FB-461F-B420-A00400D235AF}" srcOrd="0" destOrd="1" presId="urn:microsoft.com/office/officeart/2005/8/layout/vList5"/>
    <dgm:cxn modelId="{1B8D0A07-9325-4B14-8218-0864BE34AA69}" type="presOf" srcId="{92307CBA-DF13-4942-A595-2B79440B6CBF}" destId="{4AC22852-8940-4A98-8F9F-2EA1187849FA}" srcOrd="0" destOrd="0" presId="urn:microsoft.com/office/officeart/2005/8/layout/vList5"/>
    <dgm:cxn modelId="{E141AD9F-1AD6-4474-B591-B8A39EBF5F0C}" type="presOf" srcId="{85BA7955-EFE9-402A-805F-3563BD7DFEE1}" destId="{F426D7F5-AE8A-45F8-9B00-3210631971FB}" srcOrd="0" destOrd="0" presId="urn:microsoft.com/office/officeart/2005/8/layout/vList5"/>
    <dgm:cxn modelId="{5E008BA5-E427-40DA-89A8-24F24A65186D}" srcId="{D40D9BF5-522A-4CB9-AC26-591E8896C2B0}" destId="{A62DB04F-C83E-44A5-A240-E79ED4448833}" srcOrd="1" destOrd="0" parTransId="{2AB19EC4-FAAD-4FC7-A2D6-94B87CEB958E}" sibTransId="{04330FB3-12FC-4EFD-BD6A-D95D8438B0C7}"/>
    <dgm:cxn modelId="{74628ED6-29BD-48FA-8672-54D474FF1A7E}" type="presOf" srcId="{FBA607BB-96BC-4A4F-9F66-96C8902DDCD5}" destId="{1AB05114-8A9F-4DE6-BC20-9940BD99148A}" srcOrd="0" destOrd="1" presId="urn:microsoft.com/office/officeart/2005/8/layout/vList5"/>
    <dgm:cxn modelId="{FED8A9D5-EFB9-4ECB-8060-2AD750101EEE}" type="presOf" srcId="{DFFC5903-8774-4DB5-955B-5B914DC8DB27}" destId="{69198C96-4E0F-414D-9D00-F992AB13419C}" srcOrd="0" destOrd="0" presId="urn:microsoft.com/office/officeart/2005/8/layout/vList5"/>
    <dgm:cxn modelId="{E5B7EC83-C769-4DAB-92CA-2E2CCD2A10F9}" type="presParOf" srcId="{E4270E80-7163-46BD-A7CE-5326AE6AC253}" destId="{6076FB3B-670F-479B-9FB7-0A206C74BAEF}" srcOrd="0" destOrd="0" presId="urn:microsoft.com/office/officeart/2005/8/layout/vList5"/>
    <dgm:cxn modelId="{2E3C2945-F470-41A4-8B88-3C334A39468D}" type="presParOf" srcId="{6076FB3B-670F-479B-9FB7-0A206C74BAEF}" destId="{69198C96-4E0F-414D-9D00-F992AB13419C}" srcOrd="0" destOrd="0" presId="urn:microsoft.com/office/officeart/2005/8/layout/vList5"/>
    <dgm:cxn modelId="{C603B212-3767-4FAA-B50F-6EAC2570A0EF}" type="presParOf" srcId="{6076FB3B-670F-479B-9FB7-0A206C74BAEF}" destId="{1AB05114-8A9F-4DE6-BC20-9940BD99148A}" srcOrd="1" destOrd="0" presId="urn:microsoft.com/office/officeart/2005/8/layout/vList5"/>
    <dgm:cxn modelId="{4DEF9D1F-72F0-4910-83D6-4455C642E913}" type="presParOf" srcId="{E4270E80-7163-46BD-A7CE-5326AE6AC253}" destId="{A694B0A1-E103-464B-8AFF-5BD89403F59E}" srcOrd="1" destOrd="0" presId="urn:microsoft.com/office/officeart/2005/8/layout/vList5"/>
    <dgm:cxn modelId="{C3B1BCEA-1B7D-457F-927E-B1482B302736}" type="presParOf" srcId="{E4270E80-7163-46BD-A7CE-5326AE6AC253}" destId="{8A25DF8C-72EC-464E-B5DF-9BDF1F54752B}" srcOrd="2" destOrd="0" presId="urn:microsoft.com/office/officeart/2005/8/layout/vList5"/>
    <dgm:cxn modelId="{85052925-B6A6-4511-A0B1-E96391B23DCE}" type="presParOf" srcId="{8A25DF8C-72EC-464E-B5DF-9BDF1F54752B}" destId="{6D830CCA-EBED-4DAC-818A-BC920F048108}" srcOrd="0" destOrd="0" presId="urn:microsoft.com/office/officeart/2005/8/layout/vList5"/>
    <dgm:cxn modelId="{0BFD982A-6041-4E9F-AB29-F2A18BBB2F33}" type="presParOf" srcId="{8A25DF8C-72EC-464E-B5DF-9BDF1F54752B}" destId="{41875A7B-31FB-461F-B420-A00400D235AF}" srcOrd="1" destOrd="0" presId="urn:microsoft.com/office/officeart/2005/8/layout/vList5"/>
    <dgm:cxn modelId="{331460B6-5252-42A3-890A-64420B1B1F5F}" type="presParOf" srcId="{E4270E80-7163-46BD-A7CE-5326AE6AC253}" destId="{74EE6EAB-FD13-4F9A-80FC-66194F9F0CF1}" srcOrd="3" destOrd="0" presId="urn:microsoft.com/office/officeart/2005/8/layout/vList5"/>
    <dgm:cxn modelId="{696A0A3D-DAF4-4466-AB92-E10C09F0F9E0}" type="presParOf" srcId="{E4270E80-7163-46BD-A7CE-5326AE6AC253}" destId="{6DEEBF8C-1D29-4FA9-A8D1-91F95B27B23C}" srcOrd="4" destOrd="0" presId="urn:microsoft.com/office/officeart/2005/8/layout/vList5"/>
    <dgm:cxn modelId="{6200183F-77BD-48EF-9105-4800DA798B7C}" type="presParOf" srcId="{6DEEBF8C-1D29-4FA9-A8D1-91F95B27B23C}" destId="{4AC22852-8940-4A98-8F9F-2EA1187849FA}" srcOrd="0" destOrd="0" presId="urn:microsoft.com/office/officeart/2005/8/layout/vList5"/>
    <dgm:cxn modelId="{530DCCCE-AD1F-4F0D-AC52-03060360F6E8}" type="presParOf" srcId="{6DEEBF8C-1D29-4FA9-A8D1-91F95B27B23C}" destId="{F426D7F5-AE8A-45F8-9B00-3210631971F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122609-E1D3-424F-9174-A0A1C935C787}" type="doc">
      <dgm:prSet loTypeId="urn:microsoft.com/office/officeart/2005/8/layout/hList1" loCatId="list" qsTypeId="urn:microsoft.com/office/officeart/2005/8/quickstyle/simple5" qsCatId="simple" csTypeId="urn:microsoft.com/office/officeart/2005/8/colors/accent0_3" csCatId="mainScheme" phldr="1"/>
      <dgm:spPr/>
      <dgm:t>
        <a:bodyPr/>
        <a:lstStyle/>
        <a:p>
          <a:endParaRPr lang="en-ID"/>
        </a:p>
      </dgm:t>
    </dgm:pt>
    <dgm:pt modelId="{A744C435-C3F9-472E-B304-EFD26A84D864}">
      <dgm:prSet phldrT="[Text]"/>
      <dgm:spPr/>
      <dgm:t>
        <a:bodyPr/>
        <a:lstStyle/>
        <a:p>
          <a:r>
            <a:rPr lang="en-ID"/>
            <a:t>Feed-In-Tariff</a:t>
          </a:r>
        </a:p>
      </dgm:t>
    </dgm:pt>
    <dgm:pt modelId="{527A0DC3-270E-4109-97F1-87E2EDD0016C}" type="parTrans" cxnId="{06AADD25-D9FF-4DB6-9D44-404251632662}">
      <dgm:prSet/>
      <dgm:spPr/>
      <dgm:t>
        <a:bodyPr/>
        <a:lstStyle/>
        <a:p>
          <a:endParaRPr lang="en-ID"/>
        </a:p>
      </dgm:t>
    </dgm:pt>
    <dgm:pt modelId="{8517C34E-CEB2-4670-B2CF-40B6BBE78ECA}" type="sibTrans" cxnId="{06AADD25-D9FF-4DB6-9D44-404251632662}">
      <dgm:prSet/>
      <dgm:spPr/>
      <dgm:t>
        <a:bodyPr/>
        <a:lstStyle/>
        <a:p>
          <a:endParaRPr lang="en-ID"/>
        </a:p>
      </dgm:t>
    </dgm:pt>
    <dgm:pt modelId="{AE49A8B8-3C6B-478A-8314-0732E97CA5EC}">
      <dgm:prSet phldrT="[Text]"/>
      <dgm:spPr/>
      <dgm:t>
        <a:bodyPr/>
        <a:lstStyle/>
        <a:p>
          <a:pPr rtl="0"/>
          <a:r>
            <a:rPr lang="en-US"/>
            <a:t>Providing these incentives to stimulate market growth</a:t>
          </a:r>
          <a:endParaRPr lang="en-ID"/>
        </a:p>
      </dgm:t>
    </dgm:pt>
    <dgm:pt modelId="{17E64C27-A406-4A66-801F-1F561FD35366}" type="parTrans" cxnId="{20EFC4B3-E219-471A-AC4D-88B31BD2EB7C}">
      <dgm:prSet/>
      <dgm:spPr/>
      <dgm:t>
        <a:bodyPr/>
        <a:lstStyle/>
        <a:p>
          <a:endParaRPr lang="en-ID"/>
        </a:p>
      </dgm:t>
    </dgm:pt>
    <dgm:pt modelId="{08B5315B-3410-4696-9F93-F9045D9B7A72}" type="sibTrans" cxnId="{20EFC4B3-E219-471A-AC4D-88B31BD2EB7C}">
      <dgm:prSet/>
      <dgm:spPr/>
      <dgm:t>
        <a:bodyPr/>
        <a:lstStyle/>
        <a:p>
          <a:endParaRPr lang="en-ID"/>
        </a:p>
      </dgm:t>
    </dgm:pt>
    <dgm:pt modelId="{FE938C02-9168-40D7-93A8-0CB90FD1AB9B}">
      <dgm:prSet phldrT="[Text]"/>
      <dgm:spPr/>
      <dgm:t>
        <a:bodyPr/>
        <a:lstStyle/>
        <a:p>
          <a:pPr rtl="0"/>
          <a:r>
            <a:rPr lang="en-ID"/>
            <a:t>Only lasted 1 year (2013-2014)</a:t>
          </a:r>
        </a:p>
      </dgm:t>
    </dgm:pt>
    <dgm:pt modelId="{30DC0882-BE2E-4124-BC02-E45E2938E13F}" type="parTrans" cxnId="{EA12AD0B-4BBC-470A-8321-210DB820F9A0}">
      <dgm:prSet/>
      <dgm:spPr/>
      <dgm:t>
        <a:bodyPr/>
        <a:lstStyle/>
        <a:p>
          <a:endParaRPr lang="en-ID"/>
        </a:p>
      </dgm:t>
    </dgm:pt>
    <dgm:pt modelId="{8E2CF328-9124-4174-9BCB-ACC002CFB7F4}" type="sibTrans" cxnId="{EA12AD0B-4BBC-470A-8321-210DB820F9A0}">
      <dgm:prSet/>
      <dgm:spPr/>
      <dgm:t>
        <a:bodyPr/>
        <a:lstStyle/>
        <a:p>
          <a:endParaRPr lang="en-ID"/>
        </a:p>
      </dgm:t>
    </dgm:pt>
    <dgm:pt modelId="{5EEC8EBB-34B3-48D9-85A3-43E1230CA708}">
      <dgm:prSet phldrT="[Text]"/>
      <dgm:spPr/>
      <dgm:t>
        <a:bodyPr/>
        <a:lstStyle/>
        <a:p>
          <a:pPr rtl="0"/>
          <a:r>
            <a:rPr lang="en-ID"/>
            <a:t>Local Fare Policy</a:t>
          </a:r>
          <a:r>
            <a:rPr lang="en-ID">
              <a:latin typeface="Calibri Light" panose="020F0302020204030204"/>
            </a:rPr>
            <a:t> </a:t>
          </a:r>
          <a:endParaRPr lang="en-ID"/>
        </a:p>
      </dgm:t>
    </dgm:pt>
    <dgm:pt modelId="{BB016B07-9B2D-487F-8CD7-26C3EC4965A0}" type="parTrans" cxnId="{B9DA4342-528A-4191-8FAF-0CDD52B4DD65}">
      <dgm:prSet/>
      <dgm:spPr/>
      <dgm:t>
        <a:bodyPr/>
        <a:lstStyle/>
        <a:p>
          <a:endParaRPr lang="en-ID"/>
        </a:p>
      </dgm:t>
    </dgm:pt>
    <dgm:pt modelId="{C3DE76DB-5152-40BE-A163-3170CEB51F57}" type="sibTrans" cxnId="{B9DA4342-528A-4191-8FAF-0CDD52B4DD65}">
      <dgm:prSet/>
      <dgm:spPr/>
      <dgm:t>
        <a:bodyPr/>
        <a:lstStyle/>
        <a:p>
          <a:endParaRPr lang="en-ID"/>
        </a:p>
      </dgm:t>
    </dgm:pt>
    <dgm:pt modelId="{DF6711BA-A531-4704-BD5D-6C9E9AC3CCE2}">
      <dgm:prSet phldrT="[Text]"/>
      <dgm:spPr/>
      <dgm:t>
        <a:bodyPr/>
        <a:lstStyle/>
        <a:p>
          <a:pPr rtl="0"/>
          <a:r>
            <a:rPr lang="en-US"/>
            <a:t>Ministry of Energy and Mineral Resources No. 12/2017</a:t>
          </a:r>
          <a:endParaRPr lang="en-ID"/>
        </a:p>
      </dgm:t>
    </dgm:pt>
    <dgm:pt modelId="{8823C208-9B78-4671-AE0F-CF8D3F41D676}" type="parTrans" cxnId="{A7876996-51B2-400A-A6C2-94C1C0219CD3}">
      <dgm:prSet/>
      <dgm:spPr/>
      <dgm:t>
        <a:bodyPr/>
        <a:lstStyle/>
        <a:p>
          <a:endParaRPr lang="en-ID"/>
        </a:p>
      </dgm:t>
    </dgm:pt>
    <dgm:pt modelId="{418EB734-242B-472D-92D1-2F277FAC3669}" type="sibTrans" cxnId="{A7876996-51B2-400A-A6C2-94C1C0219CD3}">
      <dgm:prSet/>
      <dgm:spPr/>
      <dgm:t>
        <a:bodyPr/>
        <a:lstStyle/>
        <a:p>
          <a:endParaRPr lang="en-ID"/>
        </a:p>
      </dgm:t>
    </dgm:pt>
    <dgm:pt modelId="{1A30DF6D-2ED8-4FF0-972A-D0B883536DF0}">
      <dgm:prSet phldrT="[Text]"/>
      <dgm:spPr/>
      <dgm:t>
        <a:bodyPr/>
        <a:lstStyle/>
        <a:p>
          <a:pPr rtl="0"/>
          <a:r>
            <a:rPr lang="en-US"/>
            <a:t>The </a:t>
          </a:r>
          <a:r>
            <a:rPr lang="en-US" i="0"/>
            <a:t>price the developer </a:t>
          </a:r>
          <a:r>
            <a:rPr lang="en-US"/>
            <a:t>gets is a predetermined local rate.</a:t>
          </a:r>
          <a:endParaRPr lang="en-ID"/>
        </a:p>
      </dgm:t>
    </dgm:pt>
    <dgm:pt modelId="{A8A48FBB-673F-48BD-90D6-1EDC1E6A9EE9}" type="parTrans" cxnId="{2CEB98E3-8688-493C-A375-C384B31A36CA}">
      <dgm:prSet/>
      <dgm:spPr/>
      <dgm:t>
        <a:bodyPr/>
        <a:lstStyle/>
        <a:p>
          <a:endParaRPr lang="en-ID"/>
        </a:p>
      </dgm:t>
    </dgm:pt>
    <dgm:pt modelId="{2BDC1105-BE6B-48C3-AB6B-1AEFEFCAD402}" type="sibTrans" cxnId="{2CEB98E3-8688-493C-A375-C384B31A36CA}">
      <dgm:prSet/>
      <dgm:spPr/>
      <dgm:t>
        <a:bodyPr/>
        <a:lstStyle/>
        <a:p>
          <a:endParaRPr lang="en-ID"/>
        </a:p>
      </dgm:t>
    </dgm:pt>
    <dgm:pt modelId="{08A2E8DA-BA76-4C5D-A617-7DF4DC349F69}">
      <dgm:prSet phldrT="[Text]"/>
      <dgm:spPr/>
      <dgm:t>
        <a:bodyPr/>
        <a:lstStyle/>
        <a:p>
          <a:r>
            <a:rPr lang="en-US" i="1"/>
            <a:t>Rooftop Photovoltaic Solar Systems</a:t>
          </a:r>
          <a:r>
            <a:rPr lang="en-US"/>
            <a:t> (RPVSS)</a:t>
          </a:r>
          <a:endParaRPr lang="en-ID"/>
        </a:p>
      </dgm:t>
    </dgm:pt>
    <dgm:pt modelId="{082DAD77-395A-40C2-BCB9-79E0776D6F1F}" type="parTrans" cxnId="{54160C6D-09A5-496A-962C-60F26C4D8C4E}">
      <dgm:prSet/>
      <dgm:spPr/>
      <dgm:t>
        <a:bodyPr/>
        <a:lstStyle/>
        <a:p>
          <a:endParaRPr lang="en-ID"/>
        </a:p>
      </dgm:t>
    </dgm:pt>
    <dgm:pt modelId="{A08C2A4E-052F-4B78-ADCA-96777707852F}" type="sibTrans" cxnId="{54160C6D-09A5-496A-962C-60F26C4D8C4E}">
      <dgm:prSet/>
      <dgm:spPr/>
      <dgm:t>
        <a:bodyPr/>
        <a:lstStyle/>
        <a:p>
          <a:endParaRPr lang="en-ID"/>
        </a:p>
      </dgm:t>
    </dgm:pt>
    <dgm:pt modelId="{A436DB10-6144-4932-B0CD-C67560565997}">
      <dgm:prSet phldrT="[Text]"/>
      <dgm:spPr/>
      <dgm:t>
        <a:bodyPr/>
        <a:lstStyle/>
        <a:p>
          <a:pPr rtl="0"/>
          <a:r>
            <a:rPr lang="en-US"/>
            <a:t>PLN customers can generate electricity supply independently from the solar PV system</a:t>
          </a:r>
          <a:endParaRPr lang="en-ID"/>
        </a:p>
      </dgm:t>
    </dgm:pt>
    <dgm:pt modelId="{2785624B-2FD6-4B52-A5B2-320D4A92F717}" type="parTrans" cxnId="{6C0B9827-CADB-4DBC-9AF5-3E594F62CD3D}">
      <dgm:prSet/>
      <dgm:spPr/>
      <dgm:t>
        <a:bodyPr/>
        <a:lstStyle/>
        <a:p>
          <a:endParaRPr lang="en-ID"/>
        </a:p>
      </dgm:t>
    </dgm:pt>
    <dgm:pt modelId="{7AA80490-3D5E-40AA-8F19-A6A35EBE8D06}" type="sibTrans" cxnId="{6C0B9827-CADB-4DBC-9AF5-3E594F62CD3D}">
      <dgm:prSet/>
      <dgm:spPr/>
      <dgm:t>
        <a:bodyPr/>
        <a:lstStyle/>
        <a:p>
          <a:endParaRPr lang="en-ID"/>
        </a:p>
      </dgm:t>
    </dgm:pt>
    <dgm:pt modelId="{8CDA3E15-11C8-4DA2-9BB9-A02E9238F9EF}">
      <dgm:prSet phldrT="[Text]"/>
      <dgm:spPr/>
      <dgm:t>
        <a:bodyPr/>
        <a:lstStyle/>
        <a:p>
          <a:pPr rtl="0"/>
          <a:r>
            <a:rPr lang="en-US"/>
            <a:t>Customers can export excess electricity to the national grid for 65% of the full retail rate.</a:t>
          </a:r>
          <a:endParaRPr lang="en-ID"/>
        </a:p>
      </dgm:t>
    </dgm:pt>
    <dgm:pt modelId="{FFD27508-E376-43A0-BC81-E13AB78DD348}" type="parTrans" cxnId="{7BB6E58A-BD6F-4450-A40C-0167CF30B644}">
      <dgm:prSet/>
      <dgm:spPr/>
      <dgm:t>
        <a:bodyPr/>
        <a:lstStyle/>
        <a:p>
          <a:endParaRPr lang="en-ID"/>
        </a:p>
      </dgm:t>
    </dgm:pt>
    <dgm:pt modelId="{25836938-981D-4841-8F24-0A6FFEC999AB}" type="sibTrans" cxnId="{7BB6E58A-BD6F-4450-A40C-0167CF30B644}">
      <dgm:prSet/>
      <dgm:spPr/>
      <dgm:t>
        <a:bodyPr/>
        <a:lstStyle/>
        <a:p>
          <a:endParaRPr lang="en-ID"/>
        </a:p>
      </dgm:t>
    </dgm:pt>
    <dgm:pt modelId="{A405620F-AB92-4188-8C5F-BD5433A9107B}">
      <dgm:prSet phldrT="[Text]"/>
      <dgm:spPr/>
      <dgm:t>
        <a:bodyPr/>
        <a:lstStyle/>
        <a:p>
          <a:pPr rtl="0"/>
          <a:r>
            <a:rPr lang="en-ID"/>
            <a:t>Made in 2018</a:t>
          </a:r>
        </a:p>
      </dgm:t>
    </dgm:pt>
    <dgm:pt modelId="{10335C68-43F0-4D4B-8004-2F94DCB9DF89}" type="parTrans" cxnId="{4F1033EE-4206-468E-89A8-B37733884A70}">
      <dgm:prSet/>
      <dgm:spPr/>
    </dgm:pt>
    <dgm:pt modelId="{469E88F2-CA59-4806-B255-12F7A8194CBF}" type="sibTrans" cxnId="{4F1033EE-4206-468E-89A8-B37733884A70}">
      <dgm:prSet/>
      <dgm:spPr/>
    </dgm:pt>
    <dgm:pt modelId="{178A8EAF-81DF-4389-B38F-5A9A82B042D3}" type="pres">
      <dgm:prSet presAssocID="{04122609-E1D3-424F-9174-A0A1C935C787}" presName="Name0" presStyleCnt="0">
        <dgm:presLayoutVars>
          <dgm:dir/>
          <dgm:animLvl val="lvl"/>
          <dgm:resizeHandles val="exact"/>
        </dgm:presLayoutVars>
      </dgm:prSet>
      <dgm:spPr/>
      <dgm:t>
        <a:bodyPr/>
        <a:lstStyle/>
        <a:p>
          <a:endParaRPr lang="en-US"/>
        </a:p>
      </dgm:t>
    </dgm:pt>
    <dgm:pt modelId="{0551F514-EACC-4448-A406-58EA15531EC9}" type="pres">
      <dgm:prSet presAssocID="{A744C435-C3F9-472E-B304-EFD26A84D864}" presName="composite" presStyleCnt="0"/>
      <dgm:spPr/>
    </dgm:pt>
    <dgm:pt modelId="{05208034-9866-459F-B2C1-4A600F044B7F}" type="pres">
      <dgm:prSet presAssocID="{A744C435-C3F9-472E-B304-EFD26A84D864}" presName="parTx" presStyleLbl="alignNode1" presStyleIdx="0" presStyleCnt="3">
        <dgm:presLayoutVars>
          <dgm:chMax val="0"/>
          <dgm:chPref val="0"/>
          <dgm:bulletEnabled val="1"/>
        </dgm:presLayoutVars>
      </dgm:prSet>
      <dgm:spPr/>
      <dgm:t>
        <a:bodyPr/>
        <a:lstStyle/>
        <a:p>
          <a:endParaRPr lang="en-US"/>
        </a:p>
      </dgm:t>
    </dgm:pt>
    <dgm:pt modelId="{8C65BD25-B73C-4FF8-985F-C5D9F75EB211}" type="pres">
      <dgm:prSet presAssocID="{A744C435-C3F9-472E-B304-EFD26A84D864}" presName="desTx" presStyleLbl="alignAccFollowNode1" presStyleIdx="0" presStyleCnt="3">
        <dgm:presLayoutVars>
          <dgm:bulletEnabled val="1"/>
        </dgm:presLayoutVars>
      </dgm:prSet>
      <dgm:spPr/>
      <dgm:t>
        <a:bodyPr/>
        <a:lstStyle/>
        <a:p>
          <a:endParaRPr lang="en-US"/>
        </a:p>
      </dgm:t>
    </dgm:pt>
    <dgm:pt modelId="{B21BEAB8-CA31-4D50-AC92-6ECC6C86AEAD}" type="pres">
      <dgm:prSet presAssocID="{8517C34E-CEB2-4670-B2CF-40B6BBE78ECA}" presName="space" presStyleCnt="0"/>
      <dgm:spPr/>
    </dgm:pt>
    <dgm:pt modelId="{03B56381-86DE-42E4-8270-B6F057438436}" type="pres">
      <dgm:prSet presAssocID="{5EEC8EBB-34B3-48D9-85A3-43E1230CA708}" presName="composite" presStyleCnt="0"/>
      <dgm:spPr/>
    </dgm:pt>
    <dgm:pt modelId="{6CACF2A9-80C5-4241-A18E-DFD653C427A7}" type="pres">
      <dgm:prSet presAssocID="{5EEC8EBB-34B3-48D9-85A3-43E1230CA708}" presName="parTx" presStyleLbl="alignNode1" presStyleIdx="1" presStyleCnt="3">
        <dgm:presLayoutVars>
          <dgm:chMax val="0"/>
          <dgm:chPref val="0"/>
          <dgm:bulletEnabled val="1"/>
        </dgm:presLayoutVars>
      </dgm:prSet>
      <dgm:spPr/>
      <dgm:t>
        <a:bodyPr/>
        <a:lstStyle/>
        <a:p>
          <a:endParaRPr lang="en-US"/>
        </a:p>
      </dgm:t>
    </dgm:pt>
    <dgm:pt modelId="{DD98B05C-2F14-4D28-B401-1B95E2F90C55}" type="pres">
      <dgm:prSet presAssocID="{5EEC8EBB-34B3-48D9-85A3-43E1230CA708}" presName="desTx" presStyleLbl="alignAccFollowNode1" presStyleIdx="1" presStyleCnt="3">
        <dgm:presLayoutVars>
          <dgm:bulletEnabled val="1"/>
        </dgm:presLayoutVars>
      </dgm:prSet>
      <dgm:spPr/>
      <dgm:t>
        <a:bodyPr/>
        <a:lstStyle/>
        <a:p>
          <a:endParaRPr lang="en-US"/>
        </a:p>
      </dgm:t>
    </dgm:pt>
    <dgm:pt modelId="{AE4767E1-CABE-42B5-833E-E5FB9FA23488}" type="pres">
      <dgm:prSet presAssocID="{C3DE76DB-5152-40BE-A163-3170CEB51F57}" presName="space" presStyleCnt="0"/>
      <dgm:spPr/>
    </dgm:pt>
    <dgm:pt modelId="{45C1C622-9B6D-47E4-9CD3-0CE904A293D3}" type="pres">
      <dgm:prSet presAssocID="{08A2E8DA-BA76-4C5D-A617-7DF4DC349F69}" presName="composite" presStyleCnt="0"/>
      <dgm:spPr/>
    </dgm:pt>
    <dgm:pt modelId="{FA8CF1E1-831D-4464-9E02-683AAA8416D9}" type="pres">
      <dgm:prSet presAssocID="{08A2E8DA-BA76-4C5D-A617-7DF4DC349F69}" presName="parTx" presStyleLbl="alignNode1" presStyleIdx="2" presStyleCnt="3">
        <dgm:presLayoutVars>
          <dgm:chMax val="0"/>
          <dgm:chPref val="0"/>
          <dgm:bulletEnabled val="1"/>
        </dgm:presLayoutVars>
      </dgm:prSet>
      <dgm:spPr/>
      <dgm:t>
        <a:bodyPr/>
        <a:lstStyle/>
        <a:p>
          <a:endParaRPr lang="en-US"/>
        </a:p>
      </dgm:t>
    </dgm:pt>
    <dgm:pt modelId="{B2707A29-3E5A-4E08-8D4A-667E19145F0B}" type="pres">
      <dgm:prSet presAssocID="{08A2E8DA-BA76-4C5D-A617-7DF4DC349F69}" presName="desTx" presStyleLbl="alignAccFollowNode1" presStyleIdx="2" presStyleCnt="3">
        <dgm:presLayoutVars>
          <dgm:bulletEnabled val="1"/>
        </dgm:presLayoutVars>
      </dgm:prSet>
      <dgm:spPr/>
      <dgm:t>
        <a:bodyPr/>
        <a:lstStyle/>
        <a:p>
          <a:endParaRPr lang="en-US"/>
        </a:p>
      </dgm:t>
    </dgm:pt>
  </dgm:ptLst>
  <dgm:cxnLst>
    <dgm:cxn modelId="{A7876996-51B2-400A-A6C2-94C1C0219CD3}" srcId="{5EEC8EBB-34B3-48D9-85A3-43E1230CA708}" destId="{DF6711BA-A531-4704-BD5D-6C9E9AC3CCE2}" srcOrd="0" destOrd="0" parTransId="{8823C208-9B78-4671-AE0F-CF8D3F41D676}" sibTransId="{418EB734-242B-472D-92D1-2F277FAC3669}"/>
    <dgm:cxn modelId="{933EAB48-C785-4AF3-92D8-3BB904DECD22}" type="presOf" srcId="{DF6711BA-A531-4704-BD5D-6C9E9AC3CCE2}" destId="{DD98B05C-2F14-4D28-B401-1B95E2F90C55}" srcOrd="0" destOrd="0" presId="urn:microsoft.com/office/officeart/2005/8/layout/hList1"/>
    <dgm:cxn modelId="{B9DA4342-528A-4191-8FAF-0CDD52B4DD65}" srcId="{04122609-E1D3-424F-9174-A0A1C935C787}" destId="{5EEC8EBB-34B3-48D9-85A3-43E1230CA708}" srcOrd="1" destOrd="0" parTransId="{BB016B07-9B2D-487F-8CD7-26C3EC4965A0}" sibTransId="{C3DE76DB-5152-40BE-A163-3170CEB51F57}"/>
    <dgm:cxn modelId="{06AADD25-D9FF-4DB6-9D44-404251632662}" srcId="{04122609-E1D3-424F-9174-A0A1C935C787}" destId="{A744C435-C3F9-472E-B304-EFD26A84D864}" srcOrd="0" destOrd="0" parTransId="{527A0DC3-270E-4109-97F1-87E2EDD0016C}" sibTransId="{8517C34E-CEB2-4670-B2CF-40B6BBE78ECA}"/>
    <dgm:cxn modelId="{66787A78-1955-4982-8930-F26D94D54A67}" type="presOf" srcId="{FE938C02-9168-40D7-93A8-0CB90FD1AB9B}" destId="{8C65BD25-B73C-4FF8-985F-C5D9F75EB211}" srcOrd="0" destOrd="1" presId="urn:microsoft.com/office/officeart/2005/8/layout/hList1"/>
    <dgm:cxn modelId="{20EFC4B3-E219-471A-AC4D-88B31BD2EB7C}" srcId="{A744C435-C3F9-472E-B304-EFD26A84D864}" destId="{AE49A8B8-3C6B-478A-8314-0732E97CA5EC}" srcOrd="0" destOrd="0" parTransId="{17E64C27-A406-4A66-801F-1F561FD35366}" sibTransId="{08B5315B-3410-4696-9F93-F9045D9B7A72}"/>
    <dgm:cxn modelId="{EA12AD0B-4BBC-470A-8321-210DB820F9A0}" srcId="{A744C435-C3F9-472E-B304-EFD26A84D864}" destId="{FE938C02-9168-40D7-93A8-0CB90FD1AB9B}" srcOrd="1" destOrd="0" parTransId="{30DC0882-BE2E-4124-BC02-E45E2938E13F}" sibTransId="{8E2CF328-9124-4174-9BCB-ACC002CFB7F4}"/>
    <dgm:cxn modelId="{54160C6D-09A5-496A-962C-60F26C4D8C4E}" srcId="{04122609-E1D3-424F-9174-A0A1C935C787}" destId="{08A2E8DA-BA76-4C5D-A617-7DF4DC349F69}" srcOrd="2" destOrd="0" parTransId="{082DAD77-395A-40C2-BCB9-79E0776D6F1F}" sibTransId="{A08C2A4E-052F-4B78-ADCA-96777707852F}"/>
    <dgm:cxn modelId="{78C24EBB-CAF1-4F13-87FB-2563728CCCBC}" type="presOf" srcId="{5EEC8EBB-34B3-48D9-85A3-43E1230CA708}" destId="{6CACF2A9-80C5-4241-A18E-DFD653C427A7}" srcOrd="0" destOrd="0" presId="urn:microsoft.com/office/officeart/2005/8/layout/hList1"/>
    <dgm:cxn modelId="{B387FDAC-5462-42AF-AA4B-D4D1977EA435}" type="presOf" srcId="{A405620F-AB92-4188-8C5F-BD5433A9107B}" destId="{B2707A29-3E5A-4E08-8D4A-667E19145F0B}" srcOrd="0" destOrd="0" presId="urn:microsoft.com/office/officeart/2005/8/layout/hList1"/>
    <dgm:cxn modelId="{A2B0F97D-2AD1-45A2-8948-DE68BE3BC5DE}" type="presOf" srcId="{AE49A8B8-3C6B-478A-8314-0732E97CA5EC}" destId="{8C65BD25-B73C-4FF8-985F-C5D9F75EB211}" srcOrd="0" destOrd="0" presId="urn:microsoft.com/office/officeart/2005/8/layout/hList1"/>
    <dgm:cxn modelId="{E52ECF6D-B6BE-4779-877B-3015FC93E395}" type="presOf" srcId="{1A30DF6D-2ED8-4FF0-972A-D0B883536DF0}" destId="{DD98B05C-2F14-4D28-B401-1B95E2F90C55}" srcOrd="0" destOrd="1" presId="urn:microsoft.com/office/officeart/2005/8/layout/hList1"/>
    <dgm:cxn modelId="{7BB6E58A-BD6F-4450-A40C-0167CF30B644}" srcId="{08A2E8DA-BA76-4C5D-A617-7DF4DC349F69}" destId="{8CDA3E15-11C8-4DA2-9BB9-A02E9238F9EF}" srcOrd="2" destOrd="0" parTransId="{FFD27508-E376-43A0-BC81-E13AB78DD348}" sibTransId="{25836938-981D-4841-8F24-0A6FFEC999AB}"/>
    <dgm:cxn modelId="{8BCACBB3-81B3-47F1-89A7-F951840709F5}" type="presOf" srcId="{A436DB10-6144-4932-B0CD-C67560565997}" destId="{B2707A29-3E5A-4E08-8D4A-667E19145F0B}" srcOrd="0" destOrd="1" presId="urn:microsoft.com/office/officeart/2005/8/layout/hList1"/>
    <dgm:cxn modelId="{83B183C8-E2CC-4E36-B400-8EC868C48341}" type="presOf" srcId="{04122609-E1D3-424F-9174-A0A1C935C787}" destId="{178A8EAF-81DF-4389-B38F-5A9A82B042D3}" srcOrd="0" destOrd="0" presId="urn:microsoft.com/office/officeart/2005/8/layout/hList1"/>
    <dgm:cxn modelId="{0729A92B-2E95-4BE5-939A-8C91D95D2004}" type="presOf" srcId="{A744C435-C3F9-472E-B304-EFD26A84D864}" destId="{05208034-9866-459F-B2C1-4A600F044B7F}" srcOrd="0" destOrd="0" presId="urn:microsoft.com/office/officeart/2005/8/layout/hList1"/>
    <dgm:cxn modelId="{6C0B9827-CADB-4DBC-9AF5-3E594F62CD3D}" srcId="{08A2E8DA-BA76-4C5D-A617-7DF4DC349F69}" destId="{A436DB10-6144-4932-B0CD-C67560565997}" srcOrd="1" destOrd="0" parTransId="{2785624B-2FD6-4B52-A5B2-320D4A92F717}" sibTransId="{7AA80490-3D5E-40AA-8F19-A6A35EBE8D06}"/>
    <dgm:cxn modelId="{FBE68AC3-D276-4B96-A8F0-7E749F9998F2}" type="presOf" srcId="{8CDA3E15-11C8-4DA2-9BB9-A02E9238F9EF}" destId="{B2707A29-3E5A-4E08-8D4A-667E19145F0B}" srcOrd="0" destOrd="2" presId="urn:microsoft.com/office/officeart/2005/8/layout/hList1"/>
    <dgm:cxn modelId="{2CEB98E3-8688-493C-A375-C384B31A36CA}" srcId="{5EEC8EBB-34B3-48D9-85A3-43E1230CA708}" destId="{1A30DF6D-2ED8-4FF0-972A-D0B883536DF0}" srcOrd="1" destOrd="0" parTransId="{A8A48FBB-673F-48BD-90D6-1EDC1E6A9EE9}" sibTransId="{2BDC1105-BE6B-48C3-AB6B-1AEFEFCAD402}"/>
    <dgm:cxn modelId="{4F1033EE-4206-468E-89A8-B37733884A70}" srcId="{08A2E8DA-BA76-4C5D-A617-7DF4DC349F69}" destId="{A405620F-AB92-4188-8C5F-BD5433A9107B}" srcOrd="0" destOrd="0" parTransId="{10335C68-43F0-4D4B-8004-2F94DCB9DF89}" sibTransId="{469E88F2-CA59-4806-B255-12F7A8194CBF}"/>
    <dgm:cxn modelId="{8B3E44B6-C6E7-4484-98D1-503AD261ED96}" type="presOf" srcId="{08A2E8DA-BA76-4C5D-A617-7DF4DC349F69}" destId="{FA8CF1E1-831D-4464-9E02-683AAA8416D9}" srcOrd="0" destOrd="0" presId="urn:microsoft.com/office/officeart/2005/8/layout/hList1"/>
    <dgm:cxn modelId="{6F462086-B9F6-42B4-B2F6-FE1D3DD76E32}" type="presParOf" srcId="{178A8EAF-81DF-4389-B38F-5A9A82B042D3}" destId="{0551F514-EACC-4448-A406-58EA15531EC9}" srcOrd="0" destOrd="0" presId="urn:microsoft.com/office/officeart/2005/8/layout/hList1"/>
    <dgm:cxn modelId="{28F82460-E61E-4BAE-AC31-528C0D66E4DC}" type="presParOf" srcId="{0551F514-EACC-4448-A406-58EA15531EC9}" destId="{05208034-9866-459F-B2C1-4A600F044B7F}" srcOrd="0" destOrd="0" presId="urn:microsoft.com/office/officeart/2005/8/layout/hList1"/>
    <dgm:cxn modelId="{C722ED93-997C-43CE-92F0-C3190DBD1C38}" type="presParOf" srcId="{0551F514-EACC-4448-A406-58EA15531EC9}" destId="{8C65BD25-B73C-4FF8-985F-C5D9F75EB211}" srcOrd="1" destOrd="0" presId="urn:microsoft.com/office/officeart/2005/8/layout/hList1"/>
    <dgm:cxn modelId="{08ADE946-8118-4E9D-98DA-F5FB987C6AD9}" type="presParOf" srcId="{178A8EAF-81DF-4389-B38F-5A9A82B042D3}" destId="{B21BEAB8-CA31-4D50-AC92-6ECC6C86AEAD}" srcOrd="1" destOrd="0" presId="urn:microsoft.com/office/officeart/2005/8/layout/hList1"/>
    <dgm:cxn modelId="{B03AEB4B-BB6F-452C-9569-72E7D9A0CD3D}" type="presParOf" srcId="{178A8EAF-81DF-4389-B38F-5A9A82B042D3}" destId="{03B56381-86DE-42E4-8270-B6F057438436}" srcOrd="2" destOrd="0" presId="urn:microsoft.com/office/officeart/2005/8/layout/hList1"/>
    <dgm:cxn modelId="{A42E900C-B179-4EAB-830A-2FA61F5FBAC3}" type="presParOf" srcId="{03B56381-86DE-42E4-8270-B6F057438436}" destId="{6CACF2A9-80C5-4241-A18E-DFD653C427A7}" srcOrd="0" destOrd="0" presId="urn:microsoft.com/office/officeart/2005/8/layout/hList1"/>
    <dgm:cxn modelId="{68D7431D-5200-4310-86B2-23ADE45848DA}" type="presParOf" srcId="{03B56381-86DE-42E4-8270-B6F057438436}" destId="{DD98B05C-2F14-4D28-B401-1B95E2F90C55}" srcOrd="1" destOrd="0" presId="urn:microsoft.com/office/officeart/2005/8/layout/hList1"/>
    <dgm:cxn modelId="{68A28ED9-1370-481F-9B76-8DA9C0E130A3}" type="presParOf" srcId="{178A8EAF-81DF-4389-B38F-5A9A82B042D3}" destId="{AE4767E1-CABE-42B5-833E-E5FB9FA23488}" srcOrd="3" destOrd="0" presId="urn:microsoft.com/office/officeart/2005/8/layout/hList1"/>
    <dgm:cxn modelId="{CF7108B3-C248-4A63-9FA5-97C46E426451}" type="presParOf" srcId="{178A8EAF-81DF-4389-B38F-5A9A82B042D3}" destId="{45C1C622-9B6D-47E4-9CD3-0CE904A293D3}" srcOrd="4" destOrd="0" presId="urn:microsoft.com/office/officeart/2005/8/layout/hList1"/>
    <dgm:cxn modelId="{385A3EC3-E9B0-4E7C-A079-7255151789CB}" type="presParOf" srcId="{45C1C622-9B6D-47E4-9CD3-0CE904A293D3}" destId="{FA8CF1E1-831D-4464-9E02-683AAA8416D9}" srcOrd="0" destOrd="0" presId="urn:microsoft.com/office/officeart/2005/8/layout/hList1"/>
    <dgm:cxn modelId="{94649FA9-93CC-40F8-B9B1-D2C95A602D45}" type="presParOf" srcId="{45C1C622-9B6D-47E4-9CD3-0CE904A293D3}" destId="{B2707A29-3E5A-4E08-8D4A-667E19145F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79BC38-F359-4C8C-A995-2EC885960E58}" type="doc">
      <dgm:prSet loTypeId="urn:microsoft.com/office/officeart/2005/8/layout/process2" loCatId="process" qsTypeId="urn:microsoft.com/office/officeart/2005/8/quickstyle/3d4" qsCatId="3D" csTypeId="urn:microsoft.com/office/officeart/2005/8/colors/accent3_2" csCatId="accent3" phldr="1"/>
      <dgm:spPr/>
      <dgm:t>
        <a:bodyPr/>
        <a:lstStyle/>
        <a:p>
          <a:endParaRPr lang="en-ID"/>
        </a:p>
      </dgm:t>
    </dgm:pt>
    <dgm:pt modelId="{9734CDFA-AD1E-48BF-A70B-EBBA8B5D7EDA}">
      <dgm:prSet phldrT="[Text]" custT="1"/>
      <dgm:spPr/>
      <dgm:t>
        <a:bodyPr anchor="ctr"/>
        <a:lstStyle/>
        <a:p>
          <a:pPr algn="l" rtl="0"/>
          <a:r>
            <a:rPr lang="en-ID" sz="1800" b="0">
              <a:solidFill>
                <a:schemeClr val="tx1"/>
              </a:solidFill>
            </a:rPr>
            <a:t>1. Customers apply for a subscription to the </a:t>
          </a:r>
          <a:r>
            <a:rPr lang="en-ID" sz="1800" b="0" i="0">
              <a:solidFill>
                <a:schemeClr val="tx1"/>
              </a:solidFill>
            </a:rPr>
            <a:t>rooftop</a:t>
          </a:r>
          <a:r>
            <a:rPr lang="en-ID" sz="1800" b="0">
              <a:solidFill>
                <a:schemeClr val="tx1"/>
              </a:solidFill>
            </a:rPr>
            <a:t> PV system by attaching some administrative and technical requirements</a:t>
          </a:r>
        </a:p>
      </dgm:t>
    </dgm:pt>
    <dgm:pt modelId="{FF6A02DE-92FF-4614-9561-3A97D7370F2B}" type="parTrans" cxnId="{E5511A40-584E-41CF-BFD6-641A92E6C809}">
      <dgm:prSet/>
      <dgm:spPr/>
      <dgm:t>
        <a:bodyPr/>
        <a:lstStyle/>
        <a:p>
          <a:pPr algn="l"/>
          <a:endParaRPr lang="en-ID" sz="1800" b="0">
            <a:solidFill>
              <a:schemeClr val="tx1"/>
            </a:solidFill>
          </a:endParaRPr>
        </a:p>
      </dgm:t>
    </dgm:pt>
    <dgm:pt modelId="{64C86A19-469D-4C57-A169-BB3F3F2732E7}" type="sibTrans" cxnId="{E5511A40-584E-41CF-BFD6-641A92E6C809}">
      <dgm:prSet custT="1"/>
      <dgm:spPr/>
      <dgm:t>
        <a:bodyPr/>
        <a:lstStyle/>
        <a:p>
          <a:pPr algn="l"/>
          <a:endParaRPr lang="en-ID" sz="1800" b="0">
            <a:solidFill>
              <a:schemeClr val="tx1"/>
            </a:solidFill>
          </a:endParaRPr>
        </a:p>
      </dgm:t>
    </dgm:pt>
    <dgm:pt modelId="{8B53939B-2A5A-4643-B5A2-B96BE006BA92}">
      <dgm:prSet phldrT="[Text]" custT="1"/>
      <dgm:spPr/>
      <dgm:t>
        <a:bodyPr/>
        <a:lstStyle/>
        <a:p>
          <a:pPr algn="l" rtl="0"/>
          <a:r>
            <a:rPr lang="en-US" sz="1800" b="0">
              <a:solidFill>
                <a:schemeClr val="tx1"/>
              </a:solidFill>
            </a:rPr>
            <a:t>2. PLN evaluates the administrative and technical requirements no later than 15 working days after the complete documents are received.</a:t>
          </a:r>
          <a:endParaRPr lang="en-ID" sz="1800" b="0">
            <a:solidFill>
              <a:schemeClr val="tx1"/>
            </a:solidFill>
          </a:endParaRPr>
        </a:p>
      </dgm:t>
    </dgm:pt>
    <dgm:pt modelId="{8CCFD636-DA0F-4B2B-BC88-84434D1B32E4}" type="parTrans" cxnId="{C3982267-73C2-4CC4-8FEE-9F5F02780E38}">
      <dgm:prSet/>
      <dgm:spPr/>
      <dgm:t>
        <a:bodyPr/>
        <a:lstStyle/>
        <a:p>
          <a:pPr algn="l"/>
          <a:endParaRPr lang="en-ID" sz="1800" b="0">
            <a:solidFill>
              <a:schemeClr val="tx1"/>
            </a:solidFill>
          </a:endParaRPr>
        </a:p>
      </dgm:t>
    </dgm:pt>
    <dgm:pt modelId="{B1C5E66C-EE11-4839-9183-7B9FD493000F}" type="sibTrans" cxnId="{C3982267-73C2-4CC4-8FEE-9F5F02780E38}">
      <dgm:prSet custT="1"/>
      <dgm:spPr/>
      <dgm:t>
        <a:bodyPr/>
        <a:lstStyle/>
        <a:p>
          <a:pPr algn="l"/>
          <a:endParaRPr lang="en-ID" sz="1800" b="0">
            <a:solidFill>
              <a:schemeClr val="tx1"/>
            </a:solidFill>
          </a:endParaRPr>
        </a:p>
      </dgm:t>
    </dgm:pt>
    <dgm:pt modelId="{B96BE07A-9A68-4816-BE7A-34BA76159DE1}">
      <dgm:prSet phldrT="[Text]" custT="1"/>
      <dgm:spPr/>
      <dgm:t>
        <a:bodyPr/>
        <a:lstStyle/>
        <a:p>
          <a:pPr algn="l" rtl="0"/>
          <a:r>
            <a:rPr lang="en-US" sz="1800" b="0">
              <a:solidFill>
                <a:schemeClr val="tx1"/>
              </a:solidFill>
            </a:rPr>
            <a:t>3. Business entities carry out the construction and installation of PV </a:t>
          </a:r>
          <a:r>
            <a:rPr lang="en-US" sz="1800" b="0" i="0">
              <a:solidFill>
                <a:schemeClr val="tx1"/>
              </a:solidFill>
            </a:rPr>
            <a:t>rooftops and </a:t>
          </a:r>
          <a:r>
            <a:rPr lang="en-US" sz="1800" b="0">
              <a:solidFill>
                <a:schemeClr val="tx1"/>
              </a:solidFill>
            </a:rPr>
            <a:t>inspection of PV </a:t>
          </a:r>
          <a:r>
            <a:rPr lang="en-US" sz="1800" b="0" i="0">
              <a:solidFill>
                <a:schemeClr val="tx1"/>
              </a:solidFill>
            </a:rPr>
            <a:t>rooftop</a:t>
          </a:r>
          <a:r>
            <a:rPr lang="en-US" sz="1800" b="0">
              <a:solidFill>
                <a:schemeClr val="tx1"/>
              </a:solidFill>
            </a:rPr>
            <a:t> installations to issue an Operation Acceptable Certification (SLO).</a:t>
          </a:r>
          <a:r>
            <a:rPr lang="en-US" sz="1800" b="0">
              <a:solidFill>
                <a:schemeClr val="tx1"/>
              </a:solidFill>
              <a:latin typeface="Calibri Light" panose="020F0302020204030204"/>
            </a:rPr>
            <a:t> </a:t>
          </a:r>
          <a:endParaRPr lang="en-ID" sz="1800" b="0">
            <a:solidFill>
              <a:schemeClr val="tx1"/>
            </a:solidFill>
          </a:endParaRPr>
        </a:p>
      </dgm:t>
    </dgm:pt>
    <dgm:pt modelId="{D225CF2B-4209-4EB4-9946-25F4BCB4627D}" type="parTrans" cxnId="{78FD6D6D-4100-48DC-A505-6E5E8B857097}">
      <dgm:prSet/>
      <dgm:spPr/>
      <dgm:t>
        <a:bodyPr/>
        <a:lstStyle/>
        <a:p>
          <a:pPr algn="l"/>
          <a:endParaRPr lang="en-ID" sz="1800" b="0">
            <a:solidFill>
              <a:schemeClr val="tx1"/>
            </a:solidFill>
          </a:endParaRPr>
        </a:p>
      </dgm:t>
    </dgm:pt>
    <dgm:pt modelId="{5C1BB209-CC5C-491D-A8C7-1344A2183003}" type="sibTrans" cxnId="{78FD6D6D-4100-48DC-A505-6E5E8B857097}">
      <dgm:prSet custT="1"/>
      <dgm:spPr/>
      <dgm:t>
        <a:bodyPr/>
        <a:lstStyle/>
        <a:p>
          <a:pPr algn="l"/>
          <a:endParaRPr lang="en-ID" sz="1800" b="0">
            <a:solidFill>
              <a:schemeClr val="tx1"/>
            </a:solidFill>
          </a:endParaRPr>
        </a:p>
      </dgm:t>
    </dgm:pt>
    <dgm:pt modelId="{F2743339-4B11-476A-BD57-CB3FC0305EAF}">
      <dgm:prSet phldrT="[Text]" custT="1"/>
      <dgm:spPr/>
      <dgm:t>
        <a:bodyPr/>
        <a:lstStyle/>
        <a:p>
          <a:pPr algn="l" rtl="0"/>
          <a:r>
            <a:rPr lang="en-US" sz="1800" b="0">
              <a:solidFill>
                <a:schemeClr val="tx1"/>
              </a:solidFill>
            </a:rPr>
            <a:t>4. The customer pays the cost of supplying and installing the export-import kWh meter.</a:t>
          </a:r>
          <a:endParaRPr lang="en-ID" sz="1800" b="0">
            <a:solidFill>
              <a:schemeClr val="tx1"/>
            </a:solidFill>
          </a:endParaRPr>
        </a:p>
      </dgm:t>
    </dgm:pt>
    <dgm:pt modelId="{DC187123-4FF2-4F8E-ADF0-0BDB8A344A9F}" type="parTrans" cxnId="{351E1C7F-6A07-42C9-A138-83C7182FE6A7}">
      <dgm:prSet/>
      <dgm:spPr/>
      <dgm:t>
        <a:bodyPr/>
        <a:lstStyle/>
        <a:p>
          <a:pPr algn="l"/>
          <a:endParaRPr lang="en-ID" sz="1800" b="0">
            <a:solidFill>
              <a:schemeClr val="tx1"/>
            </a:solidFill>
          </a:endParaRPr>
        </a:p>
      </dgm:t>
    </dgm:pt>
    <dgm:pt modelId="{9672AD93-8116-452D-9B5D-DF1B1D100ED5}" type="sibTrans" cxnId="{351E1C7F-6A07-42C9-A138-83C7182FE6A7}">
      <dgm:prSet custT="1"/>
      <dgm:spPr/>
      <dgm:t>
        <a:bodyPr/>
        <a:lstStyle/>
        <a:p>
          <a:pPr algn="l"/>
          <a:endParaRPr lang="en-ID" sz="1800" b="0">
            <a:solidFill>
              <a:schemeClr val="tx1"/>
            </a:solidFill>
          </a:endParaRPr>
        </a:p>
      </dgm:t>
    </dgm:pt>
    <dgm:pt modelId="{E1A9F61D-2C78-433D-88A7-403FCBAF2284}">
      <dgm:prSet phldrT="[Text]" custT="1"/>
      <dgm:spPr/>
      <dgm:t>
        <a:bodyPr/>
        <a:lstStyle/>
        <a:p>
          <a:pPr algn="l" rtl="0"/>
          <a:r>
            <a:rPr lang="en-US" sz="1800" b="0">
              <a:solidFill>
                <a:schemeClr val="tx1"/>
              </a:solidFill>
            </a:rPr>
            <a:t>5. The PLN unit provides and installs import-export kWh meters.</a:t>
          </a:r>
          <a:endParaRPr lang="en-ID" sz="1800" b="0">
            <a:solidFill>
              <a:schemeClr val="tx1"/>
            </a:solidFill>
          </a:endParaRPr>
        </a:p>
      </dgm:t>
    </dgm:pt>
    <dgm:pt modelId="{18807A3A-06DF-4119-BCD7-22A3B330D00D}" type="parTrans" cxnId="{922D2D79-2051-4FF5-9F2D-F5D8ADC472D7}">
      <dgm:prSet/>
      <dgm:spPr/>
      <dgm:t>
        <a:bodyPr/>
        <a:lstStyle/>
        <a:p>
          <a:pPr algn="l"/>
          <a:endParaRPr lang="en-ID" sz="1800" b="0">
            <a:solidFill>
              <a:schemeClr val="tx1"/>
            </a:solidFill>
          </a:endParaRPr>
        </a:p>
      </dgm:t>
    </dgm:pt>
    <dgm:pt modelId="{E4C61E3F-EDA7-40EB-BEE1-5308E040E881}" type="sibTrans" cxnId="{922D2D79-2051-4FF5-9F2D-F5D8ADC472D7}">
      <dgm:prSet/>
      <dgm:spPr/>
      <dgm:t>
        <a:bodyPr/>
        <a:lstStyle/>
        <a:p>
          <a:pPr algn="l"/>
          <a:endParaRPr lang="en-ID" sz="1800" b="0">
            <a:solidFill>
              <a:schemeClr val="tx1"/>
            </a:solidFill>
          </a:endParaRPr>
        </a:p>
      </dgm:t>
    </dgm:pt>
    <dgm:pt modelId="{98C292B3-2D01-4714-BE22-EFE19715A3B9}" type="pres">
      <dgm:prSet presAssocID="{1679BC38-F359-4C8C-A995-2EC885960E58}" presName="linearFlow" presStyleCnt="0">
        <dgm:presLayoutVars>
          <dgm:resizeHandles val="exact"/>
        </dgm:presLayoutVars>
      </dgm:prSet>
      <dgm:spPr/>
      <dgm:t>
        <a:bodyPr/>
        <a:lstStyle/>
        <a:p>
          <a:endParaRPr lang="en-US"/>
        </a:p>
      </dgm:t>
    </dgm:pt>
    <dgm:pt modelId="{745ED433-50A5-469D-B78A-481736635923}" type="pres">
      <dgm:prSet presAssocID="{9734CDFA-AD1E-48BF-A70B-EBBA8B5D7EDA}" presName="node" presStyleLbl="node1" presStyleIdx="0" presStyleCnt="5" custScaleX="419631">
        <dgm:presLayoutVars>
          <dgm:bulletEnabled val="1"/>
        </dgm:presLayoutVars>
      </dgm:prSet>
      <dgm:spPr/>
      <dgm:t>
        <a:bodyPr/>
        <a:lstStyle/>
        <a:p>
          <a:endParaRPr lang="en-US"/>
        </a:p>
      </dgm:t>
    </dgm:pt>
    <dgm:pt modelId="{E8A44C37-EC55-4834-90D6-417601D70339}" type="pres">
      <dgm:prSet presAssocID="{64C86A19-469D-4C57-A169-BB3F3F2732E7}" presName="sibTrans" presStyleLbl="sibTrans2D1" presStyleIdx="0" presStyleCnt="4"/>
      <dgm:spPr/>
      <dgm:t>
        <a:bodyPr/>
        <a:lstStyle/>
        <a:p>
          <a:endParaRPr lang="en-US"/>
        </a:p>
      </dgm:t>
    </dgm:pt>
    <dgm:pt modelId="{2240A4FC-5CA0-4574-8EE9-6552811AC561}" type="pres">
      <dgm:prSet presAssocID="{64C86A19-469D-4C57-A169-BB3F3F2732E7}" presName="connectorText" presStyleLbl="sibTrans2D1" presStyleIdx="0" presStyleCnt="4"/>
      <dgm:spPr/>
      <dgm:t>
        <a:bodyPr/>
        <a:lstStyle/>
        <a:p>
          <a:endParaRPr lang="en-US"/>
        </a:p>
      </dgm:t>
    </dgm:pt>
    <dgm:pt modelId="{95812272-A5EA-4DA2-8FE8-15F73BE4F81D}" type="pres">
      <dgm:prSet presAssocID="{8B53939B-2A5A-4643-B5A2-B96BE006BA92}" presName="node" presStyleLbl="node1" presStyleIdx="1" presStyleCnt="5" custScaleX="419631">
        <dgm:presLayoutVars>
          <dgm:bulletEnabled val="1"/>
        </dgm:presLayoutVars>
      </dgm:prSet>
      <dgm:spPr/>
      <dgm:t>
        <a:bodyPr/>
        <a:lstStyle/>
        <a:p>
          <a:endParaRPr lang="en-US"/>
        </a:p>
      </dgm:t>
    </dgm:pt>
    <dgm:pt modelId="{FC519B37-F420-472F-990C-022B3293D994}" type="pres">
      <dgm:prSet presAssocID="{B1C5E66C-EE11-4839-9183-7B9FD493000F}" presName="sibTrans" presStyleLbl="sibTrans2D1" presStyleIdx="1" presStyleCnt="4"/>
      <dgm:spPr/>
      <dgm:t>
        <a:bodyPr/>
        <a:lstStyle/>
        <a:p>
          <a:endParaRPr lang="en-US"/>
        </a:p>
      </dgm:t>
    </dgm:pt>
    <dgm:pt modelId="{6570A653-9C34-4AB7-9DAE-CAF3AF507090}" type="pres">
      <dgm:prSet presAssocID="{B1C5E66C-EE11-4839-9183-7B9FD493000F}" presName="connectorText" presStyleLbl="sibTrans2D1" presStyleIdx="1" presStyleCnt="4"/>
      <dgm:spPr/>
      <dgm:t>
        <a:bodyPr/>
        <a:lstStyle/>
        <a:p>
          <a:endParaRPr lang="en-US"/>
        </a:p>
      </dgm:t>
    </dgm:pt>
    <dgm:pt modelId="{5FCBDFBD-911B-45F5-B8B6-6C792B3C5B80}" type="pres">
      <dgm:prSet presAssocID="{B96BE07A-9A68-4816-BE7A-34BA76159DE1}" presName="node" presStyleLbl="node1" presStyleIdx="2" presStyleCnt="5" custScaleX="419631">
        <dgm:presLayoutVars>
          <dgm:bulletEnabled val="1"/>
        </dgm:presLayoutVars>
      </dgm:prSet>
      <dgm:spPr/>
      <dgm:t>
        <a:bodyPr/>
        <a:lstStyle/>
        <a:p>
          <a:endParaRPr lang="en-US"/>
        </a:p>
      </dgm:t>
    </dgm:pt>
    <dgm:pt modelId="{CA206061-D497-4B69-BA1D-910C23A38239}" type="pres">
      <dgm:prSet presAssocID="{5C1BB209-CC5C-491D-A8C7-1344A2183003}" presName="sibTrans" presStyleLbl="sibTrans2D1" presStyleIdx="2" presStyleCnt="4"/>
      <dgm:spPr/>
      <dgm:t>
        <a:bodyPr/>
        <a:lstStyle/>
        <a:p>
          <a:endParaRPr lang="en-US"/>
        </a:p>
      </dgm:t>
    </dgm:pt>
    <dgm:pt modelId="{C86C94D3-01BE-4183-8365-714BBC2E1648}" type="pres">
      <dgm:prSet presAssocID="{5C1BB209-CC5C-491D-A8C7-1344A2183003}" presName="connectorText" presStyleLbl="sibTrans2D1" presStyleIdx="2" presStyleCnt="4"/>
      <dgm:spPr/>
      <dgm:t>
        <a:bodyPr/>
        <a:lstStyle/>
        <a:p>
          <a:endParaRPr lang="en-US"/>
        </a:p>
      </dgm:t>
    </dgm:pt>
    <dgm:pt modelId="{CE58195B-4F24-41D4-98C5-3F555CF618AB}" type="pres">
      <dgm:prSet presAssocID="{F2743339-4B11-476A-BD57-CB3FC0305EAF}" presName="node" presStyleLbl="node1" presStyleIdx="3" presStyleCnt="5" custScaleX="419631">
        <dgm:presLayoutVars>
          <dgm:bulletEnabled val="1"/>
        </dgm:presLayoutVars>
      </dgm:prSet>
      <dgm:spPr/>
      <dgm:t>
        <a:bodyPr/>
        <a:lstStyle/>
        <a:p>
          <a:endParaRPr lang="en-US"/>
        </a:p>
      </dgm:t>
    </dgm:pt>
    <dgm:pt modelId="{D801F6EF-A9E3-47D1-A154-5C0B6C54B033}" type="pres">
      <dgm:prSet presAssocID="{9672AD93-8116-452D-9B5D-DF1B1D100ED5}" presName="sibTrans" presStyleLbl="sibTrans2D1" presStyleIdx="3" presStyleCnt="4"/>
      <dgm:spPr/>
      <dgm:t>
        <a:bodyPr/>
        <a:lstStyle/>
        <a:p>
          <a:endParaRPr lang="en-US"/>
        </a:p>
      </dgm:t>
    </dgm:pt>
    <dgm:pt modelId="{06739E84-6B4D-4251-BFAE-4CC92E33B7C1}" type="pres">
      <dgm:prSet presAssocID="{9672AD93-8116-452D-9B5D-DF1B1D100ED5}" presName="connectorText" presStyleLbl="sibTrans2D1" presStyleIdx="3" presStyleCnt="4"/>
      <dgm:spPr/>
      <dgm:t>
        <a:bodyPr/>
        <a:lstStyle/>
        <a:p>
          <a:endParaRPr lang="en-US"/>
        </a:p>
      </dgm:t>
    </dgm:pt>
    <dgm:pt modelId="{4034187B-8DAF-489A-8F71-E47664E8CCA1}" type="pres">
      <dgm:prSet presAssocID="{E1A9F61D-2C78-433D-88A7-403FCBAF2284}" presName="node" presStyleLbl="node1" presStyleIdx="4" presStyleCnt="5" custScaleX="419631">
        <dgm:presLayoutVars>
          <dgm:bulletEnabled val="1"/>
        </dgm:presLayoutVars>
      </dgm:prSet>
      <dgm:spPr/>
      <dgm:t>
        <a:bodyPr/>
        <a:lstStyle/>
        <a:p>
          <a:endParaRPr lang="en-US"/>
        </a:p>
      </dgm:t>
    </dgm:pt>
  </dgm:ptLst>
  <dgm:cxnLst>
    <dgm:cxn modelId="{E821DC0E-6985-4237-9B15-1B5B8A199E90}" type="presOf" srcId="{9734CDFA-AD1E-48BF-A70B-EBBA8B5D7EDA}" destId="{745ED433-50A5-469D-B78A-481736635923}" srcOrd="0" destOrd="0" presId="urn:microsoft.com/office/officeart/2005/8/layout/process2"/>
    <dgm:cxn modelId="{2BDB243B-3B76-47D0-84F6-50BC0B295BD9}" type="presOf" srcId="{64C86A19-469D-4C57-A169-BB3F3F2732E7}" destId="{E8A44C37-EC55-4834-90D6-417601D70339}" srcOrd="0" destOrd="0" presId="urn:microsoft.com/office/officeart/2005/8/layout/process2"/>
    <dgm:cxn modelId="{C4603E18-9D9F-4F1E-B319-0A849E90CE44}" type="presOf" srcId="{B1C5E66C-EE11-4839-9183-7B9FD493000F}" destId="{FC519B37-F420-472F-990C-022B3293D994}" srcOrd="0" destOrd="0" presId="urn:microsoft.com/office/officeart/2005/8/layout/process2"/>
    <dgm:cxn modelId="{55481183-CCAE-46FE-BA93-426897A94EE3}" type="presOf" srcId="{9672AD93-8116-452D-9B5D-DF1B1D100ED5}" destId="{D801F6EF-A9E3-47D1-A154-5C0B6C54B033}" srcOrd="0" destOrd="0" presId="urn:microsoft.com/office/officeart/2005/8/layout/process2"/>
    <dgm:cxn modelId="{E5511A40-584E-41CF-BFD6-641A92E6C809}" srcId="{1679BC38-F359-4C8C-A995-2EC885960E58}" destId="{9734CDFA-AD1E-48BF-A70B-EBBA8B5D7EDA}" srcOrd="0" destOrd="0" parTransId="{FF6A02DE-92FF-4614-9561-3A97D7370F2B}" sibTransId="{64C86A19-469D-4C57-A169-BB3F3F2732E7}"/>
    <dgm:cxn modelId="{6371D9E5-6399-480F-9D67-AE8F235B92DC}" type="presOf" srcId="{5C1BB209-CC5C-491D-A8C7-1344A2183003}" destId="{C86C94D3-01BE-4183-8365-714BBC2E1648}" srcOrd="1" destOrd="0" presId="urn:microsoft.com/office/officeart/2005/8/layout/process2"/>
    <dgm:cxn modelId="{3B69DC23-6CFE-403C-9B31-B47D7E36A20B}" type="presOf" srcId="{64C86A19-469D-4C57-A169-BB3F3F2732E7}" destId="{2240A4FC-5CA0-4574-8EE9-6552811AC561}" srcOrd="1" destOrd="0" presId="urn:microsoft.com/office/officeart/2005/8/layout/process2"/>
    <dgm:cxn modelId="{600CB0B9-E6A5-4083-9E3B-1E5417B7F845}" type="presOf" srcId="{9672AD93-8116-452D-9B5D-DF1B1D100ED5}" destId="{06739E84-6B4D-4251-BFAE-4CC92E33B7C1}" srcOrd="1" destOrd="0" presId="urn:microsoft.com/office/officeart/2005/8/layout/process2"/>
    <dgm:cxn modelId="{CACA5837-3135-43A9-A5E4-94ABD59174C2}" type="presOf" srcId="{1679BC38-F359-4C8C-A995-2EC885960E58}" destId="{98C292B3-2D01-4714-BE22-EFE19715A3B9}" srcOrd="0" destOrd="0" presId="urn:microsoft.com/office/officeart/2005/8/layout/process2"/>
    <dgm:cxn modelId="{33D7AB57-42FF-489C-802E-DCFDC2BB6902}" type="presOf" srcId="{E1A9F61D-2C78-433D-88A7-403FCBAF2284}" destId="{4034187B-8DAF-489A-8F71-E47664E8CCA1}" srcOrd="0" destOrd="0" presId="urn:microsoft.com/office/officeart/2005/8/layout/process2"/>
    <dgm:cxn modelId="{351E1C7F-6A07-42C9-A138-83C7182FE6A7}" srcId="{1679BC38-F359-4C8C-A995-2EC885960E58}" destId="{F2743339-4B11-476A-BD57-CB3FC0305EAF}" srcOrd="3" destOrd="0" parTransId="{DC187123-4FF2-4F8E-ADF0-0BDB8A344A9F}" sibTransId="{9672AD93-8116-452D-9B5D-DF1B1D100ED5}"/>
    <dgm:cxn modelId="{7BA1849C-BF24-4149-B8B2-3D55431F11B0}" type="presOf" srcId="{8B53939B-2A5A-4643-B5A2-B96BE006BA92}" destId="{95812272-A5EA-4DA2-8FE8-15F73BE4F81D}" srcOrd="0" destOrd="0" presId="urn:microsoft.com/office/officeart/2005/8/layout/process2"/>
    <dgm:cxn modelId="{DE9B9DA4-7A02-4EC6-9312-93FAA3DB6B69}" type="presOf" srcId="{5C1BB209-CC5C-491D-A8C7-1344A2183003}" destId="{CA206061-D497-4B69-BA1D-910C23A38239}" srcOrd="0" destOrd="0" presId="urn:microsoft.com/office/officeart/2005/8/layout/process2"/>
    <dgm:cxn modelId="{C3982267-73C2-4CC4-8FEE-9F5F02780E38}" srcId="{1679BC38-F359-4C8C-A995-2EC885960E58}" destId="{8B53939B-2A5A-4643-B5A2-B96BE006BA92}" srcOrd="1" destOrd="0" parTransId="{8CCFD636-DA0F-4B2B-BC88-84434D1B32E4}" sibTransId="{B1C5E66C-EE11-4839-9183-7B9FD493000F}"/>
    <dgm:cxn modelId="{78FD6D6D-4100-48DC-A505-6E5E8B857097}" srcId="{1679BC38-F359-4C8C-A995-2EC885960E58}" destId="{B96BE07A-9A68-4816-BE7A-34BA76159DE1}" srcOrd="2" destOrd="0" parTransId="{D225CF2B-4209-4EB4-9946-25F4BCB4627D}" sibTransId="{5C1BB209-CC5C-491D-A8C7-1344A2183003}"/>
    <dgm:cxn modelId="{F7AED235-9E3F-429C-8FB0-A86C9DECDAC0}" type="presOf" srcId="{B1C5E66C-EE11-4839-9183-7B9FD493000F}" destId="{6570A653-9C34-4AB7-9DAE-CAF3AF507090}" srcOrd="1" destOrd="0" presId="urn:microsoft.com/office/officeart/2005/8/layout/process2"/>
    <dgm:cxn modelId="{922D2D79-2051-4FF5-9F2D-F5D8ADC472D7}" srcId="{1679BC38-F359-4C8C-A995-2EC885960E58}" destId="{E1A9F61D-2C78-433D-88A7-403FCBAF2284}" srcOrd="4" destOrd="0" parTransId="{18807A3A-06DF-4119-BCD7-22A3B330D00D}" sibTransId="{E4C61E3F-EDA7-40EB-BEE1-5308E040E881}"/>
    <dgm:cxn modelId="{673B6EF5-BF8D-4199-8203-7A9E117F1F46}" type="presOf" srcId="{B96BE07A-9A68-4816-BE7A-34BA76159DE1}" destId="{5FCBDFBD-911B-45F5-B8B6-6C792B3C5B80}" srcOrd="0" destOrd="0" presId="urn:microsoft.com/office/officeart/2005/8/layout/process2"/>
    <dgm:cxn modelId="{9FCC273A-8C73-4060-A3A7-17FA89DE3BA1}" type="presOf" srcId="{F2743339-4B11-476A-BD57-CB3FC0305EAF}" destId="{CE58195B-4F24-41D4-98C5-3F555CF618AB}" srcOrd="0" destOrd="0" presId="urn:microsoft.com/office/officeart/2005/8/layout/process2"/>
    <dgm:cxn modelId="{889E6A75-518F-44A6-B213-F167C402DA7A}" type="presParOf" srcId="{98C292B3-2D01-4714-BE22-EFE19715A3B9}" destId="{745ED433-50A5-469D-B78A-481736635923}" srcOrd="0" destOrd="0" presId="urn:microsoft.com/office/officeart/2005/8/layout/process2"/>
    <dgm:cxn modelId="{FF96BFF4-8ADD-433F-A814-9882120741B2}" type="presParOf" srcId="{98C292B3-2D01-4714-BE22-EFE19715A3B9}" destId="{E8A44C37-EC55-4834-90D6-417601D70339}" srcOrd="1" destOrd="0" presId="urn:microsoft.com/office/officeart/2005/8/layout/process2"/>
    <dgm:cxn modelId="{DC647925-E937-49A1-BF84-5F425478221D}" type="presParOf" srcId="{E8A44C37-EC55-4834-90D6-417601D70339}" destId="{2240A4FC-5CA0-4574-8EE9-6552811AC561}" srcOrd="0" destOrd="0" presId="urn:microsoft.com/office/officeart/2005/8/layout/process2"/>
    <dgm:cxn modelId="{C9B2AD43-34A4-48B4-9A8F-668926FD431F}" type="presParOf" srcId="{98C292B3-2D01-4714-BE22-EFE19715A3B9}" destId="{95812272-A5EA-4DA2-8FE8-15F73BE4F81D}" srcOrd="2" destOrd="0" presId="urn:microsoft.com/office/officeart/2005/8/layout/process2"/>
    <dgm:cxn modelId="{C6988DFA-9DAD-4AC1-97A3-53C7B688D9DC}" type="presParOf" srcId="{98C292B3-2D01-4714-BE22-EFE19715A3B9}" destId="{FC519B37-F420-472F-990C-022B3293D994}" srcOrd="3" destOrd="0" presId="urn:microsoft.com/office/officeart/2005/8/layout/process2"/>
    <dgm:cxn modelId="{70F0CDEF-8CD7-4005-A070-7E5E6B53C330}" type="presParOf" srcId="{FC519B37-F420-472F-990C-022B3293D994}" destId="{6570A653-9C34-4AB7-9DAE-CAF3AF507090}" srcOrd="0" destOrd="0" presId="urn:microsoft.com/office/officeart/2005/8/layout/process2"/>
    <dgm:cxn modelId="{A455E744-CA09-4A0D-B56F-BFEFEBDD38F0}" type="presParOf" srcId="{98C292B3-2D01-4714-BE22-EFE19715A3B9}" destId="{5FCBDFBD-911B-45F5-B8B6-6C792B3C5B80}" srcOrd="4" destOrd="0" presId="urn:microsoft.com/office/officeart/2005/8/layout/process2"/>
    <dgm:cxn modelId="{D21E4BB4-6977-4D52-A840-28A7C4246271}" type="presParOf" srcId="{98C292B3-2D01-4714-BE22-EFE19715A3B9}" destId="{CA206061-D497-4B69-BA1D-910C23A38239}" srcOrd="5" destOrd="0" presId="urn:microsoft.com/office/officeart/2005/8/layout/process2"/>
    <dgm:cxn modelId="{ABC2C301-4676-4512-A1ED-97133A37EC29}" type="presParOf" srcId="{CA206061-D497-4B69-BA1D-910C23A38239}" destId="{C86C94D3-01BE-4183-8365-714BBC2E1648}" srcOrd="0" destOrd="0" presId="urn:microsoft.com/office/officeart/2005/8/layout/process2"/>
    <dgm:cxn modelId="{AD46DB57-94CD-4E2D-9E07-C9C1DA9BE57F}" type="presParOf" srcId="{98C292B3-2D01-4714-BE22-EFE19715A3B9}" destId="{CE58195B-4F24-41D4-98C5-3F555CF618AB}" srcOrd="6" destOrd="0" presId="urn:microsoft.com/office/officeart/2005/8/layout/process2"/>
    <dgm:cxn modelId="{1741BCD4-738D-4260-A168-DCFD2B9818C7}" type="presParOf" srcId="{98C292B3-2D01-4714-BE22-EFE19715A3B9}" destId="{D801F6EF-A9E3-47D1-A154-5C0B6C54B033}" srcOrd="7" destOrd="0" presId="urn:microsoft.com/office/officeart/2005/8/layout/process2"/>
    <dgm:cxn modelId="{2501686B-E11E-46FA-AFFA-228E5D86759F}" type="presParOf" srcId="{D801F6EF-A9E3-47D1-A154-5C0B6C54B033}" destId="{06739E84-6B4D-4251-BFAE-4CC92E33B7C1}" srcOrd="0" destOrd="0" presId="urn:microsoft.com/office/officeart/2005/8/layout/process2"/>
    <dgm:cxn modelId="{1B600DCF-6B40-4A77-A2BE-08285B56C806}" type="presParOf" srcId="{98C292B3-2D01-4714-BE22-EFE19715A3B9}" destId="{4034187B-8DAF-489A-8F71-E47664E8CCA1}"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4A69B82-67DE-420A-830F-0C4534F5969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ID"/>
        </a:p>
      </dgm:t>
    </dgm:pt>
    <dgm:pt modelId="{19D00266-33DC-451C-B710-A50AAFE3EE7E}">
      <dgm:prSet phldrT="[Text]" custT="1"/>
      <dgm:spPr/>
      <dgm:t>
        <a:bodyPr/>
        <a:lstStyle/>
        <a:p>
          <a:pPr rtl="0"/>
          <a:r>
            <a:rPr lang="en-ID" sz="2400"/>
            <a:t>Social Marketing Strategy (Eagel et al, 2017)</a:t>
          </a:r>
        </a:p>
      </dgm:t>
    </dgm:pt>
    <dgm:pt modelId="{1C9D91E3-2E5B-47BB-972A-5074C23138DE}" type="parTrans" cxnId="{147F0869-5000-4862-A0B4-972E616AD825}">
      <dgm:prSet/>
      <dgm:spPr/>
      <dgm:t>
        <a:bodyPr/>
        <a:lstStyle/>
        <a:p>
          <a:endParaRPr lang="en-ID"/>
        </a:p>
      </dgm:t>
    </dgm:pt>
    <dgm:pt modelId="{A2D7C710-7ADB-4E61-9E97-7E77B9A51713}" type="sibTrans" cxnId="{147F0869-5000-4862-A0B4-972E616AD825}">
      <dgm:prSet/>
      <dgm:spPr/>
      <dgm:t>
        <a:bodyPr/>
        <a:lstStyle/>
        <a:p>
          <a:endParaRPr lang="en-ID"/>
        </a:p>
      </dgm:t>
    </dgm:pt>
    <dgm:pt modelId="{BD9B5762-FB24-4176-94E8-4136F613755E}">
      <dgm:prSet phldrT="[Text]"/>
      <dgm:spPr/>
      <dgm:t>
        <a:bodyPr/>
        <a:lstStyle/>
        <a:p>
          <a:pPr rtl="0"/>
          <a:r>
            <a:rPr lang="en-US"/>
            <a:t>How to communicate to influence homeowners to want to switch to energy saving power.</a:t>
          </a:r>
          <a:endParaRPr lang="en-ID"/>
        </a:p>
      </dgm:t>
    </dgm:pt>
    <dgm:pt modelId="{FDB967F7-C6A4-449D-BB2B-CF757C248FE3}" type="parTrans" cxnId="{23A6683B-A64B-4864-8D82-BA5A36649585}">
      <dgm:prSet/>
      <dgm:spPr/>
      <dgm:t>
        <a:bodyPr/>
        <a:lstStyle/>
        <a:p>
          <a:endParaRPr lang="en-ID"/>
        </a:p>
      </dgm:t>
    </dgm:pt>
    <dgm:pt modelId="{653678E7-0692-40F0-9C94-0ECA1DE4E254}" type="sibTrans" cxnId="{23A6683B-A64B-4864-8D82-BA5A36649585}">
      <dgm:prSet/>
      <dgm:spPr/>
      <dgm:t>
        <a:bodyPr/>
        <a:lstStyle/>
        <a:p>
          <a:endParaRPr lang="en-ID"/>
        </a:p>
      </dgm:t>
    </dgm:pt>
    <dgm:pt modelId="{8D89421D-3564-4A5A-B197-0BCB72341CFF}">
      <dgm:prSet phldrT="[Text]"/>
      <dgm:spPr/>
      <dgm:t>
        <a:bodyPr/>
        <a:lstStyle/>
        <a:p>
          <a:pPr rtl="0"/>
          <a:r>
            <a:rPr lang="en-US"/>
            <a:t>Educational programs such as newsletters, the internet, and applications can be a solution for respondents who lack information.</a:t>
          </a:r>
          <a:endParaRPr lang="en-ID"/>
        </a:p>
      </dgm:t>
    </dgm:pt>
    <dgm:pt modelId="{C9108F57-9437-4646-8A2F-AF366AE9A414}" type="parTrans" cxnId="{D5F02633-2070-4E0F-B641-E5ACF7FB074D}">
      <dgm:prSet/>
      <dgm:spPr/>
      <dgm:t>
        <a:bodyPr/>
        <a:lstStyle/>
        <a:p>
          <a:endParaRPr lang="en-ID"/>
        </a:p>
      </dgm:t>
    </dgm:pt>
    <dgm:pt modelId="{BC633C45-20E6-4B5B-ABA1-6A8CB9B7314C}" type="sibTrans" cxnId="{D5F02633-2070-4E0F-B641-E5ACF7FB074D}">
      <dgm:prSet/>
      <dgm:spPr/>
      <dgm:t>
        <a:bodyPr/>
        <a:lstStyle/>
        <a:p>
          <a:endParaRPr lang="en-ID"/>
        </a:p>
      </dgm:t>
    </dgm:pt>
    <dgm:pt modelId="{CCC1EE4B-8156-4D19-88DE-5330B4A87C55}">
      <dgm:prSet phldrT="[Text]" custT="1"/>
      <dgm:spPr/>
      <dgm:t>
        <a:bodyPr/>
        <a:lstStyle/>
        <a:p>
          <a:r>
            <a:rPr lang="en-ID" sz="2400"/>
            <a:t>Cost-Performance (Noguchi, 2005)</a:t>
          </a:r>
        </a:p>
      </dgm:t>
    </dgm:pt>
    <dgm:pt modelId="{6E38CA6E-1FD1-49E4-A61A-BEF2E29E04CA}" type="parTrans" cxnId="{B0511E02-47CA-42D5-80FC-CF09EB3F1D8B}">
      <dgm:prSet/>
      <dgm:spPr/>
      <dgm:t>
        <a:bodyPr/>
        <a:lstStyle/>
        <a:p>
          <a:endParaRPr lang="en-ID"/>
        </a:p>
      </dgm:t>
    </dgm:pt>
    <dgm:pt modelId="{CB5890F3-B93A-4460-AE35-4E28B603ADC7}" type="sibTrans" cxnId="{B0511E02-47CA-42D5-80FC-CF09EB3F1D8B}">
      <dgm:prSet/>
      <dgm:spPr/>
      <dgm:t>
        <a:bodyPr/>
        <a:lstStyle/>
        <a:p>
          <a:endParaRPr lang="en-ID"/>
        </a:p>
      </dgm:t>
    </dgm:pt>
    <dgm:pt modelId="{110BCDE4-8A5F-471C-BD8F-B348C879A367}">
      <dgm:prSet phldrT="[Text]" custT="1"/>
      <dgm:spPr/>
      <dgm:t>
        <a:bodyPr/>
        <a:lstStyle/>
        <a:p>
          <a:pPr rtl="0"/>
          <a:r>
            <a:rPr lang="en-US" sz="1600"/>
            <a:t>The value-added production approach by setting a higher standard on house building.</a:t>
          </a:r>
          <a:endParaRPr lang="en-ID" sz="1600"/>
        </a:p>
      </dgm:t>
    </dgm:pt>
    <dgm:pt modelId="{AF2C0A90-0141-4522-8362-1BF9AF8F46FB}" type="parTrans" cxnId="{667CD586-714E-472F-BD6A-0694D0BF7AD6}">
      <dgm:prSet/>
      <dgm:spPr/>
      <dgm:t>
        <a:bodyPr/>
        <a:lstStyle/>
        <a:p>
          <a:endParaRPr lang="en-ID"/>
        </a:p>
      </dgm:t>
    </dgm:pt>
    <dgm:pt modelId="{C887E401-A78F-4E3A-A8A2-48BE2579EF79}" type="sibTrans" cxnId="{667CD586-714E-472F-BD6A-0694D0BF7AD6}">
      <dgm:prSet/>
      <dgm:spPr/>
      <dgm:t>
        <a:bodyPr/>
        <a:lstStyle/>
        <a:p>
          <a:endParaRPr lang="en-ID"/>
        </a:p>
      </dgm:t>
    </dgm:pt>
    <dgm:pt modelId="{180F4137-29B7-4F41-A2CF-F34A53CBE9CD}">
      <dgm:prSet phldrT="[Text]"/>
      <dgm:spPr/>
      <dgm:t>
        <a:bodyPr/>
        <a:lstStyle/>
        <a:p>
          <a:pPr rtl="0"/>
          <a:r>
            <a:rPr lang="en-US"/>
            <a:t>A bulk custom design approach that can reduce production costs by </a:t>
          </a:r>
          <a:r>
            <a:rPr lang="en-US" i="0"/>
            <a:t>achieving economies of scope</a:t>
          </a:r>
          <a:r>
            <a:rPr lang="en-US"/>
            <a:t>.</a:t>
          </a:r>
          <a:endParaRPr lang="en-ID"/>
        </a:p>
      </dgm:t>
    </dgm:pt>
    <dgm:pt modelId="{E790D446-9919-4640-BFB2-87C9A09B72FA}" type="parTrans" cxnId="{18292F4C-945B-4BFA-BD64-B95840FAD64A}">
      <dgm:prSet/>
      <dgm:spPr/>
      <dgm:t>
        <a:bodyPr/>
        <a:lstStyle/>
        <a:p>
          <a:endParaRPr lang="en-ID"/>
        </a:p>
      </dgm:t>
    </dgm:pt>
    <dgm:pt modelId="{D9828AA4-345D-4A62-B0B3-25EA2119B1E0}" type="sibTrans" cxnId="{18292F4C-945B-4BFA-BD64-B95840FAD64A}">
      <dgm:prSet/>
      <dgm:spPr/>
      <dgm:t>
        <a:bodyPr/>
        <a:lstStyle/>
        <a:p>
          <a:endParaRPr lang="en-ID"/>
        </a:p>
      </dgm:t>
    </dgm:pt>
    <dgm:pt modelId="{DD3F677B-D9ED-4F23-8803-0C180B8D1664}">
      <dgm:prSet phldrT="[Text]" custT="1"/>
      <dgm:spPr/>
      <dgm:t>
        <a:bodyPr/>
        <a:lstStyle/>
        <a:p>
          <a:r>
            <a:rPr lang="en-ID" sz="2400"/>
            <a:t>Balance Score Card (Bach </a:t>
          </a:r>
          <a:r>
            <a:rPr lang="en-ID" sz="2400" err="1"/>
            <a:t>dkk</a:t>
          </a:r>
          <a:r>
            <a:rPr lang="en-ID" sz="2400"/>
            <a:t>, 2001)</a:t>
          </a:r>
        </a:p>
      </dgm:t>
    </dgm:pt>
    <dgm:pt modelId="{557CF3C4-92EF-4238-944B-C641805F34B4}" type="parTrans" cxnId="{76A1C0C5-AF47-410D-B46E-3472C2543DB9}">
      <dgm:prSet/>
      <dgm:spPr/>
      <dgm:t>
        <a:bodyPr/>
        <a:lstStyle/>
        <a:p>
          <a:endParaRPr lang="en-ID"/>
        </a:p>
      </dgm:t>
    </dgm:pt>
    <dgm:pt modelId="{B3EC414C-38EF-4357-9C15-13F0DEA31A7C}" type="sibTrans" cxnId="{76A1C0C5-AF47-410D-B46E-3472C2543DB9}">
      <dgm:prSet/>
      <dgm:spPr/>
      <dgm:t>
        <a:bodyPr/>
        <a:lstStyle/>
        <a:p>
          <a:endParaRPr lang="en-ID"/>
        </a:p>
      </dgm:t>
    </dgm:pt>
    <dgm:pt modelId="{2B54A9C0-138F-49C8-8F50-E5B4CA30D662}">
      <dgm:prSet phldrT="[Text]"/>
      <dgm:spPr/>
      <dgm:t>
        <a:bodyPr/>
        <a:lstStyle/>
        <a:p>
          <a:pPr rtl="0"/>
          <a:r>
            <a:rPr lang="en-US"/>
            <a:t>BSC tries to provide a balanced impact report that is holistic and value-based.</a:t>
          </a:r>
          <a:endParaRPr lang="en-ID"/>
        </a:p>
      </dgm:t>
    </dgm:pt>
    <dgm:pt modelId="{270E7333-A549-4CA9-9BC0-EDFCF675D6DA}" type="parTrans" cxnId="{A0E20093-1B9B-4B83-8A0A-CDC74C59AF03}">
      <dgm:prSet/>
      <dgm:spPr/>
      <dgm:t>
        <a:bodyPr/>
        <a:lstStyle/>
        <a:p>
          <a:endParaRPr lang="en-ID"/>
        </a:p>
      </dgm:t>
    </dgm:pt>
    <dgm:pt modelId="{59F89ED1-32B9-4597-8240-B78C8DD7CD81}" type="sibTrans" cxnId="{A0E20093-1B9B-4B83-8A0A-CDC74C59AF03}">
      <dgm:prSet/>
      <dgm:spPr/>
      <dgm:t>
        <a:bodyPr/>
        <a:lstStyle/>
        <a:p>
          <a:endParaRPr lang="en-ID"/>
        </a:p>
      </dgm:t>
    </dgm:pt>
    <dgm:pt modelId="{8D358D3E-23A0-45AD-86F9-B8A000BA9E5F}">
      <dgm:prSet phldrT="[Text]" custT="1"/>
      <dgm:spPr/>
      <dgm:t>
        <a:bodyPr/>
        <a:lstStyle/>
        <a:p>
          <a:pPr algn="ctr" rtl="0"/>
          <a:r>
            <a:rPr lang="en-US" sz="1600"/>
            <a:t>Integrating all the interests of stakeholders, including owners, customers, employees, and others on the scorecard.</a:t>
          </a:r>
          <a:endParaRPr lang="en-ID" sz="1600"/>
        </a:p>
      </dgm:t>
    </dgm:pt>
    <dgm:pt modelId="{EDD59213-C25C-4E83-B48B-E393882E4544}" type="parTrans" cxnId="{EDF04FC3-9D4F-45EE-8F1E-298BC888DCEE}">
      <dgm:prSet/>
      <dgm:spPr/>
      <dgm:t>
        <a:bodyPr/>
        <a:lstStyle/>
        <a:p>
          <a:endParaRPr lang="en-ID"/>
        </a:p>
      </dgm:t>
    </dgm:pt>
    <dgm:pt modelId="{7C41848F-75B5-4395-84BD-3F65D1DF4100}" type="sibTrans" cxnId="{EDF04FC3-9D4F-45EE-8F1E-298BC888DCEE}">
      <dgm:prSet/>
      <dgm:spPr/>
      <dgm:t>
        <a:bodyPr/>
        <a:lstStyle/>
        <a:p>
          <a:endParaRPr lang="en-ID"/>
        </a:p>
      </dgm:t>
    </dgm:pt>
    <dgm:pt modelId="{C78FE4DA-24B1-4AAA-AA23-6CE3261256CF}" type="pres">
      <dgm:prSet presAssocID="{64A69B82-67DE-420A-830F-0C4534F5969F}" presName="diagram" presStyleCnt="0">
        <dgm:presLayoutVars>
          <dgm:chPref val="1"/>
          <dgm:dir/>
          <dgm:animOne val="branch"/>
          <dgm:animLvl val="lvl"/>
          <dgm:resizeHandles/>
        </dgm:presLayoutVars>
      </dgm:prSet>
      <dgm:spPr/>
      <dgm:t>
        <a:bodyPr/>
        <a:lstStyle/>
        <a:p>
          <a:endParaRPr lang="en-US"/>
        </a:p>
      </dgm:t>
    </dgm:pt>
    <dgm:pt modelId="{A4F9934D-8E96-4595-B9A8-D86C7AB292BE}" type="pres">
      <dgm:prSet presAssocID="{19D00266-33DC-451C-B710-A50AAFE3EE7E}" presName="root" presStyleCnt="0"/>
      <dgm:spPr/>
    </dgm:pt>
    <dgm:pt modelId="{85152C94-9820-4E61-B36A-862901FB980D}" type="pres">
      <dgm:prSet presAssocID="{19D00266-33DC-451C-B710-A50AAFE3EE7E}" presName="rootComposite" presStyleCnt="0"/>
      <dgm:spPr/>
    </dgm:pt>
    <dgm:pt modelId="{74CC39D7-3B9F-4203-A4A5-87224E430B5D}" type="pres">
      <dgm:prSet presAssocID="{19D00266-33DC-451C-B710-A50AAFE3EE7E}" presName="rootText" presStyleLbl="node1" presStyleIdx="0" presStyleCnt="3"/>
      <dgm:spPr/>
      <dgm:t>
        <a:bodyPr/>
        <a:lstStyle/>
        <a:p>
          <a:endParaRPr lang="en-US"/>
        </a:p>
      </dgm:t>
    </dgm:pt>
    <dgm:pt modelId="{FE90B4B3-9253-4E33-B072-93CF18EF531E}" type="pres">
      <dgm:prSet presAssocID="{19D00266-33DC-451C-B710-A50AAFE3EE7E}" presName="rootConnector" presStyleLbl="node1" presStyleIdx="0" presStyleCnt="3"/>
      <dgm:spPr/>
      <dgm:t>
        <a:bodyPr/>
        <a:lstStyle/>
        <a:p>
          <a:endParaRPr lang="en-US"/>
        </a:p>
      </dgm:t>
    </dgm:pt>
    <dgm:pt modelId="{32A522F7-A2B9-41C0-9F5C-F6B574171969}" type="pres">
      <dgm:prSet presAssocID="{19D00266-33DC-451C-B710-A50AAFE3EE7E}" presName="childShape" presStyleCnt="0"/>
      <dgm:spPr/>
    </dgm:pt>
    <dgm:pt modelId="{24F15792-3337-4F29-99E0-B2106DE23E57}" type="pres">
      <dgm:prSet presAssocID="{FDB967F7-C6A4-449D-BB2B-CF757C248FE3}" presName="Name13" presStyleLbl="parChTrans1D2" presStyleIdx="0" presStyleCnt="6"/>
      <dgm:spPr/>
      <dgm:t>
        <a:bodyPr/>
        <a:lstStyle/>
        <a:p>
          <a:endParaRPr lang="en-US"/>
        </a:p>
      </dgm:t>
    </dgm:pt>
    <dgm:pt modelId="{601BCF20-C297-40F5-A0F7-8C0F0DD1552E}" type="pres">
      <dgm:prSet presAssocID="{BD9B5762-FB24-4176-94E8-4136F613755E}" presName="childText" presStyleLbl="bgAcc1" presStyleIdx="0" presStyleCnt="6">
        <dgm:presLayoutVars>
          <dgm:bulletEnabled val="1"/>
        </dgm:presLayoutVars>
      </dgm:prSet>
      <dgm:spPr/>
      <dgm:t>
        <a:bodyPr/>
        <a:lstStyle/>
        <a:p>
          <a:endParaRPr lang="en-US"/>
        </a:p>
      </dgm:t>
    </dgm:pt>
    <dgm:pt modelId="{27436C1C-7266-4C59-B6FC-F7BD3C1D9803}" type="pres">
      <dgm:prSet presAssocID="{C9108F57-9437-4646-8A2F-AF366AE9A414}" presName="Name13" presStyleLbl="parChTrans1D2" presStyleIdx="1" presStyleCnt="6"/>
      <dgm:spPr/>
      <dgm:t>
        <a:bodyPr/>
        <a:lstStyle/>
        <a:p>
          <a:endParaRPr lang="en-US"/>
        </a:p>
      </dgm:t>
    </dgm:pt>
    <dgm:pt modelId="{A8077A49-DE6E-4AD2-B84C-E5AD7A6988DB}" type="pres">
      <dgm:prSet presAssocID="{8D89421D-3564-4A5A-B197-0BCB72341CFF}" presName="childText" presStyleLbl="bgAcc1" presStyleIdx="1" presStyleCnt="6">
        <dgm:presLayoutVars>
          <dgm:bulletEnabled val="1"/>
        </dgm:presLayoutVars>
      </dgm:prSet>
      <dgm:spPr/>
      <dgm:t>
        <a:bodyPr/>
        <a:lstStyle/>
        <a:p>
          <a:endParaRPr lang="en-US"/>
        </a:p>
      </dgm:t>
    </dgm:pt>
    <dgm:pt modelId="{9CC68F0D-EC93-45B0-8CC5-57BB5C7264B7}" type="pres">
      <dgm:prSet presAssocID="{CCC1EE4B-8156-4D19-88DE-5330B4A87C55}" presName="root" presStyleCnt="0"/>
      <dgm:spPr/>
    </dgm:pt>
    <dgm:pt modelId="{518D79FE-4A5D-402F-A1F7-6A40726D7E78}" type="pres">
      <dgm:prSet presAssocID="{CCC1EE4B-8156-4D19-88DE-5330B4A87C55}" presName="rootComposite" presStyleCnt="0"/>
      <dgm:spPr/>
    </dgm:pt>
    <dgm:pt modelId="{B2CDFA32-601F-4B3B-8854-192F21F52519}" type="pres">
      <dgm:prSet presAssocID="{CCC1EE4B-8156-4D19-88DE-5330B4A87C55}" presName="rootText" presStyleLbl="node1" presStyleIdx="1" presStyleCnt="3"/>
      <dgm:spPr/>
      <dgm:t>
        <a:bodyPr/>
        <a:lstStyle/>
        <a:p>
          <a:endParaRPr lang="en-US"/>
        </a:p>
      </dgm:t>
    </dgm:pt>
    <dgm:pt modelId="{0B0CAB04-E885-46E3-9BAB-538ADBFE7087}" type="pres">
      <dgm:prSet presAssocID="{CCC1EE4B-8156-4D19-88DE-5330B4A87C55}" presName="rootConnector" presStyleLbl="node1" presStyleIdx="1" presStyleCnt="3"/>
      <dgm:spPr/>
      <dgm:t>
        <a:bodyPr/>
        <a:lstStyle/>
        <a:p>
          <a:endParaRPr lang="en-US"/>
        </a:p>
      </dgm:t>
    </dgm:pt>
    <dgm:pt modelId="{FC5710B7-E2C7-4B70-B0FB-BAE15E8E89D5}" type="pres">
      <dgm:prSet presAssocID="{CCC1EE4B-8156-4D19-88DE-5330B4A87C55}" presName="childShape" presStyleCnt="0"/>
      <dgm:spPr/>
    </dgm:pt>
    <dgm:pt modelId="{CC6B68C7-A00B-46A5-A528-B2E98FF98C95}" type="pres">
      <dgm:prSet presAssocID="{AF2C0A90-0141-4522-8362-1BF9AF8F46FB}" presName="Name13" presStyleLbl="parChTrans1D2" presStyleIdx="2" presStyleCnt="6"/>
      <dgm:spPr/>
      <dgm:t>
        <a:bodyPr/>
        <a:lstStyle/>
        <a:p>
          <a:endParaRPr lang="en-US"/>
        </a:p>
      </dgm:t>
    </dgm:pt>
    <dgm:pt modelId="{0E38DE7A-F360-434F-9C68-B0250B7D7C5B}" type="pres">
      <dgm:prSet presAssocID="{110BCDE4-8A5F-471C-BD8F-B348C879A367}" presName="childText" presStyleLbl="bgAcc1" presStyleIdx="2" presStyleCnt="6">
        <dgm:presLayoutVars>
          <dgm:bulletEnabled val="1"/>
        </dgm:presLayoutVars>
      </dgm:prSet>
      <dgm:spPr/>
      <dgm:t>
        <a:bodyPr/>
        <a:lstStyle/>
        <a:p>
          <a:endParaRPr lang="en-US"/>
        </a:p>
      </dgm:t>
    </dgm:pt>
    <dgm:pt modelId="{CEACB0F5-5F64-4176-BFA4-2F47A1D3F5AA}" type="pres">
      <dgm:prSet presAssocID="{E790D446-9919-4640-BFB2-87C9A09B72FA}" presName="Name13" presStyleLbl="parChTrans1D2" presStyleIdx="3" presStyleCnt="6"/>
      <dgm:spPr/>
      <dgm:t>
        <a:bodyPr/>
        <a:lstStyle/>
        <a:p>
          <a:endParaRPr lang="en-US"/>
        </a:p>
      </dgm:t>
    </dgm:pt>
    <dgm:pt modelId="{6A7B85F8-77E4-43DC-9E2C-ABF67B09B3E6}" type="pres">
      <dgm:prSet presAssocID="{180F4137-29B7-4F41-A2CF-F34A53CBE9CD}" presName="childText" presStyleLbl="bgAcc1" presStyleIdx="3" presStyleCnt="6">
        <dgm:presLayoutVars>
          <dgm:bulletEnabled val="1"/>
        </dgm:presLayoutVars>
      </dgm:prSet>
      <dgm:spPr/>
      <dgm:t>
        <a:bodyPr/>
        <a:lstStyle/>
        <a:p>
          <a:endParaRPr lang="en-US"/>
        </a:p>
      </dgm:t>
    </dgm:pt>
    <dgm:pt modelId="{3943DB30-8568-4AE3-A962-3BECF38BFBA8}" type="pres">
      <dgm:prSet presAssocID="{DD3F677B-D9ED-4F23-8803-0C180B8D1664}" presName="root" presStyleCnt="0"/>
      <dgm:spPr/>
    </dgm:pt>
    <dgm:pt modelId="{E5D3170C-2A0B-48DC-8121-C43D6F178E51}" type="pres">
      <dgm:prSet presAssocID="{DD3F677B-D9ED-4F23-8803-0C180B8D1664}" presName="rootComposite" presStyleCnt="0"/>
      <dgm:spPr/>
    </dgm:pt>
    <dgm:pt modelId="{35E3DCBF-C698-4B80-9BAE-464EB75DBAF0}" type="pres">
      <dgm:prSet presAssocID="{DD3F677B-D9ED-4F23-8803-0C180B8D1664}" presName="rootText" presStyleLbl="node1" presStyleIdx="2" presStyleCnt="3"/>
      <dgm:spPr/>
      <dgm:t>
        <a:bodyPr/>
        <a:lstStyle/>
        <a:p>
          <a:endParaRPr lang="en-US"/>
        </a:p>
      </dgm:t>
    </dgm:pt>
    <dgm:pt modelId="{D76A1E33-EFD4-46F5-B7F5-2F54FFCA8CAA}" type="pres">
      <dgm:prSet presAssocID="{DD3F677B-D9ED-4F23-8803-0C180B8D1664}" presName="rootConnector" presStyleLbl="node1" presStyleIdx="2" presStyleCnt="3"/>
      <dgm:spPr/>
      <dgm:t>
        <a:bodyPr/>
        <a:lstStyle/>
        <a:p>
          <a:endParaRPr lang="en-US"/>
        </a:p>
      </dgm:t>
    </dgm:pt>
    <dgm:pt modelId="{B9950002-DDC8-4EB4-9517-9B2B8B5A882D}" type="pres">
      <dgm:prSet presAssocID="{DD3F677B-D9ED-4F23-8803-0C180B8D1664}" presName="childShape" presStyleCnt="0"/>
      <dgm:spPr/>
    </dgm:pt>
    <dgm:pt modelId="{245C4230-E276-4866-BA7B-60DE1C611D29}" type="pres">
      <dgm:prSet presAssocID="{EDD59213-C25C-4E83-B48B-E393882E4544}" presName="Name13" presStyleLbl="parChTrans1D2" presStyleIdx="4" presStyleCnt="6"/>
      <dgm:spPr/>
      <dgm:t>
        <a:bodyPr/>
        <a:lstStyle/>
        <a:p>
          <a:endParaRPr lang="en-US"/>
        </a:p>
      </dgm:t>
    </dgm:pt>
    <dgm:pt modelId="{E51E7A1B-A5F9-4CC3-AA6D-C0C7F3561C14}" type="pres">
      <dgm:prSet presAssocID="{8D358D3E-23A0-45AD-86F9-B8A000BA9E5F}" presName="childText" presStyleLbl="bgAcc1" presStyleIdx="4" presStyleCnt="6">
        <dgm:presLayoutVars>
          <dgm:bulletEnabled val="1"/>
        </dgm:presLayoutVars>
      </dgm:prSet>
      <dgm:spPr/>
      <dgm:t>
        <a:bodyPr/>
        <a:lstStyle/>
        <a:p>
          <a:endParaRPr lang="en-US"/>
        </a:p>
      </dgm:t>
    </dgm:pt>
    <dgm:pt modelId="{B41DF423-FA0E-46DA-A263-A8DA3FEA95F6}" type="pres">
      <dgm:prSet presAssocID="{270E7333-A549-4CA9-9BC0-EDFCF675D6DA}" presName="Name13" presStyleLbl="parChTrans1D2" presStyleIdx="5" presStyleCnt="6"/>
      <dgm:spPr/>
      <dgm:t>
        <a:bodyPr/>
        <a:lstStyle/>
        <a:p>
          <a:endParaRPr lang="en-US"/>
        </a:p>
      </dgm:t>
    </dgm:pt>
    <dgm:pt modelId="{0CEF4EC9-BE65-4BDD-8D45-243B440B9AE2}" type="pres">
      <dgm:prSet presAssocID="{2B54A9C0-138F-49C8-8F50-E5B4CA30D662}" presName="childText" presStyleLbl="bgAcc1" presStyleIdx="5" presStyleCnt="6">
        <dgm:presLayoutVars>
          <dgm:bulletEnabled val="1"/>
        </dgm:presLayoutVars>
      </dgm:prSet>
      <dgm:spPr/>
      <dgm:t>
        <a:bodyPr/>
        <a:lstStyle/>
        <a:p>
          <a:endParaRPr lang="en-US"/>
        </a:p>
      </dgm:t>
    </dgm:pt>
  </dgm:ptLst>
  <dgm:cxnLst>
    <dgm:cxn modelId="{F48DD7F9-41CD-4B29-B144-649A16DEBE49}" type="presOf" srcId="{19D00266-33DC-451C-B710-A50AAFE3EE7E}" destId="{74CC39D7-3B9F-4203-A4A5-87224E430B5D}" srcOrd="0" destOrd="0" presId="urn:microsoft.com/office/officeart/2005/8/layout/hierarchy3"/>
    <dgm:cxn modelId="{147F0869-5000-4862-A0B4-972E616AD825}" srcId="{64A69B82-67DE-420A-830F-0C4534F5969F}" destId="{19D00266-33DC-451C-B710-A50AAFE3EE7E}" srcOrd="0" destOrd="0" parTransId="{1C9D91E3-2E5B-47BB-972A-5074C23138DE}" sibTransId="{A2D7C710-7ADB-4E61-9E97-7E77B9A51713}"/>
    <dgm:cxn modelId="{1DDAFB12-45AC-4FD7-A946-732060E682A5}" type="presOf" srcId="{AF2C0A90-0141-4522-8362-1BF9AF8F46FB}" destId="{CC6B68C7-A00B-46A5-A528-B2E98FF98C95}" srcOrd="0" destOrd="0" presId="urn:microsoft.com/office/officeart/2005/8/layout/hierarchy3"/>
    <dgm:cxn modelId="{E090C91B-2A7B-4F32-8FAF-1EA3E68A3D0F}" type="presOf" srcId="{EDD59213-C25C-4E83-B48B-E393882E4544}" destId="{245C4230-E276-4866-BA7B-60DE1C611D29}" srcOrd="0" destOrd="0" presId="urn:microsoft.com/office/officeart/2005/8/layout/hierarchy3"/>
    <dgm:cxn modelId="{076CF998-41AB-4E20-B495-889B5FF2267B}" type="presOf" srcId="{8D89421D-3564-4A5A-B197-0BCB72341CFF}" destId="{A8077A49-DE6E-4AD2-B84C-E5AD7A6988DB}" srcOrd="0" destOrd="0" presId="urn:microsoft.com/office/officeart/2005/8/layout/hierarchy3"/>
    <dgm:cxn modelId="{76A1C0C5-AF47-410D-B46E-3472C2543DB9}" srcId="{64A69B82-67DE-420A-830F-0C4534F5969F}" destId="{DD3F677B-D9ED-4F23-8803-0C180B8D1664}" srcOrd="2" destOrd="0" parTransId="{557CF3C4-92EF-4238-944B-C641805F34B4}" sibTransId="{B3EC414C-38EF-4357-9C15-13F0DEA31A7C}"/>
    <dgm:cxn modelId="{66B96E26-1D45-4B7D-83BC-E93F390CF62B}" type="presOf" srcId="{270E7333-A549-4CA9-9BC0-EDFCF675D6DA}" destId="{B41DF423-FA0E-46DA-A263-A8DA3FEA95F6}" srcOrd="0" destOrd="0" presId="urn:microsoft.com/office/officeart/2005/8/layout/hierarchy3"/>
    <dgm:cxn modelId="{A0E20093-1B9B-4B83-8A0A-CDC74C59AF03}" srcId="{DD3F677B-D9ED-4F23-8803-0C180B8D1664}" destId="{2B54A9C0-138F-49C8-8F50-E5B4CA30D662}" srcOrd="1" destOrd="0" parTransId="{270E7333-A549-4CA9-9BC0-EDFCF675D6DA}" sibTransId="{59F89ED1-32B9-4597-8240-B78C8DD7CD81}"/>
    <dgm:cxn modelId="{EDF04FC3-9D4F-45EE-8F1E-298BC888DCEE}" srcId="{DD3F677B-D9ED-4F23-8803-0C180B8D1664}" destId="{8D358D3E-23A0-45AD-86F9-B8A000BA9E5F}" srcOrd="0" destOrd="0" parTransId="{EDD59213-C25C-4E83-B48B-E393882E4544}" sibTransId="{7C41848F-75B5-4395-84BD-3F65D1DF4100}"/>
    <dgm:cxn modelId="{DE6B4B4B-4EA2-44C8-A5D9-2F0DD2A7C519}" type="presOf" srcId="{2B54A9C0-138F-49C8-8F50-E5B4CA30D662}" destId="{0CEF4EC9-BE65-4BDD-8D45-243B440B9AE2}" srcOrd="0" destOrd="0" presId="urn:microsoft.com/office/officeart/2005/8/layout/hierarchy3"/>
    <dgm:cxn modelId="{87EA219E-8B65-4D0C-89AA-EC2E8F5781C4}" type="presOf" srcId="{110BCDE4-8A5F-471C-BD8F-B348C879A367}" destId="{0E38DE7A-F360-434F-9C68-B0250B7D7C5B}" srcOrd="0" destOrd="0" presId="urn:microsoft.com/office/officeart/2005/8/layout/hierarchy3"/>
    <dgm:cxn modelId="{D807F982-901C-4B62-BBDA-CCF08F1D643F}" type="presOf" srcId="{DD3F677B-D9ED-4F23-8803-0C180B8D1664}" destId="{D76A1E33-EFD4-46F5-B7F5-2F54FFCA8CAA}" srcOrd="1" destOrd="0" presId="urn:microsoft.com/office/officeart/2005/8/layout/hierarchy3"/>
    <dgm:cxn modelId="{A5B87F41-2BD7-4240-9F68-EE7EB3199305}" type="presOf" srcId="{C9108F57-9437-4646-8A2F-AF366AE9A414}" destId="{27436C1C-7266-4C59-B6FC-F7BD3C1D9803}" srcOrd="0" destOrd="0" presId="urn:microsoft.com/office/officeart/2005/8/layout/hierarchy3"/>
    <dgm:cxn modelId="{B0511E02-47CA-42D5-80FC-CF09EB3F1D8B}" srcId="{64A69B82-67DE-420A-830F-0C4534F5969F}" destId="{CCC1EE4B-8156-4D19-88DE-5330B4A87C55}" srcOrd="1" destOrd="0" parTransId="{6E38CA6E-1FD1-49E4-A61A-BEF2E29E04CA}" sibTransId="{CB5890F3-B93A-4460-AE35-4E28B603ADC7}"/>
    <dgm:cxn modelId="{0A0AEC85-5CB0-4649-983E-3D236D63FAAE}" type="presOf" srcId="{FDB967F7-C6A4-449D-BB2B-CF757C248FE3}" destId="{24F15792-3337-4F29-99E0-B2106DE23E57}" srcOrd="0" destOrd="0" presId="urn:microsoft.com/office/officeart/2005/8/layout/hierarchy3"/>
    <dgm:cxn modelId="{23A6683B-A64B-4864-8D82-BA5A36649585}" srcId="{19D00266-33DC-451C-B710-A50AAFE3EE7E}" destId="{BD9B5762-FB24-4176-94E8-4136F613755E}" srcOrd="0" destOrd="0" parTransId="{FDB967F7-C6A4-449D-BB2B-CF757C248FE3}" sibTransId="{653678E7-0692-40F0-9C94-0ECA1DE4E254}"/>
    <dgm:cxn modelId="{982EE3CA-B7DC-42B7-AFA3-B3C7B072242F}" type="presOf" srcId="{CCC1EE4B-8156-4D19-88DE-5330B4A87C55}" destId="{0B0CAB04-E885-46E3-9BAB-538ADBFE7087}" srcOrd="1" destOrd="0" presId="urn:microsoft.com/office/officeart/2005/8/layout/hierarchy3"/>
    <dgm:cxn modelId="{667CD586-714E-472F-BD6A-0694D0BF7AD6}" srcId="{CCC1EE4B-8156-4D19-88DE-5330B4A87C55}" destId="{110BCDE4-8A5F-471C-BD8F-B348C879A367}" srcOrd="0" destOrd="0" parTransId="{AF2C0A90-0141-4522-8362-1BF9AF8F46FB}" sibTransId="{C887E401-A78F-4E3A-A8A2-48BE2579EF79}"/>
    <dgm:cxn modelId="{553FB38E-FB6F-4705-B649-F42BFB8130BE}" type="presOf" srcId="{180F4137-29B7-4F41-A2CF-F34A53CBE9CD}" destId="{6A7B85F8-77E4-43DC-9E2C-ABF67B09B3E6}" srcOrd="0" destOrd="0" presId="urn:microsoft.com/office/officeart/2005/8/layout/hierarchy3"/>
    <dgm:cxn modelId="{310D1703-3593-4C7D-9933-765085CF0242}" type="presOf" srcId="{BD9B5762-FB24-4176-94E8-4136F613755E}" destId="{601BCF20-C297-40F5-A0F7-8C0F0DD1552E}" srcOrd="0" destOrd="0" presId="urn:microsoft.com/office/officeart/2005/8/layout/hierarchy3"/>
    <dgm:cxn modelId="{6587EABC-79AE-4456-88E8-F1A9D15E76C6}" type="presOf" srcId="{8D358D3E-23A0-45AD-86F9-B8A000BA9E5F}" destId="{E51E7A1B-A5F9-4CC3-AA6D-C0C7F3561C14}" srcOrd="0" destOrd="0" presId="urn:microsoft.com/office/officeart/2005/8/layout/hierarchy3"/>
    <dgm:cxn modelId="{27BAAA03-78FA-444D-87D2-C073EED04691}" type="presOf" srcId="{19D00266-33DC-451C-B710-A50AAFE3EE7E}" destId="{FE90B4B3-9253-4E33-B072-93CF18EF531E}" srcOrd="1" destOrd="0" presId="urn:microsoft.com/office/officeart/2005/8/layout/hierarchy3"/>
    <dgm:cxn modelId="{2BF18426-3FFF-48A7-AECB-247645D9913D}" type="presOf" srcId="{E790D446-9919-4640-BFB2-87C9A09B72FA}" destId="{CEACB0F5-5F64-4176-BFA4-2F47A1D3F5AA}" srcOrd="0" destOrd="0" presId="urn:microsoft.com/office/officeart/2005/8/layout/hierarchy3"/>
    <dgm:cxn modelId="{823C4C92-3BE6-4BC2-85C2-88F4478AFE32}" type="presOf" srcId="{DD3F677B-D9ED-4F23-8803-0C180B8D1664}" destId="{35E3DCBF-C698-4B80-9BAE-464EB75DBAF0}" srcOrd="0" destOrd="0" presId="urn:microsoft.com/office/officeart/2005/8/layout/hierarchy3"/>
    <dgm:cxn modelId="{E18FC911-8999-4E51-B709-18646BAFFABB}" type="presOf" srcId="{CCC1EE4B-8156-4D19-88DE-5330B4A87C55}" destId="{B2CDFA32-601F-4B3B-8854-192F21F52519}" srcOrd="0" destOrd="0" presId="urn:microsoft.com/office/officeart/2005/8/layout/hierarchy3"/>
    <dgm:cxn modelId="{D5F02633-2070-4E0F-B641-E5ACF7FB074D}" srcId="{19D00266-33DC-451C-B710-A50AAFE3EE7E}" destId="{8D89421D-3564-4A5A-B197-0BCB72341CFF}" srcOrd="1" destOrd="0" parTransId="{C9108F57-9437-4646-8A2F-AF366AE9A414}" sibTransId="{BC633C45-20E6-4B5B-ABA1-6A8CB9B7314C}"/>
    <dgm:cxn modelId="{18292F4C-945B-4BFA-BD64-B95840FAD64A}" srcId="{CCC1EE4B-8156-4D19-88DE-5330B4A87C55}" destId="{180F4137-29B7-4F41-A2CF-F34A53CBE9CD}" srcOrd="1" destOrd="0" parTransId="{E790D446-9919-4640-BFB2-87C9A09B72FA}" sibTransId="{D9828AA4-345D-4A62-B0B3-25EA2119B1E0}"/>
    <dgm:cxn modelId="{B711BE30-B94C-4D32-BA45-53F051CE685E}" type="presOf" srcId="{64A69B82-67DE-420A-830F-0C4534F5969F}" destId="{C78FE4DA-24B1-4AAA-AA23-6CE3261256CF}" srcOrd="0" destOrd="0" presId="urn:microsoft.com/office/officeart/2005/8/layout/hierarchy3"/>
    <dgm:cxn modelId="{D79B133D-EA36-4D2B-9731-E98C23891A98}" type="presParOf" srcId="{C78FE4DA-24B1-4AAA-AA23-6CE3261256CF}" destId="{A4F9934D-8E96-4595-B9A8-D86C7AB292BE}" srcOrd="0" destOrd="0" presId="urn:microsoft.com/office/officeart/2005/8/layout/hierarchy3"/>
    <dgm:cxn modelId="{92D08D0B-4009-4CAB-916A-5165EF90FAB4}" type="presParOf" srcId="{A4F9934D-8E96-4595-B9A8-D86C7AB292BE}" destId="{85152C94-9820-4E61-B36A-862901FB980D}" srcOrd="0" destOrd="0" presId="urn:microsoft.com/office/officeart/2005/8/layout/hierarchy3"/>
    <dgm:cxn modelId="{06223BCC-1526-4A85-A00B-45CFA1CA5333}" type="presParOf" srcId="{85152C94-9820-4E61-B36A-862901FB980D}" destId="{74CC39D7-3B9F-4203-A4A5-87224E430B5D}" srcOrd="0" destOrd="0" presId="urn:microsoft.com/office/officeart/2005/8/layout/hierarchy3"/>
    <dgm:cxn modelId="{298D5632-046F-4206-97FF-083A994E846A}" type="presParOf" srcId="{85152C94-9820-4E61-B36A-862901FB980D}" destId="{FE90B4B3-9253-4E33-B072-93CF18EF531E}" srcOrd="1" destOrd="0" presId="urn:microsoft.com/office/officeart/2005/8/layout/hierarchy3"/>
    <dgm:cxn modelId="{C2860132-3FA2-46C3-A8E4-544238D1F8CB}" type="presParOf" srcId="{A4F9934D-8E96-4595-B9A8-D86C7AB292BE}" destId="{32A522F7-A2B9-41C0-9F5C-F6B574171969}" srcOrd="1" destOrd="0" presId="urn:microsoft.com/office/officeart/2005/8/layout/hierarchy3"/>
    <dgm:cxn modelId="{FA511F30-5B44-4B4D-9BB1-4D277033CF14}" type="presParOf" srcId="{32A522F7-A2B9-41C0-9F5C-F6B574171969}" destId="{24F15792-3337-4F29-99E0-B2106DE23E57}" srcOrd="0" destOrd="0" presId="urn:microsoft.com/office/officeart/2005/8/layout/hierarchy3"/>
    <dgm:cxn modelId="{C87D620A-AE6F-45AC-80B4-2AD72DFC2B50}" type="presParOf" srcId="{32A522F7-A2B9-41C0-9F5C-F6B574171969}" destId="{601BCF20-C297-40F5-A0F7-8C0F0DD1552E}" srcOrd="1" destOrd="0" presId="urn:microsoft.com/office/officeart/2005/8/layout/hierarchy3"/>
    <dgm:cxn modelId="{97684FB8-FA1B-43D1-AD09-5599938BFE5A}" type="presParOf" srcId="{32A522F7-A2B9-41C0-9F5C-F6B574171969}" destId="{27436C1C-7266-4C59-B6FC-F7BD3C1D9803}" srcOrd="2" destOrd="0" presId="urn:microsoft.com/office/officeart/2005/8/layout/hierarchy3"/>
    <dgm:cxn modelId="{F7D31D8F-90F9-4424-BF6A-3660CE3F6553}" type="presParOf" srcId="{32A522F7-A2B9-41C0-9F5C-F6B574171969}" destId="{A8077A49-DE6E-4AD2-B84C-E5AD7A6988DB}" srcOrd="3" destOrd="0" presId="urn:microsoft.com/office/officeart/2005/8/layout/hierarchy3"/>
    <dgm:cxn modelId="{28B59836-A25A-44D7-9B72-ABCF1D7A160F}" type="presParOf" srcId="{C78FE4DA-24B1-4AAA-AA23-6CE3261256CF}" destId="{9CC68F0D-EC93-45B0-8CC5-57BB5C7264B7}" srcOrd="1" destOrd="0" presId="urn:microsoft.com/office/officeart/2005/8/layout/hierarchy3"/>
    <dgm:cxn modelId="{156AC942-01D4-4683-940B-D01EEB52BFF9}" type="presParOf" srcId="{9CC68F0D-EC93-45B0-8CC5-57BB5C7264B7}" destId="{518D79FE-4A5D-402F-A1F7-6A40726D7E78}" srcOrd="0" destOrd="0" presId="urn:microsoft.com/office/officeart/2005/8/layout/hierarchy3"/>
    <dgm:cxn modelId="{BFD5980E-365E-4D00-84D4-4D47EC824753}" type="presParOf" srcId="{518D79FE-4A5D-402F-A1F7-6A40726D7E78}" destId="{B2CDFA32-601F-4B3B-8854-192F21F52519}" srcOrd="0" destOrd="0" presId="urn:microsoft.com/office/officeart/2005/8/layout/hierarchy3"/>
    <dgm:cxn modelId="{989D645F-7BED-4685-A478-55C4C950A018}" type="presParOf" srcId="{518D79FE-4A5D-402F-A1F7-6A40726D7E78}" destId="{0B0CAB04-E885-46E3-9BAB-538ADBFE7087}" srcOrd="1" destOrd="0" presId="urn:microsoft.com/office/officeart/2005/8/layout/hierarchy3"/>
    <dgm:cxn modelId="{D4CD9997-3E8B-4487-AA5C-73862B19B850}" type="presParOf" srcId="{9CC68F0D-EC93-45B0-8CC5-57BB5C7264B7}" destId="{FC5710B7-E2C7-4B70-B0FB-BAE15E8E89D5}" srcOrd="1" destOrd="0" presId="urn:microsoft.com/office/officeart/2005/8/layout/hierarchy3"/>
    <dgm:cxn modelId="{ECA7C525-DCBB-4D02-ADA1-F7D54E0AB789}" type="presParOf" srcId="{FC5710B7-E2C7-4B70-B0FB-BAE15E8E89D5}" destId="{CC6B68C7-A00B-46A5-A528-B2E98FF98C95}" srcOrd="0" destOrd="0" presId="urn:microsoft.com/office/officeart/2005/8/layout/hierarchy3"/>
    <dgm:cxn modelId="{0A81120B-5495-45C2-9FE5-9C190CA93B9A}" type="presParOf" srcId="{FC5710B7-E2C7-4B70-B0FB-BAE15E8E89D5}" destId="{0E38DE7A-F360-434F-9C68-B0250B7D7C5B}" srcOrd="1" destOrd="0" presId="urn:microsoft.com/office/officeart/2005/8/layout/hierarchy3"/>
    <dgm:cxn modelId="{FAADD8DE-908A-41C7-A15D-7AD9CA556F3F}" type="presParOf" srcId="{FC5710B7-E2C7-4B70-B0FB-BAE15E8E89D5}" destId="{CEACB0F5-5F64-4176-BFA4-2F47A1D3F5AA}" srcOrd="2" destOrd="0" presId="urn:microsoft.com/office/officeart/2005/8/layout/hierarchy3"/>
    <dgm:cxn modelId="{4972261F-83DD-4BC2-984A-F32AF5BE9F19}" type="presParOf" srcId="{FC5710B7-E2C7-4B70-B0FB-BAE15E8E89D5}" destId="{6A7B85F8-77E4-43DC-9E2C-ABF67B09B3E6}" srcOrd="3" destOrd="0" presId="urn:microsoft.com/office/officeart/2005/8/layout/hierarchy3"/>
    <dgm:cxn modelId="{91F6B634-072A-445A-A76E-62F539A3368A}" type="presParOf" srcId="{C78FE4DA-24B1-4AAA-AA23-6CE3261256CF}" destId="{3943DB30-8568-4AE3-A962-3BECF38BFBA8}" srcOrd="2" destOrd="0" presId="urn:microsoft.com/office/officeart/2005/8/layout/hierarchy3"/>
    <dgm:cxn modelId="{6813C450-62B3-48D5-B31C-EC66C9D96019}" type="presParOf" srcId="{3943DB30-8568-4AE3-A962-3BECF38BFBA8}" destId="{E5D3170C-2A0B-48DC-8121-C43D6F178E51}" srcOrd="0" destOrd="0" presId="urn:microsoft.com/office/officeart/2005/8/layout/hierarchy3"/>
    <dgm:cxn modelId="{486FA5BA-9E8B-436D-805F-EA5C4A75AF3A}" type="presParOf" srcId="{E5D3170C-2A0B-48DC-8121-C43D6F178E51}" destId="{35E3DCBF-C698-4B80-9BAE-464EB75DBAF0}" srcOrd="0" destOrd="0" presId="urn:microsoft.com/office/officeart/2005/8/layout/hierarchy3"/>
    <dgm:cxn modelId="{92C92025-EAEB-4E9A-8F82-A102DACD5292}" type="presParOf" srcId="{E5D3170C-2A0B-48DC-8121-C43D6F178E51}" destId="{D76A1E33-EFD4-46F5-B7F5-2F54FFCA8CAA}" srcOrd="1" destOrd="0" presId="urn:microsoft.com/office/officeart/2005/8/layout/hierarchy3"/>
    <dgm:cxn modelId="{0A4FCF2E-6FB6-4A03-AF49-E7F079BD8E78}" type="presParOf" srcId="{3943DB30-8568-4AE3-A962-3BECF38BFBA8}" destId="{B9950002-DDC8-4EB4-9517-9B2B8B5A882D}" srcOrd="1" destOrd="0" presId="urn:microsoft.com/office/officeart/2005/8/layout/hierarchy3"/>
    <dgm:cxn modelId="{51420D1F-8342-4DF9-BF4E-ECAD027AED5B}" type="presParOf" srcId="{B9950002-DDC8-4EB4-9517-9B2B8B5A882D}" destId="{245C4230-E276-4866-BA7B-60DE1C611D29}" srcOrd="0" destOrd="0" presId="urn:microsoft.com/office/officeart/2005/8/layout/hierarchy3"/>
    <dgm:cxn modelId="{67E50DE0-BB8A-40F5-98FE-EA6373B15ED9}" type="presParOf" srcId="{B9950002-DDC8-4EB4-9517-9B2B8B5A882D}" destId="{E51E7A1B-A5F9-4CC3-AA6D-C0C7F3561C14}" srcOrd="1" destOrd="0" presId="urn:microsoft.com/office/officeart/2005/8/layout/hierarchy3"/>
    <dgm:cxn modelId="{BCE8319F-CE35-4722-AFEA-7896522DECE0}" type="presParOf" srcId="{B9950002-DDC8-4EB4-9517-9B2B8B5A882D}" destId="{B41DF423-FA0E-46DA-A263-A8DA3FEA95F6}" srcOrd="2" destOrd="0" presId="urn:microsoft.com/office/officeart/2005/8/layout/hierarchy3"/>
    <dgm:cxn modelId="{5F148E2E-B32D-4BA3-AF60-25A32450F1B9}" type="presParOf" srcId="{B9950002-DDC8-4EB4-9517-9B2B8B5A882D}" destId="{0CEF4EC9-BE65-4BDD-8D45-243B440B9AE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2613DAC-57C8-4E6C-8E06-DDBF4795230B}"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ID"/>
        </a:p>
      </dgm:t>
    </dgm:pt>
    <dgm:pt modelId="{343DC3D0-3E68-4FF6-8935-F9C94574EA09}">
      <dgm:prSet phldrT="[Text]" custT="1"/>
      <dgm:spPr/>
      <dgm:t>
        <a:bodyPr/>
        <a:lstStyle/>
        <a:p>
          <a:pPr rtl="0">
            <a:buFont typeface="+mj-lt"/>
            <a:buAutoNum type="alphaLcPeriod"/>
          </a:pPr>
          <a:r>
            <a:rPr lang="en-US" sz="2800"/>
            <a:t>Aggregation Model Based on FIT Source</a:t>
          </a:r>
          <a:r>
            <a:rPr lang="en-US" sz="2800">
              <a:latin typeface="Calibri Light" panose="020F0302020204030204"/>
            </a:rPr>
            <a:t> </a:t>
          </a:r>
          <a:endParaRPr lang="en-ID" sz="2800"/>
        </a:p>
      </dgm:t>
    </dgm:pt>
    <dgm:pt modelId="{05B98C82-3142-421C-BD4B-F1C6C8FB37A6}" type="parTrans" cxnId="{100117AD-F3A2-442B-9FA0-B36212C461FF}">
      <dgm:prSet/>
      <dgm:spPr/>
      <dgm:t>
        <a:bodyPr/>
        <a:lstStyle/>
        <a:p>
          <a:endParaRPr lang="en-ID" sz="1600"/>
        </a:p>
      </dgm:t>
    </dgm:pt>
    <dgm:pt modelId="{7A7B4678-1187-46CA-B36E-FBCA5439DD8E}" type="sibTrans" cxnId="{100117AD-F3A2-442B-9FA0-B36212C461FF}">
      <dgm:prSet/>
      <dgm:spPr/>
      <dgm:t>
        <a:bodyPr/>
        <a:lstStyle/>
        <a:p>
          <a:endParaRPr lang="en-ID" sz="1600"/>
        </a:p>
      </dgm:t>
    </dgm:pt>
    <dgm:pt modelId="{D2356628-923A-4948-85EA-38F1DDB327CF}">
      <dgm:prSet phldrT="[Text]" custT="1"/>
      <dgm:spPr/>
      <dgm:t>
        <a:bodyPr/>
        <a:lstStyle/>
        <a:p>
          <a:pPr rtl="0"/>
          <a:r>
            <a:rPr lang="en-US" sz="2000"/>
            <a:t>This model is based on the national aggregation scale on a number of small-scale solar panels such as households and companies</a:t>
          </a:r>
          <a:endParaRPr lang="en-ID" sz="2000"/>
        </a:p>
      </dgm:t>
    </dgm:pt>
    <dgm:pt modelId="{CD28BAC8-8364-443F-A651-9D184C236D97}" type="parTrans" cxnId="{AAFE677D-7518-43E6-9B16-3E6823CE48F1}">
      <dgm:prSet/>
      <dgm:spPr/>
      <dgm:t>
        <a:bodyPr/>
        <a:lstStyle/>
        <a:p>
          <a:endParaRPr lang="en-ID" sz="1600"/>
        </a:p>
      </dgm:t>
    </dgm:pt>
    <dgm:pt modelId="{4796F798-6F84-488A-8D36-DB802A6BA1B2}" type="sibTrans" cxnId="{AAFE677D-7518-43E6-9B16-3E6823CE48F1}">
      <dgm:prSet/>
      <dgm:spPr/>
      <dgm:t>
        <a:bodyPr/>
        <a:lstStyle/>
        <a:p>
          <a:endParaRPr lang="en-ID" sz="1600"/>
        </a:p>
      </dgm:t>
    </dgm:pt>
    <dgm:pt modelId="{3E6FD6FF-D22B-4879-A0BF-DB70BB692ED1}">
      <dgm:prSet phldrT="[Text]" custT="1"/>
      <dgm:spPr/>
      <dgm:t>
        <a:bodyPr/>
        <a:lstStyle/>
        <a:p>
          <a:pPr rtl="0">
            <a:buFont typeface="+mj-lt"/>
            <a:buAutoNum type="alphaLcPeriod"/>
          </a:pPr>
          <a:r>
            <a:rPr lang="en-US" sz="2800"/>
            <a:t>Renewable Energy Service Provider Integrated Model</a:t>
          </a:r>
          <a:endParaRPr lang="en-ID" sz="2800"/>
        </a:p>
      </dgm:t>
    </dgm:pt>
    <dgm:pt modelId="{E79827CB-49F4-4D6B-815C-CB5F97829E1A}" type="parTrans" cxnId="{84AF7B92-9E60-47A1-B134-68416E0F5402}">
      <dgm:prSet/>
      <dgm:spPr/>
      <dgm:t>
        <a:bodyPr/>
        <a:lstStyle/>
        <a:p>
          <a:endParaRPr lang="en-ID" sz="1600"/>
        </a:p>
      </dgm:t>
    </dgm:pt>
    <dgm:pt modelId="{70252C47-B35D-4271-B1A1-0BCA9A29A78B}" type="sibTrans" cxnId="{84AF7B92-9E60-47A1-B134-68416E0F5402}">
      <dgm:prSet/>
      <dgm:spPr/>
      <dgm:t>
        <a:bodyPr/>
        <a:lstStyle/>
        <a:p>
          <a:endParaRPr lang="en-ID" sz="1600"/>
        </a:p>
      </dgm:t>
    </dgm:pt>
    <dgm:pt modelId="{BFAF0D3C-7C5C-44B0-9B8A-62FD42ADEB19}">
      <dgm:prSet phldrT="[Text]" custT="1"/>
      <dgm:spPr/>
      <dgm:t>
        <a:bodyPr/>
        <a:lstStyle/>
        <a:p>
          <a:pPr rtl="0"/>
          <a:r>
            <a:rPr lang="en-US" sz="2000"/>
            <a:t>The energy producers are owned by the company and sold under the FIT energy source</a:t>
          </a:r>
          <a:endParaRPr lang="en-ID" sz="2000"/>
        </a:p>
      </dgm:t>
    </dgm:pt>
    <dgm:pt modelId="{7E6A655F-328D-4C7B-8A3B-7EB1D6521C68}" type="parTrans" cxnId="{8848CF65-0884-4BA4-B86B-CA25D161B262}">
      <dgm:prSet/>
      <dgm:spPr/>
      <dgm:t>
        <a:bodyPr/>
        <a:lstStyle/>
        <a:p>
          <a:endParaRPr lang="en-ID" sz="1600"/>
        </a:p>
      </dgm:t>
    </dgm:pt>
    <dgm:pt modelId="{F7243F8C-08D9-4C72-B76F-B240DD9A4707}" type="sibTrans" cxnId="{8848CF65-0884-4BA4-B86B-CA25D161B262}">
      <dgm:prSet/>
      <dgm:spPr/>
      <dgm:t>
        <a:bodyPr/>
        <a:lstStyle/>
        <a:p>
          <a:endParaRPr lang="en-ID" sz="1600"/>
        </a:p>
      </dgm:t>
    </dgm:pt>
    <dgm:pt modelId="{19BA03A4-95F5-4449-9F1C-824DB54D3376}">
      <dgm:prSet phldrT="[Text]" custT="1"/>
      <dgm:spPr/>
      <dgm:t>
        <a:bodyPr/>
        <a:lstStyle/>
        <a:p>
          <a:pPr>
            <a:buFont typeface="+mj-lt"/>
            <a:buAutoNum type="alphaLcPeriod"/>
          </a:pPr>
          <a:r>
            <a:rPr lang="en-US" sz="2800" dirty="0"/>
            <a:t>Centralized City Balancing Group Model</a:t>
          </a:r>
          <a:endParaRPr lang="en-ID" sz="2800" dirty="0"/>
        </a:p>
      </dgm:t>
    </dgm:pt>
    <dgm:pt modelId="{40FB4B14-1FB7-4100-A7D6-7432BD7EA0FA}" type="parTrans" cxnId="{C175543E-AE20-4C41-901D-840A43E3204E}">
      <dgm:prSet/>
      <dgm:spPr/>
      <dgm:t>
        <a:bodyPr/>
        <a:lstStyle/>
        <a:p>
          <a:endParaRPr lang="en-ID" sz="1600"/>
        </a:p>
      </dgm:t>
    </dgm:pt>
    <dgm:pt modelId="{40576FE2-746A-4944-AE7B-4B980D3D514E}" type="sibTrans" cxnId="{C175543E-AE20-4C41-901D-840A43E3204E}">
      <dgm:prSet/>
      <dgm:spPr/>
      <dgm:t>
        <a:bodyPr/>
        <a:lstStyle/>
        <a:p>
          <a:endParaRPr lang="en-ID" sz="1600"/>
        </a:p>
      </dgm:t>
    </dgm:pt>
    <dgm:pt modelId="{FD91D149-34F5-4E26-868A-05D6310DF5A5}">
      <dgm:prSet phldrT="[Text]" custT="1"/>
      <dgm:spPr/>
      <dgm:t>
        <a:bodyPr/>
        <a:lstStyle/>
        <a:p>
          <a:pPr>
            <a:buFont typeface="+mj-lt"/>
            <a:buAutoNum type="alphaLcPeriod"/>
          </a:pPr>
          <a:r>
            <a:rPr lang="en-US" sz="2800" dirty="0"/>
            <a:t>Regional Retail Energy Sources by Consumption Cooperatives</a:t>
          </a:r>
          <a:endParaRPr lang="en-ID" sz="2800" dirty="0"/>
        </a:p>
      </dgm:t>
    </dgm:pt>
    <dgm:pt modelId="{E725DF69-700B-4122-839B-DCFF11335ADF}" type="parTrans" cxnId="{B4B4A7F3-A76F-468C-934E-0C1C8B9EB505}">
      <dgm:prSet/>
      <dgm:spPr/>
      <dgm:t>
        <a:bodyPr/>
        <a:lstStyle/>
        <a:p>
          <a:endParaRPr lang="en-ID" sz="1600"/>
        </a:p>
      </dgm:t>
    </dgm:pt>
    <dgm:pt modelId="{FA9B57A3-7B6C-4BFD-81E6-6038DC4049E3}" type="sibTrans" cxnId="{B4B4A7F3-A76F-468C-934E-0C1C8B9EB505}">
      <dgm:prSet/>
      <dgm:spPr/>
      <dgm:t>
        <a:bodyPr/>
        <a:lstStyle/>
        <a:p>
          <a:endParaRPr lang="en-ID" sz="1600"/>
        </a:p>
      </dgm:t>
    </dgm:pt>
    <dgm:pt modelId="{4B479D5E-656F-4314-AC48-28B9B4912C75}">
      <dgm:prSet phldrT="[Text]" custT="1"/>
      <dgm:spPr/>
      <dgm:t>
        <a:bodyPr/>
        <a:lstStyle/>
        <a:p>
          <a:r>
            <a:rPr lang="en-US" sz="2000" dirty="0"/>
            <a:t>Solar power arrangements are focused at the city level with local companies joining joint ventures</a:t>
          </a:r>
          <a:endParaRPr lang="en-ID" sz="2000" dirty="0"/>
        </a:p>
      </dgm:t>
    </dgm:pt>
    <dgm:pt modelId="{129F9C6F-6982-4724-A948-C658E31A9A28}" type="parTrans" cxnId="{346AAA18-6B8E-44C9-A424-D45D1202C1B0}">
      <dgm:prSet/>
      <dgm:spPr/>
      <dgm:t>
        <a:bodyPr/>
        <a:lstStyle/>
        <a:p>
          <a:endParaRPr lang="en-ID" sz="1600"/>
        </a:p>
      </dgm:t>
    </dgm:pt>
    <dgm:pt modelId="{329DF1EE-F8B0-4BAB-BEF7-15E579B617BF}" type="sibTrans" cxnId="{346AAA18-6B8E-44C9-A424-D45D1202C1B0}">
      <dgm:prSet/>
      <dgm:spPr/>
      <dgm:t>
        <a:bodyPr/>
        <a:lstStyle/>
        <a:p>
          <a:endParaRPr lang="en-ID" sz="1600"/>
        </a:p>
      </dgm:t>
    </dgm:pt>
    <dgm:pt modelId="{5DF2FFC6-54B2-4FDF-9884-780C69C9D2B9}">
      <dgm:prSet phldrT="[Text]" custT="1"/>
      <dgm:spPr/>
      <dgm:t>
        <a:bodyPr/>
        <a:lstStyle/>
        <a:p>
          <a:r>
            <a:rPr lang="en-US" sz="2000" dirty="0"/>
            <a:t>Through cooperatives, the distribution of renewable energy sales can be accelerated</a:t>
          </a:r>
          <a:endParaRPr lang="en-ID" sz="2000" dirty="0"/>
        </a:p>
      </dgm:t>
    </dgm:pt>
    <dgm:pt modelId="{373A1A49-43EE-49E8-ACE6-CB840C3D21D5}" type="parTrans" cxnId="{BD0980E4-A44E-4A40-95A3-A8E9DE3C4D4D}">
      <dgm:prSet/>
      <dgm:spPr/>
      <dgm:t>
        <a:bodyPr/>
        <a:lstStyle/>
        <a:p>
          <a:endParaRPr lang="en-ID" sz="1600"/>
        </a:p>
      </dgm:t>
    </dgm:pt>
    <dgm:pt modelId="{4E8554C9-76D7-45E0-BF72-7FB4DF4A9D3C}" type="sibTrans" cxnId="{BD0980E4-A44E-4A40-95A3-A8E9DE3C4D4D}">
      <dgm:prSet/>
      <dgm:spPr/>
      <dgm:t>
        <a:bodyPr/>
        <a:lstStyle/>
        <a:p>
          <a:endParaRPr lang="en-ID" sz="1600"/>
        </a:p>
      </dgm:t>
    </dgm:pt>
    <dgm:pt modelId="{BA0CDD1B-C742-4C90-9CAD-D4ECD583F5BB}" type="pres">
      <dgm:prSet presAssocID="{A2613DAC-57C8-4E6C-8E06-DDBF4795230B}" presName="linear" presStyleCnt="0">
        <dgm:presLayoutVars>
          <dgm:animLvl val="lvl"/>
          <dgm:resizeHandles val="exact"/>
        </dgm:presLayoutVars>
      </dgm:prSet>
      <dgm:spPr/>
      <dgm:t>
        <a:bodyPr/>
        <a:lstStyle/>
        <a:p>
          <a:endParaRPr lang="en-US"/>
        </a:p>
      </dgm:t>
    </dgm:pt>
    <dgm:pt modelId="{16C5DF6C-4613-4CDF-85A7-9A6EF96723D9}" type="pres">
      <dgm:prSet presAssocID="{343DC3D0-3E68-4FF6-8935-F9C94574EA09}" presName="parentText" presStyleLbl="node1" presStyleIdx="0" presStyleCnt="4">
        <dgm:presLayoutVars>
          <dgm:chMax val="0"/>
          <dgm:bulletEnabled val="1"/>
        </dgm:presLayoutVars>
      </dgm:prSet>
      <dgm:spPr/>
      <dgm:t>
        <a:bodyPr/>
        <a:lstStyle/>
        <a:p>
          <a:endParaRPr lang="en-US"/>
        </a:p>
      </dgm:t>
    </dgm:pt>
    <dgm:pt modelId="{1427B026-427D-4F6F-B3F4-A3ED051D5271}" type="pres">
      <dgm:prSet presAssocID="{343DC3D0-3E68-4FF6-8935-F9C94574EA09}" presName="childText" presStyleLbl="revTx" presStyleIdx="0" presStyleCnt="4">
        <dgm:presLayoutVars>
          <dgm:bulletEnabled val="1"/>
        </dgm:presLayoutVars>
      </dgm:prSet>
      <dgm:spPr/>
      <dgm:t>
        <a:bodyPr/>
        <a:lstStyle/>
        <a:p>
          <a:endParaRPr lang="en-US"/>
        </a:p>
      </dgm:t>
    </dgm:pt>
    <dgm:pt modelId="{14372D22-0101-443F-A7B9-E879C63368AA}" type="pres">
      <dgm:prSet presAssocID="{3E6FD6FF-D22B-4879-A0BF-DB70BB692ED1}" presName="parentText" presStyleLbl="node1" presStyleIdx="1" presStyleCnt="4">
        <dgm:presLayoutVars>
          <dgm:chMax val="0"/>
          <dgm:bulletEnabled val="1"/>
        </dgm:presLayoutVars>
      </dgm:prSet>
      <dgm:spPr/>
      <dgm:t>
        <a:bodyPr/>
        <a:lstStyle/>
        <a:p>
          <a:endParaRPr lang="en-US"/>
        </a:p>
      </dgm:t>
    </dgm:pt>
    <dgm:pt modelId="{32E3D086-1EBD-4196-A581-205F5A03F114}" type="pres">
      <dgm:prSet presAssocID="{3E6FD6FF-D22B-4879-A0BF-DB70BB692ED1}" presName="childText" presStyleLbl="revTx" presStyleIdx="1" presStyleCnt="4">
        <dgm:presLayoutVars>
          <dgm:bulletEnabled val="1"/>
        </dgm:presLayoutVars>
      </dgm:prSet>
      <dgm:spPr/>
      <dgm:t>
        <a:bodyPr/>
        <a:lstStyle/>
        <a:p>
          <a:endParaRPr lang="en-US"/>
        </a:p>
      </dgm:t>
    </dgm:pt>
    <dgm:pt modelId="{EBC6DEF5-E9F5-4050-A76D-13C61BC21BFF}" type="pres">
      <dgm:prSet presAssocID="{19BA03A4-95F5-4449-9F1C-824DB54D3376}" presName="parentText" presStyleLbl="node1" presStyleIdx="2" presStyleCnt="4">
        <dgm:presLayoutVars>
          <dgm:chMax val="0"/>
          <dgm:bulletEnabled val="1"/>
        </dgm:presLayoutVars>
      </dgm:prSet>
      <dgm:spPr/>
      <dgm:t>
        <a:bodyPr/>
        <a:lstStyle/>
        <a:p>
          <a:endParaRPr lang="en-US"/>
        </a:p>
      </dgm:t>
    </dgm:pt>
    <dgm:pt modelId="{38D2BBB5-116D-4C22-B243-4BEA5602FFE0}" type="pres">
      <dgm:prSet presAssocID="{19BA03A4-95F5-4449-9F1C-824DB54D3376}" presName="childText" presStyleLbl="revTx" presStyleIdx="2" presStyleCnt="4">
        <dgm:presLayoutVars>
          <dgm:bulletEnabled val="1"/>
        </dgm:presLayoutVars>
      </dgm:prSet>
      <dgm:spPr/>
      <dgm:t>
        <a:bodyPr/>
        <a:lstStyle/>
        <a:p>
          <a:endParaRPr lang="en-US"/>
        </a:p>
      </dgm:t>
    </dgm:pt>
    <dgm:pt modelId="{A74A5337-380B-4B78-9424-368A112FD8D7}" type="pres">
      <dgm:prSet presAssocID="{FD91D149-34F5-4E26-868A-05D6310DF5A5}" presName="parentText" presStyleLbl="node1" presStyleIdx="3" presStyleCnt="4">
        <dgm:presLayoutVars>
          <dgm:chMax val="0"/>
          <dgm:bulletEnabled val="1"/>
        </dgm:presLayoutVars>
      </dgm:prSet>
      <dgm:spPr/>
      <dgm:t>
        <a:bodyPr/>
        <a:lstStyle/>
        <a:p>
          <a:endParaRPr lang="en-US"/>
        </a:p>
      </dgm:t>
    </dgm:pt>
    <dgm:pt modelId="{93AFCB85-D77B-4131-88E8-5A8E743011A7}" type="pres">
      <dgm:prSet presAssocID="{FD91D149-34F5-4E26-868A-05D6310DF5A5}" presName="childText" presStyleLbl="revTx" presStyleIdx="3" presStyleCnt="4">
        <dgm:presLayoutVars>
          <dgm:bulletEnabled val="1"/>
        </dgm:presLayoutVars>
      </dgm:prSet>
      <dgm:spPr/>
      <dgm:t>
        <a:bodyPr/>
        <a:lstStyle/>
        <a:p>
          <a:endParaRPr lang="en-US"/>
        </a:p>
      </dgm:t>
    </dgm:pt>
  </dgm:ptLst>
  <dgm:cxnLst>
    <dgm:cxn modelId="{C175543E-AE20-4C41-901D-840A43E3204E}" srcId="{A2613DAC-57C8-4E6C-8E06-DDBF4795230B}" destId="{19BA03A4-95F5-4449-9F1C-824DB54D3376}" srcOrd="2" destOrd="0" parTransId="{40FB4B14-1FB7-4100-A7D6-7432BD7EA0FA}" sibTransId="{40576FE2-746A-4944-AE7B-4B980D3D514E}"/>
    <dgm:cxn modelId="{C1D98F4C-6967-4031-A99C-E0819B5FFC2F}" type="presOf" srcId="{BFAF0D3C-7C5C-44B0-9B8A-62FD42ADEB19}" destId="{32E3D086-1EBD-4196-A581-205F5A03F114}" srcOrd="0" destOrd="0" presId="urn:microsoft.com/office/officeart/2005/8/layout/vList2"/>
    <dgm:cxn modelId="{8848CF65-0884-4BA4-B86B-CA25D161B262}" srcId="{3E6FD6FF-D22B-4879-A0BF-DB70BB692ED1}" destId="{BFAF0D3C-7C5C-44B0-9B8A-62FD42ADEB19}" srcOrd="0" destOrd="0" parTransId="{7E6A655F-328D-4C7B-8A3B-7EB1D6521C68}" sibTransId="{F7243F8C-08D9-4C72-B76F-B240DD9A4707}"/>
    <dgm:cxn modelId="{245469FD-6DE8-4F97-8153-76847DD6502D}" type="presOf" srcId="{D2356628-923A-4948-85EA-38F1DDB327CF}" destId="{1427B026-427D-4F6F-B3F4-A3ED051D5271}" srcOrd="0" destOrd="0" presId="urn:microsoft.com/office/officeart/2005/8/layout/vList2"/>
    <dgm:cxn modelId="{E6A65195-20C1-4892-ADE8-1CF1D30AFA61}" type="presOf" srcId="{4B479D5E-656F-4314-AC48-28B9B4912C75}" destId="{38D2BBB5-116D-4C22-B243-4BEA5602FFE0}" srcOrd="0" destOrd="0" presId="urn:microsoft.com/office/officeart/2005/8/layout/vList2"/>
    <dgm:cxn modelId="{346AAA18-6B8E-44C9-A424-D45D1202C1B0}" srcId="{19BA03A4-95F5-4449-9F1C-824DB54D3376}" destId="{4B479D5E-656F-4314-AC48-28B9B4912C75}" srcOrd="0" destOrd="0" parTransId="{129F9C6F-6982-4724-A948-C658E31A9A28}" sibTransId="{329DF1EE-F8B0-4BAB-BEF7-15E579B617BF}"/>
    <dgm:cxn modelId="{9B02A3D5-F830-482C-AAED-CF13957B288E}" type="presOf" srcId="{A2613DAC-57C8-4E6C-8E06-DDBF4795230B}" destId="{BA0CDD1B-C742-4C90-9CAD-D4ECD583F5BB}" srcOrd="0" destOrd="0" presId="urn:microsoft.com/office/officeart/2005/8/layout/vList2"/>
    <dgm:cxn modelId="{E461562F-5CC5-4B40-A984-072538370909}" type="presOf" srcId="{FD91D149-34F5-4E26-868A-05D6310DF5A5}" destId="{A74A5337-380B-4B78-9424-368A112FD8D7}" srcOrd="0" destOrd="0" presId="urn:microsoft.com/office/officeart/2005/8/layout/vList2"/>
    <dgm:cxn modelId="{B4B4A7F3-A76F-468C-934E-0C1C8B9EB505}" srcId="{A2613DAC-57C8-4E6C-8E06-DDBF4795230B}" destId="{FD91D149-34F5-4E26-868A-05D6310DF5A5}" srcOrd="3" destOrd="0" parTransId="{E725DF69-700B-4122-839B-DCFF11335ADF}" sibTransId="{FA9B57A3-7B6C-4BFD-81E6-6038DC4049E3}"/>
    <dgm:cxn modelId="{8C487B6C-6884-4328-AB9F-314E3745C8B1}" type="presOf" srcId="{5DF2FFC6-54B2-4FDF-9884-780C69C9D2B9}" destId="{93AFCB85-D77B-4131-88E8-5A8E743011A7}" srcOrd="0" destOrd="0" presId="urn:microsoft.com/office/officeart/2005/8/layout/vList2"/>
    <dgm:cxn modelId="{9342B440-6C44-4016-A7ED-3CE932D7A617}" type="presOf" srcId="{3E6FD6FF-D22B-4879-A0BF-DB70BB692ED1}" destId="{14372D22-0101-443F-A7B9-E879C63368AA}" srcOrd="0" destOrd="0" presId="urn:microsoft.com/office/officeart/2005/8/layout/vList2"/>
    <dgm:cxn modelId="{BD0980E4-A44E-4A40-95A3-A8E9DE3C4D4D}" srcId="{FD91D149-34F5-4E26-868A-05D6310DF5A5}" destId="{5DF2FFC6-54B2-4FDF-9884-780C69C9D2B9}" srcOrd="0" destOrd="0" parTransId="{373A1A49-43EE-49E8-ACE6-CB840C3D21D5}" sibTransId="{4E8554C9-76D7-45E0-BF72-7FB4DF4A9D3C}"/>
    <dgm:cxn modelId="{84AF7B92-9E60-47A1-B134-68416E0F5402}" srcId="{A2613DAC-57C8-4E6C-8E06-DDBF4795230B}" destId="{3E6FD6FF-D22B-4879-A0BF-DB70BB692ED1}" srcOrd="1" destOrd="0" parTransId="{E79827CB-49F4-4D6B-815C-CB5F97829E1A}" sibTransId="{70252C47-B35D-4271-B1A1-0BCA9A29A78B}"/>
    <dgm:cxn modelId="{2161FFF8-44F4-44AA-8072-C68E0AC1C0F0}" type="presOf" srcId="{19BA03A4-95F5-4449-9F1C-824DB54D3376}" destId="{EBC6DEF5-E9F5-4050-A76D-13C61BC21BFF}" srcOrd="0" destOrd="0" presId="urn:microsoft.com/office/officeart/2005/8/layout/vList2"/>
    <dgm:cxn modelId="{AAFE677D-7518-43E6-9B16-3E6823CE48F1}" srcId="{343DC3D0-3E68-4FF6-8935-F9C94574EA09}" destId="{D2356628-923A-4948-85EA-38F1DDB327CF}" srcOrd="0" destOrd="0" parTransId="{CD28BAC8-8364-443F-A651-9D184C236D97}" sibTransId="{4796F798-6F84-488A-8D36-DB802A6BA1B2}"/>
    <dgm:cxn modelId="{100117AD-F3A2-442B-9FA0-B36212C461FF}" srcId="{A2613DAC-57C8-4E6C-8E06-DDBF4795230B}" destId="{343DC3D0-3E68-4FF6-8935-F9C94574EA09}" srcOrd="0" destOrd="0" parTransId="{05B98C82-3142-421C-BD4B-F1C6C8FB37A6}" sibTransId="{7A7B4678-1187-46CA-B36E-FBCA5439DD8E}"/>
    <dgm:cxn modelId="{6DA0A5F7-ABC6-4532-A4C4-AF4A31C4B373}" type="presOf" srcId="{343DC3D0-3E68-4FF6-8935-F9C94574EA09}" destId="{16C5DF6C-4613-4CDF-85A7-9A6EF96723D9}" srcOrd="0" destOrd="0" presId="urn:microsoft.com/office/officeart/2005/8/layout/vList2"/>
    <dgm:cxn modelId="{8C0983C3-C06F-42B9-B8F1-B180E5D8E5A2}" type="presParOf" srcId="{BA0CDD1B-C742-4C90-9CAD-D4ECD583F5BB}" destId="{16C5DF6C-4613-4CDF-85A7-9A6EF96723D9}" srcOrd="0" destOrd="0" presId="urn:microsoft.com/office/officeart/2005/8/layout/vList2"/>
    <dgm:cxn modelId="{AA1E1C5F-015C-49B4-8F53-510DB88DBA06}" type="presParOf" srcId="{BA0CDD1B-C742-4C90-9CAD-D4ECD583F5BB}" destId="{1427B026-427D-4F6F-B3F4-A3ED051D5271}" srcOrd="1" destOrd="0" presId="urn:microsoft.com/office/officeart/2005/8/layout/vList2"/>
    <dgm:cxn modelId="{10548B40-EAF0-4C61-A826-91113836ED2B}" type="presParOf" srcId="{BA0CDD1B-C742-4C90-9CAD-D4ECD583F5BB}" destId="{14372D22-0101-443F-A7B9-E879C63368AA}" srcOrd="2" destOrd="0" presId="urn:microsoft.com/office/officeart/2005/8/layout/vList2"/>
    <dgm:cxn modelId="{AA5F3F7D-E3DA-4AF2-BFBC-743F70C79889}" type="presParOf" srcId="{BA0CDD1B-C742-4C90-9CAD-D4ECD583F5BB}" destId="{32E3D086-1EBD-4196-A581-205F5A03F114}" srcOrd="3" destOrd="0" presId="urn:microsoft.com/office/officeart/2005/8/layout/vList2"/>
    <dgm:cxn modelId="{C863CDC0-7018-4751-ACB2-34C8801589D8}" type="presParOf" srcId="{BA0CDD1B-C742-4C90-9CAD-D4ECD583F5BB}" destId="{EBC6DEF5-E9F5-4050-A76D-13C61BC21BFF}" srcOrd="4" destOrd="0" presId="urn:microsoft.com/office/officeart/2005/8/layout/vList2"/>
    <dgm:cxn modelId="{C4BD06F8-6726-4BE3-A05A-D6793B664EFF}" type="presParOf" srcId="{BA0CDD1B-C742-4C90-9CAD-D4ECD583F5BB}" destId="{38D2BBB5-116D-4C22-B243-4BEA5602FFE0}" srcOrd="5" destOrd="0" presId="urn:microsoft.com/office/officeart/2005/8/layout/vList2"/>
    <dgm:cxn modelId="{FAADB79B-8850-47E2-A728-1A90144328A2}" type="presParOf" srcId="{BA0CDD1B-C742-4C90-9CAD-D4ECD583F5BB}" destId="{A74A5337-380B-4B78-9424-368A112FD8D7}" srcOrd="6" destOrd="0" presId="urn:microsoft.com/office/officeart/2005/8/layout/vList2"/>
    <dgm:cxn modelId="{ACEDFE0A-D61E-4B5E-BAD3-E382D23A7AF2}" type="presParOf" srcId="{BA0CDD1B-C742-4C90-9CAD-D4ECD583F5BB}" destId="{93AFCB85-D77B-4131-88E8-5A8E743011A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2B8ED-9806-4A50-A88E-10396F8A2C49}">
      <dsp:nvSpPr>
        <dsp:cNvPr id="0" name=""/>
        <dsp:cNvSpPr/>
      </dsp:nvSpPr>
      <dsp:spPr>
        <a:xfrm>
          <a:off x="0" y="0"/>
          <a:ext cx="10914088" cy="2389362"/>
        </a:xfrm>
        <a:prstGeom prst="roundRect">
          <a:avLst>
            <a:gd name="adj" fmla="val 1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20DF89-D610-4C9B-9E93-464F013076B2}">
      <dsp:nvSpPr>
        <dsp:cNvPr id="0" name=""/>
        <dsp:cNvSpPr/>
      </dsp:nvSpPr>
      <dsp:spPr>
        <a:xfrm>
          <a:off x="330929" y="318581"/>
          <a:ext cx="1898561" cy="175219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05B3C-80D2-4DCB-A052-9AE6AA2F5C89}">
      <dsp:nvSpPr>
        <dsp:cNvPr id="0" name=""/>
        <dsp:cNvSpPr/>
      </dsp:nvSpPr>
      <dsp:spPr>
        <a:xfrm rot="10800000">
          <a:off x="330929" y="2389362"/>
          <a:ext cx="1898561" cy="2920331"/>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l" defTabSz="933450">
            <a:lnSpc>
              <a:spcPct val="90000"/>
            </a:lnSpc>
            <a:spcBef>
              <a:spcPct val="0"/>
            </a:spcBef>
            <a:spcAft>
              <a:spcPct val="35000"/>
            </a:spcAft>
          </a:pPr>
          <a:r>
            <a:rPr lang="id-ID" sz="2100" kern="1200"/>
            <a:t>40% </a:t>
          </a:r>
          <a:r>
            <a:rPr lang="id-ID" sz="2100" kern="1200" err="1"/>
            <a:t>of</a:t>
          </a:r>
          <a:r>
            <a:rPr lang="id-ID" sz="2100" kern="1200"/>
            <a:t> </a:t>
          </a:r>
          <a:r>
            <a:rPr lang="id-ID" sz="2100" kern="1200" err="1"/>
            <a:t>the</a:t>
          </a:r>
          <a:r>
            <a:rPr lang="id-ID" sz="2100" kern="1200"/>
            <a:t> </a:t>
          </a:r>
          <a:r>
            <a:rPr lang="id-ID" sz="2100" kern="1200" err="1"/>
            <a:t>transportation</a:t>
          </a:r>
          <a:r>
            <a:rPr lang="id-ID" sz="2100" kern="1200"/>
            <a:t> </a:t>
          </a:r>
          <a:r>
            <a:rPr lang="id-ID" sz="2100" kern="1200" err="1"/>
            <a:t>sector</a:t>
          </a:r>
          <a:endParaRPr lang="en-ID" sz="1800" kern="1200"/>
        </a:p>
        <a:p>
          <a:pPr lvl="0" algn="l" defTabSz="933450">
            <a:lnSpc>
              <a:spcPct val="90000"/>
            </a:lnSpc>
            <a:spcBef>
              <a:spcPct val="0"/>
            </a:spcBef>
            <a:spcAft>
              <a:spcPct val="35000"/>
            </a:spcAft>
          </a:pPr>
          <a:r>
            <a:rPr lang="en-ID" sz="1800" kern="1200">
              <a:latin typeface="Calibri Light" panose="020F0302020204030204"/>
            </a:rPr>
            <a:t>*</a:t>
          </a:r>
          <a:r>
            <a:rPr lang="en-ID" sz="1800" kern="1200"/>
            <a:t>96% of fuel is dominated by energy, while the rest is supplied by biodiesel and natural gas</a:t>
          </a:r>
        </a:p>
        <a:p>
          <a:pPr lvl="0" algn="ctr" defTabSz="933450">
            <a:lnSpc>
              <a:spcPct val="90000"/>
            </a:lnSpc>
            <a:spcBef>
              <a:spcPct val="0"/>
            </a:spcBef>
            <a:spcAft>
              <a:spcPct val="35000"/>
            </a:spcAft>
          </a:pPr>
          <a:endParaRPr lang="en-ID" sz="2100" kern="1200"/>
        </a:p>
      </dsp:txBody>
      <dsp:txXfrm rot="10800000">
        <a:off x="389316" y="2389362"/>
        <a:ext cx="1781787" cy="2861944"/>
      </dsp:txXfrm>
    </dsp:sp>
    <dsp:sp modelId="{895C8508-D6ED-4371-89BD-422C8AA92800}">
      <dsp:nvSpPr>
        <dsp:cNvPr id="0" name=""/>
        <dsp:cNvSpPr/>
      </dsp:nvSpPr>
      <dsp:spPr>
        <a:xfrm>
          <a:off x="2419346" y="318581"/>
          <a:ext cx="1898561" cy="175219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C9D13E-A91E-427A-8AEE-3010CEDA232B}">
      <dsp:nvSpPr>
        <dsp:cNvPr id="0" name=""/>
        <dsp:cNvSpPr/>
      </dsp:nvSpPr>
      <dsp:spPr>
        <a:xfrm rot="10800000">
          <a:off x="2419346" y="2389362"/>
          <a:ext cx="1898561" cy="2920331"/>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rtl="0">
            <a:lnSpc>
              <a:spcPct val="90000"/>
            </a:lnSpc>
            <a:spcBef>
              <a:spcPct val="0"/>
            </a:spcBef>
            <a:spcAft>
              <a:spcPct val="35000"/>
            </a:spcAft>
          </a:pPr>
          <a:r>
            <a:rPr lang="en-ID" sz="2100" kern="1200"/>
            <a:t>36% industrial sector</a:t>
          </a:r>
        </a:p>
        <a:p>
          <a:pPr lvl="0" algn="ctr" defTabSz="933450" rtl="0">
            <a:lnSpc>
              <a:spcPct val="90000"/>
            </a:lnSpc>
            <a:spcBef>
              <a:spcPct val="0"/>
            </a:spcBef>
            <a:spcAft>
              <a:spcPct val="35000"/>
            </a:spcAft>
          </a:pPr>
          <a:r>
            <a:rPr lang="en-ID" sz="2100" kern="1200"/>
            <a:t>*</a:t>
          </a:r>
          <a:r>
            <a:rPr lang="en-ID" sz="1800" kern="1200"/>
            <a:t>The majority comes from natural gas </a:t>
          </a:r>
          <a:r>
            <a:rPr lang="en-ID" sz="2100" kern="1200"/>
            <a:t>and coal</a:t>
          </a:r>
        </a:p>
      </dsp:txBody>
      <dsp:txXfrm rot="10800000">
        <a:off x="2477733" y="2389362"/>
        <a:ext cx="1781787" cy="2861944"/>
      </dsp:txXfrm>
    </dsp:sp>
    <dsp:sp modelId="{2C60B0F8-7F23-4072-9988-2FEF00C66A57}">
      <dsp:nvSpPr>
        <dsp:cNvPr id="0" name=""/>
        <dsp:cNvSpPr/>
      </dsp:nvSpPr>
      <dsp:spPr>
        <a:xfrm>
          <a:off x="4507763" y="318581"/>
          <a:ext cx="1898561" cy="17521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68716C-23FE-48CB-8138-9FC00F96A0C1}">
      <dsp:nvSpPr>
        <dsp:cNvPr id="0" name=""/>
        <dsp:cNvSpPr/>
      </dsp:nvSpPr>
      <dsp:spPr>
        <a:xfrm rot="10800000">
          <a:off x="4507763" y="2389362"/>
          <a:ext cx="1898561" cy="2920331"/>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rtl="0">
            <a:lnSpc>
              <a:spcPct val="90000"/>
            </a:lnSpc>
            <a:spcBef>
              <a:spcPct val="0"/>
            </a:spcBef>
            <a:spcAft>
              <a:spcPct val="35000"/>
            </a:spcAft>
          </a:pPr>
          <a:r>
            <a:rPr lang="id-ID" sz="2100" kern="1200"/>
            <a:t>16% of the household sector</a:t>
          </a:r>
          <a:endParaRPr lang="en-ID" sz="2100" kern="1200"/>
        </a:p>
        <a:p>
          <a:pPr lvl="0" algn="ctr" defTabSz="933450" rtl="0">
            <a:lnSpc>
              <a:spcPct val="90000"/>
            </a:lnSpc>
            <a:spcBef>
              <a:spcPct val="0"/>
            </a:spcBef>
            <a:spcAft>
              <a:spcPct val="35000"/>
            </a:spcAft>
          </a:pPr>
          <a:r>
            <a:rPr lang="en-ID" sz="1800" kern="1200"/>
            <a:t>*Dominated by electricity, is predicted to increase from 60% (2018) to 90% (2020)</a:t>
          </a:r>
        </a:p>
      </dsp:txBody>
      <dsp:txXfrm rot="10800000">
        <a:off x="4566150" y="2389362"/>
        <a:ext cx="1781787" cy="2861944"/>
      </dsp:txXfrm>
    </dsp:sp>
    <dsp:sp modelId="{78ACB60D-1E2A-4DDA-8DE0-2DA6B19EE8BD}">
      <dsp:nvSpPr>
        <dsp:cNvPr id="0" name=""/>
        <dsp:cNvSpPr/>
      </dsp:nvSpPr>
      <dsp:spPr>
        <a:xfrm>
          <a:off x="6596181" y="318581"/>
          <a:ext cx="1898561" cy="1752199"/>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AC48E9-1122-4F4F-A76A-95784A670F0E}">
      <dsp:nvSpPr>
        <dsp:cNvPr id="0" name=""/>
        <dsp:cNvSpPr/>
      </dsp:nvSpPr>
      <dsp:spPr>
        <a:xfrm rot="10800000">
          <a:off x="6596181" y="2389362"/>
          <a:ext cx="1898561" cy="2920331"/>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rtl="0">
            <a:lnSpc>
              <a:spcPct val="90000"/>
            </a:lnSpc>
            <a:spcBef>
              <a:spcPct val="0"/>
            </a:spcBef>
            <a:spcAft>
              <a:spcPct val="35000"/>
            </a:spcAft>
          </a:pPr>
          <a:r>
            <a:rPr lang="id-ID" sz="2100" kern="1200"/>
            <a:t>6% commercial sector</a:t>
          </a:r>
          <a:endParaRPr lang="en-ID" sz="2100" kern="1200"/>
        </a:p>
      </dsp:txBody>
      <dsp:txXfrm rot="10800000">
        <a:off x="6654568" y="2389362"/>
        <a:ext cx="1781787" cy="2861944"/>
      </dsp:txXfrm>
    </dsp:sp>
    <dsp:sp modelId="{41EAE8EE-3C90-4E3B-90D7-D76278799582}">
      <dsp:nvSpPr>
        <dsp:cNvPr id="0" name=""/>
        <dsp:cNvSpPr/>
      </dsp:nvSpPr>
      <dsp:spPr>
        <a:xfrm>
          <a:off x="8684598" y="318581"/>
          <a:ext cx="1898561" cy="1752199"/>
        </a:xfrm>
        <a:prstGeom prst="roundRect">
          <a:avLst>
            <a:gd name="adj" fmla="val 10000"/>
          </a:avLst>
        </a:prstGeom>
        <a:solidFill>
          <a:schemeClr val="dk2">
            <a:tint val="5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A9DFA9-7CAD-45C8-B60C-86CA45584BAD}">
      <dsp:nvSpPr>
        <dsp:cNvPr id="0" name=""/>
        <dsp:cNvSpPr/>
      </dsp:nvSpPr>
      <dsp:spPr>
        <a:xfrm rot="10800000">
          <a:off x="8684598" y="2389362"/>
          <a:ext cx="1898561" cy="2920331"/>
        </a:xfrm>
        <a:prstGeom prst="round2SameRect">
          <a:avLst>
            <a:gd name="adj1" fmla="val 10500"/>
            <a:gd name="adj2" fmla="val 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rtl="0">
            <a:lnSpc>
              <a:spcPct val="90000"/>
            </a:lnSpc>
            <a:spcBef>
              <a:spcPct val="0"/>
            </a:spcBef>
            <a:spcAft>
              <a:spcPct val="35000"/>
            </a:spcAft>
          </a:pPr>
          <a:r>
            <a:rPr lang="id-ID" sz="2100" kern="1200"/>
            <a:t>2% other sectors</a:t>
          </a:r>
          <a:endParaRPr lang="en-ID" sz="2100" kern="1200"/>
        </a:p>
      </dsp:txBody>
      <dsp:txXfrm rot="10800000">
        <a:off x="8742985" y="2389362"/>
        <a:ext cx="1781787" cy="28619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37D3D-31C6-4FAC-AB6E-222FF670B1F3}">
      <dsp:nvSpPr>
        <dsp:cNvPr id="0" name=""/>
        <dsp:cNvSpPr/>
      </dsp:nvSpPr>
      <dsp:spPr>
        <a:xfrm>
          <a:off x="3327160" y="1802"/>
          <a:ext cx="8074761" cy="9759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ID" sz="1800" kern="1200"/>
            <a:t>Qualitative (FGD, Questionnaire, In-depth Interview)</a:t>
          </a:r>
        </a:p>
        <a:p>
          <a:pPr marL="171450" lvl="1" indent="-171450" algn="l" defTabSz="800100" rtl="0">
            <a:lnSpc>
              <a:spcPct val="90000"/>
            </a:lnSpc>
            <a:spcBef>
              <a:spcPct val="0"/>
            </a:spcBef>
            <a:spcAft>
              <a:spcPct val="15000"/>
            </a:spcAft>
            <a:buChar char="••"/>
          </a:pPr>
          <a:r>
            <a:rPr lang="en-ID" sz="1800" kern="1200"/>
            <a:t>Quantitative (Descriptive statistical analysis of primary data)</a:t>
          </a:r>
        </a:p>
      </dsp:txBody>
      <dsp:txXfrm>
        <a:off x="3327160" y="123794"/>
        <a:ext cx="7708784" cy="731954"/>
      </dsp:txXfrm>
    </dsp:sp>
    <dsp:sp modelId="{20474DF5-3DC4-48EE-A766-56123A050F03}">
      <dsp:nvSpPr>
        <dsp:cNvPr id="0" name=""/>
        <dsp:cNvSpPr/>
      </dsp:nvSpPr>
      <dsp:spPr>
        <a:xfrm>
          <a:off x="112298" y="1802"/>
          <a:ext cx="3214862" cy="9759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ID" sz="2700" b="0" kern="1200"/>
            <a:t>Approach</a:t>
          </a:r>
          <a:endParaRPr lang="en-ID" sz="2700" b="1" kern="1200"/>
        </a:p>
      </dsp:txBody>
      <dsp:txXfrm>
        <a:off x="159939" y="49443"/>
        <a:ext cx="3119580" cy="880656"/>
      </dsp:txXfrm>
    </dsp:sp>
    <dsp:sp modelId="{AA12BA0D-E188-4BCC-AAB9-6BF2BB01B10F}">
      <dsp:nvSpPr>
        <dsp:cNvPr id="0" name=""/>
        <dsp:cNvSpPr/>
      </dsp:nvSpPr>
      <dsp:spPr>
        <a:xfrm>
          <a:off x="3327160" y="1075334"/>
          <a:ext cx="8074761" cy="9759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US" sz="1800" kern="1200"/>
            <a:t>Primary data (results of interviews or answers to questionnaires from respondents</a:t>
          </a:r>
          <a:r>
            <a:rPr lang="en-US" sz="1800" kern="1200">
              <a:latin typeface="Calibri Light" panose="020F0302020204030204"/>
            </a:rPr>
            <a:t>)</a:t>
          </a:r>
          <a:endParaRPr lang="en-ID" sz="1800" kern="1200"/>
        </a:p>
        <a:p>
          <a:pPr marL="171450" lvl="1" indent="-171450" algn="l" defTabSz="800100" rtl="0">
            <a:lnSpc>
              <a:spcPct val="90000"/>
            </a:lnSpc>
            <a:spcBef>
              <a:spcPct val="0"/>
            </a:spcBef>
            <a:spcAft>
              <a:spcPct val="15000"/>
            </a:spcAft>
            <a:buChar char="••"/>
          </a:pPr>
          <a:r>
            <a:rPr lang="en-US" sz="1800" kern="1200"/>
            <a:t>Secondary data (publications and information from the State Electricity Company (PLN), journals, etc.)</a:t>
          </a:r>
          <a:endParaRPr lang="en-ID" sz="1800" kern="1200"/>
        </a:p>
      </dsp:txBody>
      <dsp:txXfrm>
        <a:off x="3327160" y="1197326"/>
        <a:ext cx="7708784" cy="731954"/>
      </dsp:txXfrm>
    </dsp:sp>
    <dsp:sp modelId="{B3DB3B3A-3980-4D0C-8262-954054B0D911}">
      <dsp:nvSpPr>
        <dsp:cNvPr id="0" name=""/>
        <dsp:cNvSpPr/>
      </dsp:nvSpPr>
      <dsp:spPr>
        <a:xfrm>
          <a:off x="112298" y="1075334"/>
          <a:ext cx="3214862" cy="9759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ID" sz="2700" b="0" kern="1200"/>
            <a:t>Types and Sources of Data</a:t>
          </a:r>
        </a:p>
      </dsp:txBody>
      <dsp:txXfrm>
        <a:off x="159939" y="1122975"/>
        <a:ext cx="3119580" cy="880656"/>
      </dsp:txXfrm>
    </dsp:sp>
    <dsp:sp modelId="{24F7156B-7FF0-4217-B5B4-9CABAAEB9893}">
      <dsp:nvSpPr>
        <dsp:cNvPr id="0" name=""/>
        <dsp:cNvSpPr/>
      </dsp:nvSpPr>
      <dsp:spPr>
        <a:xfrm>
          <a:off x="3327160" y="2148867"/>
          <a:ext cx="8074761" cy="9759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ID" sz="1800" kern="1200"/>
            <a:t>Offline survey in Jakarta, East Java, Bali</a:t>
          </a:r>
        </a:p>
        <a:p>
          <a:pPr marL="171450" lvl="1" indent="-171450" algn="l" defTabSz="800100" rtl="0">
            <a:lnSpc>
              <a:spcPct val="90000"/>
            </a:lnSpc>
            <a:spcBef>
              <a:spcPct val="0"/>
            </a:spcBef>
            <a:spcAft>
              <a:spcPct val="15000"/>
            </a:spcAft>
            <a:buChar char="••"/>
          </a:pPr>
          <a:r>
            <a:rPr lang="en-US" sz="1800" kern="1200"/>
            <a:t>Estimation: 500 respondents (250 Existing, 250 Potential)</a:t>
          </a:r>
          <a:endParaRPr lang="en-ID" sz="1800" kern="1200"/>
        </a:p>
        <a:p>
          <a:pPr marL="171450" lvl="1" indent="-171450" algn="l" defTabSz="800100" rtl="0">
            <a:lnSpc>
              <a:spcPct val="90000"/>
            </a:lnSpc>
            <a:spcBef>
              <a:spcPct val="0"/>
            </a:spcBef>
            <a:spcAft>
              <a:spcPct val="15000"/>
            </a:spcAft>
            <a:buChar char="••"/>
          </a:pPr>
          <a:r>
            <a:rPr lang="en-ID" sz="1800" kern="1200"/>
            <a:t>Realization: 323 respondents (117 Existing, 206 Potential)</a:t>
          </a:r>
        </a:p>
      </dsp:txBody>
      <dsp:txXfrm>
        <a:off x="3327160" y="2270859"/>
        <a:ext cx="7708784" cy="731954"/>
      </dsp:txXfrm>
    </dsp:sp>
    <dsp:sp modelId="{FE0D1951-EAA9-482C-9E12-509EA9A9A5E9}">
      <dsp:nvSpPr>
        <dsp:cNvPr id="0" name=""/>
        <dsp:cNvSpPr/>
      </dsp:nvSpPr>
      <dsp:spPr>
        <a:xfrm>
          <a:off x="112298" y="2148867"/>
          <a:ext cx="3214862" cy="9759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ID" sz="2700" b="0" kern="1200"/>
            <a:t>Data collection</a:t>
          </a:r>
        </a:p>
      </dsp:txBody>
      <dsp:txXfrm>
        <a:off x="159939" y="2196508"/>
        <a:ext cx="3119580" cy="880656"/>
      </dsp:txXfrm>
    </dsp:sp>
    <dsp:sp modelId="{D91CC601-1423-474B-867B-AB393AB2F7CC}">
      <dsp:nvSpPr>
        <dsp:cNvPr id="0" name=""/>
        <dsp:cNvSpPr/>
      </dsp:nvSpPr>
      <dsp:spPr>
        <a:xfrm>
          <a:off x="3327160" y="3222399"/>
          <a:ext cx="8074761" cy="9759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rtl="0">
            <a:lnSpc>
              <a:spcPct val="90000"/>
            </a:lnSpc>
            <a:spcBef>
              <a:spcPct val="0"/>
            </a:spcBef>
            <a:spcAft>
              <a:spcPct val="15000"/>
            </a:spcAft>
            <a:buChar char="••"/>
          </a:pPr>
          <a:r>
            <a:rPr lang="en-US" sz="1600" kern="1200"/>
            <a:t>The accuracy of the data obtained on the object of research with the data reported by the researcher</a:t>
          </a:r>
          <a:endParaRPr lang="en-ID" sz="1600" kern="1200"/>
        </a:p>
        <a:p>
          <a:pPr marL="171450" lvl="1" indent="-171450" algn="l" defTabSz="711200" rtl="0">
            <a:lnSpc>
              <a:spcPct val="90000"/>
            </a:lnSpc>
            <a:spcBef>
              <a:spcPct val="0"/>
            </a:spcBef>
            <a:spcAft>
              <a:spcPct val="15000"/>
            </a:spcAft>
            <a:buChar char="••"/>
          </a:pPr>
          <a:r>
            <a:rPr lang="id-ID" sz="1600" kern="1200"/>
            <a:t>Knowing the consistency of research instruments on the results achieved in different situations</a:t>
          </a:r>
          <a:endParaRPr lang="en-ID" sz="1600" kern="1200"/>
        </a:p>
      </dsp:txBody>
      <dsp:txXfrm>
        <a:off x="3327160" y="3344391"/>
        <a:ext cx="7708784" cy="731954"/>
      </dsp:txXfrm>
    </dsp:sp>
    <dsp:sp modelId="{5747EB98-CC08-4852-B0A5-6E89280B709B}">
      <dsp:nvSpPr>
        <dsp:cNvPr id="0" name=""/>
        <dsp:cNvSpPr/>
      </dsp:nvSpPr>
      <dsp:spPr>
        <a:xfrm>
          <a:off x="112298" y="3222399"/>
          <a:ext cx="3214862" cy="9759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ID" sz="2700" b="0" kern="1200"/>
            <a:t>Validity and Reliability Test</a:t>
          </a:r>
          <a:endParaRPr lang="en-ID" sz="2700" b="1" kern="1200"/>
        </a:p>
      </dsp:txBody>
      <dsp:txXfrm>
        <a:off x="159939" y="3270040"/>
        <a:ext cx="3119580" cy="880656"/>
      </dsp:txXfrm>
    </dsp:sp>
    <dsp:sp modelId="{E71DD4FF-4ABB-4ECD-B600-7E6D7D89E806}">
      <dsp:nvSpPr>
        <dsp:cNvPr id="0" name=""/>
        <dsp:cNvSpPr/>
      </dsp:nvSpPr>
      <dsp:spPr>
        <a:xfrm>
          <a:off x="3327160" y="4295931"/>
          <a:ext cx="8074761" cy="975938"/>
        </a:xfrm>
        <a:prstGeom prst="rightArrow">
          <a:avLst>
            <a:gd name="adj1" fmla="val 75000"/>
            <a:gd name="adj2" fmla="val 50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rtl="0">
            <a:lnSpc>
              <a:spcPct val="90000"/>
            </a:lnSpc>
            <a:spcBef>
              <a:spcPct val="0"/>
            </a:spcBef>
            <a:spcAft>
              <a:spcPct val="15000"/>
            </a:spcAft>
            <a:buChar char="••"/>
          </a:pPr>
          <a:r>
            <a:rPr lang="en-ID" sz="1800" kern="1200">
              <a:latin typeface="Calibri Light" panose="020F0302020204030204"/>
            </a:rPr>
            <a:t>Descriptive</a:t>
          </a:r>
          <a:r>
            <a:rPr lang="en-ID" sz="1800" kern="1200"/>
            <a:t> Statistics Analysis</a:t>
          </a:r>
        </a:p>
        <a:p>
          <a:pPr marL="171450" lvl="1" indent="-171450" algn="l" defTabSz="800100" rtl="0">
            <a:lnSpc>
              <a:spcPct val="90000"/>
            </a:lnSpc>
            <a:spcBef>
              <a:spcPct val="0"/>
            </a:spcBef>
            <a:spcAft>
              <a:spcPct val="15000"/>
            </a:spcAft>
            <a:buChar char="••"/>
          </a:pPr>
          <a:r>
            <a:rPr lang="en-ID" sz="1800" kern="1200"/>
            <a:t>SWOT analysis</a:t>
          </a:r>
        </a:p>
        <a:p>
          <a:pPr marL="171450" lvl="1" indent="-171450" algn="l" defTabSz="800100">
            <a:lnSpc>
              <a:spcPct val="90000"/>
            </a:lnSpc>
            <a:spcBef>
              <a:spcPct val="0"/>
            </a:spcBef>
            <a:spcAft>
              <a:spcPct val="15000"/>
            </a:spcAft>
            <a:buChar char="••"/>
          </a:pPr>
          <a:endParaRPr lang="en-ID" sz="1800" kern="1200"/>
        </a:p>
      </dsp:txBody>
      <dsp:txXfrm>
        <a:off x="3327160" y="4417923"/>
        <a:ext cx="7708784" cy="731954"/>
      </dsp:txXfrm>
    </dsp:sp>
    <dsp:sp modelId="{B9E49588-83E2-4C08-A2FC-E66F5FFD6528}">
      <dsp:nvSpPr>
        <dsp:cNvPr id="0" name=""/>
        <dsp:cNvSpPr/>
      </dsp:nvSpPr>
      <dsp:spPr>
        <a:xfrm>
          <a:off x="112298" y="4295931"/>
          <a:ext cx="3214862" cy="97593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n-ID" sz="2700" b="0" kern="1200"/>
            <a:t>Analysis Technique</a:t>
          </a:r>
        </a:p>
      </dsp:txBody>
      <dsp:txXfrm>
        <a:off x="159939" y="4343572"/>
        <a:ext cx="3119580" cy="8806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9A944-7C4B-4274-9D32-9B4B5A4D40E0}">
      <dsp:nvSpPr>
        <dsp:cNvPr id="0" name=""/>
        <dsp:cNvSpPr/>
      </dsp:nvSpPr>
      <dsp:spPr>
        <a:xfrm>
          <a:off x="481114" y="183"/>
          <a:ext cx="3681467" cy="2337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5AB282-EAE2-4B99-A82A-79A3B69B4312}">
      <dsp:nvSpPr>
        <dsp:cNvPr id="0" name=""/>
        <dsp:cNvSpPr/>
      </dsp:nvSpPr>
      <dsp:spPr>
        <a:xfrm>
          <a:off x="890165" y="388782"/>
          <a:ext cx="3681467" cy="2337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a:t>Aspect of Supply</a:t>
          </a:r>
        </a:p>
      </dsp:txBody>
      <dsp:txXfrm>
        <a:off x="958635" y="457252"/>
        <a:ext cx="3544527" cy="2200791"/>
      </dsp:txXfrm>
    </dsp:sp>
    <dsp:sp modelId="{2CF5E976-0B99-458B-B6D2-0519D4F670EB}">
      <dsp:nvSpPr>
        <dsp:cNvPr id="0" name=""/>
        <dsp:cNvSpPr/>
      </dsp:nvSpPr>
      <dsp:spPr>
        <a:xfrm>
          <a:off x="4980684" y="183"/>
          <a:ext cx="3681467" cy="23377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C9B3E-FE55-4605-86F9-DB6669652614}">
      <dsp:nvSpPr>
        <dsp:cNvPr id="0" name=""/>
        <dsp:cNvSpPr/>
      </dsp:nvSpPr>
      <dsp:spPr>
        <a:xfrm>
          <a:off x="5389736" y="388782"/>
          <a:ext cx="3681467" cy="23377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32410" tIns="232410" rIns="232410" bIns="232410" numCol="1" spcCol="1270" anchor="ctr" anchorCtr="0">
          <a:noAutofit/>
        </a:bodyPr>
        <a:lstStyle/>
        <a:p>
          <a:pPr lvl="0" algn="ctr" defTabSz="2711450">
            <a:lnSpc>
              <a:spcPct val="90000"/>
            </a:lnSpc>
            <a:spcBef>
              <a:spcPct val="0"/>
            </a:spcBef>
            <a:spcAft>
              <a:spcPct val="35000"/>
            </a:spcAft>
          </a:pPr>
          <a:r>
            <a:rPr lang="en-US" sz="6100" kern="1200"/>
            <a:t>Aspect of Demand</a:t>
          </a:r>
        </a:p>
      </dsp:txBody>
      <dsp:txXfrm>
        <a:off x="5458206" y="457252"/>
        <a:ext cx="3544527" cy="22007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BE738-D065-40BE-B651-6DC7DAD303D0}">
      <dsp:nvSpPr>
        <dsp:cNvPr id="0" name=""/>
        <dsp:cNvSpPr/>
      </dsp:nvSpPr>
      <dsp:spPr>
        <a:xfrm>
          <a:off x="0" y="471378"/>
          <a:ext cx="6723144" cy="6364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a:t>1. Profile of potential respondents who are interested in installing a PV Rooftop (Household)</a:t>
          </a:r>
        </a:p>
      </dsp:txBody>
      <dsp:txXfrm>
        <a:off x="31070" y="502448"/>
        <a:ext cx="6661004" cy="574339"/>
      </dsp:txXfrm>
    </dsp:sp>
    <dsp:sp modelId="{4D2AAB7C-F944-47E8-B89F-D374B069FC11}">
      <dsp:nvSpPr>
        <dsp:cNvPr id="0" name=""/>
        <dsp:cNvSpPr/>
      </dsp:nvSpPr>
      <dsp:spPr>
        <a:xfrm>
          <a:off x="0" y="1153938"/>
          <a:ext cx="6723144" cy="6364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a:t>-The percentage of respondents who are interested in using PV Rooftop is dominated by male gender, which is 61% and is in the age range of 21-30 years.</a:t>
          </a:r>
        </a:p>
      </dsp:txBody>
      <dsp:txXfrm>
        <a:off x="31070" y="1185008"/>
        <a:ext cx="6661004" cy="574339"/>
      </dsp:txXfrm>
    </dsp:sp>
    <dsp:sp modelId="{AF53D2A7-1CB0-42D6-A9EA-A4B3788A1DD9}">
      <dsp:nvSpPr>
        <dsp:cNvPr id="0" name=""/>
        <dsp:cNvSpPr/>
      </dsp:nvSpPr>
      <dsp:spPr>
        <a:xfrm>
          <a:off x="0" y="1836498"/>
          <a:ext cx="6723144" cy="6364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a:t>-Jakarta and Bali have a greater interest in using PV Rooftop compared to other districts or cities.</a:t>
          </a:r>
        </a:p>
      </dsp:txBody>
      <dsp:txXfrm>
        <a:off x="31070" y="1867568"/>
        <a:ext cx="6661004" cy="574339"/>
      </dsp:txXfrm>
    </dsp:sp>
    <dsp:sp modelId="{C256757C-839F-4962-93E9-BCDBF06C304E}">
      <dsp:nvSpPr>
        <dsp:cNvPr id="0" name=""/>
        <dsp:cNvSpPr/>
      </dsp:nvSpPr>
      <dsp:spPr>
        <a:xfrm>
          <a:off x="0" y="2519058"/>
          <a:ext cx="6723144" cy="63647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a:t>-Respondents who have a high interest in using PV Rooftop are respondents whose houses are in the middle of the city, with a percentage of 46%.</a:t>
          </a:r>
        </a:p>
      </dsp:txBody>
      <dsp:txXfrm>
        <a:off x="31070" y="2550128"/>
        <a:ext cx="6661004" cy="5743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24EF7-562C-4858-A929-061566ACF221}">
      <dsp:nvSpPr>
        <dsp:cNvPr id="0" name=""/>
        <dsp:cNvSpPr/>
      </dsp:nvSpPr>
      <dsp:spPr>
        <a:xfrm>
          <a:off x="0" y="0"/>
          <a:ext cx="8504494" cy="1257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a:t>Profile of potential respondents who are interested in installing a PV Rooftop (Industry)</a:t>
          </a:r>
        </a:p>
      </dsp:txBody>
      <dsp:txXfrm>
        <a:off x="36839" y="36839"/>
        <a:ext cx="7040968" cy="1184103"/>
      </dsp:txXfrm>
    </dsp:sp>
    <dsp:sp modelId="{65B2F3D2-0A9D-44E2-A1B5-DE2C37B6F7D3}">
      <dsp:nvSpPr>
        <dsp:cNvPr id="0" name=""/>
        <dsp:cNvSpPr/>
      </dsp:nvSpPr>
      <dsp:spPr>
        <a:xfrm>
          <a:off x="712251" y="1486468"/>
          <a:ext cx="8504494" cy="1257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a:latin typeface="Calibri Light" panose="020F0302020204030204"/>
            </a:rPr>
            <a:t>The</a:t>
          </a:r>
          <a:r>
            <a:rPr lang="en-US" sz="2300" kern="1200"/>
            <a:t> industry is interested in installing or using PV Rooftop if the business location is in the middle of a city or suburb.</a:t>
          </a:r>
        </a:p>
      </dsp:txBody>
      <dsp:txXfrm>
        <a:off x="749090" y="1523307"/>
        <a:ext cx="6901007" cy="1184103"/>
      </dsp:txXfrm>
    </dsp:sp>
    <dsp:sp modelId="{21BDB73F-172E-4242-8F9D-3894A4BBB715}">
      <dsp:nvSpPr>
        <dsp:cNvPr id="0" name=""/>
        <dsp:cNvSpPr/>
      </dsp:nvSpPr>
      <dsp:spPr>
        <a:xfrm>
          <a:off x="1413872" y="2972937"/>
          <a:ext cx="8504494" cy="1257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a:t>The form of business or industry that is interested in using PV Rooftop is dominated by PT business forms of 42.9%.</a:t>
          </a:r>
          <a:r>
            <a:rPr lang="en-US" sz="2300" kern="1200">
              <a:latin typeface="Calibri Light" panose="020F0302020204030204"/>
            </a:rPr>
            <a:t> </a:t>
          </a:r>
          <a:endParaRPr lang="en-US" sz="2300" kern="1200"/>
        </a:p>
      </dsp:txBody>
      <dsp:txXfrm>
        <a:off x="1450711" y="3009776"/>
        <a:ext cx="6911637" cy="1184103"/>
      </dsp:txXfrm>
    </dsp:sp>
    <dsp:sp modelId="{4D199EBB-4BBC-48B2-94BE-D8C09EC836A9}">
      <dsp:nvSpPr>
        <dsp:cNvPr id="0" name=""/>
        <dsp:cNvSpPr/>
      </dsp:nvSpPr>
      <dsp:spPr>
        <a:xfrm>
          <a:off x="2126123" y="4459405"/>
          <a:ext cx="8504494" cy="1257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a:t>As for the type of business, service is the type of business that is most interested in using PV Rooftop at 53.3%.</a:t>
          </a:r>
        </a:p>
      </dsp:txBody>
      <dsp:txXfrm>
        <a:off x="2162962" y="4496244"/>
        <a:ext cx="6901007" cy="1184103"/>
      </dsp:txXfrm>
    </dsp:sp>
    <dsp:sp modelId="{4F137268-9612-4D5B-A71B-4AD29A2315DE}">
      <dsp:nvSpPr>
        <dsp:cNvPr id="0" name=""/>
        <dsp:cNvSpPr/>
      </dsp:nvSpPr>
      <dsp:spPr>
        <a:xfrm>
          <a:off x="7686936" y="963346"/>
          <a:ext cx="817557" cy="8175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870886" y="963346"/>
        <a:ext cx="449657" cy="615212"/>
      </dsp:txXfrm>
    </dsp:sp>
    <dsp:sp modelId="{9EB7DABA-64E4-41BF-A04E-25DBC455BE89}">
      <dsp:nvSpPr>
        <dsp:cNvPr id="0" name=""/>
        <dsp:cNvSpPr/>
      </dsp:nvSpPr>
      <dsp:spPr>
        <a:xfrm>
          <a:off x="8399188" y="2449814"/>
          <a:ext cx="817557" cy="8175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583138" y="2449814"/>
        <a:ext cx="449657" cy="615212"/>
      </dsp:txXfrm>
    </dsp:sp>
    <dsp:sp modelId="{0E696AB7-4F39-41E2-B9B8-9B5E1EF1E211}">
      <dsp:nvSpPr>
        <dsp:cNvPr id="0" name=""/>
        <dsp:cNvSpPr/>
      </dsp:nvSpPr>
      <dsp:spPr>
        <a:xfrm>
          <a:off x="9100808" y="3936283"/>
          <a:ext cx="817557" cy="8175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284758" y="3936283"/>
        <a:ext cx="449657" cy="6152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43550-A69E-4AE5-B1C3-2141C425876F}">
      <dsp:nvSpPr>
        <dsp:cNvPr id="0" name=""/>
        <dsp:cNvSpPr/>
      </dsp:nvSpPr>
      <dsp:spPr>
        <a:xfrm>
          <a:off x="6660327" y="2828711"/>
          <a:ext cx="91440" cy="313817"/>
        </a:xfrm>
        <a:custGeom>
          <a:avLst/>
          <a:gdLst/>
          <a:ahLst/>
          <a:cxnLst/>
          <a:rect l="0" t="0" r="0" b="0"/>
          <a:pathLst>
            <a:path>
              <a:moveTo>
                <a:pt x="45720" y="0"/>
              </a:moveTo>
              <a:lnTo>
                <a:pt x="45720" y="3138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7AE8D8-CE95-4BA3-B040-11AAF5A32019}">
      <dsp:nvSpPr>
        <dsp:cNvPr id="0" name=""/>
        <dsp:cNvSpPr/>
      </dsp:nvSpPr>
      <dsp:spPr>
        <a:xfrm>
          <a:off x="5197853" y="1264775"/>
          <a:ext cx="1508193" cy="313817"/>
        </a:xfrm>
        <a:custGeom>
          <a:avLst/>
          <a:gdLst/>
          <a:ahLst/>
          <a:cxnLst/>
          <a:rect l="0" t="0" r="0" b="0"/>
          <a:pathLst>
            <a:path>
              <a:moveTo>
                <a:pt x="0" y="0"/>
              </a:moveTo>
              <a:lnTo>
                <a:pt x="0" y="213857"/>
              </a:lnTo>
              <a:lnTo>
                <a:pt x="1508193" y="213857"/>
              </a:lnTo>
              <a:lnTo>
                <a:pt x="1508193" y="3138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03EDD6-EC66-4D64-BAC4-2FA4C8BA769B}">
      <dsp:nvSpPr>
        <dsp:cNvPr id="0" name=""/>
        <dsp:cNvSpPr/>
      </dsp:nvSpPr>
      <dsp:spPr>
        <a:xfrm>
          <a:off x="3643940" y="2828711"/>
          <a:ext cx="91440" cy="313817"/>
        </a:xfrm>
        <a:custGeom>
          <a:avLst/>
          <a:gdLst/>
          <a:ahLst/>
          <a:cxnLst/>
          <a:rect l="0" t="0" r="0" b="0"/>
          <a:pathLst>
            <a:path>
              <a:moveTo>
                <a:pt x="45720" y="0"/>
              </a:moveTo>
              <a:lnTo>
                <a:pt x="45720" y="31381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EAF219-9569-4CCA-BCEA-6BC528201C26}">
      <dsp:nvSpPr>
        <dsp:cNvPr id="0" name=""/>
        <dsp:cNvSpPr/>
      </dsp:nvSpPr>
      <dsp:spPr>
        <a:xfrm>
          <a:off x="3689660" y="1264775"/>
          <a:ext cx="1508193" cy="313817"/>
        </a:xfrm>
        <a:custGeom>
          <a:avLst/>
          <a:gdLst/>
          <a:ahLst/>
          <a:cxnLst/>
          <a:rect l="0" t="0" r="0" b="0"/>
          <a:pathLst>
            <a:path>
              <a:moveTo>
                <a:pt x="1508193" y="0"/>
              </a:moveTo>
              <a:lnTo>
                <a:pt x="1508193" y="213857"/>
              </a:lnTo>
              <a:lnTo>
                <a:pt x="0" y="213857"/>
              </a:lnTo>
              <a:lnTo>
                <a:pt x="0" y="3138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B7FF98-AF0B-46CE-AFDD-7746790F54ED}">
      <dsp:nvSpPr>
        <dsp:cNvPr id="0" name=""/>
        <dsp:cNvSpPr/>
      </dsp:nvSpPr>
      <dsp:spPr>
        <a:xfrm>
          <a:off x="3823293" y="2152"/>
          <a:ext cx="2749120" cy="12626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7B051C-EF23-4457-8C6F-BAC66BBCD7B8}">
      <dsp:nvSpPr>
        <dsp:cNvPr id="0" name=""/>
        <dsp:cNvSpPr/>
      </dsp:nvSpPr>
      <dsp:spPr>
        <a:xfrm>
          <a:off x="3943186" y="116050"/>
          <a:ext cx="2749120" cy="12626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ID" sz="1600" kern="1200">
              <a:latin typeface="+mn-lt"/>
            </a:rPr>
            <a:t>Aggressive Strategic</a:t>
          </a:r>
        </a:p>
      </dsp:txBody>
      <dsp:txXfrm>
        <a:off x="3980167" y="153031"/>
        <a:ext cx="2675158" cy="1188660"/>
      </dsp:txXfrm>
    </dsp:sp>
    <dsp:sp modelId="{5EE954DE-83B9-419B-A3BD-13D19E94D22C}">
      <dsp:nvSpPr>
        <dsp:cNvPr id="0" name=""/>
        <dsp:cNvSpPr/>
      </dsp:nvSpPr>
      <dsp:spPr>
        <a:xfrm>
          <a:off x="2301358" y="1578593"/>
          <a:ext cx="2776603" cy="1250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8D7325-9A9C-40E2-A36A-349C0B10F058}">
      <dsp:nvSpPr>
        <dsp:cNvPr id="0" name=""/>
        <dsp:cNvSpPr/>
      </dsp:nvSpPr>
      <dsp:spPr>
        <a:xfrm>
          <a:off x="2421250" y="1692490"/>
          <a:ext cx="2776603" cy="12501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ID" sz="1600" kern="1200">
              <a:latin typeface="+mn-lt"/>
            </a:rPr>
            <a:t>Vertical Integration</a:t>
          </a:r>
        </a:p>
      </dsp:txBody>
      <dsp:txXfrm>
        <a:off x="2457865" y="1729105"/>
        <a:ext cx="2703373" cy="1176888"/>
      </dsp:txXfrm>
    </dsp:sp>
    <dsp:sp modelId="{A3699ABE-2C51-4DEF-AE89-085CC7A8D543}">
      <dsp:nvSpPr>
        <dsp:cNvPr id="0" name=""/>
        <dsp:cNvSpPr/>
      </dsp:nvSpPr>
      <dsp:spPr>
        <a:xfrm>
          <a:off x="2301358" y="3142529"/>
          <a:ext cx="2776603" cy="1250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3FD8C-C7C2-47C6-8F4F-861C70C46FB8}">
      <dsp:nvSpPr>
        <dsp:cNvPr id="0" name=""/>
        <dsp:cNvSpPr/>
      </dsp:nvSpPr>
      <dsp:spPr>
        <a:xfrm>
          <a:off x="2421250" y="3256427"/>
          <a:ext cx="2776603" cy="12501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 sz="1600" kern="1200">
              <a:latin typeface="Consolas"/>
            </a:rPr>
            <a:t>Upstream-downstream </a:t>
          </a:r>
          <a:r>
            <a:rPr lang="en" sz="1600" b="0" kern="1200">
              <a:latin typeface="Consolas"/>
            </a:rPr>
            <a:t>vertical integration strategy</a:t>
          </a:r>
          <a:endParaRPr lang="en-ID" sz="1600" kern="1200">
            <a:latin typeface="+mn-lt"/>
          </a:endParaRPr>
        </a:p>
      </dsp:txBody>
      <dsp:txXfrm>
        <a:off x="2457865" y="3293042"/>
        <a:ext cx="2703373" cy="1176888"/>
      </dsp:txXfrm>
    </dsp:sp>
    <dsp:sp modelId="{63498D04-F97D-4139-99AF-F16F499F43B6}">
      <dsp:nvSpPr>
        <dsp:cNvPr id="0" name=""/>
        <dsp:cNvSpPr/>
      </dsp:nvSpPr>
      <dsp:spPr>
        <a:xfrm>
          <a:off x="5317746" y="1578593"/>
          <a:ext cx="2776603" cy="1250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5EA90-6A05-4102-9EDA-99335A9E7A60}">
      <dsp:nvSpPr>
        <dsp:cNvPr id="0" name=""/>
        <dsp:cNvSpPr/>
      </dsp:nvSpPr>
      <dsp:spPr>
        <a:xfrm>
          <a:off x="5437638" y="1692490"/>
          <a:ext cx="2776603" cy="12501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ID" sz="1600" kern="1200"/>
            <a:t>Conglomerate Diversification</a:t>
          </a:r>
          <a:endParaRPr lang="en-ID" sz="1600" kern="1200">
            <a:latin typeface="+mn-lt"/>
          </a:endParaRPr>
        </a:p>
      </dsp:txBody>
      <dsp:txXfrm>
        <a:off x="5474253" y="1729105"/>
        <a:ext cx="2703373" cy="1176888"/>
      </dsp:txXfrm>
    </dsp:sp>
    <dsp:sp modelId="{E76F889E-A388-4849-A806-751A7AAC0891}">
      <dsp:nvSpPr>
        <dsp:cNvPr id="0" name=""/>
        <dsp:cNvSpPr/>
      </dsp:nvSpPr>
      <dsp:spPr>
        <a:xfrm>
          <a:off x="5317746" y="3142529"/>
          <a:ext cx="2776603" cy="12501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9407BC-C0DF-4F1C-9CD0-157D9FC5AA48}">
      <dsp:nvSpPr>
        <dsp:cNvPr id="0" name=""/>
        <dsp:cNvSpPr/>
      </dsp:nvSpPr>
      <dsp:spPr>
        <a:xfrm>
          <a:off x="5437638" y="3256427"/>
          <a:ext cx="2776603" cy="12501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 sz="1600" kern="1200">
              <a:latin typeface="Consolas"/>
            </a:rPr>
            <a:t>To maintain the survival of the company</a:t>
          </a:r>
          <a:endParaRPr lang="en-ID" sz="1600" kern="1200">
            <a:latin typeface="+mn-lt"/>
          </a:endParaRPr>
        </a:p>
      </dsp:txBody>
      <dsp:txXfrm>
        <a:off x="5474253" y="3293042"/>
        <a:ext cx="2703373" cy="117688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79930-8CC4-40C1-9005-4FB0D44F4131}">
      <dsp:nvSpPr>
        <dsp:cNvPr id="0" name=""/>
        <dsp:cNvSpPr/>
      </dsp:nvSpPr>
      <dsp:spPr>
        <a:xfrm rot="16200000">
          <a:off x="-319591" y="323122"/>
          <a:ext cx="4042609" cy="339636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rtl="0">
            <a:lnSpc>
              <a:spcPct val="90000"/>
            </a:lnSpc>
            <a:spcBef>
              <a:spcPct val="0"/>
            </a:spcBef>
            <a:spcAft>
              <a:spcPct val="35000"/>
            </a:spcAft>
          </a:pPr>
          <a:r>
            <a:rPr lang="en-ID" sz="2800" b="1" kern="1200">
              <a:latin typeface="Calibri Light" panose="020F0302020204030204"/>
            </a:rPr>
            <a:t> Strategic Marketing</a:t>
          </a:r>
          <a:endParaRPr lang="en-ID" sz="2800" b="1" kern="1200"/>
        </a:p>
        <a:p>
          <a:pPr marL="228600" lvl="1" indent="-228600" algn="l" defTabSz="1155700">
            <a:lnSpc>
              <a:spcPct val="90000"/>
            </a:lnSpc>
            <a:spcBef>
              <a:spcPct val="0"/>
            </a:spcBef>
            <a:spcAft>
              <a:spcPct val="15000"/>
            </a:spcAft>
            <a:buChar char="••"/>
          </a:pPr>
          <a:r>
            <a:rPr lang="en-ID" sz="2600" kern="1200">
              <a:latin typeface="Calibri Light" panose="020F0302020204030204"/>
            </a:rPr>
            <a:t>Segmentating</a:t>
          </a:r>
          <a:endParaRPr lang="en-ID" sz="2600" kern="1200"/>
        </a:p>
        <a:p>
          <a:pPr marL="228600" lvl="1" indent="-228600" algn="l" defTabSz="1155700">
            <a:lnSpc>
              <a:spcPct val="90000"/>
            </a:lnSpc>
            <a:spcBef>
              <a:spcPct val="0"/>
            </a:spcBef>
            <a:spcAft>
              <a:spcPct val="15000"/>
            </a:spcAft>
            <a:buChar char="••"/>
          </a:pPr>
          <a:r>
            <a:rPr lang="en-ID" sz="2600" kern="1200">
              <a:latin typeface="Calibri Light" panose="020F0302020204030204"/>
            </a:rPr>
            <a:t>Targeting</a:t>
          </a:r>
          <a:endParaRPr lang="en-ID" sz="2600" kern="1200"/>
        </a:p>
        <a:p>
          <a:pPr marL="228600" lvl="1" indent="-228600" algn="l" defTabSz="1155700">
            <a:lnSpc>
              <a:spcPct val="90000"/>
            </a:lnSpc>
            <a:spcBef>
              <a:spcPct val="0"/>
            </a:spcBef>
            <a:spcAft>
              <a:spcPct val="15000"/>
            </a:spcAft>
            <a:buChar char="••"/>
          </a:pPr>
          <a:r>
            <a:rPr lang="en-ID" sz="2600" kern="1200"/>
            <a:t>Positioning</a:t>
          </a:r>
        </a:p>
      </dsp:txBody>
      <dsp:txXfrm rot="5400000">
        <a:off x="3532" y="808521"/>
        <a:ext cx="3396363" cy="2425565"/>
      </dsp:txXfrm>
    </dsp:sp>
    <dsp:sp modelId="{3D417312-CE7C-4479-B817-7E710AF2B074}">
      <dsp:nvSpPr>
        <dsp:cNvPr id="0" name=""/>
        <dsp:cNvSpPr/>
      </dsp:nvSpPr>
      <dsp:spPr>
        <a:xfrm rot="16200000">
          <a:off x="3331498" y="323122"/>
          <a:ext cx="4042609" cy="3396363"/>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t" anchorCtr="0">
          <a:noAutofit/>
        </a:bodyPr>
        <a:lstStyle/>
        <a:p>
          <a:pPr lvl="0" algn="l" defTabSz="1244600" rtl="0">
            <a:lnSpc>
              <a:spcPct val="90000"/>
            </a:lnSpc>
            <a:spcBef>
              <a:spcPct val="0"/>
            </a:spcBef>
            <a:spcAft>
              <a:spcPct val="35000"/>
            </a:spcAft>
          </a:pPr>
          <a:r>
            <a:rPr lang="en-ID" sz="2800" b="1" kern="1200">
              <a:latin typeface="Calibri Light" panose="020F0302020204030204"/>
            </a:rPr>
            <a:t> Tactical Marketing</a:t>
          </a:r>
          <a:endParaRPr lang="en-ID" sz="2800" b="1" kern="1200"/>
        </a:p>
        <a:p>
          <a:pPr marL="228600" lvl="1" indent="-228600" algn="l" defTabSz="1155700">
            <a:lnSpc>
              <a:spcPct val="90000"/>
            </a:lnSpc>
            <a:spcBef>
              <a:spcPct val="0"/>
            </a:spcBef>
            <a:spcAft>
              <a:spcPct val="15000"/>
            </a:spcAft>
            <a:buChar char="••"/>
          </a:pPr>
          <a:r>
            <a:rPr lang="en-ID" sz="2600" kern="1200"/>
            <a:t>Product</a:t>
          </a:r>
        </a:p>
        <a:p>
          <a:pPr marL="228600" lvl="1" indent="-228600" algn="l" defTabSz="1155700">
            <a:lnSpc>
              <a:spcPct val="90000"/>
            </a:lnSpc>
            <a:spcBef>
              <a:spcPct val="0"/>
            </a:spcBef>
            <a:spcAft>
              <a:spcPct val="15000"/>
            </a:spcAft>
            <a:buChar char="••"/>
          </a:pPr>
          <a:r>
            <a:rPr lang="en-ID" sz="2600" kern="1200"/>
            <a:t>Price</a:t>
          </a:r>
        </a:p>
        <a:p>
          <a:pPr marL="228600" lvl="1" indent="-228600" algn="l" defTabSz="1155700">
            <a:lnSpc>
              <a:spcPct val="90000"/>
            </a:lnSpc>
            <a:spcBef>
              <a:spcPct val="0"/>
            </a:spcBef>
            <a:spcAft>
              <a:spcPct val="15000"/>
            </a:spcAft>
            <a:buChar char="••"/>
          </a:pPr>
          <a:r>
            <a:rPr lang="en-ID" sz="2600" kern="1200"/>
            <a:t>Place</a:t>
          </a:r>
        </a:p>
        <a:p>
          <a:pPr marL="228600" lvl="1" indent="-228600" algn="l" defTabSz="1155700">
            <a:lnSpc>
              <a:spcPct val="90000"/>
            </a:lnSpc>
            <a:spcBef>
              <a:spcPct val="0"/>
            </a:spcBef>
            <a:spcAft>
              <a:spcPct val="15000"/>
            </a:spcAft>
            <a:buChar char="••"/>
          </a:pPr>
          <a:r>
            <a:rPr lang="en-ID" sz="2600" kern="1200"/>
            <a:t>Production</a:t>
          </a:r>
        </a:p>
      </dsp:txBody>
      <dsp:txXfrm rot="5400000">
        <a:off x="3654621" y="808521"/>
        <a:ext cx="3396363" cy="242556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5F24B-9EE9-4BD9-A127-0D4456495890}">
      <dsp:nvSpPr>
        <dsp:cNvPr id="0" name=""/>
        <dsp:cNvSpPr/>
      </dsp:nvSpPr>
      <dsp:spPr>
        <a:xfrm>
          <a:off x="2854" y="541382"/>
          <a:ext cx="2264464" cy="135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i="1" kern="1200"/>
            <a:t>advertising</a:t>
          </a:r>
          <a:endParaRPr lang="en-ID" sz="2700" kern="1200"/>
        </a:p>
      </dsp:txBody>
      <dsp:txXfrm>
        <a:off x="2854" y="541382"/>
        <a:ext cx="2264464" cy="1358678"/>
      </dsp:txXfrm>
    </dsp:sp>
    <dsp:sp modelId="{ACB8EBD7-1951-4C01-B4DF-158BCFC670C0}">
      <dsp:nvSpPr>
        <dsp:cNvPr id="0" name=""/>
        <dsp:cNvSpPr/>
      </dsp:nvSpPr>
      <dsp:spPr>
        <a:xfrm>
          <a:off x="2493765" y="541382"/>
          <a:ext cx="2264464" cy="135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i="1" kern="1200"/>
            <a:t>sales promotion</a:t>
          </a:r>
          <a:endParaRPr lang="en-ID" sz="2700" kern="1200"/>
        </a:p>
      </dsp:txBody>
      <dsp:txXfrm>
        <a:off x="2493765" y="541382"/>
        <a:ext cx="2264464" cy="1358678"/>
      </dsp:txXfrm>
    </dsp:sp>
    <dsp:sp modelId="{4F615102-EB39-4665-9D71-6C9DA437013B}">
      <dsp:nvSpPr>
        <dsp:cNvPr id="0" name=""/>
        <dsp:cNvSpPr/>
      </dsp:nvSpPr>
      <dsp:spPr>
        <a:xfrm>
          <a:off x="4984675" y="541382"/>
          <a:ext cx="2264464" cy="135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i="1" kern="1200"/>
            <a:t>public relation &amp; publicity</a:t>
          </a:r>
          <a:endParaRPr lang="en-ID" sz="2700" kern="1200"/>
        </a:p>
      </dsp:txBody>
      <dsp:txXfrm>
        <a:off x="4984675" y="541382"/>
        <a:ext cx="2264464" cy="1358678"/>
      </dsp:txXfrm>
    </dsp:sp>
    <dsp:sp modelId="{E12117D0-9632-455A-B143-97361E2A49CB}">
      <dsp:nvSpPr>
        <dsp:cNvPr id="0" name=""/>
        <dsp:cNvSpPr/>
      </dsp:nvSpPr>
      <dsp:spPr>
        <a:xfrm>
          <a:off x="7475586" y="541382"/>
          <a:ext cx="2264464" cy="135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i="1" kern="1200"/>
            <a:t>event &amp; experiences</a:t>
          </a:r>
          <a:endParaRPr lang="en-ID" sz="2700" kern="1200"/>
        </a:p>
      </dsp:txBody>
      <dsp:txXfrm>
        <a:off x="7475586" y="541382"/>
        <a:ext cx="2264464" cy="1358678"/>
      </dsp:txXfrm>
    </dsp:sp>
    <dsp:sp modelId="{C8FA9186-C0F0-4351-B961-6DDA3321C1DC}">
      <dsp:nvSpPr>
        <dsp:cNvPr id="0" name=""/>
        <dsp:cNvSpPr/>
      </dsp:nvSpPr>
      <dsp:spPr>
        <a:xfrm>
          <a:off x="2854" y="2126507"/>
          <a:ext cx="2264464" cy="135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i="1" kern="1200"/>
            <a:t>personal selling</a:t>
          </a:r>
          <a:endParaRPr lang="en-ID" sz="2700" kern="1200"/>
        </a:p>
      </dsp:txBody>
      <dsp:txXfrm>
        <a:off x="2854" y="2126507"/>
        <a:ext cx="2264464" cy="1358678"/>
      </dsp:txXfrm>
    </dsp:sp>
    <dsp:sp modelId="{BD9833D5-7AD2-4AC0-811D-9805B87CD552}">
      <dsp:nvSpPr>
        <dsp:cNvPr id="0" name=""/>
        <dsp:cNvSpPr/>
      </dsp:nvSpPr>
      <dsp:spPr>
        <a:xfrm>
          <a:off x="2493765" y="2126507"/>
          <a:ext cx="2264464" cy="135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i="1" kern="1200"/>
            <a:t>direct &amp; database marketing</a:t>
          </a:r>
          <a:endParaRPr lang="en-ID" sz="2700" kern="1200"/>
        </a:p>
      </dsp:txBody>
      <dsp:txXfrm>
        <a:off x="2493765" y="2126507"/>
        <a:ext cx="2264464" cy="1358678"/>
      </dsp:txXfrm>
    </dsp:sp>
    <dsp:sp modelId="{03A0F66D-A70C-48B5-ADEF-0F4962916801}">
      <dsp:nvSpPr>
        <dsp:cNvPr id="0" name=""/>
        <dsp:cNvSpPr/>
      </dsp:nvSpPr>
      <dsp:spPr>
        <a:xfrm>
          <a:off x="4984675" y="2126507"/>
          <a:ext cx="2264464" cy="135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i="1" kern="1200"/>
            <a:t>online &amp; social media marketing</a:t>
          </a:r>
          <a:endParaRPr lang="en-ID" sz="2700" kern="1200"/>
        </a:p>
      </dsp:txBody>
      <dsp:txXfrm>
        <a:off x="4984675" y="2126507"/>
        <a:ext cx="2264464" cy="1358678"/>
      </dsp:txXfrm>
    </dsp:sp>
    <dsp:sp modelId="{3DAD7F16-4FDB-478A-AA37-B7575FFAFDA5}">
      <dsp:nvSpPr>
        <dsp:cNvPr id="0" name=""/>
        <dsp:cNvSpPr/>
      </dsp:nvSpPr>
      <dsp:spPr>
        <a:xfrm>
          <a:off x="7475586" y="2126507"/>
          <a:ext cx="2264464" cy="135867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i="1" kern="1200"/>
            <a:t>mobile marketing</a:t>
          </a:r>
          <a:endParaRPr lang="en-ID" sz="2700" kern="1200"/>
        </a:p>
      </dsp:txBody>
      <dsp:txXfrm>
        <a:off x="7475586" y="2126507"/>
        <a:ext cx="2264464" cy="13586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257B1-6F0E-40C2-865E-D4A162FF01F9}">
      <dsp:nvSpPr>
        <dsp:cNvPr id="0" name=""/>
        <dsp:cNvSpPr/>
      </dsp:nvSpPr>
      <dsp:spPr>
        <a:xfrm>
          <a:off x="0" y="0"/>
          <a:ext cx="8542357" cy="1139750"/>
        </a:xfrm>
        <a:prstGeom prst="roundRect">
          <a:avLst>
            <a:gd name="adj" fmla="val 10000"/>
          </a:avLst>
        </a:prstGeom>
        <a:solidFill>
          <a:srgbClr val="27457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rtl="0">
            <a:lnSpc>
              <a:spcPct val="90000"/>
            </a:lnSpc>
            <a:spcBef>
              <a:spcPct val="0"/>
            </a:spcBef>
            <a:spcAft>
              <a:spcPct val="35000"/>
            </a:spcAft>
          </a:pPr>
          <a:r>
            <a:rPr lang="en-US" sz="2400" kern="1200"/>
            <a:t>The household sector has the largest consumption of electrical energy when compared to other sectors.</a:t>
          </a:r>
          <a:endParaRPr lang="en-ID" sz="2400" kern="1200"/>
        </a:p>
      </dsp:txBody>
      <dsp:txXfrm>
        <a:off x="33382" y="33382"/>
        <a:ext cx="7179127" cy="1072986"/>
      </dsp:txXfrm>
    </dsp:sp>
    <dsp:sp modelId="{F6D0692F-96E5-497A-9AFC-816F215D5273}">
      <dsp:nvSpPr>
        <dsp:cNvPr id="0" name=""/>
        <dsp:cNvSpPr/>
      </dsp:nvSpPr>
      <dsp:spPr>
        <a:xfrm>
          <a:off x="637903" y="1298048"/>
          <a:ext cx="8542357" cy="1139750"/>
        </a:xfrm>
        <a:prstGeom prst="roundRect">
          <a:avLst>
            <a:gd name="adj" fmla="val 10000"/>
          </a:avLst>
        </a:prstGeom>
        <a:solidFill>
          <a:srgbClr val="27457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a:t>According to Santoso &amp; Salim (2019) the distribution of electricity sales to the household sector is 93,634.63 GW or the equivalent of 49.26% of total electricity sales.</a:t>
          </a:r>
          <a:endParaRPr lang="en-ID" sz="2000" kern="1200"/>
        </a:p>
      </dsp:txBody>
      <dsp:txXfrm>
        <a:off x="671285" y="1331430"/>
        <a:ext cx="7096852" cy="1072986"/>
      </dsp:txXfrm>
    </dsp:sp>
    <dsp:sp modelId="{FF5D3FA6-537B-4B68-91FD-AC130843C634}">
      <dsp:nvSpPr>
        <dsp:cNvPr id="0" name=""/>
        <dsp:cNvSpPr/>
      </dsp:nvSpPr>
      <dsp:spPr>
        <a:xfrm>
          <a:off x="1275806" y="2596097"/>
          <a:ext cx="8542357" cy="1139750"/>
        </a:xfrm>
        <a:prstGeom prst="roundRect">
          <a:avLst>
            <a:gd name="adj" fmla="val 10000"/>
          </a:avLst>
        </a:prstGeom>
        <a:solidFill>
          <a:srgbClr val="27457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d-ID" sz="2000" kern="1200"/>
            <a:t>High energy consumption can lead to scarcity as Indonesia's population growth has increased significantly</a:t>
          </a:r>
          <a:endParaRPr lang="en-ID" sz="2000" kern="1200"/>
        </a:p>
      </dsp:txBody>
      <dsp:txXfrm>
        <a:off x="1309188" y="2629479"/>
        <a:ext cx="7096852" cy="1072986"/>
      </dsp:txXfrm>
    </dsp:sp>
    <dsp:sp modelId="{84FE6783-CE9D-40C7-AE02-1F45A7EE8336}">
      <dsp:nvSpPr>
        <dsp:cNvPr id="0" name=""/>
        <dsp:cNvSpPr/>
      </dsp:nvSpPr>
      <dsp:spPr>
        <a:xfrm>
          <a:off x="1913709" y="3894146"/>
          <a:ext cx="8542357" cy="1139750"/>
        </a:xfrm>
        <a:prstGeom prst="roundRect">
          <a:avLst>
            <a:gd name="adj" fmla="val 10000"/>
          </a:avLst>
        </a:prstGeom>
        <a:solidFill>
          <a:srgbClr val="27457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id-ID" sz="2000" kern="1200"/>
            <a:t>It is necessary to use alternative energy sources so that energy availability can meet the needs of future generations</a:t>
          </a:r>
          <a:endParaRPr lang="en-ID" sz="2000" kern="1200"/>
        </a:p>
      </dsp:txBody>
      <dsp:txXfrm>
        <a:off x="1947091" y="3927528"/>
        <a:ext cx="7096852" cy="1072986"/>
      </dsp:txXfrm>
    </dsp:sp>
    <dsp:sp modelId="{6BC908D1-7B62-4938-83F6-096E5134C48F}">
      <dsp:nvSpPr>
        <dsp:cNvPr id="0" name=""/>
        <dsp:cNvSpPr/>
      </dsp:nvSpPr>
      <dsp:spPr>
        <a:xfrm>
          <a:off x="2551613" y="5192195"/>
          <a:ext cx="8542357" cy="1139750"/>
        </a:xfrm>
        <a:prstGeom prst="roundRect">
          <a:avLst>
            <a:gd name="adj" fmla="val 10000"/>
          </a:avLst>
        </a:prstGeom>
        <a:solidFill>
          <a:srgbClr val="27457B"/>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id-ID" sz="1600" kern="1200" dirty="0"/>
            <a:t>Some of the potential energies as a substitute for non-renewable energy include hydropower, geothermal, bio-power plants, biofuel, solar, wind and marine energy. Hydropower has the potential to generate 94.3 GW; geothermal 28, 32.65 GW; GW bio PLT; BBN 200 thousand Bph; solar 207.8 GWp; wind 60.6 GW; and 17.9 GW of marine energy</a:t>
          </a:r>
          <a:endParaRPr lang="en-ID" sz="1600" kern="1200" dirty="0"/>
        </a:p>
      </dsp:txBody>
      <dsp:txXfrm>
        <a:off x="2584995" y="5225577"/>
        <a:ext cx="7096852" cy="1072986"/>
      </dsp:txXfrm>
    </dsp:sp>
    <dsp:sp modelId="{B3762F76-721A-48EE-8923-51B10096A17F}">
      <dsp:nvSpPr>
        <dsp:cNvPr id="0" name=""/>
        <dsp:cNvSpPr/>
      </dsp:nvSpPr>
      <dsp:spPr>
        <a:xfrm>
          <a:off x="7801519" y="832650"/>
          <a:ext cx="740837" cy="740837"/>
        </a:xfrm>
        <a:prstGeom prst="downArrow">
          <a:avLst>
            <a:gd name="adj1" fmla="val 55000"/>
            <a:gd name="adj2" fmla="val 45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ID" sz="3300" kern="1200"/>
        </a:p>
      </dsp:txBody>
      <dsp:txXfrm>
        <a:off x="7968207" y="832650"/>
        <a:ext cx="407461" cy="557480"/>
      </dsp:txXfrm>
    </dsp:sp>
    <dsp:sp modelId="{7A493053-BF7C-4E5B-91ED-4A9CEB55E95B}">
      <dsp:nvSpPr>
        <dsp:cNvPr id="0" name=""/>
        <dsp:cNvSpPr/>
      </dsp:nvSpPr>
      <dsp:spPr>
        <a:xfrm>
          <a:off x="8439423" y="2130699"/>
          <a:ext cx="740837" cy="740837"/>
        </a:xfrm>
        <a:prstGeom prst="downArrow">
          <a:avLst>
            <a:gd name="adj1" fmla="val 55000"/>
            <a:gd name="adj2" fmla="val 45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ID" sz="3300" kern="1200"/>
        </a:p>
      </dsp:txBody>
      <dsp:txXfrm>
        <a:off x="8606111" y="2130699"/>
        <a:ext cx="407461" cy="557480"/>
      </dsp:txXfrm>
    </dsp:sp>
    <dsp:sp modelId="{1834C0E1-C379-4097-BF5B-696C4D0C7A1C}">
      <dsp:nvSpPr>
        <dsp:cNvPr id="0" name=""/>
        <dsp:cNvSpPr/>
      </dsp:nvSpPr>
      <dsp:spPr>
        <a:xfrm>
          <a:off x="9077326" y="3409752"/>
          <a:ext cx="740837" cy="740837"/>
        </a:xfrm>
        <a:prstGeom prst="downArrow">
          <a:avLst>
            <a:gd name="adj1" fmla="val 55000"/>
            <a:gd name="adj2" fmla="val 45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ID" sz="3300" kern="1200"/>
        </a:p>
      </dsp:txBody>
      <dsp:txXfrm>
        <a:off x="9244014" y="3409752"/>
        <a:ext cx="407461" cy="557480"/>
      </dsp:txXfrm>
    </dsp:sp>
    <dsp:sp modelId="{CAD20039-5587-455A-8AE1-E93C9F69885A}">
      <dsp:nvSpPr>
        <dsp:cNvPr id="0" name=""/>
        <dsp:cNvSpPr/>
      </dsp:nvSpPr>
      <dsp:spPr>
        <a:xfrm>
          <a:off x="9715229" y="4720465"/>
          <a:ext cx="740837" cy="740837"/>
        </a:xfrm>
        <a:prstGeom prst="downArrow">
          <a:avLst>
            <a:gd name="adj1" fmla="val 55000"/>
            <a:gd name="adj2" fmla="val 45000"/>
          </a:avLst>
        </a:prstGeom>
        <a:solidFill>
          <a:schemeClr val="accent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ID" sz="3300" kern="1200"/>
        </a:p>
      </dsp:txBody>
      <dsp:txXfrm>
        <a:off x="9881917" y="4720465"/>
        <a:ext cx="407461" cy="557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09B91-0A58-4AAD-96F2-DA5C70D0DD8B}">
      <dsp:nvSpPr>
        <dsp:cNvPr id="0" name=""/>
        <dsp:cNvSpPr/>
      </dsp:nvSpPr>
      <dsp:spPr>
        <a:xfrm rot="16200000">
          <a:off x="-1957094" y="2997405"/>
          <a:ext cx="4549107" cy="508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48199" bIns="0" numCol="1" spcCol="1270" anchor="t" anchorCtr="0">
          <a:noAutofit/>
        </a:bodyPr>
        <a:lstStyle/>
        <a:p>
          <a:pPr lvl="0" algn="r" defTabSz="1600200" rtl="0">
            <a:lnSpc>
              <a:spcPct val="90000"/>
            </a:lnSpc>
            <a:spcBef>
              <a:spcPct val="0"/>
            </a:spcBef>
            <a:spcAft>
              <a:spcPct val="35000"/>
            </a:spcAft>
          </a:pPr>
          <a:endParaRPr lang="en-ID" sz="3600" kern="1200">
            <a:latin typeface="Calibri Light" panose="020F0302020204030204"/>
          </a:endParaRPr>
        </a:p>
      </dsp:txBody>
      <dsp:txXfrm>
        <a:off x="-1957094" y="2997405"/>
        <a:ext cx="4549107" cy="508193"/>
      </dsp:txXfrm>
    </dsp:sp>
    <dsp:sp modelId="{321D23D1-5AAB-4EC4-A753-5D48D68E20B6}">
      <dsp:nvSpPr>
        <dsp:cNvPr id="0" name=""/>
        <dsp:cNvSpPr/>
      </dsp:nvSpPr>
      <dsp:spPr>
        <a:xfrm>
          <a:off x="571556" y="976948"/>
          <a:ext cx="2531344" cy="4549107"/>
        </a:xfrm>
        <a:prstGeom prst="rect">
          <a:avLst/>
        </a:prstGeom>
        <a:solidFill>
          <a:srgbClr val="2745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48199" rIns="192024" bIns="192024" numCol="1" spcCol="1270" anchor="t" anchorCtr="0">
          <a:noAutofit/>
        </a:bodyPr>
        <a:lstStyle/>
        <a:p>
          <a:pPr marL="228600" lvl="1" indent="-228600" algn="l" defTabSz="933450" rtl="0">
            <a:lnSpc>
              <a:spcPct val="90000"/>
            </a:lnSpc>
            <a:spcBef>
              <a:spcPct val="0"/>
            </a:spcBef>
            <a:spcAft>
              <a:spcPct val="15000"/>
            </a:spcAft>
            <a:buChar char="••"/>
          </a:pPr>
          <a:r>
            <a:rPr lang="en-ID" sz="2100" kern="1200"/>
            <a:t>Solar energy has the greatest potential, namely 207.8 </a:t>
          </a:r>
          <a:r>
            <a:rPr lang="en-ID" sz="2100" kern="1200" err="1"/>
            <a:t>GWp</a:t>
          </a:r>
          <a:r>
            <a:rPr lang="en-ID" sz="2100" kern="1200">
              <a:latin typeface="Calibri Light" panose="020F0302020204030204"/>
            </a:rPr>
            <a:t> </a:t>
          </a:r>
          <a:endParaRPr lang="en-ID" sz="2100" kern="1200"/>
        </a:p>
      </dsp:txBody>
      <dsp:txXfrm>
        <a:off x="571556" y="976948"/>
        <a:ext cx="2531344" cy="4549107"/>
      </dsp:txXfrm>
    </dsp:sp>
    <dsp:sp modelId="{0E60552D-0B7E-42BF-A7DE-AFE9E39C3625}">
      <dsp:nvSpPr>
        <dsp:cNvPr id="0" name=""/>
        <dsp:cNvSpPr/>
      </dsp:nvSpPr>
      <dsp:spPr>
        <a:xfrm>
          <a:off x="63362" y="306132"/>
          <a:ext cx="1016387" cy="101638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6B3283-A9A8-4B80-8FC3-C94530750F6C}">
      <dsp:nvSpPr>
        <dsp:cNvPr id="0" name=""/>
        <dsp:cNvSpPr/>
      </dsp:nvSpPr>
      <dsp:spPr>
        <a:xfrm rot="16200000">
          <a:off x="1736936" y="2997405"/>
          <a:ext cx="4549107" cy="508193"/>
        </a:xfrm>
        <a:prstGeom prst="rect">
          <a:avLst/>
        </a:prstGeom>
        <a:solidFill>
          <a:schemeClr val="bg2">
            <a:lumMod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448199" bIns="0" numCol="1" spcCol="1270" anchor="t" anchorCtr="0">
          <a:noAutofit/>
        </a:bodyPr>
        <a:lstStyle/>
        <a:p>
          <a:pPr lvl="0" algn="r" defTabSz="1600200">
            <a:lnSpc>
              <a:spcPct val="90000"/>
            </a:lnSpc>
            <a:spcBef>
              <a:spcPct val="0"/>
            </a:spcBef>
            <a:spcAft>
              <a:spcPct val="35000"/>
            </a:spcAft>
          </a:pPr>
          <a:endParaRPr lang="en-ID" sz="3600" kern="1200"/>
        </a:p>
      </dsp:txBody>
      <dsp:txXfrm>
        <a:off x="1736936" y="2997405"/>
        <a:ext cx="4549107" cy="508193"/>
      </dsp:txXfrm>
    </dsp:sp>
    <dsp:sp modelId="{B6D1B7E5-5235-4513-AFE3-C161B9923766}">
      <dsp:nvSpPr>
        <dsp:cNvPr id="0" name=""/>
        <dsp:cNvSpPr/>
      </dsp:nvSpPr>
      <dsp:spPr>
        <a:xfrm>
          <a:off x="4265587" y="976948"/>
          <a:ext cx="2531344" cy="4549107"/>
        </a:xfrm>
        <a:prstGeom prst="rect">
          <a:avLst/>
        </a:prstGeom>
        <a:solidFill>
          <a:srgbClr val="2745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48199" rIns="192024" bIns="192024" numCol="1" spcCol="1270" anchor="t" anchorCtr="0">
          <a:noAutofit/>
        </a:bodyPr>
        <a:lstStyle/>
        <a:p>
          <a:pPr marL="228600" lvl="1" indent="-228600" algn="l" defTabSz="933450" rtl="0">
            <a:lnSpc>
              <a:spcPct val="90000"/>
            </a:lnSpc>
            <a:spcBef>
              <a:spcPct val="0"/>
            </a:spcBef>
            <a:spcAft>
              <a:spcPct val="15000"/>
            </a:spcAft>
            <a:buChar char="••"/>
          </a:pPr>
          <a:r>
            <a:rPr lang="id-ID" sz="2100" kern="1200"/>
            <a:t>ESDM </a:t>
          </a:r>
          <a:r>
            <a:rPr lang="id-ID" sz="2100" kern="1200" err="1"/>
            <a:t>Minister</a:t>
          </a:r>
          <a:r>
            <a:rPr lang="id-ID" sz="2100" kern="1200"/>
            <a:t> </a:t>
          </a:r>
          <a:r>
            <a:rPr lang="id-ID" sz="2100" kern="1200" err="1"/>
            <a:t>Regulation</a:t>
          </a:r>
          <a:r>
            <a:rPr lang="id-ID" sz="2100" kern="1200"/>
            <a:t> No. 49 </a:t>
          </a:r>
          <a:r>
            <a:rPr lang="id-ID" sz="2100" kern="1200" err="1"/>
            <a:t>of</a:t>
          </a:r>
          <a:r>
            <a:rPr lang="id-ID" sz="2100" kern="1200"/>
            <a:t> 2018 </a:t>
          </a:r>
          <a:r>
            <a:rPr lang="id-ID" sz="2100" kern="1200" err="1"/>
            <a:t>to</a:t>
          </a:r>
          <a:r>
            <a:rPr lang="id-ID" sz="2100" kern="1200"/>
            <a:t> </a:t>
          </a:r>
          <a:r>
            <a:rPr lang="id-ID" sz="2100" kern="1200" err="1"/>
            <a:t>encourage</a:t>
          </a:r>
          <a:r>
            <a:rPr lang="id-ID" sz="2100" kern="1200"/>
            <a:t> </a:t>
          </a:r>
          <a:r>
            <a:rPr lang="id-ID" sz="2100" kern="1200" err="1"/>
            <a:t>the</a:t>
          </a:r>
          <a:r>
            <a:rPr lang="id-ID" sz="2100" kern="1200"/>
            <a:t> </a:t>
          </a:r>
          <a:r>
            <a:rPr lang="id-ID" sz="2100" kern="1200" err="1"/>
            <a:t>use</a:t>
          </a:r>
          <a:r>
            <a:rPr lang="id-ID" sz="2100" kern="1200"/>
            <a:t> </a:t>
          </a:r>
          <a:r>
            <a:rPr lang="id-ID" sz="2100" kern="1200" err="1"/>
            <a:t>of</a:t>
          </a:r>
          <a:r>
            <a:rPr lang="id-ID" sz="2100" kern="1200"/>
            <a:t> solar </a:t>
          </a:r>
          <a:r>
            <a:rPr lang="id-ID" sz="2100" kern="1200" err="1"/>
            <a:t>energy</a:t>
          </a:r>
          <a:r>
            <a:rPr lang="id-ID" sz="2100" kern="1200"/>
            <a:t> as a </a:t>
          </a:r>
          <a:r>
            <a:rPr lang="id-ID" sz="2100" kern="1200" err="1"/>
            <a:t>new</a:t>
          </a:r>
          <a:r>
            <a:rPr lang="id-ID" sz="2100" kern="1200"/>
            <a:t> </a:t>
          </a:r>
          <a:r>
            <a:rPr lang="id-ID" sz="2100" kern="1200" err="1"/>
            <a:t>and</a:t>
          </a:r>
          <a:r>
            <a:rPr lang="id-ID" sz="2100" kern="1200"/>
            <a:t> </a:t>
          </a:r>
          <a:r>
            <a:rPr lang="id-ID" sz="2100" kern="1200" err="1"/>
            <a:t>renewable</a:t>
          </a:r>
          <a:r>
            <a:rPr lang="id-ID" sz="2100" kern="1200"/>
            <a:t> </a:t>
          </a:r>
          <a:r>
            <a:rPr lang="id-ID" sz="2100" kern="1200" err="1"/>
            <a:t>energy</a:t>
          </a:r>
          <a:endParaRPr lang="en-ID" sz="2100" kern="1200" err="1"/>
        </a:p>
      </dsp:txBody>
      <dsp:txXfrm>
        <a:off x="4265587" y="976948"/>
        <a:ext cx="2531344" cy="4549107"/>
      </dsp:txXfrm>
    </dsp:sp>
    <dsp:sp modelId="{5B13FFA0-D246-4FBA-8FB8-CB5A3ED8D900}">
      <dsp:nvSpPr>
        <dsp:cNvPr id="0" name=""/>
        <dsp:cNvSpPr/>
      </dsp:nvSpPr>
      <dsp:spPr>
        <a:xfrm>
          <a:off x="3757393" y="306132"/>
          <a:ext cx="1016387" cy="1016387"/>
        </a:xfrm>
        <a:prstGeom prst="rect">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4F107-1665-4442-9FBB-CE37054E425E}">
      <dsp:nvSpPr>
        <dsp:cNvPr id="0" name=""/>
        <dsp:cNvSpPr/>
      </dsp:nvSpPr>
      <dsp:spPr>
        <a:xfrm rot="16200000">
          <a:off x="5430966" y="2997405"/>
          <a:ext cx="4549107" cy="508193"/>
        </a:xfrm>
        <a:prstGeom prst="rect">
          <a:avLst/>
        </a:prstGeom>
        <a:solidFill>
          <a:schemeClr val="bg2">
            <a:lumMod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0" tIns="0" rIns="448199" bIns="0" numCol="1" spcCol="1270" anchor="t" anchorCtr="0">
          <a:noAutofit/>
        </a:bodyPr>
        <a:lstStyle/>
        <a:p>
          <a:pPr lvl="0" algn="r" defTabSz="1600200">
            <a:lnSpc>
              <a:spcPct val="90000"/>
            </a:lnSpc>
            <a:spcBef>
              <a:spcPct val="0"/>
            </a:spcBef>
            <a:spcAft>
              <a:spcPct val="35000"/>
            </a:spcAft>
          </a:pPr>
          <a:endParaRPr lang="en-ID" sz="3600" kern="1200"/>
        </a:p>
      </dsp:txBody>
      <dsp:txXfrm>
        <a:off x="5430966" y="2997405"/>
        <a:ext cx="4549107" cy="508193"/>
      </dsp:txXfrm>
    </dsp:sp>
    <dsp:sp modelId="{7EC65A67-7F01-4B63-8F6F-60A0C66229C3}">
      <dsp:nvSpPr>
        <dsp:cNvPr id="0" name=""/>
        <dsp:cNvSpPr/>
      </dsp:nvSpPr>
      <dsp:spPr>
        <a:xfrm>
          <a:off x="7959617" y="976948"/>
          <a:ext cx="2531344" cy="4549107"/>
        </a:xfrm>
        <a:prstGeom prst="rect">
          <a:avLst/>
        </a:prstGeom>
        <a:solidFill>
          <a:srgbClr val="2745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448199" rIns="192024" bIns="192024" numCol="1" spcCol="1270" anchor="t" anchorCtr="0">
          <a:noAutofit/>
        </a:bodyPr>
        <a:lstStyle/>
        <a:p>
          <a:pPr marL="228600" lvl="1" indent="-228600" algn="l" defTabSz="933450" rtl="0">
            <a:lnSpc>
              <a:spcPct val="90000"/>
            </a:lnSpc>
            <a:spcBef>
              <a:spcPct val="0"/>
            </a:spcBef>
            <a:spcAft>
              <a:spcPct val="15000"/>
            </a:spcAft>
            <a:buChar char="••"/>
          </a:pPr>
          <a:r>
            <a:rPr lang="id-ID" sz="2100" kern="1200" err="1"/>
            <a:t>Security</a:t>
          </a:r>
          <a:r>
            <a:rPr lang="id-ID" sz="2100" kern="1200"/>
            <a:t> </a:t>
          </a:r>
          <a:r>
            <a:rPr lang="id-ID" sz="2100" kern="1200" err="1"/>
            <a:t>requirements</a:t>
          </a:r>
          <a:r>
            <a:rPr lang="id-ID" sz="2100" kern="1200"/>
            <a:t> </a:t>
          </a:r>
          <a:r>
            <a:rPr lang="id-ID" sz="2100" kern="1200" err="1"/>
            <a:t>for</a:t>
          </a:r>
          <a:r>
            <a:rPr lang="id-ID" sz="2100" kern="1200"/>
            <a:t> </a:t>
          </a:r>
          <a:r>
            <a:rPr lang="id-ID" sz="2100" kern="1200" err="1"/>
            <a:t>the</a:t>
          </a:r>
          <a:r>
            <a:rPr lang="id-ID" sz="2100" kern="1200"/>
            <a:t> </a:t>
          </a:r>
          <a:r>
            <a:rPr lang="id-ID" sz="2100" kern="1200" err="1"/>
            <a:t>installation</a:t>
          </a:r>
          <a:r>
            <a:rPr lang="id-ID" sz="2100" kern="1200"/>
            <a:t> </a:t>
          </a:r>
          <a:r>
            <a:rPr lang="id-ID" sz="2100" kern="1200" err="1"/>
            <a:t>of</a:t>
          </a:r>
          <a:r>
            <a:rPr lang="id-ID" sz="2100" kern="1200"/>
            <a:t> </a:t>
          </a:r>
          <a:r>
            <a:rPr lang="id-ID" sz="2100" kern="1200" err="1"/>
            <a:t>rooftop</a:t>
          </a:r>
          <a:r>
            <a:rPr lang="id-ID" sz="2100" kern="1200"/>
            <a:t> solar </a:t>
          </a:r>
          <a:r>
            <a:rPr lang="id-ID" sz="2100" kern="1200" err="1"/>
            <a:t>panels</a:t>
          </a:r>
          <a:r>
            <a:rPr lang="id-ID" sz="2100" kern="1200"/>
            <a:t> </a:t>
          </a:r>
          <a:r>
            <a:rPr lang="id-ID" sz="2100" kern="1200" err="1"/>
            <a:t>that</a:t>
          </a:r>
          <a:r>
            <a:rPr lang="id-ID" sz="2100" kern="1200"/>
            <a:t> </a:t>
          </a:r>
          <a:r>
            <a:rPr lang="id-ID" sz="2100" kern="1200" err="1"/>
            <a:t>must</a:t>
          </a:r>
          <a:r>
            <a:rPr lang="id-ID" sz="2100" kern="1200"/>
            <a:t> </a:t>
          </a:r>
          <a:r>
            <a:rPr lang="id-ID" sz="2100" kern="1200" err="1"/>
            <a:t>comply</a:t>
          </a:r>
          <a:r>
            <a:rPr lang="id-ID" sz="2100" kern="1200"/>
            <a:t> </a:t>
          </a:r>
          <a:r>
            <a:rPr lang="id-ID" sz="2100" kern="1200" err="1"/>
            <a:t>with</a:t>
          </a:r>
          <a:r>
            <a:rPr lang="id-ID" sz="2100" kern="1200"/>
            <a:t> </a:t>
          </a:r>
          <a:r>
            <a:rPr lang="id-ID" sz="2100" kern="1200" err="1"/>
            <a:t>certain</a:t>
          </a:r>
          <a:r>
            <a:rPr lang="id-ID" sz="2100" kern="1200"/>
            <a:t> </a:t>
          </a:r>
          <a:r>
            <a:rPr lang="id-ID" sz="2100" kern="1200" err="1"/>
            <a:t>standards</a:t>
          </a:r>
          <a:r>
            <a:rPr lang="id-ID" sz="2100" kern="1200"/>
            <a:t>, </a:t>
          </a:r>
          <a:r>
            <a:rPr lang="id-ID" sz="2100" kern="1200" err="1"/>
            <a:t>one</a:t>
          </a:r>
          <a:r>
            <a:rPr lang="id-ID" sz="2100" kern="1200"/>
            <a:t> </a:t>
          </a:r>
          <a:r>
            <a:rPr lang="id-ID" sz="2100" kern="1200" err="1"/>
            <a:t>of</a:t>
          </a:r>
          <a:r>
            <a:rPr lang="id-ID" sz="2100" kern="1200"/>
            <a:t> </a:t>
          </a:r>
          <a:r>
            <a:rPr lang="id-ID" sz="2100" kern="1200" err="1"/>
            <a:t>which</a:t>
          </a:r>
          <a:r>
            <a:rPr lang="id-ID" sz="2100" kern="1200"/>
            <a:t> </a:t>
          </a:r>
          <a:r>
            <a:rPr lang="id-ID" sz="2100" kern="1200" err="1"/>
            <a:t>is</a:t>
          </a:r>
          <a:r>
            <a:rPr lang="id-ID" sz="2100" kern="1200"/>
            <a:t> </a:t>
          </a:r>
          <a:r>
            <a:rPr lang="id-ID" sz="2100" kern="1200" err="1"/>
            <a:t>the</a:t>
          </a:r>
          <a:r>
            <a:rPr lang="id-ID" sz="2100" kern="1200"/>
            <a:t> PT Perusahaan Listrik Negara (PLN) </a:t>
          </a:r>
          <a:r>
            <a:rPr lang="id-ID" sz="2100" kern="1200" err="1"/>
            <a:t>standard</a:t>
          </a:r>
          <a:r>
            <a:rPr lang="id-ID" sz="2100" kern="1200"/>
            <a:t>.</a:t>
          </a:r>
          <a:endParaRPr lang="en-ID" sz="2100" kern="1200"/>
        </a:p>
      </dsp:txBody>
      <dsp:txXfrm>
        <a:off x="7959617" y="976948"/>
        <a:ext cx="2531344" cy="4549107"/>
      </dsp:txXfrm>
    </dsp:sp>
    <dsp:sp modelId="{2448C564-B30D-4833-8EE6-D357A18903B5}">
      <dsp:nvSpPr>
        <dsp:cNvPr id="0" name=""/>
        <dsp:cNvSpPr/>
      </dsp:nvSpPr>
      <dsp:spPr>
        <a:xfrm>
          <a:off x="7451423" y="321226"/>
          <a:ext cx="1016387" cy="101638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CCD98-24A5-4405-BA3F-0242CCB30EDF}">
      <dsp:nvSpPr>
        <dsp:cNvPr id="0" name=""/>
        <dsp:cNvSpPr/>
      </dsp:nvSpPr>
      <dsp:spPr>
        <a:xfrm>
          <a:off x="0" y="4982835"/>
          <a:ext cx="11482464" cy="1635477"/>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a:t>PT PLN can determine the right promotional strategy in targeting target consumers</a:t>
          </a:r>
          <a:endParaRPr lang="en-ID" sz="2000" kern="1200"/>
        </a:p>
      </dsp:txBody>
      <dsp:txXfrm>
        <a:off x="0" y="4982835"/>
        <a:ext cx="11482464" cy="883158"/>
      </dsp:txXfrm>
    </dsp:sp>
    <dsp:sp modelId="{76589083-CF6A-4E94-B192-925606C0F08E}">
      <dsp:nvSpPr>
        <dsp:cNvPr id="0" name=""/>
        <dsp:cNvSpPr/>
      </dsp:nvSpPr>
      <dsp:spPr>
        <a:xfrm>
          <a:off x="0" y="5833284"/>
          <a:ext cx="5741231" cy="752319"/>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rtl="0">
            <a:lnSpc>
              <a:spcPct val="90000"/>
            </a:lnSpc>
            <a:spcBef>
              <a:spcPct val="0"/>
            </a:spcBef>
            <a:spcAft>
              <a:spcPct val="35000"/>
            </a:spcAft>
          </a:pPr>
          <a:r>
            <a:rPr lang="en-US" sz="1500" kern="1200"/>
            <a:t>Analysis of the characteristics of the PV</a:t>
          </a:r>
          <a:r>
            <a:rPr lang="en-US" sz="1500" i="0" kern="1200"/>
            <a:t> Rooftop </a:t>
          </a:r>
          <a:r>
            <a:rPr lang="en-US" sz="1500" kern="1200"/>
            <a:t>market in Indonesia, the current position of PT PLN in </a:t>
          </a:r>
          <a:r>
            <a:rPr lang="en-US" sz="1500" i="0" kern="1200"/>
            <a:t>the </a:t>
          </a:r>
          <a:r>
            <a:rPr lang="en-US" sz="1500" kern="1200"/>
            <a:t>PV </a:t>
          </a:r>
          <a:r>
            <a:rPr lang="en-US" sz="1500" i="0" kern="1200"/>
            <a:t>Rooftop </a:t>
          </a:r>
          <a:r>
            <a:rPr lang="en-US" sz="1500" kern="1200"/>
            <a:t>market in Indonesia, and the benefits for each customer who installs PV </a:t>
          </a:r>
          <a:r>
            <a:rPr lang="en-US" sz="1500" i="0" kern="1200"/>
            <a:t>Rooftop</a:t>
          </a:r>
          <a:endParaRPr lang="en-ID" sz="1500" i="0" kern="1200"/>
        </a:p>
      </dsp:txBody>
      <dsp:txXfrm>
        <a:off x="0" y="5833284"/>
        <a:ext cx="5741231" cy="752319"/>
      </dsp:txXfrm>
    </dsp:sp>
    <dsp:sp modelId="{DCB22922-3893-4CEB-A641-715DD2AD07AF}">
      <dsp:nvSpPr>
        <dsp:cNvPr id="0" name=""/>
        <dsp:cNvSpPr/>
      </dsp:nvSpPr>
      <dsp:spPr>
        <a:xfrm>
          <a:off x="5741232" y="5833284"/>
          <a:ext cx="5741231" cy="752319"/>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rtl="0">
            <a:lnSpc>
              <a:spcPct val="90000"/>
            </a:lnSpc>
            <a:spcBef>
              <a:spcPct val="0"/>
            </a:spcBef>
            <a:spcAft>
              <a:spcPct val="35000"/>
            </a:spcAft>
          </a:pPr>
          <a:r>
            <a:rPr lang="en-US" sz="1500" kern="1200"/>
            <a:t>Reviewing financing schemes for customers related to savings and financing for purchasing PV </a:t>
          </a:r>
          <a:r>
            <a:rPr lang="en-US" sz="1500" i="0" kern="1200"/>
            <a:t>Rooftop </a:t>
          </a:r>
          <a:r>
            <a:rPr lang="en-US" sz="1500" kern="1200"/>
            <a:t>with credit schemes &amp; projected losses for PT PLN</a:t>
          </a:r>
          <a:endParaRPr lang="en-ID" sz="1500" kern="1200"/>
        </a:p>
      </dsp:txBody>
      <dsp:txXfrm>
        <a:off x="5741232" y="5833284"/>
        <a:ext cx="5741231" cy="752319"/>
      </dsp:txXfrm>
    </dsp:sp>
    <dsp:sp modelId="{91F035C8-0A38-4B49-8551-F91BBC9747B9}">
      <dsp:nvSpPr>
        <dsp:cNvPr id="0" name=""/>
        <dsp:cNvSpPr/>
      </dsp:nvSpPr>
      <dsp:spPr>
        <a:xfrm rot="10800000">
          <a:off x="0" y="2492003"/>
          <a:ext cx="11482464" cy="2515365"/>
        </a:xfrm>
        <a:prstGeom prst="upArrowCallou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id-ID" sz="2000" kern="1200"/>
            <a:t>PT PLN </a:t>
          </a:r>
          <a:r>
            <a:rPr lang="id-ID" sz="2000" kern="1200" err="1"/>
            <a:t>needs</a:t>
          </a:r>
          <a:r>
            <a:rPr lang="id-ID" sz="2000" kern="1200"/>
            <a:t> </a:t>
          </a:r>
          <a:r>
            <a:rPr lang="id-ID" sz="2000" kern="1200" err="1"/>
            <a:t>to</a:t>
          </a:r>
          <a:r>
            <a:rPr lang="id-ID" sz="2000" kern="1200"/>
            <a:t> </a:t>
          </a:r>
          <a:r>
            <a:rPr lang="id-ID" sz="2000" kern="1200" err="1"/>
            <a:t>enter</a:t>
          </a:r>
          <a:r>
            <a:rPr lang="id-ID" sz="2000" kern="1200"/>
            <a:t> </a:t>
          </a:r>
          <a:r>
            <a:rPr lang="id-ID" sz="2000" kern="1200" err="1"/>
            <a:t>the</a:t>
          </a:r>
          <a:r>
            <a:rPr lang="id-ID" sz="2000" kern="1200"/>
            <a:t> PV </a:t>
          </a:r>
          <a:r>
            <a:rPr lang="id-ID" sz="2000" i="0" kern="1200" err="1"/>
            <a:t>Rooftop</a:t>
          </a:r>
          <a:r>
            <a:rPr lang="id-ID" sz="2000" kern="1200"/>
            <a:t> </a:t>
          </a:r>
          <a:r>
            <a:rPr lang="id-ID" sz="2000" kern="1200" err="1"/>
            <a:t>market</a:t>
          </a:r>
          <a:r>
            <a:rPr lang="id-ID" sz="2000" kern="1200"/>
            <a:t> as </a:t>
          </a:r>
          <a:r>
            <a:rPr lang="id-ID" sz="2000" kern="1200" err="1"/>
            <a:t>an</a:t>
          </a:r>
          <a:r>
            <a:rPr lang="id-ID" sz="2000" kern="1200"/>
            <a:t> </a:t>
          </a:r>
          <a:r>
            <a:rPr lang="id-ID" sz="2000" kern="1200" err="1"/>
            <a:t>anticipation</a:t>
          </a:r>
          <a:r>
            <a:rPr lang="id-ID" sz="2000" kern="1200"/>
            <a:t> </a:t>
          </a:r>
          <a:r>
            <a:rPr lang="id-ID" sz="2000" kern="1200" err="1"/>
            <a:t>of</a:t>
          </a:r>
          <a:r>
            <a:rPr lang="id-ID" sz="2000" kern="1200"/>
            <a:t> </a:t>
          </a:r>
          <a:r>
            <a:rPr lang="id-ID" sz="2000" kern="1200" err="1"/>
            <a:t>the</a:t>
          </a:r>
          <a:r>
            <a:rPr lang="id-ID" sz="2000" kern="1200"/>
            <a:t> </a:t>
          </a:r>
          <a:r>
            <a:rPr lang="id-ID" sz="2000" kern="1200" err="1"/>
            <a:t>decline</a:t>
          </a:r>
          <a:r>
            <a:rPr lang="id-ID" sz="2000" kern="1200"/>
            <a:t> in </a:t>
          </a:r>
          <a:r>
            <a:rPr lang="id-ID" sz="2000" kern="1200" err="1"/>
            <a:t>sales</a:t>
          </a:r>
          <a:r>
            <a:rPr lang="id-ID" sz="2000" kern="1200"/>
            <a:t> </a:t>
          </a:r>
          <a:r>
            <a:rPr lang="id-ID" sz="2000" kern="1200" err="1"/>
            <a:t>of</a:t>
          </a:r>
          <a:r>
            <a:rPr lang="id-ID" sz="2000" kern="1200"/>
            <a:t> </a:t>
          </a:r>
          <a:r>
            <a:rPr lang="id-ID" sz="2000" kern="1200" err="1"/>
            <a:t>PLN's</a:t>
          </a:r>
          <a:r>
            <a:rPr lang="id-ID" sz="2000" kern="1200"/>
            <a:t> main </a:t>
          </a:r>
          <a:r>
            <a:rPr lang="id-ID" sz="2000" kern="1200" err="1"/>
            <a:t>business</a:t>
          </a:r>
          <a:r>
            <a:rPr lang="id-ID" sz="2000" kern="1200"/>
            <a:t>, </a:t>
          </a:r>
          <a:r>
            <a:rPr lang="id-ID" sz="2000" kern="1200" err="1"/>
            <a:t>namely</a:t>
          </a:r>
          <a:r>
            <a:rPr lang="id-ID" sz="2000" kern="1200"/>
            <a:t> </a:t>
          </a:r>
          <a:r>
            <a:rPr lang="id-ID" sz="2000" kern="1200" err="1"/>
            <a:t>conventional</a:t>
          </a:r>
          <a:r>
            <a:rPr lang="id-ID" sz="2000" kern="1200"/>
            <a:t> </a:t>
          </a:r>
          <a:r>
            <a:rPr lang="id-ID" sz="2000" kern="1200" err="1"/>
            <a:t>electricity</a:t>
          </a:r>
          <a:r>
            <a:rPr lang="id-ID" sz="2000" kern="1200"/>
            <a:t> </a:t>
          </a:r>
          <a:r>
            <a:rPr lang="id-ID" sz="2000" kern="1200" err="1"/>
            <a:t>due</a:t>
          </a:r>
          <a:r>
            <a:rPr lang="id-ID" sz="2000" kern="1200"/>
            <a:t> </a:t>
          </a:r>
          <a:r>
            <a:rPr lang="id-ID" sz="2000" kern="1200" err="1"/>
            <a:t>to</a:t>
          </a:r>
          <a:r>
            <a:rPr lang="id-ID" sz="2000" kern="1200"/>
            <a:t> </a:t>
          </a:r>
          <a:r>
            <a:rPr lang="id-ID" sz="2000" kern="1200" err="1"/>
            <a:t>the</a:t>
          </a:r>
          <a:r>
            <a:rPr lang="id-ID" sz="2000" kern="1200"/>
            <a:t> </a:t>
          </a:r>
          <a:r>
            <a:rPr lang="id-ID" sz="2000" kern="1200" err="1"/>
            <a:t>rapid</a:t>
          </a:r>
          <a:r>
            <a:rPr lang="id-ID" sz="2000" kern="1200"/>
            <a:t> </a:t>
          </a:r>
          <a:r>
            <a:rPr lang="id-ID" sz="2000" kern="1200" err="1"/>
            <a:t>growth</a:t>
          </a:r>
          <a:r>
            <a:rPr lang="id-ID" sz="2000" kern="1200"/>
            <a:t> </a:t>
          </a:r>
          <a:r>
            <a:rPr lang="id-ID" sz="2000" kern="1200" err="1"/>
            <a:t>of</a:t>
          </a:r>
          <a:r>
            <a:rPr lang="id-ID" sz="2000" kern="1200"/>
            <a:t> </a:t>
          </a:r>
          <a:r>
            <a:rPr lang="id-ID" sz="2000" kern="1200" err="1"/>
            <a:t>the</a:t>
          </a:r>
          <a:r>
            <a:rPr lang="id-ID" sz="2000" kern="1200"/>
            <a:t> PV </a:t>
          </a:r>
          <a:r>
            <a:rPr lang="id-ID" sz="2000" i="0" kern="1200" err="1"/>
            <a:t>Rooftop</a:t>
          </a:r>
          <a:r>
            <a:rPr lang="id-ID" sz="2000" kern="1200"/>
            <a:t> </a:t>
          </a:r>
          <a:r>
            <a:rPr lang="id-ID" sz="2000" kern="1200" err="1"/>
            <a:t>business</a:t>
          </a:r>
          <a:r>
            <a:rPr lang="id-ID" sz="2000" kern="1200"/>
            <a:t>.</a:t>
          </a:r>
          <a:endParaRPr lang="en-ID" sz="2000" kern="1200"/>
        </a:p>
      </dsp:txBody>
      <dsp:txXfrm rot="-10800000">
        <a:off x="0" y="2492003"/>
        <a:ext cx="11482464" cy="882893"/>
      </dsp:txXfrm>
    </dsp:sp>
    <dsp:sp modelId="{7A47B7CD-5F0B-455F-A0FB-E5792C845078}">
      <dsp:nvSpPr>
        <dsp:cNvPr id="0" name=""/>
        <dsp:cNvSpPr/>
      </dsp:nvSpPr>
      <dsp:spPr>
        <a:xfrm>
          <a:off x="0" y="3374896"/>
          <a:ext cx="5741231" cy="752094"/>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rtl="0">
            <a:lnSpc>
              <a:spcPct val="90000"/>
            </a:lnSpc>
            <a:spcBef>
              <a:spcPct val="0"/>
            </a:spcBef>
            <a:spcAft>
              <a:spcPct val="35000"/>
            </a:spcAft>
          </a:pPr>
          <a:r>
            <a:rPr lang="id-ID" sz="1500" kern="1200"/>
            <a:t>PT PLN </a:t>
          </a:r>
          <a:r>
            <a:rPr lang="id-ID" sz="1500" kern="1200" err="1"/>
            <a:t>can</a:t>
          </a:r>
          <a:r>
            <a:rPr lang="id-ID" sz="1500" kern="1200"/>
            <a:t> </a:t>
          </a:r>
          <a:r>
            <a:rPr lang="id-ID" sz="1500" kern="1200" err="1"/>
            <a:t>accelerate</a:t>
          </a:r>
          <a:r>
            <a:rPr lang="id-ID" sz="1500" kern="1200"/>
            <a:t> </a:t>
          </a:r>
          <a:r>
            <a:rPr lang="id-ID" sz="1500" kern="1200" err="1"/>
            <a:t>the</a:t>
          </a:r>
          <a:r>
            <a:rPr lang="id-ID" sz="1500" kern="1200"/>
            <a:t> target </a:t>
          </a:r>
          <a:r>
            <a:rPr lang="id-ID" sz="1500" kern="1200" err="1"/>
            <a:t>of</a:t>
          </a:r>
          <a:r>
            <a:rPr lang="id-ID" sz="1500" kern="1200"/>
            <a:t> </a:t>
          </a:r>
          <a:r>
            <a:rPr lang="id-ID" sz="1500" kern="1200" err="1"/>
            <a:t>achieving</a:t>
          </a:r>
          <a:r>
            <a:rPr lang="id-ID" sz="1500" kern="1200"/>
            <a:t> </a:t>
          </a:r>
          <a:r>
            <a:rPr lang="id-ID" sz="1500" kern="1200" err="1"/>
            <a:t>the</a:t>
          </a:r>
          <a:r>
            <a:rPr lang="id-ID" sz="1500" kern="1200"/>
            <a:t> </a:t>
          </a:r>
          <a:r>
            <a:rPr lang="id-ID" sz="1500" kern="1200" err="1"/>
            <a:t>use</a:t>
          </a:r>
          <a:r>
            <a:rPr lang="id-ID" sz="1500" kern="1200"/>
            <a:t> </a:t>
          </a:r>
          <a:r>
            <a:rPr lang="id-ID" sz="1500" kern="1200" err="1"/>
            <a:t>of</a:t>
          </a:r>
          <a:r>
            <a:rPr lang="id-ID" sz="1500" kern="1200"/>
            <a:t> </a:t>
          </a:r>
          <a:r>
            <a:rPr lang="id-ID" sz="1500" kern="1200" err="1"/>
            <a:t>the</a:t>
          </a:r>
          <a:r>
            <a:rPr lang="id-ID" sz="1500" kern="1200"/>
            <a:t> EBT level </a:t>
          </a:r>
          <a:r>
            <a:rPr lang="id-ID" sz="1500" kern="1200" err="1"/>
            <a:t>of</a:t>
          </a:r>
          <a:r>
            <a:rPr lang="id-ID" sz="1500" kern="1200"/>
            <a:t> 23% </a:t>
          </a:r>
          <a:r>
            <a:rPr lang="id-ID" sz="1500" kern="1200" err="1"/>
            <a:t>by</a:t>
          </a:r>
          <a:r>
            <a:rPr lang="id-ID" sz="1500" kern="1200"/>
            <a:t> 2025</a:t>
          </a:r>
          <a:r>
            <a:rPr lang="id-ID" sz="1500" kern="1200">
              <a:latin typeface="Calibri Light" panose="020F0302020204030204"/>
            </a:rPr>
            <a:t> </a:t>
          </a:r>
          <a:endParaRPr lang="en-ID" sz="1500" kern="1200"/>
        </a:p>
      </dsp:txBody>
      <dsp:txXfrm>
        <a:off x="0" y="3374896"/>
        <a:ext cx="5741231" cy="752094"/>
      </dsp:txXfrm>
    </dsp:sp>
    <dsp:sp modelId="{31DDEB1A-A018-418A-B389-F8A41F7F065D}">
      <dsp:nvSpPr>
        <dsp:cNvPr id="0" name=""/>
        <dsp:cNvSpPr/>
      </dsp:nvSpPr>
      <dsp:spPr>
        <a:xfrm>
          <a:off x="5741232" y="3374896"/>
          <a:ext cx="5741231" cy="752094"/>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rtl="0">
            <a:lnSpc>
              <a:spcPct val="90000"/>
            </a:lnSpc>
            <a:spcBef>
              <a:spcPct val="0"/>
            </a:spcBef>
            <a:spcAft>
              <a:spcPct val="35000"/>
            </a:spcAft>
          </a:pPr>
          <a:r>
            <a:rPr lang="id-ID" sz="1500" kern="1200"/>
            <a:t>As a </a:t>
          </a:r>
          <a:r>
            <a:rPr lang="id-ID" sz="1500" kern="1200" err="1"/>
            <a:t>solution</a:t>
          </a:r>
          <a:r>
            <a:rPr lang="id-ID" sz="1500" kern="1200"/>
            <a:t> </a:t>
          </a:r>
          <a:r>
            <a:rPr lang="id-ID" sz="1500" kern="1200" err="1"/>
            <a:t>to</a:t>
          </a:r>
          <a:r>
            <a:rPr lang="id-ID" sz="1500" kern="1200"/>
            <a:t> </a:t>
          </a:r>
          <a:r>
            <a:rPr lang="id-ID" sz="1500" kern="1200" err="1"/>
            <a:t>meet</a:t>
          </a:r>
          <a:r>
            <a:rPr lang="id-ID" sz="1500" kern="1200"/>
            <a:t> </a:t>
          </a:r>
          <a:r>
            <a:rPr lang="id-ID" sz="1500" kern="1200" err="1"/>
            <a:t>customer</a:t>
          </a:r>
          <a:r>
            <a:rPr lang="id-ID" sz="1500" kern="1200"/>
            <a:t> </a:t>
          </a:r>
          <a:r>
            <a:rPr lang="id-ID" sz="1500" kern="1200" err="1"/>
            <a:t>demands</a:t>
          </a:r>
          <a:r>
            <a:rPr lang="id-ID" sz="1500" kern="1200"/>
            <a:t> in </a:t>
          </a:r>
          <a:r>
            <a:rPr lang="id-ID" sz="1500" i="0" kern="1200"/>
            <a:t>Green Energy</a:t>
          </a:r>
          <a:r>
            <a:rPr lang="id-ID" sz="1500" kern="1200"/>
            <a:t>.</a:t>
          </a:r>
          <a:endParaRPr lang="en-ID" sz="1500" kern="1200"/>
        </a:p>
      </dsp:txBody>
      <dsp:txXfrm>
        <a:off x="5741232" y="3374896"/>
        <a:ext cx="5741231" cy="752094"/>
      </dsp:txXfrm>
    </dsp:sp>
    <dsp:sp modelId="{BC39AA65-BB17-43DF-89BF-789B7147548C}">
      <dsp:nvSpPr>
        <dsp:cNvPr id="0" name=""/>
        <dsp:cNvSpPr/>
      </dsp:nvSpPr>
      <dsp:spPr>
        <a:xfrm rot="10800000">
          <a:off x="0" y="0"/>
          <a:ext cx="11482464" cy="2515365"/>
        </a:xfrm>
        <a:prstGeom prst="upArrowCallou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id-ID" sz="2000" kern="1200" err="1"/>
            <a:t>Ministry</a:t>
          </a:r>
          <a:r>
            <a:rPr lang="id-ID" sz="2000" kern="1200"/>
            <a:t> </a:t>
          </a:r>
          <a:r>
            <a:rPr lang="id-ID" sz="2000" kern="1200" err="1"/>
            <a:t>of</a:t>
          </a:r>
          <a:r>
            <a:rPr lang="id-ID" sz="2000" kern="1200"/>
            <a:t> Energy </a:t>
          </a:r>
          <a:r>
            <a:rPr lang="id-ID" sz="2000" kern="1200" err="1"/>
            <a:t>and</a:t>
          </a:r>
          <a:r>
            <a:rPr lang="id-ID" sz="2000" kern="1200"/>
            <a:t> Mineral Resources </a:t>
          </a:r>
          <a:r>
            <a:rPr lang="id-ID" sz="2000" kern="1200" err="1"/>
            <a:t>Policy</a:t>
          </a:r>
          <a:r>
            <a:rPr lang="id-ID" sz="2000" kern="1200"/>
            <a:t> No. 49 in 2018</a:t>
          </a:r>
          <a:r>
            <a:rPr lang="id-ID" sz="2000" kern="1200">
              <a:latin typeface="Calibri Light" panose="020F0302020204030204"/>
            </a:rPr>
            <a:t> </a:t>
          </a:r>
          <a:endParaRPr lang="en-ID" sz="2000" kern="1200"/>
        </a:p>
      </dsp:txBody>
      <dsp:txXfrm rot="-10800000">
        <a:off x="0" y="0"/>
        <a:ext cx="11482464" cy="882893"/>
      </dsp:txXfrm>
    </dsp:sp>
    <dsp:sp modelId="{168048F5-EDA7-457B-A902-0E314CF3DEDE}">
      <dsp:nvSpPr>
        <dsp:cNvPr id="0" name=""/>
        <dsp:cNvSpPr/>
      </dsp:nvSpPr>
      <dsp:spPr>
        <a:xfrm>
          <a:off x="0" y="884063"/>
          <a:ext cx="5741231" cy="752094"/>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rtl="0">
            <a:lnSpc>
              <a:spcPct val="90000"/>
            </a:lnSpc>
            <a:spcBef>
              <a:spcPct val="0"/>
            </a:spcBef>
            <a:spcAft>
              <a:spcPct val="35000"/>
            </a:spcAft>
          </a:pPr>
          <a:r>
            <a:rPr lang="id-ID" sz="1500" kern="1200"/>
            <a:t>The </a:t>
          </a:r>
          <a:r>
            <a:rPr lang="id-ID" sz="1500" kern="1200" err="1"/>
            <a:t>growth</a:t>
          </a:r>
          <a:r>
            <a:rPr lang="id-ID" sz="1500" kern="1200"/>
            <a:t> </a:t>
          </a:r>
          <a:r>
            <a:rPr lang="id-ID" sz="1500" kern="1200" err="1"/>
            <a:t>of</a:t>
          </a:r>
          <a:r>
            <a:rPr lang="id-ID" sz="1500" kern="1200"/>
            <a:t> </a:t>
          </a:r>
          <a:r>
            <a:rPr lang="id-ID" sz="1500" kern="1200" err="1"/>
            <a:t>rooftop</a:t>
          </a:r>
          <a:r>
            <a:rPr lang="id-ID" sz="1500" kern="1200"/>
            <a:t> solar </a:t>
          </a:r>
          <a:r>
            <a:rPr lang="id-ID" sz="1500" kern="1200" err="1"/>
            <a:t>panels</a:t>
          </a:r>
          <a:r>
            <a:rPr lang="id-ID" sz="1500" kern="1200"/>
            <a:t> in April 2020 </a:t>
          </a:r>
          <a:r>
            <a:rPr lang="id-ID" sz="1500" kern="1200" err="1"/>
            <a:t>reached</a:t>
          </a:r>
          <a:r>
            <a:rPr lang="id-ID" sz="1500" kern="1200"/>
            <a:t> 17% </a:t>
          </a:r>
          <a:r>
            <a:rPr lang="id-ID" sz="1500" kern="1200" err="1"/>
            <a:t>compared</a:t>
          </a:r>
          <a:r>
            <a:rPr lang="id-ID" sz="1500" kern="1200"/>
            <a:t> </a:t>
          </a:r>
          <a:r>
            <a:rPr lang="id-ID" sz="1500" kern="1200" err="1"/>
            <a:t>to</a:t>
          </a:r>
          <a:r>
            <a:rPr lang="id-ID" sz="1500" kern="1200"/>
            <a:t> </a:t>
          </a:r>
          <a:r>
            <a:rPr lang="id-ID" sz="1500" kern="1200" err="1"/>
            <a:t>December</a:t>
          </a:r>
          <a:r>
            <a:rPr lang="id-ID" sz="1500" kern="1200"/>
            <a:t> 2019 (PT PLN, 2020)</a:t>
          </a:r>
          <a:endParaRPr lang="en-ID" sz="1500" kern="1200"/>
        </a:p>
      </dsp:txBody>
      <dsp:txXfrm>
        <a:off x="0" y="884063"/>
        <a:ext cx="5741231" cy="752094"/>
      </dsp:txXfrm>
    </dsp:sp>
    <dsp:sp modelId="{BF26BF9F-90BC-499E-A022-E29EBBB70C58}">
      <dsp:nvSpPr>
        <dsp:cNvPr id="0" name=""/>
        <dsp:cNvSpPr/>
      </dsp:nvSpPr>
      <dsp:spPr>
        <a:xfrm>
          <a:off x="5741232" y="884063"/>
          <a:ext cx="5741231" cy="752094"/>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9050" rIns="106680" bIns="19050" numCol="1" spcCol="1270" anchor="ctr" anchorCtr="0">
          <a:noAutofit/>
        </a:bodyPr>
        <a:lstStyle/>
        <a:p>
          <a:pPr lvl="0" algn="ctr" defTabSz="666750" rtl="0">
            <a:lnSpc>
              <a:spcPct val="90000"/>
            </a:lnSpc>
            <a:spcBef>
              <a:spcPct val="0"/>
            </a:spcBef>
            <a:spcAft>
              <a:spcPct val="35000"/>
            </a:spcAft>
          </a:pPr>
          <a:r>
            <a:rPr lang="id-ID" sz="1500" kern="1200"/>
            <a:t>20% </a:t>
          </a:r>
          <a:r>
            <a:rPr lang="id-ID" sz="1500" kern="1200" err="1"/>
            <a:t>decrease</a:t>
          </a:r>
          <a:r>
            <a:rPr lang="id-ID" sz="1500" kern="1200"/>
            <a:t> in </a:t>
          </a:r>
          <a:r>
            <a:rPr lang="id-ID" sz="1500" kern="1200" err="1"/>
            <a:t>revenue</a:t>
          </a:r>
          <a:r>
            <a:rPr lang="id-ID" sz="1500" kern="1200"/>
            <a:t> </a:t>
          </a:r>
          <a:r>
            <a:rPr lang="id-ID" sz="1500" kern="1200" err="1"/>
            <a:t>at</a:t>
          </a:r>
          <a:r>
            <a:rPr lang="id-ID" sz="1500" kern="1200"/>
            <a:t> PLN Main </a:t>
          </a:r>
          <a:r>
            <a:rPr lang="id-ID" sz="1500" kern="1200" err="1"/>
            <a:t>Distribution</a:t>
          </a:r>
          <a:r>
            <a:rPr lang="id-ID" sz="1500" kern="1200"/>
            <a:t> Unit (UID) Jakarta Raya </a:t>
          </a:r>
          <a:r>
            <a:rPr lang="id-ID" sz="1500" kern="1200" err="1"/>
            <a:t>when</a:t>
          </a:r>
          <a:r>
            <a:rPr lang="id-ID" sz="1500" kern="1200"/>
            <a:t> </a:t>
          </a:r>
          <a:r>
            <a:rPr lang="id-ID" sz="1500" kern="1200" err="1"/>
            <a:t>customers</a:t>
          </a:r>
          <a:r>
            <a:rPr lang="id-ID" sz="1500" kern="1200"/>
            <a:t> start </a:t>
          </a:r>
          <a:r>
            <a:rPr lang="id-ID" sz="1500" kern="1200" err="1"/>
            <a:t>using</a:t>
          </a:r>
          <a:r>
            <a:rPr lang="id-ID" sz="1500" kern="1200"/>
            <a:t> </a:t>
          </a:r>
          <a:r>
            <a:rPr lang="id-ID" sz="1500" kern="1200" err="1"/>
            <a:t>rooftop</a:t>
          </a:r>
          <a:r>
            <a:rPr lang="id-ID" sz="1500" kern="1200"/>
            <a:t> solar </a:t>
          </a:r>
          <a:r>
            <a:rPr lang="id-ID" sz="1500" kern="1200" err="1"/>
            <a:t>panels</a:t>
          </a:r>
          <a:r>
            <a:rPr lang="id-ID" sz="1500" kern="1200"/>
            <a:t>.</a:t>
          </a:r>
          <a:endParaRPr lang="en-ID" sz="1500" kern="1200"/>
        </a:p>
      </dsp:txBody>
      <dsp:txXfrm>
        <a:off x="5741232" y="884063"/>
        <a:ext cx="5741231" cy="7520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05114-8A9F-4DE6-BC20-9940BD99148A}">
      <dsp:nvSpPr>
        <dsp:cNvPr id="0" name=""/>
        <dsp:cNvSpPr/>
      </dsp:nvSpPr>
      <dsp:spPr>
        <a:xfrm rot="5400000">
          <a:off x="6589693" y="-2661723"/>
          <a:ext cx="1121829"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ID" sz="2900" b="1" kern="1200">
              <a:latin typeface="+mn-lt"/>
            </a:rPr>
            <a:t>On-grid distributed</a:t>
          </a:r>
        </a:p>
        <a:p>
          <a:pPr marL="285750" lvl="1" indent="-285750" algn="l" defTabSz="1289050">
            <a:lnSpc>
              <a:spcPct val="90000"/>
            </a:lnSpc>
            <a:spcBef>
              <a:spcPct val="0"/>
            </a:spcBef>
            <a:spcAft>
              <a:spcPct val="15000"/>
            </a:spcAft>
            <a:buChar char="••"/>
          </a:pPr>
          <a:r>
            <a:rPr lang="en-ID" sz="2900" b="1" kern="1200">
              <a:latin typeface="+mn-lt"/>
            </a:rPr>
            <a:t>Grid-connected centralized</a:t>
          </a:r>
        </a:p>
      </dsp:txBody>
      <dsp:txXfrm rot="-5400000">
        <a:off x="3785616" y="197117"/>
        <a:ext cx="6675221" cy="1012303"/>
      </dsp:txXfrm>
    </dsp:sp>
    <dsp:sp modelId="{69198C96-4E0F-414D-9D00-F992AB13419C}">
      <dsp:nvSpPr>
        <dsp:cNvPr id="0" name=""/>
        <dsp:cNvSpPr/>
      </dsp:nvSpPr>
      <dsp:spPr>
        <a:xfrm>
          <a:off x="0" y="2124"/>
          <a:ext cx="3785616" cy="140228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ID" sz="4400" b="1" kern="1200">
              <a:latin typeface="+mn-lt"/>
            </a:rPr>
            <a:t>On-grid</a:t>
          </a:r>
        </a:p>
      </dsp:txBody>
      <dsp:txXfrm>
        <a:off x="68454" y="70578"/>
        <a:ext cx="3648708" cy="1265378"/>
      </dsp:txXfrm>
    </dsp:sp>
    <dsp:sp modelId="{41875A7B-31FB-461F-B420-A00400D235AF}">
      <dsp:nvSpPr>
        <dsp:cNvPr id="0" name=""/>
        <dsp:cNvSpPr/>
      </dsp:nvSpPr>
      <dsp:spPr>
        <a:xfrm rot="5400000">
          <a:off x="6589693" y="-1189322"/>
          <a:ext cx="1121829"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ID" sz="2900" b="1" kern="1200">
              <a:latin typeface="+mn-lt"/>
            </a:rPr>
            <a:t>Off-grid domestic</a:t>
          </a:r>
        </a:p>
        <a:p>
          <a:pPr marL="285750" lvl="1" indent="-285750" algn="l" defTabSz="1289050">
            <a:lnSpc>
              <a:spcPct val="90000"/>
            </a:lnSpc>
            <a:spcBef>
              <a:spcPct val="0"/>
            </a:spcBef>
            <a:spcAft>
              <a:spcPct val="15000"/>
            </a:spcAft>
            <a:buChar char="••"/>
          </a:pPr>
          <a:r>
            <a:rPr lang="en-ID" sz="2900" b="1" kern="1200">
              <a:latin typeface="+mn-lt"/>
            </a:rPr>
            <a:t>Off-grid non domestic</a:t>
          </a:r>
        </a:p>
      </dsp:txBody>
      <dsp:txXfrm rot="-5400000">
        <a:off x="3785616" y="1669518"/>
        <a:ext cx="6675221" cy="1012303"/>
      </dsp:txXfrm>
    </dsp:sp>
    <dsp:sp modelId="{6D830CCA-EBED-4DAC-818A-BC920F048108}">
      <dsp:nvSpPr>
        <dsp:cNvPr id="0" name=""/>
        <dsp:cNvSpPr/>
      </dsp:nvSpPr>
      <dsp:spPr>
        <a:xfrm>
          <a:off x="0" y="1474525"/>
          <a:ext cx="3785616" cy="140228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ID" sz="4400" b="1" kern="1200">
              <a:latin typeface="+mn-lt"/>
            </a:rPr>
            <a:t>Off-grid</a:t>
          </a:r>
        </a:p>
      </dsp:txBody>
      <dsp:txXfrm>
        <a:off x="68454" y="1542979"/>
        <a:ext cx="3648708" cy="1265378"/>
      </dsp:txXfrm>
    </dsp:sp>
    <dsp:sp modelId="{F426D7F5-AE8A-45F8-9B00-3210631971FB}">
      <dsp:nvSpPr>
        <dsp:cNvPr id="0" name=""/>
        <dsp:cNvSpPr/>
      </dsp:nvSpPr>
      <dsp:spPr>
        <a:xfrm rot="5400000">
          <a:off x="6589693" y="283077"/>
          <a:ext cx="1121829"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rtl="0">
            <a:lnSpc>
              <a:spcPct val="90000"/>
            </a:lnSpc>
            <a:spcBef>
              <a:spcPct val="0"/>
            </a:spcBef>
            <a:spcAft>
              <a:spcPct val="15000"/>
            </a:spcAft>
            <a:buChar char="••"/>
          </a:pPr>
          <a:r>
            <a:rPr lang="en-ID" sz="2900" b="1" kern="1200"/>
            <a:t>Combined on-grid and off-grid systems</a:t>
          </a:r>
        </a:p>
      </dsp:txBody>
      <dsp:txXfrm rot="-5400000">
        <a:off x="3785616" y="3141918"/>
        <a:ext cx="6675221" cy="1012303"/>
      </dsp:txXfrm>
    </dsp:sp>
    <dsp:sp modelId="{4AC22852-8940-4A98-8F9F-2EA1187849FA}">
      <dsp:nvSpPr>
        <dsp:cNvPr id="0" name=""/>
        <dsp:cNvSpPr/>
      </dsp:nvSpPr>
      <dsp:spPr>
        <a:xfrm>
          <a:off x="0" y="2946926"/>
          <a:ext cx="3785616" cy="140228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ID" sz="4400" b="1" kern="1200">
              <a:latin typeface="+mn-lt"/>
            </a:rPr>
            <a:t>Hybrid</a:t>
          </a:r>
        </a:p>
      </dsp:txBody>
      <dsp:txXfrm>
        <a:off x="68454" y="3015380"/>
        <a:ext cx="3648708" cy="1265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08034-9866-459F-B2C1-4A600F044B7F}">
      <dsp:nvSpPr>
        <dsp:cNvPr id="0" name=""/>
        <dsp:cNvSpPr/>
      </dsp:nvSpPr>
      <dsp:spPr>
        <a:xfrm>
          <a:off x="3422" y="110019"/>
          <a:ext cx="3337165" cy="83051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ID" sz="2300" kern="1200"/>
            <a:t>Feed-In-Tariff</a:t>
          </a:r>
        </a:p>
      </dsp:txBody>
      <dsp:txXfrm>
        <a:off x="3422" y="110019"/>
        <a:ext cx="3337165" cy="830516"/>
      </dsp:txXfrm>
    </dsp:sp>
    <dsp:sp modelId="{8C65BD25-B73C-4FF8-985F-C5D9F75EB211}">
      <dsp:nvSpPr>
        <dsp:cNvPr id="0" name=""/>
        <dsp:cNvSpPr/>
      </dsp:nvSpPr>
      <dsp:spPr>
        <a:xfrm>
          <a:off x="3422" y="940535"/>
          <a:ext cx="3337165" cy="366482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a:t>Providing these incentives to stimulate market growth</a:t>
          </a:r>
          <a:endParaRPr lang="en-ID" sz="2300" kern="1200"/>
        </a:p>
        <a:p>
          <a:pPr marL="228600" lvl="1" indent="-228600" algn="l" defTabSz="1022350" rtl="0">
            <a:lnSpc>
              <a:spcPct val="90000"/>
            </a:lnSpc>
            <a:spcBef>
              <a:spcPct val="0"/>
            </a:spcBef>
            <a:spcAft>
              <a:spcPct val="15000"/>
            </a:spcAft>
            <a:buChar char="••"/>
          </a:pPr>
          <a:r>
            <a:rPr lang="en-ID" sz="2300" kern="1200"/>
            <a:t>Only lasted 1 year (2013-2014)</a:t>
          </a:r>
        </a:p>
      </dsp:txBody>
      <dsp:txXfrm>
        <a:off x="3422" y="940535"/>
        <a:ext cx="3337165" cy="3664820"/>
      </dsp:txXfrm>
    </dsp:sp>
    <dsp:sp modelId="{6CACF2A9-80C5-4241-A18E-DFD653C427A7}">
      <dsp:nvSpPr>
        <dsp:cNvPr id="0" name=""/>
        <dsp:cNvSpPr/>
      </dsp:nvSpPr>
      <dsp:spPr>
        <a:xfrm>
          <a:off x="3807790" y="110019"/>
          <a:ext cx="3337165" cy="83051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rtl="0">
            <a:lnSpc>
              <a:spcPct val="90000"/>
            </a:lnSpc>
            <a:spcBef>
              <a:spcPct val="0"/>
            </a:spcBef>
            <a:spcAft>
              <a:spcPct val="35000"/>
            </a:spcAft>
          </a:pPr>
          <a:r>
            <a:rPr lang="en-ID" sz="2300" kern="1200"/>
            <a:t>Local Fare Policy</a:t>
          </a:r>
          <a:r>
            <a:rPr lang="en-ID" sz="2300" kern="1200">
              <a:latin typeface="Calibri Light" panose="020F0302020204030204"/>
            </a:rPr>
            <a:t> </a:t>
          </a:r>
          <a:endParaRPr lang="en-ID" sz="2300" kern="1200"/>
        </a:p>
      </dsp:txBody>
      <dsp:txXfrm>
        <a:off x="3807790" y="110019"/>
        <a:ext cx="3337165" cy="830516"/>
      </dsp:txXfrm>
    </dsp:sp>
    <dsp:sp modelId="{DD98B05C-2F14-4D28-B401-1B95E2F90C55}">
      <dsp:nvSpPr>
        <dsp:cNvPr id="0" name=""/>
        <dsp:cNvSpPr/>
      </dsp:nvSpPr>
      <dsp:spPr>
        <a:xfrm>
          <a:off x="3807790" y="940535"/>
          <a:ext cx="3337165" cy="366482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a:t>Ministry of Energy and Mineral Resources No. 12/2017</a:t>
          </a:r>
          <a:endParaRPr lang="en-ID" sz="2300" kern="1200"/>
        </a:p>
        <a:p>
          <a:pPr marL="228600" lvl="1" indent="-228600" algn="l" defTabSz="1022350" rtl="0">
            <a:lnSpc>
              <a:spcPct val="90000"/>
            </a:lnSpc>
            <a:spcBef>
              <a:spcPct val="0"/>
            </a:spcBef>
            <a:spcAft>
              <a:spcPct val="15000"/>
            </a:spcAft>
            <a:buChar char="••"/>
          </a:pPr>
          <a:r>
            <a:rPr lang="en-US" sz="2300" kern="1200"/>
            <a:t>The </a:t>
          </a:r>
          <a:r>
            <a:rPr lang="en-US" sz="2300" i="0" kern="1200"/>
            <a:t>price the developer </a:t>
          </a:r>
          <a:r>
            <a:rPr lang="en-US" sz="2300" kern="1200"/>
            <a:t>gets is a predetermined local rate.</a:t>
          </a:r>
          <a:endParaRPr lang="en-ID" sz="2300" kern="1200"/>
        </a:p>
      </dsp:txBody>
      <dsp:txXfrm>
        <a:off x="3807790" y="940535"/>
        <a:ext cx="3337165" cy="3664820"/>
      </dsp:txXfrm>
    </dsp:sp>
    <dsp:sp modelId="{FA8CF1E1-831D-4464-9E02-683AAA8416D9}">
      <dsp:nvSpPr>
        <dsp:cNvPr id="0" name=""/>
        <dsp:cNvSpPr/>
      </dsp:nvSpPr>
      <dsp:spPr>
        <a:xfrm>
          <a:off x="7612159" y="110019"/>
          <a:ext cx="3337165" cy="830516"/>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i="1" kern="1200"/>
            <a:t>Rooftop Photovoltaic Solar Systems</a:t>
          </a:r>
          <a:r>
            <a:rPr lang="en-US" sz="2300" kern="1200"/>
            <a:t> (RPVSS)</a:t>
          </a:r>
          <a:endParaRPr lang="en-ID" sz="2300" kern="1200"/>
        </a:p>
      </dsp:txBody>
      <dsp:txXfrm>
        <a:off x="7612159" y="110019"/>
        <a:ext cx="3337165" cy="830516"/>
      </dsp:txXfrm>
    </dsp:sp>
    <dsp:sp modelId="{B2707A29-3E5A-4E08-8D4A-667E19145F0B}">
      <dsp:nvSpPr>
        <dsp:cNvPr id="0" name=""/>
        <dsp:cNvSpPr/>
      </dsp:nvSpPr>
      <dsp:spPr>
        <a:xfrm>
          <a:off x="7612159" y="940535"/>
          <a:ext cx="3337165" cy="3664820"/>
        </a:xfrm>
        <a:prstGeom prst="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ID" sz="2300" kern="1200"/>
            <a:t>Made in 2018</a:t>
          </a:r>
        </a:p>
        <a:p>
          <a:pPr marL="228600" lvl="1" indent="-228600" algn="l" defTabSz="1022350" rtl="0">
            <a:lnSpc>
              <a:spcPct val="90000"/>
            </a:lnSpc>
            <a:spcBef>
              <a:spcPct val="0"/>
            </a:spcBef>
            <a:spcAft>
              <a:spcPct val="15000"/>
            </a:spcAft>
            <a:buChar char="••"/>
          </a:pPr>
          <a:r>
            <a:rPr lang="en-US" sz="2300" kern="1200"/>
            <a:t>PLN customers can generate electricity supply independently from the solar PV system</a:t>
          </a:r>
          <a:endParaRPr lang="en-ID" sz="2300" kern="1200"/>
        </a:p>
        <a:p>
          <a:pPr marL="228600" lvl="1" indent="-228600" algn="l" defTabSz="1022350" rtl="0">
            <a:lnSpc>
              <a:spcPct val="90000"/>
            </a:lnSpc>
            <a:spcBef>
              <a:spcPct val="0"/>
            </a:spcBef>
            <a:spcAft>
              <a:spcPct val="15000"/>
            </a:spcAft>
            <a:buChar char="••"/>
          </a:pPr>
          <a:r>
            <a:rPr lang="en-US" sz="2300" kern="1200"/>
            <a:t>Customers can export excess electricity to the national grid for 65% of the full retail rate.</a:t>
          </a:r>
          <a:endParaRPr lang="en-ID" sz="2300" kern="1200"/>
        </a:p>
      </dsp:txBody>
      <dsp:txXfrm>
        <a:off x="7612159" y="940535"/>
        <a:ext cx="3337165" cy="36648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ED433-50A5-469D-B78A-481736635923}">
      <dsp:nvSpPr>
        <dsp:cNvPr id="0" name=""/>
        <dsp:cNvSpPr/>
      </dsp:nvSpPr>
      <dsp:spPr>
        <a:xfrm>
          <a:off x="0" y="3083"/>
          <a:ext cx="11229473" cy="72101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ID" sz="1800" b="0" kern="1200">
              <a:solidFill>
                <a:schemeClr val="tx1"/>
              </a:solidFill>
            </a:rPr>
            <a:t>1. Customers apply for a subscription to the </a:t>
          </a:r>
          <a:r>
            <a:rPr lang="en-ID" sz="1800" b="0" i="0" kern="1200">
              <a:solidFill>
                <a:schemeClr val="tx1"/>
              </a:solidFill>
            </a:rPr>
            <a:t>rooftop</a:t>
          </a:r>
          <a:r>
            <a:rPr lang="en-ID" sz="1800" b="0" kern="1200">
              <a:solidFill>
                <a:schemeClr val="tx1"/>
              </a:solidFill>
            </a:rPr>
            <a:t> PV system by attaching some administrative and technical requirements</a:t>
          </a:r>
        </a:p>
      </dsp:txBody>
      <dsp:txXfrm>
        <a:off x="21118" y="24201"/>
        <a:ext cx="11187237" cy="678777"/>
      </dsp:txXfrm>
    </dsp:sp>
    <dsp:sp modelId="{E8A44C37-EC55-4834-90D6-417601D70339}">
      <dsp:nvSpPr>
        <dsp:cNvPr id="0" name=""/>
        <dsp:cNvSpPr/>
      </dsp:nvSpPr>
      <dsp:spPr>
        <a:xfrm rot="5400000">
          <a:off x="5479546" y="742122"/>
          <a:ext cx="270380" cy="324456"/>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endParaRPr lang="en-ID" sz="1800" b="0" kern="1200">
            <a:solidFill>
              <a:schemeClr val="tx1"/>
            </a:solidFill>
          </a:endParaRPr>
        </a:p>
      </dsp:txBody>
      <dsp:txXfrm rot="-5400000">
        <a:off x="5517399" y="769160"/>
        <a:ext cx="194674" cy="189266"/>
      </dsp:txXfrm>
    </dsp:sp>
    <dsp:sp modelId="{95812272-A5EA-4DA2-8FE8-15F73BE4F81D}">
      <dsp:nvSpPr>
        <dsp:cNvPr id="0" name=""/>
        <dsp:cNvSpPr/>
      </dsp:nvSpPr>
      <dsp:spPr>
        <a:xfrm>
          <a:off x="0" y="1084603"/>
          <a:ext cx="11229473" cy="72101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kern="1200">
              <a:solidFill>
                <a:schemeClr val="tx1"/>
              </a:solidFill>
            </a:rPr>
            <a:t>2. PLN evaluates the administrative and technical requirements no later than 15 working days after the complete documents are received.</a:t>
          </a:r>
          <a:endParaRPr lang="en-ID" sz="1800" b="0" kern="1200">
            <a:solidFill>
              <a:schemeClr val="tx1"/>
            </a:solidFill>
          </a:endParaRPr>
        </a:p>
      </dsp:txBody>
      <dsp:txXfrm>
        <a:off x="21118" y="1105721"/>
        <a:ext cx="11187237" cy="678777"/>
      </dsp:txXfrm>
    </dsp:sp>
    <dsp:sp modelId="{FC519B37-F420-472F-990C-022B3293D994}">
      <dsp:nvSpPr>
        <dsp:cNvPr id="0" name=""/>
        <dsp:cNvSpPr/>
      </dsp:nvSpPr>
      <dsp:spPr>
        <a:xfrm rot="5400000">
          <a:off x="5479546" y="1823642"/>
          <a:ext cx="270380" cy="324456"/>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endParaRPr lang="en-ID" sz="1800" b="0" kern="1200">
            <a:solidFill>
              <a:schemeClr val="tx1"/>
            </a:solidFill>
          </a:endParaRPr>
        </a:p>
      </dsp:txBody>
      <dsp:txXfrm rot="-5400000">
        <a:off x="5517399" y="1850680"/>
        <a:ext cx="194674" cy="189266"/>
      </dsp:txXfrm>
    </dsp:sp>
    <dsp:sp modelId="{5FCBDFBD-911B-45F5-B8B6-6C792B3C5B80}">
      <dsp:nvSpPr>
        <dsp:cNvPr id="0" name=""/>
        <dsp:cNvSpPr/>
      </dsp:nvSpPr>
      <dsp:spPr>
        <a:xfrm>
          <a:off x="0" y="2166124"/>
          <a:ext cx="11229473" cy="72101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kern="1200">
              <a:solidFill>
                <a:schemeClr val="tx1"/>
              </a:solidFill>
            </a:rPr>
            <a:t>3. Business entities carry out the construction and installation of PV </a:t>
          </a:r>
          <a:r>
            <a:rPr lang="en-US" sz="1800" b="0" i="0" kern="1200">
              <a:solidFill>
                <a:schemeClr val="tx1"/>
              </a:solidFill>
            </a:rPr>
            <a:t>rooftops and </a:t>
          </a:r>
          <a:r>
            <a:rPr lang="en-US" sz="1800" b="0" kern="1200">
              <a:solidFill>
                <a:schemeClr val="tx1"/>
              </a:solidFill>
            </a:rPr>
            <a:t>inspection of PV </a:t>
          </a:r>
          <a:r>
            <a:rPr lang="en-US" sz="1800" b="0" i="0" kern="1200">
              <a:solidFill>
                <a:schemeClr val="tx1"/>
              </a:solidFill>
            </a:rPr>
            <a:t>rooftop</a:t>
          </a:r>
          <a:r>
            <a:rPr lang="en-US" sz="1800" b="0" kern="1200">
              <a:solidFill>
                <a:schemeClr val="tx1"/>
              </a:solidFill>
            </a:rPr>
            <a:t> installations to issue an Operation Acceptable Certification (SLO).</a:t>
          </a:r>
          <a:r>
            <a:rPr lang="en-US" sz="1800" b="0" kern="1200">
              <a:solidFill>
                <a:schemeClr val="tx1"/>
              </a:solidFill>
              <a:latin typeface="Calibri Light" panose="020F0302020204030204"/>
            </a:rPr>
            <a:t> </a:t>
          </a:r>
          <a:endParaRPr lang="en-ID" sz="1800" b="0" kern="1200">
            <a:solidFill>
              <a:schemeClr val="tx1"/>
            </a:solidFill>
          </a:endParaRPr>
        </a:p>
      </dsp:txBody>
      <dsp:txXfrm>
        <a:off x="21118" y="2187242"/>
        <a:ext cx="11187237" cy="678777"/>
      </dsp:txXfrm>
    </dsp:sp>
    <dsp:sp modelId="{CA206061-D497-4B69-BA1D-910C23A38239}">
      <dsp:nvSpPr>
        <dsp:cNvPr id="0" name=""/>
        <dsp:cNvSpPr/>
      </dsp:nvSpPr>
      <dsp:spPr>
        <a:xfrm rot="5400000">
          <a:off x="5479546" y="2905163"/>
          <a:ext cx="270380" cy="324456"/>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endParaRPr lang="en-ID" sz="1800" b="0" kern="1200">
            <a:solidFill>
              <a:schemeClr val="tx1"/>
            </a:solidFill>
          </a:endParaRPr>
        </a:p>
      </dsp:txBody>
      <dsp:txXfrm rot="-5400000">
        <a:off x="5517399" y="2932201"/>
        <a:ext cx="194674" cy="189266"/>
      </dsp:txXfrm>
    </dsp:sp>
    <dsp:sp modelId="{CE58195B-4F24-41D4-98C5-3F555CF618AB}">
      <dsp:nvSpPr>
        <dsp:cNvPr id="0" name=""/>
        <dsp:cNvSpPr/>
      </dsp:nvSpPr>
      <dsp:spPr>
        <a:xfrm>
          <a:off x="0" y="3247644"/>
          <a:ext cx="11229473" cy="72101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kern="1200">
              <a:solidFill>
                <a:schemeClr val="tx1"/>
              </a:solidFill>
            </a:rPr>
            <a:t>4. The customer pays the cost of supplying and installing the export-import kWh meter.</a:t>
          </a:r>
          <a:endParaRPr lang="en-ID" sz="1800" b="0" kern="1200">
            <a:solidFill>
              <a:schemeClr val="tx1"/>
            </a:solidFill>
          </a:endParaRPr>
        </a:p>
      </dsp:txBody>
      <dsp:txXfrm>
        <a:off x="21118" y="3268762"/>
        <a:ext cx="11187237" cy="678777"/>
      </dsp:txXfrm>
    </dsp:sp>
    <dsp:sp modelId="{D801F6EF-A9E3-47D1-A154-5C0B6C54B033}">
      <dsp:nvSpPr>
        <dsp:cNvPr id="0" name=""/>
        <dsp:cNvSpPr/>
      </dsp:nvSpPr>
      <dsp:spPr>
        <a:xfrm rot="5400000">
          <a:off x="5479546" y="3986683"/>
          <a:ext cx="270380" cy="324456"/>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l" defTabSz="800100">
            <a:lnSpc>
              <a:spcPct val="90000"/>
            </a:lnSpc>
            <a:spcBef>
              <a:spcPct val="0"/>
            </a:spcBef>
            <a:spcAft>
              <a:spcPct val="35000"/>
            </a:spcAft>
          </a:pPr>
          <a:endParaRPr lang="en-ID" sz="1800" b="0" kern="1200">
            <a:solidFill>
              <a:schemeClr val="tx1"/>
            </a:solidFill>
          </a:endParaRPr>
        </a:p>
      </dsp:txBody>
      <dsp:txXfrm rot="-5400000">
        <a:off x="5517399" y="4013721"/>
        <a:ext cx="194674" cy="189266"/>
      </dsp:txXfrm>
    </dsp:sp>
    <dsp:sp modelId="{4034187B-8DAF-489A-8F71-E47664E8CCA1}">
      <dsp:nvSpPr>
        <dsp:cNvPr id="0" name=""/>
        <dsp:cNvSpPr/>
      </dsp:nvSpPr>
      <dsp:spPr>
        <a:xfrm>
          <a:off x="0" y="4329164"/>
          <a:ext cx="11229473" cy="72101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b="0" kern="1200">
              <a:solidFill>
                <a:schemeClr val="tx1"/>
              </a:solidFill>
            </a:rPr>
            <a:t>5. The PLN unit provides and installs import-export kWh meters.</a:t>
          </a:r>
          <a:endParaRPr lang="en-ID" sz="1800" b="0" kern="1200">
            <a:solidFill>
              <a:schemeClr val="tx1"/>
            </a:solidFill>
          </a:endParaRPr>
        </a:p>
      </dsp:txBody>
      <dsp:txXfrm>
        <a:off x="21118" y="4350282"/>
        <a:ext cx="11187237" cy="6787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C39D7-3B9F-4203-A4A5-87224E430B5D}">
      <dsp:nvSpPr>
        <dsp:cNvPr id="0" name=""/>
        <dsp:cNvSpPr/>
      </dsp:nvSpPr>
      <dsp:spPr>
        <a:xfrm>
          <a:off x="1275419" y="1958"/>
          <a:ext cx="3057125" cy="1528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ID" sz="2400" kern="1200"/>
            <a:t>Social Marketing Strategy (Eagel et al, 2017)</a:t>
          </a:r>
        </a:p>
      </dsp:txBody>
      <dsp:txXfrm>
        <a:off x="1320189" y="46728"/>
        <a:ext cx="2967585" cy="1439022"/>
      </dsp:txXfrm>
    </dsp:sp>
    <dsp:sp modelId="{24F15792-3337-4F29-99E0-B2106DE23E57}">
      <dsp:nvSpPr>
        <dsp:cNvPr id="0" name=""/>
        <dsp:cNvSpPr/>
      </dsp:nvSpPr>
      <dsp:spPr>
        <a:xfrm>
          <a:off x="1581132" y="1530521"/>
          <a:ext cx="305712" cy="1146422"/>
        </a:xfrm>
        <a:custGeom>
          <a:avLst/>
          <a:gdLst/>
          <a:ahLst/>
          <a:cxnLst/>
          <a:rect l="0" t="0" r="0" b="0"/>
          <a:pathLst>
            <a:path>
              <a:moveTo>
                <a:pt x="0" y="0"/>
              </a:moveTo>
              <a:lnTo>
                <a:pt x="0" y="1146422"/>
              </a:lnTo>
              <a:lnTo>
                <a:pt x="305712" y="11464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1BCF20-C297-40F5-A0F7-8C0F0DD1552E}">
      <dsp:nvSpPr>
        <dsp:cNvPr id="0" name=""/>
        <dsp:cNvSpPr/>
      </dsp:nvSpPr>
      <dsp:spPr>
        <a:xfrm>
          <a:off x="1886844" y="1912662"/>
          <a:ext cx="2445700" cy="1528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a:t>How to communicate to influence homeowners to want to switch to energy saving power.</a:t>
          </a:r>
          <a:endParaRPr lang="en-ID" sz="1600" kern="1200"/>
        </a:p>
      </dsp:txBody>
      <dsp:txXfrm>
        <a:off x="1931614" y="1957432"/>
        <a:ext cx="2356160" cy="1439022"/>
      </dsp:txXfrm>
    </dsp:sp>
    <dsp:sp modelId="{27436C1C-7266-4C59-B6FC-F7BD3C1D9803}">
      <dsp:nvSpPr>
        <dsp:cNvPr id="0" name=""/>
        <dsp:cNvSpPr/>
      </dsp:nvSpPr>
      <dsp:spPr>
        <a:xfrm>
          <a:off x="1581132" y="1530521"/>
          <a:ext cx="305712" cy="3057125"/>
        </a:xfrm>
        <a:custGeom>
          <a:avLst/>
          <a:gdLst/>
          <a:ahLst/>
          <a:cxnLst/>
          <a:rect l="0" t="0" r="0" b="0"/>
          <a:pathLst>
            <a:path>
              <a:moveTo>
                <a:pt x="0" y="0"/>
              </a:moveTo>
              <a:lnTo>
                <a:pt x="0" y="3057125"/>
              </a:lnTo>
              <a:lnTo>
                <a:pt x="305712" y="3057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077A49-DE6E-4AD2-B84C-E5AD7A6988DB}">
      <dsp:nvSpPr>
        <dsp:cNvPr id="0" name=""/>
        <dsp:cNvSpPr/>
      </dsp:nvSpPr>
      <dsp:spPr>
        <a:xfrm>
          <a:off x="1886844" y="3823365"/>
          <a:ext cx="2445700" cy="1528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a:t>Educational programs such as newsletters, the internet, and applications can be a solution for respondents who lack information.</a:t>
          </a:r>
          <a:endParaRPr lang="en-ID" sz="1600" kern="1200"/>
        </a:p>
      </dsp:txBody>
      <dsp:txXfrm>
        <a:off x="1931614" y="3868135"/>
        <a:ext cx="2356160" cy="1439022"/>
      </dsp:txXfrm>
    </dsp:sp>
    <dsp:sp modelId="{B2CDFA32-601F-4B3B-8854-192F21F52519}">
      <dsp:nvSpPr>
        <dsp:cNvPr id="0" name=""/>
        <dsp:cNvSpPr/>
      </dsp:nvSpPr>
      <dsp:spPr>
        <a:xfrm>
          <a:off x="5096826" y="1958"/>
          <a:ext cx="3057125" cy="1528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D" sz="2400" kern="1200"/>
            <a:t>Cost-Performance (Noguchi, 2005)</a:t>
          </a:r>
        </a:p>
      </dsp:txBody>
      <dsp:txXfrm>
        <a:off x="5141596" y="46728"/>
        <a:ext cx="2967585" cy="1439022"/>
      </dsp:txXfrm>
    </dsp:sp>
    <dsp:sp modelId="{CC6B68C7-A00B-46A5-A528-B2E98FF98C95}">
      <dsp:nvSpPr>
        <dsp:cNvPr id="0" name=""/>
        <dsp:cNvSpPr/>
      </dsp:nvSpPr>
      <dsp:spPr>
        <a:xfrm>
          <a:off x="5402539" y="1530521"/>
          <a:ext cx="305712" cy="1146422"/>
        </a:xfrm>
        <a:custGeom>
          <a:avLst/>
          <a:gdLst/>
          <a:ahLst/>
          <a:cxnLst/>
          <a:rect l="0" t="0" r="0" b="0"/>
          <a:pathLst>
            <a:path>
              <a:moveTo>
                <a:pt x="0" y="0"/>
              </a:moveTo>
              <a:lnTo>
                <a:pt x="0" y="1146422"/>
              </a:lnTo>
              <a:lnTo>
                <a:pt x="305712" y="11464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8DE7A-F360-434F-9C68-B0250B7D7C5B}">
      <dsp:nvSpPr>
        <dsp:cNvPr id="0" name=""/>
        <dsp:cNvSpPr/>
      </dsp:nvSpPr>
      <dsp:spPr>
        <a:xfrm>
          <a:off x="5708251" y="1912662"/>
          <a:ext cx="2445700" cy="1528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a:t>The value-added production approach by setting a higher standard on house building.</a:t>
          </a:r>
          <a:endParaRPr lang="en-ID" sz="1600" kern="1200"/>
        </a:p>
      </dsp:txBody>
      <dsp:txXfrm>
        <a:off x="5753021" y="1957432"/>
        <a:ext cx="2356160" cy="1439022"/>
      </dsp:txXfrm>
    </dsp:sp>
    <dsp:sp modelId="{CEACB0F5-5F64-4176-BFA4-2F47A1D3F5AA}">
      <dsp:nvSpPr>
        <dsp:cNvPr id="0" name=""/>
        <dsp:cNvSpPr/>
      </dsp:nvSpPr>
      <dsp:spPr>
        <a:xfrm>
          <a:off x="5402539" y="1530521"/>
          <a:ext cx="305712" cy="3057125"/>
        </a:xfrm>
        <a:custGeom>
          <a:avLst/>
          <a:gdLst/>
          <a:ahLst/>
          <a:cxnLst/>
          <a:rect l="0" t="0" r="0" b="0"/>
          <a:pathLst>
            <a:path>
              <a:moveTo>
                <a:pt x="0" y="0"/>
              </a:moveTo>
              <a:lnTo>
                <a:pt x="0" y="3057125"/>
              </a:lnTo>
              <a:lnTo>
                <a:pt x="305712" y="3057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7B85F8-77E4-43DC-9E2C-ABF67B09B3E6}">
      <dsp:nvSpPr>
        <dsp:cNvPr id="0" name=""/>
        <dsp:cNvSpPr/>
      </dsp:nvSpPr>
      <dsp:spPr>
        <a:xfrm>
          <a:off x="5708251" y="3823365"/>
          <a:ext cx="2445700" cy="1528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a:t>A bulk custom design approach that can reduce production costs by </a:t>
          </a:r>
          <a:r>
            <a:rPr lang="en-US" sz="1600" i="0" kern="1200"/>
            <a:t>achieving economies of scope</a:t>
          </a:r>
          <a:r>
            <a:rPr lang="en-US" sz="1600" kern="1200"/>
            <a:t>.</a:t>
          </a:r>
          <a:endParaRPr lang="en-ID" sz="1600" kern="1200"/>
        </a:p>
      </dsp:txBody>
      <dsp:txXfrm>
        <a:off x="5753021" y="3868135"/>
        <a:ext cx="2356160" cy="1439022"/>
      </dsp:txXfrm>
    </dsp:sp>
    <dsp:sp modelId="{35E3DCBF-C698-4B80-9BAE-464EB75DBAF0}">
      <dsp:nvSpPr>
        <dsp:cNvPr id="0" name=""/>
        <dsp:cNvSpPr/>
      </dsp:nvSpPr>
      <dsp:spPr>
        <a:xfrm>
          <a:off x="8918233" y="1958"/>
          <a:ext cx="3057125" cy="15285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D" sz="2400" kern="1200"/>
            <a:t>Balance Score Card (Bach </a:t>
          </a:r>
          <a:r>
            <a:rPr lang="en-ID" sz="2400" kern="1200" err="1"/>
            <a:t>dkk</a:t>
          </a:r>
          <a:r>
            <a:rPr lang="en-ID" sz="2400" kern="1200"/>
            <a:t>, 2001)</a:t>
          </a:r>
        </a:p>
      </dsp:txBody>
      <dsp:txXfrm>
        <a:off x="8963003" y="46728"/>
        <a:ext cx="2967585" cy="1439022"/>
      </dsp:txXfrm>
    </dsp:sp>
    <dsp:sp modelId="{245C4230-E276-4866-BA7B-60DE1C611D29}">
      <dsp:nvSpPr>
        <dsp:cNvPr id="0" name=""/>
        <dsp:cNvSpPr/>
      </dsp:nvSpPr>
      <dsp:spPr>
        <a:xfrm>
          <a:off x="9223946" y="1530521"/>
          <a:ext cx="305712" cy="1146422"/>
        </a:xfrm>
        <a:custGeom>
          <a:avLst/>
          <a:gdLst/>
          <a:ahLst/>
          <a:cxnLst/>
          <a:rect l="0" t="0" r="0" b="0"/>
          <a:pathLst>
            <a:path>
              <a:moveTo>
                <a:pt x="0" y="0"/>
              </a:moveTo>
              <a:lnTo>
                <a:pt x="0" y="1146422"/>
              </a:lnTo>
              <a:lnTo>
                <a:pt x="305712" y="11464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1E7A1B-A5F9-4CC3-AA6D-C0C7F3561C14}">
      <dsp:nvSpPr>
        <dsp:cNvPr id="0" name=""/>
        <dsp:cNvSpPr/>
      </dsp:nvSpPr>
      <dsp:spPr>
        <a:xfrm>
          <a:off x="9529658" y="1912662"/>
          <a:ext cx="2445700" cy="1528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a:t>Integrating all the interests of stakeholders, including owners, customers, employees, and others on the scorecard.</a:t>
          </a:r>
          <a:endParaRPr lang="en-ID" sz="1600" kern="1200"/>
        </a:p>
      </dsp:txBody>
      <dsp:txXfrm>
        <a:off x="9574428" y="1957432"/>
        <a:ext cx="2356160" cy="1439022"/>
      </dsp:txXfrm>
    </dsp:sp>
    <dsp:sp modelId="{B41DF423-FA0E-46DA-A263-A8DA3FEA95F6}">
      <dsp:nvSpPr>
        <dsp:cNvPr id="0" name=""/>
        <dsp:cNvSpPr/>
      </dsp:nvSpPr>
      <dsp:spPr>
        <a:xfrm>
          <a:off x="9223946" y="1530521"/>
          <a:ext cx="305712" cy="3057125"/>
        </a:xfrm>
        <a:custGeom>
          <a:avLst/>
          <a:gdLst/>
          <a:ahLst/>
          <a:cxnLst/>
          <a:rect l="0" t="0" r="0" b="0"/>
          <a:pathLst>
            <a:path>
              <a:moveTo>
                <a:pt x="0" y="0"/>
              </a:moveTo>
              <a:lnTo>
                <a:pt x="0" y="3057125"/>
              </a:lnTo>
              <a:lnTo>
                <a:pt x="305712" y="30571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EF4EC9-BE65-4BDD-8D45-243B440B9AE2}">
      <dsp:nvSpPr>
        <dsp:cNvPr id="0" name=""/>
        <dsp:cNvSpPr/>
      </dsp:nvSpPr>
      <dsp:spPr>
        <a:xfrm>
          <a:off x="9529658" y="3823365"/>
          <a:ext cx="2445700" cy="15285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n-US" sz="1600" kern="1200"/>
            <a:t>BSC tries to provide a balanced impact report that is holistic and value-based.</a:t>
          </a:r>
          <a:endParaRPr lang="en-ID" sz="1600" kern="1200"/>
        </a:p>
      </dsp:txBody>
      <dsp:txXfrm>
        <a:off x="9574428" y="3868135"/>
        <a:ext cx="2356160" cy="14390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5DF6C-4613-4CDF-85A7-9A6EF96723D9}">
      <dsp:nvSpPr>
        <dsp:cNvPr id="0" name=""/>
        <dsp:cNvSpPr/>
      </dsp:nvSpPr>
      <dsp:spPr>
        <a:xfrm>
          <a:off x="0" y="28053"/>
          <a:ext cx="11700042" cy="71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buFont typeface="+mj-lt"/>
            <a:buAutoNum type="alphaLcPeriod"/>
          </a:pPr>
          <a:r>
            <a:rPr lang="en-US" sz="2800" kern="1200"/>
            <a:t>Aggregation Model Based on FIT Source</a:t>
          </a:r>
          <a:r>
            <a:rPr lang="en-US" sz="2800" kern="1200">
              <a:latin typeface="Calibri Light" panose="020F0302020204030204"/>
            </a:rPr>
            <a:t> </a:t>
          </a:r>
          <a:endParaRPr lang="en-ID" sz="2800" kern="1200"/>
        </a:p>
      </dsp:txBody>
      <dsp:txXfrm>
        <a:off x="34726" y="62779"/>
        <a:ext cx="11630590" cy="641908"/>
      </dsp:txXfrm>
    </dsp:sp>
    <dsp:sp modelId="{1427B026-427D-4F6F-B3F4-A3ED051D5271}">
      <dsp:nvSpPr>
        <dsp:cNvPr id="0" name=""/>
        <dsp:cNvSpPr/>
      </dsp:nvSpPr>
      <dsp:spPr>
        <a:xfrm>
          <a:off x="0" y="739413"/>
          <a:ext cx="11700042"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476"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a:t>This model is based on the national aggregation scale on a number of small-scale solar panels such as households and companies</a:t>
          </a:r>
          <a:endParaRPr lang="en-ID" sz="2000" kern="1200"/>
        </a:p>
      </dsp:txBody>
      <dsp:txXfrm>
        <a:off x="0" y="739413"/>
        <a:ext cx="11700042" cy="629280"/>
      </dsp:txXfrm>
    </dsp:sp>
    <dsp:sp modelId="{14372D22-0101-443F-A7B9-E879C63368AA}">
      <dsp:nvSpPr>
        <dsp:cNvPr id="0" name=""/>
        <dsp:cNvSpPr/>
      </dsp:nvSpPr>
      <dsp:spPr>
        <a:xfrm>
          <a:off x="0" y="1368693"/>
          <a:ext cx="11700042" cy="71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buFont typeface="+mj-lt"/>
            <a:buAutoNum type="alphaLcPeriod"/>
          </a:pPr>
          <a:r>
            <a:rPr lang="en-US" sz="2800" kern="1200"/>
            <a:t>Renewable Energy Service Provider Integrated Model</a:t>
          </a:r>
          <a:endParaRPr lang="en-ID" sz="2800" kern="1200"/>
        </a:p>
      </dsp:txBody>
      <dsp:txXfrm>
        <a:off x="34726" y="1403419"/>
        <a:ext cx="11630590" cy="641908"/>
      </dsp:txXfrm>
    </dsp:sp>
    <dsp:sp modelId="{32E3D086-1EBD-4196-A581-205F5A03F114}">
      <dsp:nvSpPr>
        <dsp:cNvPr id="0" name=""/>
        <dsp:cNvSpPr/>
      </dsp:nvSpPr>
      <dsp:spPr>
        <a:xfrm>
          <a:off x="0" y="2080053"/>
          <a:ext cx="11700042"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476"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a:t>The energy producers are owned by the company and sold under the FIT energy source</a:t>
          </a:r>
          <a:endParaRPr lang="en-ID" sz="2000" kern="1200"/>
        </a:p>
      </dsp:txBody>
      <dsp:txXfrm>
        <a:off x="0" y="2080053"/>
        <a:ext cx="11700042" cy="629280"/>
      </dsp:txXfrm>
    </dsp:sp>
    <dsp:sp modelId="{EBC6DEF5-E9F5-4050-A76D-13C61BC21BFF}">
      <dsp:nvSpPr>
        <dsp:cNvPr id="0" name=""/>
        <dsp:cNvSpPr/>
      </dsp:nvSpPr>
      <dsp:spPr>
        <a:xfrm>
          <a:off x="0" y="2709333"/>
          <a:ext cx="11700042" cy="71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buFont typeface="+mj-lt"/>
            <a:buAutoNum type="alphaLcPeriod"/>
          </a:pPr>
          <a:r>
            <a:rPr lang="en-US" sz="2800" kern="1200" dirty="0"/>
            <a:t>Centralized City Balancing Group Model</a:t>
          </a:r>
          <a:endParaRPr lang="en-ID" sz="2800" kern="1200" dirty="0"/>
        </a:p>
      </dsp:txBody>
      <dsp:txXfrm>
        <a:off x="34726" y="2744059"/>
        <a:ext cx="11630590" cy="641908"/>
      </dsp:txXfrm>
    </dsp:sp>
    <dsp:sp modelId="{38D2BBB5-116D-4C22-B243-4BEA5602FFE0}">
      <dsp:nvSpPr>
        <dsp:cNvPr id="0" name=""/>
        <dsp:cNvSpPr/>
      </dsp:nvSpPr>
      <dsp:spPr>
        <a:xfrm>
          <a:off x="0" y="3420693"/>
          <a:ext cx="11700042"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47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Solar power arrangements are focused at the city level with local companies joining joint ventures</a:t>
          </a:r>
          <a:endParaRPr lang="en-ID" sz="2000" kern="1200" dirty="0"/>
        </a:p>
      </dsp:txBody>
      <dsp:txXfrm>
        <a:off x="0" y="3420693"/>
        <a:ext cx="11700042" cy="629280"/>
      </dsp:txXfrm>
    </dsp:sp>
    <dsp:sp modelId="{A74A5337-380B-4B78-9424-368A112FD8D7}">
      <dsp:nvSpPr>
        <dsp:cNvPr id="0" name=""/>
        <dsp:cNvSpPr/>
      </dsp:nvSpPr>
      <dsp:spPr>
        <a:xfrm>
          <a:off x="0" y="4049973"/>
          <a:ext cx="11700042" cy="7113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buFont typeface="+mj-lt"/>
            <a:buAutoNum type="alphaLcPeriod"/>
          </a:pPr>
          <a:r>
            <a:rPr lang="en-US" sz="2800" kern="1200" dirty="0"/>
            <a:t>Regional Retail Energy Sources by Consumption Cooperatives</a:t>
          </a:r>
          <a:endParaRPr lang="en-ID" sz="2800" kern="1200" dirty="0"/>
        </a:p>
      </dsp:txBody>
      <dsp:txXfrm>
        <a:off x="34726" y="4084699"/>
        <a:ext cx="11630590" cy="641908"/>
      </dsp:txXfrm>
    </dsp:sp>
    <dsp:sp modelId="{93AFCB85-D77B-4131-88E8-5A8E743011A7}">
      <dsp:nvSpPr>
        <dsp:cNvPr id="0" name=""/>
        <dsp:cNvSpPr/>
      </dsp:nvSpPr>
      <dsp:spPr>
        <a:xfrm>
          <a:off x="0" y="4761333"/>
          <a:ext cx="11700042"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147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Through cooperatives, the distribution of renewable energy sales can be accelerated</a:t>
          </a:r>
          <a:endParaRPr lang="en-ID" sz="2000" kern="1200" dirty="0"/>
        </a:p>
      </dsp:txBody>
      <dsp:txXfrm>
        <a:off x="0" y="4761333"/>
        <a:ext cx="11700042" cy="62928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67D6CA-97E0-4C65-9D3B-C9941FF21A58}" type="datetimeFigureOut">
              <a:rPr lang="en-ID" smtClean="0"/>
              <a:t>1/12/2021</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012EE-4527-4AF7-A3E7-A68084556149}" type="slidenum">
              <a:rPr lang="en-ID" smtClean="0"/>
              <a:t>‹#›</a:t>
            </a:fld>
            <a:endParaRPr lang="en-ID"/>
          </a:p>
        </p:txBody>
      </p:sp>
    </p:spTree>
    <p:extLst>
      <p:ext uri="{BB962C8B-B14F-4D97-AF65-F5344CB8AC3E}">
        <p14:creationId xmlns:p14="http://schemas.microsoft.com/office/powerpoint/2010/main" val="369035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2255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1867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86559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Judul">
    <p:spTree>
      <p:nvGrpSpPr>
        <p:cNvPr id="1" name=""/>
        <p:cNvGrpSpPr/>
        <p:nvPr/>
      </p:nvGrpSpPr>
      <p:grpSpPr>
        <a:xfrm>
          <a:off x="0" y="0"/>
          <a:ext cx="0" cy="0"/>
          <a:chOff x="0" y="0"/>
          <a:chExt cx="0" cy="0"/>
        </a:xfrm>
      </p:grpSpPr>
      <p:sp>
        <p:nvSpPr>
          <p:cNvPr id="2" name="Judul 1"/>
          <p:cNvSpPr>
            <a:spLocks noGrp="1"/>
          </p:cNvSpPr>
          <p:nvPr>
            <p:ph type="ctrTitle"/>
          </p:nvPr>
        </p:nvSpPr>
        <p:spPr>
          <a:xfrm>
            <a:off x="1524000" y="1122363"/>
            <a:ext cx="9144000" cy="2387600"/>
          </a:xfrm>
        </p:spPr>
        <p:txBody>
          <a:bodyPr anchor="b"/>
          <a:lstStyle>
            <a:lvl1pPr algn="ctr">
              <a:defRPr sz="6000"/>
            </a:lvl1pPr>
          </a:lstStyle>
          <a:p>
            <a:r>
              <a:rPr lang="id-ID"/>
              <a:t>Klik untuk mengedit gaya judul Master</a:t>
            </a:r>
          </a:p>
        </p:txBody>
      </p:sp>
      <p:sp>
        <p:nvSpPr>
          <p:cNvPr id="3" name="Subjudu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d-ID"/>
              <a:t>Klik untuk mengedit gaya subjudul Master</a:t>
            </a:r>
          </a:p>
        </p:txBody>
      </p:sp>
      <p:sp>
        <p:nvSpPr>
          <p:cNvPr id="4" name="Tampungan Tanggal 3"/>
          <p:cNvSpPr>
            <a:spLocks noGrp="1"/>
          </p:cNvSpPr>
          <p:nvPr>
            <p:ph type="dt" sz="half" idx="10"/>
          </p:nvPr>
        </p:nvSpPr>
        <p:spPr/>
        <p:txBody>
          <a:bodyPr/>
          <a:lstStyle/>
          <a:p>
            <a:fld id="{873B37C5-83F5-43D7-873D-233FCA6C7BC7}" type="datetimeFigureOut">
              <a:rPr lang="id-ID" smtClean="0"/>
              <a:t>12/01/2021</a:t>
            </a:fld>
            <a:endParaRPr lang="id-ID"/>
          </a:p>
        </p:txBody>
      </p:sp>
      <p:sp>
        <p:nvSpPr>
          <p:cNvPr id="5" name="Tampungan Kaki 4"/>
          <p:cNvSpPr>
            <a:spLocks noGrp="1"/>
          </p:cNvSpPr>
          <p:nvPr>
            <p:ph type="ftr" sz="quarter" idx="11"/>
          </p:nvPr>
        </p:nvSpPr>
        <p:spPr/>
        <p:txBody>
          <a:bodyPr/>
          <a:lstStyle/>
          <a:p>
            <a:endParaRPr lang="id-ID"/>
          </a:p>
        </p:txBody>
      </p:sp>
      <p:sp>
        <p:nvSpPr>
          <p:cNvPr id="6" name="Tampungan Nomor Slide 5"/>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748269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Judul dan Konten">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ampungan Konten 2"/>
          <p:cNvSpPr>
            <a:spLocks noGrp="1"/>
          </p:cNvSpPr>
          <p:nvPr>
            <p:ph idx="1"/>
          </p:nvPr>
        </p:nvSpPr>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p:cNvSpPr>
            <a:spLocks noGrp="1"/>
          </p:cNvSpPr>
          <p:nvPr>
            <p:ph type="dt" sz="half" idx="10"/>
          </p:nvPr>
        </p:nvSpPr>
        <p:spPr/>
        <p:txBody>
          <a:bodyPr/>
          <a:lstStyle/>
          <a:p>
            <a:fld id="{873B37C5-83F5-43D7-873D-233FCA6C7BC7}" type="datetimeFigureOut">
              <a:rPr lang="id-ID" smtClean="0"/>
              <a:t>12/01/2021</a:t>
            </a:fld>
            <a:endParaRPr lang="id-ID"/>
          </a:p>
        </p:txBody>
      </p:sp>
      <p:sp>
        <p:nvSpPr>
          <p:cNvPr id="5" name="Tampungan Kaki 4"/>
          <p:cNvSpPr>
            <a:spLocks noGrp="1"/>
          </p:cNvSpPr>
          <p:nvPr>
            <p:ph type="ftr" sz="quarter" idx="11"/>
          </p:nvPr>
        </p:nvSpPr>
        <p:spPr/>
        <p:txBody>
          <a:bodyPr/>
          <a:lstStyle/>
          <a:p>
            <a:endParaRPr lang="id-ID"/>
          </a:p>
        </p:txBody>
      </p:sp>
      <p:sp>
        <p:nvSpPr>
          <p:cNvPr id="6" name="Tampungan Nomor Slide 5"/>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2951155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Kop Bagian">
    <p:spTree>
      <p:nvGrpSpPr>
        <p:cNvPr id="1" name=""/>
        <p:cNvGrpSpPr/>
        <p:nvPr/>
      </p:nvGrpSpPr>
      <p:grpSpPr>
        <a:xfrm>
          <a:off x="0" y="0"/>
          <a:ext cx="0" cy="0"/>
          <a:chOff x="0" y="0"/>
          <a:chExt cx="0" cy="0"/>
        </a:xfrm>
      </p:grpSpPr>
      <p:sp>
        <p:nvSpPr>
          <p:cNvPr id="2" name="Judul 1"/>
          <p:cNvSpPr>
            <a:spLocks noGrp="1"/>
          </p:cNvSpPr>
          <p:nvPr>
            <p:ph type="title"/>
          </p:nvPr>
        </p:nvSpPr>
        <p:spPr>
          <a:xfrm>
            <a:off x="831850" y="1709738"/>
            <a:ext cx="10515600" cy="2852737"/>
          </a:xfrm>
        </p:spPr>
        <p:txBody>
          <a:bodyPr anchor="b"/>
          <a:lstStyle>
            <a:lvl1pPr>
              <a:defRPr sz="6000"/>
            </a:lvl1pPr>
          </a:lstStyle>
          <a:p>
            <a:r>
              <a:rPr lang="id-ID"/>
              <a:t>Klik untuk mengedit gaya judul Master</a:t>
            </a:r>
          </a:p>
        </p:txBody>
      </p:sp>
      <p:sp>
        <p:nvSpPr>
          <p:cNvPr id="3" name="Tampungan Tek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d-ID"/>
              <a:t>Klik untuk edit gaya teks Master</a:t>
            </a:r>
          </a:p>
        </p:txBody>
      </p:sp>
      <p:sp>
        <p:nvSpPr>
          <p:cNvPr id="4" name="Tampungan Tanggal 3"/>
          <p:cNvSpPr>
            <a:spLocks noGrp="1"/>
          </p:cNvSpPr>
          <p:nvPr>
            <p:ph type="dt" sz="half" idx="10"/>
          </p:nvPr>
        </p:nvSpPr>
        <p:spPr/>
        <p:txBody>
          <a:bodyPr/>
          <a:lstStyle/>
          <a:p>
            <a:fld id="{873B37C5-83F5-43D7-873D-233FCA6C7BC7}" type="datetimeFigureOut">
              <a:rPr lang="id-ID" smtClean="0"/>
              <a:t>12/01/2021</a:t>
            </a:fld>
            <a:endParaRPr lang="id-ID"/>
          </a:p>
        </p:txBody>
      </p:sp>
      <p:sp>
        <p:nvSpPr>
          <p:cNvPr id="5" name="Tampungan Kaki 4"/>
          <p:cNvSpPr>
            <a:spLocks noGrp="1"/>
          </p:cNvSpPr>
          <p:nvPr>
            <p:ph type="ftr" sz="quarter" idx="11"/>
          </p:nvPr>
        </p:nvSpPr>
        <p:spPr/>
        <p:txBody>
          <a:bodyPr/>
          <a:lstStyle/>
          <a:p>
            <a:endParaRPr lang="id-ID"/>
          </a:p>
        </p:txBody>
      </p:sp>
      <p:sp>
        <p:nvSpPr>
          <p:cNvPr id="6" name="Tampungan Nomor Slide 5"/>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4026685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 Konten">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ampungan Konten 2"/>
          <p:cNvSpPr>
            <a:spLocks noGrp="1"/>
          </p:cNvSpPr>
          <p:nvPr>
            <p:ph sz="half" idx="1"/>
          </p:nvPr>
        </p:nvSpPr>
        <p:spPr>
          <a:xfrm>
            <a:off x="838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Konten 3"/>
          <p:cNvSpPr>
            <a:spLocks noGrp="1"/>
          </p:cNvSpPr>
          <p:nvPr>
            <p:ph sz="half" idx="2"/>
          </p:nvPr>
        </p:nvSpPr>
        <p:spPr>
          <a:xfrm>
            <a:off x="6172200" y="1825625"/>
            <a:ext cx="5181600" cy="435133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anggal 4"/>
          <p:cNvSpPr>
            <a:spLocks noGrp="1"/>
          </p:cNvSpPr>
          <p:nvPr>
            <p:ph type="dt" sz="half" idx="10"/>
          </p:nvPr>
        </p:nvSpPr>
        <p:spPr/>
        <p:txBody>
          <a:bodyPr/>
          <a:lstStyle/>
          <a:p>
            <a:fld id="{873B37C5-83F5-43D7-873D-233FCA6C7BC7}" type="datetimeFigureOut">
              <a:rPr lang="id-ID" smtClean="0"/>
              <a:t>12/01/2021</a:t>
            </a:fld>
            <a:endParaRPr lang="id-ID"/>
          </a:p>
        </p:txBody>
      </p:sp>
      <p:sp>
        <p:nvSpPr>
          <p:cNvPr id="6" name="Tampungan Kaki 5"/>
          <p:cNvSpPr>
            <a:spLocks noGrp="1"/>
          </p:cNvSpPr>
          <p:nvPr>
            <p:ph type="ftr" sz="quarter" idx="11"/>
          </p:nvPr>
        </p:nvSpPr>
        <p:spPr/>
        <p:txBody>
          <a:bodyPr/>
          <a:lstStyle/>
          <a:p>
            <a:endParaRPr lang="id-ID"/>
          </a:p>
        </p:txBody>
      </p:sp>
      <p:sp>
        <p:nvSpPr>
          <p:cNvPr id="7" name="Tampungan Nomor Slide 6"/>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1804217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erbandingan">
    <p:spTree>
      <p:nvGrpSpPr>
        <p:cNvPr id="1" name=""/>
        <p:cNvGrpSpPr/>
        <p:nvPr/>
      </p:nvGrpSpPr>
      <p:grpSpPr>
        <a:xfrm>
          <a:off x="0" y="0"/>
          <a:ext cx="0" cy="0"/>
          <a:chOff x="0" y="0"/>
          <a:chExt cx="0" cy="0"/>
        </a:xfrm>
      </p:grpSpPr>
      <p:sp>
        <p:nvSpPr>
          <p:cNvPr id="2" name="Judul 1"/>
          <p:cNvSpPr>
            <a:spLocks noGrp="1"/>
          </p:cNvSpPr>
          <p:nvPr>
            <p:ph type="title"/>
          </p:nvPr>
        </p:nvSpPr>
        <p:spPr>
          <a:xfrm>
            <a:off x="839788" y="365125"/>
            <a:ext cx="10515600" cy="1325563"/>
          </a:xfrm>
        </p:spPr>
        <p:txBody>
          <a:bodyPr/>
          <a:lstStyle/>
          <a:p>
            <a:r>
              <a:rPr lang="id-ID"/>
              <a:t>Klik untuk mengedit gaya judul Master</a:t>
            </a:r>
          </a:p>
        </p:txBody>
      </p:sp>
      <p:sp>
        <p:nvSpPr>
          <p:cNvPr id="3" name="Tampungan Tek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4" name="Tampungan Konten 3"/>
          <p:cNvSpPr>
            <a:spLocks noGrp="1"/>
          </p:cNvSpPr>
          <p:nvPr>
            <p:ph sz="half" idx="2"/>
          </p:nvPr>
        </p:nvSpPr>
        <p:spPr>
          <a:xfrm>
            <a:off x="839788" y="2505075"/>
            <a:ext cx="5157787"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5" name="Tampungan Tek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d-ID"/>
              <a:t>Klik untuk edit gaya teks Master</a:t>
            </a:r>
          </a:p>
        </p:txBody>
      </p:sp>
      <p:sp>
        <p:nvSpPr>
          <p:cNvPr id="6" name="Tampungan Konten 5"/>
          <p:cNvSpPr>
            <a:spLocks noGrp="1"/>
          </p:cNvSpPr>
          <p:nvPr>
            <p:ph sz="quarter" idx="4"/>
          </p:nvPr>
        </p:nvSpPr>
        <p:spPr>
          <a:xfrm>
            <a:off x="6172200" y="2505075"/>
            <a:ext cx="5183188" cy="3684588"/>
          </a:xfrm>
        </p:spPr>
        <p:txBody>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7" name="Tampungan Tanggal 6"/>
          <p:cNvSpPr>
            <a:spLocks noGrp="1"/>
          </p:cNvSpPr>
          <p:nvPr>
            <p:ph type="dt" sz="half" idx="10"/>
          </p:nvPr>
        </p:nvSpPr>
        <p:spPr/>
        <p:txBody>
          <a:bodyPr/>
          <a:lstStyle/>
          <a:p>
            <a:fld id="{873B37C5-83F5-43D7-873D-233FCA6C7BC7}" type="datetimeFigureOut">
              <a:rPr lang="id-ID" smtClean="0"/>
              <a:t>12/01/2021</a:t>
            </a:fld>
            <a:endParaRPr lang="id-ID"/>
          </a:p>
        </p:txBody>
      </p:sp>
      <p:sp>
        <p:nvSpPr>
          <p:cNvPr id="8" name="Tampungan Kaki 7"/>
          <p:cNvSpPr>
            <a:spLocks noGrp="1"/>
          </p:cNvSpPr>
          <p:nvPr>
            <p:ph type="ftr" sz="quarter" idx="11"/>
          </p:nvPr>
        </p:nvSpPr>
        <p:spPr/>
        <p:txBody>
          <a:bodyPr/>
          <a:lstStyle/>
          <a:p>
            <a:endParaRPr lang="id-ID"/>
          </a:p>
        </p:txBody>
      </p:sp>
      <p:sp>
        <p:nvSpPr>
          <p:cNvPr id="9" name="Tampungan Nomor Slide 8"/>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707034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udul Saja">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ampungan Tanggal 2"/>
          <p:cNvSpPr>
            <a:spLocks noGrp="1"/>
          </p:cNvSpPr>
          <p:nvPr>
            <p:ph type="dt" sz="half" idx="10"/>
          </p:nvPr>
        </p:nvSpPr>
        <p:spPr/>
        <p:txBody>
          <a:bodyPr/>
          <a:lstStyle/>
          <a:p>
            <a:fld id="{873B37C5-83F5-43D7-873D-233FCA6C7BC7}" type="datetimeFigureOut">
              <a:rPr lang="id-ID" smtClean="0"/>
              <a:t>12/01/2021</a:t>
            </a:fld>
            <a:endParaRPr lang="id-ID"/>
          </a:p>
        </p:txBody>
      </p:sp>
      <p:sp>
        <p:nvSpPr>
          <p:cNvPr id="4" name="Tampungan Kaki 3"/>
          <p:cNvSpPr>
            <a:spLocks noGrp="1"/>
          </p:cNvSpPr>
          <p:nvPr>
            <p:ph type="ftr" sz="quarter" idx="11"/>
          </p:nvPr>
        </p:nvSpPr>
        <p:spPr/>
        <p:txBody>
          <a:bodyPr/>
          <a:lstStyle/>
          <a:p>
            <a:endParaRPr lang="id-ID"/>
          </a:p>
        </p:txBody>
      </p:sp>
      <p:sp>
        <p:nvSpPr>
          <p:cNvPr id="5" name="Tampungan Nomor Slide 4"/>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4196678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Kosong">
    <p:spTree>
      <p:nvGrpSpPr>
        <p:cNvPr id="1" name=""/>
        <p:cNvGrpSpPr/>
        <p:nvPr/>
      </p:nvGrpSpPr>
      <p:grpSpPr>
        <a:xfrm>
          <a:off x="0" y="0"/>
          <a:ext cx="0" cy="0"/>
          <a:chOff x="0" y="0"/>
          <a:chExt cx="0" cy="0"/>
        </a:xfrm>
      </p:grpSpPr>
      <p:sp>
        <p:nvSpPr>
          <p:cNvPr id="2" name="Tampungan Tanggal 1"/>
          <p:cNvSpPr>
            <a:spLocks noGrp="1"/>
          </p:cNvSpPr>
          <p:nvPr>
            <p:ph type="dt" sz="half" idx="10"/>
          </p:nvPr>
        </p:nvSpPr>
        <p:spPr/>
        <p:txBody>
          <a:bodyPr/>
          <a:lstStyle/>
          <a:p>
            <a:fld id="{873B37C5-83F5-43D7-873D-233FCA6C7BC7}" type="datetimeFigureOut">
              <a:rPr lang="id-ID" smtClean="0"/>
              <a:t>12/01/2021</a:t>
            </a:fld>
            <a:endParaRPr lang="id-ID"/>
          </a:p>
        </p:txBody>
      </p:sp>
      <p:sp>
        <p:nvSpPr>
          <p:cNvPr id="3" name="Tampungan Kaki 2"/>
          <p:cNvSpPr>
            <a:spLocks noGrp="1"/>
          </p:cNvSpPr>
          <p:nvPr>
            <p:ph type="ftr" sz="quarter" idx="11"/>
          </p:nvPr>
        </p:nvSpPr>
        <p:spPr/>
        <p:txBody>
          <a:bodyPr/>
          <a:lstStyle/>
          <a:p>
            <a:endParaRPr lang="id-ID"/>
          </a:p>
        </p:txBody>
      </p:sp>
      <p:sp>
        <p:nvSpPr>
          <p:cNvPr id="4" name="Tampungan Nomor Slide 3"/>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1266665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onten dengan Keterangan">
    <p:spTree>
      <p:nvGrpSpPr>
        <p:cNvPr id="1" name=""/>
        <p:cNvGrpSpPr/>
        <p:nvPr/>
      </p:nvGrpSpPr>
      <p:grpSpPr>
        <a:xfrm>
          <a:off x="0" y="0"/>
          <a:ext cx="0" cy="0"/>
          <a:chOff x="0" y="0"/>
          <a:chExt cx="0" cy="0"/>
        </a:xfrm>
      </p:grpSpPr>
      <p:sp>
        <p:nvSpPr>
          <p:cNvPr id="2" name="Judul 1"/>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Konten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ek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p:cNvSpPr>
            <a:spLocks noGrp="1"/>
          </p:cNvSpPr>
          <p:nvPr>
            <p:ph type="dt" sz="half" idx="10"/>
          </p:nvPr>
        </p:nvSpPr>
        <p:spPr/>
        <p:txBody>
          <a:bodyPr/>
          <a:lstStyle/>
          <a:p>
            <a:fld id="{873B37C5-83F5-43D7-873D-233FCA6C7BC7}" type="datetimeFigureOut">
              <a:rPr lang="id-ID" smtClean="0"/>
              <a:t>12/01/2021</a:t>
            </a:fld>
            <a:endParaRPr lang="id-ID"/>
          </a:p>
        </p:txBody>
      </p:sp>
      <p:sp>
        <p:nvSpPr>
          <p:cNvPr id="6" name="Tampungan Kaki 5"/>
          <p:cNvSpPr>
            <a:spLocks noGrp="1"/>
          </p:cNvSpPr>
          <p:nvPr>
            <p:ph type="ftr" sz="quarter" idx="11"/>
          </p:nvPr>
        </p:nvSpPr>
        <p:spPr/>
        <p:txBody>
          <a:bodyPr/>
          <a:lstStyle/>
          <a:p>
            <a:endParaRPr lang="id-ID"/>
          </a:p>
        </p:txBody>
      </p:sp>
      <p:sp>
        <p:nvSpPr>
          <p:cNvPr id="7" name="Tampungan Nomor Slide 6"/>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3759981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177312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Gambar dengan Keterangan">
    <p:spTree>
      <p:nvGrpSpPr>
        <p:cNvPr id="1" name=""/>
        <p:cNvGrpSpPr/>
        <p:nvPr/>
      </p:nvGrpSpPr>
      <p:grpSpPr>
        <a:xfrm>
          <a:off x="0" y="0"/>
          <a:ext cx="0" cy="0"/>
          <a:chOff x="0" y="0"/>
          <a:chExt cx="0" cy="0"/>
        </a:xfrm>
      </p:grpSpPr>
      <p:sp>
        <p:nvSpPr>
          <p:cNvPr id="2" name="Judul 1"/>
          <p:cNvSpPr>
            <a:spLocks noGrp="1"/>
          </p:cNvSpPr>
          <p:nvPr>
            <p:ph type="title"/>
          </p:nvPr>
        </p:nvSpPr>
        <p:spPr>
          <a:xfrm>
            <a:off x="839788" y="457200"/>
            <a:ext cx="3932237" cy="1600200"/>
          </a:xfrm>
        </p:spPr>
        <p:txBody>
          <a:bodyPr anchor="b"/>
          <a:lstStyle>
            <a:lvl1pPr>
              <a:defRPr sz="3200"/>
            </a:lvl1pPr>
          </a:lstStyle>
          <a:p>
            <a:r>
              <a:rPr lang="id-ID"/>
              <a:t>Klik untuk mengedit gaya judul Master</a:t>
            </a:r>
          </a:p>
        </p:txBody>
      </p:sp>
      <p:sp>
        <p:nvSpPr>
          <p:cNvPr id="3" name="Tampungan Gamba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ampungan Tek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d-ID"/>
              <a:t>Klik untuk edit gaya teks Master</a:t>
            </a:r>
          </a:p>
        </p:txBody>
      </p:sp>
      <p:sp>
        <p:nvSpPr>
          <p:cNvPr id="5" name="Tampungan Tanggal 4"/>
          <p:cNvSpPr>
            <a:spLocks noGrp="1"/>
          </p:cNvSpPr>
          <p:nvPr>
            <p:ph type="dt" sz="half" idx="10"/>
          </p:nvPr>
        </p:nvSpPr>
        <p:spPr/>
        <p:txBody>
          <a:bodyPr/>
          <a:lstStyle/>
          <a:p>
            <a:fld id="{873B37C5-83F5-43D7-873D-233FCA6C7BC7}" type="datetimeFigureOut">
              <a:rPr lang="id-ID" smtClean="0"/>
              <a:t>12/01/2021</a:t>
            </a:fld>
            <a:endParaRPr lang="id-ID"/>
          </a:p>
        </p:txBody>
      </p:sp>
      <p:sp>
        <p:nvSpPr>
          <p:cNvPr id="6" name="Tampungan Kaki 5"/>
          <p:cNvSpPr>
            <a:spLocks noGrp="1"/>
          </p:cNvSpPr>
          <p:nvPr>
            <p:ph type="ftr" sz="quarter" idx="11"/>
          </p:nvPr>
        </p:nvSpPr>
        <p:spPr/>
        <p:txBody>
          <a:bodyPr/>
          <a:lstStyle/>
          <a:p>
            <a:endParaRPr lang="id-ID"/>
          </a:p>
        </p:txBody>
      </p:sp>
      <p:sp>
        <p:nvSpPr>
          <p:cNvPr id="7" name="Tampungan Nomor Slide 6"/>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3312978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Judul dan Teks Vertikal">
    <p:spTree>
      <p:nvGrpSpPr>
        <p:cNvPr id="1" name=""/>
        <p:cNvGrpSpPr/>
        <p:nvPr/>
      </p:nvGrpSpPr>
      <p:grpSpPr>
        <a:xfrm>
          <a:off x="0" y="0"/>
          <a:ext cx="0" cy="0"/>
          <a:chOff x="0" y="0"/>
          <a:chExt cx="0" cy="0"/>
        </a:xfrm>
      </p:grpSpPr>
      <p:sp>
        <p:nvSpPr>
          <p:cNvPr id="2" name="Judul 1"/>
          <p:cNvSpPr>
            <a:spLocks noGrp="1"/>
          </p:cNvSpPr>
          <p:nvPr>
            <p:ph type="title"/>
          </p:nvPr>
        </p:nvSpPr>
        <p:spPr/>
        <p:txBody>
          <a:bodyPr/>
          <a:lstStyle/>
          <a:p>
            <a:r>
              <a:rPr lang="id-ID"/>
              <a:t>Klik untuk mengedit gaya judul Master</a:t>
            </a:r>
          </a:p>
        </p:txBody>
      </p:sp>
      <p:sp>
        <p:nvSpPr>
          <p:cNvPr id="3" name="Tampungan Teks Vertikal 2"/>
          <p:cNvSpPr>
            <a:spLocks noGrp="1"/>
          </p:cNvSpPr>
          <p:nvPr>
            <p:ph type="body" orient="vert" idx="1"/>
          </p:nvPr>
        </p:nvSpPr>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p:cNvSpPr>
            <a:spLocks noGrp="1"/>
          </p:cNvSpPr>
          <p:nvPr>
            <p:ph type="dt" sz="half" idx="10"/>
          </p:nvPr>
        </p:nvSpPr>
        <p:spPr/>
        <p:txBody>
          <a:bodyPr/>
          <a:lstStyle/>
          <a:p>
            <a:fld id="{873B37C5-83F5-43D7-873D-233FCA6C7BC7}" type="datetimeFigureOut">
              <a:rPr lang="id-ID" smtClean="0"/>
              <a:t>12/01/2021</a:t>
            </a:fld>
            <a:endParaRPr lang="id-ID"/>
          </a:p>
        </p:txBody>
      </p:sp>
      <p:sp>
        <p:nvSpPr>
          <p:cNvPr id="5" name="Tampungan Kaki 4"/>
          <p:cNvSpPr>
            <a:spLocks noGrp="1"/>
          </p:cNvSpPr>
          <p:nvPr>
            <p:ph type="ftr" sz="quarter" idx="11"/>
          </p:nvPr>
        </p:nvSpPr>
        <p:spPr/>
        <p:txBody>
          <a:bodyPr/>
          <a:lstStyle/>
          <a:p>
            <a:endParaRPr lang="id-ID"/>
          </a:p>
        </p:txBody>
      </p:sp>
      <p:sp>
        <p:nvSpPr>
          <p:cNvPr id="6" name="Tampungan Nomor Slide 5"/>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1944783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Judul Vertikal dan Teks">
    <p:spTree>
      <p:nvGrpSpPr>
        <p:cNvPr id="1" name=""/>
        <p:cNvGrpSpPr/>
        <p:nvPr/>
      </p:nvGrpSpPr>
      <p:grpSpPr>
        <a:xfrm>
          <a:off x="0" y="0"/>
          <a:ext cx="0" cy="0"/>
          <a:chOff x="0" y="0"/>
          <a:chExt cx="0" cy="0"/>
        </a:xfrm>
      </p:grpSpPr>
      <p:sp>
        <p:nvSpPr>
          <p:cNvPr id="2" name="Judul Vertikal 1"/>
          <p:cNvSpPr>
            <a:spLocks noGrp="1"/>
          </p:cNvSpPr>
          <p:nvPr>
            <p:ph type="title" orient="vert"/>
          </p:nvPr>
        </p:nvSpPr>
        <p:spPr>
          <a:xfrm>
            <a:off x="8724900" y="365125"/>
            <a:ext cx="2628900" cy="5811838"/>
          </a:xfrm>
        </p:spPr>
        <p:txBody>
          <a:bodyPr vert="eaVert"/>
          <a:lstStyle/>
          <a:p>
            <a:r>
              <a:rPr lang="id-ID"/>
              <a:t>Klik untuk mengedit gaya judul Master</a:t>
            </a:r>
          </a:p>
        </p:txBody>
      </p:sp>
      <p:sp>
        <p:nvSpPr>
          <p:cNvPr id="3" name="Tampungan Teks Vertikal 2"/>
          <p:cNvSpPr>
            <a:spLocks noGrp="1"/>
          </p:cNvSpPr>
          <p:nvPr>
            <p:ph type="body" orient="vert" idx="1"/>
          </p:nvPr>
        </p:nvSpPr>
        <p:spPr>
          <a:xfrm>
            <a:off x="838200" y="365125"/>
            <a:ext cx="7734300" cy="5811838"/>
          </a:xfrm>
        </p:spPr>
        <p:txBody>
          <a:bodyPr vert="eaVert"/>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p:cNvSpPr>
            <a:spLocks noGrp="1"/>
          </p:cNvSpPr>
          <p:nvPr>
            <p:ph type="dt" sz="half" idx="10"/>
          </p:nvPr>
        </p:nvSpPr>
        <p:spPr/>
        <p:txBody>
          <a:bodyPr/>
          <a:lstStyle/>
          <a:p>
            <a:fld id="{873B37C5-83F5-43D7-873D-233FCA6C7BC7}" type="datetimeFigureOut">
              <a:rPr lang="id-ID" smtClean="0"/>
              <a:t>12/01/2021</a:t>
            </a:fld>
            <a:endParaRPr lang="id-ID"/>
          </a:p>
        </p:txBody>
      </p:sp>
      <p:sp>
        <p:nvSpPr>
          <p:cNvPr id="5" name="Tampungan Kaki 4"/>
          <p:cNvSpPr>
            <a:spLocks noGrp="1"/>
          </p:cNvSpPr>
          <p:nvPr>
            <p:ph type="ftr" sz="quarter" idx="11"/>
          </p:nvPr>
        </p:nvSpPr>
        <p:spPr/>
        <p:txBody>
          <a:bodyPr/>
          <a:lstStyle/>
          <a:p>
            <a:endParaRPr lang="id-ID"/>
          </a:p>
        </p:txBody>
      </p:sp>
      <p:sp>
        <p:nvSpPr>
          <p:cNvPr id="6" name="Tampungan Nomor Slide 5"/>
          <p:cNvSpPr>
            <a:spLocks noGrp="1"/>
          </p:cNvSpPr>
          <p:nvPr>
            <p:ph type="sldNum" sz="quarter" idx="12"/>
          </p:nvPr>
        </p:nvSpPr>
        <p:spPr/>
        <p:txBody>
          <a:bodyPr/>
          <a:lstStyle/>
          <a:p>
            <a:fld id="{93DD0948-2B38-4C88-A23E-90BAFC71CC23}" type="slidenum">
              <a:rPr lang="id-ID" smtClean="0"/>
              <a:t>‹#›</a:t>
            </a:fld>
            <a:endParaRPr lang="id-ID"/>
          </a:p>
        </p:txBody>
      </p:sp>
    </p:spTree>
    <p:extLst>
      <p:ext uri="{BB962C8B-B14F-4D97-AF65-F5344CB8AC3E}">
        <p14:creationId xmlns:p14="http://schemas.microsoft.com/office/powerpoint/2010/main" val="294387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30007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1345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6672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9982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2013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7510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9199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544245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ampungan Judu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d-ID"/>
              <a:t>Klik untuk mengedit gaya judul Master</a:t>
            </a:r>
          </a:p>
        </p:txBody>
      </p:sp>
      <p:sp>
        <p:nvSpPr>
          <p:cNvPr id="3" name="Tampungan Tek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d-ID"/>
              <a:t>Klik untuk edit gaya teks Master</a:t>
            </a:r>
          </a:p>
          <a:p>
            <a:pPr lvl="1"/>
            <a:r>
              <a:rPr lang="id-ID"/>
              <a:t>Tingkat kedua</a:t>
            </a:r>
          </a:p>
          <a:p>
            <a:pPr lvl="2"/>
            <a:r>
              <a:rPr lang="id-ID"/>
              <a:t>Tingkat ketiga</a:t>
            </a:r>
          </a:p>
          <a:p>
            <a:pPr lvl="3"/>
            <a:r>
              <a:rPr lang="id-ID"/>
              <a:t>Tingkat keempat</a:t>
            </a:r>
          </a:p>
          <a:p>
            <a:pPr lvl="4"/>
            <a:r>
              <a:rPr lang="id-ID"/>
              <a:t>Tingkat kelima</a:t>
            </a:r>
          </a:p>
        </p:txBody>
      </p:sp>
      <p:sp>
        <p:nvSpPr>
          <p:cNvPr id="4" name="Tampungan Tanggal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B37C5-83F5-43D7-873D-233FCA6C7BC7}" type="datetimeFigureOut">
              <a:rPr lang="id-ID" smtClean="0"/>
              <a:t>12/01/2021</a:t>
            </a:fld>
            <a:endParaRPr lang="id-ID"/>
          </a:p>
        </p:txBody>
      </p:sp>
      <p:sp>
        <p:nvSpPr>
          <p:cNvPr id="5" name="Tampungan Ka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Tampungan Nomor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D0948-2B38-4C88-A23E-90BAFC71CC23}" type="slidenum">
              <a:rPr lang="id-ID" smtClean="0"/>
              <a:t>‹#›</a:t>
            </a:fld>
            <a:endParaRPr lang="id-ID"/>
          </a:p>
        </p:txBody>
      </p:sp>
    </p:spTree>
    <p:extLst>
      <p:ext uri="{BB962C8B-B14F-4D97-AF65-F5344CB8AC3E}">
        <p14:creationId xmlns:p14="http://schemas.microsoft.com/office/powerpoint/2010/main" val="1667145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nditreview.blogspot.com/2011/07/kebiasaan-yang-tidak-hemat-listrik-saat.html" TargetMode="External"/><Relationship Id="rId7" Type="http://schemas.openxmlformats.org/officeDocument/2006/relationships/diagramColors" Target="../diagrams/colors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xml"/><Relationship Id="rId4" Type="http://schemas.openxmlformats.org/officeDocument/2006/relationships/chart" Target="../charts/chart57.xml"/></Relationships>
</file>

<file path=ppt/slides/_rels/slide5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 Id="rId4" Type="http://schemas.openxmlformats.org/officeDocument/2006/relationships/chart" Target="../charts/chart6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5.png"/><Relationship Id="rId7" Type="http://schemas.openxmlformats.org/officeDocument/2006/relationships/diagramQuickStyle" Target="../diagrams/quickStyle1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16.png"/><Relationship Id="rId9" Type="http://schemas.microsoft.com/office/2007/relationships/diagramDrawing" Target="../diagrams/drawing12.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457B">
            <a:alpha val="35000"/>
          </a:srgb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03941170-0D5C-4BD2-96BA-BD83F3CFF58C}"/>
              </a:ext>
            </a:extLst>
          </p:cNvPr>
          <p:cNvSpPr/>
          <p:nvPr/>
        </p:nvSpPr>
        <p:spPr>
          <a:xfrm>
            <a:off x="0" y="0"/>
            <a:ext cx="12192000" cy="1948721"/>
          </a:xfrm>
          <a:prstGeom prst="rect">
            <a:avLst/>
          </a:prstGeom>
          <a:solidFill>
            <a:srgbClr val="27457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D" sz="4400" b="1" kern="1000" spc="300">
                <a:ea typeface="+mn-lt"/>
                <a:cs typeface="+mn-lt"/>
              </a:rPr>
              <a:t>Analysis of Market Characteristics and Promotion Strategy of Rooftop PV</a:t>
            </a:r>
            <a:endParaRPr lang="en-US" b="1">
              <a:ea typeface="+mn-lt"/>
              <a:cs typeface="+mn-lt"/>
            </a:endParaRPr>
          </a:p>
        </p:txBody>
      </p:sp>
      <p:sp>
        <p:nvSpPr>
          <p:cNvPr id="9" name="Rectangle 8">
            <a:extLst>
              <a:ext uri="{FF2B5EF4-FFF2-40B4-BE49-F238E27FC236}">
                <a16:creationId xmlns:a16="http://schemas.microsoft.com/office/drawing/2014/main" xmlns="" id="{E5319642-0F98-4E3D-A9FB-D01DCA525FEC}"/>
              </a:ext>
            </a:extLst>
          </p:cNvPr>
          <p:cNvSpPr/>
          <p:nvPr/>
        </p:nvSpPr>
        <p:spPr>
          <a:xfrm>
            <a:off x="1461541" y="5902379"/>
            <a:ext cx="9268918" cy="749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D" spc="100">
                <a:solidFill>
                  <a:schemeClr val="tx1"/>
                </a:solidFill>
                <a:ea typeface="+mn-lt"/>
                <a:cs typeface="+mn-lt"/>
              </a:rPr>
              <a:t>Airlangga University Cooperation and Development Management Agency</a:t>
            </a:r>
            <a:endParaRPr lang="en-US">
              <a:solidFill>
                <a:schemeClr val="tx1"/>
              </a:solidFill>
              <a:cs typeface="Calibri"/>
            </a:endParaRPr>
          </a:p>
          <a:p>
            <a:pPr algn="ctr"/>
            <a:r>
              <a:rPr lang="en-ID" b="1" spc="100">
                <a:solidFill>
                  <a:schemeClr val="tx1"/>
                </a:solidFill>
                <a:latin typeface="Bodoni MT"/>
              </a:rPr>
              <a:t>&amp;</a:t>
            </a:r>
          </a:p>
          <a:p>
            <a:pPr algn="ctr"/>
            <a:r>
              <a:rPr lang="en-ID" spc="100">
                <a:solidFill>
                  <a:schemeClr val="tx1"/>
                </a:solidFill>
                <a:ea typeface="+mn-lt"/>
                <a:cs typeface="+mn-lt"/>
              </a:rPr>
              <a:t>Center for Research and Development of Electricity PLN Jakarta</a:t>
            </a:r>
            <a:endParaRPr lang="en-ID">
              <a:solidFill>
                <a:schemeClr val="tx1"/>
              </a:solidFill>
              <a:ea typeface="+mn-lt"/>
              <a:cs typeface="+mn-lt"/>
            </a:endParaRPr>
          </a:p>
        </p:txBody>
      </p:sp>
      <p:pic>
        <p:nvPicPr>
          <p:cNvPr id="11" name="Picture 10">
            <a:extLst>
              <a:ext uri="{FF2B5EF4-FFF2-40B4-BE49-F238E27FC236}">
                <a16:creationId xmlns:a16="http://schemas.microsoft.com/office/drawing/2014/main" xmlns="" id="{898E35AC-1FE2-483F-99A2-8F10B5B58895}"/>
              </a:ext>
            </a:extLst>
          </p:cNvPr>
          <p:cNvPicPr>
            <a:picLocks noChangeAspect="1"/>
          </p:cNvPicPr>
          <p:nvPr/>
        </p:nvPicPr>
        <p:blipFill rotWithShape="1">
          <a:blip r:embed="rId2">
            <a:extLst>
              <a:ext uri="{28A0092B-C50C-407E-A947-70E740481C1C}">
                <a14:useLocalDpi xmlns:a14="http://schemas.microsoft.com/office/drawing/2010/main" val="0"/>
              </a:ext>
            </a:extLst>
          </a:blip>
          <a:srcRect l="1334" t="12834" b="25270"/>
          <a:stretch/>
        </p:blipFill>
        <p:spPr>
          <a:xfrm>
            <a:off x="0" y="1948721"/>
            <a:ext cx="12192000" cy="3803755"/>
          </a:xfrm>
          <a:prstGeom prst="rect">
            <a:avLst/>
          </a:prstGeom>
        </p:spPr>
      </p:pic>
    </p:spTree>
    <p:extLst>
      <p:ext uri="{BB962C8B-B14F-4D97-AF65-F5344CB8AC3E}">
        <p14:creationId xmlns:p14="http://schemas.microsoft.com/office/powerpoint/2010/main" val="371719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E654CD-0ECF-4250-898A-C879FBA21093}"/>
              </a:ext>
            </a:extLst>
          </p:cNvPr>
          <p:cNvSpPr>
            <a:spLocks noGrp="1"/>
          </p:cNvSpPr>
          <p:nvPr>
            <p:ph type="title"/>
          </p:nvPr>
        </p:nvSpPr>
        <p:spPr>
          <a:xfrm>
            <a:off x="838200" y="365125"/>
            <a:ext cx="10515600" cy="773864"/>
          </a:xfrm>
        </p:spPr>
        <p:txBody>
          <a:bodyPr>
            <a:normAutofit/>
          </a:bodyPr>
          <a:lstStyle/>
          <a:p>
            <a:pPr algn="ctr"/>
            <a:r>
              <a:rPr lang="en-ID" sz="3200" b="1">
                <a:ea typeface="+mj-lt"/>
                <a:cs typeface="+mj-lt"/>
              </a:rPr>
              <a:t>Rooftop PV Marketing Strategy Based on Previous Studies</a:t>
            </a:r>
            <a:endParaRPr lang="en-US" b="1">
              <a:cs typeface="Calibri Light" panose="020F0302020204030204"/>
            </a:endParaRPr>
          </a:p>
        </p:txBody>
      </p:sp>
      <p:graphicFrame>
        <p:nvGraphicFramePr>
          <p:cNvPr id="4" name="Content Placeholder 3">
            <a:extLst>
              <a:ext uri="{FF2B5EF4-FFF2-40B4-BE49-F238E27FC236}">
                <a16:creationId xmlns:a16="http://schemas.microsoft.com/office/drawing/2014/main" xmlns="" id="{17BF595C-3127-4643-B8E1-A0036894DA03}"/>
              </a:ext>
            </a:extLst>
          </p:cNvPr>
          <p:cNvGraphicFramePr>
            <a:graphicFrameLocks noGrp="1"/>
          </p:cNvGraphicFramePr>
          <p:nvPr>
            <p:ph idx="1"/>
            <p:extLst>
              <p:ext uri="{D42A27DB-BD31-4B8C-83A1-F6EECF244321}">
                <p14:modId xmlns:p14="http://schemas.microsoft.com/office/powerpoint/2010/main" val="3380384993"/>
              </p:ext>
            </p:extLst>
          </p:nvPr>
        </p:nvGraphicFramePr>
        <p:xfrm>
          <a:off x="-529390" y="1138988"/>
          <a:ext cx="13250779" cy="5353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8515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3048A2-7E8B-40A6-840D-52311CDCFF21}"/>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xmlns="" id="{83AC147D-359E-45B6-81CC-10C3E8034867}"/>
              </a:ext>
            </a:extLst>
          </p:cNvPr>
          <p:cNvSpPr>
            <a:spLocks noGrp="1"/>
          </p:cNvSpPr>
          <p:nvPr>
            <p:ph idx="1"/>
          </p:nvPr>
        </p:nvSpPr>
        <p:spPr>
          <a:xfrm>
            <a:off x="838200" y="2181725"/>
            <a:ext cx="10515600" cy="3995237"/>
          </a:xfrm>
        </p:spPr>
        <p:txBody>
          <a:bodyPr vert="horz" lIns="91440" tIns="45720" rIns="91440" bIns="45720" rtlCol="0" anchor="t">
            <a:normAutofit/>
          </a:bodyPr>
          <a:lstStyle/>
          <a:p>
            <a:pPr algn="just"/>
            <a:r>
              <a:rPr lang="en" sz="2400">
                <a:latin typeface="Calibri"/>
                <a:ea typeface="Calibri" panose="020F0502020204030204" pitchFamily="34" charset="0"/>
                <a:cs typeface="Calibri"/>
              </a:rPr>
              <a:t>The </a:t>
            </a:r>
            <a:r>
              <a:rPr lang="en" sz="2400">
                <a:effectLst/>
                <a:latin typeface="Calibri"/>
                <a:ea typeface="Calibri" panose="020F0502020204030204" pitchFamily="34" charset="0"/>
                <a:cs typeface="Calibri"/>
              </a:rPr>
              <a:t>PV Rooftop </a:t>
            </a:r>
            <a:r>
              <a:rPr lang="en" sz="2400">
                <a:latin typeface="Calibri"/>
                <a:ea typeface="Calibri" panose="020F0502020204030204" pitchFamily="34" charset="0"/>
                <a:cs typeface="Calibri"/>
              </a:rPr>
              <a:t>business model plan that will be offered by </a:t>
            </a:r>
            <a:r>
              <a:rPr lang="en" sz="2400">
                <a:effectLst/>
                <a:latin typeface="Calibri"/>
                <a:ea typeface="Calibri" panose="020F0502020204030204" pitchFamily="34" charset="0"/>
                <a:cs typeface="Calibri"/>
              </a:rPr>
              <a:t>PLN </a:t>
            </a:r>
            <a:r>
              <a:rPr lang="en" sz="2400">
                <a:latin typeface="Calibri"/>
                <a:ea typeface="Calibri" panose="020F0502020204030204" pitchFamily="34" charset="0"/>
                <a:cs typeface="Calibri"/>
              </a:rPr>
              <a:t>includes three packages</a:t>
            </a:r>
            <a:r>
              <a:rPr lang="en" sz="2400">
                <a:effectLst/>
                <a:latin typeface="Calibri"/>
                <a:ea typeface="Calibri" panose="020F0502020204030204" pitchFamily="34" charset="0"/>
                <a:cs typeface="Calibri"/>
              </a:rPr>
              <a:t>, </a:t>
            </a:r>
            <a:r>
              <a:rPr lang="en" sz="2400">
                <a:latin typeface="Calibri"/>
                <a:ea typeface="Calibri" panose="020F0502020204030204" pitchFamily="34" charset="0"/>
                <a:cs typeface="Calibri"/>
              </a:rPr>
              <a:t>including the </a:t>
            </a:r>
            <a:r>
              <a:rPr lang="en" sz="2400">
                <a:effectLst/>
                <a:latin typeface="Calibri"/>
                <a:ea typeface="Calibri" panose="020F0502020204030204" pitchFamily="34" charset="0"/>
                <a:cs typeface="Calibri"/>
              </a:rPr>
              <a:t>Sapphire, Ruby, </a:t>
            </a:r>
            <a:r>
              <a:rPr lang="en" sz="2400">
                <a:latin typeface="Calibri"/>
                <a:ea typeface="Calibri" panose="020F0502020204030204" pitchFamily="34" charset="0"/>
                <a:cs typeface="Calibri"/>
              </a:rPr>
              <a:t>and </a:t>
            </a:r>
            <a:r>
              <a:rPr lang="en" sz="2400">
                <a:effectLst/>
                <a:latin typeface="Calibri"/>
                <a:ea typeface="Calibri" panose="020F0502020204030204" pitchFamily="34" charset="0"/>
                <a:cs typeface="Calibri"/>
              </a:rPr>
              <a:t>Emerald</a:t>
            </a:r>
            <a:r>
              <a:rPr lang="en" sz="2400">
                <a:latin typeface="Calibri"/>
                <a:ea typeface="Calibri" panose="020F0502020204030204" pitchFamily="34" charset="0"/>
                <a:cs typeface="Calibri"/>
              </a:rPr>
              <a:t> packages</a:t>
            </a:r>
            <a:r>
              <a:rPr lang="en" sz="2400">
                <a:effectLst/>
                <a:latin typeface="Calibri"/>
                <a:ea typeface="Calibri" panose="020F0502020204030204" pitchFamily="34" charset="0"/>
                <a:cs typeface="Calibri"/>
              </a:rPr>
              <a:t>. </a:t>
            </a:r>
            <a:r>
              <a:rPr lang="en" sz="2400">
                <a:latin typeface="Calibri"/>
                <a:ea typeface="Calibri" panose="020F0502020204030204" pitchFamily="34" charset="0"/>
                <a:cs typeface="Calibri"/>
              </a:rPr>
              <a:t>Each package has different benefits and types of services</a:t>
            </a:r>
            <a:r>
              <a:rPr lang="en" sz="2400">
                <a:effectLst/>
                <a:latin typeface="Calibri"/>
                <a:ea typeface="Calibri" panose="020F0502020204030204" pitchFamily="34" charset="0"/>
                <a:cs typeface="Calibri"/>
              </a:rPr>
              <a:t>.</a:t>
            </a:r>
            <a:endParaRPr lang="en">
              <a:latin typeface="Calibri"/>
              <a:cs typeface="Calibri"/>
            </a:endParaRPr>
          </a:p>
          <a:p>
            <a:pPr algn="just"/>
            <a:r>
              <a:rPr lang="en" sz="2400">
                <a:latin typeface="Calibri"/>
                <a:ea typeface="Times New Roman" panose="02020603050405020304" pitchFamily="18" charset="0"/>
                <a:cs typeface="Times New Roman"/>
              </a:rPr>
              <a:t>Based on the results of the </a:t>
            </a:r>
            <a:r>
              <a:rPr lang="en" sz="2400">
                <a:effectLst/>
                <a:latin typeface="Calibri"/>
                <a:ea typeface="Times New Roman" panose="02020603050405020304" pitchFamily="18" charset="0"/>
                <a:cs typeface="Times New Roman"/>
              </a:rPr>
              <a:t>SWOT</a:t>
            </a:r>
            <a:r>
              <a:rPr lang="en" sz="2400">
                <a:latin typeface="Calibri"/>
                <a:ea typeface="Times New Roman" panose="02020603050405020304" pitchFamily="18" charset="0"/>
                <a:cs typeface="Times New Roman"/>
              </a:rPr>
              <a:t> analysis</a:t>
            </a:r>
            <a:r>
              <a:rPr lang="en" sz="2400">
                <a:effectLst/>
                <a:latin typeface="Calibri"/>
                <a:ea typeface="Times New Roman" panose="02020603050405020304" pitchFamily="18" charset="0"/>
                <a:cs typeface="Times New Roman"/>
              </a:rPr>
              <a:t>, PLN </a:t>
            </a:r>
            <a:r>
              <a:rPr lang="en" sz="2400">
                <a:latin typeface="Calibri"/>
                <a:ea typeface="Times New Roman" panose="02020603050405020304" pitchFamily="18" charset="0"/>
                <a:cs typeface="Times New Roman"/>
              </a:rPr>
              <a:t>is in a very strong position because apart from having very good strength</a:t>
            </a:r>
            <a:r>
              <a:rPr lang="en" sz="2400">
                <a:effectLst/>
                <a:latin typeface="Calibri"/>
                <a:ea typeface="Times New Roman" panose="02020603050405020304" pitchFamily="18" charset="0"/>
                <a:cs typeface="Times New Roman"/>
              </a:rPr>
              <a:t>, PLN </a:t>
            </a:r>
            <a:r>
              <a:rPr lang="en" sz="2400">
                <a:latin typeface="Calibri"/>
                <a:ea typeface="Times New Roman" panose="02020603050405020304" pitchFamily="18" charset="0"/>
                <a:cs typeface="Times New Roman"/>
              </a:rPr>
              <a:t>also has ample opportunities to expand the rooftop </a:t>
            </a:r>
            <a:r>
              <a:rPr lang="en" sz="2400">
                <a:effectLst/>
                <a:latin typeface="Calibri"/>
                <a:ea typeface="Times New Roman" panose="02020603050405020304" pitchFamily="18" charset="0"/>
                <a:cs typeface="Times New Roman"/>
              </a:rPr>
              <a:t>solar PV </a:t>
            </a:r>
            <a:r>
              <a:rPr lang="en" sz="2400">
                <a:latin typeface="Calibri"/>
                <a:ea typeface="Times New Roman" panose="02020603050405020304" pitchFamily="18" charset="0"/>
                <a:cs typeface="Times New Roman"/>
              </a:rPr>
              <a:t>project</a:t>
            </a:r>
            <a:r>
              <a:rPr lang="en" sz="2400">
                <a:effectLst/>
                <a:latin typeface="Calibri"/>
                <a:ea typeface="Times New Roman" panose="02020603050405020304" pitchFamily="18" charset="0"/>
                <a:cs typeface="Times New Roman"/>
              </a:rPr>
              <a:t>. </a:t>
            </a:r>
            <a:r>
              <a:rPr lang="en" sz="2400">
                <a:latin typeface="Calibri"/>
                <a:ea typeface="Times New Roman" panose="02020603050405020304" pitchFamily="18" charset="0"/>
                <a:cs typeface="Times New Roman"/>
              </a:rPr>
              <a:t>The strategy that can be applied in this condition is an aggressive strategy because </a:t>
            </a:r>
            <a:r>
              <a:rPr lang="en" sz="2400">
                <a:effectLst/>
                <a:latin typeface="Calibri"/>
                <a:ea typeface="Calibri" panose="020F0502020204030204" pitchFamily="34" charset="0"/>
                <a:cs typeface="Times New Roman"/>
              </a:rPr>
              <a:t>PLN </a:t>
            </a:r>
            <a:r>
              <a:rPr lang="en" sz="2400">
                <a:latin typeface="Calibri"/>
                <a:ea typeface="Calibri" panose="020F0502020204030204" pitchFamily="34" charset="0"/>
                <a:cs typeface="Times New Roman"/>
              </a:rPr>
              <a:t>has a great opportunity to become a market leader</a:t>
            </a:r>
            <a:r>
              <a:rPr lang="en" sz="2400">
                <a:effectLst/>
                <a:latin typeface="Calibri"/>
                <a:ea typeface="Calibri" panose="020F0502020204030204" pitchFamily="34" charset="0"/>
                <a:cs typeface="Times New Roman"/>
              </a:rPr>
              <a:t>. PLN </a:t>
            </a:r>
            <a:r>
              <a:rPr lang="en" sz="2400">
                <a:latin typeface="Calibri"/>
                <a:ea typeface="Calibri" panose="020F0502020204030204" pitchFamily="34" charset="0"/>
                <a:cs typeface="Times New Roman"/>
              </a:rPr>
              <a:t>can carry out an aggressive strategy by carrying out vertical integration and diversifying conglomerates</a:t>
            </a:r>
            <a:r>
              <a:rPr lang="en" sz="2400">
                <a:effectLst/>
                <a:latin typeface="Calibri"/>
                <a:ea typeface="Times New Roman" panose="02020603050405020304" pitchFamily="18" charset="0"/>
                <a:cs typeface="Times New Roman"/>
              </a:rPr>
              <a:t>.</a:t>
            </a:r>
            <a:endParaRPr lang="en" sz="2400">
              <a:effectLst/>
              <a:latin typeface="Times New Roman"/>
              <a:ea typeface="Calibri" panose="020F0502020204030204" pitchFamily="34" charset="0"/>
              <a:cs typeface="Times New Roman" panose="02020603050405020304" pitchFamily="18" charset="0"/>
            </a:endParaRPr>
          </a:p>
          <a:p>
            <a:pPr algn="just"/>
            <a:endParaRPr lang="en-ID" sz="3600">
              <a:cs typeface="Calibri" panose="020F0502020204030204"/>
            </a:endParaRPr>
          </a:p>
        </p:txBody>
      </p:sp>
      <p:sp>
        <p:nvSpPr>
          <p:cNvPr id="4" name="Title 1">
            <a:extLst>
              <a:ext uri="{FF2B5EF4-FFF2-40B4-BE49-F238E27FC236}">
                <a16:creationId xmlns:a16="http://schemas.microsoft.com/office/drawing/2014/main" xmlns="" id="{C78D8163-88A6-4B13-A19D-CAAA9785F0DB}"/>
              </a:ext>
            </a:extLst>
          </p:cNvPr>
          <p:cNvSpPr txBox="1">
            <a:spLocks/>
          </p:cNvSpPr>
          <p:nvPr/>
        </p:nvSpPr>
        <p:spPr>
          <a:xfrm>
            <a:off x="2069432" y="365125"/>
            <a:ext cx="9284368" cy="1325563"/>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D" dirty="0">
                <a:ea typeface="+mn-lt"/>
                <a:cs typeface="+mn-lt"/>
              </a:rPr>
              <a:t>Prospects for PLN's Involvement in Rooftop PV Business in Indonesia</a:t>
            </a:r>
            <a:endParaRPr lang="en-US" dirty="0">
              <a:ea typeface="+mn-lt"/>
              <a:cs typeface="+mn-lt"/>
            </a:endParaRPr>
          </a:p>
        </p:txBody>
      </p:sp>
      <p:sp>
        <p:nvSpPr>
          <p:cNvPr id="5" name="Oval 4">
            <a:extLst>
              <a:ext uri="{FF2B5EF4-FFF2-40B4-BE49-F238E27FC236}">
                <a16:creationId xmlns:a16="http://schemas.microsoft.com/office/drawing/2014/main" xmlns="" id="{E21B138D-2EF9-4AFE-A452-D78A31263EE5}"/>
              </a:ext>
            </a:extLst>
          </p:cNvPr>
          <p:cNvSpPr/>
          <p:nvPr/>
        </p:nvSpPr>
        <p:spPr>
          <a:xfrm>
            <a:off x="838200" y="400446"/>
            <a:ext cx="1231232" cy="125491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D" sz="4000"/>
              <a:t>3.</a:t>
            </a:r>
          </a:p>
        </p:txBody>
      </p:sp>
    </p:spTree>
    <p:extLst>
      <p:ext uri="{BB962C8B-B14F-4D97-AF65-F5344CB8AC3E}">
        <p14:creationId xmlns:p14="http://schemas.microsoft.com/office/powerpoint/2010/main" val="26776056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7AEED3D-C82B-45EA-B15B-FE5551E42162}"/>
              </a:ext>
            </a:extLst>
          </p:cNvPr>
          <p:cNvSpPr>
            <a:spLocks noGrp="1"/>
          </p:cNvSpPr>
          <p:nvPr>
            <p:ph type="title"/>
          </p:nvPr>
        </p:nvSpPr>
        <p:spPr>
          <a:xfrm>
            <a:off x="1371599" y="294538"/>
            <a:ext cx="9895951" cy="1033669"/>
          </a:xfrm>
        </p:spPr>
        <p:txBody>
          <a:bodyPr>
            <a:normAutofit/>
          </a:bodyPr>
          <a:lstStyle/>
          <a:p>
            <a:r>
              <a:rPr lang="en-US" sz="4000" b="1" dirty="0">
                <a:solidFill>
                  <a:schemeClr val="bg1"/>
                </a:solidFill>
                <a:ea typeface="+mj-lt"/>
                <a:cs typeface="+mj-lt"/>
              </a:rPr>
              <a:t>Policy Recommendations</a:t>
            </a:r>
            <a:r>
              <a:rPr lang="en-US" sz="4000" b="1" dirty="0">
                <a:solidFill>
                  <a:schemeClr val="bg1"/>
                </a:solidFill>
                <a:cs typeface="Calibri Light"/>
              </a:rPr>
              <a:t> </a:t>
            </a:r>
          </a:p>
        </p:txBody>
      </p:sp>
      <p:sp>
        <p:nvSpPr>
          <p:cNvPr id="3" name="Content Placeholder 2">
            <a:extLst>
              <a:ext uri="{FF2B5EF4-FFF2-40B4-BE49-F238E27FC236}">
                <a16:creationId xmlns:a16="http://schemas.microsoft.com/office/drawing/2014/main" xmlns="" id="{C391D8C6-1FE0-4A6C-BA05-20F80DD03B20}"/>
              </a:ext>
            </a:extLst>
          </p:cNvPr>
          <p:cNvSpPr>
            <a:spLocks noGrp="1"/>
          </p:cNvSpPr>
          <p:nvPr>
            <p:ph idx="1"/>
          </p:nvPr>
        </p:nvSpPr>
        <p:spPr>
          <a:xfrm>
            <a:off x="281353" y="1885279"/>
            <a:ext cx="11549575" cy="4678183"/>
          </a:xfrm>
        </p:spPr>
        <p:txBody>
          <a:bodyPr vert="horz" lIns="91440" tIns="45720" rIns="91440" bIns="45720" rtlCol="0" anchor="ctr">
            <a:normAutofit/>
          </a:bodyPr>
          <a:lstStyle/>
          <a:p>
            <a:pPr marL="0" indent="0" algn="just">
              <a:buNone/>
            </a:pPr>
            <a:r>
              <a:rPr lang="en" sz="1700" dirty="0">
                <a:latin typeface="Calibri"/>
                <a:ea typeface="+mn-lt"/>
                <a:cs typeface="+mn-lt"/>
              </a:rPr>
              <a:t>Based on the conclusions that have been presented, there are several policies that can be carried out by PLN to determine the right promotion strategy in targeting target consumers. Some of these policies include:</a:t>
            </a:r>
            <a:r>
              <a:rPr lang="en-US" sz="1700" dirty="0">
                <a:ea typeface="+mn-lt"/>
                <a:cs typeface="+mn-lt"/>
              </a:rPr>
              <a:t>: </a:t>
            </a:r>
            <a:endParaRPr lang="id-ID" dirty="0"/>
          </a:p>
          <a:p>
            <a:pPr marL="0" indent="0" algn="just">
              <a:buNone/>
            </a:pPr>
            <a:endParaRPr lang="en-US" dirty="0">
              <a:cs typeface="Calibri"/>
            </a:endParaRPr>
          </a:p>
          <a:p>
            <a:pPr marL="342900" lvl="5" indent="-342900" algn="just">
              <a:buAutoNum type="arabicPeriod"/>
            </a:pPr>
            <a:r>
              <a:rPr lang="en" sz="1700" dirty="0">
                <a:latin typeface="Calibri"/>
                <a:ea typeface="+mn-lt"/>
                <a:cs typeface="+mn-lt"/>
              </a:rPr>
              <a:t>In Indonesia, the renewable energy market has great potential, especially solar energy such as PV Rooftop. This gives PT PLN a great opportunity to enter the PV Rooftop market in Indonesia. Great opportunities are accompanied by challenges that must be faced by PT PLN, namely the low purchasing power of the community. The survey results show that some of the existing users bought cash. However, when asked for the opportunity to pay in installments with several duration options, the respondent showed a positive response. Most of the respondents are willing to pay PV Rooftop installments, with the most chosen duration is 5 years or 23.84% of respondents. However, of the willingness to pay in installments, 53.87% were not willing to be subject to fines. This means that PT PLN has the potential to enter the market and target the community, by providing various facilities that are attractive and not burdensome to the community, such as an installment purchase system based on the installment period that is of interest to the community, various Watt Peak packages. , and other facilities.</a:t>
            </a:r>
            <a:endParaRPr lang="en" sz="1700" dirty="0">
              <a:latin typeface="Calibri"/>
              <a:cs typeface="Calibri" panose="020F0502020204030204"/>
            </a:endParaRPr>
          </a:p>
          <a:p>
            <a:pPr marL="0" indent="0">
              <a:buNone/>
            </a:pPr>
            <a:endParaRPr lang="en-US" sz="1700" dirty="0">
              <a:cs typeface="Calibri" panose="020F0502020204030204"/>
            </a:endParaRPr>
          </a:p>
        </p:txBody>
      </p:sp>
    </p:spTree>
    <p:extLst>
      <p:ext uri="{BB962C8B-B14F-4D97-AF65-F5344CB8AC3E}">
        <p14:creationId xmlns:p14="http://schemas.microsoft.com/office/powerpoint/2010/main" val="40955860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956F7952-5017-42C1-8195-ABB48A78B4BD}"/>
              </a:ext>
            </a:extLst>
          </p:cNvPr>
          <p:cNvSpPr>
            <a:spLocks noGrp="1"/>
          </p:cNvSpPr>
          <p:nvPr>
            <p:ph idx="1"/>
          </p:nvPr>
        </p:nvSpPr>
        <p:spPr>
          <a:xfrm>
            <a:off x="4376068" y="193018"/>
            <a:ext cx="7343335" cy="6185389"/>
          </a:xfrm>
        </p:spPr>
        <p:txBody>
          <a:bodyPr vert="horz" lIns="91440" tIns="45720" rIns="91440" bIns="45720" rtlCol="0" anchor="ctr">
            <a:normAutofit/>
          </a:bodyPr>
          <a:lstStyle/>
          <a:p>
            <a:pPr marL="0" indent="0" algn="just">
              <a:buNone/>
            </a:pPr>
            <a:r>
              <a:rPr lang="en-US" sz="1700" dirty="0">
                <a:latin typeface="Arial"/>
                <a:cs typeface="Calibri"/>
              </a:rPr>
              <a:t>2) </a:t>
            </a:r>
            <a:r>
              <a:rPr lang="en" sz="1700" dirty="0">
                <a:latin typeface="Arial"/>
                <a:ea typeface="+mn-lt"/>
                <a:cs typeface="+mn-lt"/>
              </a:rPr>
              <a:t>In addition, the results of the analysis in this study also show that the preferences of PV Rooftop users are not always based on environmental orientation. This survey shows that 69% of households claim to benefit in the form of cheaper electricity costs. That is, explaining and educating the public about the net benefits received in proportion to the initial investment issued is important. Given that 69% of household respondents also said that the installation of PV Rooftop is included in the expensive category. So that increasing education to the public about the costs and benefits received by the community needs to be improved.</a:t>
            </a:r>
          </a:p>
          <a:p>
            <a:pPr marL="0" indent="0" algn="just">
              <a:buNone/>
            </a:pPr>
            <a:endParaRPr lang="en-US">
              <a:latin typeface="Arial"/>
              <a:cs typeface="Arial"/>
            </a:endParaRPr>
          </a:p>
          <a:p>
            <a:pPr marL="0" lvl="5" indent="0" algn="just">
              <a:buNone/>
            </a:pPr>
            <a:r>
              <a:rPr lang="en-US" sz="1700" dirty="0">
                <a:latin typeface="Arial"/>
                <a:cs typeface="Calibri"/>
              </a:rPr>
              <a:t>3) </a:t>
            </a:r>
            <a:r>
              <a:rPr lang="en-US" sz="1700" dirty="0">
                <a:latin typeface="Arial"/>
                <a:ea typeface="+mn-lt"/>
                <a:cs typeface="+mn-lt"/>
              </a:rPr>
              <a:t>Based on the results of the analysis, one of the weaknesses of PV Rooftop is the high price, people are still calculating and thinking about the advantages and disadvantages of installing PV Rooftop. The thing that needs to be highlighted on PV Rooftop products if people think that it is economically more profitable to use conventional electricity is to rely on services and products. Service and product are two components that play an important role so that a good product will also be accepted by the community. Then, educate the public that the benefits arising from using PV Rooftop are not only felt now but for a long period of time. So, the main key lies in educating the public about the products being marketed, in this case PV Rooftop.</a:t>
            </a:r>
          </a:p>
          <a:p>
            <a:pPr marL="0" indent="0">
              <a:buNone/>
            </a:pPr>
            <a:endParaRPr lang="en-US" sz="1700">
              <a:cs typeface="Calibri"/>
            </a:endParaRPr>
          </a:p>
        </p:txBody>
      </p:sp>
    </p:spTree>
    <p:extLst>
      <p:ext uri="{BB962C8B-B14F-4D97-AF65-F5344CB8AC3E}">
        <p14:creationId xmlns:p14="http://schemas.microsoft.com/office/powerpoint/2010/main" val="10090401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xmlns="" id="{A0C0AE18-8F54-4383-93B3-8520F906E27C}"/>
              </a:ext>
            </a:extLst>
          </p:cNvPr>
          <p:cNvSpPr/>
          <p:nvPr/>
        </p:nvSpPr>
        <p:spPr>
          <a:xfrm>
            <a:off x="3045368" y="2411016"/>
            <a:ext cx="6105194" cy="20359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6000" kern="1200" dirty="0">
                <a:solidFill>
                  <a:srgbClr val="FFFFFF"/>
                </a:solidFill>
                <a:latin typeface="+mj-lt"/>
                <a:ea typeface="+mj-ea"/>
                <a:cs typeface="+mj-cs"/>
              </a:rPr>
              <a:t>Thank you</a:t>
            </a:r>
          </a:p>
        </p:txBody>
      </p:sp>
    </p:spTree>
    <p:extLst>
      <p:ext uri="{BB962C8B-B14F-4D97-AF65-F5344CB8AC3E}">
        <p14:creationId xmlns:p14="http://schemas.microsoft.com/office/powerpoint/2010/main" val="4004766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A5B34-B50B-4B31-AEB8-7ECD5330718E}"/>
              </a:ext>
            </a:extLst>
          </p:cNvPr>
          <p:cNvSpPr>
            <a:spLocks noGrp="1"/>
          </p:cNvSpPr>
          <p:nvPr>
            <p:ph type="title"/>
          </p:nvPr>
        </p:nvSpPr>
        <p:spPr>
          <a:xfrm>
            <a:off x="838200" y="365126"/>
            <a:ext cx="11004430" cy="693653"/>
          </a:xfrm>
        </p:spPr>
        <p:txBody>
          <a:bodyPr>
            <a:normAutofit fontScale="90000"/>
          </a:bodyPr>
          <a:lstStyle/>
          <a:p>
            <a:pPr algn="ctr"/>
            <a:r>
              <a:rPr lang="en-ID" b="1">
                <a:ea typeface="+mj-lt"/>
                <a:cs typeface="+mj-lt"/>
              </a:rPr>
              <a:t>Example of the Basic Model of EBT Business in Japan</a:t>
            </a:r>
            <a:endParaRPr lang="en-US" b="1">
              <a:cs typeface="Calibri Light"/>
            </a:endParaRPr>
          </a:p>
        </p:txBody>
      </p:sp>
      <p:graphicFrame>
        <p:nvGraphicFramePr>
          <p:cNvPr id="5" name="Diagram 4">
            <a:extLst>
              <a:ext uri="{FF2B5EF4-FFF2-40B4-BE49-F238E27FC236}">
                <a16:creationId xmlns:a16="http://schemas.microsoft.com/office/drawing/2014/main" xmlns="" id="{81D00E66-D8EF-4974-949C-35DDED18BC90}"/>
              </a:ext>
            </a:extLst>
          </p:cNvPr>
          <p:cNvGraphicFramePr/>
          <p:nvPr>
            <p:extLst>
              <p:ext uri="{D42A27DB-BD31-4B8C-83A1-F6EECF244321}">
                <p14:modId xmlns:p14="http://schemas.microsoft.com/office/powerpoint/2010/main" val="382903745"/>
              </p:ext>
            </p:extLst>
          </p:nvPr>
        </p:nvGraphicFramePr>
        <p:xfrm>
          <a:off x="245979" y="1235243"/>
          <a:ext cx="1170004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220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85E9A2-50F0-4681-8DA6-91668D81147D}"/>
              </a:ext>
            </a:extLst>
          </p:cNvPr>
          <p:cNvSpPr>
            <a:spLocks noGrp="1"/>
          </p:cNvSpPr>
          <p:nvPr>
            <p:ph type="title"/>
          </p:nvPr>
        </p:nvSpPr>
        <p:spPr>
          <a:xfrm>
            <a:off x="838200" y="365126"/>
            <a:ext cx="10515600" cy="709696"/>
          </a:xfrm>
        </p:spPr>
        <p:txBody>
          <a:bodyPr/>
          <a:lstStyle/>
          <a:p>
            <a:pPr algn="ctr"/>
            <a:r>
              <a:rPr lang="en-ID" b="1" dirty="0">
                <a:ea typeface="+mj-lt"/>
                <a:cs typeface="+mj-lt"/>
              </a:rPr>
              <a:t>Methodology</a:t>
            </a:r>
            <a:endParaRPr lang="en-US" b="1" dirty="0">
              <a:cs typeface="Calibri Light"/>
            </a:endParaRPr>
          </a:p>
        </p:txBody>
      </p:sp>
      <p:graphicFrame>
        <p:nvGraphicFramePr>
          <p:cNvPr id="7" name="Content Placeholder 6">
            <a:extLst>
              <a:ext uri="{FF2B5EF4-FFF2-40B4-BE49-F238E27FC236}">
                <a16:creationId xmlns:a16="http://schemas.microsoft.com/office/drawing/2014/main" xmlns="" id="{0F18207E-110E-4B84-AAB9-4CDB9F58E3F6}"/>
              </a:ext>
            </a:extLst>
          </p:cNvPr>
          <p:cNvGraphicFramePr>
            <a:graphicFrameLocks noGrp="1"/>
          </p:cNvGraphicFramePr>
          <p:nvPr>
            <p:ph idx="1"/>
            <p:extLst>
              <p:ext uri="{D42A27DB-BD31-4B8C-83A1-F6EECF244321}">
                <p14:modId xmlns:p14="http://schemas.microsoft.com/office/powerpoint/2010/main" val="321159690"/>
              </p:ext>
            </p:extLst>
          </p:nvPr>
        </p:nvGraphicFramePr>
        <p:xfrm>
          <a:off x="334839" y="1161691"/>
          <a:ext cx="11514221" cy="5273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011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Judul 1">
            <a:extLst>
              <a:ext uri="{FF2B5EF4-FFF2-40B4-BE49-F238E27FC236}">
                <a16:creationId xmlns:a16="http://schemas.microsoft.com/office/drawing/2014/main" xmlns="" id="{B0FEBDAC-CB6A-4035-950B-BF1BAFF7858C}"/>
              </a:ext>
            </a:extLst>
          </p:cNvPr>
          <p:cNvSpPr>
            <a:spLocks noGrp="1"/>
          </p:cNvSpPr>
          <p:nvPr>
            <p:ph type="title"/>
          </p:nvPr>
        </p:nvSpPr>
        <p:spPr>
          <a:xfrm>
            <a:off x="640079" y="2053641"/>
            <a:ext cx="3669161" cy="2760098"/>
          </a:xfrm>
        </p:spPr>
        <p:txBody>
          <a:bodyPr>
            <a:normAutofit/>
          </a:bodyPr>
          <a:lstStyle/>
          <a:p>
            <a:r>
              <a:rPr lang="en-ID" b="1" dirty="0">
                <a:solidFill>
                  <a:srgbClr val="FFFFFF"/>
                </a:solidFill>
                <a:cs typeface="Calibri Light"/>
              </a:rPr>
              <a:t>Aggregate Respondents</a:t>
            </a:r>
            <a:endParaRPr lang="id-ID" b="1" dirty="0">
              <a:solidFill>
                <a:srgbClr val="FFFFFF"/>
              </a:solidFill>
            </a:endParaRPr>
          </a:p>
        </p:txBody>
      </p:sp>
    </p:spTree>
    <p:extLst>
      <p:ext uri="{BB962C8B-B14F-4D97-AF65-F5344CB8AC3E}">
        <p14:creationId xmlns:p14="http://schemas.microsoft.com/office/powerpoint/2010/main" val="1941259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C5DEBD-AE25-4832-98DB-30E7E7F0197C}"/>
              </a:ext>
            </a:extLst>
          </p:cNvPr>
          <p:cNvSpPr>
            <a:spLocks noGrp="1"/>
          </p:cNvSpPr>
          <p:nvPr>
            <p:ph type="title"/>
          </p:nvPr>
        </p:nvSpPr>
        <p:spPr>
          <a:xfrm>
            <a:off x="1120139" y="365126"/>
            <a:ext cx="9951720" cy="886900"/>
          </a:xfrm>
        </p:spPr>
        <p:txBody>
          <a:bodyPr>
            <a:normAutofit/>
          </a:bodyPr>
          <a:lstStyle/>
          <a:p>
            <a:pPr algn="ctr"/>
            <a:r>
              <a:rPr lang="en-ID" sz="3600" b="1" dirty="0">
                <a:ea typeface="+mj-lt"/>
                <a:cs typeface="+mj-lt"/>
              </a:rPr>
              <a:t>Profile of Aggregate Rooftop PV Respondents</a:t>
            </a:r>
            <a:endParaRPr lang="id-ID" sz="3600" b="1" dirty="0">
              <a:cs typeface="Calibri Light" panose="020F0302020204030204"/>
            </a:endParaRPr>
          </a:p>
        </p:txBody>
      </p:sp>
      <p:sp>
        <p:nvSpPr>
          <p:cNvPr id="5" name="Kotak Teks 4">
            <a:extLst>
              <a:ext uri="{FF2B5EF4-FFF2-40B4-BE49-F238E27FC236}">
                <a16:creationId xmlns:a16="http://schemas.microsoft.com/office/drawing/2014/main" xmlns="" id="{717C39DE-BEBA-4ABC-A7A7-84180C38C2E5}"/>
              </a:ext>
            </a:extLst>
          </p:cNvPr>
          <p:cNvSpPr txBox="1"/>
          <p:nvPr/>
        </p:nvSpPr>
        <p:spPr>
          <a:xfrm>
            <a:off x="3365739" y="5405918"/>
            <a:ext cx="546052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ea typeface="+mn-lt"/>
                <a:cs typeface="+mn-lt"/>
              </a:rPr>
              <a:t>Origin of Aggregate Respondents</a:t>
            </a:r>
            <a:endParaRPr lang="id-ID" sz="2000" b="1" dirty="0"/>
          </a:p>
        </p:txBody>
      </p:sp>
      <p:graphicFrame>
        <p:nvGraphicFramePr>
          <p:cNvPr id="7" name="Chart 6">
            <a:extLst>
              <a:ext uri="{FF2B5EF4-FFF2-40B4-BE49-F238E27FC236}">
                <a16:creationId xmlns:a16="http://schemas.microsoft.com/office/drawing/2014/main" xmlns="" id="{67928551-05F5-46B1-9374-121A6D493860}"/>
              </a:ext>
            </a:extLst>
          </p:cNvPr>
          <p:cNvGraphicFramePr/>
          <p:nvPr>
            <p:extLst>
              <p:ext uri="{D42A27DB-BD31-4B8C-83A1-F6EECF244321}">
                <p14:modId xmlns:p14="http://schemas.microsoft.com/office/powerpoint/2010/main" val="175117097"/>
              </p:ext>
            </p:extLst>
          </p:nvPr>
        </p:nvGraphicFramePr>
        <p:xfrm>
          <a:off x="2339055" y="1534544"/>
          <a:ext cx="7513888" cy="35900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0176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otak Teks 5">
            <a:extLst>
              <a:ext uri="{FF2B5EF4-FFF2-40B4-BE49-F238E27FC236}">
                <a16:creationId xmlns:a16="http://schemas.microsoft.com/office/drawing/2014/main" xmlns="" id="{7E0C3676-410D-4341-AA20-6A75D87E09F7}"/>
              </a:ext>
            </a:extLst>
          </p:cNvPr>
          <p:cNvSpPr txBox="1"/>
          <p:nvPr/>
        </p:nvSpPr>
        <p:spPr>
          <a:xfrm>
            <a:off x="688038" y="5276181"/>
            <a:ext cx="41753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Gender</a:t>
            </a:r>
            <a:endParaRPr lang="id-ID" b="1" dirty="0"/>
          </a:p>
        </p:txBody>
      </p:sp>
      <p:sp>
        <p:nvSpPr>
          <p:cNvPr id="7" name="Title 1">
            <a:extLst>
              <a:ext uri="{FF2B5EF4-FFF2-40B4-BE49-F238E27FC236}">
                <a16:creationId xmlns:a16="http://schemas.microsoft.com/office/drawing/2014/main" xmlns="" id="{15C0381B-0D0C-498D-AA4A-352DCE3CCA5A}"/>
              </a:ext>
            </a:extLst>
          </p:cNvPr>
          <p:cNvSpPr txBox="1">
            <a:spLocks/>
          </p:cNvSpPr>
          <p:nvPr/>
        </p:nvSpPr>
        <p:spPr>
          <a:xfrm>
            <a:off x="1120139" y="36512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dirty="0">
                <a:ea typeface="+mj-lt"/>
                <a:cs typeface="+mj-lt"/>
              </a:rPr>
              <a:t>Profile of Aggregate Rooftop PV Respondents</a:t>
            </a:r>
            <a:endParaRPr lang="id-ID" sz="3600" b="1" dirty="0">
              <a:cs typeface="Calibri Light" panose="020F0302020204030204"/>
            </a:endParaRPr>
          </a:p>
        </p:txBody>
      </p:sp>
      <p:sp>
        <p:nvSpPr>
          <p:cNvPr id="10" name="Kotak Teks 8">
            <a:extLst>
              <a:ext uri="{FF2B5EF4-FFF2-40B4-BE49-F238E27FC236}">
                <a16:creationId xmlns:a16="http://schemas.microsoft.com/office/drawing/2014/main" xmlns="" id="{1B51944B-DC9B-431F-A217-95F14FB86675}"/>
              </a:ext>
            </a:extLst>
          </p:cNvPr>
          <p:cNvSpPr txBox="1"/>
          <p:nvPr/>
        </p:nvSpPr>
        <p:spPr>
          <a:xfrm>
            <a:off x="5998522" y="5261889"/>
            <a:ext cx="48992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Age Ranges</a:t>
            </a:r>
            <a:endParaRPr lang="id-ID" b="1"/>
          </a:p>
        </p:txBody>
      </p:sp>
      <p:graphicFrame>
        <p:nvGraphicFramePr>
          <p:cNvPr id="9" name="Chart 8">
            <a:extLst>
              <a:ext uri="{FF2B5EF4-FFF2-40B4-BE49-F238E27FC236}">
                <a16:creationId xmlns:a16="http://schemas.microsoft.com/office/drawing/2014/main" xmlns="" id="{D4654A47-F088-4DED-8312-C12243D1EEC0}"/>
              </a:ext>
            </a:extLst>
          </p:cNvPr>
          <p:cNvGraphicFramePr/>
          <p:nvPr>
            <p:extLst>
              <p:ext uri="{D42A27DB-BD31-4B8C-83A1-F6EECF244321}">
                <p14:modId xmlns:p14="http://schemas.microsoft.com/office/powerpoint/2010/main" val="1683709761"/>
              </p:ext>
            </p:extLst>
          </p:nvPr>
        </p:nvGraphicFramePr>
        <p:xfrm>
          <a:off x="1120139" y="1765271"/>
          <a:ext cx="3311184" cy="33274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3784D5D9-C5A3-42EE-B291-E4622683A521}"/>
              </a:ext>
            </a:extLst>
          </p:cNvPr>
          <p:cNvGraphicFramePr/>
          <p:nvPr>
            <p:extLst>
              <p:ext uri="{D42A27DB-BD31-4B8C-83A1-F6EECF244321}">
                <p14:modId xmlns:p14="http://schemas.microsoft.com/office/powerpoint/2010/main" val="3631745941"/>
              </p:ext>
            </p:extLst>
          </p:nvPr>
        </p:nvGraphicFramePr>
        <p:xfrm>
          <a:off x="5568948" y="1765271"/>
          <a:ext cx="5758376" cy="33274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0389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Kotak Teks 7">
            <a:extLst>
              <a:ext uri="{FF2B5EF4-FFF2-40B4-BE49-F238E27FC236}">
                <a16:creationId xmlns:a16="http://schemas.microsoft.com/office/drawing/2014/main" xmlns="" id="{0AA0E166-B6B9-449D-909A-FD5FEC92183A}"/>
              </a:ext>
            </a:extLst>
          </p:cNvPr>
          <p:cNvSpPr txBox="1"/>
          <p:nvPr/>
        </p:nvSpPr>
        <p:spPr>
          <a:xfrm>
            <a:off x="614134" y="5630242"/>
            <a:ext cx="56153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Education</a:t>
            </a:r>
            <a:endParaRPr lang="id-ID" b="1" dirty="0"/>
          </a:p>
        </p:txBody>
      </p:sp>
      <p:sp>
        <p:nvSpPr>
          <p:cNvPr id="9" name="Kotak Teks 8">
            <a:extLst>
              <a:ext uri="{FF2B5EF4-FFF2-40B4-BE49-F238E27FC236}">
                <a16:creationId xmlns:a16="http://schemas.microsoft.com/office/drawing/2014/main" xmlns="" id="{ACEBB2EE-529D-4A01-BE3F-903B0B9D211D}"/>
              </a:ext>
            </a:extLst>
          </p:cNvPr>
          <p:cNvSpPr txBox="1"/>
          <p:nvPr/>
        </p:nvSpPr>
        <p:spPr>
          <a:xfrm>
            <a:off x="6816390" y="5491743"/>
            <a:ext cx="47614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Residence Location</a:t>
            </a:r>
            <a:endParaRPr lang="id-ID" b="1" dirty="0"/>
          </a:p>
        </p:txBody>
      </p:sp>
      <p:sp>
        <p:nvSpPr>
          <p:cNvPr id="7" name="Title 1">
            <a:extLst>
              <a:ext uri="{FF2B5EF4-FFF2-40B4-BE49-F238E27FC236}">
                <a16:creationId xmlns:a16="http://schemas.microsoft.com/office/drawing/2014/main" xmlns="" id="{081E2700-3E45-42C3-9402-3EBCD6C10926}"/>
              </a:ext>
            </a:extLst>
          </p:cNvPr>
          <p:cNvSpPr txBox="1">
            <a:spLocks/>
          </p:cNvSpPr>
          <p:nvPr/>
        </p:nvSpPr>
        <p:spPr>
          <a:xfrm>
            <a:off x="1120139" y="365126"/>
            <a:ext cx="9951720" cy="8869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D" sz="3600" b="1" dirty="0">
                <a:ea typeface="+mj-lt"/>
                <a:cs typeface="+mj-lt"/>
              </a:rPr>
              <a:t>Profile of Aggregate Rooftop PV Respondents (Household)</a:t>
            </a:r>
            <a:endParaRPr lang="id-ID" sz="3600" b="1" dirty="0"/>
          </a:p>
        </p:txBody>
      </p:sp>
      <p:graphicFrame>
        <p:nvGraphicFramePr>
          <p:cNvPr id="10" name="Chart 9">
            <a:extLst>
              <a:ext uri="{FF2B5EF4-FFF2-40B4-BE49-F238E27FC236}">
                <a16:creationId xmlns:a16="http://schemas.microsoft.com/office/drawing/2014/main" xmlns="" id="{7708F427-E15C-4F15-B01F-25AB659AC6C9}"/>
              </a:ext>
            </a:extLst>
          </p:cNvPr>
          <p:cNvGraphicFramePr/>
          <p:nvPr>
            <p:extLst>
              <p:ext uri="{D42A27DB-BD31-4B8C-83A1-F6EECF244321}">
                <p14:modId xmlns:p14="http://schemas.microsoft.com/office/powerpoint/2010/main" val="1534818703"/>
              </p:ext>
            </p:extLst>
          </p:nvPr>
        </p:nvGraphicFramePr>
        <p:xfrm>
          <a:off x="6816391" y="1491102"/>
          <a:ext cx="4761475" cy="38757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xmlns="" id="{DAF1CEE3-7914-4FB5-80C7-D0BEAE7848A8}"/>
              </a:ext>
            </a:extLst>
          </p:cNvPr>
          <p:cNvGraphicFramePr>
            <a:graphicFrameLocks/>
          </p:cNvGraphicFramePr>
          <p:nvPr>
            <p:extLst>
              <p:ext uri="{D42A27DB-BD31-4B8C-83A1-F6EECF244321}">
                <p14:modId xmlns:p14="http://schemas.microsoft.com/office/powerpoint/2010/main" val="1003391866"/>
              </p:ext>
            </p:extLst>
          </p:nvPr>
        </p:nvGraphicFramePr>
        <p:xfrm>
          <a:off x="614134" y="1782905"/>
          <a:ext cx="5615354" cy="33164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626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CE26BCB0-1EAD-466E-BF30-F7BFFA946030}"/>
              </a:ext>
            </a:extLst>
          </p:cNvPr>
          <p:cNvSpPr txBox="1"/>
          <p:nvPr/>
        </p:nvSpPr>
        <p:spPr>
          <a:xfrm>
            <a:off x="616700" y="5157255"/>
            <a:ext cx="51154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Occupation</a:t>
            </a:r>
            <a:endParaRPr lang="en-US" b="1" dirty="0">
              <a:cs typeface="Calibri"/>
            </a:endParaRPr>
          </a:p>
        </p:txBody>
      </p:sp>
      <p:sp>
        <p:nvSpPr>
          <p:cNvPr id="10" name="Kotak Teks 9">
            <a:extLst>
              <a:ext uri="{FF2B5EF4-FFF2-40B4-BE49-F238E27FC236}">
                <a16:creationId xmlns:a16="http://schemas.microsoft.com/office/drawing/2014/main" xmlns="" id="{FA51D003-E136-401E-A9D3-7C58AC4F466C}"/>
              </a:ext>
            </a:extLst>
          </p:cNvPr>
          <p:cNvSpPr txBox="1"/>
          <p:nvPr/>
        </p:nvSpPr>
        <p:spPr>
          <a:xfrm>
            <a:off x="6277153" y="5018755"/>
            <a:ext cx="511546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the Number of Household Members</a:t>
            </a:r>
            <a:endParaRPr lang="en-US" b="1" dirty="0">
              <a:cs typeface="Calibri"/>
            </a:endParaRPr>
          </a:p>
        </p:txBody>
      </p:sp>
      <p:sp>
        <p:nvSpPr>
          <p:cNvPr id="8" name="Title 1">
            <a:extLst>
              <a:ext uri="{FF2B5EF4-FFF2-40B4-BE49-F238E27FC236}">
                <a16:creationId xmlns:a16="http://schemas.microsoft.com/office/drawing/2014/main" xmlns="" id="{34DED0A6-4CBA-444D-AD02-E1B270459EE8}"/>
              </a:ext>
            </a:extLst>
          </p:cNvPr>
          <p:cNvSpPr txBox="1">
            <a:spLocks/>
          </p:cNvSpPr>
          <p:nvPr/>
        </p:nvSpPr>
        <p:spPr>
          <a:xfrm>
            <a:off x="1120139" y="365126"/>
            <a:ext cx="9951720" cy="8869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D" sz="3600" b="1" dirty="0">
                <a:ea typeface="+mj-lt"/>
                <a:cs typeface="+mj-lt"/>
              </a:rPr>
              <a:t>Profile of Aggregate Rooftop PV Respondents (Household)</a:t>
            </a:r>
            <a:endParaRPr lang="id-ID" sz="3600" b="1" dirty="0"/>
          </a:p>
        </p:txBody>
      </p:sp>
      <p:graphicFrame>
        <p:nvGraphicFramePr>
          <p:cNvPr id="9" name="Chart 8">
            <a:extLst>
              <a:ext uri="{FF2B5EF4-FFF2-40B4-BE49-F238E27FC236}">
                <a16:creationId xmlns:a16="http://schemas.microsoft.com/office/drawing/2014/main" xmlns="" id="{BFC38718-C55F-43F4-8B5D-7C1623E87FC7}"/>
              </a:ext>
            </a:extLst>
          </p:cNvPr>
          <p:cNvGraphicFramePr>
            <a:graphicFrameLocks/>
          </p:cNvGraphicFramePr>
          <p:nvPr>
            <p:extLst>
              <p:ext uri="{D42A27DB-BD31-4B8C-83A1-F6EECF244321}">
                <p14:modId xmlns:p14="http://schemas.microsoft.com/office/powerpoint/2010/main" val="546144470"/>
              </p:ext>
            </p:extLst>
          </p:nvPr>
        </p:nvGraphicFramePr>
        <p:xfrm>
          <a:off x="381995" y="1772530"/>
          <a:ext cx="5231014" cy="30948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25B2F5AB-24B9-4E58-A6CD-55E02FEFF641}"/>
              </a:ext>
            </a:extLst>
          </p:cNvPr>
          <p:cNvGraphicFramePr>
            <a:graphicFrameLocks/>
          </p:cNvGraphicFramePr>
          <p:nvPr>
            <p:extLst>
              <p:ext uri="{D42A27DB-BD31-4B8C-83A1-F6EECF244321}">
                <p14:modId xmlns:p14="http://schemas.microsoft.com/office/powerpoint/2010/main" val="3101815564"/>
              </p:ext>
            </p:extLst>
          </p:nvPr>
        </p:nvGraphicFramePr>
        <p:xfrm>
          <a:off x="6157997" y="1772530"/>
          <a:ext cx="5231014" cy="30948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0166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1AE8DBCF-5D7B-4E2F-A516-8784BEC962F4}"/>
              </a:ext>
            </a:extLst>
          </p:cNvPr>
          <p:cNvSpPr txBox="1">
            <a:spLocks/>
          </p:cNvSpPr>
          <p:nvPr/>
        </p:nvSpPr>
        <p:spPr>
          <a:xfrm>
            <a:off x="1120139" y="365126"/>
            <a:ext cx="10359098"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Monthly Income of Household Rooftop PV Respondents</a:t>
            </a:r>
            <a:endParaRPr lang="id-ID" sz="3600" b="1" dirty="0"/>
          </a:p>
        </p:txBody>
      </p:sp>
      <p:graphicFrame>
        <p:nvGraphicFramePr>
          <p:cNvPr id="7" name="Table 6">
            <a:extLst>
              <a:ext uri="{FF2B5EF4-FFF2-40B4-BE49-F238E27FC236}">
                <a16:creationId xmlns:a16="http://schemas.microsoft.com/office/drawing/2014/main" xmlns="" id="{00FA3D85-3B9C-4341-85C1-0B36EAD3D1E9}"/>
              </a:ext>
            </a:extLst>
          </p:cNvPr>
          <p:cNvGraphicFramePr>
            <a:graphicFrameLocks noGrp="1"/>
          </p:cNvGraphicFramePr>
          <p:nvPr>
            <p:extLst>
              <p:ext uri="{D42A27DB-BD31-4B8C-83A1-F6EECF244321}">
                <p14:modId xmlns:p14="http://schemas.microsoft.com/office/powerpoint/2010/main" val="2577172154"/>
              </p:ext>
            </p:extLst>
          </p:nvPr>
        </p:nvGraphicFramePr>
        <p:xfrm>
          <a:off x="2403230" y="1601621"/>
          <a:ext cx="7385539" cy="4320880"/>
        </p:xfrm>
        <a:graphic>
          <a:graphicData uri="http://schemas.openxmlformats.org/drawingml/2006/table">
            <a:tbl>
              <a:tblPr>
                <a:tableStyleId>{306799F8-075E-4A3A-A7F6-7FBC6576F1A4}</a:tableStyleId>
              </a:tblPr>
              <a:tblGrid>
                <a:gridCol w="3524914">
                  <a:extLst>
                    <a:ext uri="{9D8B030D-6E8A-4147-A177-3AD203B41FA5}">
                      <a16:colId xmlns:a16="http://schemas.microsoft.com/office/drawing/2014/main" xmlns="" val="2555215943"/>
                    </a:ext>
                  </a:extLst>
                </a:gridCol>
                <a:gridCol w="3860625">
                  <a:extLst>
                    <a:ext uri="{9D8B030D-6E8A-4147-A177-3AD203B41FA5}">
                      <a16:colId xmlns:a16="http://schemas.microsoft.com/office/drawing/2014/main" xmlns="" val="649779150"/>
                    </a:ext>
                  </a:extLst>
                </a:gridCol>
              </a:tblGrid>
              <a:tr h="904368">
                <a:tc>
                  <a:txBody>
                    <a:bodyPr/>
                    <a:lstStyle/>
                    <a:p>
                      <a:pPr algn="ctr" fontAlgn="ctr"/>
                      <a:r>
                        <a:rPr lang="en-ID" sz="2200" b="1" u="none" strike="noStrike" dirty="0">
                          <a:solidFill>
                            <a:srgbClr val="000000"/>
                          </a:solidFill>
                          <a:effectLst/>
                        </a:rPr>
                        <a:t>Income</a:t>
                      </a:r>
                      <a:endParaRPr lang="en-ID" sz="2200" b="1" i="0" u="none" strike="noStrike" dirty="0">
                        <a:solidFill>
                          <a:srgbClr val="000000"/>
                        </a:solidFill>
                        <a:effectLst/>
                        <a:latin typeface="Calibri" panose="020F0502020204030204" pitchFamily="34" charset="0"/>
                      </a:endParaRPr>
                    </a:p>
                  </a:txBody>
                  <a:tcPr marL="0" marR="0" marT="0"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ctr"/>
                      <a:r>
                        <a:rPr lang="en-ID" sz="2200" b="1" u="none" strike="noStrike" dirty="0">
                          <a:solidFill>
                            <a:srgbClr val="000000"/>
                          </a:solidFill>
                          <a:effectLst/>
                        </a:rPr>
                        <a:t>Respondent</a:t>
                      </a:r>
                      <a:endParaRPr lang="en-ID" sz="2200" b="1" i="0" u="none" strike="noStrike" dirty="0">
                        <a:solidFill>
                          <a:srgbClr val="000000"/>
                        </a:solidFill>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4045743885"/>
                  </a:ext>
                </a:extLst>
              </a:tr>
              <a:tr h="427064">
                <a:tc>
                  <a:txBody>
                    <a:bodyPr/>
                    <a:lstStyle/>
                    <a:p>
                      <a:pPr algn="ctr" fontAlgn="ctr"/>
                      <a:r>
                        <a:rPr lang="en-ID" sz="2200" b="0" u="none" strike="noStrike" dirty="0">
                          <a:solidFill>
                            <a:srgbClr val="000000"/>
                          </a:solidFill>
                          <a:effectLst/>
                        </a:rPr>
                        <a:t>&lt; 5 million</a:t>
                      </a:r>
                      <a:endParaRPr lang="en-ID" sz="22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tc>
                  <a:txBody>
                    <a:bodyPr/>
                    <a:lstStyle/>
                    <a:p>
                      <a:pPr algn="ctr" fontAlgn="ctr"/>
                      <a:r>
                        <a:rPr lang="en-ID" sz="2200" b="0" u="none" strike="noStrike" dirty="0">
                          <a:solidFill>
                            <a:srgbClr val="000000"/>
                          </a:solidFill>
                          <a:effectLst/>
                        </a:rPr>
                        <a:t>77</a:t>
                      </a:r>
                      <a:endParaRPr lang="en-ID" sz="22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796121648"/>
                  </a:ext>
                </a:extLst>
              </a:tr>
              <a:tr h="427064">
                <a:tc>
                  <a:txBody>
                    <a:bodyPr/>
                    <a:lstStyle/>
                    <a:p>
                      <a:pPr algn="ctr" fontAlgn="ctr"/>
                      <a:r>
                        <a:rPr lang="en-ID" sz="2200" b="0" u="none" strike="noStrike" dirty="0">
                          <a:solidFill>
                            <a:srgbClr val="000000"/>
                          </a:solidFill>
                          <a:effectLst/>
                        </a:rPr>
                        <a:t>5,1 - 10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ID" sz="2200" b="0" u="none" strike="noStrike" dirty="0">
                          <a:solidFill>
                            <a:srgbClr val="000000"/>
                          </a:solidFill>
                          <a:effectLst/>
                        </a:rPr>
                        <a:t>75</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3997255355"/>
                  </a:ext>
                </a:extLst>
              </a:tr>
              <a:tr h="427064">
                <a:tc>
                  <a:txBody>
                    <a:bodyPr/>
                    <a:lstStyle/>
                    <a:p>
                      <a:pPr algn="ctr" fontAlgn="ctr"/>
                      <a:r>
                        <a:rPr lang="en-ID" sz="2200" b="0" u="none" strike="noStrike" dirty="0">
                          <a:solidFill>
                            <a:srgbClr val="000000"/>
                          </a:solidFill>
                          <a:effectLst/>
                        </a:rPr>
                        <a:t>10,1 - 15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ID" sz="2200" b="0" u="none" strike="noStrike" dirty="0">
                          <a:solidFill>
                            <a:srgbClr val="000000"/>
                          </a:solidFill>
                          <a:effectLst/>
                        </a:rPr>
                        <a:t>36</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1003652789"/>
                  </a:ext>
                </a:extLst>
              </a:tr>
              <a:tr h="427064">
                <a:tc>
                  <a:txBody>
                    <a:bodyPr/>
                    <a:lstStyle/>
                    <a:p>
                      <a:pPr algn="ctr" fontAlgn="ctr"/>
                      <a:r>
                        <a:rPr lang="en-ID" sz="2200" b="0" u="none" strike="noStrike" dirty="0">
                          <a:solidFill>
                            <a:srgbClr val="000000"/>
                          </a:solidFill>
                          <a:effectLst/>
                        </a:rPr>
                        <a:t>15,1 - 20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ID" sz="2200" b="0" u="none" strike="noStrike" dirty="0">
                          <a:solidFill>
                            <a:srgbClr val="000000"/>
                          </a:solidFill>
                          <a:effectLst/>
                        </a:rPr>
                        <a:t>27</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2855099977"/>
                  </a:ext>
                </a:extLst>
              </a:tr>
              <a:tr h="427064">
                <a:tc>
                  <a:txBody>
                    <a:bodyPr/>
                    <a:lstStyle/>
                    <a:p>
                      <a:pPr algn="ctr" fontAlgn="ctr"/>
                      <a:r>
                        <a:rPr lang="en-ID" sz="2200" b="0" u="none" strike="noStrike" dirty="0">
                          <a:solidFill>
                            <a:srgbClr val="000000"/>
                          </a:solidFill>
                          <a:effectLst/>
                        </a:rPr>
                        <a:t>20,1 - 25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ID" sz="2200" b="0" u="none" strike="noStrike" dirty="0">
                          <a:solidFill>
                            <a:srgbClr val="000000"/>
                          </a:solidFill>
                          <a:effectLst/>
                        </a:rPr>
                        <a:t>13</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3450273422"/>
                  </a:ext>
                </a:extLst>
              </a:tr>
              <a:tr h="427064">
                <a:tc>
                  <a:txBody>
                    <a:bodyPr/>
                    <a:lstStyle/>
                    <a:p>
                      <a:pPr algn="ctr" fontAlgn="ctr"/>
                      <a:r>
                        <a:rPr lang="en-ID" sz="2200" b="0" u="none" strike="noStrike" dirty="0">
                          <a:solidFill>
                            <a:srgbClr val="000000"/>
                          </a:solidFill>
                          <a:effectLst/>
                        </a:rPr>
                        <a:t>25,1 - 30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ID" sz="2200" b="0" u="none" strike="noStrike" dirty="0">
                          <a:solidFill>
                            <a:srgbClr val="000000"/>
                          </a:solidFill>
                          <a:effectLst/>
                        </a:rPr>
                        <a:t>16</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3445061791"/>
                  </a:ext>
                </a:extLst>
              </a:tr>
              <a:tr h="427064">
                <a:tc>
                  <a:txBody>
                    <a:bodyPr/>
                    <a:lstStyle/>
                    <a:p>
                      <a:pPr algn="ctr" fontAlgn="ctr"/>
                      <a:r>
                        <a:rPr lang="en-ID" sz="2200" b="0" u="none" strike="noStrike" dirty="0">
                          <a:solidFill>
                            <a:srgbClr val="000000"/>
                          </a:solidFill>
                          <a:effectLst/>
                        </a:rPr>
                        <a:t>30,1 - 35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ID" sz="2200" b="0" u="none" strike="noStrike" dirty="0">
                          <a:solidFill>
                            <a:srgbClr val="000000"/>
                          </a:solidFill>
                          <a:effectLst/>
                        </a:rPr>
                        <a:t>5</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xmlns="" val="2070166471"/>
                  </a:ext>
                </a:extLst>
              </a:tr>
              <a:tr h="427064">
                <a:tc>
                  <a:txBody>
                    <a:bodyPr/>
                    <a:lstStyle/>
                    <a:p>
                      <a:pPr algn="ctr" fontAlgn="ctr"/>
                      <a:r>
                        <a:rPr lang="en-ID" sz="2200" b="0" u="none" strike="noStrike" dirty="0">
                          <a:solidFill>
                            <a:srgbClr val="000000"/>
                          </a:solidFill>
                          <a:effectLst/>
                        </a:rPr>
                        <a:t>35 million &lt;</a:t>
                      </a:r>
                      <a:endParaRPr lang="en-ID" sz="2200" b="0" i="0" u="none" strike="noStrike" dirty="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ID" sz="2200" b="0" u="none" strike="noStrike" dirty="0">
                          <a:solidFill>
                            <a:srgbClr val="000000"/>
                          </a:solidFill>
                          <a:effectLst/>
                        </a:rPr>
                        <a:t>14</a:t>
                      </a:r>
                      <a:endParaRPr lang="en-ID" sz="2200" b="0" i="0" u="none" strike="noStrike" dirty="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4017900013"/>
                  </a:ext>
                </a:extLst>
              </a:tr>
            </a:tbl>
          </a:graphicData>
        </a:graphic>
      </p:graphicFrame>
    </p:spTree>
    <p:extLst>
      <p:ext uri="{BB962C8B-B14F-4D97-AF65-F5344CB8AC3E}">
        <p14:creationId xmlns:p14="http://schemas.microsoft.com/office/powerpoint/2010/main" val="288169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F01DE978-D48B-4489-9D88-4ECE3E78FC6D}"/>
              </a:ext>
            </a:extLst>
          </p:cNvPr>
          <p:cNvSpPr txBox="1"/>
          <p:nvPr/>
        </p:nvSpPr>
        <p:spPr>
          <a:xfrm>
            <a:off x="767132" y="5206174"/>
            <a:ext cx="43914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Type of Business</a:t>
            </a:r>
            <a:endParaRPr lang="en-US" b="1" dirty="0">
              <a:cs typeface="Calibri"/>
            </a:endParaRPr>
          </a:p>
        </p:txBody>
      </p:sp>
      <p:sp>
        <p:nvSpPr>
          <p:cNvPr id="9" name="Kotak Teks 8">
            <a:extLst>
              <a:ext uri="{FF2B5EF4-FFF2-40B4-BE49-F238E27FC236}">
                <a16:creationId xmlns:a16="http://schemas.microsoft.com/office/drawing/2014/main" xmlns="" id="{13DD8759-6BAD-436D-BA6E-35756089D491}"/>
              </a:ext>
            </a:extLst>
          </p:cNvPr>
          <p:cNvSpPr txBox="1"/>
          <p:nvPr/>
        </p:nvSpPr>
        <p:spPr>
          <a:xfrm>
            <a:off x="6248688" y="5206174"/>
            <a:ext cx="50215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Form of Business</a:t>
            </a:r>
            <a:endParaRPr lang="en-US" b="1" dirty="0">
              <a:cs typeface="Calibri"/>
            </a:endParaRPr>
          </a:p>
        </p:txBody>
      </p:sp>
      <p:sp>
        <p:nvSpPr>
          <p:cNvPr id="10" name="Title 1">
            <a:extLst>
              <a:ext uri="{FF2B5EF4-FFF2-40B4-BE49-F238E27FC236}">
                <a16:creationId xmlns:a16="http://schemas.microsoft.com/office/drawing/2014/main" xmlns="" id="{8852400B-8085-4965-BFCC-A19A574633BB}"/>
              </a:ext>
            </a:extLst>
          </p:cNvPr>
          <p:cNvSpPr txBox="1">
            <a:spLocks/>
          </p:cNvSpPr>
          <p:nvPr/>
        </p:nvSpPr>
        <p:spPr>
          <a:xfrm>
            <a:off x="1120139" y="365126"/>
            <a:ext cx="9951720" cy="8869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dirty="0">
                <a:ea typeface="+mj-lt"/>
                <a:cs typeface="+mj-lt"/>
              </a:rPr>
              <a:t>Profile of Aggregate Rooftop PV Respondents (Industry)</a:t>
            </a:r>
            <a:endParaRPr lang="id-ID" sz="3600" b="1" dirty="0"/>
          </a:p>
        </p:txBody>
      </p:sp>
      <p:graphicFrame>
        <p:nvGraphicFramePr>
          <p:cNvPr id="11" name="Chart 10">
            <a:extLst>
              <a:ext uri="{FF2B5EF4-FFF2-40B4-BE49-F238E27FC236}">
                <a16:creationId xmlns:a16="http://schemas.microsoft.com/office/drawing/2014/main" xmlns="" id="{2CC25382-48C8-41AF-9D65-351D6F751231}"/>
              </a:ext>
            </a:extLst>
          </p:cNvPr>
          <p:cNvGraphicFramePr>
            <a:graphicFrameLocks/>
          </p:cNvGraphicFramePr>
          <p:nvPr>
            <p:extLst>
              <p:ext uri="{D42A27DB-BD31-4B8C-83A1-F6EECF244321}">
                <p14:modId xmlns:p14="http://schemas.microsoft.com/office/powerpoint/2010/main" val="1068124509"/>
              </p:ext>
            </p:extLst>
          </p:nvPr>
        </p:nvGraphicFramePr>
        <p:xfrm>
          <a:off x="767132" y="1818346"/>
          <a:ext cx="4391466" cy="3221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9B1D3D82-B901-4807-B81D-29F447A7442D}"/>
              </a:ext>
            </a:extLst>
          </p:cNvPr>
          <p:cNvGraphicFramePr>
            <a:graphicFrameLocks/>
          </p:cNvGraphicFramePr>
          <p:nvPr>
            <p:extLst>
              <p:ext uri="{D42A27DB-BD31-4B8C-83A1-F6EECF244321}">
                <p14:modId xmlns:p14="http://schemas.microsoft.com/office/powerpoint/2010/main" val="621567691"/>
              </p:ext>
            </p:extLst>
          </p:nvPr>
        </p:nvGraphicFramePr>
        <p:xfrm>
          <a:off x="5955321" y="1773470"/>
          <a:ext cx="5608321" cy="3264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958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81DD62-C43C-47E0-A442-7928FEAB61D4}"/>
              </a:ext>
            </a:extLst>
          </p:cNvPr>
          <p:cNvSpPr>
            <a:spLocks noGrp="1"/>
          </p:cNvSpPr>
          <p:nvPr>
            <p:ph type="title"/>
          </p:nvPr>
        </p:nvSpPr>
        <p:spPr>
          <a:xfrm>
            <a:off x="1208582" y="459764"/>
            <a:ext cx="9774836" cy="866385"/>
          </a:xfrm>
        </p:spPr>
        <p:txBody>
          <a:bodyPr/>
          <a:lstStyle/>
          <a:p>
            <a:pPr algn="ctr"/>
            <a:r>
              <a:rPr lang="en-ID" b="1" dirty="0">
                <a:ea typeface="+mj-lt"/>
                <a:cs typeface="+mj-lt"/>
              </a:rPr>
              <a:t>General Description</a:t>
            </a:r>
            <a:endParaRPr lang="en-US" b="1" dirty="0">
              <a:cs typeface="Calibri Light"/>
            </a:endParaRPr>
          </a:p>
        </p:txBody>
      </p:sp>
      <p:sp>
        <p:nvSpPr>
          <p:cNvPr id="11" name="TextBox 10">
            <a:extLst>
              <a:ext uri="{FF2B5EF4-FFF2-40B4-BE49-F238E27FC236}">
                <a16:creationId xmlns:a16="http://schemas.microsoft.com/office/drawing/2014/main" xmlns="" id="{02830E61-A4A4-4083-952C-03F4D89C0498}"/>
              </a:ext>
            </a:extLst>
          </p:cNvPr>
          <p:cNvSpPr txBox="1"/>
          <p:nvPr/>
        </p:nvSpPr>
        <p:spPr>
          <a:xfrm>
            <a:off x="1004850" y="5776766"/>
            <a:ext cx="3372787" cy="338554"/>
          </a:xfrm>
          <a:prstGeom prst="rect">
            <a:avLst/>
          </a:prstGeom>
          <a:noFill/>
        </p:spPr>
        <p:txBody>
          <a:bodyPr wrap="square" lIns="91440" tIns="45720" rIns="91440" bIns="45720" rtlCol="0" anchor="t">
            <a:spAutoFit/>
          </a:bodyPr>
          <a:lstStyle/>
          <a:p>
            <a:r>
              <a:rPr lang="en-ID" sz="1600"/>
              <a:t>Source: World Bank (2020)</a:t>
            </a:r>
          </a:p>
        </p:txBody>
      </p:sp>
      <p:graphicFrame>
        <p:nvGraphicFramePr>
          <p:cNvPr id="8" name="Chart 7">
            <a:extLst>
              <a:ext uri="{FF2B5EF4-FFF2-40B4-BE49-F238E27FC236}">
                <a16:creationId xmlns:a16="http://schemas.microsoft.com/office/drawing/2014/main" xmlns="" id="{E59CF7B3-B8C0-46A9-8B55-A87E69A54A43}"/>
              </a:ext>
            </a:extLst>
          </p:cNvPr>
          <p:cNvGraphicFramePr/>
          <p:nvPr>
            <p:extLst>
              <p:ext uri="{D42A27DB-BD31-4B8C-83A1-F6EECF244321}">
                <p14:modId xmlns:p14="http://schemas.microsoft.com/office/powerpoint/2010/main" val="1348894317"/>
              </p:ext>
            </p:extLst>
          </p:nvPr>
        </p:nvGraphicFramePr>
        <p:xfrm>
          <a:off x="1756117" y="1637262"/>
          <a:ext cx="8679766" cy="39194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7130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otak Teks 5">
            <a:extLst>
              <a:ext uri="{FF2B5EF4-FFF2-40B4-BE49-F238E27FC236}">
                <a16:creationId xmlns:a16="http://schemas.microsoft.com/office/drawing/2014/main" xmlns="" id="{1F99F642-2B8C-4BC7-9BD9-90BBE24D9431}"/>
              </a:ext>
            </a:extLst>
          </p:cNvPr>
          <p:cNvSpPr txBox="1"/>
          <p:nvPr/>
        </p:nvSpPr>
        <p:spPr>
          <a:xfrm>
            <a:off x="2400006" y="5225470"/>
            <a:ext cx="73919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Business Location from City Center</a:t>
            </a:r>
            <a:endParaRPr lang="en-US" b="1" dirty="0">
              <a:cs typeface="Calibri"/>
            </a:endParaRPr>
          </a:p>
        </p:txBody>
      </p:sp>
      <p:sp>
        <p:nvSpPr>
          <p:cNvPr id="5" name="Title 1">
            <a:extLst>
              <a:ext uri="{FF2B5EF4-FFF2-40B4-BE49-F238E27FC236}">
                <a16:creationId xmlns:a16="http://schemas.microsoft.com/office/drawing/2014/main" xmlns="" id="{3C142489-9ACB-41D2-91C6-2D22AA5CE7D8}"/>
              </a:ext>
            </a:extLst>
          </p:cNvPr>
          <p:cNvSpPr txBox="1">
            <a:spLocks/>
          </p:cNvSpPr>
          <p:nvPr/>
        </p:nvSpPr>
        <p:spPr>
          <a:xfrm>
            <a:off x="1120139" y="365126"/>
            <a:ext cx="9951720" cy="8869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dirty="0">
                <a:ea typeface="+mj-lt"/>
                <a:cs typeface="+mj-lt"/>
              </a:rPr>
              <a:t>Profile of Aggregate Rooftop PV Respondents (Industry)</a:t>
            </a:r>
            <a:endParaRPr lang="id-ID" sz="3600" b="1" dirty="0"/>
          </a:p>
        </p:txBody>
      </p:sp>
      <p:graphicFrame>
        <p:nvGraphicFramePr>
          <p:cNvPr id="7" name="Chart 6">
            <a:extLst>
              <a:ext uri="{FF2B5EF4-FFF2-40B4-BE49-F238E27FC236}">
                <a16:creationId xmlns:a16="http://schemas.microsoft.com/office/drawing/2014/main" xmlns="" id="{03BB7BE0-BB3B-451D-A33E-15885E5A105D}"/>
              </a:ext>
            </a:extLst>
          </p:cNvPr>
          <p:cNvGraphicFramePr>
            <a:graphicFrameLocks/>
          </p:cNvGraphicFramePr>
          <p:nvPr>
            <p:extLst>
              <p:ext uri="{D42A27DB-BD31-4B8C-83A1-F6EECF244321}">
                <p14:modId xmlns:p14="http://schemas.microsoft.com/office/powerpoint/2010/main" val="71441999"/>
              </p:ext>
            </p:extLst>
          </p:nvPr>
        </p:nvGraphicFramePr>
        <p:xfrm>
          <a:off x="2838155" y="1824605"/>
          <a:ext cx="6515687" cy="34008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3613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Judul 1">
            <a:extLst>
              <a:ext uri="{FF2B5EF4-FFF2-40B4-BE49-F238E27FC236}">
                <a16:creationId xmlns:a16="http://schemas.microsoft.com/office/drawing/2014/main" xmlns="" id="{E2935B7E-8759-4C8E-8271-63895DB6DAF0}"/>
              </a:ext>
            </a:extLst>
          </p:cNvPr>
          <p:cNvSpPr>
            <a:spLocks noGrp="1"/>
          </p:cNvSpPr>
          <p:nvPr>
            <p:ph type="title"/>
          </p:nvPr>
        </p:nvSpPr>
        <p:spPr>
          <a:xfrm>
            <a:off x="372793" y="1902534"/>
            <a:ext cx="4227343" cy="3052931"/>
          </a:xfrm>
        </p:spPr>
        <p:txBody>
          <a:bodyPr>
            <a:normAutofit/>
          </a:bodyPr>
          <a:lstStyle/>
          <a:p>
            <a:r>
              <a:rPr lang="en-ID" b="1" dirty="0">
                <a:solidFill>
                  <a:srgbClr val="FFFFFF"/>
                </a:solidFill>
                <a:cs typeface="Calibri Light"/>
              </a:rPr>
              <a:t>Respondents of Existing Household</a:t>
            </a:r>
            <a:endParaRPr lang="id-ID" b="1" dirty="0">
              <a:solidFill>
                <a:srgbClr val="FFFFFF"/>
              </a:solidFill>
            </a:endParaRPr>
          </a:p>
        </p:txBody>
      </p:sp>
    </p:spTree>
    <p:extLst>
      <p:ext uri="{BB962C8B-B14F-4D97-AF65-F5344CB8AC3E}">
        <p14:creationId xmlns:p14="http://schemas.microsoft.com/office/powerpoint/2010/main" val="89656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otak Teks 5">
            <a:extLst>
              <a:ext uri="{FF2B5EF4-FFF2-40B4-BE49-F238E27FC236}">
                <a16:creationId xmlns:a16="http://schemas.microsoft.com/office/drawing/2014/main" xmlns="" id="{33DCAE76-EE12-4E06-8676-D6AADE9D77A6}"/>
              </a:ext>
            </a:extLst>
          </p:cNvPr>
          <p:cNvSpPr txBox="1"/>
          <p:nvPr/>
        </p:nvSpPr>
        <p:spPr>
          <a:xfrm>
            <a:off x="2730709" y="5312190"/>
            <a:ext cx="67305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Origin of Existing Household Rooftop PV Respondents</a:t>
            </a:r>
            <a:endParaRPr lang="id-ID" b="1" dirty="0"/>
          </a:p>
        </p:txBody>
      </p:sp>
      <p:sp>
        <p:nvSpPr>
          <p:cNvPr id="5" name="Title 1">
            <a:extLst>
              <a:ext uri="{FF2B5EF4-FFF2-40B4-BE49-F238E27FC236}">
                <a16:creationId xmlns:a16="http://schemas.microsoft.com/office/drawing/2014/main" xmlns="" id="{F9224D32-0800-4902-8939-7FEB2312C4F1}"/>
              </a:ext>
            </a:extLst>
          </p:cNvPr>
          <p:cNvSpPr txBox="1">
            <a:spLocks/>
          </p:cNvSpPr>
          <p:nvPr/>
        </p:nvSpPr>
        <p:spPr>
          <a:xfrm>
            <a:off x="1120140" y="505060"/>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Existing Household Rooftop PV Respondents</a:t>
            </a:r>
            <a:endParaRPr lang="id-ID" sz="3600" b="1" dirty="0"/>
          </a:p>
        </p:txBody>
      </p:sp>
      <p:graphicFrame>
        <p:nvGraphicFramePr>
          <p:cNvPr id="7" name="Chart 6">
            <a:extLst>
              <a:ext uri="{FF2B5EF4-FFF2-40B4-BE49-F238E27FC236}">
                <a16:creationId xmlns:a16="http://schemas.microsoft.com/office/drawing/2014/main" xmlns="" id="{8186EEAC-9EAD-4EC3-B2C0-5158E16A143E}"/>
              </a:ext>
            </a:extLst>
          </p:cNvPr>
          <p:cNvGraphicFramePr>
            <a:graphicFrameLocks/>
          </p:cNvGraphicFramePr>
          <p:nvPr>
            <p:extLst>
              <p:ext uri="{D42A27DB-BD31-4B8C-83A1-F6EECF244321}">
                <p14:modId xmlns:p14="http://schemas.microsoft.com/office/powerpoint/2010/main" val="2821809697"/>
              </p:ext>
            </p:extLst>
          </p:nvPr>
        </p:nvGraphicFramePr>
        <p:xfrm>
          <a:off x="2465067" y="1483400"/>
          <a:ext cx="7261862" cy="3737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0027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408D1B20-A4AF-4D9E-AB3D-332987181425}"/>
              </a:ext>
            </a:extLst>
          </p:cNvPr>
          <p:cNvSpPr txBox="1"/>
          <p:nvPr/>
        </p:nvSpPr>
        <p:spPr>
          <a:xfrm>
            <a:off x="715278" y="5281374"/>
            <a:ext cx="425061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Gender</a:t>
            </a:r>
            <a:endParaRPr lang="id-ID" b="1"/>
          </a:p>
        </p:txBody>
      </p:sp>
      <p:sp>
        <p:nvSpPr>
          <p:cNvPr id="8" name="Kotak Teks 7">
            <a:extLst>
              <a:ext uri="{FF2B5EF4-FFF2-40B4-BE49-F238E27FC236}">
                <a16:creationId xmlns:a16="http://schemas.microsoft.com/office/drawing/2014/main" xmlns="" id="{F8E6F395-ECA5-416B-9D23-10575BDB5588}"/>
              </a:ext>
            </a:extLst>
          </p:cNvPr>
          <p:cNvSpPr txBox="1"/>
          <p:nvPr/>
        </p:nvSpPr>
        <p:spPr>
          <a:xfrm>
            <a:off x="5877951" y="5281374"/>
            <a:ext cx="55987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Age Ranges</a:t>
            </a:r>
            <a:endParaRPr lang="id-ID" b="1"/>
          </a:p>
        </p:txBody>
      </p:sp>
      <p:sp>
        <p:nvSpPr>
          <p:cNvPr id="9" name="Title 1">
            <a:extLst>
              <a:ext uri="{FF2B5EF4-FFF2-40B4-BE49-F238E27FC236}">
                <a16:creationId xmlns:a16="http://schemas.microsoft.com/office/drawing/2014/main" xmlns="" id="{8AB3C39E-2F72-4FA6-B2CB-89F11EBDA50C}"/>
              </a:ext>
            </a:extLst>
          </p:cNvPr>
          <p:cNvSpPr txBox="1">
            <a:spLocks/>
          </p:cNvSpPr>
          <p:nvPr/>
        </p:nvSpPr>
        <p:spPr>
          <a:xfrm>
            <a:off x="1120140" y="505060"/>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Existing Household Rooftop PV Respondents</a:t>
            </a:r>
            <a:endParaRPr lang="id-ID" sz="3600" b="1" dirty="0"/>
          </a:p>
        </p:txBody>
      </p:sp>
      <p:graphicFrame>
        <p:nvGraphicFramePr>
          <p:cNvPr id="10" name="Chart 9">
            <a:extLst>
              <a:ext uri="{FF2B5EF4-FFF2-40B4-BE49-F238E27FC236}">
                <a16:creationId xmlns:a16="http://schemas.microsoft.com/office/drawing/2014/main" xmlns="" id="{C8DE50A4-0848-475C-8778-E071FCBE04C1}"/>
              </a:ext>
            </a:extLst>
          </p:cNvPr>
          <p:cNvGraphicFramePr>
            <a:graphicFrameLocks/>
          </p:cNvGraphicFramePr>
          <p:nvPr>
            <p:extLst>
              <p:ext uri="{D42A27DB-BD31-4B8C-83A1-F6EECF244321}">
                <p14:modId xmlns:p14="http://schemas.microsoft.com/office/powerpoint/2010/main" val="496782808"/>
              </p:ext>
            </p:extLst>
          </p:nvPr>
        </p:nvGraphicFramePr>
        <p:xfrm>
          <a:off x="715278" y="1681949"/>
          <a:ext cx="4572000" cy="35102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xmlns="" id="{E1BD0AE6-042A-4C61-A848-BDE4A335AF4C}"/>
              </a:ext>
            </a:extLst>
          </p:cNvPr>
          <p:cNvGraphicFramePr>
            <a:graphicFrameLocks/>
          </p:cNvGraphicFramePr>
          <p:nvPr>
            <p:extLst>
              <p:ext uri="{D42A27DB-BD31-4B8C-83A1-F6EECF244321}">
                <p14:modId xmlns:p14="http://schemas.microsoft.com/office/powerpoint/2010/main" val="2015572446"/>
              </p:ext>
            </p:extLst>
          </p:nvPr>
        </p:nvGraphicFramePr>
        <p:xfrm>
          <a:off x="5877951" y="1681949"/>
          <a:ext cx="5598771" cy="3510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6909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E7990185-06BE-40C0-83B9-A912CC27B53E}"/>
              </a:ext>
            </a:extLst>
          </p:cNvPr>
          <p:cNvSpPr txBox="1"/>
          <p:nvPr/>
        </p:nvSpPr>
        <p:spPr>
          <a:xfrm>
            <a:off x="532228" y="5411624"/>
            <a:ext cx="578416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Education</a:t>
            </a:r>
            <a:endParaRPr lang="id-ID" b="1"/>
          </a:p>
        </p:txBody>
      </p:sp>
      <p:sp>
        <p:nvSpPr>
          <p:cNvPr id="8" name="Kotak Teks 7">
            <a:extLst>
              <a:ext uri="{FF2B5EF4-FFF2-40B4-BE49-F238E27FC236}">
                <a16:creationId xmlns:a16="http://schemas.microsoft.com/office/drawing/2014/main" xmlns="" id="{9B1B5BE8-434F-4A7F-AC31-AC71FD238925}"/>
              </a:ext>
            </a:extLst>
          </p:cNvPr>
          <p:cNvSpPr txBox="1"/>
          <p:nvPr/>
        </p:nvSpPr>
        <p:spPr>
          <a:xfrm>
            <a:off x="7033846" y="5411624"/>
            <a:ext cx="424844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Residence Location</a:t>
            </a:r>
            <a:endParaRPr lang="en-US" b="1">
              <a:cs typeface="Calibri"/>
            </a:endParaRPr>
          </a:p>
        </p:txBody>
      </p:sp>
      <p:sp>
        <p:nvSpPr>
          <p:cNvPr id="9" name="Title 1">
            <a:extLst>
              <a:ext uri="{FF2B5EF4-FFF2-40B4-BE49-F238E27FC236}">
                <a16:creationId xmlns:a16="http://schemas.microsoft.com/office/drawing/2014/main" xmlns="" id="{BA96F649-C11D-4D18-BBD9-80A4D911E698}"/>
              </a:ext>
            </a:extLst>
          </p:cNvPr>
          <p:cNvSpPr txBox="1">
            <a:spLocks/>
          </p:cNvSpPr>
          <p:nvPr/>
        </p:nvSpPr>
        <p:spPr>
          <a:xfrm>
            <a:off x="1120140" y="505060"/>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Existing Household Rooftop PV Respondents</a:t>
            </a:r>
            <a:endParaRPr lang="id-ID" sz="3600" b="1" dirty="0"/>
          </a:p>
        </p:txBody>
      </p:sp>
      <p:graphicFrame>
        <p:nvGraphicFramePr>
          <p:cNvPr id="12" name="Chart 11">
            <a:extLst>
              <a:ext uri="{FF2B5EF4-FFF2-40B4-BE49-F238E27FC236}">
                <a16:creationId xmlns:a16="http://schemas.microsoft.com/office/drawing/2014/main" xmlns="" id="{175B318B-B97B-4445-9E88-53BD7D020763}"/>
              </a:ext>
            </a:extLst>
          </p:cNvPr>
          <p:cNvGraphicFramePr>
            <a:graphicFrameLocks/>
          </p:cNvGraphicFramePr>
          <p:nvPr>
            <p:extLst>
              <p:ext uri="{D42A27DB-BD31-4B8C-83A1-F6EECF244321}">
                <p14:modId xmlns:p14="http://schemas.microsoft.com/office/powerpoint/2010/main" val="4171525260"/>
              </p:ext>
            </p:extLst>
          </p:nvPr>
        </p:nvGraphicFramePr>
        <p:xfrm>
          <a:off x="6893942" y="2117252"/>
          <a:ext cx="4572000" cy="30667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xmlns="" id="{0FD91079-BE02-4D8C-B9A0-ED5910832787}"/>
              </a:ext>
            </a:extLst>
          </p:cNvPr>
          <p:cNvGraphicFramePr>
            <a:graphicFrameLocks/>
          </p:cNvGraphicFramePr>
          <p:nvPr>
            <p:extLst>
              <p:ext uri="{D42A27DB-BD31-4B8C-83A1-F6EECF244321}">
                <p14:modId xmlns:p14="http://schemas.microsoft.com/office/powerpoint/2010/main" val="2217092814"/>
              </p:ext>
            </p:extLst>
          </p:nvPr>
        </p:nvGraphicFramePr>
        <p:xfrm>
          <a:off x="532228" y="2117251"/>
          <a:ext cx="5563772" cy="3066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9789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E622B4E5-F504-4662-BC8E-0B98C378866C}"/>
              </a:ext>
            </a:extLst>
          </p:cNvPr>
          <p:cNvSpPr txBox="1"/>
          <p:nvPr/>
        </p:nvSpPr>
        <p:spPr>
          <a:xfrm>
            <a:off x="6309067" y="5406192"/>
            <a:ext cx="50930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Occupation</a:t>
            </a:r>
            <a:endParaRPr lang="en-US" b="1" dirty="0">
              <a:cs typeface="Calibri"/>
            </a:endParaRPr>
          </a:p>
        </p:txBody>
      </p:sp>
      <p:sp>
        <p:nvSpPr>
          <p:cNvPr id="9" name="Kotak Teks 8">
            <a:extLst>
              <a:ext uri="{FF2B5EF4-FFF2-40B4-BE49-F238E27FC236}">
                <a16:creationId xmlns:a16="http://schemas.microsoft.com/office/drawing/2014/main" xmlns="" id="{1BDCBAB9-5F53-4112-9C2E-6930A35E877D}"/>
              </a:ext>
            </a:extLst>
          </p:cNvPr>
          <p:cNvSpPr txBox="1"/>
          <p:nvPr/>
        </p:nvSpPr>
        <p:spPr>
          <a:xfrm>
            <a:off x="789844" y="5267692"/>
            <a:ext cx="46564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Household Members</a:t>
            </a:r>
            <a:endParaRPr lang="en-US" b="1" dirty="0">
              <a:cs typeface="Calibri"/>
            </a:endParaRPr>
          </a:p>
        </p:txBody>
      </p:sp>
      <p:sp>
        <p:nvSpPr>
          <p:cNvPr id="10" name="Title 1">
            <a:extLst>
              <a:ext uri="{FF2B5EF4-FFF2-40B4-BE49-F238E27FC236}">
                <a16:creationId xmlns:a16="http://schemas.microsoft.com/office/drawing/2014/main" xmlns="" id="{20C499DC-AA1B-4862-B48D-9BA4BBC0898D}"/>
              </a:ext>
            </a:extLst>
          </p:cNvPr>
          <p:cNvSpPr txBox="1">
            <a:spLocks/>
          </p:cNvSpPr>
          <p:nvPr/>
        </p:nvSpPr>
        <p:spPr>
          <a:xfrm>
            <a:off x="1120140" y="505060"/>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Existing Household Rooftop PV Respondents</a:t>
            </a:r>
            <a:endParaRPr lang="id-ID" sz="3600" b="1" dirty="0"/>
          </a:p>
        </p:txBody>
      </p:sp>
      <p:graphicFrame>
        <p:nvGraphicFramePr>
          <p:cNvPr id="13" name="Chart 12">
            <a:extLst>
              <a:ext uri="{FF2B5EF4-FFF2-40B4-BE49-F238E27FC236}">
                <a16:creationId xmlns:a16="http://schemas.microsoft.com/office/drawing/2014/main" xmlns="" id="{01E4A3CB-87F6-49E8-93D1-A25E069639E6}"/>
              </a:ext>
            </a:extLst>
          </p:cNvPr>
          <p:cNvGraphicFramePr>
            <a:graphicFrameLocks/>
          </p:cNvGraphicFramePr>
          <p:nvPr>
            <p:extLst>
              <p:ext uri="{D42A27DB-BD31-4B8C-83A1-F6EECF244321}">
                <p14:modId xmlns:p14="http://schemas.microsoft.com/office/powerpoint/2010/main" val="3346682173"/>
              </p:ext>
            </p:extLst>
          </p:nvPr>
        </p:nvGraphicFramePr>
        <p:xfrm>
          <a:off x="548054" y="1834042"/>
          <a:ext cx="5093091" cy="3314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BCD860C8-1154-4277-8C72-3FBCEDB20922}"/>
              </a:ext>
            </a:extLst>
          </p:cNvPr>
          <p:cNvGraphicFramePr>
            <a:graphicFrameLocks/>
          </p:cNvGraphicFramePr>
          <p:nvPr>
            <p:extLst>
              <p:ext uri="{D42A27DB-BD31-4B8C-83A1-F6EECF244321}">
                <p14:modId xmlns:p14="http://schemas.microsoft.com/office/powerpoint/2010/main" val="157967106"/>
              </p:ext>
            </p:extLst>
          </p:nvPr>
        </p:nvGraphicFramePr>
        <p:xfrm>
          <a:off x="5894363" y="1834042"/>
          <a:ext cx="5922499" cy="33147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1458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81C5712C-C3A5-4C6E-AF2B-78565BA123DB}"/>
              </a:ext>
            </a:extLst>
          </p:cNvPr>
          <p:cNvSpPr txBox="1">
            <a:spLocks/>
          </p:cNvSpPr>
          <p:nvPr/>
        </p:nvSpPr>
        <p:spPr>
          <a:xfrm>
            <a:off x="1910861" y="575399"/>
            <a:ext cx="8370278" cy="1056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200" b="1" dirty="0">
                <a:ea typeface="+mj-lt"/>
                <a:cs typeface="+mj-lt"/>
              </a:rPr>
              <a:t>Monthly Income of Existing Household Rooftop PV Respondents</a:t>
            </a:r>
            <a:endParaRPr lang="id-ID" sz="3200" b="1" dirty="0"/>
          </a:p>
        </p:txBody>
      </p:sp>
      <p:graphicFrame>
        <p:nvGraphicFramePr>
          <p:cNvPr id="5" name="Table 4">
            <a:extLst>
              <a:ext uri="{FF2B5EF4-FFF2-40B4-BE49-F238E27FC236}">
                <a16:creationId xmlns:a16="http://schemas.microsoft.com/office/drawing/2014/main" xmlns="" id="{0AD144F2-332C-4AC9-BE88-2B4476DB23F2}"/>
              </a:ext>
            </a:extLst>
          </p:cNvPr>
          <p:cNvGraphicFramePr>
            <a:graphicFrameLocks noGrp="1"/>
          </p:cNvGraphicFramePr>
          <p:nvPr>
            <p:extLst>
              <p:ext uri="{D42A27DB-BD31-4B8C-83A1-F6EECF244321}">
                <p14:modId xmlns:p14="http://schemas.microsoft.com/office/powerpoint/2010/main" val="633385606"/>
              </p:ext>
            </p:extLst>
          </p:nvPr>
        </p:nvGraphicFramePr>
        <p:xfrm>
          <a:off x="2403230" y="1601621"/>
          <a:ext cx="7385539" cy="4320880"/>
        </p:xfrm>
        <a:graphic>
          <a:graphicData uri="http://schemas.openxmlformats.org/drawingml/2006/table">
            <a:tbl>
              <a:tblPr>
                <a:tableStyleId>{306799F8-075E-4A3A-A7F6-7FBC6576F1A4}</a:tableStyleId>
              </a:tblPr>
              <a:tblGrid>
                <a:gridCol w="3524914">
                  <a:extLst>
                    <a:ext uri="{9D8B030D-6E8A-4147-A177-3AD203B41FA5}">
                      <a16:colId xmlns:a16="http://schemas.microsoft.com/office/drawing/2014/main" xmlns="" val="2555215943"/>
                    </a:ext>
                  </a:extLst>
                </a:gridCol>
                <a:gridCol w="3860625">
                  <a:extLst>
                    <a:ext uri="{9D8B030D-6E8A-4147-A177-3AD203B41FA5}">
                      <a16:colId xmlns:a16="http://schemas.microsoft.com/office/drawing/2014/main" xmlns="" val="649779150"/>
                    </a:ext>
                  </a:extLst>
                </a:gridCol>
              </a:tblGrid>
              <a:tr h="904368">
                <a:tc>
                  <a:txBody>
                    <a:bodyPr/>
                    <a:lstStyle/>
                    <a:p>
                      <a:pPr algn="ctr" fontAlgn="ctr"/>
                      <a:r>
                        <a:rPr lang="en-ID" sz="2200" b="1" u="none" strike="noStrike" dirty="0">
                          <a:solidFill>
                            <a:srgbClr val="000000"/>
                          </a:solidFill>
                          <a:effectLst/>
                        </a:rPr>
                        <a:t>Income</a:t>
                      </a:r>
                      <a:endParaRPr lang="en-ID" sz="2200" b="1" i="0" u="none" strike="noStrike" dirty="0">
                        <a:solidFill>
                          <a:srgbClr val="000000"/>
                        </a:solidFill>
                        <a:effectLst/>
                        <a:latin typeface="Calibri" panose="020F0502020204030204" pitchFamily="34" charset="0"/>
                      </a:endParaRPr>
                    </a:p>
                  </a:txBody>
                  <a:tcPr marL="0" marR="0" marT="0"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ctr"/>
                      <a:r>
                        <a:rPr lang="en-ID" sz="2200" b="1" u="none" strike="noStrike" dirty="0">
                          <a:solidFill>
                            <a:srgbClr val="000000"/>
                          </a:solidFill>
                          <a:effectLst/>
                        </a:rPr>
                        <a:t>Respondent</a:t>
                      </a:r>
                      <a:endParaRPr lang="en-ID" sz="2200" b="1" i="0" u="none" strike="noStrike" dirty="0">
                        <a:solidFill>
                          <a:srgbClr val="000000"/>
                        </a:solidFill>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xmlns="" val="4045743885"/>
                  </a:ext>
                </a:extLst>
              </a:tr>
              <a:tr h="427064">
                <a:tc>
                  <a:txBody>
                    <a:bodyPr/>
                    <a:lstStyle/>
                    <a:p>
                      <a:pPr algn="ctr" fontAlgn="ctr"/>
                      <a:r>
                        <a:rPr lang="en-ID" sz="2200" b="0" u="none" strike="noStrike" dirty="0">
                          <a:solidFill>
                            <a:srgbClr val="000000"/>
                          </a:solidFill>
                          <a:effectLst/>
                        </a:rPr>
                        <a:t>&lt; 5 million</a:t>
                      </a:r>
                      <a:endParaRPr lang="en-ID" sz="22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fontAlgn="ctr"/>
                      <a:r>
                        <a:rPr lang="en-ID" sz="2200" b="0" i="0" u="none" strike="noStrike" dirty="0">
                          <a:solidFill>
                            <a:srgbClr val="000000"/>
                          </a:solidFill>
                          <a:effectLst/>
                          <a:latin typeface="Calibri" panose="020F0502020204030204" pitchFamily="34" charset="0"/>
                        </a:rPr>
                        <a:t>16</a:t>
                      </a:r>
                    </a:p>
                  </a:txBody>
                  <a:tcPr marL="0" marR="0" marT="0" marB="0" anchor="ctr">
                    <a:lnT w="12700" cap="flat" cmpd="sng" algn="ctr">
                      <a:solidFill>
                        <a:schemeClr val="tx1"/>
                      </a:solidFill>
                      <a:prstDash val="solid"/>
                      <a:round/>
                      <a:headEnd type="none" w="med" len="med"/>
                      <a:tailEnd type="none" w="med" len="med"/>
                    </a:lnT>
                    <a:solidFill>
                      <a:schemeClr val="accent2">
                        <a:lumMod val="40000"/>
                        <a:lumOff val="60000"/>
                      </a:schemeClr>
                    </a:solidFill>
                  </a:tcPr>
                </a:tc>
                <a:extLst>
                  <a:ext uri="{0D108BD9-81ED-4DB2-BD59-A6C34878D82A}">
                    <a16:rowId xmlns:a16="http://schemas.microsoft.com/office/drawing/2014/main" xmlns="" val="796121648"/>
                  </a:ext>
                </a:extLst>
              </a:tr>
              <a:tr h="427064">
                <a:tc>
                  <a:txBody>
                    <a:bodyPr/>
                    <a:lstStyle/>
                    <a:p>
                      <a:pPr algn="ctr" fontAlgn="ctr"/>
                      <a:r>
                        <a:rPr lang="en-ID" sz="2200" b="0" u="none" strike="noStrike" dirty="0">
                          <a:solidFill>
                            <a:srgbClr val="000000"/>
                          </a:solidFill>
                          <a:effectLst/>
                        </a:rPr>
                        <a:t>5,1 - 10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ctr"/>
                      <a:r>
                        <a:rPr lang="en-ID" sz="2200" b="0" u="none" strike="noStrike" dirty="0">
                          <a:solidFill>
                            <a:srgbClr val="000000"/>
                          </a:solidFill>
                          <a:effectLst/>
                        </a:rPr>
                        <a:t>11</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extLst>
                  <a:ext uri="{0D108BD9-81ED-4DB2-BD59-A6C34878D82A}">
                    <a16:rowId xmlns:a16="http://schemas.microsoft.com/office/drawing/2014/main" xmlns="" val="3997255355"/>
                  </a:ext>
                </a:extLst>
              </a:tr>
              <a:tr h="427064">
                <a:tc>
                  <a:txBody>
                    <a:bodyPr/>
                    <a:lstStyle/>
                    <a:p>
                      <a:pPr algn="ctr" fontAlgn="ctr"/>
                      <a:r>
                        <a:rPr lang="en-ID" sz="2200" b="0" u="none" strike="noStrike" dirty="0">
                          <a:solidFill>
                            <a:srgbClr val="000000"/>
                          </a:solidFill>
                          <a:effectLst/>
                        </a:rPr>
                        <a:t>10,1 - 15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ctr"/>
                      <a:r>
                        <a:rPr lang="en-ID" sz="2200" b="0" u="none" strike="noStrike" dirty="0">
                          <a:solidFill>
                            <a:srgbClr val="000000"/>
                          </a:solidFill>
                          <a:effectLst/>
                        </a:rPr>
                        <a:t>17</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extLst>
                  <a:ext uri="{0D108BD9-81ED-4DB2-BD59-A6C34878D82A}">
                    <a16:rowId xmlns:a16="http://schemas.microsoft.com/office/drawing/2014/main" xmlns="" val="1003652789"/>
                  </a:ext>
                </a:extLst>
              </a:tr>
              <a:tr h="427064">
                <a:tc>
                  <a:txBody>
                    <a:bodyPr/>
                    <a:lstStyle/>
                    <a:p>
                      <a:pPr algn="ctr" fontAlgn="ctr"/>
                      <a:r>
                        <a:rPr lang="en-ID" sz="2200" b="0" u="none" strike="noStrike" dirty="0">
                          <a:solidFill>
                            <a:srgbClr val="000000"/>
                          </a:solidFill>
                          <a:effectLst/>
                        </a:rPr>
                        <a:t>15,1 - 20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ctr"/>
                      <a:r>
                        <a:rPr lang="en-ID" sz="2200" b="0" u="none" strike="noStrike" dirty="0">
                          <a:solidFill>
                            <a:srgbClr val="000000"/>
                          </a:solidFill>
                          <a:effectLst/>
                        </a:rPr>
                        <a:t>16</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extLst>
                  <a:ext uri="{0D108BD9-81ED-4DB2-BD59-A6C34878D82A}">
                    <a16:rowId xmlns:a16="http://schemas.microsoft.com/office/drawing/2014/main" xmlns="" val="2855099977"/>
                  </a:ext>
                </a:extLst>
              </a:tr>
              <a:tr h="427064">
                <a:tc>
                  <a:txBody>
                    <a:bodyPr/>
                    <a:lstStyle/>
                    <a:p>
                      <a:pPr algn="ctr" fontAlgn="ctr"/>
                      <a:r>
                        <a:rPr lang="en-ID" sz="2200" b="0" u="none" strike="noStrike" dirty="0">
                          <a:solidFill>
                            <a:srgbClr val="000000"/>
                          </a:solidFill>
                          <a:effectLst/>
                        </a:rPr>
                        <a:t>20,1 - 25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ctr"/>
                      <a:r>
                        <a:rPr lang="en-ID" sz="2200" b="0" u="none" strike="noStrike" dirty="0">
                          <a:solidFill>
                            <a:srgbClr val="000000"/>
                          </a:solidFill>
                          <a:effectLst/>
                        </a:rPr>
                        <a:t>4</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extLst>
                  <a:ext uri="{0D108BD9-81ED-4DB2-BD59-A6C34878D82A}">
                    <a16:rowId xmlns:a16="http://schemas.microsoft.com/office/drawing/2014/main" xmlns="" val="3450273422"/>
                  </a:ext>
                </a:extLst>
              </a:tr>
              <a:tr h="427064">
                <a:tc>
                  <a:txBody>
                    <a:bodyPr/>
                    <a:lstStyle/>
                    <a:p>
                      <a:pPr algn="ctr" fontAlgn="ctr"/>
                      <a:r>
                        <a:rPr lang="en-ID" sz="2200" b="0" u="none" strike="noStrike" dirty="0">
                          <a:solidFill>
                            <a:srgbClr val="000000"/>
                          </a:solidFill>
                          <a:effectLst/>
                        </a:rPr>
                        <a:t>25,1 - 30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ctr"/>
                      <a:r>
                        <a:rPr lang="en-ID" sz="2200" b="0" u="none" strike="noStrike" dirty="0">
                          <a:solidFill>
                            <a:srgbClr val="000000"/>
                          </a:solidFill>
                          <a:effectLst/>
                        </a:rPr>
                        <a:t>10</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extLst>
                  <a:ext uri="{0D108BD9-81ED-4DB2-BD59-A6C34878D82A}">
                    <a16:rowId xmlns:a16="http://schemas.microsoft.com/office/drawing/2014/main" xmlns="" val="3445061791"/>
                  </a:ext>
                </a:extLst>
              </a:tr>
              <a:tr h="427064">
                <a:tc>
                  <a:txBody>
                    <a:bodyPr/>
                    <a:lstStyle/>
                    <a:p>
                      <a:pPr algn="ctr" fontAlgn="ctr"/>
                      <a:r>
                        <a:rPr lang="en-ID" sz="2200" b="0" u="none" strike="noStrike" dirty="0">
                          <a:solidFill>
                            <a:srgbClr val="000000"/>
                          </a:solidFill>
                          <a:effectLst/>
                        </a:rPr>
                        <a:t>30,1 - 35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tc>
                  <a:txBody>
                    <a:bodyPr/>
                    <a:lstStyle/>
                    <a:p>
                      <a:pPr algn="ctr" fontAlgn="ctr"/>
                      <a:r>
                        <a:rPr lang="en-ID" sz="2200" b="0" u="none" strike="noStrike" dirty="0">
                          <a:solidFill>
                            <a:srgbClr val="000000"/>
                          </a:solidFill>
                          <a:effectLst/>
                        </a:rPr>
                        <a:t>4</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2">
                        <a:lumMod val="40000"/>
                        <a:lumOff val="60000"/>
                      </a:schemeClr>
                    </a:solidFill>
                  </a:tcPr>
                </a:tc>
                <a:extLst>
                  <a:ext uri="{0D108BD9-81ED-4DB2-BD59-A6C34878D82A}">
                    <a16:rowId xmlns:a16="http://schemas.microsoft.com/office/drawing/2014/main" xmlns="" val="2070166471"/>
                  </a:ext>
                </a:extLst>
              </a:tr>
              <a:tr h="427064">
                <a:tc>
                  <a:txBody>
                    <a:bodyPr/>
                    <a:lstStyle/>
                    <a:p>
                      <a:pPr algn="ctr" fontAlgn="ctr"/>
                      <a:r>
                        <a:rPr lang="en-ID" sz="2200" b="0" u="none" strike="noStrike" dirty="0">
                          <a:solidFill>
                            <a:srgbClr val="000000"/>
                          </a:solidFill>
                          <a:effectLst/>
                        </a:rPr>
                        <a:t>35 million &lt;</a:t>
                      </a:r>
                      <a:endParaRPr lang="en-ID" sz="2200" b="0" i="0" u="none" strike="noStrike" dirty="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ID" sz="2200" b="0" u="none" strike="noStrike" dirty="0">
                          <a:solidFill>
                            <a:srgbClr val="000000"/>
                          </a:solidFill>
                          <a:effectLst/>
                        </a:rPr>
                        <a:t>11</a:t>
                      </a:r>
                      <a:endParaRPr lang="en-ID" sz="2200" b="0" i="0" u="none" strike="noStrike" dirty="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4017900013"/>
                  </a:ext>
                </a:extLst>
              </a:tr>
            </a:tbl>
          </a:graphicData>
        </a:graphic>
      </p:graphicFrame>
    </p:spTree>
    <p:extLst>
      <p:ext uri="{BB962C8B-B14F-4D97-AF65-F5344CB8AC3E}">
        <p14:creationId xmlns:p14="http://schemas.microsoft.com/office/powerpoint/2010/main" val="249248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DA85B076-13CD-4F9B-A5D3-B5ABFC2CB166}"/>
              </a:ext>
            </a:extLst>
          </p:cNvPr>
          <p:cNvSpPr txBox="1"/>
          <p:nvPr/>
        </p:nvSpPr>
        <p:spPr>
          <a:xfrm>
            <a:off x="7063040" y="5203223"/>
            <a:ext cx="40088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Home Ownership</a:t>
            </a:r>
            <a:endParaRPr lang="en-US" b="1">
              <a:cs typeface="Calibri"/>
            </a:endParaRPr>
          </a:p>
        </p:txBody>
      </p:sp>
      <p:sp>
        <p:nvSpPr>
          <p:cNvPr id="8" name="Kotak Teks 7">
            <a:extLst>
              <a:ext uri="{FF2B5EF4-FFF2-40B4-BE49-F238E27FC236}">
                <a16:creationId xmlns:a16="http://schemas.microsoft.com/office/drawing/2014/main" xmlns="" id="{F7EC13D5-35C2-429B-9D6E-ABC282CE017E}"/>
              </a:ext>
            </a:extLst>
          </p:cNvPr>
          <p:cNvSpPr txBox="1"/>
          <p:nvPr/>
        </p:nvSpPr>
        <p:spPr>
          <a:xfrm>
            <a:off x="880269" y="5203223"/>
            <a:ext cx="47468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House Size</a:t>
            </a:r>
            <a:endParaRPr lang="en-US" b="1">
              <a:cs typeface="Calibri"/>
            </a:endParaRPr>
          </a:p>
        </p:txBody>
      </p:sp>
      <p:sp>
        <p:nvSpPr>
          <p:cNvPr id="9" name="Title 1">
            <a:extLst>
              <a:ext uri="{FF2B5EF4-FFF2-40B4-BE49-F238E27FC236}">
                <a16:creationId xmlns:a16="http://schemas.microsoft.com/office/drawing/2014/main" xmlns="" id="{F3D9C778-1115-4961-AC1E-820EE53EF652}"/>
              </a:ext>
            </a:extLst>
          </p:cNvPr>
          <p:cNvSpPr txBox="1">
            <a:spLocks/>
          </p:cNvSpPr>
          <p:nvPr/>
        </p:nvSpPr>
        <p:spPr>
          <a:xfrm>
            <a:off x="1120140" y="505060"/>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Existing Household Rooftop PV Respondents</a:t>
            </a:r>
            <a:endParaRPr lang="id-ID" sz="3600" b="1" dirty="0"/>
          </a:p>
        </p:txBody>
      </p:sp>
      <p:graphicFrame>
        <p:nvGraphicFramePr>
          <p:cNvPr id="10" name="Chart 9">
            <a:extLst>
              <a:ext uri="{FF2B5EF4-FFF2-40B4-BE49-F238E27FC236}">
                <a16:creationId xmlns:a16="http://schemas.microsoft.com/office/drawing/2014/main" xmlns="" id="{2C61A560-8274-4802-B77C-D702B8C8F2FA}"/>
              </a:ext>
            </a:extLst>
          </p:cNvPr>
          <p:cNvGraphicFramePr>
            <a:graphicFrameLocks/>
          </p:cNvGraphicFramePr>
          <p:nvPr>
            <p:extLst>
              <p:ext uri="{D42A27DB-BD31-4B8C-83A1-F6EECF244321}">
                <p14:modId xmlns:p14="http://schemas.microsoft.com/office/powerpoint/2010/main" val="3591699100"/>
              </p:ext>
            </p:extLst>
          </p:nvPr>
        </p:nvGraphicFramePr>
        <p:xfrm>
          <a:off x="683566" y="1925991"/>
          <a:ext cx="5252999" cy="3277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0376D3F5-9414-4565-90D5-7196247B2769}"/>
              </a:ext>
            </a:extLst>
          </p:cNvPr>
          <p:cNvGraphicFramePr>
            <a:graphicFrameLocks/>
          </p:cNvGraphicFramePr>
          <p:nvPr>
            <p:extLst>
              <p:ext uri="{D42A27DB-BD31-4B8C-83A1-F6EECF244321}">
                <p14:modId xmlns:p14="http://schemas.microsoft.com/office/powerpoint/2010/main" val="266948373"/>
              </p:ext>
            </p:extLst>
          </p:nvPr>
        </p:nvGraphicFramePr>
        <p:xfrm>
          <a:off x="6255438" y="1925991"/>
          <a:ext cx="5378544" cy="3277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6862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F3D9C778-1115-4961-AC1E-820EE53EF652}"/>
              </a:ext>
            </a:extLst>
          </p:cNvPr>
          <p:cNvSpPr txBox="1">
            <a:spLocks/>
          </p:cNvSpPr>
          <p:nvPr/>
        </p:nvSpPr>
        <p:spPr>
          <a:xfrm>
            <a:off x="1120140" y="505060"/>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Existing Household Rooftop PV Respondents</a:t>
            </a:r>
            <a:endParaRPr lang="id-ID" sz="3600" b="1" dirty="0"/>
          </a:p>
        </p:txBody>
      </p:sp>
      <p:sp>
        <p:nvSpPr>
          <p:cNvPr id="20" name="TextBox 5">
            <a:extLst>
              <a:ext uri="{FF2B5EF4-FFF2-40B4-BE49-F238E27FC236}">
                <a16:creationId xmlns:a16="http://schemas.microsoft.com/office/drawing/2014/main" xmlns="" id="{721A1275-3239-4F9E-A094-05C55A8F2660}"/>
              </a:ext>
            </a:extLst>
          </p:cNvPr>
          <p:cNvSpPr txBox="1"/>
          <p:nvPr/>
        </p:nvSpPr>
        <p:spPr>
          <a:xfrm>
            <a:off x="146927" y="5303126"/>
            <a:ext cx="5530169" cy="646331"/>
          </a:xfrm>
          <a:prstGeom prst="rect">
            <a:avLst/>
          </a:prstGeom>
          <a:noFill/>
        </p:spPr>
        <p:txBody>
          <a:bodyPr wrap="square" rtlCol="0">
            <a:spAutoFit/>
          </a:bodyPr>
          <a:lstStyle/>
          <a:p>
            <a:pPr algn="ctr"/>
            <a:r>
              <a:rPr lang="en-US" b="1" dirty="0"/>
              <a:t>Electrical Power of Existing Household Respondents Before Rooftop PV Installation</a:t>
            </a:r>
            <a:endParaRPr lang="en-ID" b="1" dirty="0"/>
          </a:p>
        </p:txBody>
      </p:sp>
      <p:sp>
        <p:nvSpPr>
          <p:cNvPr id="22" name="TextBox 14">
            <a:extLst>
              <a:ext uri="{FF2B5EF4-FFF2-40B4-BE49-F238E27FC236}">
                <a16:creationId xmlns:a16="http://schemas.microsoft.com/office/drawing/2014/main" xmlns="" id="{DAE8E072-77EA-4737-A6D0-03A902826D8F}"/>
              </a:ext>
            </a:extLst>
          </p:cNvPr>
          <p:cNvSpPr txBox="1"/>
          <p:nvPr/>
        </p:nvSpPr>
        <p:spPr>
          <a:xfrm>
            <a:off x="5936565" y="5303125"/>
            <a:ext cx="5988933" cy="646331"/>
          </a:xfrm>
          <a:prstGeom prst="rect">
            <a:avLst/>
          </a:prstGeom>
          <a:noFill/>
        </p:spPr>
        <p:txBody>
          <a:bodyPr wrap="square" rtlCol="0">
            <a:spAutoFit/>
          </a:bodyPr>
          <a:lstStyle/>
          <a:p>
            <a:pPr algn="ctr"/>
            <a:r>
              <a:rPr lang="en-US" b="1" dirty="0"/>
              <a:t>Electrical Power of Existing Household Respondents After Rooftop PV Installation</a:t>
            </a:r>
            <a:endParaRPr lang="en-ID" b="1" dirty="0"/>
          </a:p>
        </p:txBody>
      </p:sp>
      <p:graphicFrame>
        <p:nvGraphicFramePr>
          <p:cNvPr id="7" name="Chart 6">
            <a:extLst>
              <a:ext uri="{FF2B5EF4-FFF2-40B4-BE49-F238E27FC236}">
                <a16:creationId xmlns:a16="http://schemas.microsoft.com/office/drawing/2014/main" xmlns="" id="{DE168339-EDA1-4BB7-8A40-219947A21B8B}"/>
              </a:ext>
            </a:extLst>
          </p:cNvPr>
          <p:cNvGraphicFramePr>
            <a:graphicFrameLocks/>
          </p:cNvGraphicFramePr>
          <p:nvPr>
            <p:extLst>
              <p:ext uri="{D42A27DB-BD31-4B8C-83A1-F6EECF244321}">
                <p14:modId xmlns:p14="http://schemas.microsoft.com/office/powerpoint/2010/main" val="403002110"/>
              </p:ext>
            </p:extLst>
          </p:nvPr>
        </p:nvGraphicFramePr>
        <p:xfrm>
          <a:off x="365760" y="1934602"/>
          <a:ext cx="5467642" cy="3256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C6AFB1AE-0326-4B78-BA38-35259FF2276B}"/>
              </a:ext>
            </a:extLst>
          </p:cNvPr>
          <p:cNvGraphicFramePr>
            <a:graphicFrameLocks/>
          </p:cNvGraphicFramePr>
          <p:nvPr>
            <p:extLst>
              <p:ext uri="{D42A27DB-BD31-4B8C-83A1-F6EECF244321}">
                <p14:modId xmlns:p14="http://schemas.microsoft.com/office/powerpoint/2010/main" val="125963930"/>
              </p:ext>
            </p:extLst>
          </p:nvPr>
        </p:nvGraphicFramePr>
        <p:xfrm>
          <a:off x="6358597" y="1975942"/>
          <a:ext cx="5467643" cy="32150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7377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mpungan Konten 4">
            <a:extLst>
              <a:ext uri="{FF2B5EF4-FFF2-40B4-BE49-F238E27FC236}">
                <a16:creationId xmlns:a16="http://schemas.microsoft.com/office/drawing/2014/main" xmlns="" id="{D43739A8-8DAD-423D-84EA-54B61F219CC4}"/>
              </a:ext>
            </a:extLst>
          </p:cNvPr>
          <p:cNvGraphicFramePr>
            <a:graphicFrameLocks noGrp="1"/>
          </p:cNvGraphicFramePr>
          <p:nvPr>
            <p:ph idx="1"/>
            <p:extLst>
              <p:ext uri="{D42A27DB-BD31-4B8C-83A1-F6EECF244321}">
                <p14:modId xmlns:p14="http://schemas.microsoft.com/office/powerpoint/2010/main" val="1276134450"/>
              </p:ext>
            </p:extLst>
          </p:nvPr>
        </p:nvGraphicFramePr>
        <p:xfrm>
          <a:off x="1063870" y="2064776"/>
          <a:ext cx="10064260" cy="4114800"/>
        </p:xfrm>
        <a:graphic>
          <a:graphicData uri="http://schemas.openxmlformats.org/drawingml/2006/table">
            <a:tbl>
              <a:tblPr firstRow="1" firstCol="1" bandRow="1">
                <a:tableStyleId>{5C22544A-7EE6-4342-B048-85BDC9FD1C3A}</a:tableStyleId>
              </a:tblPr>
              <a:tblGrid>
                <a:gridCol w="2255783">
                  <a:extLst>
                    <a:ext uri="{9D8B030D-6E8A-4147-A177-3AD203B41FA5}">
                      <a16:colId xmlns:a16="http://schemas.microsoft.com/office/drawing/2014/main" xmlns="" val="2282391924"/>
                    </a:ext>
                  </a:extLst>
                </a:gridCol>
                <a:gridCol w="1027432">
                  <a:extLst>
                    <a:ext uri="{9D8B030D-6E8A-4147-A177-3AD203B41FA5}">
                      <a16:colId xmlns:a16="http://schemas.microsoft.com/office/drawing/2014/main" xmlns="" val="1711742587"/>
                    </a:ext>
                  </a:extLst>
                </a:gridCol>
                <a:gridCol w="924688">
                  <a:extLst>
                    <a:ext uri="{9D8B030D-6E8A-4147-A177-3AD203B41FA5}">
                      <a16:colId xmlns:a16="http://schemas.microsoft.com/office/drawing/2014/main" xmlns="" val="75207291"/>
                    </a:ext>
                  </a:extLst>
                </a:gridCol>
                <a:gridCol w="924688">
                  <a:extLst>
                    <a:ext uri="{9D8B030D-6E8A-4147-A177-3AD203B41FA5}">
                      <a16:colId xmlns:a16="http://schemas.microsoft.com/office/drawing/2014/main" xmlns="" val="1560144098"/>
                    </a:ext>
                  </a:extLst>
                </a:gridCol>
                <a:gridCol w="924688">
                  <a:extLst>
                    <a:ext uri="{9D8B030D-6E8A-4147-A177-3AD203B41FA5}">
                      <a16:colId xmlns:a16="http://schemas.microsoft.com/office/drawing/2014/main" xmlns="" val="168178944"/>
                    </a:ext>
                  </a:extLst>
                </a:gridCol>
                <a:gridCol w="924688">
                  <a:extLst>
                    <a:ext uri="{9D8B030D-6E8A-4147-A177-3AD203B41FA5}">
                      <a16:colId xmlns:a16="http://schemas.microsoft.com/office/drawing/2014/main" xmlns="" val="2842521954"/>
                    </a:ext>
                  </a:extLst>
                </a:gridCol>
                <a:gridCol w="821945">
                  <a:extLst>
                    <a:ext uri="{9D8B030D-6E8A-4147-A177-3AD203B41FA5}">
                      <a16:colId xmlns:a16="http://schemas.microsoft.com/office/drawing/2014/main" xmlns="" val="530057527"/>
                    </a:ext>
                  </a:extLst>
                </a:gridCol>
                <a:gridCol w="1130174">
                  <a:extLst>
                    <a:ext uri="{9D8B030D-6E8A-4147-A177-3AD203B41FA5}">
                      <a16:colId xmlns:a16="http://schemas.microsoft.com/office/drawing/2014/main" xmlns="" val="2002191668"/>
                    </a:ext>
                  </a:extLst>
                </a:gridCol>
                <a:gridCol w="1130174">
                  <a:extLst>
                    <a:ext uri="{9D8B030D-6E8A-4147-A177-3AD203B41FA5}">
                      <a16:colId xmlns:a16="http://schemas.microsoft.com/office/drawing/2014/main" xmlns="" val="2378430549"/>
                    </a:ext>
                  </a:extLst>
                </a:gridCol>
              </a:tblGrid>
              <a:tr h="345215">
                <a:tc rowSpan="2">
                  <a:txBody>
                    <a:bodyPr/>
                    <a:lstStyle/>
                    <a:p>
                      <a:pPr algn="ctr">
                        <a:lnSpc>
                          <a:spcPct val="150000"/>
                        </a:lnSpc>
                        <a:spcAft>
                          <a:spcPts val="0"/>
                        </a:spcAft>
                      </a:pPr>
                      <a:r>
                        <a:rPr lang="en-US">
                          <a:effectLst/>
                        </a:rPr>
                        <a:t>Name of Electronic Items</a:t>
                      </a:r>
                    </a:p>
                  </a:txBody>
                  <a:tcPr marL="68580" marR="68580" marT="0" marB="0" anchor="ctr"/>
                </a:tc>
                <a:tc gridSpan="8">
                  <a:txBody>
                    <a:bodyPr/>
                    <a:lstStyle/>
                    <a:p>
                      <a:pPr algn="ctr">
                        <a:lnSpc>
                          <a:spcPct val="150000"/>
                        </a:lnSpc>
                        <a:spcAft>
                          <a:spcPts val="0"/>
                        </a:spcAft>
                      </a:pPr>
                      <a:r>
                        <a:rPr lang="en-US">
                          <a:effectLst/>
                        </a:rPr>
                        <a:t>Number of Electronic Items</a:t>
                      </a:r>
                    </a:p>
                  </a:txBody>
                  <a:tcPr marL="68580" marR="6858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3092116325"/>
                  </a:ext>
                </a:extLst>
              </a:tr>
              <a:tr h="385025">
                <a:tc vMerge="1">
                  <a:txBody>
                    <a:bodyPr/>
                    <a:lstStyle/>
                    <a:p>
                      <a:endParaRPr lang="id-ID"/>
                    </a:p>
                  </a:txBody>
                  <a:tcP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1</a:t>
                      </a:r>
                    </a:p>
                  </a:txBody>
                  <a:tcPr marL="68580" marR="68580" marT="0" marB="0" anchor="ctr"/>
                </a:tc>
                <a:tc>
                  <a:txBody>
                    <a:bodyPr/>
                    <a:lstStyle/>
                    <a:p>
                      <a:pPr algn="ctr">
                        <a:lnSpc>
                          <a:spcPct val="150000"/>
                        </a:lnSpc>
                        <a:spcAft>
                          <a:spcPts val="0"/>
                        </a:spcAft>
                      </a:pPr>
                      <a:r>
                        <a:rPr lang="en-US">
                          <a:effectLst/>
                        </a:rPr>
                        <a:t>2</a:t>
                      </a:r>
                    </a:p>
                  </a:txBody>
                  <a:tcPr marL="68580" marR="68580" marT="0" marB="0" anchor="ctr"/>
                </a:tc>
                <a:tc>
                  <a:txBody>
                    <a:bodyPr/>
                    <a:lstStyle/>
                    <a:p>
                      <a:pPr algn="ctr">
                        <a:lnSpc>
                          <a:spcPct val="150000"/>
                        </a:lnSpc>
                        <a:spcAft>
                          <a:spcPts val="0"/>
                        </a:spcAft>
                      </a:pPr>
                      <a:r>
                        <a:rPr lang="en-US">
                          <a:effectLst/>
                        </a:rPr>
                        <a:t>3</a:t>
                      </a:r>
                    </a:p>
                  </a:txBody>
                  <a:tcPr marL="68580" marR="68580" marT="0" marB="0" anchor="ctr"/>
                </a:tc>
                <a:tc>
                  <a:txBody>
                    <a:bodyPr/>
                    <a:lstStyle/>
                    <a:p>
                      <a:pPr algn="ctr">
                        <a:lnSpc>
                          <a:spcPct val="150000"/>
                        </a:lnSpc>
                        <a:spcAft>
                          <a:spcPts val="0"/>
                        </a:spcAft>
                      </a:pPr>
                      <a:r>
                        <a:rPr lang="en-US">
                          <a:effectLst/>
                        </a:rPr>
                        <a:t>4</a:t>
                      </a:r>
                    </a:p>
                  </a:txBody>
                  <a:tcPr marL="68580" marR="68580" marT="0" marB="0" anchor="ctr"/>
                </a:tc>
                <a:tc>
                  <a:txBody>
                    <a:bodyPr/>
                    <a:lstStyle/>
                    <a:p>
                      <a:pPr algn="ctr">
                        <a:lnSpc>
                          <a:spcPct val="150000"/>
                        </a:lnSpc>
                        <a:spcAft>
                          <a:spcPts val="0"/>
                        </a:spcAft>
                      </a:pPr>
                      <a:r>
                        <a:rPr lang="en-US">
                          <a:effectLst/>
                        </a:rPr>
                        <a:t>5</a:t>
                      </a:r>
                    </a:p>
                  </a:txBody>
                  <a:tcPr marL="68580" marR="68580" marT="0" marB="0" anchor="ctr"/>
                </a:tc>
                <a:tc>
                  <a:txBody>
                    <a:bodyPr/>
                    <a:lstStyle/>
                    <a:p>
                      <a:pPr algn="ctr">
                        <a:lnSpc>
                          <a:spcPct val="150000"/>
                        </a:lnSpc>
                        <a:spcAft>
                          <a:spcPts val="0"/>
                        </a:spcAft>
                      </a:pPr>
                      <a:r>
                        <a:rPr lang="en-US">
                          <a:effectLst/>
                        </a:rPr>
                        <a:t>5&lt;</a:t>
                      </a:r>
                    </a:p>
                  </a:txBody>
                  <a:tcPr marL="68580" marR="68580" marT="0" marB="0" anchor="ctr"/>
                </a:tc>
                <a:tc>
                  <a:txBody>
                    <a:bodyPr/>
                    <a:lstStyle/>
                    <a:p>
                      <a:pPr algn="ctr">
                        <a:lnSpc>
                          <a:spcPct val="150000"/>
                        </a:lnSpc>
                        <a:spcAft>
                          <a:spcPts val="0"/>
                        </a:spcAft>
                      </a:pPr>
                      <a:r>
                        <a:rPr lang="en-US">
                          <a:effectLst/>
                        </a:rPr>
                        <a:t>Total</a:t>
                      </a:r>
                    </a:p>
                  </a:txBody>
                  <a:tcPr marL="68580" marR="68580" marT="0" marB="0" anchor="ctr"/>
                </a:tc>
                <a:extLst>
                  <a:ext uri="{0D108BD9-81ED-4DB2-BD59-A6C34878D82A}">
                    <a16:rowId xmlns:a16="http://schemas.microsoft.com/office/drawing/2014/main" xmlns="" val="2623237628"/>
                  </a:ext>
                </a:extLst>
              </a:tr>
              <a:tr h="345215">
                <a:tc>
                  <a:txBody>
                    <a:bodyPr/>
                    <a:lstStyle/>
                    <a:p>
                      <a:pPr>
                        <a:lnSpc>
                          <a:spcPct val="150000"/>
                        </a:lnSpc>
                        <a:spcAft>
                          <a:spcPts val="0"/>
                        </a:spcAft>
                      </a:pPr>
                      <a:r>
                        <a:rPr lang="en-US">
                          <a:effectLst/>
                        </a:rPr>
                        <a:t>Refrigerator</a:t>
                      </a:r>
                    </a:p>
                  </a:txBody>
                  <a:tcPr marL="68580" marR="68580" marT="0" marB="0" anchor="ctr"/>
                </a:tc>
                <a:tc>
                  <a:txBody>
                    <a:bodyPr/>
                    <a:lstStyle/>
                    <a:p>
                      <a:pPr algn="ctr">
                        <a:lnSpc>
                          <a:spcPct val="150000"/>
                        </a:lnSpc>
                        <a:spcAft>
                          <a:spcPts val="0"/>
                        </a:spcAft>
                      </a:pPr>
                      <a:r>
                        <a:rPr lang="en-US">
                          <a:effectLst/>
                        </a:rPr>
                        <a:t>2</a:t>
                      </a:r>
                    </a:p>
                  </a:txBody>
                  <a:tcPr marL="68580" marR="68580" marT="0" marB="0" anchor="ctr"/>
                </a:tc>
                <a:tc>
                  <a:txBody>
                    <a:bodyPr/>
                    <a:lstStyle/>
                    <a:p>
                      <a:pPr algn="ctr">
                        <a:lnSpc>
                          <a:spcPct val="150000"/>
                        </a:lnSpc>
                        <a:spcAft>
                          <a:spcPts val="0"/>
                        </a:spcAft>
                      </a:pPr>
                      <a:r>
                        <a:rPr lang="en-US">
                          <a:effectLst/>
                        </a:rPr>
                        <a:t>49</a:t>
                      </a:r>
                    </a:p>
                  </a:txBody>
                  <a:tcPr marL="68580" marR="68580" marT="0" marB="0" anchor="ctr"/>
                </a:tc>
                <a:tc>
                  <a:txBody>
                    <a:bodyPr/>
                    <a:lstStyle/>
                    <a:p>
                      <a:pPr algn="ctr">
                        <a:lnSpc>
                          <a:spcPct val="150000"/>
                        </a:lnSpc>
                        <a:spcAft>
                          <a:spcPts val="0"/>
                        </a:spcAft>
                      </a:pPr>
                      <a:r>
                        <a:rPr lang="en-US">
                          <a:effectLst/>
                        </a:rPr>
                        <a:t>28</a:t>
                      </a:r>
                    </a:p>
                  </a:txBody>
                  <a:tcPr marL="68580" marR="68580" marT="0" marB="0" anchor="ctr"/>
                </a:tc>
                <a:tc>
                  <a:txBody>
                    <a:bodyPr/>
                    <a:lstStyle/>
                    <a:p>
                      <a:pPr algn="ctr">
                        <a:lnSpc>
                          <a:spcPct val="150000"/>
                        </a:lnSpc>
                        <a:spcAft>
                          <a:spcPts val="0"/>
                        </a:spcAft>
                      </a:pPr>
                      <a:r>
                        <a:rPr lang="en-US">
                          <a:effectLst/>
                        </a:rPr>
                        <a:t>8</a:t>
                      </a:r>
                    </a:p>
                  </a:txBody>
                  <a:tcPr marL="68580" marR="68580" marT="0" marB="0" anchor="ctr"/>
                </a:tc>
                <a:tc>
                  <a:txBody>
                    <a:bodyPr/>
                    <a:lstStyle/>
                    <a:p>
                      <a:pPr algn="ctr">
                        <a:lnSpc>
                          <a:spcPct val="150000"/>
                        </a:lnSpc>
                        <a:spcAft>
                          <a:spcPts val="0"/>
                        </a:spcAft>
                      </a:pPr>
                      <a:r>
                        <a:rPr lang="en-US">
                          <a:effectLst/>
                        </a:rPr>
                        <a:t>2</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89</a:t>
                      </a:r>
                    </a:p>
                  </a:txBody>
                  <a:tcPr marL="68580" marR="68580" marT="0" marB="0" anchor="ctr"/>
                </a:tc>
                <a:extLst>
                  <a:ext uri="{0D108BD9-81ED-4DB2-BD59-A6C34878D82A}">
                    <a16:rowId xmlns:a16="http://schemas.microsoft.com/office/drawing/2014/main" xmlns="" val="4217126106"/>
                  </a:ext>
                </a:extLst>
              </a:tr>
              <a:tr h="345215">
                <a:tc>
                  <a:txBody>
                    <a:bodyPr/>
                    <a:lstStyle/>
                    <a:p>
                      <a:pPr>
                        <a:lnSpc>
                          <a:spcPct val="150000"/>
                        </a:lnSpc>
                        <a:spcAft>
                          <a:spcPts val="0"/>
                        </a:spcAft>
                      </a:pPr>
                      <a:r>
                        <a:rPr lang="en-US">
                          <a:effectLst/>
                        </a:rPr>
                        <a:t>Television</a:t>
                      </a:r>
                    </a:p>
                  </a:txBody>
                  <a:tcPr marL="68580" marR="68580" marT="0" marB="0" anchor="ctr"/>
                </a:tc>
                <a:tc>
                  <a:txBody>
                    <a:bodyPr/>
                    <a:lstStyle/>
                    <a:p>
                      <a:pPr algn="ctr">
                        <a:lnSpc>
                          <a:spcPct val="150000"/>
                        </a:lnSpc>
                        <a:spcAft>
                          <a:spcPts val="0"/>
                        </a:spcAft>
                      </a:pPr>
                      <a:r>
                        <a:rPr lang="en-US">
                          <a:effectLst/>
                        </a:rPr>
                        <a:t>4</a:t>
                      </a:r>
                    </a:p>
                  </a:txBody>
                  <a:tcPr marL="68580" marR="68580" marT="0" marB="0" anchor="ctr"/>
                </a:tc>
                <a:tc>
                  <a:txBody>
                    <a:bodyPr/>
                    <a:lstStyle/>
                    <a:p>
                      <a:pPr algn="ctr">
                        <a:lnSpc>
                          <a:spcPct val="150000"/>
                        </a:lnSpc>
                        <a:spcAft>
                          <a:spcPts val="0"/>
                        </a:spcAft>
                      </a:pPr>
                      <a:r>
                        <a:rPr lang="en-US">
                          <a:effectLst/>
                        </a:rPr>
                        <a:t>19</a:t>
                      </a:r>
                    </a:p>
                  </a:txBody>
                  <a:tcPr marL="68580" marR="68580" marT="0" marB="0" anchor="ctr"/>
                </a:tc>
                <a:tc>
                  <a:txBody>
                    <a:bodyPr/>
                    <a:lstStyle/>
                    <a:p>
                      <a:pPr algn="ctr">
                        <a:lnSpc>
                          <a:spcPct val="150000"/>
                        </a:lnSpc>
                        <a:spcAft>
                          <a:spcPts val="0"/>
                        </a:spcAft>
                      </a:pPr>
                      <a:r>
                        <a:rPr lang="en-US">
                          <a:effectLst/>
                        </a:rPr>
                        <a:t>24</a:t>
                      </a:r>
                    </a:p>
                  </a:txBody>
                  <a:tcPr marL="68580" marR="68580" marT="0" marB="0" anchor="ctr"/>
                </a:tc>
                <a:tc>
                  <a:txBody>
                    <a:bodyPr/>
                    <a:lstStyle/>
                    <a:p>
                      <a:pPr algn="ctr">
                        <a:lnSpc>
                          <a:spcPct val="150000"/>
                        </a:lnSpc>
                        <a:spcAft>
                          <a:spcPts val="0"/>
                        </a:spcAft>
                      </a:pPr>
                      <a:r>
                        <a:rPr lang="en-US">
                          <a:effectLst/>
                        </a:rPr>
                        <a:t>15</a:t>
                      </a:r>
                    </a:p>
                  </a:txBody>
                  <a:tcPr marL="68580" marR="68580" marT="0" marB="0" anchor="ctr"/>
                </a:tc>
                <a:tc>
                  <a:txBody>
                    <a:bodyPr/>
                    <a:lstStyle/>
                    <a:p>
                      <a:pPr algn="ctr">
                        <a:lnSpc>
                          <a:spcPct val="150000"/>
                        </a:lnSpc>
                        <a:spcAft>
                          <a:spcPts val="0"/>
                        </a:spcAft>
                      </a:pPr>
                      <a:r>
                        <a:rPr lang="en-US">
                          <a:effectLst/>
                        </a:rPr>
                        <a:t>19</a:t>
                      </a:r>
                    </a:p>
                  </a:txBody>
                  <a:tcPr marL="68580" marR="68580" marT="0" marB="0" anchor="ctr"/>
                </a:tc>
                <a:tc>
                  <a:txBody>
                    <a:bodyPr/>
                    <a:lstStyle/>
                    <a:p>
                      <a:pPr algn="ctr">
                        <a:lnSpc>
                          <a:spcPct val="150000"/>
                        </a:lnSpc>
                        <a:spcAft>
                          <a:spcPts val="0"/>
                        </a:spcAft>
                      </a:pPr>
                      <a:r>
                        <a:rPr lang="en-US">
                          <a:effectLst/>
                        </a:rPr>
                        <a:t>4</a:t>
                      </a:r>
                    </a:p>
                  </a:txBody>
                  <a:tcPr marL="68580" marR="68580" marT="0" marB="0" anchor="ctr"/>
                </a:tc>
                <a:tc>
                  <a:txBody>
                    <a:bodyPr/>
                    <a:lstStyle/>
                    <a:p>
                      <a:pPr algn="ctr">
                        <a:lnSpc>
                          <a:spcPct val="150000"/>
                        </a:lnSpc>
                        <a:spcAft>
                          <a:spcPts val="0"/>
                        </a:spcAft>
                      </a:pPr>
                      <a:r>
                        <a:rPr lang="en-US">
                          <a:effectLst/>
                        </a:rPr>
                        <a:t>4</a:t>
                      </a:r>
                    </a:p>
                  </a:txBody>
                  <a:tcPr marL="68580" marR="68580" marT="0" marB="0" anchor="ctr"/>
                </a:tc>
                <a:tc>
                  <a:txBody>
                    <a:bodyPr/>
                    <a:lstStyle/>
                    <a:p>
                      <a:pPr algn="ctr">
                        <a:lnSpc>
                          <a:spcPct val="150000"/>
                        </a:lnSpc>
                        <a:spcAft>
                          <a:spcPts val="0"/>
                        </a:spcAft>
                      </a:pPr>
                      <a:r>
                        <a:rPr lang="en-US">
                          <a:effectLst/>
                        </a:rPr>
                        <a:t>89</a:t>
                      </a:r>
                    </a:p>
                  </a:txBody>
                  <a:tcPr marL="68580" marR="68580" marT="0" marB="0" anchor="ctr"/>
                </a:tc>
                <a:extLst>
                  <a:ext uri="{0D108BD9-81ED-4DB2-BD59-A6C34878D82A}">
                    <a16:rowId xmlns:a16="http://schemas.microsoft.com/office/drawing/2014/main" xmlns="" val="2269543240"/>
                  </a:ext>
                </a:extLst>
              </a:tr>
              <a:tr h="345215">
                <a:tc>
                  <a:txBody>
                    <a:bodyPr/>
                    <a:lstStyle/>
                    <a:p>
                      <a:pPr>
                        <a:lnSpc>
                          <a:spcPct val="150000"/>
                        </a:lnSpc>
                        <a:spcAft>
                          <a:spcPts val="0"/>
                        </a:spcAft>
                      </a:pPr>
                      <a:r>
                        <a:rPr lang="en-US">
                          <a:effectLst/>
                        </a:rPr>
                        <a:t>Air Conditioning</a:t>
                      </a:r>
                    </a:p>
                  </a:txBody>
                  <a:tcPr marL="68580" marR="68580" marT="0" marB="0" anchor="ctr"/>
                </a:tc>
                <a:tc>
                  <a:txBody>
                    <a:bodyPr/>
                    <a:lstStyle/>
                    <a:p>
                      <a:pPr algn="ctr">
                        <a:lnSpc>
                          <a:spcPct val="150000"/>
                        </a:lnSpc>
                        <a:spcAft>
                          <a:spcPts val="0"/>
                        </a:spcAft>
                      </a:pPr>
                      <a:r>
                        <a:rPr lang="en-US">
                          <a:effectLst/>
                        </a:rPr>
                        <a:t>13</a:t>
                      </a:r>
                    </a:p>
                  </a:txBody>
                  <a:tcPr marL="68580" marR="68580" marT="0" marB="0" anchor="ctr"/>
                </a:tc>
                <a:tc>
                  <a:txBody>
                    <a:bodyPr/>
                    <a:lstStyle/>
                    <a:p>
                      <a:pPr algn="ctr">
                        <a:lnSpc>
                          <a:spcPct val="150000"/>
                        </a:lnSpc>
                        <a:spcAft>
                          <a:spcPts val="0"/>
                        </a:spcAft>
                      </a:pPr>
                      <a:r>
                        <a:rPr lang="en-US">
                          <a:effectLst/>
                        </a:rPr>
                        <a:t>9</a:t>
                      </a:r>
                    </a:p>
                  </a:txBody>
                  <a:tcPr marL="68580" marR="68580" marT="0" marB="0" anchor="ctr"/>
                </a:tc>
                <a:tc>
                  <a:txBody>
                    <a:bodyPr/>
                    <a:lstStyle/>
                    <a:p>
                      <a:pPr algn="ctr">
                        <a:lnSpc>
                          <a:spcPct val="150000"/>
                        </a:lnSpc>
                        <a:spcAft>
                          <a:spcPts val="0"/>
                        </a:spcAft>
                      </a:pPr>
                      <a:r>
                        <a:rPr lang="en-US">
                          <a:effectLst/>
                        </a:rPr>
                        <a:t>18</a:t>
                      </a:r>
                    </a:p>
                  </a:txBody>
                  <a:tcPr marL="68580" marR="68580" marT="0" marB="0" anchor="ctr"/>
                </a:tc>
                <a:tc>
                  <a:txBody>
                    <a:bodyPr/>
                    <a:lstStyle/>
                    <a:p>
                      <a:pPr algn="ctr">
                        <a:lnSpc>
                          <a:spcPct val="150000"/>
                        </a:lnSpc>
                        <a:spcAft>
                          <a:spcPts val="0"/>
                        </a:spcAft>
                      </a:pPr>
                      <a:r>
                        <a:rPr lang="en-US">
                          <a:effectLst/>
                        </a:rPr>
                        <a:t>15</a:t>
                      </a:r>
                    </a:p>
                  </a:txBody>
                  <a:tcPr marL="68580" marR="68580" marT="0" marB="0" anchor="ctr"/>
                </a:tc>
                <a:tc>
                  <a:txBody>
                    <a:bodyPr/>
                    <a:lstStyle/>
                    <a:p>
                      <a:pPr algn="ctr">
                        <a:lnSpc>
                          <a:spcPct val="150000"/>
                        </a:lnSpc>
                        <a:spcAft>
                          <a:spcPts val="0"/>
                        </a:spcAft>
                      </a:pPr>
                      <a:r>
                        <a:rPr lang="en-US">
                          <a:effectLst/>
                        </a:rPr>
                        <a:t>13</a:t>
                      </a:r>
                    </a:p>
                  </a:txBody>
                  <a:tcPr marL="68580" marR="68580" marT="0" marB="0" anchor="ctr"/>
                </a:tc>
                <a:tc>
                  <a:txBody>
                    <a:bodyPr/>
                    <a:lstStyle/>
                    <a:p>
                      <a:pPr algn="ctr">
                        <a:lnSpc>
                          <a:spcPct val="150000"/>
                        </a:lnSpc>
                        <a:spcAft>
                          <a:spcPts val="0"/>
                        </a:spcAft>
                      </a:pPr>
                      <a:r>
                        <a:rPr lang="en-US">
                          <a:effectLst/>
                        </a:rPr>
                        <a:t>9</a:t>
                      </a:r>
                    </a:p>
                  </a:txBody>
                  <a:tcPr marL="68580" marR="68580" marT="0" marB="0" anchor="ctr"/>
                </a:tc>
                <a:tc>
                  <a:txBody>
                    <a:bodyPr/>
                    <a:lstStyle/>
                    <a:p>
                      <a:pPr algn="ctr">
                        <a:lnSpc>
                          <a:spcPct val="150000"/>
                        </a:lnSpc>
                        <a:spcAft>
                          <a:spcPts val="0"/>
                        </a:spcAft>
                      </a:pPr>
                      <a:r>
                        <a:rPr lang="en-US">
                          <a:effectLst/>
                        </a:rPr>
                        <a:t>12</a:t>
                      </a:r>
                    </a:p>
                  </a:txBody>
                  <a:tcPr marL="68580" marR="68580" marT="0" marB="0" anchor="ctr"/>
                </a:tc>
                <a:tc>
                  <a:txBody>
                    <a:bodyPr/>
                    <a:lstStyle/>
                    <a:p>
                      <a:pPr algn="ctr">
                        <a:lnSpc>
                          <a:spcPct val="150000"/>
                        </a:lnSpc>
                        <a:spcAft>
                          <a:spcPts val="0"/>
                        </a:spcAft>
                      </a:pPr>
                      <a:r>
                        <a:rPr lang="en-US">
                          <a:effectLst/>
                        </a:rPr>
                        <a:t>89</a:t>
                      </a:r>
                    </a:p>
                  </a:txBody>
                  <a:tcPr marL="68580" marR="68580" marT="0" marB="0" anchor="ctr"/>
                </a:tc>
                <a:extLst>
                  <a:ext uri="{0D108BD9-81ED-4DB2-BD59-A6C34878D82A}">
                    <a16:rowId xmlns:a16="http://schemas.microsoft.com/office/drawing/2014/main" xmlns="" val="11289330"/>
                  </a:ext>
                </a:extLst>
              </a:tr>
              <a:tr h="345215">
                <a:tc>
                  <a:txBody>
                    <a:bodyPr/>
                    <a:lstStyle/>
                    <a:p>
                      <a:pPr>
                        <a:lnSpc>
                          <a:spcPct val="150000"/>
                        </a:lnSpc>
                        <a:spcAft>
                          <a:spcPts val="0"/>
                        </a:spcAft>
                      </a:pPr>
                      <a:r>
                        <a:rPr lang="en-US">
                          <a:effectLst/>
                        </a:rPr>
                        <a:t>Dispenser</a:t>
                      </a:r>
                    </a:p>
                  </a:txBody>
                  <a:tcPr marL="68580" marR="68580" marT="0" marB="0" anchor="ctr"/>
                </a:tc>
                <a:tc>
                  <a:txBody>
                    <a:bodyPr/>
                    <a:lstStyle/>
                    <a:p>
                      <a:pPr algn="ctr">
                        <a:lnSpc>
                          <a:spcPct val="150000"/>
                        </a:lnSpc>
                        <a:spcAft>
                          <a:spcPts val="0"/>
                        </a:spcAft>
                      </a:pPr>
                      <a:r>
                        <a:rPr lang="en-US">
                          <a:effectLst/>
                        </a:rPr>
                        <a:t>18</a:t>
                      </a:r>
                    </a:p>
                  </a:txBody>
                  <a:tcPr marL="68580" marR="68580" marT="0" marB="0" anchor="ctr"/>
                </a:tc>
                <a:tc>
                  <a:txBody>
                    <a:bodyPr/>
                    <a:lstStyle/>
                    <a:p>
                      <a:pPr algn="ctr">
                        <a:lnSpc>
                          <a:spcPct val="150000"/>
                        </a:lnSpc>
                        <a:spcAft>
                          <a:spcPts val="0"/>
                        </a:spcAft>
                      </a:pPr>
                      <a:r>
                        <a:rPr lang="en-US">
                          <a:effectLst/>
                        </a:rPr>
                        <a:t>48</a:t>
                      </a:r>
                    </a:p>
                  </a:txBody>
                  <a:tcPr marL="68580" marR="68580" marT="0" marB="0" anchor="ctr"/>
                </a:tc>
                <a:tc>
                  <a:txBody>
                    <a:bodyPr/>
                    <a:lstStyle/>
                    <a:p>
                      <a:pPr algn="ctr">
                        <a:lnSpc>
                          <a:spcPct val="150000"/>
                        </a:lnSpc>
                        <a:spcAft>
                          <a:spcPts val="0"/>
                        </a:spcAft>
                      </a:pPr>
                      <a:r>
                        <a:rPr lang="en-US">
                          <a:effectLst/>
                        </a:rPr>
                        <a:t>20</a:t>
                      </a:r>
                    </a:p>
                  </a:txBody>
                  <a:tcPr marL="68580" marR="68580" marT="0" marB="0" anchor="ctr"/>
                </a:tc>
                <a:tc>
                  <a:txBody>
                    <a:bodyPr/>
                    <a:lstStyle/>
                    <a:p>
                      <a:pPr algn="ctr">
                        <a:lnSpc>
                          <a:spcPct val="150000"/>
                        </a:lnSpc>
                        <a:spcAft>
                          <a:spcPts val="0"/>
                        </a:spcAft>
                      </a:pPr>
                      <a:r>
                        <a:rPr lang="en-US">
                          <a:effectLst/>
                        </a:rPr>
                        <a:t>1</a:t>
                      </a:r>
                    </a:p>
                  </a:txBody>
                  <a:tcPr marL="68580" marR="68580" marT="0" marB="0" anchor="ctr"/>
                </a:tc>
                <a:tc>
                  <a:txBody>
                    <a:bodyPr/>
                    <a:lstStyle/>
                    <a:p>
                      <a:pPr algn="ctr">
                        <a:lnSpc>
                          <a:spcPct val="150000"/>
                        </a:lnSpc>
                        <a:spcAft>
                          <a:spcPts val="0"/>
                        </a:spcAft>
                      </a:pPr>
                      <a:r>
                        <a:rPr lang="en-US">
                          <a:effectLst/>
                        </a:rPr>
                        <a:t>2</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89</a:t>
                      </a:r>
                    </a:p>
                  </a:txBody>
                  <a:tcPr marL="68580" marR="68580" marT="0" marB="0" anchor="ctr"/>
                </a:tc>
                <a:extLst>
                  <a:ext uri="{0D108BD9-81ED-4DB2-BD59-A6C34878D82A}">
                    <a16:rowId xmlns:a16="http://schemas.microsoft.com/office/drawing/2014/main" xmlns="" val="2884552859"/>
                  </a:ext>
                </a:extLst>
              </a:tr>
              <a:tr h="345215">
                <a:tc>
                  <a:txBody>
                    <a:bodyPr/>
                    <a:lstStyle/>
                    <a:p>
                      <a:pPr>
                        <a:lnSpc>
                          <a:spcPct val="150000"/>
                        </a:lnSpc>
                        <a:spcAft>
                          <a:spcPts val="0"/>
                        </a:spcAft>
                      </a:pPr>
                      <a:r>
                        <a:rPr lang="en-US">
                          <a:effectLst/>
                        </a:rPr>
                        <a:t>Washing Machine</a:t>
                      </a:r>
                    </a:p>
                  </a:txBody>
                  <a:tcPr marL="68580" marR="68580" marT="0" marB="0" anchor="ctr"/>
                </a:tc>
                <a:tc>
                  <a:txBody>
                    <a:bodyPr/>
                    <a:lstStyle/>
                    <a:p>
                      <a:pPr algn="ctr">
                        <a:lnSpc>
                          <a:spcPct val="150000"/>
                        </a:lnSpc>
                        <a:spcAft>
                          <a:spcPts val="0"/>
                        </a:spcAft>
                      </a:pPr>
                      <a:r>
                        <a:rPr lang="en-US">
                          <a:effectLst/>
                        </a:rPr>
                        <a:t>15</a:t>
                      </a:r>
                    </a:p>
                  </a:txBody>
                  <a:tcPr marL="68580" marR="68580" marT="0" marB="0" anchor="ctr"/>
                </a:tc>
                <a:tc>
                  <a:txBody>
                    <a:bodyPr/>
                    <a:lstStyle/>
                    <a:p>
                      <a:pPr algn="ctr">
                        <a:lnSpc>
                          <a:spcPct val="150000"/>
                        </a:lnSpc>
                        <a:spcAft>
                          <a:spcPts val="0"/>
                        </a:spcAft>
                      </a:pPr>
                      <a:r>
                        <a:rPr lang="en-US">
                          <a:effectLst/>
                        </a:rPr>
                        <a:t>60</a:t>
                      </a:r>
                    </a:p>
                  </a:txBody>
                  <a:tcPr marL="68580" marR="68580" marT="0" marB="0" anchor="ctr"/>
                </a:tc>
                <a:tc>
                  <a:txBody>
                    <a:bodyPr/>
                    <a:lstStyle/>
                    <a:p>
                      <a:pPr algn="ctr">
                        <a:lnSpc>
                          <a:spcPct val="150000"/>
                        </a:lnSpc>
                        <a:spcAft>
                          <a:spcPts val="0"/>
                        </a:spcAft>
                      </a:pPr>
                      <a:r>
                        <a:rPr lang="en-US">
                          <a:effectLst/>
                        </a:rPr>
                        <a:t>14</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89</a:t>
                      </a:r>
                    </a:p>
                  </a:txBody>
                  <a:tcPr marL="68580" marR="68580" marT="0" marB="0" anchor="ctr"/>
                </a:tc>
                <a:extLst>
                  <a:ext uri="{0D108BD9-81ED-4DB2-BD59-A6C34878D82A}">
                    <a16:rowId xmlns:a16="http://schemas.microsoft.com/office/drawing/2014/main" xmlns="" val="1236222982"/>
                  </a:ext>
                </a:extLst>
              </a:tr>
              <a:tr h="345215">
                <a:tc>
                  <a:txBody>
                    <a:bodyPr/>
                    <a:lstStyle/>
                    <a:p>
                      <a:pPr>
                        <a:lnSpc>
                          <a:spcPct val="150000"/>
                        </a:lnSpc>
                        <a:spcAft>
                          <a:spcPts val="0"/>
                        </a:spcAft>
                      </a:pPr>
                      <a:r>
                        <a:rPr lang="en-US">
                          <a:effectLst/>
                        </a:rPr>
                        <a:t>Electric Stove</a:t>
                      </a:r>
                    </a:p>
                  </a:txBody>
                  <a:tcPr marL="68580" marR="68580" marT="0" marB="0" anchor="ctr"/>
                </a:tc>
                <a:tc>
                  <a:txBody>
                    <a:bodyPr/>
                    <a:lstStyle/>
                    <a:p>
                      <a:pPr algn="ctr">
                        <a:lnSpc>
                          <a:spcPct val="150000"/>
                        </a:lnSpc>
                        <a:spcAft>
                          <a:spcPts val="0"/>
                        </a:spcAft>
                      </a:pPr>
                      <a:r>
                        <a:rPr lang="en-US">
                          <a:effectLst/>
                        </a:rPr>
                        <a:t>60</a:t>
                      </a:r>
                    </a:p>
                  </a:txBody>
                  <a:tcPr marL="68580" marR="68580" marT="0" marB="0" anchor="ctr"/>
                </a:tc>
                <a:tc>
                  <a:txBody>
                    <a:bodyPr/>
                    <a:lstStyle/>
                    <a:p>
                      <a:pPr algn="ctr">
                        <a:lnSpc>
                          <a:spcPct val="150000"/>
                        </a:lnSpc>
                        <a:spcAft>
                          <a:spcPts val="0"/>
                        </a:spcAft>
                      </a:pPr>
                      <a:r>
                        <a:rPr lang="en-US">
                          <a:effectLst/>
                        </a:rPr>
                        <a:t>22</a:t>
                      </a:r>
                    </a:p>
                  </a:txBody>
                  <a:tcPr marL="68580" marR="68580" marT="0" marB="0" anchor="ctr"/>
                </a:tc>
                <a:tc>
                  <a:txBody>
                    <a:bodyPr/>
                    <a:lstStyle/>
                    <a:p>
                      <a:pPr algn="ctr">
                        <a:lnSpc>
                          <a:spcPct val="150000"/>
                        </a:lnSpc>
                        <a:spcAft>
                          <a:spcPts val="0"/>
                        </a:spcAft>
                      </a:pPr>
                      <a:r>
                        <a:rPr lang="en-US">
                          <a:effectLst/>
                        </a:rPr>
                        <a:t>7</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89</a:t>
                      </a:r>
                    </a:p>
                  </a:txBody>
                  <a:tcPr marL="68580" marR="68580" marT="0" marB="0" anchor="ctr"/>
                </a:tc>
                <a:extLst>
                  <a:ext uri="{0D108BD9-81ED-4DB2-BD59-A6C34878D82A}">
                    <a16:rowId xmlns:a16="http://schemas.microsoft.com/office/drawing/2014/main" xmlns="" val="1924601022"/>
                  </a:ext>
                </a:extLst>
              </a:tr>
              <a:tr h="345215">
                <a:tc>
                  <a:txBody>
                    <a:bodyPr/>
                    <a:lstStyle/>
                    <a:p>
                      <a:pPr>
                        <a:lnSpc>
                          <a:spcPct val="150000"/>
                        </a:lnSpc>
                        <a:spcAft>
                          <a:spcPts val="0"/>
                        </a:spcAft>
                      </a:pPr>
                      <a:r>
                        <a:rPr lang="en-US">
                          <a:effectLst/>
                        </a:rPr>
                        <a:t>Computer</a:t>
                      </a:r>
                    </a:p>
                  </a:txBody>
                  <a:tcPr marL="68580" marR="68580" marT="0" marB="0" anchor="ctr"/>
                </a:tc>
                <a:tc>
                  <a:txBody>
                    <a:bodyPr/>
                    <a:lstStyle/>
                    <a:p>
                      <a:pPr algn="ctr">
                        <a:lnSpc>
                          <a:spcPct val="150000"/>
                        </a:lnSpc>
                        <a:spcAft>
                          <a:spcPts val="0"/>
                        </a:spcAft>
                      </a:pPr>
                      <a:r>
                        <a:rPr lang="en-US">
                          <a:effectLst/>
                        </a:rPr>
                        <a:t>13</a:t>
                      </a:r>
                    </a:p>
                  </a:txBody>
                  <a:tcPr marL="68580" marR="68580" marT="0" marB="0" anchor="ctr"/>
                </a:tc>
                <a:tc>
                  <a:txBody>
                    <a:bodyPr/>
                    <a:lstStyle/>
                    <a:p>
                      <a:pPr algn="ctr">
                        <a:lnSpc>
                          <a:spcPct val="150000"/>
                        </a:lnSpc>
                        <a:spcAft>
                          <a:spcPts val="0"/>
                        </a:spcAft>
                      </a:pPr>
                      <a:r>
                        <a:rPr lang="en-US">
                          <a:effectLst/>
                        </a:rPr>
                        <a:t>17</a:t>
                      </a:r>
                    </a:p>
                  </a:txBody>
                  <a:tcPr marL="68580" marR="68580" marT="0" marB="0" anchor="ctr"/>
                </a:tc>
                <a:tc>
                  <a:txBody>
                    <a:bodyPr/>
                    <a:lstStyle/>
                    <a:p>
                      <a:pPr algn="ctr">
                        <a:lnSpc>
                          <a:spcPct val="150000"/>
                        </a:lnSpc>
                        <a:spcAft>
                          <a:spcPts val="0"/>
                        </a:spcAft>
                      </a:pPr>
                      <a:r>
                        <a:rPr lang="en-US">
                          <a:effectLst/>
                        </a:rPr>
                        <a:t>23</a:t>
                      </a:r>
                    </a:p>
                  </a:txBody>
                  <a:tcPr marL="68580" marR="68580" marT="0" marB="0" anchor="ctr"/>
                </a:tc>
                <a:tc>
                  <a:txBody>
                    <a:bodyPr/>
                    <a:lstStyle/>
                    <a:p>
                      <a:pPr algn="ctr">
                        <a:lnSpc>
                          <a:spcPct val="150000"/>
                        </a:lnSpc>
                        <a:spcAft>
                          <a:spcPts val="0"/>
                        </a:spcAft>
                      </a:pPr>
                      <a:r>
                        <a:rPr lang="en-US">
                          <a:effectLst/>
                        </a:rPr>
                        <a:t>16</a:t>
                      </a:r>
                    </a:p>
                  </a:txBody>
                  <a:tcPr marL="68580" marR="68580" marT="0" marB="0" anchor="ctr"/>
                </a:tc>
                <a:tc>
                  <a:txBody>
                    <a:bodyPr/>
                    <a:lstStyle/>
                    <a:p>
                      <a:pPr algn="ctr">
                        <a:lnSpc>
                          <a:spcPct val="150000"/>
                        </a:lnSpc>
                        <a:spcAft>
                          <a:spcPts val="0"/>
                        </a:spcAft>
                      </a:pPr>
                      <a:r>
                        <a:rPr lang="en-US">
                          <a:effectLst/>
                        </a:rPr>
                        <a:t>5</a:t>
                      </a:r>
                    </a:p>
                  </a:txBody>
                  <a:tcPr marL="68580" marR="68580" marT="0" marB="0" anchor="ctr"/>
                </a:tc>
                <a:tc>
                  <a:txBody>
                    <a:bodyPr/>
                    <a:lstStyle/>
                    <a:p>
                      <a:pPr algn="ctr">
                        <a:lnSpc>
                          <a:spcPct val="150000"/>
                        </a:lnSpc>
                        <a:spcAft>
                          <a:spcPts val="0"/>
                        </a:spcAft>
                      </a:pPr>
                      <a:r>
                        <a:rPr lang="en-US">
                          <a:effectLst/>
                        </a:rPr>
                        <a:t>6</a:t>
                      </a:r>
                    </a:p>
                  </a:txBody>
                  <a:tcPr marL="68580" marR="68580" marT="0" marB="0" anchor="ctr"/>
                </a:tc>
                <a:tc>
                  <a:txBody>
                    <a:bodyPr/>
                    <a:lstStyle/>
                    <a:p>
                      <a:pPr algn="ctr">
                        <a:lnSpc>
                          <a:spcPct val="150000"/>
                        </a:lnSpc>
                        <a:spcAft>
                          <a:spcPts val="0"/>
                        </a:spcAft>
                      </a:pPr>
                      <a:r>
                        <a:rPr lang="en-US">
                          <a:effectLst/>
                        </a:rPr>
                        <a:t>9</a:t>
                      </a:r>
                    </a:p>
                  </a:txBody>
                  <a:tcPr marL="68580" marR="68580" marT="0" marB="0" anchor="ctr"/>
                </a:tc>
                <a:tc>
                  <a:txBody>
                    <a:bodyPr/>
                    <a:lstStyle/>
                    <a:p>
                      <a:pPr algn="ctr">
                        <a:lnSpc>
                          <a:spcPct val="150000"/>
                        </a:lnSpc>
                        <a:spcAft>
                          <a:spcPts val="0"/>
                        </a:spcAft>
                      </a:pPr>
                      <a:r>
                        <a:rPr lang="en-US">
                          <a:effectLst/>
                        </a:rPr>
                        <a:t>89</a:t>
                      </a:r>
                    </a:p>
                  </a:txBody>
                  <a:tcPr marL="68580" marR="68580" marT="0" marB="0" anchor="ctr"/>
                </a:tc>
                <a:extLst>
                  <a:ext uri="{0D108BD9-81ED-4DB2-BD59-A6C34878D82A}">
                    <a16:rowId xmlns:a16="http://schemas.microsoft.com/office/drawing/2014/main" xmlns="" val="1847392053"/>
                  </a:ext>
                </a:extLst>
              </a:tr>
              <a:tr h="345215">
                <a:tc>
                  <a:txBody>
                    <a:bodyPr/>
                    <a:lstStyle/>
                    <a:p>
                      <a:pPr>
                        <a:lnSpc>
                          <a:spcPct val="150000"/>
                        </a:lnSpc>
                        <a:spcAft>
                          <a:spcPts val="0"/>
                        </a:spcAft>
                      </a:pPr>
                      <a:r>
                        <a:rPr lang="en-US">
                          <a:effectLst/>
                        </a:rPr>
                        <a:t>Electric Vehicle</a:t>
                      </a:r>
                    </a:p>
                  </a:txBody>
                  <a:tcPr marL="68580" marR="68580" marT="0" marB="0" anchor="ctr"/>
                </a:tc>
                <a:tc>
                  <a:txBody>
                    <a:bodyPr/>
                    <a:lstStyle/>
                    <a:p>
                      <a:pPr algn="ctr">
                        <a:lnSpc>
                          <a:spcPct val="150000"/>
                        </a:lnSpc>
                        <a:spcAft>
                          <a:spcPts val="0"/>
                        </a:spcAft>
                      </a:pPr>
                      <a:r>
                        <a:rPr lang="en-US">
                          <a:effectLst/>
                        </a:rPr>
                        <a:t>87</a:t>
                      </a:r>
                    </a:p>
                  </a:txBody>
                  <a:tcPr marL="68580" marR="68580" marT="0" marB="0" anchor="ctr"/>
                </a:tc>
                <a:tc>
                  <a:txBody>
                    <a:bodyPr/>
                    <a:lstStyle/>
                    <a:p>
                      <a:pPr algn="ctr">
                        <a:lnSpc>
                          <a:spcPct val="150000"/>
                        </a:lnSpc>
                        <a:spcAft>
                          <a:spcPts val="0"/>
                        </a:spcAft>
                      </a:pPr>
                      <a:r>
                        <a:rPr lang="en-US">
                          <a:effectLst/>
                        </a:rPr>
                        <a:t>2</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89</a:t>
                      </a:r>
                    </a:p>
                  </a:txBody>
                  <a:tcPr marL="68580" marR="68580" marT="0" marB="0" anchor="ctr"/>
                </a:tc>
                <a:extLst>
                  <a:ext uri="{0D108BD9-81ED-4DB2-BD59-A6C34878D82A}">
                    <a16:rowId xmlns:a16="http://schemas.microsoft.com/office/drawing/2014/main" xmlns="" val="3907620989"/>
                  </a:ext>
                </a:extLst>
              </a:tr>
            </a:tbl>
          </a:graphicData>
        </a:graphic>
      </p:graphicFrame>
      <p:sp>
        <p:nvSpPr>
          <p:cNvPr id="6" name="Kotak Teks 5">
            <a:extLst>
              <a:ext uri="{FF2B5EF4-FFF2-40B4-BE49-F238E27FC236}">
                <a16:creationId xmlns:a16="http://schemas.microsoft.com/office/drawing/2014/main" xmlns="" id="{29C37AA4-2A3D-4802-BDDD-260217252E2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7" name="Title 1">
            <a:extLst>
              <a:ext uri="{FF2B5EF4-FFF2-40B4-BE49-F238E27FC236}">
                <a16:creationId xmlns:a16="http://schemas.microsoft.com/office/drawing/2014/main" xmlns="" id="{A2DB1960-B7EF-4BC4-8CA3-060167451A7A}"/>
              </a:ext>
            </a:extLst>
          </p:cNvPr>
          <p:cNvSpPr txBox="1">
            <a:spLocks/>
          </p:cNvSpPr>
          <p:nvPr/>
        </p:nvSpPr>
        <p:spPr>
          <a:xfrm>
            <a:off x="1563565" y="554203"/>
            <a:ext cx="9064869" cy="1014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a:ea typeface="+mj-lt"/>
                <a:cs typeface="+mj-lt"/>
              </a:rPr>
              <a:t>Number of Electronic Items from Existing Household Rooftop PV Respondents</a:t>
            </a:r>
            <a:endParaRPr lang="id-ID" sz="3200" b="1"/>
          </a:p>
        </p:txBody>
      </p:sp>
    </p:spTree>
    <p:extLst>
      <p:ext uri="{BB962C8B-B14F-4D97-AF65-F5344CB8AC3E}">
        <p14:creationId xmlns:p14="http://schemas.microsoft.com/office/powerpoint/2010/main" val="3008277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DBD2AE7A-9BFB-401A-97B6-D8528BB3C09D}"/>
              </a:ext>
            </a:extLst>
          </p:cNvPr>
          <p:cNvGraphicFramePr>
            <a:graphicFrameLocks noGrp="1"/>
          </p:cNvGraphicFramePr>
          <p:nvPr>
            <p:ph idx="1"/>
            <p:extLst>
              <p:ext uri="{D42A27DB-BD31-4B8C-83A1-F6EECF244321}">
                <p14:modId xmlns:p14="http://schemas.microsoft.com/office/powerpoint/2010/main" val="3906714040"/>
              </p:ext>
            </p:extLst>
          </p:nvPr>
        </p:nvGraphicFramePr>
        <p:xfrm>
          <a:off x="838198" y="1270988"/>
          <a:ext cx="10914089" cy="5309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F0349DBC-6BFA-41D4-A290-54F903BC912F}"/>
              </a:ext>
            </a:extLst>
          </p:cNvPr>
          <p:cNvSpPr txBox="1"/>
          <p:nvPr/>
        </p:nvSpPr>
        <p:spPr>
          <a:xfrm>
            <a:off x="1037443" y="624380"/>
            <a:ext cx="10515600" cy="830997"/>
          </a:xfrm>
          <a:prstGeom prst="rect">
            <a:avLst/>
          </a:prstGeom>
          <a:noFill/>
        </p:spPr>
        <p:txBody>
          <a:bodyPr wrap="square" lIns="91440" tIns="45720" rIns="91440" bIns="45720" rtlCol="0" anchor="t">
            <a:spAutoFit/>
          </a:bodyPr>
          <a:lstStyle/>
          <a:p>
            <a:r>
              <a:rPr lang="id-ID" sz="2400" b="1" dirty="0">
                <a:ea typeface="+mn-lt"/>
                <a:cs typeface="+mn-lt"/>
              </a:rPr>
              <a:t>Indonesia's total energy consumption in 2018 reached 114 MTOE, consisting of:</a:t>
            </a:r>
            <a:endParaRPr lang="id-ID" b="1" dirty="0">
              <a:ea typeface="+mn-lt"/>
              <a:cs typeface="+mn-lt"/>
            </a:endParaRPr>
          </a:p>
          <a:p>
            <a:endParaRPr lang="en-ID" sz="2400" dirty="0"/>
          </a:p>
        </p:txBody>
      </p:sp>
    </p:spTree>
    <p:extLst>
      <p:ext uri="{BB962C8B-B14F-4D97-AF65-F5344CB8AC3E}">
        <p14:creationId xmlns:p14="http://schemas.microsoft.com/office/powerpoint/2010/main" val="1780730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Judul 1">
            <a:extLst>
              <a:ext uri="{FF2B5EF4-FFF2-40B4-BE49-F238E27FC236}">
                <a16:creationId xmlns:a16="http://schemas.microsoft.com/office/drawing/2014/main" xmlns="" id="{E2935B7E-8759-4C8E-8271-63895DB6DAF0}"/>
              </a:ext>
            </a:extLst>
          </p:cNvPr>
          <p:cNvSpPr>
            <a:spLocks noGrp="1"/>
          </p:cNvSpPr>
          <p:nvPr>
            <p:ph type="title"/>
          </p:nvPr>
        </p:nvSpPr>
        <p:spPr>
          <a:xfrm>
            <a:off x="309400" y="2048951"/>
            <a:ext cx="4359274" cy="2760098"/>
          </a:xfrm>
        </p:spPr>
        <p:txBody>
          <a:bodyPr>
            <a:normAutofit/>
          </a:bodyPr>
          <a:lstStyle/>
          <a:p>
            <a:r>
              <a:rPr lang="en-ID" b="1" dirty="0">
                <a:solidFill>
                  <a:srgbClr val="FFFFFF"/>
                </a:solidFill>
                <a:cs typeface="Calibri Light"/>
              </a:rPr>
              <a:t>Respondents of </a:t>
            </a:r>
            <a:r>
              <a:rPr lang="en-ID" b="1" dirty="0" err="1">
                <a:solidFill>
                  <a:srgbClr val="FFFFFF"/>
                </a:solidFill>
                <a:cs typeface="Calibri Light"/>
              </a:rPr>
              <a:t>Potensial</a:t>
            </a:r>
            <a:r>
              <a:rPr lang="en-ID" b="1" dirty="0">
                <a:solidFill>
                  <a:srgbClr val="FFFFFF"/>
                </a:solidFill>
                <a:cs typeface="Calibri Light"/>
              </a:rPr>
              <a:t> Household</a:t>
            </a:r>
            <a:endParaRPr lang="id-ID" b="1" dirty="0">
              <a:solidFill>
                <a:srgbClr val="FFFFFF"/>
              </a:solidFill>
            </a:endParaRPr>
          </a:p>
        </p:txBody>
      </p:sp>
    </p:spTree>
    <p:extLst>
      <p:ext uri="{BB962C8B-B14F-4D97-AF65-F5344CB8AC3E}">
        <p14:creationId xmlns:p14="http://schemas.microsoft.com/office/powerpoint/2010/main" val="961176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otak Teks 5">
            <a:extLst>
              <a:ext uri="{FF2B5EF4-FFF2-40B4-BE49-F238E27FC236}">
                <a16:creationId xmlns:a16="http://schemas.microsoft.com/office/drawing/2014/main" xmlns="" id="{9F9ABDC0-F0D3-4299-AE58-05ABC0BE9E96}"/>
              </a:ext>
            </a:extLst>
          </p:cNvPr>
          <p:cNvSpPr txBox="1"/>
          <p:nvPr/>
        </p:nvSpPr>
        <p:spPr>
          <a:xfrm>
            <a:off x="3094327" y="5281373"/>
            <a:ext cx="60033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Origin of </a:t>
            </a:r>
            <a:r>
              <a:rPr lang="en-US" b="1" dirty="0" err="1">
                <a:ea typeface="+mn-lt"/>
                <a:cs typeface="+mn-lt"/>
              </a:rPr>
              <a:t>Potensial</a:t>
            </a:r>
            <a:r>
              <a:rPr lang="en-US" b="1" dirty="0">
                <a:ea typeface="+mn-lt"/>
                <a:cs typeface="+mn-lt"/>
              </a:rPr>
              <a:t> Household Rooftop PV Respondents</a:t>
            </a:r>
            <a:endParaRPr lang="id-ID" b="1" dirty="0"/>
          </a:p>
        </p:txBody>
      </p:sp>
      <p:sp>
        <p:nvSpPr>
          <p:cNvPr id="7" name="Title 1">
            <a:extLst>
              <a:ext uri="{FF2B5EF4-FFF2-40B4-BE49-F238E27FC236}">
                <a16:creationId xmlns:a16="http://schemas.microsoft.com/office/drawing/2014/main" xmlns="" id="{CD505B57-3EA7-4144-B8F9-D3ED9D9177DE}"/>
              </a:ext>
            </a:extLst>
          </p:cNvPr>
          <p:cNvSpPr txBox="1">
            <a:spLocks/>
          </p:cNvSpPr>
          <p:nvPr/>
        </p:nvSpPr>
        <p:spPr>
          <a:xfrm>
            <a:off x="1120140" y="505060"/>
            <a:ext cx="9951720" cy="8869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a:t>
            </a:r>
            <a:r>
              <a:rPr lang="en-US" sz="3600" b="1" dirty="0" err="1">
                <a:ea typeface="+mj-lt"/>
                <a:cs typeface="+mj-lt"/>
              </a:rPr>
              <a:t>Potensial</a:t>
            </a:r>
            <a:r>
              <a:rPr lang="en-US" sz="3600" b="1" dirty="0">
                <a:ea typeface="+mj-lt"/>
                <a:cs typeface="+mj-lt"/>
              </a:rPr>
              <a:t> Household Rooftop PV Respondents</a:t>
            </a:r>
            <a:endParaRPr lang="id-ID" sz="3600" b="1" dirty="0"/>
          </a:p>
        </p:txBody>
      </p:sp>
      <p:graphicFrame>
        <p:nvGraphicFramePr>
          <p:cNvPr id="5" name="Chart 4">
            <a:extLst>
              <a:ext uri="{FF2B5EF4-FFF2-40B4-BE49-F238E27FC236}">
                <a16:creationId xmlns:a16="http://schemas.microsoft.com/office/drawing/2014/main" xmlns="" id="{75C24AD9-A28E-45D6-A1AF-06ED7B2F8E53}"/>
              </a:ext>
            </a:extLst>
          </p:cNvPr>
          <p:cNvGraphicFramePr>
            <a:graphicFrameLocks/>
          </p:cNvGraphicFramePr>
          <p:nvPr>
            <p:extLst>
              <p:ext uri="{D42A27DB-BD31-4B8C-83A1-F6EECF244321}">
                <p14:modId xmlns:p14="http://schemas.microsoft.com/office/powerpoint/2010/main" val="3878503549"/>
              </p:ext>
            </p:extLst>
          </p:nvPr>
        </p:nvGraphicFramePr>
        <p:xfrm>
          <a:off x="2375095" y="1719775"/>
          <a:ext cx="7441809" cy="3418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5679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8C3CDE23-36BB-4D60-B740-9B77D0BCFE55}"/>
              </a:ext>
            </a:extLst>
          </p:cNvPr>
          <p:cNvSpPr txBox="1"/>
          <p:nvPr/>
        </p:nvSpPr>
        <p:spPr>
          <a:xfrm>
            <a:off x="6809912" y="5468193"/>
            <a:ext cx="48453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 Based on Gender</a:t>
            </a:r>
            <a:endParaRPr lang="en-US" b="1">
              <a:cs typeface="Calibri"/>
            </a:endParaRPr>
          </a:p>
        </p:txBody>
      </p:sp>
      <p:sp>
        <p:nvSpPr>
          <p:cNvPr id="8" name="Kotak Teks 7">
            <a:extLst>
              <a:ext uri="{FF2B5EF4-FFF2-40B4-BE49-F238E27FC236}">
                <a16:creationId xmlns:a16="http://schemas.microsoft.com/office/drawing/2014/main" xmlns="" id="{A6CC0F04-AF66-43C5-8E90-6CD7C2B97046}"/>
              </a:ext>
            </a:extLst>
          </p:cNvPr>
          <p:cNvSpPr txBox="1"/>
          <p:nvPr/>
        </p:nvSpPr>
        <p:spPr>
          <a:xfrm>
            <a:off x="761842" y="5422027"/>
            <a:ext cx="51465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 Based on Age Ranges</a:t>
            </a:r>
            <a:endParaRPr lang="en-US" b="1">
              <a:cs typeface="Calibri"/>
            </a:endParaRPr>
          </a:p>
        </p:txBody>
      </p:sp>
      <p:sp>
        <p:nvSpPr>
          <p:cNvPr id="9" name="Title 1">
            <a:extLst>
              <a:ext uri="{FF2B5EF4-FFF2-40B4-BE49-F238E27FC236}">
                <a16:creationId xmlns:a16="http://schemas.microsoft.com/office/drawing/2014/main" xmlns="" id="{51BFE649-7BDC-4B59-B2AD-720B31F81348}"/>
              </a:ext>
            </a:extLst>
          </p:cNvPr>
          <p:cNvSpPr txBox="1">
            <a:spLocks/>
          </p:cNvSpPr>
          <p:nvPr/>
        </p:nvSpPr>
        <p:spPr>
          <a:xfrm>
            <a:off x="1120140" y="505060"/>
            <a:ext cx="9951720" cy="8869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a:t>
            </a:r>
            <a:r>
              <a:rPr lang="en-US" sz="3600" b="1" dirty="0" err="1">
                <a:ea typeface="+mj-lt"/>
                <a:cs typeface="+mj-lt"/>
              </a:rPr>
              <a:t>Potensial</a:t>
            </a:r>
            <a:r>
              <a:rPr lang="en-US" sz="3600" b="1" dirty="0">
                <a:ea typeface="+mj-lt"/>
                <a:cs typeface="+mj-lt"/>
              </a:rPr>
              <a:t> Household Rooftop PV Respondents</a:t>
            </a:r>
            <a:endParaRPr lang="id-ID" sz="3600" b="1" dirty="0"/>
          </a:p>
        </p:txBody>
      </p:sp>
      <p:graphicFrame>
        <p:nvGraphicFramePr>
          <p:cNvPr id="10" name="Chart 9">
            <a:extLst>
              <a:ext uri="{FF2B5EF4-FFF2-40B4-BE49-F238E27FC236}">
                <a16:creationId xmlns:a16="http://schemas.microsoft.com/office/drawing/2014/main" xmlns="" id="{AE2D3E64-46CB-4C1E-86D8-E9C3AB498203}"/>
              </a:ext>
            </a:extLst>
          </p:cNvPr>
          <p:cNvGraphicFramePr>
            <a:graphicFrameLocks/>
          </p:cNvGraphicFramePr>
          <p:nvPr>
            <p:extLst>
              <p:ext uri="{D42A27DB-BD31-4B8C-83A1-F6EECF244321}">
                <p14:modId xmlns:p14="http://schemas.microsoft.com/office/powerpoint/2010/main" val="172947992"/>
              </p:ext>
            </p:extLst>
          </p:nvPr>
        </p:nvGraphicFramePr>
        <p:xfrm>
          <a:off x="761842" y="1998010"/>
          <a:ext cx="5695229" cy="33195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xmlns="" id="{68D35D1F-0C66-4D9A-AC5A-D56C3C1B3892}"/>
              </a:ext>
            </a:extLst>
          </p:cNvPr>
          <p:cNvGraphicFramePr>
            <a:graphicFrameLocks/>
          </p:cNvGraphicFramePr>
          <p:nvPr>
            <p:extLst>
              <p:ext uri="{D42A27DB-BD31-4B8C-83A1-F6EECF244321}">
                <p14:modId xmlns:p14="http://schemas.microsoft.com/office/powerpoint/2010/main" val="2226065948"/>
              </p:ext>
            </p:extLst>
          </p:nvPr>
        </p:nvGraphicFramePr>
        <p:xfrm>
          <a:off x="6809913" y="1998408"/>
          <a:ext cx="4845328" cy="33195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3524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6D98E2AE-19D8-4B6A-AA34-0990DB240978}"/>
              </a:ext>
            </a:extLst>
          </p:cNvPr>
          <p:cNvSpPr txBox="1"/>
          <p:nvPr/>
        </p:nvSpPr>
        <p:spPr>
          <a:xfrm>
            <a:off x="520506" y="5141992"/>
            <a:ext cx="53457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 Based on Education</a:t>
            </a:r>
            <a:endParaRPr lang="en-US" b="1">
              <a:cs typeface="Calibri"/>
            </a:endParaRPr>
          </a:p>
        </p:txBody>
      </p:sp>
      <p:sp>
        <p:nvSpPr>
          <p:cNvPr id="9" name="Kotak Teks 8">
            <a:extLst>
              <a:ext uri="{FF2B5EF4-FFF2-40B4-BE49-F238E27FC236}">
                <a16:creationId xmlns:a16="http://schemas.microsoft.com/office/drawing/2014/main" xmlns="" id="{A63AFB4C-4CE7-4F38-8559-BB76756A3A56}"/>
              </a:ext>
            </a:extLst>
          </p:cNvPr>
          <p:cNvSpPr txBox="1"/>
          <p:nvPr/>
        </p:nvSpPr>
        <p:spPr>
          <a:xfrm>
            <a:off x="6774522" y="5141992"/>
            <a:ext cx="42973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a:t>
            </a:r>
            <a:r>
              <a:rPr lang="en-US" b="1" dirty="0">
                <a:ea typeface="+mn-lt"/>
                <a:cs typeface="+mn-lt"/>
              </a:rPr>
              <a:t> of Respondent Based on Residence Location</a:t>
            </a:r>
            <a:endParaRPr lang="en-US" b="1" dirty="0">
              <a:cs typeface="Calibri"/>
            </a:endParaRPr>
          </a:p>
        </p:txBody>
      </p:sp>
      <p:sp>
        <p:nvSpPr>
          <p:cNvPr id="10" name="Title 1">
            <a:extLst>
              <a:ext uri="{FF2B5EF4-FFF2-40B4-BE49-F238E27FC236}">
                <a16:creationId xmlns:a16="http://schemas.microsoft.com/office/drawing/2014/main" xmlns="" id="{453E1990-8A13-4A4C-91C2-0070CCCE2410}"/>
              </a:ext>
            </a:extLst>
          </p:cNvPr>
          <p:cNvSpPr txBox="1">
            <a:spLocks/>
          </p:cNvSpPr>
          <p:nvPr/>
        </p:nvSpPr>
        <p:spPr>
          <a:xfrm>
            <a:off x="1120140" y="505060"/>
            <a:ext cx="9951720" cy="8869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a:t>
            </a:r>
            <a:r>
              <a:rPr lang="en-US" sz="3600" b="1" dirty="0" err="1">
                <a:ea typeface="+mj-lt"/>
                <a:cs typeface="+mj-lt"/>
              </a:rPr>
              <a:t>Potensial</a:t>
            </a:r>
            <a:r>
              <a:rPr lang="en-US" sz="3600" b="1" dirty="0">
                <a:ea typeface="+mj-lt"/>
                <a:cs typeface="+mj-lt"/>
              </a:rPr>
              <a:t> Household Rooftop PV Respondents</a:t>
            </a:r>
            <a:endParaRPr lang="id-ID" sz="3600" b="1" dirty="0"/>
          </a:p>
        </p:txBody>
      </p:sp>
      <p:graphicFrame>
        <p:nvGraphicFramePr>
          <p:cNvPr id="13" name="Chart 12">
            <a:extLst>
              <a:ext uri="{FF2B5EF4-FFF2-40B4-BE49-F238E27FC236}">
                <a16:creationId xmlns:a16="http://schemas.microsoft.com/office/drawing/2014/main" xmlns="" id="{21877BA3-6955-4547-AEAD-A57D59F0C466}"/>
              </a:ext>
            </a:extLst>
          </p:cNvPr>
          <p:cNvGraphicFramePr>
            <a:graphicFrameLocks/>
          </p:cNvGraphicFramePr>
          <p:nvPr>
            <p:extLst>
              <p:ext uri="{D42A27DB-BD31-4B8C-83A1-F6EECF244321}">
                <p14:modId xmlns:p14="http://schemas.microsoft.com/office/powerpoint/2010/main" val="2775282819"/>
              </p:ext>
            </p:extLst>
          </p:nvPr>
        </p:nvGraphicFramePr>
        <p:xfrm>
          <a:off x="6499860" y="1855560"/>
          <a:ext cx="4909038" cy="3082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73DABB92-2156-41C4-AE08-08BB5AB01697}"/>
              </a:ext>
            </a:extLst>
          </p:cNvPr>
          <p:cNvGraphicFramePr>
            <a:graphicFrameLocks/>
          </p:cNvGraphicFramePr>
          <p:nvPr>
            <p:extLst>
              <p:ext uri="{D42A27DB-BD31-4B8C-83A1-F6EECF244321}">
                <p14:modId xmlns:p14="http://schemas.microsoft.com/office/powerpoint/2010/main" val="538399714"/>
              </p:ext>
            </p:extLst>
          </p:nvPr>
        </p:nvGraphicFramePr>
        <p:xfrm>
          <a:off x="346418" y="1855560"/>
          <a:ext cx="5519809" cy="3082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1970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otak Teks 9">
            <a:extLst>
              <a:ext uri="{FF2B5EF4-FFF2-40B4-BE49-F238E27FC236}">
                <a16:creationId xmlns:a16="http://schemas.microsoft.com/office/drawing/2014/main" xmlns="" id="{8D3B16AA-3730-4F7B-A979-7FD4ED8CC576}"/>
              </a:ext>
            </a:extLst>
          </p:cNvPr>
          <p:cNvSpPr txBox="1"/>
          <p:nvPr/>
        </p:nvSpPr>
        <p:spPr>
          <a:xfrm>
            <a:off x="899661" y="5454168"/>
            <a:ext cx="451573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a:t>
            </a:r>
            <a:r>
              <a:rPr lang="en-US" b="1" dirty="0">
                <a:ea typeface="+mn-lt"/>
                <a:cs typeface="+mn-lt"/>
              </a:rPr>
              <a:t> of Respondent Based on Household Members</a:t>
            </a:r>
            <a:endParaRPr lang="en-US" b="1" dirty="0">
              <a:cs typeface="Calibri"/>
            </a:endParaRPr>
          </a:p>
        </p:txBody>
      </p:sp>
      <p:sp>
        <p:nvSpPr>
          <p:cNvPr id="12" name="Kotak Teks 11">
            <a:extLst>
              <a:ext uri="{FF2B5EF4-FFF2-40B4-BE49-F238E27FC236}">
                <a16:creationId xmlns:a16="http://schemas.microsoft.com/office/drawing/2014/main" xmlns="" id="{2219000C-32C5-4201-BBB3-F78866EAD6D3}"/>
              </a:ext>
            </a:extLst>
          </p:cNvPr>
          <p:cNvSpPr txBox="1"/>
          <p:nvPr/>
        </p:nvSpPr>
        <p:spPr>
          <a:xfrm>
            <a:off x="6733737" y="5408002"/>
            <a:ext cx="46470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 Based on Occupation</a:t>
            </a:r>
            <a:endParaRPr lang="en-US" b="1">
              <a:cs typeface="Calibri"/>
            </a:endParaRPr>
          </a:p>
        </p:txBody>
      </p:sp>
      <p:sp>
        <p:nvSpPr>
          <p:cNvPr id="9" name="Title 1">
            <a:extLst>
              <a:ext uri="{FF2B5EF4-FFF2-40B4-BE49-F238E27FC236}">
                <a16:creationId xmlns:a16="http://schemas.microsoft.com/office/drawing/2014/main" xmlns="" id="{73F03222-0E47-43CE-8910-29DE91125740}"/>
              </a:ext>
            </a:extLst>
          </p:cNvPr>
          <p:cNvSpPr txBox="1">
            <a:spLocks/>
          </p:cNvSpPr>
          <p:nvPr/>
        </p:nvSpPr>
        <p:spPr>
          <a:xfrm>
            <a:off x="1120140" y="505060"/>
            <a:ext cx="9951720" cy="8869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a:t>
            </a:r>
            <a:r>
              <a:rPr lang="en-US" sz="3600" b="1" dirty="0" err="1">
                <a:ea typeface="+mj-lt"/>
                <a:cs typeface="+mj-lt"/>
              </a:rPr>
              <a:t>Potensial</a:t>
            </a:r>
            <a:r>
              <a:rPr lang="en-US" sz="3600" b="1" dirty="0">
                <a:ea typeface="+mj-lt"/>
                <a:cs typeface="+mj-lt"/>
              </a:rPr>
              <a:t> Household Rooftop PV Respondents</a:t>
            </a:r>
            <a:endParaRPr lang="id-ID" sz="3600" b="1" dirty="0"/>
          </a:p>
        </p:txBody>
      </p:sp>
      <p:graphicFrame>
        <p:nvGraphicFramePr>
          <p:cNvPr id="13" name="Chart 12">
            <a:extLst>
              <a:ext uri="{FF2B5EF4-FFF2-40B4-BE49-F238E27FC236}">
                <a16:creationId xmlns:a16="http://schemas.microsoft.com/office/drawing/2014/main" xmlns="" id="{F1C4C3CD-0D28-4EE6-A6BA-476AC167F0B3}"/>
              </a:ext>
            </a:extLst>
          </p:cNvPr>
          <p:cNvGraphicFramePr>
            <a:graphicFrameLocks/>
          </p:cNvGraphicFramePr>
          <p:nvPr>
            <p:extLst>
              <p:ext uri="{D42A27DB-BD31-4B8C-83A1-F6EECF244321}">
                <p14:modId xmlns:p14="http://schemas.microsoft.com/office/powerpoint/2010/main" val="464160049"/>
              </p:ext>
            </p:extLst>
          </p:nvPr>
        </p:nvGraphicFramePr>
        <p:xfrm>
          <a:off x="528166" y="2057399"/>
          <a:ext cx="5258720" cy="31616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FBC7369C-EF62-4919-B34E-53221EC1585A}"/>
              </a:ext>
            </a:extLst>
          </p:cNvPr>
          <p:cNvGraphicFramePr>
            <a:graphicFrameLocks/>
          </p:cNvGraphicFramePr>
          <p:nvPr>
            <p:extLst>
              <p:ext uri="{D42A27DB-BD31-4B8C-83A1-F6EECF244321}">
                <p14:modId xmlns:p14="http://schemas.microsoft.com/office/powerpoint/2010/main" val="4176249132"/>
              </p:ext>
            </p:extLst>
          </p:nvPr>
        </p:nvGraphicFramePr>
        <p:xfrm>
          <a:off x="6243710" y="2057399"/>
          <a:ext cx="5420123" cy="31616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471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D3ED937A-DB2B-4F86-BF36-88B3E74BCFF9}"/>
              </a:ext>
            </a:extLst>
          </p:cNvPr>
          <p:cNvSpPr txBox="1">
            <a:spLocks/>
          </p:cNvSpPr>
          <p:nvPr/>
        </p:nvSpPr>
        <p:spPr>
          <a:xfrm>
            <a:off x="1453660" y="733422"/>
            <a:ext cx="9284677" cy="105645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200" b="1" dirty="0">
                <a:ea typeface="+mj-lt"/>
                <a:cs typeface="+mj-lt"/>
              </a:rPr>
              <a:t>Monthly Income of </a:t>
            </a:r>
            <a:r>
              <a:rPr lang="en-ID" sz="3200" b="1" dirty="0" err="1">
                <a:ea typeface="+mj-lt"/>
                <a:cs typeface="+mj-lt"/>
              </a:rPr>
              <a:t>Potensial</a:t>
            </a:r>
            <a:r>
              <a:rPr lang="en-ID" sz="3200" b="1" dirty="0">
                <a:ea typeface="+mj-lt"/>
                <a:cs typeface="+mj-lt"/>
              </a:rPr>
              <a:t> Household Rooftop PV Respondents</a:t>
            </a:r>
            <a:endParaRPr lang="id-ID" sz="3200" b="1" dirty="0"/>
          </a:p>
        </p:txBody>
      </p:sp>
      <p:graphicFrame>
        <p:nvGraphicFramePr>
          <p:cNvPr id="5" name="Table 4">
            <a:extLst>
              <a:ext uri="{FF2B5EF4-FFF2-40B4-BE49-F238E27FC236}">
                <a16:creationId xmlns:a16="http://schemas.microsoft.com/office/drawing/2014/main" xmlns="" id="{D04D7319-6B95-441B-ACD1-5E81B62FA94D}"/>
              </a:ext>
            </a:extLst>
          </p:cNvPr>
          <p:cNvGraphicFramePr>
            <a:graphicFrameLocks noGrp="1"/>
          </p:cNvGraphicFramePr>
          <p:nvPr>
            <p:extLst>
              <p:ext uri="{D42A27DB-BD31-4B8C-83A1-F6EECF244321}">
                <p14:modId xmlns:p14="http://schemas.microsoft.com/office/powerpoint/2010/main" val="1219857626"/>
              </p:ext>
            </p:extLst>
          </p:nvPr>
        </p:nvGraphicFramePr>
        <p:xfrm>
          <a:off x="2403228" y="2108058"/>
          <a:ext cx="7385539" cy="4320880"/>
        </p:xfrm>
        <a:graphic>
          <a:graphicData uri="http://schemas.openxmlformats.org/drawingml/2006/table">
            <a:tbl>
              <a:tblPr>
                <a:tableStyleId>{306799F8-075E-4A3A-A7F6-7FBC6576F1A4}</a:tableStyleId>
              </a:tblPr>
              <a:tblGrid>
                <a:gridCol w="3524914">
                  <a:extLst>
                    <a:ext uri="{9D8B030D-6E8A-4147-A177-3AD203B41FA5}">
                      <a16:colId xmlns:a16="http://schemas.microsoft.com/office/drawing/2014/main" xmlns="" val="2555215943"/>
                    </a:ext>
                  </a:extLst>
                </a:gridCol>
                <a:gridCol w="3860625">
                  <a:extLst>
                    <a:ext uri="{9D8B030D-6E8A-4147-A177-3AD203B41FA5}">
                      <a16:colId xmlns:a16="http://schemas.microsoft.com/office/drawing/2014/main" xmlns="" val="649779150"/>
                    </a:ext>
                  </a:extLst>
                </a:gridCol>
              </a:tblGrid>
              <a:tr h="904368">
                <a:tc>
                  <a:txBody>
                    <a:bodyPr/>
                    <a:lstStyle/>
                    <a:p>
                      <a:pPr algn="ctr" fontAlgn="ctr"/>
                      <a:r>
                        <a:rPr lang="en-ID" sz="2200" b="1" u="none" strike="noStrike" dirty="0">
                          <a:solidFill>
                            <a:srgbClr val="000000"/>
                          </a:solidFill>
                          <a:effectLst/>
                        </a:rPr>
                        <a:t>Income</a:t>
                      </a:r>
                      <a:endParaRPr lang="en-ID" sz="2200" b="1" i="0" u="none" strike="noStrike" dirty="0">
                        <a:solidFill>
                          <a:srgbClr val="000000"/>
                        </a:solidFill>
                        <a:effectLst/>
                        <a:latin typeface="Calibri" panose="020F0502020204030204" pitchFamily="34" charset="0"/>
                      </a:endParaRPr>
                    </a:p>
                  </a:txBody>
                  <a:tcPr marL="0" marR="0" marT="0" marB="0" anchor="ctr">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ctr"/>
                      <a:r>
                        <a:rPr lang="en-ID" sz="2200" b="1" u="none" strike="noStrike" dirty="0">
                          <a:solidFill>
                            <a:srgbClr val="000000"/>
                          </a:solidFill>
                          <a:effectLst/>
                        </a:rPr>
                        <a:t>Respondent</a:t>
                      </a:r>
                      <a:endParaRPr lang="en-ID" sz="2200" b="1" i="0" u="none" strike="noStrike" dirty="0">
                        <a:solidFill>
                          <a:srgbClr val="000000"/>
                        </a:solidFill>
                        <a:effectLst/>
                        <a:latin typeface="Calibri" panose="020F0502020204030204" pitchFamily="34" charset="0"/>
                      </a:endParaRP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xmlns="" val="4045743885"/>
                  </a:ext>
                </a:extLst>
              </a:tr>
              <a:tr h="427064">
                <a:tc>
                  <a:txBody>
                    <a:bodyPr/>
                    <a:lstStyle/>
                    <a:p>
                      <a:pPr algn="ctr" fontAlgn="ctr"/>
                      <a:r>
                        <a:rPr lang="en-ID" sz="2200" b="0" u="none" strike="noStrike" dirty="0">
                          <a:solidFill>
                            <a:srgbClr val="000000"/>
                          </a:solidFill>
                          <a:effectLst/>
                        </a:rPr>
                        <a:t>&lt; 5 million</a:t>
                      </a:r>
                      <a:endParaRPr lang="en-ID" sz="22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ctr"/>
                      <a:r>
                        <a:rPr lang="en-ID" sz="2200" b="0" i="0" u="none" strike="noStrike" dirty="0">
                          <a:solidFill>
                            <a:srgbClr val="000000"/>
                          </a:solidFill>
                          <a:effectLst/>
                          <a:latin typeface="Calibri" panose="020F0502020204030204" pitchFamily="34" charset="0"/>
                        </a:rPr>
                        <a:t>61</a:t>
                      </a:r>
                    </a:p>
                  </a:txBody>
                  <a:tcPr marL="0" marR="0" marT="0" marB="0" anchor="ctr">
                    <a:lnT w="12700" cap="flat" cmpd="sng" algn="ctr">
                      <a:solidFill>
                        <a:schemeClr val="tx1"/>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xmlns="" val="796121648"/>
                  </a:ext>
                </a:extLst>
              </a:tr>
              <a:tr h="427064">
                <a:tc>
                  <a:txBody>
                    <a:bodyPr/>
                    <a:lstStyle/>
                    <a:p>
                      <a:pPr algn="ctr" fontAlgn="ctr"/>
                      <a:r>
                        <a:rPr lang="en-ID" sz="2200" b="0" u="none" strike="noStrike" dirty="0">
                          <a:solidFill>
                            <a:srgbClr val="000000"/>
                          </a:solidFill>
                          <a:effectLst/>
                        </a:rPr>
                        <a:t>5,1 - 10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ID" sz="2200" b="0" i="0" u="none" strike="noStrike" dirty="0">
                          <a:solidFill>
                            <a:srgbClr val="000000"/>
                          </a:solidFill>
                          <a:effectLst/>
                          <a:latin typeface="Calibri" panose="020F0502020204030204" pitchFamily="34" charset="0"/>
                        </a:rPr>
                        <a:t>64</a:t>
                      </a:r>
                    </a:p>
                  </a:txBody>
                  <a:tcPr marL="0" marR="0" marT="0" marB="0" anchor="ctr">
                    <a:solidFill>
                      <a:schemeClr val="accent6">
                        <a:lumMod val="40000"/>
                        <a:lumOff val="60000"/>
                      </a:schemeClr>
                    </a:solidFill>
                  </a:tcPr>
                </a:tc>
                <a:extLst>
                  <a:ext uri="{0D108BD9-81ED-4DB2-BD59-A6C34878D82A}">
                    <a16:rowId xmlns:a16="http://schemas.microsoft.com/office/drawing/2014/main" xmlns="" val="3997255355"/>
                  </a:ext>
                </a:extLst>
              </a:tr>
              <a:tr h="427064">
                <a:tc>
                  <a:txBody>
                    <a:bodyPr/>
                    <a:lstStyle/>
                    <a:p>
                      <a:pPr algn="ctr" fontAlgn="ctr"/>
                      <a:r>
                        <a:rPr lang="en-ID" sz="2200" b="0" u="none" strike="noStrike" dirty="0">
                          <a:solidFill>
                            <a:srgbClr val="000000"/>
                          </a:solidFill>
                          <a:effectLst/>
                        </a:rPr>
                        <a:t>10,1 - 15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ID" sz="2200" b="0" u="none" strike="noStrike" dirty="0">
                          <a:solidFill>
                            <a:srgbClr val="000000"/>
                          </a:solidFill>
                          <a:effectLst/>
                        </a:rPr>
                        <a:t>19</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1003652789"/>
                  </a:ext>
                </a:extLst>
              </a:tr>
              <a:tr h="427064">
                <a:tc>
                  <a:txBody>
                    <a:bodyPr/>
                    <a:lstStyle/>
                    <a:p>
                      <a:pPr algn="ctr" fontAlgn="ctr"/>
                      <a:r>
                        <a:rPr lang="en-ID" sz="2200" b="0" u="none" strike="noStrike" dirty="0">
                          <a:solidFill>
                            <a:srgbClr val="000000"/>
                          </a:solidFill>
                          <a:effectLst/>
                        </a:rPr>
                        <a:t>15,1 - 20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ID" sz="2200" b="0" u="none" strike="noStrike" dirty="0">
                          <a:solidFill>
                            <a:srgbClr val="000000"/>
                          </a:solidFill>
                          <a:effectLst/>
                        </a:rPr>
                        <a:t>11</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extLst>
                  <a:ext uri="{0D108BD9-81ED-4DB2-BD59-A6C34878D82A}">
                    <a16:rowId xmlns:a16="http://schemas.microsoft.com/office/drawing/2014/main" xmlns="" val="2855099977"/>
                  </a:ext>
                </a:extLst>
              </a:tr>
              <a:tr h="427064">
                <a:tc>
                  <a:txBody>
                    <a:bodyPr/>
                    <a:lstStyle/>
                    <a:p>
                      <a:pPr algn="ctr" fontAlgn="ctr"/>
                      <a:r>
                        <a:rPr lang="en-ID" sz="2200" b="0" u="none" strike="noStrike" dirty="0">
                          <a:solidFill>
                            <a:srgbClr val="000000"/>
                          </a:solidFill>
                          <a:effectLst/>
                        </a:rPr>
                        <a:t>20,1 - 25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ID" sz="2200" b="0" i="0" u="none" strike="noStrike" dirty="0">
                          <a:solidFill>
                            <a:srgbClr val="000000"/>
                          </a:solidFill>
                          <a:effectLst/>
                          <a:latin typeface="Calibri" panose="020F0502020204030204" pitchFamily="34" charset="0"/>
                        </a:rPr>
                        <a:t>9</a:t>
                      </a:r>
                    </a:p>
                  </a:txBody>
                  <a:tcPr marL="0" marR="0" marT="0" marB="0" anchor="ctr">
                    <a:solidFill>
                      <a:schemeClr val="accent6">
                        <a:lumMod val="40000"/>
                        <a:lumOff val="60000"/>
                      </a:schemeClr>
                    </a:solidFill>
                  </a:tcPr>
                </a:tc>
                <a:extLst>
                  <a:ext uri="{0D108BD9-81ED-4DB2-BD59-A6C34878D82A}">
                    <a16:rowId xmlns:a16="http://schemas.microsoft.com/office/drawing/2014/main" xmlns="" val="3450273422"/>
                  </a:ext>
                </a:extLst>
              </a:tr>
              <a:tr h="427064">
                <a:tc>
                  <a:txBody>
                    <a:bodyPr/>
                    <a:lstStyle/>
                    <a:p>
                      <a:pPr algn="ctr" fontAlgn="ctr"/>
                      <a:r>
                        <a:rPr lang="en-ID" sz="2200" b="0" u="none" strike="noStrike" dirty="0">
                          <a:solidFill>
                            <a:srgbClr val="000000"/>
                          </a:solidFill>
                          <a:effectLst/>
                        </a:rPr>
                        <a:t>25,1 - 30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ID" sz="2200" b="0" i="0" u="none" strike="noStrike" dirty="0">
                          <a:solidFill>
                            <a:srgbClr val="000000"/>
                          </a:solidFill>
                          <a:effectLst/>
                          <a:latin typeface="Calibri" panose="020F0502020204030204" pitchFamily="34" charset="0"/>
                        </a:rPr>
                        <a:t>6</a:t>
                      </a:r>
                    </a:p>
                  </a:txBody>
                  <a:tcPr marL="0" marR="0" marT="0" marB="0" anchor="ctr">
                    <a:solidFill>
                      <a:schemeClr val="accent6">
                        <a:lumMod val="40000"/>
                        <a:lumOff val="60000"/>
                      </a:schemeClr>
                    </a:solidFill>
                  </a:tcPr>
                </a:tc>
                <a:extLst>
                  <a:ext uri="{0D108BD9-81ED-4DB2-BD59-A6C34878D82A}">
                    <a16:rowId xmlns:a16="http://schemas.microsoft.com/office/drawing/2014/main" xmlns="" val="3445061791"/>
                  </a:ext>
                </a:extLst>
              </a:tr>
              <a:tr h="427064">
                <a:tc>
                  <a:txBody>
                    <a:bodyPr/>
                    <a:lstStyle/>
                    <a:p>
                      <a:pPr algn="ctr" fontAlgn="ctr"/>
                      <a:r>
                        <a:rPr lang="en-ID" sz="2200" b="0" u="none" strike="noStrike" dirty="0">
                          <a:solidFill>
                            <a:srgbClr val="000000"/>
                          </a:solidFill>
                          <a:effectLst/>
                        </a:rPr>
                        <a:t>30,1 - 35 million</a:t>
                      </a:r>
                      <a:endParaRPr lang="en-ID" sz="22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ID" sz="2200" b="0" i="0" u="none" strike="noStrike" dirty="0">
                          <a:solidFill>
                            <a:srgbClr val="000000"/>
                          </a:solidFill>
                          <a:effectLst/>
                          <a:latin typeface="Calibri" panose="020F0502020204030204" pitchFamily="34" charset="0"/>
                        </a:rPr>
                        <a:t>1</a:t>
                      </a:r>
                    </a:p>
                  </a:txBody>
                  <a:tcPr marL="0" marR="0" marT="0" marB="0" anchor="ctr">
                    <a:solidFill>
                      <a:schemeClr val="accent6">
                        <a:lumMod val="40000"/>
                        <a:lumOff val="60000"/>
                      </a:schemeClr>
                    </a:solidFill>
                  </a:tcPr>
                </a:tc>
                <a:extLst>
                  <a:ext uri="{0D108BD9-81ED-4DB2-BD59-A6C34878D82A}">
                    <a16:rowId xmlns:a16="http://schemas.microsoft.com/office/drawing/2014/main" xmlns="" val="2070166471"/>
                  </a:ext>
                </a:extLst>
              </a:tr>
              <a:tr h="427064">
                <a:tc>
                  <a:txBody>
                    <a:bodyPr/>
                    <a:lstStyle/>
                    <a:p>
                      <a:pPr algn="ctr" fontAlgn="ctr"/>
                      <a:r>
                        <a:rPr lang="en-ID" sz="2200" b="0" u="none" strike="noStrike" dirty="0">
                          <a:solidFill>
                            <a:srgbClr val="000000"/>
                          </a:solidFill>
                          <a:effectLst/>
                        </a:rPr>
                        <a:t>35 million &lt;</a:t>
                      </a:r>
                      <a:endParaRPr lang="en-ID" sz="2200" b="0" i="0" u="none" strike="noStrike" dirty="0">
                        <a:solidFill>
                          <a:srgbClr val="000000"/>
                        </a:solidFill>
                        <a:effectLst/>
                        <a:latin typeface="Calibri" panose="020F0502020204030204" pitchFamily="34" charset="0"/>
                      </a:endParaRPr>
                    </a:p>
                  </a:txBody>
                  <a:tcPr marL="0" marR="0" marT="0"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ID" sz="2200" b="0" i="0" u="none" strike="noStrike" dirty="0">
                          <a:solidFill>
                            <a:srgbClr val="000000"/>
                          </a:solidFill>
                          <a:effectLst/>
                          <a:latin typeface="Calibri" panose="020F0502020204030204" pitchFamily="34" charset="0"/>
                        </a:rPr>
                        <a:t>3</a:t>
                      </a:r>
                    </a:p>
                  </a:txBody>
                  <a:tcPr marL="0" marR="0" marT="0" marB="0" anchor="ctr">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4017900013"/>
                  </a:ext>
                </a:extLst>
              </a:tr>
            </a:tbl>
          </a:graphicData>
        </a:graphic>
      </p:graphicFrame>
    </p:spTree>
    <p:extLst>
      <p:ext uri="{BB962C8B-B14F-4D97-AF65-F5344CB8AC3E}">
        <p14:creationId xmlns:p14="http://schemas.microsoft.com/office/powerpoint/2010/main" val="1928358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Kotak Teks 8">
            <a:extLst>
              <a:ext uri="{FF2B5EF4-FFF2-40B4-BE49-F238E27FC236}">
                <a16:creationId xmlns:a16="http://schemas.microsoft.com/office/drawing/2014/main" xmlns="" id="{83E70B71-CC84-470B-A4FA-B81A2AD99642}"/>
              </a:ext>
            </a:extLst>
          </p:cNvPr>
          <p:cNvSpPr txBox="1"/>
          <p:nvPr/>
        </p:nvSpPr>
        <p:spPr>
          <a:xfrm>
            <a:off x="574429" y="5078559"/>
            <a:ext cx="53621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 Based on House Size</a:t>
            </a:r>
            <a:endParaRPr lang="en-US" b="1">
              <a:cs typeface="Calibri"/>
            </a:endParaRPr>
          </a:p>
        </p:txBody>
      </p:sp>
      <p:sp>
        <p:nvSpPr>
          <p:cNvPr id="10" name="Kotak Teks 9">
            <a:extLst>
              <a:ext uri="{FF2B5EF4-FFF2-40B4-BE49-F238E27FC236}">
                <a16:creationId xmlns:a16="http://schemas.microsoft.com/office/drawing/2014/main" xmlns="" id="{955072E5-7278-4941-AC21-59DA5B3887D2}"/>
              </a:ext>
            </a:extLst>
          </p:cNvPr>
          <p:cNvSpPr txBox="1"/>
          <p:nvPr/>
        </p:nvSpPr>
        <p:spPr>
          <a:xfrm>
            <a:off x="6400800" y="5078559"/>
            <a:ext cx="5216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 Based on Home Ownership</a:t>
            </a:r>
            <a:endParaRPr lang="en-US" b="1">
              <a:cs typeface="Calibri"/>
            </a:endParaRPr>
          </a:p>
        </p:txBody>
      </p:sp>
      <p:sp>
        <p:nvSpPr>
          <p:cNvPr id="11" name="Title 1">
            <a:extLst>
              <a:ext uri="{FF2B5EF4-FFF2-40B4-BE49-F238E27FC236}">
                <a16:creationId xmlns:a16="http://schemas.microsoft.com/office/drawing/2014/main" xmlns="" id="{F001CA11-E7BB-4CC8-B13D-FCAA6B9279ED}"/>
              </a:ext>
            </a:extLst>
          </p:cNvPr>
          <p:cNvSpPr txBox="1">
            <a:spLocks/>
          </p:cNvSpPr>
          <p:nvPr/>
        </p:nvSpPr>
        <p:spPr>
          <a:xfrm>
            <a:off x="1120140" y="505060"/>
            <a:ext cx="9951720" cy="8869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a:t>
            </a:r>
            <a:r>
              <a:rPr lang="en-US" sz="3600" b="1" dirty="0" err="1">
                <a:ea typeface="+mj-lt"/>
                <a:cs typeface="+mj-lt"/>
              </a:rPr>
              <a:t>Potensial</a:t>
            </a:r>
            <a:r>
              <a:rPr lang="en-US" sz="3600" b="1" dirty="0">
                <a:ea typeface="+mj-lt"/>
                <a:cs typeface="+mj-lt"/>
              </a:rPr>
              <a:t> Household Rooftop PV Respondents</a:t>
            </a:r>
            <a:endParaRPr lang="id-ID" sz="3600" b="1" dirty="0"/>
          </a:p>
        </p:txBody>
      </p:sp>
      <p:graphicFrame>
        <p:nvGraphicFramePr>
          <p:cNvPr id="7" name="Chart 6">
            <a:extLst>
              <a:ext uri="{FF2B5EF4-FFF2-40B4-BE49-F238E27FC236}">
                <a16:creationId xmlns:a16="http://schemas.microsoft.com/office/drawing/2014/main" xmlns="" id="{BAAFE42A-2068-447F-A695-D1A7F80376F7}"/>
              </a:ext>
            </a:extLst>
          </p:cNvPr>
          <p:cNvGraphicFramePr>
            <a:graphicFrameLocks/>
          </p:cNvGraphicFramePr>
          <p:nvPr>
            <p:extLst>
              <p:ext uri="{D42A27DB-BD31-4B8C-83A1-F6EECF244321}">
                <p14:modId xmlns:p14="http://schemas.microsoft.com/office/powerpoint/2010/main" val="1388532632"/>
              </p:ext>
            </p:extLst>
          </p:nvPr>
        </p:nvGraphicFramePr>
        <p:xfrm>
          <a:off x="349347" y="1702074"/>
          <a:ext cx="5441854" cy="32497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BF2CE275-8055-453F-B410-E729FF1D7164}"/>
              </a:ext>
            </a:extLst>
          </p:cNvPr>
          <p:cNvGraphicFramePr>
            <a:graphicFrameLocks/>
          </p:cNvGraphicFramePr>
          <p:nvPr>
            <p:extLst>
              <p:ext uri="{D42A27DB-BD31-4B8C-83A1-F6EECF244321}">
                <p14:modId xmlns:p14="http://schemas.microsoft.com/office/powerpoint/2010/main" val="4051617819"/>
              </p:ext>
            </p:extLst>
          </p:nvPr>
        </p:nvGraphicFramePr>
        <p:xfrm>
          <a:off x="6095999" y="1702074"/>
          <a:ext cx="5746653" cy="3249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57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F001CA11-E7BB-4CC8-B13D-FCAA6B9279ED}"/>
              </a:ext>
            </a:extLst>
          </p:cNvPr>
          <p:cNvSpPr txBox="1">
            <a:spLocks/>
          </p:cNvSpPr>
          <p:nvPr/>
        </p:nvSpPr>
        <p:spPr>
          <a:xfrm>
            <a:off x="1120140" y="505060"/>
            <a:ext cx="9951720" cy="88690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ea typeface="+mj-lt"/>
                <a:cs typeface="+mj-lt"/>
              </a:rPr>
              <a:t>Profile of </a:t>
            </a:r>
            <a:r>
              <a:rPr lang="en-US" sz="3600" b="1" dirty="0" err="1">
                <a:ea typeface="+mj-lt"/>
                <a:cs typeface="+mj-lt"/>
              </a:rPr>
              <a:t>Potensial</a:t>
            </a:r>
            <a:r>
              <a:rPr lang="en-US" sz="3600" b="1" dirty="0">
                <a:ea typeface="+mj-lt"/>
                <a:cs typeface="+mj-lt"/>
              </a:rPr>
              <a:t> Household Rooftop PV Respondents</a:t>
            </a:r>
            <a:endParaRPr lang="id-ID" sz="3600" b="1" dirty="0"/>
          </a:p>
        </p:txBody>
      </p:sp>
      <p:sp>
        <p:nvSpPr>
          <p:cNvPr id="7" name="TextBox 6">
            <a:extLst>
              <a:ext uri="{FF2B5EF4-FFF2-40B4-BE49-F238E27FC236}">
                <a16:creationId xmlns:a16="http://schemas.microsoft.com/office/drawing/2014/main" xmlns="" id="{1FBF81AE-0851-419C-A3AD-52FD19881874}"/>
              </a:ext>
            </a:extLst>
          </p:cNvPr>
          <p:cNvSpPr txBox="1"/>
          <p:nvPr/>
        </p:nvSpPr>
        <p:spPr>
          <a:xfrm>
            <a:off x="2989969" y="5561388"/>
            <a:ext cx="6212061" cy="646331"/>
          </a:xfrm>
          <a:prstGeom prst="rect">
            <a:avLst/>
          </a:prstGeom>
          <a:noFill/>
        </p:spPr>
        <p:txBody>
          <a:bodyPr wrap="square" rtlCol="0">
            <a:spAutoFit/>
          </a:bodyPr>
          <a:lstStyle/>
          <a:p>
            <a:pPr algn="ctr"/>
            <a:r>
              <a:rPr lang="en-US" b="1" dirty="0"/>
              <a:t>Electrical Power of </a:t>
            </a:r>
            <a:r>
              <a:rPr lang="en-US" b="1" dirty="0" err="1"/>
              <a:t>Potensial</a:t>
            </a:r>
            <a:r>
              <a:rPr lang="en-US" b="1" dirty="0"/>
              <a:t> Household PV Rooftop Respondents</a:t>
            </a:r>
            <a:endParaRPr lang="en-ID" b="1" dirty="0"/>
          </a:p>
        </p:txBody>
      </p:sp>
      <p:graphicFrame>
        <p:nvGraphicFramePr>
          <p:cNvPr id="5" name="Chart 4">
            <a:extLst>
              <a:ext uri="{FF2B5EF4-FFF2-40B4-BE49-F238E27FC236}">
                <a16:creationId xmlns:a16="http://schemas.microsoft.com/office/drawing/2014/main" xmlns="" id="{299B0D9C-C9E7-4872-8DBA-7EAB424E9623}"/>
              </a:ext>
            </a:extLst>
          </p:cNvPr>
          <p:cNvGraphicFramePr>
            <a:graphicFrameLocks/>
          </p:cNvGraphicFramePr>
          <p:nvPr>
            <p:extLst>
              <p:ext uri="{D42A27DB-BD31-4B8C-83A1-F6EECF244321}">
                <p14:modId xmlns:p14="http://schemas.microsoft.com/office/powerpoint/2010/main" val="2699134178"/>
              </p:ext>
            </p:extLst>
          </p:nvPr>
        </p:nvGraphicFramePr>
        <p:xfrm>
          <a:off x="2989969" y="1972994"/>
          <a:ext cx="6212061" cy="3330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8652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mpungan Konten 4">
            <a:extLst>
              <a:ext uri="{FF2B5EF4-FFF2-40B4-BE49-F238E27FC236}">
                <a16:creationId xmlns:a16="http://schemas.microsoft.com/office/drawing/2014/main" xmlns="" id="{D01A62E4-A82A-4F80-9EA2-A30F2D493B7C}"/>
              </a:ext>
            </a:extLst>
          </p:cNvPr>
          <p:cNvGraphicFramePr>
            <a:graphicFrameLocks noGrp="1"/>
          </p:cNvGraphicFramePr>
          <p:nvPr>
            <p:ph idx="1"/>
            <p:extLst>
              <p:ext uri="{D42A27DB-BD31-4B8C-83A1-F6EECF244321}">
                <p14:modId xmlns:p14="http://schemas.microsoft.com/office/powerpoint/2010/main" val="2403426624"/>
              </p:ext>
            </p:extLst>
          </p:nvPr>
        </p:nvGraphicFramePr>
        <p:xfrm>
          <a:off x="838200" y="1825625"/>
          <a:ext cx="10515597" cy="4114800"/>
        </p:xfrm>
        <a:graphic>
          <a:graphicData uri="http://schemas.openxmlformats.org/drawingml/2006/table">
            <a:tbl>
              <a:tblPr firstRow="1" firstCol="1" bandRow="1">
                <a:tableStyleId>{7DF18680-E054-41AD-8BC1-D1AEF772440D}</a:tableStyleId>
              </a:tblPr>
              <a:tblGrid>
                <a:gridCol w="2221373">
                  <a:extLst>
                    <a:ext uri="{9D8B030D-6E8A-4147-A177-3AD203B41FA5}">
                      <a16:colId xmlns:a16="http://schemas.microsoft.com/office/drawing/2014/main" xmlns="" val="2419680456"/>
                    </a:ext>
                  </a:extLst>
                </a:gridCol>
                <a:gridCol w="1140132">
                  <a:extLst>
                    <a:ext uri="{9D8B030D-6E8A-4147-A177-3AD203B41FA5}">
                      <a16:colId xmlns:a16="http://schemas.microsoft.com/office/drawing/2014/main" xmlns="" val="371787553"/>
                    </a:ext>
                  </a:extLst>
                </a:gridCol>
                <a:gridCol w="1140132">
                  <a:extLst>
                    <a:ext uri="{9D8B030D-6E8A-4147-A177-3AD203B41FA5}">
                      <a16:colId xmlns:a16="http://schemas.microsoft.com/office/drawing/2014/main" xmlns="" val="1545011613"/>
                    </a:ext>
                  </a:extLst>
                </a:gridCol>
                <a:gridCol w="1085952">
                  <a:extLst>
                    <a:ext uri="{9D8B030D-6E8A-4147-A177-3AD203B41FA5}">
                      <a16:colId xmlns:a16="http://schemas.microsoft.com/office/drawing/2014/main" xmlns="" val="3482997391"/>
                    </a:ext>
                  </a:extLst>
                </a:gridCol>
                <a:gridCol w="848032">
                  <a:extLst>
                    <a:ext uri="{9D8B030D-6E8A-4147-A177-3AD203B41FA5}">
                      <a16:colId xmlns:a16="http://schemas.microsoft.com/office/drawing/2014/main" xmlns="" val="2640518109"/>
                    </a:ext>
                  </a:extLst>
                </a:gridCol>
                <a:gridCol w="848032">
                  <a:extLst>
                    <a:ext uri="{9D8B030D-6E8A-4147-A177-3AD203B41FA5}">
                      <a16:colId xmlns:a16="http://schemas.microsoft.com/office/drawing/2014/main" xmlns="" val="3943018012"/>
                    </a:ext>
                  </a:extLst>
                </a:gridCol>
                <a:gridCol w="848032">
                  <a:extLst>
                    <a:ext uri="{9D8B030D-6E8A-4147-A177-3AD203B41FA5}">
                      <a16:colId xmlns:a16="http://schemas.microsoft.com/office/drawing/2014/main" xmlns="" val="3376083841"/>
                    </a:ext>
                  </a:extLst>
                </a:gridCol>
                <a:gridCol w="1191956">
                  <a:extLst>
                    <a:ext uri="{9D8B030D-6E8A-4147-A177-3AD203B41FA5}">
                      <a16:colId xmlns:a16="http://schemas.microsoft.com/office/drawing/2014/main" xmlns="" val="3881588670"/>
                    </a:ext>
                  </a:extLst>
                </a:gridCol>
                <a:gridCol w="1191956">
                  <a:extLst>
                    <a:ext uri="{9D8B030D-6E8A-4147-A177-3AD203B41FA5}">
                      <a16:colId xmlns:a16="http://schemas.microsoft.com/office/drawing/2014/main" xmlns="" val="4253709630"/>
                    </a:ext>
                  </a:extLst>
                </a:gridCol>
              </a:tblGrid>
              <a:tr h="71755">
                <a:tc rowSpan="2">
                  <a:txBody>
                    <a:bodyPr/>
                    <a:lstStyle/>
                    <a:p>
                      <a:pPr algn="ctr">
                        <a:lnSpc>
                          <a:spcPct val="150000"/>
                        </a:lnSpc>
                        <a:spcAft>
                          <a:spcPts val="0"/>
                        </a:spcAft>
                      </a:pPr>
                      <a:r>
                        <a:rPr lang="en-US">
                          <a:effectLst/>
                        </a:rPr>
                        <a:t>Name of Electronic Items</a:t>
                      </a:r>
                    </a:p>
                  </a:txBody>
                  <a:tcPr marL="68580" marR="68580" marT="0" marB="0" anchor="ctr"/>
                </a:tc>
                <a:tc gridSpan="8">
                  <a:txBody>
                    <a:bodyPr/>
                    <a:lstStyle/>
                    <a:p>
                      <a:pPr algn="ctr">
                        <a:lnSpc>
                          <a:spcPct val="150000"/>
                        </a:lnSpc>
                        <a:spcAft>
                          <a:spcPts val="0"/>
                        </a:spcAft>
                      </a:pPr>
                      <a:r>
                        <a:rPr lang="en-US">
                          <a:effectLst/>
                        </a:rPr>
                        <a:t>Number of Electronic Items</a:t>
                      </a:r>
                    </a:p>
                  </a:txBody>
                  <a:tcPr marL="68580" marR="68580" marT="0" marB="0" anchor="ct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xmlns="" val="851073117"/>
                  </a:ext>
                </a:extLst>
              </a:tr>
              <a:tr h="71755">
                <a:tc vMerge="1">
                  <a:txBody>
                    <a:bodyPr/>
                    <a:lstStyle/>
                    <a:p>
                      <a:endParaRPr lang="id-ID"/>
                    </a:p>
                  </a:txBody>
                  <a:tcP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1</a:t>
                      </a:r>
                    </a:p>
                  </a:txBody>
                  <a:tcPr marL="68580" marR="68580" marT="0" marB="0" anchor="ctr"/>
                </a:tc>
                <a:tc>
                  <a:txBody>
                    <a:bodyPr/>
                    <a:lstStyle/>
                    <a:p>
                      <a:pPr algn="ctr">
                        <a:lnSpc>
                          <a:spcPct val="150000"/>
                        </a:lnSpc>
                        <a:spcAft>
                          <a:spcPts val="0"/>
                        </a:spcAft>
                      </a:pPr>
                      <a:r>
                        <a:rPr lang="en-US">
                          <a:effectLst/>
                        </a:rPr>
                        <a:t>2</a:t>
                      </a:r>
                    </a:p>
                  </a:txBody>
                  <a:tcPr marL="68580" marR="68580" marT="0" marB="0" anchor="ctr"/>
                </a:tc>
                <a:tc>
                  <a:txBody>
                    <a:bodyPr/>
                    <a:lstStyle/>
                    <a:p>
                      <a:pPr algn="ctr">
                        <a:lnSpc>
                          <a:spcPct val="150000"/>
                        </a:lnSpc>
                        <a:spcAft>
                          <a:spcPts val="0"/>
                        </a:spcAft>
                      </a:pPr>
                      <a:r>
                        <a:rPr lang="en-US">
                          <a:effectLst/>
                        </a:rPr>
                        <a:t>3</a:t>
                      </a:r>
                    </a:p>
                  </a:txBody>
                  <a:tcPr marL="68580" marR="68580" marT="0" marB="0" anchor="ctr"/>
                </a:tc>
                <a:tc>
                  <a:txBody>
                    <a:bodyPr/>
                    <a:lstStyle/>
                    <a:p>
                      <a:pPr algn="ctr">
                        <a:lnSpc>
                          <a:spcPct val="150000"/>
                        </a:lnSpc>
                        <a:spcAft>
                          <a:spcPts val="0"/>
                        </a:spcAft>
                      </a:pPr>
                      <a:r>
                        <a:rPr lang="en-US">
                          <a:effectLst/>
                        </a:rPr>
                        <a:t>4</a:t>
                      </a:r>
                    </a:p>
                  </a:txBody>
                  <a:tcPr marL="68580" marR="68580" marT="0" marB="0" anchor="ctr"/>
                </a:tc>
                <a:tc>
                  <a:txBody>
                    <a:bodyPr/>
                    <a:lstStyle/>
                    <a:p>
                      <a:pPr algn="ctr">
                        <a:lnSpc>
                          <a:spcPct val="150000"/>
                        </a:lnSpc>
                        <a:spcAft>
                          <a:spcPts val="0"/>
                        </a:spcAft>
                      </a:pPr>
                      <a:r>
                        <a:rPr lang="en-US">
                          <a:effectLst/>
                        </a:rPr>
                        <a:t>5</a:t>
                      </a:r>
                    </a:p>
                  </a:txBody>
                  <a:tcPr marL="68580" marR="68580" marT="0" marB="0" anchor="ctr"/>
                </a:tc>
                <a:tc>
                  <a:txBody>
                    <a:bodyPr/>
                    <a:lstStyle/>
                    <a:p>
                      <a:pPr algn="ctr">
                        <a:lnSpc>
                          <a:spcPct val="150000"/>
                        </a:lnSpc>
                        <a:spcAft>
                          <a:spcPts val="0"/>
                        </a:spcAft>
                      </a:pPr>
                      <a:r>
                        <a:rPr lang="en-US">
                          <a:effectLst/>
                        </a:rPr>
                        <a:t>5&lt;</a:t>
                      </a:r>
                    </a:p>
                  </a:txBody>
                  <a:tcPr marL="68580" marR="68580" marT="0" marB="0" anchor="ctr"/>
                </a:tc>
                <a:tc>
                  <a:txBody>
                    <a:bodyPr/>
                    <a:lstStyle/>
                    <a:p>
                      <a:pPr algn="ctr">
                        <a:lnSpc>
                          <a:spcPct val="150000"/>
                        </a:lnSpc>
                        <a:spcAft>
                          <a:spcPts val="0"/>
                        </a:spcAft>
                      </a:pPr>
                      <a:r>
                        <a:rPr lang="en-US">
                          <a:effectLst/>
                        </a:rPr>
                        <a:t>Total</a:t>
                      </a:r>
                    </a:p>
                  </a:txBody>
                  <a:tcPr marL="68580" marR="68580" marT="0" marB="0" anchor="ctr"/>
                </a:tc>
                <a:extLst>
                  <a:ext uri="{0D108BD9-81ED-4DB2-BD59-A6C34878D82A}">
                    <a16:rowId xmlns:a16="http://schemas.microsoft.com/office/drawing/2014/main" xmlns="" val="1696520198"/>
                  </a:ext>
                </a:extLst>
              </a:tr>
              <a:tr h="144145">
                <a:tc>
                  <a:txBody>
                    <a:bodyPr/>
                    <a:lstStyle/>
                    <a:p>
                      <a:pPr>
                        <a:lnSpc>
                          <a:spcPct val="150000"/>
                        </a:lnSpc>
                        <a:spcAft>
                          <a:spcPts val="0"/>
                        </a:spcAft>
                      </a:pPr>
                      <a:r>
                        <a:rPr lang="en-US">
                          <a:effectLst/>
                        </a:rPr>
                        <a:t>Refrigerator</a:t>
                      </a:r>
                    </a:p>
                  </a:txBody>
                  <a:tcPr marL="68580" marR="68580" marT="0" marB="0" anchor="ctr"/>
                </a:tc>
                <a:tc>
                  <a:txBody>
                    <a:bodyPr/>
                    <a:lstStyle/>
                    <a:p>
                      <a:pPr algn="ctr">
                        <a:lnSpc>
                          <a:spcPct val="150000"/>
                        </a:lnSpc>
                        <a:spcAft>
                          <a:spcPts val="0"/>
                        </a:spcAft>
                      </a:pPr>
                      <a:r>
                        <a:rPr lang="en-US">
                          <a:effectLst/>
                        </a:rPr>
                        <a:t>11</a:t>
                      </a:r>
                    </a:p>
                  </a:txBody>
                  <a:tcPr marL="68580" marR="68580" marT="0" marB="0" anchor="ctr"/>
                </a:tc>
                <a:tc>
                  <a:txBody>
                    <a:bodyPr/>
                    <a:lstStyle/>
                    <a:p>
                      <a:pPr algn="ctr">
                        <a:lnSpc>
                          <a:spcPct val="150000"/>
                        </a:lnSpc>
                        <a:spcAft>
                          <a:spcPts val="0"/>
                        </a:spcAft>
                      </a:pPr>
                      <a:r>
                        <a:rPr lang="en-US">
                          <a:effectLst/>
                        </a:rPr>
                        <a:t>131</a:t>
                      </a:r>
                    </a:p>
                  </a:txBody>
                  <a:tcPr marL="68580" marR="68580" marT="0" marB="0" anchor="ctr"/>
                </a:tc>
                <a:tc>
                  <a:txBody>
                    <a:bodyPr/>
                    <a:lstStyle/>
                    <a:p>
                      <a:pPr algn="ctr">
                        <a:lnSpc>
                          <a:spcPct val="150000"/>
                        </a:lnSpc>
                        <a:spcAft>
                          <a:spcPts val="0"/>
                        </a:spcAft>
                      </a:pPr>
                      <a:r>
                        <a:rPr lang="en-US">
                          <a:effectLst/>
                        </a:rPr>
                        <a:t>28</a:t>
                      </a:r>
                    </a:p>
                  </a:txBody>
                  <a:tcPr marL="68580" marR="68580" marT="0" marB="0" anchor="ctr"/>
                </a:tc>
                <a:tc>
                  <a:txBody>
                    <a:bodyPr/>
                    <a:lstStyle/>
                    <a:p>
                      <a:pPr algn="ctr">
                        <a:lnSpc>
                          <a:spcPct val="150000"/>
                        </a:lnSpc>
                        <a:spcAft>
                          <a:spcPts val="0"/>
                        </a:spcAft>
                      </a:pPr>
                      <a:r>
                        <a:rPr lang="en-US">
                          <a:effectLst/>
                        </a:rPr>
                        <a:t>4</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174</a:t>
                      </a:r>
                    </a:p>
                  </a:txBody>
                  <a:tcPr marL="68580" marR="68580" marT="0" marB="0" anchor="ctr"/>
                </a:tc>
                <a:extLst>
                  <a:ext uri="{0D108BD9-81ED-4DB2-BD59-A6C34878D82A}">
                    <a16:rowId xmlns:a16="http://schemas.microsoft.com/office/drawing/2014/main" xmlns="" val="2529745463"/>
                  </a:ext>
                </a:extLst>
              </a:tr>
              <a:tr h="173990">
                <a:tc>
                  <a:txBody>
                    <a:bodyPr/>
                    <a:lstStyle/>
                    <a:p>
                      <a:pPr>
                        <a:lnSpc>
                          <a:spcPct val="150000"/>
                        </a:lnSpc>
                        <a:spcAft>
                          <a:spcPts val="0"/>
                        </a:spcAft>
                      </a:pPr>
                      <a:r>
                        <a:rPr lang="en-US">
                          <a:effectLst/>
                        </a:rPr>
                        <a:t>Television</a:t>
                      </a:r>
                    </a:p>
                  </a:txBody>
                  <a:tcPr marL="68580" marR="68580" marT="0" marB="0" anchor="ctr"/>
                </a:tc>
                <a:tc>
                  <a:txBody>
                    <a:bodyPr/>
                    <a:lstStyle/>
                    <a:p>
                      <a:pPr algn="ctr">
                        <a:lnSpc>
                          <a:spcPct val="150000"/>
                        </a:lnSpc>
                        <a:spcAft>
                          <a:spcPts val="0"/>
                        </a:spcAft>
                      </a:pPr>
                      <a:r>
                        <a:rPr lang="en-US">
                          <a:effectLst/>
                        </a:rPr>
                        <a:t>4</a:t>
                      </a:r>
                    </a:p>
                  </a:txBody>
                  <a:tcPr marL="68580" marR="68580" marT="0" marB="0" anchor="ctr"/>
                </a:tc>
                <a:tc>
                  <a:txBody>
                    <a:bodyPr/>
                    <a:lstStyle/>
                    <a:p>
                      <a:pPr algn="ctr">
                        <a:lnSpc>
                          <a:spcPct val="150000"/>
                        </a:lnSpc>
                        <a:spcAft>
                          <a:spcPts val="0"/>
                        </a:spcAft>
                      </a:pPr>
                      <a:r>
                        <a:rPr lang="en-US">
                          <a:effectLst/>
                        </a:rPr>
                        <a:t>101</a:t>
                      </a:r>
                    </a:p>
                  </a:txBody>
                  <a:tcPr marL="68580" marR="68580" marT="0" marB="0" anchor="ctr"/>
                </a:tc>
                <a:tc>
                  <a:txBody>
                    <a:bodyPr/>
                    <a:lstStyle/>
                    <a:p>
                      <a:pPr algn="ctr">
                        <a:lnSpc>
                          <a:spcPct val="150000"/>
                        </a:lnSpc>
                        <a:spcAft>
                          <a:spcPts val="0"/>
                        </a:spcAft>
                      </a:pPr>
                      <a:r>
                        <a:rPr lang="en-US">
                          <a:effectLst/>
                        </a:rPr>
                        <a:t>40</a:t>
                      </a:r>
                    </a:p>
                  </a:txBody>
                  <a:tcPr marL="68580" marR="68580" marT="0" marB="0" anchor="ctr"/>
                </a:tc>
                <a:tc>
                  <a:txBody>
                    <a:bodyPr/>
                    <a:lstStyle/>
                    <a:p>
                      <a:pPr algn="ctr">
                        <a:lnSpc>
                          <a:spcPct val="150000"/>
                        </a:lnSpc>
                        <a:spcAft>
                          <a:spcPts val="0"/>
                        </a:spcAft>
                      </a:pPr>
                      <a:r>
                        <a:rPr lang="en-US">
                          <a:effectLst/>
                        </a:rPr>
                        <a:t>18</a:t>
                      </a:r>
                    </a:p>
                  </a:txBody>
                  <a:tcPr marL="68580" marR="68580" marT="0" marB="0" anchor="ctr"/>
                </a:tc>
                <a:tc>
                  <a:txBody>
                    <a:bodyPr/>
                    <a:lstStyle/>
                    <a:p>
                      <a:pPr algn="ctr">
                        <a:lnSpc>
                          <a:spcPct val="150000"/>
                        </a:lnSpc>
                        <a:spcAft>
                          <a:spcPts val="0"/>
                        </a:spcAft>
                      </a:pPr>
                      <a:r>
                        <a:rPr lang="en-US">
                          <a:effectLst/>
                        </a:rPr>
                        <a:t>7</a:t>
                      </a:r>
                    </a:p>
                  </a:txBody>
                  <a:tcPr marL="68580" marR="68580" marT="0" marB="0" anchor="ctr"/>
                </a:tc>
                <a:tc>
                  <a:txBody>
                    <a:bodyPr/>
                    <a:lstStyle/>
                    <a:p>
                      <a:pPr algn="ctr">
                        <a:lnSpc>
                          <a:spcPct val="150000"/>
                        </a:lnSpc>
                        <a:spcAft>
                          <a:spcPts val="0"/>
                        </a:spcAft>
                      </a:pPr>
                      <a:r>
                        <a:rPr lang="en-US">
                          <a:effectLst/>
                        </a:rPr>
                        <a:t>1</a:t>
                      </a:r>
                    </a:p>
                  </a:txBody>
                  <a:tcPr marL="68580" marR="68580" marT="0" marB="0" anchor="ctr"/>
                </a:tc>
                <a:tc>
                  <a:txBody>
                    <a:bodyPr/>
                    <a:lstStyle/>
                    <a:p>
                      <a:pPr algn="ctr">
                        <a:lnSpc>
                          <a:spcPct val="150000"/>
                        </a:lnSpc>
                        <a:spcAft>
                          <a:spcPts val="0"/>
                        </a:spcAft>
                      </a:pPr>
                      <a:r>
                        <a:rPr lang="en-US">
                          <a:effectLst/>
                        </a:rPr>
                        <a:t>3</a:t>
                      </a:r>
                    </a:p>
                  </a:txBody>
                  <a:tcPr marL="68580" marR="68580" marT="0" marB="0" anchor="ctr"/>
                </a:tc>
                <a:tc>
                  <a:txBody>
                    <a:bodyPr/>
                    <a:lstStyle/>
                    <a:p>
                      <a:pPr algn="ctr">
                        <a:lnSpc>
                          <a:spcPct val="150000"/>
                        </a:lnSpc>
                        <a:spcAft>
                          <a:spcPts val="0"/>
                        </a:spcAft>
                      </a:pPr>
                      <a:r>
                        <a:rPr lang="en-US">
                          <a:effectLst/>
                        </a:rPr>
                        <a:t>174</a:t>
                      </a:r>
                    </a:p>
                  </a:txBody>
                  <a:tcPr marL="68580" marR="68580" marT="0" marB="0" anchor="ctr"/>
                </a:tc>
                <a:extLst>
                  <a:ext uri="{0D108BD9-81ED-4DB2-BD59-A6C34878D82A}">
                    <a16:rowId xmlns:a16="http://schemas.microsoft.com/office/drawing/2014/main" xmlns="" val="867146430"/>
                  </a:ext>
                </a:extLst>
              </a:tr>
              <a:tr h="71755">
                <a:tc>
                  <a:txBody>
                    <a:bodyPr/>
                    <a:lstStyle/>
                    <a:p>
                      <a:pPr>
                        <a:lnSpc>
                          <a:spcPct val="150000"/>
                        </a:lnSpc>
                        <a:spcAft>
                          <a:spcPts val="0"/>
                        </a:spcAft>
                      </a:pPr>
                      <a:r>
                        <a:rPr lang="en-US">
                          <a:effectLst/>
                        </a:rPr>
                        <a:t>Air Conditioning</a:t>
                      </a:r>
                    </a:p>
                  </a:txBody>
                  <a:tcPr marL="68580" marR="68580" marT="0" marB="0" anchor="ctr"/>
                </a:tc>
                <a:tc>
                  <a:txBody>
                    <a:bodyPr/>
                    <a:lstStyle/>
                    <a:p>
                      <a:pPr algn="ctr">
                        <a:lnSpc>
                          <a:spcPct val="150000"/>
                        </a:lnSpc>
                        <a:spcAft>
                          <a:spcPts val="0"/>
                        </a:spcAft>
                      </a:pPr>
                      <a:r>
                        <a:rPr lang="en-US">
                          <a:effectLst/>
                        </a:rPr>
                        <a:t>55</a:t>
                      </a:r>
                    </a:p>
                  </a:txBody>
                  <a:tcPr marL="68580" marR="68580" marT="0" marB="0" anchor="ctr"/>
                </a:tc>
                <a:tc>
                  <a:txBody>
                    <a:bodyPr/>
                    <a:lstStyle/>
                    <a:p>
                      <a:pPr algn="ctr">
                        <a:lnSpc>
                          <a:spcPct val="150000"/>
                        </a:lnSpc>
                        <a:spcAft>
                          <a:spcPts val="0"/>
                        </a:spcAft>
                      </a:pPr>
                      <a:r>
                        <a:rPr lang="en-US">
                          <a:effectLst/>
                        </a:rPr>
                        <a:t>62</a:t>
                      </a:r>
                    </a:p>
                  </a:txBody>
                  <a:tcPr marL="68580" marR="68580" marT="0" marB="0" anchor="ctr"/>
                </a:tc>
                <a:tc>
                  <a:txBody>
                    <a:bodyPr/>
                    <a:lstStyle/>
                    <a:p>
                      <a:pPr algn="ctr">
                        <a:lnSpc>
                          <a:spcPct val="150000"/>
                        </a:lnSpc>
                        <a:spcAft>
                          <a:spcPts val="0"/>
                        </a:spcAft>
                      </a:pPr>
                      <a:r>
                        <a:rPr lang="en-US">
                          <a:effectLst/>
                        </a:rPr>
                        <a:t>27</a:t>
                      </a:r>
                    </a:p>
                  </a:txBody>
                  <a:tcPr marL="68580" marR="68580" marT="0" marB="0" anchor="ctr"/>
                </a:tc>
                <a:tc>
                  <a:txBody>
                    <a:bodyPr/>
                    <a:lstStyle/>
                    <a:p>
                      <a:pPr algn="ctr">
                        <a:lnSpc>
                          <a:spcPct val="150000"/>
                        </a:lnSpc>
                        <a:spcAft>
                          <a:spcPts val="0"/>
                        </a:spcAft>
                      </a:pPr>
                      <a:r>
                        <a:rPr lang="en-US">
                          <a:effectLst/>
                        </a:rPr>
                        <a:t>15</a:t>
                      </a:r>
                    </a:p>
                  </a:txBody>
                  <a:tcPr marL="68580" marR="68580" marT="0" marB="0" anchor="ctr"/>
                </a:tc>
                <a:tc>
                  <a:txBody>
                    <a:bodyPr/>
                    <a:lstStyle/>
                    <a:p>
                      <a:pPr algn="ctr">
                        <a:lnSpc>
                          <a:spcPct val="150000"/>
                        </a:lnSpc>
                        <a:spcAft>
                          <a:spcPts val="0"/>
                        </a:spcAft>
                      </a:pPr>
                      <a:r>
                        <a:rPr lang="en-US">
                          <a:effectLst/>
                        </a:rPr>
                        <a:t>11</a:t>
                      </a:r>
                    </a:p>
                  </a:txBody>
                  <a:tcPr marL="68580" marR="68580" marT="0" marB="0" anchor="ctr"/>
                </a:tc>
                <a:tc>
                  <a:txBody>
                    <a:bodyPr/>
                    <a:lstStyle/>
                    <a:p>
                      <a:pPr algn="ctr">
                        <a:lnSpc>
                          <a:spcPct val="150000"/>
                        </a:lnSpc>
                        <a:spcAft>
                          <a:spcPts val="0"/>
                        </a:spcAft>
                      </a:pPr>
                      <a:r>
                        <a:rPr lang="en-US">
                          <a:effectLst/>
                        </a:rPr>
                        <a:t>3</a:t>
                      </a:r>
                    </a:p>
                  </a:txBody>
                  <a:tcPr marL="68580" marR="68580" marT="0" marB="0" anchor="ctr"/>
                </a:tc>
                <a:tc>
                  <a:txBody>
                    <a:bodyPr/>
                    <a:lstStyle/>
                    <a:p>
                      <a:pPr algn="ctr">
                        <a:lnSpc>
                          <a:spcPct val="150000"/>
                        </a:lnSpc>
                        <a:spcAft>
                          <a:spcPts val="0"/>
                        </a:spcAft>
                      </a:pPr>
                      <a:r>
                        <a:rPr lang="en-US">
                          <a:effectLst/>
                        </a:rPr>
                        <a:t>1</a:t>
                      </a:r>
                    </a:p>
                  </a:txBody>
                  <a:tcPr marL="68580" marR="68580" marT="0" marB="0" anchor="ctr"/>
                </a:tc>
                <a:tc>
                  <a:txBody>
                    <a:bodyPr/>
                    <a:lstStyle/>
                    <a:p>
                      <a:pPr algn="ctr">
                        <a:lnSpc>
                          <a:spcPct val="150000"/>
                        </a:lnSpc>
                        <a:spcAft>
                          <a:spcPts val="0"/>
                        </a:spcAft>
                      </a:pPr>
                      <a:r>
                        <a:rPr lang="en-US">
                          <a:effectLst/>
                        </a:rPr>
                        <a:t>174</a:t>
                      </a:r>
                    </a:p>
                  </a:txBody>
                  <a:tcPr marL="68580" marR="68580" marT="0" marB="0" anchor="ctr"/>
                </a:tc>
                <a:extLst>
                  <a:ext uri="{0D108BD9-81ED-4DB2-BD59-A6C34878D82A}">
                    <a16:rowId xmlns:a16="http://schemas.microsoft.com/office/drawing/2014/main" xmlns="" val="335435103"/>
                  </a:ext>
                </a:extLst>
              </a:tr>
              <a:tr h="71755">
                <a:tc>
                  <a:txBody>
                    <a:bodyPr/>
                    <a:lstStyle/>
                    <a:p>
                      <a:pPr>
                        <a:lnSpc>
                          <a:spcPct val="150000"/>
                        </a:lnSpc>
                        <a:spcAft>
                          <a:spcPts val="0"/>
                        </a:spcAft>
                      </a:pPr>
                      <a:r>
                        <a:rPr lang="en-US">
                          <a:effectLst/>
                        </a:rPr>
                        <a:t>Dispenser</a:t>
                      </a:r>
                    </a:p>
                  </a:txBody>
                  <a:tcPr marL="68580" marR="68580" marT="0" marB="0" anchor="ctr"/>
                </a:tc>
                <a:tc>
                  <a:txBody>
                    <a:bodyPr/>
                    <a:lstStyle/>
                    <a:p>
                      <a:pPr algn="ctr">
                        <a:lnSpc>
                          <a:spcPct val="150000"/>
                        </a:lnSpc>
                        <a:spcAft>
                          <a:spcPts val="0"/>
                        </a:spcAft>
                      </a:pPr>
                      <a:r>
                        <a:rPr lang="en-US">
                          <a:effectLst/>
                        </a:rPr>
                        <a:t>49</a:t>
                      </a:r>
                    </a:p>
                  </a:txBody>
                  <a:tcPr marL="68580" marR="68580" marT="0" marB="0" anchor="ctr"/>
                </a:tc>
                <a:tc>
                  <a:txBody>
                    <a:bodyPr/>
                    <a:lstStyle/>
                    <a:p>
                      <a:pPr algn="ctr">
                        <a:lnSpc>
                          <a:spcPct val="150000"/>
                        </a:lnSpc>
                        <a:spcAft>
                          <a:spcPts val="0"/>
                        </a:spcAft>
                      </a:pPr>
                      <a:r>
                        <a:rPr lang="en-US">
                          <a:effectLst/>
                        </a:rPr>
                        <a:t>112</a:t>
                      </a:r>
                    </a:p>
                  </a:txBody>
                  <a:tcPr marL="68580" marR="68580" marT="0" marB="0" anchor="ctr"/>
                </a:tc>
                <a:tc>
                  <a:txBody>
                    <a:bodyPr/>
                    <a:lstStyle/>
                    <a:p>
                      <a:pPr algn="ctr">
                        <a:lnSpc>
                          <a:spcPct val="150000"/>
                        </a:lnSpc>
                        <a:spcAft>
                          <a:spcPts val="0"/>
                        </a:spcAft>
                      </a:pPr>
                      <a:r>
                        <a:rPr lang="en-US">
                          <a:effectLst/>
                        </a:rPr>
                        <a:t>11</a:t>
                      </a:r>
                    </a:p>
                  </a:txBody>
                  <a:tcPr marL="68580" marR="68580" marT="0" marB="0" anchor="ctr"/>
                </a:tc>
                <a:tc>
                  <a:txBody>
                    <a:bodyPr/>
                    <a:lstStyle/>
                    <a:p>
                      <a:pPr algn="ctr">
                        <a:lnSpc>
                          <a:spcPct val="150000"/>
                        </a:lnSpc>
                        <a:spcAft>
                          <a:spcPts val="0"/>
                        </a:spcAft>
                      </a:pPr>
                      <a:r>
                        <a:rPr lang="en-US">
                          <a:effectLst/>
                        </a:rPr>
                        <a:t>2</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174</a:t>
                      </a:r>
                    </a:p>
                  </a:txBody>
                  <a:tcPr marL="68580" marR="68580" marT="0" marB="0" anchor="ctr"/>
                </a:tc>
                <a:extLst>
                  <a:ext uri="{0D108BD9-81ED-4DB2-BD59-A6C34878D82A}">
                    <a16:rowId xmlns:a16="http://schemas.microsoft.com/office/drawing/2014/main" xmlns="" val="2937403197"/>
                  </a:ext>
                </a:extLst>
              </a:tr>
              <a:tr h="71755">
                <a:tc>
                  <a:txBody>
                    <a:bodyPr/>
                    <a:lstStyle/>
                    <a:p>
                      <a:pPr>
                        <a:lnSpc>
                          <a:spcPct val="150000"/>
                        </a:lnSpc>
                        <a:spcAft>
                          <a:spcPts val="0"/>
                        </a:spcAft>
                      </a:pPr>
                      <a:r>
                        <a:rPr lang="en-US">
                          <a:effectLst/>
                        </a:rPr>
                        <a:t>Washing Machine</a:t>
                      </a:r>
                    </a:p>
                  </a:txBody>
                  <a:tcPr marL="68580" marR="68580" marT="0" marB="0" anchor="ctr"/>
                </a:tc>
                <a:tc>
                  <a:txBody>
                    <a:bodyPr/>
                    <a:lstStyle/>
                    <a:p>
                      <a:pPr algn="ctr">
                        <a:lnSpc>
                          <a:spcPct val="150000"/>
                        </a:lnSpc>
                        <a:spcAft>
                          <a:spcPts val="0"/>
                        </a:spcAft>
                      </a:pPr>
                      <a:r>
                        <a:rPr lang="en-US">
                          <a:effectLst/>
                        </a:rPr>
                        <a:t>36</a:t>
                      </a:r>
                    </a:p>
                  </a:txBody>
                  <a:tcPr marL="68580" marR="68580" marT="0" marB="0" anchor="ctr"/>
                </a:tc>
                <a:tc>
                  <a:txBody>
                    <a:bodyPr/>
                    <a:lstStyle/>
                    <a:p>
                      <a:pPr algn="ctr">
                        <a:lnSpc>
                          <a:spcPct val="150000"/>
                        </a:lnSpc>
                        <a:spcAft>
                          <a:spcPts val="0"/>
                        </a:spcAft>
                      </a:pPr>
                      <a:r>
                        <a:rPr lang="en-US">
                          <a:effectLst/>
                        </a:rPr>
                        <a:t>127</a:t>
                      </a:r>
                    </a:p>
                  </a:txBody>
                  <a:tcPr marL="68580" marR="68580" marT="0" marB="0" anchor="ctr"/>
                </a:tc>
                <a:tc>
                  <a:txBody>
                    <a:bodyPr/>
                    <a:lstStyle/>
                    <a:p>
                      <a:pPr algn="ctr">
                        <a:lnSpc>
                          <a:spcPct val="150000"/>
                        </a:lnSpc>
                        <a:spcAft>
                          <a:spcPts val="0"/>
                        </a:spcAft>
                      </a:pPr>
                      <a:r>
                        <a:rPr lang="en-US">
                          <a:effectLst/>
                        </a:rPr>
                        <a:t>10</a:t>
                      </a:r>
                    </a:p>
                  </a:txBody>
                  <a:tcPr marL="68580" marR="68580" marT="0" marB="0" anchor="ctr"/>
                </a:tc>
                <a:tc>
                  <a:txBody>
                    <a:bodyPr/>
                    <a:lstStyle/>
                    <a:p>
                      <a:pPr algn="ctr">
                        <a:lnSpc>
                          <a:spcPct val="150000"/>
                        </a:lnSpc>
                        <a:spcAft>
                          <a:spcPts val="0"/>
                        </a:spcAft>
                      </a:pPr>
                      <a:r>
                        <a:rPr lang="en-US">
                          <a:effectLst/>
                        </a:rPr>
                        <a:t>1</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174</a:t>
                      </a:r>
                    </a:p>
                  </a:txBody>
                  <a:tcPr marL="68580" marR="68580" marT="0" marB="0" anchor="ctr"/>
                </a:tc>
                <a:extLst>
                  <a:ext uri="{0D108BD9-81ED-4DB2-BD59-A6C34878D82A}">
                    <a16:rowId xmlns:a16="http://schemas.microsoft.com/office/drawing/2014/main" xmlns="" val="974077146"/>
                  </a:ext>
                </a:extLst>
              </a:tr>
              <a:tr h="71755">
                <a:tc>
                  <a:txBody>
                    <a:bodyPr/>
                    <a:lstStyle/>
                    <a:p>
                      <a:pPr>
                        <a:lnSpc>
                          <a:spcPct val="150000"/>
                        </a:lnSpc>
                        <a:spcAft>
                          <a:spcPts val="0"/>
                        </a:spcAft>
                      </a:pPr>
                      <a:r>
                        <a:rPr lang="en-US">
                          <a:effectLst/>
                        </a:rPr>
                        <a:t>Electric Stove</a:t>
                      </a:r>
                    </a:p>
                  </a:txBody>
                  <a:tcPr marL="68580" marR="68580" marT="0" marB="0" anchor="ctr"/>
                </a:tc>
                <a:tc>
                  <a:txBody>
                    <a:bodyPr/>
                    <a:lstStyle/>
                    <a:p>
                      <a:pPr algn="ctr">
                        <a:lnSpc>
                          <a:spcPct val="150000"/>
                        </a:lnSpc>
                        <a:spcAft>
                          <a:spcPts val="0"/>
                        </a:spcAft>
                      </a:pPr>
                      <a:r>
                        <a:rPr lang="en-US">
                          <a:effectLst/>
                        </a:rPr>
                        <a:t>149</a:t>
                      </a:r>
                    </a:p>
                  </a:txBody>
                  <a:tcPr marL="68580" marR="68580" marT="0" marB="0" anchor="ctr"/>
                </a:tc>
                <a:tc>
                  <a:txBody>
                    <a:bodyPr/>
                    <a:lstStyle/>
                    <a:p>
                      <a:pPr algn="ctr">
                        <a:lnSpc>
                          <a:spcPct val="150000"/>
                        </a:lnSpc>
                        <a:spcAft>
                          <a:spcPts val="0"/>
                        </a:spcAft>
                      </a:pPr>
                      <a:r>
                        <a:rPr lang="en-US">
                          <a:effectLst/>
                        </a:rPr>
                        <a:t>22</a:t>
                      </a:r>
                    </a:p>
                  </a:txBody>
                  <a:tcPr marL="68580" marR="68580" marT="0" marB="0" anchor="ctr"/>
                </a:tc>
                <a:tc>
                  <a:txBody>
                    <a:bodyPr/>
                    <a:lstStyle/>
                    <a:p>
                      <a:pPr algn="ctr">
                        <a:lnSpc>
                          <a:spcPct val="150000"/>
                        </a:lnSpc>
                        <a:spcAft>
                          <a:spcPts val="0"/>
                        </a:spcAft>
                      </a:pPr>
                      <a:r>
                        <a:rPr lang="en-US">
                          <a:effectLst/>
                        </a:rPr>
                        <a:t>3</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174</a:t>
                      </a:r>
                    </a:p>
                  </a:txBody>
                  <a:tcPr marL="68580" marR="68580" marT="0" marB="0" anchor="ctr"/>
                </a:tc>
                <a:extLst>
                  <a:ext uri="{0D108BD9-81ED-4DB2-BD59-A6C34878D82A}">
                    <a16:rowId xmlns:a16="http://schemas.microsoft.com/office/drawing/2014/main" xmlns="" val="4264846016"/>
                  </a:ext>
                </a:extLst>
              </a:tr>
              <a:tr h="71755">
                <a:tc>
                  <a:txBody>
                    <a:bodyPr/>
                    <a:lstStyle/>
                    <a:p>
                      <a:pPr>
                        <a:lnSpc>
                          <a:spcPct val="150000"/>
                        </a:lnSpc>
                        <a:spcAft>
                          <a:spcPts val="0"/>
                        </a:spcAft>
                      </a:pPr>
                      <a:r>
                        <a:rPr lang="en-US">
                          <a:effectLst/>
                        </a:rPr>
                        <a:t>Computer</a:t>
                      </a:r>
                    </a:p>
                  </a:txBody>
                  <a:tcPr marL="68580" marR="68580" marT="0" marB="0" anchor="ctr"/>
                </a:tc>
                <a:tc>
                  <a:txBody>
                    <a:bodyPr/>
                    <a:lstStyle/>
                    <a:p>
                      <a:pPr algn="ctr">
                        <a:lnSpc>
                          <a:spcPct val="150000"/>
                        </a:lnSpc>
                        <a:spcAft>
                          <a:spcPts val="0"/>
                        </a:spcAft>
                      </a:pPr>
                      <a:r>
                        <a:rPr lang="en-US">
                          <a:effectLst/>
                        </a:rPr>
                        <a:t>65</a:t>
                      </a:r>
                    </a:p>
                  </a:txBody>
                  <a:tcPr marL="68580" marR="68580" marT="0" marB="0" anchor="ctr"/>
                </a:tc>
                <a:tc>
                  <a:txBody>
                    <a:bodyPr/>
                    <a:lstStyle/>
                    <a:p>
                      <a:pPr algn="ctr">
                        <a:lnSpc>
                          <a:spcPct val="150000"/>
                        </a:lnSpc>
                        <a:spcAft>
                          <a:spcPts val="0"/>
                        </a:spcAft>
                      </a:pPr>
                      <a:r>
                        <a:rPr lang="en-US">
                          <a:effectLst/>
                        </a:rPr>
                        <a:t>71</a:t>
                      </a:r>
                    </a:p>
                  </a:txBody>
                  <a:tcPr marL="68580" marR="68580" marT="0" marB="0" anchor="ctr"/>
                </a:tc>
                <a:tc>
                  <a:txBody>
                    <a:bodyPr/>
                    <a:lstStyle/>
                    <a:p>
                      <a:pPr algn="ctr">
                        <a:lnSpc>
                          <a:spcPct val="150000"/>
                        </a:lnSpc>
                        <a:spcAft>
                          <a:spcPts val="0"/>
                        </a:spcAft>
                      </a:pPr>
                      <a:r>
                        <a:rPr lang="en-US">
                          <a:effectLst/>
                        </a:rPr>
                        <a:t>25</a:t>
                      </a:r>
                    </a:p>
                  </a:txBody>
                  <a:tcPr marL="68580" marR="68580" marT="0" marB="0" anchor="ctr"/>
                </a:tc>
                <a:tc>
                  <a:txBody>
                    <a:bodyPr/>
                    <a:lstStyle/>
                    <a:p>
                      <a:pPr algn="ctr">
                        <a:lnSpc>
                          <a:spcPct val="150000"/>
                        </a:lnSpc>
                        <a:spcAft>
                          <a:spcPts val="0"/>
                        </a:spcAft>
                      </a:pPr>
                      <a:r>
                        <a:rPr lang="en-US">
                          <a:effectLst/>
                        </a:rPr>
                        <a:t>11</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1</a:t>
                      </a:r>
                    </a:p>
                  </a:txBody>
                  <a:tcPr marL="68580" marR="68580" marT="0" marB="0" anchor="ctr"/>
                </a:tc>
                <a:tc>
                  <a:txBody>
                    <a:bodyPr/>
                    <a:lstStyle/>
                    <a:p>
                      <a:pPr algn="ctr">
                        <a:lnSpc>
                          <a:spcPct val="150000"/>
                        </a:lnSpc>
                        <a:spcAft>
                          <a:spcPts val="0"/>
                        </a:spcAft>
                      </a:pPr>
                      <a:r>
                        <a:rPr lang="en-US">
                          <a:effectLst/>
                        </a:rPr>
                        <a:t>1</a:t>
                      </a:r>
                    </a:p>
                  </a:txBody>
                  <a:tcPr marL="68580" marR="68580" marT="0" marB="0" anchor="ctr"/>
                </a:tc>
                <a:tc>
                  <a:txBody>
                    <a:bodyPr/>
                    <a:lstStyle/>
                    <a:p>
                      <a:pPr algn="ctr">
                        <a:lnSpc>
                          <a:spcPct val="150000"/>
                        </a:lnSpc>
                        <a:spcAft>
                          <a:spcPts val="0"/>
                        </a:spcAft>
                      </a:pPr>
                      <a:r>
                        <a:rPr lang="en-US">
                          <a:effectLst/>
                        </a:rPr>
                        <a:t>174</a:t>
                      </a:r>
                    </a:p>
                  </a:txBody>
                  <a:tcPr marL="68580" marR="68580" marT="0" marB="0" anchor="ctr"/>
                </a:tc>
                <a:extLst>
                  <a:ext uri="{0D108BD9-81ED-4DB2-BD59-A6C34878D82A}">
                    <a16:rowId xmlns:a16="http://schemas.microsoft.com/office/drawing/2014/main" xmlns="" val="1343743102"/>
                  </a:ext>
                </a:extLst>
              </a:tr>
              <a:tr h="71755">
                <a:tc>
                  <a:txBody>
                    <a:bodyPr/>
                    <a:lstStyle/>
                    <a:p>
                      <a:pPr>
                        <a:lnSpc>
                          <a:spcPct val="150000"/>
                        </a:lnSpc>
                        <a:spcAft>
                          <a:spcPts val="0"/>
                        </a:spcAft>
                      </a:pPr>
                      <a:r>
                        <a:rPr lang="en-US">
                          <a:effectLst/>
                        </a:rPr>
                        <a:t>Electric Vehicle</a:t>
                      </a:r>
                    </a:p>
                  </a:txBody>
                  <a:tcPr marL="68580" marR="68580" marT="0" marB="0" anchor="ctr"/>
                </a:tc>
                <a:tc>
                  <a:txBody>
                    <a:bodyPr/>
                    <a:lstStyle/>
                    <a:p>
                      <a:pPr algn="ctr">
                        <a:lnSpc>
                          <a:spcPct val="150000"/>
                        </a:lnSpc>
                        <a:spcAft>
                          <a:spcPts val="0"/>
                        </a:spcAft>
                      </a:pPr>
                      <a:r>
                        <a:rPr lang="en-US">
                          <a:effectLst/>
                        </a:rPr>
                        <a:t>172</a:t>
                      </a:r>
                    </a:p>
                  </a:txBody>
                  <a:tcPr marL="68580" marR="68580" marT="0" marB="0" anchor="ctr"/>
                </a:tc>
                <a:tc>
                  <a:txBody>
                    <a:bodyPr/>
                    <a:lstStyle/>
                    <a:p>
                      <a:pPr algn="ctr">
                        <a:lnSpc>
                          <a:spcPct val="150000"/>
                        </a:lnSpc>
                        <a:spcAft>
                          <a:spcPts val="0"/>
                        </a:spcAft>
                      </a:pPr>
                      <a:r>
                        <a:rPr lang="en-US">
                          <a:effectLst/>
                        </a:rPr>
                        <a:t>2</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0</a:t>
                      </a:r>
                    </a:p>
                  </a:txBody>
                  <a:tcPr marL="68580" marR="68580" marT="0" marB="0" anchor="ctr"/>
                </a:tc>
                <a:tc>
                  <a:txBody>
                    <a:bodyPr/>
                    <a:lstStyle/>
                    <a:p>
                      <a:pPr algn="ctr">
                        <a:lnSpc>
                          <a:spcPct val="150000"/>
                        </a:lnSpc>
                        <a:spcAft>
                          <a:spcPts val="0"/>
                        </a:spcAft>
                      </a:pPr>
                      <a:r>
                        <a:rPr lang="en-US">
                          <a:effectLst/>
                        </a:rPr>
                        <a:t>174</a:t>
                      </a:r>
                    </a:p>
                  </a:txBody>
                  <a:tcPr marL="68580" marR="68580" marT="0" marB="0" anchor="ctr"/>
                </a:tc>
                <a:extLst>
                  <a:ext uri="{0D108BD9-81ED-4DB2-BD59-A6C34878D82A}">
                    <a16:rowId xmlns:a16="http://schemas.microsoft.com/office/drawing/2014/main" xmlns="" val="1865128473"/>
                  </a:ext>
                </a:extLst>
              </a:tr>
            </a:tbl>
          </a:graphicData>
        </a:graphic>
      </p:graphicFrame>
      <p:sp>
        <p:nvSpPr>
          <p:cNvPr id="6" name="Kotak Teks 5">
            <a:extLst>
              <a:ext uri="{FF2B5EF4-FFF2-40B4-BE49-F238E27FC236}">
                <a16:creationId xmlns:a16="http://schemas.microsoft.com/office/drawing/2014/main" xmlns="" id="{F822DBFE-9663-4799-867E-A81709EA886B}"/>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7" name="Title 1">
            <a:extLst>
              <a:ext uri="{FF2B5EF4-FFF2-40B4-BE49-F238E27FC236}">
                <a16:creationId xmlns:a16="http://schemas.microsoft.com/office/drawing/2014/main" xmlns="" id="{82004EE5-5AE4-4022-9EAA-964DD5779869}"/>
              </a:ext>
            </a:extLst>
          </p:cNvPr>
          <p:cNvSpPr txBox="1">
            <a:spLocks/>
          </p:cNvSpPr>
          <p:nvPr/>
        </p:nvSpPr>
        <p:spPr>
          <a:xfrm>
            <a:off x="1563565" y="554203"/>
            <a:ext cx="9064869" cy="1014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ea typeface="+mj-lt"/>
                <a:cs typeface="+mj-lt"/>
              </a:rPr>
              <a:t>Number of Electronic Items from </a:t>
            </a:r>
            <a:r>
              <a:rPr lang="en-US" sz="3200" b="1" dirty="0" err="1">
                <a:ea typeface="+mj-lt"/>
                <a:cs typeface="+mj-lt"/>
              </a:rPr>
              <a:t>Potensial</a:t>
            </a:r>
            <a:r>
              <a:rPr lang="en-US" sz="3200" b="1" dirty="0">
                <a:ea typeface="+mj-lt"/>
                <a:cs typeface="+mj-lt"/>
              </a:rPr>
              <a:t> Household Rooftop PV Respondents</a:t>
            </a:r>
            <a:endParaRPr lang="id-ID" sz="3200" b="1" dirty="0"/>
          </a:p>
        </p:txBody>
      </p:sp>
    </p:spTree>
    <p:extLst>
      <p:ext uri="{BB962C8B-B14F-4D97-AF65-F5344CB8AC3E}">
        <p14:creationId xmlns:p14="http://schemas.microsoft.com/office/powerpoint/2010/main" val="3164151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Judul 1">
            <a:extLst>
              <a:ext uri="{FF2B5EF4-FFF2-40B4-BE49-F238E27FC236}">
                <a16:creationId xmlns:a16="http://schemas.microsoft.com/office/drawing/2014/main" xmlns="" id="{E2935B7E-8759-4C8E-8271-63895DB6DAF0}"/>
              </a:ext>
            </a:extLst>
          </p:cNvPr>
          <p:cNvSpPr>
            <a:spLocks noGrp="1"/>
          </p:cNvSpPr>
          <p:nvPr>
            <p:ph type="title"/>
          </p:nvPr>
        </p:nvSpPr>
        <p:spPr>
          <a:xfrm>
            <a:off x="210926" y="2048951"/>
            <a:ext cx="4359274" cy="2760098"/>
          </a:xfrm>
        </p:spPr>
        <p:txBody>
          <a:bodyPr>
            <a:normAutofit/>
          </a:bodyPr>
          <a:lstStyle/>
          <a:p>
            <a:r>
              <a:rPr lang="en-ID" b="1" dirty="0">
                <a:solidFill>
                  <a:srgbClr val="FFFFFF"/>
                </a:solidFill>
                <a:cs typeface="Calibri Light"/>
              </a:rPr>
              <a:t>Respondents of Existing Industry</a:t>
            </a:r>
            <a:endParaRPr lang="id-ID" b="1" dirty="0">
              <a:solidFill>
                <a:srgbClr val="FFFFFF"/>
              </a:solidFill>
            </a:endParaRPr>
          </a:p>
        </p:txBody>
      </p:sp>
    </p:spTree>
    <p:extLst>
      <p:ext uri="{BB962C8B-B14F-4D97-AF65-F5344CB8AC3E}">
        <p14:creationId xmlns:p14="http://schemas.microsoft.com/office/powerpoint/2010/main" val="2605583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32C387D-1091-40ED-A0E6-5B449CFFB7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55928" y="4302177"/>
            <a:ext cx="2472802" cy="2292796"/>
          </a:xfrm>
          <a:prstGeom prst="rect">
            <a:avLst/>
          </a:prstGeom>
          <a:effectLst>
            <a:glow rad="63500">
              <a:schemeClr val="accent1">
                <a:alpha val="0"/>
              </a:schemeClr>
            </a:glow>
            <a:outerShdw blurRad="50800" dist="50800" dir="5400000" algn="ctr" rotWithShape="0">
              <a:srgbClr val="000000">
                <a:alpha val="88000"/>
              </a:srgbClr>
            </a:outerShdw>
            <a:softEdge rad="0"/>
          </a:effectLst>
        </p:spPr>
      </p:pic>
      <p:graphicFrame>
        <p:nvGraphicFramePr>
          <p:cNvPr id="4" name="Content Placeholder 3">
            <a:extLst>
              <a:ext uri="{FF2B5EF4-FFF2-40B4-BE49-F238E27FC236}">
                <a16:creationId xmlns:a16="http://schemas.microsoft.com/office/drawing/2014/main" xmlns="" id="{76C26D7B-24CA-4CDA-85E1-149AD1A91807}"/>
              </a:ext>
            </a:extLst>
          </p:cNvPr>
          <p:cNvGraphicFramePr>
            <a:graphicFrameLocks noGrp="1"/>
          </p:cNvGraphicFramePr>
          <p:nvPr>
            <p:ph idx="1"/>
            <p:extLst>
              <p:ext uri="{D42A27DB-BD31-4B8C-83A1-F6EECF244321}">
                <p14:modId xmlns:p14="http://schemas.microsoft.com/office/powerpoint/2010/main" val="2835082311"/>
              </p:ext>
            </p:extLst>
          </p:nvPr>
        </p:nvGraphicFramePr>
        <p:xfrm>
          <a:off x="778238" y="263027"/>
          <a:ext cx="11093971" cy="63319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7284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otak Teks 5">
            <a:extLst>
              <a:ext uri="{FF2B5EF4-FFF2-40B4-BE49-F238E27FC236}">
                <a16:creationId xmlns:a16="http://schemas.microsoft.com/office/drawing/2014/main" xmlns="" id="{94ACF74E-6D92-4D38-9FE5-3C06E03546C6}"/>
              </a:ext>
            </a:extLst>
          </p:cNvPr>
          <p:cNvSpPr txBox="1"/>
          <p:nvPr/>
        </p:nvSpPr>
        <p:spPr>
          <a:xfrm>
            <a:off x="2659966" y="5256387"/>
            <a:ext cx="68720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Origin of Existing Industry PV Rooftop Respondent</a:t>
            </a:r>
            <a:endParaRPr lang="id-ID" b="1"/>
          </a:p>
        </p:txBody>
      </p:sp>
      <p:sp>
        <p:nvSpPr>
          <p:cNvPr id="7" name="Title 1">
            <a:extLst>
              <a:ext uri="{FF2B5EF4-FFF2-40B4-BE49-F238E27FC236}">
                <a16:creationId xmlns:a16="http://schemas.microsoft.com/office/drawing/2014/main" xmlns="" id="{EE4D05C0-FEE9-49D0-8619-B21AD3F7364E}"/>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a:ea typeface="+mj-lt"/>
                <a:cs typeface="+mj-lt"/>
              </a:rPr>
              <a:t>Profile of Existing Industry PV Rooftop Respondents </a:t>
            </a:r>
            <a:endParaRPr lang="id-ID" sz="3600" b="1"/>
          </a:p>
        </p:txBody>
      </p:sp>
      <p:graphicFrame>
        <p:nvGraphicFramePr>
          <p:cNvPr id="5" name="Chart 4">
            <a:extLst>
              <a:ext uri="{FF2B5EF4-FFF2-40B4-BE49-F238E27FC236}">
                <a16:creationId xmlns:a16="http://schemas.microsoft.com/office/drawing/2014/main" xmlns="" id="{EE7125DE-5011-405D-9991-7E1EDD3C3D67}"/>
              </a:ext>
            </a:extLst>
          </p:cNvPr>
          <p:cNvGraphicFramePr>
            <a:graphicFrameLocks/>
          </p:cNvGraphicFramePr>
          <p:nvPr>
            <p:extLst>
              <p:ext uri="{D42A27DB-BD31-4B8C-83A1-F6EECF244321}">
                <p14:modId xmlns:p14="http://schemas.microsoft.com/office/powerpoint/2010/main" val="396380576"/>
              </p:ext>
            </p:extLst>
          </p:nvPr>
        </p:nvGraphicFramePr>
        <p:xfrm>
          <a:off x="2543628" y="1465944"/>
          <a:ext cx="7104743" cy="37904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7397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AD9A4C92-7F72-4E9E-9626-0CA85D72A8E9}"/>
              </a:ext>
            </a:extLst>
          </p:cNvPr>
          <p:cNvSpPr txBox="1"/>
          <p:nvPr/>
        </p:nvSpPr>
        <p:spPr>
          <a:xfrm>
            <a:off x="510332" y="5518630"/>
            <a:ext cx="56982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Age Ranges</a:t>
            </a:r>
            <a:endParaRPr lang="en-US" b="1">
              <a:cs typeface="Calibri"/>
            </a:endParaRPr>
          </a:p>
        </p:txBody>
      </p:sp>
      <p:sp>
        <p:nvSpPr>
          <p:cNvPr id="8" name="Kotak Teks 7">
            <a:extLst>
              <a:ext uri="{FF2B5EF4-FFF2-40B4-BE49-F238E27FC236}">
                <a16:creationId xmlns:a16="http://schemas.microsoft.com/office/drawing/2014/main" xmlns="" id="{FC4CBB51-1EF4-48E5-9C84-CFD887F77A4E}"/>
              </a:ext>
            </a:extLst>
          </p:cNvPr>
          <p:cNvSpPr txBox="1"/>
          <p:nvPr/>
        </p:nvSpPr>
        <p:spPr>
          <a:xfrm>
            <a:off x="6962224" y="5546112"/>
            <a:ext cx="4572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Gender</a:t>
            </a:r>
            <a:endParaRPr lang="en-US" b="1">
              <a:cs typeface="Calibri"/>
            </a:endParaRPr>
          </a:p>
        </p:txBody>
      </p:sp>
      <p:sp>
        <p:nvSpPr>
          <p:cNvPr id="9" name="Title 1">
            <a:extLst>
              <a:ext uri="{FF2B5EF4-FFF2-40B4-BE49-F238E27FC236}">
                <a16:creationId xmlns:a16="http://schemas.microsoft.com/office/drawing/2014/main" xmlns="" id="{E316EB3F-AD2E-48A9-AC10-491C27436C37}"/>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a:ea typeface="+mj-lt"/>
                <a:cs typeface="+mj-lt"/>
              </a:rPr>
              <a:t>Profile of Existing Industry PV Rooftop Respondents </a:t>
            </a:r>
            <a:endParaRPr lang="id-ID" sz="3600" b="1"/>
          </a:p>
        </p:txBody>
      </p:sp>
      <p:graphicFrame>
        <p:nvGraphicFramePr>
          <p:cNvPr id="10" name="Chart 9">
            <a:extLst>
              <a:ext uri="{FF2B5EF4-FFF2-40B4-BE49-F238E27FC236}">
                <a16:creationId xmlns:a16="http://schemas.microsoft.com/office/drawing/2014/main" xmlns="" id="{3C4FAABE-E4C8-4576-A160-BBB774F53BB8}"/>
              </a:ext>
            </a:extLst>
          </p:cNvPr>
          <p:cNvGraphicFramePr>
            <a:graphicFrameLocks/>
          </p:cNvGraphicFramePr>
          <p:nvPr>
            <p:extLst>
              <p:ext uri="{D42A27DB-BD31-4B8C-83A1-F6EECF244321}">
                <p14:modId xmlns:p14="http://schemas.microsoft.com/office/powerpoint/2010/main" val="3051527360"/>
              </p:ext>
            </p:extLst>
          </p:nvPr>
        </p:nvGraphicFramePr>
        <p:xfrm>
          <a:off x="510332" y="1719774"/>
          <a:ext cx="5698209" cy="35696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xmlns="" id="{2CF0E247-3A37-4BB4-9349-4EC60A5345E7}"/>
              </a:ext>
            </a:extLst>
          </p:cNvPr>
          <p:cNvGraphicFramePr>
            <a:graphicFrameLocks/>
          </p:cNvGraphicFramePr>
          <p:nvPr>
            <p:extLst>
              <p:ext uri="{D42A27DB-BD31-4B8C-83A1-F6EECF244321}">
                <p14:modId xmlns:p14="http://schemas.microsoft.com/office/powerpoint/2010/main" val="3317388733"/>
              </p:ext>
            </p:extLst>
          </p:nvPr>
        </p:nvGraphicFramePr>
        <p:xfrm>
          <a:off x="6962224" y="1719774"/>
          <a:ext cx="4572000" cy="35696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0019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D0D21A51-13E7-4A92-82E8-17EB41E0F702}"/>
              </a:ext>
            </a:extLst>
          </p:cNvPr>
          <p:cNvSpPr txBox="1"/>
          <p:nvPr/>
        </p:nvSpPr>
        <p:spPr>
          <a:xfrm>
            <a:off x="595222" y="5378893"/>
            <a:ext cx="55007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the Form of Business</a:t>
            </a:r>
            <a:endParaRPr lang="id-ID" b="1"/>
          </a:p>
        </p:txBody>
      </p:sp>
      <p:sp>
        <p:nvSpPr>
          <p:cNvPr id="8" name="Kotak Teks 7">
            <a:extLst>
              <a:ext uri="{FF2B5EF4-FFF2-40B4-BE49-F238E27FC236}">
                <a16:creationId xmlns:a16="http://schemas.microsoft.com/office/drawing/2014/main" xmlns="" id="{93C20C3D-3A21-4B7A-8228-7E3A9128B7C5}"/>
              </a:ext>
            </a:extLst>
          </p:cNvPr>
          <p:cNvSpPr txBox="1"/>
          <p:nvPr/>
        </p:nvSpPr>
        <p:spPr>
          <a:xfrm>
            <a:off x="6499858" y="5378893"/>
            <a:ext cx="50969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Business Location</a:t>
            </a:r>
            <a:endParaRPr lang="en-US" b="1">
              <a:cs typeface="Calibri"/>
            </a:endParaRPr>
          </a:p>
        </p:txBody>
      </p:sp>
      <p:sp>
        <p:nvSpPr>
          <p:cNvPr id="9" name="Title 1">
            <a:extLst>
              <a:ext uri="{FF2B5EF4-FFF2-40B4-BE49-F238E27FC236}">
                <a16:creationId xmlns:a16="http://schemas.microsoft.com/office/drawing/2014/main" xmlns="" id="{EE8A76FB-2013-436A-8F15-14A7795E4D25}"/>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a:ea typeface="+mj-lt"/>
                <a:cs typeface="+mj-lt"/>
              </a:rPr>
              <a:t>Profile of Existing Industry PV Rooftop Respondents </a:t>
            </a:r>
            <a:endParaRPr lang="id-ID" sz="3600" b="1"/>
          </a:p>
        </p:txBody>
      </p:sp>
      <p:graphicFrame>
        <p:nvGraphicFramePr>
          <p:cNvPr id="13" name="Chart 12">
            <a:extLst>
              <a:ext uri="{FF2B5EF4-FFF2-40B4-BE49-F238E27FC236}">
                <a16:creationId xmlns:a16="http://schemas.microsoft.com/office/drawing/2014/main" xmlns="" id="{4A6CA209-508D-496F-A8EF-DD42B745763C}"/>
              </a:ext>
            </a:extLst>
          </p:cNvPr>
          <p:cNvGraphicFramePr>
            <a:graphicFrameLocks/>
          </p:cNvGraphicFramePr>
          <p:nvPr>
            <p:extLst>
              <p:ext uri="{D42A27DB-BD31-4B8C-83A1-F6EECF244321}">
                <p14:modId xmlns:p14="http://schemas.microsoft.com/office/powerpoint/2010/main" val="1191123757"/>
              </p:ext>
            </p:extLst>
          </p:nvPr>
        </p:nvGraphicFramePr>
        <p:xfrm>
          <a:off x="6499860" y="1955409"/>
          <a:ext cx="5096918" cy="31511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xmlns="" id="{94074084-9E5C-4E5F-9869-B07DDA19FD46}"/>
              </a:ext>
            </a:extLst>
          </p:cNvPr>
          <p:cNvGraphicFramePr>
            <a:graphicFrameLocks/>
          </p:cNvGraphicFramePr>
          <p:nvPr>
            <p:extLst>
              <p:ext uri="{D42A27DB-BD31-4B8C-83A1-F6EECF244321}">
                <p14:modId xmlns:p14="http://schemas.microsoft.com/office/powerpoint/2010/main" val="135392955"/>
              </p:ext>
            </p:extLst>
          </p:nvPr>
        </p:nvGraphicFramePr>
        <p:xfrm>
          <a:off x="595221" y="1955409"/>
          <a:ext cx="5500778" cy="3151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4957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D7FAC310-D0C9-4854-967B-ED829D0535A6}"/>
              </a:ext>
            </a:extLst>
          </p:cNvPr>
          <p:cNvSpPr txBox="1"/>
          <p:nvPr/>
        </p:nvSpPr>
        <p:spPr>
          <a:xfrm>
            <a:off x="7208806" y="5333370"/>
            <a:ext cx="4572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the Business Sector</a:t>
            </a:r>
            <a:endParaRPr lang="en-US" b="1">
              <a:cs typeface="Calibri"/>
            </a:endParaRPr>
          </a:p>
        </p:txBody>
      </p:sp>
      <p:sp>
        <p:nvSpPr>
          <p:cNvPr id="9" name="Kotak Teks 8">
            <a:extLst>
              <a:ext uri="{FF2B5EF4-FFF2-40B4-BE49-F238E27FC236}">
                <a16:creationId xmlns:a16="http://schemas.microsoft.com/office/drawing/2014/main" xmlns="" id="{5F22EFE4-2394-41CE-B384-0D29904B7A3C}"/>
              </a:ext>
            </a:extLst>
          </p:cNvPr>
          <p:cNvSpPr txBox="1"/>
          <p:nvPr/>
        </p:nvSpPr>
        <p:spPr>
          <a:xfrm>
            <a:off x="411194" y="5333370"/>
            <a:ext cx="65382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Type of Business</a:t>
            </a:r>
            <a:endParaRPr lang="en-US" b="1">
              <a:cs typeface="Calibri"/>
            </a:endParaRPr>
          </a:p>
        </p:txBody>
      </p:sp>
      <p:graphicFrame>
        <p:nvGraphicFramePr>
          <p:cNvPr id="10" name="Chart 9">
            <a:extLst>
              <a:ext uri="{FF2B5EF4-FFF2-40B4-BE49-F238E27FC236}">
                <a16:creationId xmlns:a16="http://schemas.microsoft.com/office/drawing/2014/main" xmlns="" id="{DAA3889A-8EB1-4A27-9AA7-512B6DE32099}"/>
              </a:ext>
            </a:extLst>
          </p:cNvPr>
          <p:cNvGraphicFramePr>
            <a:graphicFrameLocks/>
          </p:cNvGraphicFramePr>
          <p:nvPr>
            <p:extLst>
              <p:ext uri="{D42A27DB-BD31-4B8C-83A1-F6EECF244321}">
                <p14:modId xmlns:p14="http://schemas.microsoft.com/office/powerpoint/2010/main" val="866239292"/>
              </p:ext>
            </p:extLst>
          </p:nvPr>
        </p:nvGraphicFramePr>
        <p:xfrm>
          <a:off x="7208806" y="1533379"/>
          <a:ext cx="4572000" cy="3545058"/>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
            <a:extLst>
              <a:ext uri="{FF2B5EF4-FFF2-40B4-BE49-F238E27FC236}">
                <a16:creationId xmlns:a16="http://schemas.microsoft.com/office/drawing/2014/main" xmlns="" id="{DEF0F4E5-FA1C-4AEB-8A74-B5CDE03E93D6}"/>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a:ea typeface="+mj-lt"/>
                <a:cs typeface="+mj-lt"/>
              </a:rPr>
              <a:t>Profile of Existing Industry PV Rooftop Respondents </a:t>
            </a:r>
            <a:endParaRPr lang="id-ID" sz="3600" b="1"/>
          </a:p>
        </p:txBody>
      </p:sp>
      <p:graphicFrame>
        <p:nvGraphicFramePr>
          <p:cNvPr id="8" name="Chart 7">
            <a:extLst>
              <a:ext uri="{FF2B5EF4-FFF2-40B4-BE49-F238E27FC236}">
                <a16:creationId xmlns:a16="http://schemas.microsoft.com/office/drawing/2014/main" xmlns="" id="{A5D3E699-413F-43F9-B70A-7C2A19CD8C66}"/>
              </a:ext>
            </a:extLst>
          </p:cNvPr>
          <p:cNvGraphicFramePr>
            <a:graphicFrameLocks/>
          </p:cNvGraphicFramePr>
          <p:nvPr>
            <p:extLst>
              <p:ext uri="{D42A27DB-BD31-4B8C-83A1-F6EECF244321}">
                <p14:modId xmlns:p14="http://schemas.microsoft.com/office/powerpoint/2010/main" val="99871707"/>
              </p:ext>
            </p:extLst>
          </p:nvPr>
        </p:nvGraphicFramePr>
        <p:xfrm>
          <a:off x="411194" y="1533379"/>
          <a:ext cx="6369434" cy="35450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3575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1E80A09A-433B-47A4-ABDD-F8A05249145E}"/>
              </a:ext>
            </a:extLst>
          </p:cNvPr>
          <p:cNvSpPr txBox="1"/>
          <p:nvPr/>
        </p:nvSpPr>
        <p:spPr>
          <a:xfrm>
            <a:off x="496017" y="5408523"/>
            <a:ext cx="51819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Area</a:t>
            </a:r>
            <a:endParaRPr lang="en-US" b="1" dirty="0">
              <a:cs typeface="Calibri"/>
            </a:endParaRPr>
          </a:p>
        </p:txBody>
      </p:sp>
      <p:sp>
        <p:nvSpPr>
          <p:cNvPr id="9" name="Kotak Teks 8">
            <a:extLst>
              <a:ext uri="{FF2B5EF4-FFF2-40B4-BE49-F238E27FC236}">
                <a16:creationId xmlns:a16="http://schemas.microsoft.com/office/drawing/2014/main" xmlns="" id="{997F36FF-E898-4AF2-816F-0C781815C4B7}"/>
              </a:ext>
            </a:extLst>
          </p:cNvPr>
          <p:cNvSpPr txBox="1"/>
          <p:nvPr/>
        </p:nvSpPr>
        <p:spPr>
          <a:xfrm>
            <a:off x="6514025" y="5408523"/>
            <a:ext cx="51819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the Distance from City Center</a:t>
            </a:r>
            <a:endParaRPr lang="en-US" b="1" dirty="0">
              <a:cs typeface="Calibri"/>
            </a:endParaRPr>
          </a:p>
        </p:txBody>
      </p:sp>
      <p:sp>
        <p:nvSpPr>
          <p:cNvPr id="10" name="Title 1">
            <a:extLst>
              <a:ext uri="{FF2B5EF4-FFF2-40B4-BE49-F238E27FC236}">
                <a16:creationId xmlns:a16="http://schemas.microsoft.com/office/drawing/2014/main" xmlns="" id="{B000D270-0DDE-4BC5-B6B0-223FF97091BA}"/>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a:ea typeface="+mj-lt"/>
                <a:cs typeface="+mj-lt"/>
              </a:rPr>
              <a:t>Profile of Existing Industry PV Rooftop Respondents </a:t>
            </a:r>
            <a:endParaRPr lang="id-ID" sz="3600" b="1"/>
          </a:p>
        </p:txBody>
      </p:sp>
      <p:graphicFrame>
        <p:nvGraphicFramePr>
          <p:cNvPr id="8" name="Chart 7">
            <a:extLst>
              <a:ext uri="{FF2B5EF4-FFF2-40B4-BE49-F238E27FC236}">
                <a16:creationId xmlns:a16="http://schemas.microsoft.com/office/drawing/2014/main" xmlns="" id="{AACF1A75-CEAC-4F2D-A677-183145521AAE}"/>
              </a:ext>
            </a:extLst>
          </p:cNvPr>
          <p:cNvGraphicFramePr>
            <a:graphicFrameLocks/>
          </p:cNvGraphicFramePr>
          <p:nvPr>
            <p:extLst>
              <p:ext uri="{D42A27DB-BD31-4B8C-83A1-F6EECF244321}">
                <p14:modId xmlns:p14="http://schemas.microsoft.com/office/powerpoint/2010/main" val="3643006010"/>
              </p:ext>
            </p:extLst>
          </p:nvPr>
        </p:nvGraphicFramePr>
        <p:xfrm>
          <a:off x="510180" y="1733841"/>
          <a:ext cx="5167798" cy="33013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BFF9C77E-5FFF-44E8-82F3-D327C2C6AD52}"/>
              </a:ext>
            </a:extLst>
          </p:cNvPr>
          <p:cNvGraphicFramePr>
            <a:graphicFrameLocks/>
          </p:cNvGraphicFramePr>
          <p:nvPr>
            <p:extLst>
              <p:ext uri="{D42A27DB-BD31-4B8C-83A1-F6EECF244321}">
                <p14:modId xmlns:p14="http://schemas.microsoft.com/office/powerpoint/2010/main" val="1362437576"/>
              </p:ext>
            </p:extLst>
          </p:nvPr>
        </p:nvGraphicFramePr>
        <p:xfrm>
          <a:off x="6095999" y="1733841"/>
          <a:ext cx="5599983" cy="3301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1762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C2070B24-67EB-4EEC-BEB8-85E84C6DA7E6}"/>
              </a:ext>
            </a:extLst>
          </p:cNvPr>
          <p:cNvGraphicFramePr>
            <a:graphicFrameLocks/>
          </p:cNvGraphicFramePr>
          <p:nvPr>
            <p:extLst>
              <p:ext uri="{D42A27DB-BD31-4B8C-83A1-F6EECF244321}">
                <p14:modId xmlns:p14="http://schemas.microsoft.com/office/powerpoint/2010/main" val="1718447004"/>
              </p:ext>
            </p:extLst>
          </p:nvPr>
        </p:nvGraphicFramePr>
        <p:xfrm>
          <a:off x="496018" y="2085536"/>
          <a:ext cx="5398345" cy="2908496"/>
        </p:xfrm>
        <a:graphic>
          <a:graphicData uri="http://schemas.openxmlformats.org/drawingml/2006/chart">
            <c:chart xmlns:c="http://schemas.openxmlformats.org/drawingml/2006/chart" xmlns:r="http://schemas.openxmlformats.org/officeDocument/2006/relationships" r:id="rId2"/>
          </a:graphicData>
        </a:graphic>
      </p:graphicFrame>
      <p:sp>
        <p:nvSpPr>
          <p:cNvPr id="5" name="Kotak Teks 6">
            <a:extLst>
              <a:ext uri="{FF2B5EF4-FFF2-40B4-BE49-F238E27FC236}">
                <a16:creationId xmlns:a16="http://schemas.microsoft.com/office/drawing/2014/main" xmlns="" id="{1D1CCA60-304C-4054-9A6E-049708B83856}"/>
              </a:ext>
            </a:extLst>
          </p:cNvPr>
          <p:cNvSpPr txBox="1"/>
          <p:nvPr/>
        </p:nvSpPr>
        <p:spPr>
          <a:xfrm>
            <a:off x="262387" y="5247969"/>
            <a:ext cx="58656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Number of Rooms</a:t>
            </a:r>
            <a:endParaRPr lang="en-US" b="1">
              <a:cs typeface="Calibri"/>
            </a:endParaRPr>
          </a:p>
        </p:txBody>
      </p:sp>
      <p:sp>
        <p:nvSpPr>
          <p:cNvPr id="6" name="Kotak Teks 6">
            <a:extLst>
              <a:ext uri="{FF2B5EF4-FFF2-40B4-BE49-F238E27FC236}">
                <a16:creationId xmlns:a16="http://schemas.microsoft.com/office/drawing/2014/main" xmlns="" id="{D58E0006-CFDA-4CA4-8644-2C0C8E4D2CD1}"/>
              </a:ext>
            </a:extLst>
          </p:cNvPr>
          <p:cNvSpPr txBox="1"/>
          <p:nvPr/>
        </p:nvSpPr>
        <p:spPr>
          <a:xfrm>
            <a:off x="6514022" y="5247969"/>
            <a:ext cx="51819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Workers</a:t>
            </a:r>
            <a:endParaRPr lang="en-US" b="1">
              <a:cs typeface="Calibri"/>
            </a:endParaRPr>
          </a:p>
        </p:txBody>
      </p:sp>
      <p:graphicFrame>
        <p:nvGraphicFramePr>
          <p:cNvPr id="7" name="Chart 6">
            <a:extLst>
              <a:ext uri="{FF2B5EF4-FFF2-40B4-BE49-F238E27FC236}">
                <a16:creationId xmlns:a16="http://schemas.microsoft.com/office/drawing/2014/main" xmlns="" id="{6461626C-5F8B-4328-AA49-706970C0B936}"/>
              </a:ext>
            </a:extLst>
          </p:cNvPr>
          <p:cNvGraphicFramePr>
            <a:graphicFrameLocks/>
          </p:cNvGraphicFramePr>
          <p:nvPr>
            <p:extLst>
              <p:ext uri="{D42A27DB-BD31-4B8C-83A1-F6EECF244321}">
                <p14:modId xmlns:p14="http://schemas.microsoft.com/office/powerpoint/2010/main" val="1227869813"/>
              </p:ext>
            </p:extLst>
          </p:nvPr>
        </p:nvGraphicFramePr>
        <p:xfrm>
          <a:off x="6514022" y="2085535"/>
          <a:ext cx="5181960" cy="2908496"/>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xmlns="" id="{76797EEF-7175-47E5-991D-C69916CE3640}"/>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a:ea typeface="+mj-lt"/>
                <a:cs typeface="+mj-lt"/>
              </a:rPr>
              <a:t>Profile of Existing Industry PV Rooftop Respondents </a:t>
            </a:r>
            <a:endParaRPr lang="id-ID" sz="3600" b="1"/>
          </a:p>
        </p:txBody>
      </p:sp>
    </p:spTree>
    <p:extLst>
      <p:ext uri="{BB962C8B-B14F-4D97-AF65-F5344CB8AC3E}">
        <p14:creationId xmlns:p14="http://schemas.microsoft.com/office/powerpoint/2010/main" val="3673069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Judul 1">
            <a:extLst>
              <a:ext uri="{FF2B5EF4-FFF2-40B4-BE49-F238E27FC236}">
                <a16:creationId xmlns:a16="http://schemas.microsoft.com/office/drawing/2014/main" xmlns="" id="{E2935B7E-8759-4C8E-8271-63895DB6DAF0}"/>
              </a:ext>
            </a:extLst>
          </p:cNvPr>
          <p:cNvSpPr>
            <a:spLocks noGrp="1"/>
          </p:cNvSpPr>
          <p:nvPr>
            <p:ph type="title"/>
          </p:nvPr>
        </p:nvSpPr>
        <p:spPr>
          <a:xfrm>
            <a:off x="267197" y="2048951"/>
            <a:ext cx="4359274" cy="2760098"/>
          </a:xfrm>
        </p:spPr>
        <p:txBody>
          <a:bodyPr>
            <a:normAutofit/>
          </a:bodyPr>
          <a:lstStyle/>
          <a:p>
            <a:r>
              <a:rPr lang="en-ID" b="1" dirty="0">
                <a:solidFill>
                  <a:srgbClr val="FFFFFF"/>
                </a:solidFill>
                <a:cs typeface="Calibri Light"/>
              </a:rPr>
              <a:t>Respondents of </a:t>
            </a:r>
            <a:r>
              <a:rPr lang="en-ID" b="1" err="1">
                <a:solidFill>
                  <a:srgbClr val="FFFFFF"/>
                </a:solidFill>
                <a:cs typeface="Calibri Light"/>
              </a:rPr>
              <a:t>Potensial</a:t>
            </a:r>
            <a:r>
              <a:rPr lang="en-ID" b="1" dirty="0">
                <a:solidFill>
                  <a:srgbClr val="FFFFFF"/>
                </a:solidFill>
                <a:cs typeface="Calibri Light"/>
              </a:rPr>
              <a:t> Industry</a:t>
            </a:r>
            <a:endParaRPr lang="id-ID" b="1" dirty="0">
              <a:solidFill>
                <a:srgbClr val="FFFFFF"/>
              </a:solidFill>
            </a:endParaRPr>
          </a:p>
        </p:txBody>
      </p:sp>
    </p:spTree>
    <p:extLst>
      <p:ext uri="{BB962C8B-B14F-4D97-AF65-F5344CB8AC3E}">
        <p14:creationId xmlns:p14="http://schemas.microsoft.com/office/powerpoint/2010/main" val="776531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otak Teks 5">
            <a:extLst>
              <a:ext uri="{FF2B5EF4-FFF2-40B4-BE49-F238E27FC236}">
                <a16:creationId xmlns:a16="http://schemas.microsoft.com/office/drawing/2014/main" xmlns="" id="{82745F17-7891-4453-8C5F-932D940BA911}"/>
              </a:ext>
            </a:extLst>
          </p:cNvPr>
          <p:cNvSpPr txBox="1"/>
          <p:nvPr/>
        </p:nvSpPr>
        <p:spPr>
          <a:xfrm>
            <a:off x="3114233" y="5734689"/>
            <a:ext cx="59635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Origin of </a:t>
            </a:r>
            <a:r>
              <a:rPr lang="en-US" b="1" dirty="0" err="1">
                <a:ea typeface="+mn-lt"/>
                <a:cs typeface="+mn-lt"/>
              </a:rPr>
              <a:t>Potensial</a:t>
            </a:r>
            <a:r>
              <a:rPr lang="en-US" b="1" dirty="0">
                <a:ea typeface="+mn-lt"/>
                <a:cs typeface="+mn-lt"/>
              </a:rPr>
              <a:t> Industry Rooftop PV Respondents</a:t>
            </a:r>
            <a:endParaRPr lang="id-ID" b="1" dirty="0"/>
          </a:p>
        </p:txBody>
      </p:sp>
      <p:sp>
        <p:nvSpPr>
          <p:cNvPr id="7" name="Title 1">
            <a:extLst>
              <a:ext uri="{FF2B5EF4-FFF2-40B4-BE49-F238E27FC236}">
                <a16:creationId xmlns:a16="http://schemas.microsoft.com/office/drawing/2014/main" xmlns="" id="{5D73BBDB-7429-42F4-AB9E-DEBC45A64860}"/>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dirty="0">
                <a:ea typeface="+mj-lt"/>
                <a:cs typeface="+mj-lt"/>
              </a:rPr>
              <a:t>Profile of </a:t>
            </a:r>
            <a:r>
              <a:rPr lang="en-ID" sz="3600" b="1" dirty="0" err="1">
                <a:ea typeface="+mj-lt"/>
                <a:cs typeface="+mj-lt"/>
              </a:rPr>
              <a:t>Potensial</a:t>
            </a:r>
            <a:r>
              <a:rPr lang="en-ID" sz="3600" b="1" dirty="0">
                <a:ea typeface="+mj-lt"/>
                <a:cs typeface="+mj-lt"/>
              </a:rPr>
              <a:t> Industry Rooftop PV Respondents </a:t>
            </a:r>
            <a:endParaRPr lang="id-ID" sz="3600" b="1" dirty="0"/>
          </a:p>
        </p:txBody>
      </p:sp>
      <p:graphicFrame>
        <p:nvGraphicFramePr>
          <p:cNvPr id="5" name="Chart 4">
            <a:extLst>
              <a:ext uri="{FF2B5EF4-FFF2-40B4-BE49-F238E27FC236}">
                <a16:creationId xmlns:a16="http://schemas.microsoft.com/office/drawing/2014/main" xmlns="" id="{0CA57AC8-7F4C-4E9D-9976-D621CE073943}"/>
              </a:ext>
            </a:extLst>
          </p:cNvPr>
          <p:cNvGraphicFramePr>
            <a:graphicFrameLocks/>
          </p:cNvGraphicFramePr>
          <p:nvPr>
            <p:extLst>
              <p:ext uri="{D42A27DB-BD31-4B8C-83A1-F6EECF244321}">
                <p14:modId xmlns:p14="http://schemas.microsoft.com/office/powerpoint/2010/main" val="1303831800"/>
              </p:ext>
            </p:extLst>
          </p:nvPr>
        </p:nvGraphicFramePr>
        <p:xfrm>
          <a:off x="2669341" y="1896056"/>
          <a:ext cx="6853311" cy="38386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1344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13ADB4E5-33FF-4FD7-A2D2-680E630AB2DD}"/>
              </a:ext>
            </a:extLst>
          </p:cNvPr>
          <p:cNvSpPr txBox="1"/>
          <p:nvPr/>
        </p:nvSpPr>
        <p:spPr>
          <a:xfrm>
            <a:off x="437072" y="5439437"/>
            <a:ext cx="565892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Age Ranges</a:t>
            </a:r>
            <a:endParaRPr lang="id-ID" b="1"/>
          </a:p>
        </p:txBody>
      </p:sp>
      <p:sp>
        <p:nvSpPr>
          <p:cNvPr id="8" name="Kotak Teks 7">
            <a:extLst>
              <a:ext uri="{FF2B5EF4-FFF2-40B4-BE49-F238E27FC236}">
                <a16:creationId xmlns:a16="http://schemas.microsoft.com/office/drawing/2014/main" xmlns="" id="{210FDC71-40CD-4E1C-BD87-3E2121D36393}"/>
              </a:ext>
            </a:extLst>
          </p:cNvPr>
          <p:cNvSpPr txBox="1"/>
          <p:nvPr/>
        </p:nvSpPr>
        <p:spPr>
          <a:xfrm>
            <a:off x="6981644" y="5460113"/>
            <a:ext cx="4572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Gender</a:t>
            </a:r>
            <a:endParaRPr lang="en-US" b="1">
              <a:cs typeface="Calibri"/>
            </a:endParaRPr>
          </a:p>
        </p:txBody>
      </p:sp>
      <p:sp>
        <p:nvSpPr>
          <p:cNvPr id="9" name="Title 1">
            <a:extLst>
              <a:ext uri="{FF2B5EF4-FFF2-40B4-BE49-F238E27FC236}">
                <a16:creationId xmlns:a16="http://schemas.microsoft.com/office/drawing/2014/main" xmlns="" id="{7C2321F7-854B-4C6C-967F-B732D11629B7}"/>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dirty="0">
                <a:ea typeface="+mj-lt"/>
                <a:cs typeface="+mj-lt"/>
              </a:rPr>
              <a:t>Profile of </a:t>
            </a:r>
            <a:r>
              <a:rPr lang="en-ID" sz="3600" b="1" dirty="0" err="1">
                <a:ea typeface="+mj-lt"/>
                <a:cs typeface="+mj-lt"/>
              </a:rPr>
              <a:t>Potensial</a:t>
            </a:r>
            <a:r>
              <a:rPr lang="en-ID" sz="3600" b="1" dirty="0">
                <a:ea typeface="+mj-lt"/>
                <a:cs typeface="+mj-lt"/>
              </a:rPr>
              <a:t> Industry Rooftop PV Respondents </a:t>
            </a:r>
            <a:endParaRPr lang="id-ID" sz="3600" b="1" dirty="0"/>
          </a:p>
        </p:txBody>
      </p:sp>
      <p:graphicFrame>
        <p:nvGraphicFramePr>
          <p:cNvPr id="10" name="Chart 9">
            <a:extLst>
              <a:ext uri="{FF2B5EF4-FFF2-40B4-BE49-F238E27FC236}">
                <a16:creationId xmlns:a16="http://schemas.microsoft.com/office/drawing/2014/main" xmlns="" id="{F45B9FF3-89B7-418F-A978-287BFEF0F257}"/>
              </a:ext>
            </a:extLst>
          </p:cNvPr>
          <p:cNvGraphicFramePr>
            <a:graphicFrameLocks/>
          </p:cNvGraphicFramePr>
          <p:nvPr>
            <p:extLst>
              <p:ext uri="{D42A27DB-BD31-4B8C-83A1-F6EECF244321}">
                <p14:modId xmlns:p14="http://schemas.microsoft.com/office/powerpoint/2010/main" val="645556441"/>
              </p:ext>
            </p:extLst>
          </p:nvPr>
        </p:nvGraphicFramePr>
        <p:xfrm>
          <a:off x="437072" y="1944858"/>
          <a:ext cx="5658927" cy="3260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xmlns="" id="{BBF6CD7C-B38C-4325-B410-AEBDB8145FE7}"/>
              </a:ext>
            </a:extLst>
          </p:cNvPr>
          <p:cNvGraphicFramePr>
            <a:graphicFrameLocks/>
          </p:cNvGraphicFramePr>
          <p:nvPr>
            <p:extLst>
              <p:ext uri="{D42A27DB-BD31-4B8C-83A1-F6EECF244321}">
                <p14:modId xmlns:p14="http://schemas.microsoft.com/office/powerpoint/2010/main" val="2579288016"/>
              </p:ext>
            </p:extLst>
          </p:nvPr>
        </p:nvGraphicFramePr>
        <p:xfrm>
          <a:off x="6981644" y="1944857"/>
          <a:ext cx="4572000" cy="32601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22676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otak Teks 9">
            <a:extLst>
              <a:ext uri="{FF2B5EF4-FFF2-40B4-BE49-F238E27FC236}">
                <a16:creationId xmlns:a16="http://schemas.microsoft.com/office/drawing/2014/main" xmlns="" id="{5ADC271C-F9E8-439C-8413-FDC1B3DBA078}"/>
              </a:ext>
            </a:extLst>
          </p:cNvPr>
          <p:cNvSpPr txBox="1"/>
          <p:nvPr/>
        </p:nvSpPr>
        <p:spPr>
          <a:xfrm>
            <a:off x="461891" y="5517975"/>
            <a:ext cx="57982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the Form of Business</a:t>
            </a:r>
            <a:endParaRPr lang="id-ID" b="1" u="sng" dirty="0"/>
          </a:p>
        </p:txBody>
      </p:sp>
      <p:sp>
        <p:nvSpPr>
          <p:cNvPr id="12" name="Kotak Teks 11">
            <a:extLst>
              <a:ext uri="{FF2B5EF4-FFF2-40B4-BE49-F238E27FC236}">
                <a16:creationId xmlns:a16="http://schemas.microsoft.com/office/drawing/2014/main" xmlns="" id="{2AE53443-284B-4B8E-BC51-A31E766A7FD9}"/>
              </a:ext>
            </a:extLst>
          </p:cNvPr>
          <p:cNvSpPr txBox="1"/>
          <p:nvPr/>
        </p:nvSpPr>
        <p:spPr>
          <a:xfrm>
            <a:off x="7019777" y="5517975"/>
            <a:ext cx="47103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Profile of Respondents Based on Business Location</a:t>
            </a:r>
            <a:endParaRPr lang="id-ID" b="1" dirty="0"/>
          </a:p>
        </p:txBody>
      </p:sp>
      <p:sp>
        <p:nvSpPr>
          <p:cNvPr id="9" name="Title 1">
            <a:extLst>
              <a:ext uri="{FF2B5EF4-FFF2-40B4-BE49-F238E27FC236}">
                <a16:creationId xmlns:a16="http://schemas.microsoft.com/office/drawing/2014/main" xmlns="" id="{01F46A5B-2344-4E60-9939-66C91E01A98C}"/>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dirty="0">
                <a:ea typeface="+mj-lt"/>
                <a:cs typeface="+mj-lt"/>
              </a:rPr>
              <a:t>Profile of </a:t>
            </a:r>
            <a:r>
              <a:rPr lang="en-ID" sz="3600" b="1" dirty="0" err="1">
                <a:ea typeface="+mj-lt"/>
                <a:cs typeface="+mj-lt"/>
              </a:rPr>
              <a:t>Potensial</a:t>
            </a:r>
            <a:r>
              <a:rPr lang="en-ID" sz="3600" b="1" dirty="0">
                <a:ea typeface="+mj-lt"/>
                <a:cs typeface="+mj-lt"/>
              </a:rPr>
              <a:t> Industry Rooftop PV Respondents </a:t>
            </a:r>
            <a:endParaRPr lang="id-ID" sz="3600" b="1" dirty="0"/>
          </a:p>
        </p:txBody>
      </p:sp>
      <p:graphicFrame>
        <p:nvGraphicFramePr>
          <p:cNvPr id="13" name="Chart 12">
            <a:extLst>
              <a:ext uri="{FF2B5EF4-FFF2-40B4-BE49-F238E27FC236}">
                <a16:creationId xmlns:a16="http://schemas.microsoft.com/office/drawing/2014/main" xmlns="" id="{1CFEAE0B-0610-4A0F-AC3C-61C9D698DF00}"/>
              </a:ext>
            </a:extLst>
          </p:cNvPr>
          <p:cNvGraphicFramePr>
            <a:graphicFrameLocks/>
          </p:cNvGraphicFramePr>
          <p:nvPr>
            <p:extLst>
              <p:ext uri="{D42A27DB-BD31-4B8C-83A1-F6EECF244321}">
                <p14:modId xmlns:p14="http://schemas.microsoft.com/office/powerpoint/2010/main" val="897846065"/>
              </p:ext>
            </p:extLst>
          </p:nvPr>
        </p:nvGraphicFramePr>
        <p:xfrm>
          <a:off x="7019777" y="1888586"/>
          <a:ext cx="4710333" cy="32039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xmlns="" id="{7641B762-11D9-48EF-AEDC-7A414250F5B0}"/>
              </a:ext>
            </a:extLst>
          </p:cNvPr>
          <p:cNvGraphicFramePr>
            <a:graphicFrameLocks/>
          </p:cNvGraphicFramePr>
          <p:nvPr>
            <p:extLst>
              <p:ext uri="{D42A27DB-BD31-4B8C-83A1-F6EECF244321}">
                <p14:modId xmlns:p14="http://schemas.microsoft.com/office/powerpoint/2010/main" val="2982359277"/>
              </p:ext>
            </p:extLst>
          </p:nvPr>
        </p:nvGraphicFramePr>
        <p:xfrm>
          <a:off x="222737" y="1888585"/>
          <a:ext cx="6037383" cy="32039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54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6BFC2C68-5B25-473B-A2DA-5453B1E1B335}"/>
              </a:ext>
            </a:extLst>
          </p:cNvPr>
          <p:cNvGraphicFramePr>
            <a:graphicFrameLocks noGrp="1"/>
          </p:cNvGraphicFramePr>
          <p:nvPr>
            <p:ph idx="1"/>
            <p:extLst>
              <p:ext uri="{D42A27DB-BD31-4B8C-83A1-F6EECF244321}">
                <p14:modId xmlns:p14="http://schemas.microsoft.com/office/powerpoint/2010/main" val="1631507194"/>
              </p:ext>
            </p:extLst>
          </p:nvPr>
        </p:nvGraphicFramePr>
        <p:xfrm>
          <a:off x="838199" y="344774"/>
          <a:ext cx="10554325" cy="583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7915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3F168B1D-1A51-4449-BF9D-5423681C4225}"/>
              </a:ext>
            </a:extLst>
          </p:cNvPr>
          <p:cNvSpPr txBox="1"/>
          <p:nvPr/>
        </p:nvSpPr>
        <p:spPr>
          <a:xfrm>
            <a:off x="692902" y="5203320"/>
            <a:ext cx="54030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Type of Business</a:t>
            </a:r>
            <a:endParaRPr lang="en-US" b="1">
              <a:cs typeface="Calibri"/>
            </a:endParaRPr>
          </a:p>
        </p:txBody>
      </p:sp>
      <p:sp>
        <p:nvSpPr>
          <p:cNvPr id="9" name="Kotak Teks 8">
            <a:extLst>
              <a:ext uri="{FF2B5EF4-FFF2-40B4-BE49-F238E27FC236}">
                <a16:creationId xmlns:a16="http://schemas.microsoft.com/office/drawing/2014/main" xmlns="" id="{49D20556-BDD6-4D37-AB5E-BAF6FA4AC763}"/>
              </a:ext>
            </a:extLst>
          </p:cNvPr>
          <p:cNvSpPr txBox="1"/>
          <p:nvPr/>
        </p:nvSpPr>
        <p:spPr>
          <a:xfrm>
            <a:off x="6927098" y="5203320"/>
            <a:ext cx="4572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Business Sector</a:t>
            </a:r>
            <a:endParaRPr lang="id-ID" b="1"/>
          </a:p>
        </p:txBody>
      </p:sp>
      <p:graphicFrame>
        <p:nvGraphicFramePr>
          <p:cNvPr id="10" name="Chart 9">
            <a:extLst>
              <a:ext uri="{FF2B5EF4-FFF2-40B4-BE49-F238E27FC236}">
                <a16:creationId xmlns:a16="http://schemas.microsoft.com/office/drawing/2014/main" xmlns="" id="{81FFCBE2-FA0B-4606-92FB-818E83A8F704}"/>
              </a:ext>
            </a:extLst>
          </p:cNvPr>
          <p:cNvGraphicFramePr>
            <a:graphicFrameLocks/>
          </p:cNvGraphicFramePr>
          <p:nvPr>
            <p:extLst>
              <p:ext uri="{D42A27DB-BD31-4B8C-83A1-F6EECF244321}">
                <p14:modId xmlns:p14="http://schemas.microsoft.com/office/powerpoint/2010/main" val="1588470576"/>
              </p:ext>
            </p:extLst>
          </p:nvPr>
        </p:nvGraphicFramePr>
        <p:xfrm>
          <a:off x="6927098" y="1732890"/>
          <a:ext cx="4572000" cy="3275207"/>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xmlns="" id="{5E62C359-8E0E-4A7F-A6E3-3C24E316033C}"/>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dirty="0">
                <a:ea typeface="+mj-lt"/>
                <a:cs typeface="+mj-lt"/>
              </a:rPr>
              <a:t>Profile of </a:t>
            </a:r>
            <a:r>
              <a:rPr lang="en-ID" sz="3600" b="1" dirty="0" err="1">
                <a:ea typeface="+mj-lt"/>
                <a:cs typeface="+mj-lt"/>
              </a:rPr>
              <a:t>Potensial</a:t>
            </a:r>
            <a:r>
              <a:rPr lang="en-ID" sz="3600" b="1" dirty="0">
                <a:ea typeface="+mj-lt"/>
                <a:cs typeface="+mj-lt"/>
              </a:rPr>
              <a:t> Industry Rooftop PV Respondents </a:t>
            </a:r>
            <a:endParaRPr lang="id-ID" sz="3600" b="1" dirty="0"/>
          </a:p>
        </p:txBody>
      </p:sp>
      <p:graphicFrame>
        <p:nvGraphicFramePr>
          <p:cNvPr id="8" name="Chart 7">
            <a:extLst>
              <a:ext uri="{FF2B5EF4-FFF2-40B4-BE49-F238E27FC236}">
                <a16:creationId xmlns:a16="http://schemas.microsoft.com/office/drawing/2014/main" xmlns="" id="{E2F57982-4BE4-484B-B85B-3A907FA31AF2}"/>
              </a:ext>
            </a:extLst>
          </p:cNvPr>
          <p:cNvGraphicFramePr>
            <a:graphicFrameLocks/>
          </p:cNvGraphicFramePr>
          <p:nvPr>
            <p:extLst>
              <p:ext uri="{D42A27DB-BD31-4B8C-83A1-F6EECF244321}">
                <p14:modId xmlns:p14="http://schemas.microsoft.com/office/powerpoint/2010/main" val="1519593475"/>
              </p:ext>
            </p:extLst>
          </p:nvPr>
        </p:nvGraphicFramePr>
        <p:xfrm>
          <a:off x="692901" y="1732889"/>
          <a:ext cx="5581290" cy="3275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7533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4242DA80-9BE3-4034-80AD-0A2E5F51E718}"/>
              </a:ext>
            </a:extLst>
          </p:cNvPr>
          <p:cNvSpPr txBox="1"/>
          <p:nvPr/>
        </p:nvSpPr>
        <p:spPr>
          <a:xfrm>
            <a:off x="518160" y="5440232"/>
            <a:ext cx="54184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Area</a:t>
            </a:r>
            <a:endParaRPr lang="en-US" b="1">
              <a:cs typeface="Calibri"/>
            </a:endParaRPr>
          </a:p>
        </p:txBody>
      </p:sp>
      <p:sp>
        <p:nvSpPr>
          <p:cNvPr id="9" name="Kotak Teks 8">
            <a:extLst>
              <a:ext uri="{FF2B5EF4-FFF2-40B4-BE49-F238E27FC236}">
                <a16:creationId xmlns:a16="http://schemas.microsoft.com/office/drawing/2014/main" xmlns="" id="{8D0A0C03-69F0-409D-8D6A-132C753F8224}"/>
              </a:ext>
            </a:extLst>
          </p:cNvPr>
          <p:cNvSpPr txBox="1"/>
          <p:nvPr/>
        </p:nvSpPr>
        <p:spPr>
          <a:xfrm>
            <a:off x="6475562" y="5486399"/>
            <a:ext cx="51982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the Distance from City Center</a:t>
            </a:r>
            <a:endParaRPr lang="en-US" b="1">
              <a:cs typeface="Calibri"/>
            </a:endParaRPr>
          </a:p>
        </p:txBody>
      </p:sp>
      <p:sp>
        <p:nvSpPr>
          <p:cNvPr id="10" name="Title 1">
            <a:extLst>
              <a:ext uri="{FF2B5EF4-FFF2-40B4-BE49-F238E27FC236}">
                <a16:creationId xmlns:a16="http://schemas.microsoft.com/office/drawing/2014/main" xmlns="" id="{B1CB1C93-B4AD-4F90-8284-9996ED4F6D2E}"/>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dirty="0">
                <a:ea typeface="+mj-lt"/>
                <a:cs typeface="+mj-lt"/>
              </a:rPr>
              <a:t>Profile of </a:t>
            </a:r>
            <a:r>
              <a:rPr lang="en-ID" sz="3600" b="1" dirty="0" err="1">
                <a:ea typeface="+mj-lt"/>
                <a:cs typeface="+mj-lt"/>
              </a:rPr>
              <a:t>Potensial</a:t>
            </a:r>
            <a:r>
              <a:rPr lang="en-ID" sz="3600" b="1" dirty="0">
                <a:ea typeface="+mj-lt"/>
                <a:cs typeface="+mj-lt"/>
              </a:rPr>
              <a:t> Industry Rooftop PV Respondents </a:t>
            </a:r>
            <a:endParaRPr lang="id-ID" sz="3600" b="1" dirty="0"/>
          </a:p>
        </p:txBody>
      </p:sp>
      <p:graphicFrame>
        <p:nvGraphicFramePr>
          <p:cNvPr id="8" name="Chart 7">
            <a:extLst>
              <a:ext uri="{FF2B5EF4-FFF2-40B4-BE49-F238E27FC236}">
                <a16:creationId xmlns:a16="http://schemas.microsoft.com/office/drawing/2014/main" xmlns="" id="{39C513B4-9144-4797-920B-291C1FA9941F}"/>
              </a:ext>
            </a:extLst>
          </p:cNvPr>
          <p:cNvGraphicFramePr>
            <a:graphicFrameLocks/>
          </p:cNvGraphicFramePr>
          <p:nvPr>
            <p:extLst>
              <p:ext uri="{D42A27DB-BD31-4B8C-83A1-F6EECF244321}">
                <p14:modId xmlns:p14="http://schemas.microsoft.com/office/powerpoint/2010/main" val="324002049"/>
              </p:ext>
            </p:extLst>
          </p:nvPr>
        </p:nvGraphicFramePr>
        <p:xfrm>
          <a:off x="518159" y="2057400"/>
          <a:ext cx="5198277" cy="31888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D55903C6-2A0A-4BBD-86E9-D9FB0CC182A7}"/>
              </a:ext>
            </a:extLst>
          </p:cNvPr>
          <p:cNvGraphicFramePr>
            <a:graphicFrameLocks/>
          </p:cNvGraphicFramePr>
          <p:nvPr>
            <p:extLst>
              <p:ext uri="{D42A27DB-BD31-4B8C-83A1-F6EECF244321}">
                <p14:modId xmlns:p14="http://schemas.microsoft.com/office/powerpoint/2010/main" val="4170740140"/>
              </p:ext>
            </p:extLst>
          </p:nvPr>
        </p:nvGraphicFramePr>
        <p:xfrm>
          <a:off x="6475562" y="2057400"/>
          <a:ext cx="5198277" cy="31888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9138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Kotak Teks 6">
            <a:extLst>
              <a:ext uri="{FF2B5EF4-FFF2-40B4-BE49-F238E27FC236}">
                <a16:creationId xmlns:a16="http://schemas.microsoft.com/office/drawing/2014/main" xmlns="" id="{FECC28ED-6D89-4493-B5B1-FB5927E4FEF0}"/>
              </a:ext>
            </a:extLst>
          </p:cNvPr>
          <p:cNvSpPr txBox="1"/>
          <p:nvPr/>
        </p:nvSpPr>
        <p:spPr>
          <a:xfrm>
            <a:off x="451988" y="5344388"/>
            <a:ext cx="56440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Number of Workers</a:t>
            </a:r>
            <a:endParaRPr lang="id-ID" b="1"/>
          </a:p>
        </p:txBody>
      </p:sp>
      <p:sp>
        <p:nvSpPr>
          <p:cNvPr id="9" name="Kotak Teks 8">
            <a:extLst>
              <a:ext uri="{FF2B5EF4-FFF2-40B4-BE49-F238E27FC236}">
                <a16:creationId xmlns:a16="http://schemas.microsoft.com/office/drawing/2014/main" xmlns="" id="{248288B4-545E-43DF-9BB3-BA3885A84476}"/>
              </a:ext>
            </a:extLst>
          </p:cNvPr>
          <p:cNvSpPr txBox="1"/>
          <p:nvPr/>
        </p:nvSpPr>
        <p:spPr>
          <a:xfrm>
            <a:off x="6499860" y="5344388"/>
            <a:ext cx="52401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ea typeface="+mn-lt"/>
                <a:cs typeface="+mn-lt"/>
              </a:rPr>
              <a:t>Profile of Respondents Based on Number of Rooms</a:t>
            </a:r>
            <a:endParaRPr lang="en-US" b="1">
              <a:cs typeface="Calibri"/>
            </a:endParaRPr>
          </a:p>
        </p:txBody>
      </p:sp>
      <p:sp>
        <p:nvSpPr>
          <p:cNvPr id="10" name="Title 1">
            <a:extLst>
              <a:ext uri="{FF2B5EF4-FFF2-40B4-BE49-F238E27FC236}">
                <a16:creationId xmlns:a16="http://schemas.microsoft.com/office/drawing/2014/main" xmlns="" id="{05D8AAA2-6ABD-4B0A-9EA9-6BE741206E2F}"/>
              </a:ext>
            </a:extLst>
          </p:cNvPr>
          <p:cNvSpPr txBox="1">
            <a:spLocks/>
          </p:cNvSpPr>
          <p:nvPr/>
        </p:nvSpPr>
        <p:spPr>
          <a:xfrm>
            <a:off x="1120140" y="391546"/>
            <a:ext cx="9951720" cy="886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3600" b="1" dirty="0">
                <a:ea typeface="+mj-lt"/>
                <a:cs typeface="+mj-lt"/>
              </a:rPr>
              <a:t>Profile of </a:t>
            </a:r>
            <a:r>
              <a:rPr lang="en-ID" sz="3600" b="1" dirty="0" err="1">
                <a:ea typeface="+mj-lt"/>
                <a:cs typeface="+mj-lt"/>
              </a:rPr>
              <a:t>Potensial</a:t>
            </a:r>
            <a:r>
              <a:rPr lang="en-ID" sz="3600" b="1" dirty="0">
                <a:ea typeface="+mj-lt"/>
                <a:cs typeface="+mj-lt"/>
              </a:rPr>
              <a:t> Industry Rooftop PV Respondents </a:t>
            </a:r>
            <a:endParaRPr lang="id-ID" sz="3600" b="1" dirty="0"/>
          </a:p>
        </p:txBody>
      </p:sp>
      <p:graphicFrame>
        <p:nvGraphicFramePr>
          <p:cNvPr id="11" name="Chart 10">
            <a:extLst>
              <a:ext uri="{FF2B5EF4-FFF2-40B4-BE49-F238E27FC236}">
                <a16:creationId xmlns:a16="http://schemas.microsoft.com/office/drawing/2014/main" xmlns="" id="{D2EA16B3-B002-4981-96DE-D23F827AD6CA}"/>
              </a:ext>
            </a:extLst>
          </p:cNvPr>
          <p:cNvGraphicFramePr>
            <a:graphicFrameLocks/>
          </p:cNvGraphicFramePr>
          <p:nvPr>
            <p:extLst>
              <p:ext uri="{D42A27DB-BD31-4B8C-83A1-F6EECF244321}">
                <p14:modId xmlns:p14="http://schemas.microsoft.com/office/powerpoint/2010/main" val="392898333"/>
              </p:ext>
            </p:extLst>
          </p:nvPr>
        </p:nvGraphicFramePr>
        <p:xfrm>
          <a:off x="451988" y="1888587"/>
          <a:ext cx="5650302" cy="33586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xmlns="" id="{DC2EEFBF-B7F2-4EE3-80E9-5EB4DF2CCDDC}"/>
              </a:ext>
            </a:extLst>
          </p:cNvPr>
          <p:cNvGraphicFramePr>
            <a:graphicFrameLocks/>
          </p:cNvGraphicFramePr>
          <p:nvPr>
            <p:extLst>
              <p:ext uri="{D42A27DB-BD31-4B8C-83A1-F6EECF244321}">
                <p14:modId xmlns:p14="http://schemas.microsoft.com/office/powerpoint/2010/main" val="146270547"/>
              </p:ext>
            </p:extLst>
          </p:nvPr>
        </p:nvGraphicFramePr>
        <p:xfrm>
          <a:off x="6499860" y="1888586"/>
          <a:ext cx="5240152" cy="3358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8888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6D6306C-ED4F-4AAE-B4A5-EEA6AFAD72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0EC5361D-F897-4856-B945-0455A365E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xmlns="" id="{4508C0C5-2268-42B5-B3C8-4D0899E05F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xmlns="" id="{141ACBDB-38F8-4B34-8183-BD95B4E55A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DE00DB52-3455-4E2F-867B-A6D0516E1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xmlns="" id="{9E914C83-E0D8-4953-92D5-169D28CB43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xmlns="" id="{3512E083-F550-46AF-8490-767ECFD00C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3E1BB0E-19FC-4FD3-B2FC-B7B5BF6191DA}"/>
              </a:ext>
            </a:extLst>
          </p:cNvPr>
          <p:cNvSpPr>
            <a:spLocks noGrp="1"/>
          </p:cNvSpPr>
          <p:nvPr>
            <p:ph type="title"/>
          </p:nvPr>
        </p:nvSpPr>
        <p:spPr/>
        <p:txBody>
          <a:bodyPr/>
          <a:lstStyle/>
          <a:p>
            <a:r>
              <a:rPr lang="en-US">
                <a:ea typeface="+mj-lt"/>
                <a:cs typeface="+mj-lt"/>
              </a:rPr>
              <a:t>Market Characteristics of PV Rooftop</a:t>
            </a:r>
          </a:p>
        </p:txBody>
      </p:sp>
      <p:graphicFrame>
        <p:nvGraphicFramePr>
          <p:cNvPr id="5" name="Content Placeholder 2">
            <a:extLst>
              <a:ext uri="{FF2B5EF4-FFF2-40B4-BE49-F238E27FC236}">
                <a16:creationId xmlns:a16="http://schemas.microsoft.com/office/drawing/2014/main" xmlns="" id="{870B7DA8-DD22-484A-ADA4-119895B3882D}"/>
              </a:ext>
            </a:extLst>
          </p:cNvPr>
          <p:cNvGraphicFramePr>
            <a:graphicFrameLocks noGrp="1"/>
          </p:cNvGraphicFramePr>
          <p:nvPr>
            <p:ph idx="1"/>
            <p:extLst>
              <p:ext uri="{D42A27DB-BD31-4B8C-83A1-F6EECF244321}">
                <p14:modId xmlns:p14="http://schemas.microsoft.com/office/powerpoint/2010/main" val="2272186952"/>
              </p:ext>
            </p:extLst>
          </p:nvPr>
        </p:nvGraphicFramePr>
        <p:xfrm>
          <a:off x="838200" y="1825625"/>
          <a:ext cx="9552318" cy="2726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851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340A9-9A1E-45FA-9B96-D30D939D220C}"/>
              </a:ext>
            </a:extLst>
          </p:cNvPr>
          <p:cNvSpPr>
            <a:spLocks noGrp="1"/>
          </p:cNvSpPr>
          <p:nvPr>
            <p:ph type="title"/>
          </p:nvPr>
        </p:nvSpPr>
        <p:spPr>
          <a:xfrm>
            <a:off x="838200" y="365125"/>
            <a:ext cx="10515600" cy="750469"/>
          </a:xfrm>
        </p:spPr>
        <p:txBody>
          <a:bodyPr/>
          <a:lstStyle/>
          <a:p>
            <a:r>
              <a:rPr lang="en-US" sz="4000" b="1">
                <a:cs typeface="Calibri Light"/>
              </a:rPr>
              <a:t>Aspect of Supply</a:t>
            </a:r>
          </a:p>
        </p:txBody>
      </p:sp>
      <p:sp>
        <p:nvSpPr>
          <p:cNvPr id="3" name="Content Placeholder 2">
            <a:extLst>
              <a:ext uri="{FF2B5EF4-FFF2-40B4-BE49-F238E27FC236}">
                <a16:creationId xmlns:a16="http://schemas.microsoft.com/office/drawing/2014/main" xmlns="" id="{B7F5944A-046A-451D-A0FF-E3A9B7CF722B}"/>
              </a:ext>
            </a:extLst>
          </p:cNvPr>
          <p:cNvSpPr>
            <a:spLocks noGrp="1"/>
          </p:cNvSpPr>
          <p:nvPr>
            <p:ph idx="1"/>
          </p:nvPr>
        </p:nvSpPr>
        <p:spPr>
          <a:xfrm>
            <a:off x="910086" y="1264909"/>
            <a:ext cx="10443714" cy="4912054"/>
          </a:xfrm>
        </p:spPr>
        <p:txBody>
          <a:bodyPr vert="horz" lIns="91440" tIns="45720" rIns="91440" bIns="45720" rtlCol="0" anchor="t">
            <a:normAutofit/>
          </a:bodyPr>
          <a:lstStyle/>
          <a:p>
            <a:pPr marL="0" indent="0">
              <a:buNone/>
            </a:pPr>
            <a:r>
              <a:rPr lang="en-US" sz="2400">
                <a:ea typeface="+mn-lt"/>
                <a:cs typeface="+mn-lt"/>
              </a:rPr>
              <a:t>1) Legality Aspect</a:t>
            </a:r>
            <a:endParaRPr lang="en-US"/>
          </a:p>
          <a:p>
            <a:pPr marL="0" indent="0" algn="just">
              <a:buNone/>
            </a:pPr>
            <a:r>
              <a:rPr lang="en-US" sz="2400">
                <a:ea typeface="+mn-lt"/>
                <a:cs typeface="+mn-lt"/>
              </a:rPr>
              <a:t>The legality of using Rooftop Solar Electricity or PV Rooftop is based on several regulations that have been made by the Indonesian government. </a:t>
            </a:r>
            <a:endParaRPr lang="en-US" sz="2400">
              <a:cs typeface="Calibri"/>
            </a:endParaRPr>
          </a:p>
          <a:p>
            <a:pPr algn="just"/>
            <a:r>
              <a:rPr lang="en-US" sz="2400">
                <a:ea typeface="+mn-lt"/>
                <a:cs typeface="+mn-lt"/>
              </a:rPr>
              <a:t>Law Number 30 of 2009 concerning Electricity has covered community participation in energy supply.</a:t>
            </a:r>
            <a:endParaRPr lang="en-US">
              <a:ea typeface="+mn-lt"/>
              <a:cs typeface="+mn-lt"/>
            </a:endParaRPr>
          </a:p>
          <a:p>
            <a:pPr algn="just"/>
            <a:r>
              <a:rPr lang="en-US" sz="2400">
                <a:ea typeface="+mn-lt"/>
                <a:cs typeface="+mn-lt"/>
              </a:rPr>
              <a:t>Minister of Energy and Mineral Resources Regulation Number 49 of 2018 concerning the Use of Rooftop Solar Power Generation Systems by Consumers of PT Perusahaan Listrik Negara (Persero).</a:t>
            </a:r>
          </a:p>
        </p:txBody>
      </p:sp>
    </p:spTree>
    <p:extLst>
      <p:ext uri="{BB962C8B-B14F-4D97-AF65-F5344CB8AC3E}">
        <p14:creationId xmlns:p14="http://schemas.microsoft.com/office/powerpoint/2010/main" val="40380152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CCF5C-2B74-4A1D-96BD-369E28D36FE8}"/>
              </a:ext>
            </a:extLst>
          </p:cNvPr>
          <p:cNvSpPr>
            <a:spLocks noGrp="1"/>
          </p:cNvSpPr>
          <p:nvPr>
            <p:ph type="title"/>
          </p:nvPr>
        </p:nvSpPr>
        <p:spPr>
          <a:xfrm>
            <a:off x="838200" y="500847"/>
            <a:ext cx="10515600" cy="707337"/>
          </a:xfrm>
        </p:spPr>
        <p:txBody>
          <a:bodyPr/>
          <a:lstStyle/>
          <a:p>
            <a:r>
              <a:rPr lang="en-US" sz="4000" b="1">
                <a:ea typeface="+mj-lt"/>
                <a:cs typeface="+mj-lt"/>
              </a:rPr>
              <a:t>PV Technology Market Share</a:t>
            </a:r>
            <a:endParaRPr lang="en-US" b="1"/>
          </a:p>
        </p:txBody>
      </p:sp>
      <p:sp>
        <p:nvSpPr>
          <p:cNvPr id="3" name="Content Placeholder 2">
            <a:extLst>
              <a:ext uri="{FF2B5EF4-FFF2-40B4-BE49-F238E27FC236}">
                <a16:creationId xmlns:a16="http://schemas.microsoft.com/office/drawing/2014/main" xmlns="" id="{1F1027FD-5DAE-4D06-8B90-15B00EB15104}"/>
              </a:ext>
            </a:extLst>
          </p:cNvPr>
          <p:cNvSpPr>
            <a:spLocks noGrp="1"/>
          </p:cNvSpPr>
          <p:nvPr>
            <p:ph idx="1"/>
          </p:nvPr>
        </p:nvSpPr>
        <p:spPr>
          <a:xfrm>
            <a:off x="7104185" y="1750417"/>
            <a:ext cx="4637496" cy="4351336"/>
          </a:xfrm>
        </p:spPr>
        <p:txBody>
          <a:bodyPr vert="horz" lIns="91440" tIns="45720" rIns="91440" bIns="45720" rtlCol="0" anchor="t">
            <a:normAutofit/>
          </a:bodyPr>
          <a:lstStyle/>
          <a:p>
            <a:r>
              <a:rPr lang="en-US" sz="2000">
                <a:ea typeface="+mn-lt"/>
                <a:cs typeface="+mn-lt"/>
              </a:rPr>
              <a:t>The fluctuation of different material types since 1980 are thin film PV, multi-Si, mono-Si. 90% of the PV in the market is made of c-Si (multi) whereas c-Si is mostly made in China. </a:t>
            </a:r>
          </a:p>
          <a:p>
            <a:r>
              <a:rPr lang="en-US" sz="2000">
                <a:ea typeface="+mn-lt"/>
                <a:cs typeface="+mn-lt"/>
              </a:rPr>
              <a:t>The amount of use of c-Si cannot be separated from its progress which is getting better, starting from BSF and PERC based with 20% efficiency then changing to </a:t>
            </a:r>
            <a:r>
              <a:rPr lang="en-US" sz="2000" err="1">
                <a:ea typeface="+mn-lt"/>
                <a:cs typeface="+mn-lt"/>
              </a:rPr>
              <a:t>TOPCOn</a:t>
            </a:r>
            <a:r>
              <a:rPr lang="en-US" sz="2000">
                <a:ea typeface="+mn-lt"/>
                <a:cs typeface="+mn-lt"/>
              </a:rPr>
              <a:t>, HRC, and IBC with efficiency increasing to 25%.</a:t>
            </a:r>
          </a:p>
        </p:txBody>
      </p:sp>
      <p:pic>
        <p:nvPicPr>
          <p:cNvPr id="4" name="Picture 4" descr="Chart, bar chart&#10;&#10;Description automatically generated">
            <a:extLst>
              <a:ext uri="{FF2B5EF4-FFF2-40B4-BE49-F238E27FC236}">
                <a16:creationId xmlns:a16="http://schemas.microsoft.com/office/drawing/2014/main" xmlns="" id="{3CE6C2AC-EDA5-49CB-B825-91957EC183BE}"/>
              </a:ext>
            </a:extLst>
          </p:cNvPr>
          <p:cNvPicPr>
            <a:picLocks noChangeAspect="1"/>
          </p:cNvPicPr>
          <p:nvPr/>
        </p:nvPicPr>
        <p:blipFill>
          <a:blip r:embed="rId2"/>
          <a:stretch>
            <a:fillRect/>
          </a:stretch>
        </p:blipFill>
        <p:spPr>
          <a:xfrm>
            <a:off x="612164" y="1962754"/>
            <a:ext cx="6265653" cy="3926662"/>
          </a:xfrm>
          <a:prstGeom prst="rect">
            <a:avLst/>
          </a:prstGeom>
        </p:spPr>
      </p:pic>
    </p:spTree>
    <p:extLst>
      <p:ext uri="{BB962C8B-B14F-4D97-AF65-F5344CB8AC3E}">
        <p14:creationId xmlns:p14="http://schemas.microsoft.com/office/powerpoint/2010/main" val="3865379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A41AF6-D73B-49F0-867B-B1BDCC2E1648}"/>
              </a:ext>
            </a:extLst>
          </p:cNvPr>
          <p:cNvSpPr>
            <a:spLocks noGrp="1"/>
          </p:cNvSpPr>
          <p:nvPr>
            <p:ph type="title"/>
          </p:nvPr>
        </p:nvSpPr>
        <p:spPr>
          <a:xfrm>
            <a:off x="838200" y="348845"/>
            <a:ext cx="10515600" cy="635450"/>
          </a:xfrm>
        </p:spPr>
        <p:txBody>
          <a:bodyPr>
            <a:normAutofit fontScale="90000"/>
          </a:bodyPr>
          <a:lstStyle/>
          <a:p>
            <a:r>
              <a:rPr lang="en-US">
                <a:ea typeface="+mj-lt"/>
                <a:cs typeface="+mj-lt"/>
              </a:rPr>
              <a:t>PV Rooftop Vendors</a:t>
            </a:r>
            <a:endParaRPr lang="en-US"/>
          </a:p>
        </p:txBody>
      </p:sp>
      <p:sp>
        <p:nvSpPr>
          <p:cNvPr id="6" name="TextBox 5">
            <a:extLst>
              <a:ext uri="{FF2B5EF4-FFF2-40B4-BE49-F238E27FC236}">
                <a16:creationId xmlns:a16="http://schemas.microsoft.com/office/drawing/2014/main" xmlns="" id="{713B4AD8-6EDF-4616-8597-F735341E37CA}"/>
              </a:ext>
            </a:extLst>
          </p:cNvPr>
          <p:cNvSpPr txBox="1"/>
          <p:nvPr/>
        </p:nvSpPr>
        <p:spPr>
          <a:xfrm>
            <a:off x="4710023" y="220836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graphicFrame>
        <p:nvGraphicFramePr>
          <p:cNvPr id="10" name="Content Placeholder 9">
            <a:extLst>
              <a:ext uri="{FF2B5EF4-FFF2-40B4-BE49-F238E27FC236}">
                <a16:creationId xmlns:a16="http://schemas.microsoft.com/office/drawing/2014/main" xmlns="" id="{26F74E10-9E94-46E4-B285-B313294C15F9}"/>
              </a:ext>
            </a:extLst>
          </p:cNvPr>
          <p:cNvGraphicFramePr>
            <a:graphicFrameLocks noGrp="1"/>
          </p:cNvGraphicFramePr>
          <p:nvPr>
            <p:ph idx="1"/>
            <p:extLst>
              <p:ext uri="{D42A27DB-BD31-4B8C-83A1-F6EECF244321}">
                <p14:modId xmlns:p14="http://schemas.microsoft.com/office/powerpoint/2010/main" val="1146701905"/>
              </p:ext>
            </p:extLst>
          </p:nvPr>
        </p:nvGraphicFramePr>
        <p:xfrm>
          <a:off x="823824" y="939316"/>
          <a:ext cx="10515598" cy="5774055"/>
        </p:xfrm>
        <a:graphic>
          <a:graphicData uri="http://schemas.openxmlformats.org/drawingml/2006/table">
            <a:tbl>
              <a:tblPr firstRow="1" firstCol="1" bandRow="1">
                <a:tableStyleId>{5C22544A-7EE6-4342-B048-85BDC9FD1C3A}</a:tableStyleId>
              </a:tblPr>
              <a:tblGrid>
                <a:gridCol w="3917576">
                  <a:extLst>
                    <a:ext uri="{9D8B030D-6E8A-4147-A177-3AD203B41FA5}">
                      <a16:colId xmlns:a16="http://schemas.microsoft.com/office/drawing/2014/main" xmlns="" val="3693351007"/>
                    </a:ext>
                  </a:extLst>
                </a:gridCol>
                <a:gridCol w="3917576">
                  <a:extLst>
                    <a:ext uri="{9D8B030D-6E8A-4147-A177-3AD203B41FA5}">
                      <a16:colId xmlns:a16="http://schemas.microsoft.com/office/drawing/2014/main" xmlns="" val="1006237877"/>
                    </a:ext>
                  </a:extLst>
                </a:gridCol>
                <a:gridCol w="2680446">
                  <a:extLst>
                    <a:ext uri="{9D8B030D-6E8A-4147-A177-3AD203B41FA5}">
                      <a16:colId xmlns:a16="http://schemas.microsoft.com/office/drawing/2014/main" xmlns="" val="872563964"/>
                    </a:ext>
                  </a:extLst>
                </a:gridCol>
              </a:tblGrid>
              <a:tr h="333375">
                <a:tc>
                  <a:txBody>
                    <a:bodyPr/>
                    <a:lstStyle/>
                    <a:p>
                      <a:pPr lvl="0" algn="ctr">
                        <a:lnSpc>
                          <a:spcPct val="150000"/>
                        </a:lnSpc>
                        <a:spcAft>
                          <a:spcPts val="0"/>
                        </a:spcAft>
                        <a:buNone/>
                      </a:pPr>
                      <a:r>
                        <a:rPr lang="en-ID" sz="1400" b="0" i="0" u="none" strike="noStrike" noProof="0">
                          <a:effectLst/>
                          <a:latin typeface="Calibri"/>
                        </a:rPr>
                        <a:t>Vendor Address</a:t>
                      </a:r>
                      <a:endParaRPr lang="en-ID" sz="1400">
                        <a:effectLst/>
                      </a:endParaRPr>
                    </a:p>
                  </a:txBody>
                  <a:tcPr marL="68580" marR="68580" marT="0" marB="0" anchor="ctr"/>
                </a:tc>
                <a:tc>
                  <a:txBody>
                    <a:bodyPr/>
                    <a:lstStyle/>
                    <a:p>
                      <a:pPr lvl="0" algn="ctr">
                        <a:lnSpc>
                          <a:spcPct val="150000"/>
                        </a:lnSpc>
                        <a:spcAft>
                          <a:spcPts val="0"/>
                        </a:spcAft>
                        <a:buNone/>
                      </a:pPr>
                      <a:r>
                        <a:rPr lang="en-ID" sz="1400" b="0" i="0" u="none" strike="noStrike" noProof="0">
                          <a:effectLst/>
                          <a:latin typeface="Calibri"/>
                        </a:rPr>
                        <a:t>Vendor Name</a:t>
                      </a:r>
                      <a:endParaRPr lang="en-ID" sz="1400">
                        <a:effectLst/>
                      </a:endParaRPr>
                    </a:p>
                  </a:txBody>
                  <a:tcPr marL="68580" marR="68580" marT="0" marB="0" anchor="ctr"/>
                </a:tc>
                <a:tc>
                  <a:txBody>
                    <a:bodyPr/>
                    <a:lstStyle/>
                    <a:p>
                      <a:pPr lvl="0" algn="ctr">
                        <a:lnSpc>
                          <a:spcPct val="150000"/>
                        </a:lnSpc>
                        <a:spcAft>
                          <a:spcPts val="0"/>
                        </a:spcAft>
                        <a:buNone/>
                      </a:pPr>
                      <a:r>
                        <a:rPr lang="en-ID" sz="1400" b="0" i="0" u="none" strike="noStrike" noProof="0">
                          <a:effectLst/>
                          <a:latin typeface="Calibri"/>
                        </a:rPr>
                        <a:t>Number of Respondents</a:t>
                      </a:r>
                      <a:endParaRPr lang="en-ID" sz="1400" err="1">
                        <a:effectLst/>
                      </a:endParaRPr>
                    </a:p>
                  </a:txBody>
                  <a:tcPr marL="68580" marR="68580" marT="0" marB="0" anchor="ctr"/>
                </a:tc>
                <a:extLst>
                  <a:ext uri="{0D108BD9-81ED-4DB2-BD59-A6C34878D82A}">
                    <a16:rowId xmlns:a16="http://schemas.microsoft.com/office/drawing/2014/main" xmlns="" val="3389625805"/>
                  </a:ext>
                </a:extLst>
              </a:tr>
              <a:tr h="215900">
                <a:tc rowSpan="10">
                  <a:txBody>
                    <a:bodyPr/>
                    <a:lstStyle/>
                    <a:p>
                      <a:pPr>
                        <a:lnSpc>
                          <a:spcPct val="150000"/>
                        </a:lnSpc>
                        <a:spcAft>
                          <a:spcPts val="0"/>
                        </a:spcAft>
                      </a:pPr>
                      <a:r>
                        <a:rPr lang="en-ID" sz="1400">
                          <a:effectLst/>
                        </a:rPr>
                        <a:t>Bali</a:t>
                      </a:r>
                    </a:p>
                  </a:txBody>
                  <a:tcPr marL="68580" marR="68580" marT="0" marB="0" anchor="ctr"/>
                </a:tc>
                <a:tc>
                  <a:txBody>
                    <a:bodyPr/>
                    <a:lstStyle/>
                    <a:p>
                      <a:pPr>
                        <a:lnSpc>
                          <a:spcPct val="150000"/>
                        </a:lnSpc>
                        <a:spcAft>
                          <a:spcPts val="0"/>
                        </a:spcAft>
                      </a:pPr>
                      <a:r>
                        <a:rPr lang="en-ID" sz="1400">
                          <a:effectLst/>
                        </a:rPr>
                        <a:t>CV Citra Surya </a:t>
                      </a:r>
                      <a:r>
                        <a:rPr lang="en-ID" sz="1400" err="1">
                          <a:effectLst/>
                        </a:rPr>
                        <a:t>Dewata</a:t>
                      </a:r>
                    </a:p>
                  </a:txBody>
                  <a:tcPr marL="68580" marR="68580" marT="0" marB="0" anchor="ctr"/>
                </a:tc>
                <a:tc>
                  <a:txBody>
                    <a:bodyPr/>
                    <a:lstStyle/>
                    <a:p>
                      <a:pPr algn="ctr">
                        <a:lnSpc>
                          <a:spcPct val="150000"/>
                        </a:lnSpc>
                        <a:spcAft>
                          <a:spcPts val="0"/>
                        </a:spcAft>
                      </a:pPr>
                      <a:r>
                        <a:rPr lang="en-ID" sz="1400">
                          <a:effectLst/>
                        </a:rPr>
                        <a:t>2</a:t>
                      </a:r>
                    </a:p>
                  </a:txBody>
                  <a:tcPr marL="68580" marR="68580" marT="0" marB="0" anchor="ctr"/>
                </a:tc>
                <a:extLst>
                  <a:ext uri="{0D108BD9-81ED-4DB2-BD59-A6C34878D82A}">
                    <a16:rowId xmlns:a16="http://schemas.microsoft.com/office/drawing/2014/main" xmlns="" val="478743210"/>
                  </a:ext>
                </a:extLst>
              </a:tr>
              <a:tr h="215900">
                <a:tc vMerge="1">
                  <a:txBody>
                    <a:bodyPr/>
                    <a:lstStyle/>
                    <a:p>
                      <a:endParaRPr lang="en-US"/>
                    </a:p>
                  </a:txBody>
                  <a:tcPr/>
                </a:tc>
                <a:tc>
                  <a:txBody>
                    <a:bodyPr/>
                    <a:lstStyle/>
                    <a:p>
                      <a:pPr>
                        <a:lnSpc>
                          <a:spcPct val="150000"/>
                        </a:lnSpc>
                        <a:spcAft>
                          <a:spcPts val="0"/>
                        </a:spcAft>
                      </a:pPr>
                      <a:r>
                        <a:rPr lang="en-ID" sz="1400" err="1">
                          <a:effectLst/>
                        </a:rPr>
                        <a:t>Inecosolar</a:t>
                      </a:r>
                    </a:p>
                  </a:txBody>
                  <a:tcPr marL="68580" marR="68580" marT="0" marB="0" anchor="ctr"/>
                </a:tc>
                <a:tc>
                  <a:txBody>
                    <a:bodyPr/>
                    <a:lstStyle/>
                    <a:p>
                      <a:pPr algn="ctr">
                        <a:lnSpc>
                          <a:spcPct val="150000"/>
                        </a:lnSpc>
                        <a:spcAft>
                          <a:spcPts val="0"/>
                        </a:spcAft>
                      </a:pPr>
                      <a:r>
                        <a:rPr lang="en-ID" sz="1400">
                          <a:effectLst/>
                        </a:rPr>
                        <a:t>2</a:t>
                      </a:r>
                    </a:p>
                  </a:txBody>
                  <a:tcPr marL="68580" marR="68580" marT="0" marB="0" anchor="ctr"/>
                </a:tc>
                <a:extLst>
                  <a:ext uri="{0D108BD9-81ED-4DB2-BD59-A6C34878D82A}">
                    <a16:rowId xmlns:a16="http://schemas.microsoft.com/office/drawing/2014/main" xmlns="" val="2550036478"/>
                  </a:ext>
                </a:extLst>
              </a:tr>
              <a:tr h="215900">
                <a:tc vMerge="1">
                  <a:txBody>
                    <a:bodyPr/>
                    <a:lstStyle/>
                    <a:p>
                      <a:endParaRPr lang="en-US"/>
                    </a:p>
                  </a:txBody>
                  <a:tcPr/>
                </a:tc>
                <a:tc>
                  <a:txBody>
                    <a:bodyPr/>
                    <a:lstStyle/>
                    <a:p>
                      <a:pPr>
                        <a:lnSpc>
                          <a:spcPct val="150000"/>
                        </a:lnSpc>
                        <a:spcAft>
                          <a:spcPts val="0"/>
                        </a:spcAft>
                      </a:pPr>
                      <a:r>
                        <a:rPr lang="en-ID" sz="1400" err="1">
                          <a:effectLst/>
                        </a:rPr>
                        <a:t>Koperasi</a:t>
                      </a:r>
                      <a:r>
                        <a:rPr lang="en-ID" sz="1400">
                          <a:effectLst/>
                        </a:rPr>
                        <a:t> </a:t>
                      </a:r>
                      <a:r>
                        <a:rPr lang="en-ID" sz="1400" err="1">
                          <a:effectLst/>
                        </a:rPr>
                        <a:t>Amoghasiddhi</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421631003"/>
                  </a:ext>
                </a:extLst>
              </a:tr>
              <a:tr h="215900">
                <a:tc vMerge="1">
                  <a:txBody>
                    <a:bodyPr/>
                    <a:lstStyle/>
                    <a:p>
                      <a:endParaRPr lang="en-US"/>
                    </a:p>
                  </a:txBody>
                  <a:tcPr/>
                </a:tc>
                <a:tc>
                  <a:txBody>
                    <a:bodyPr/>
                    <a:lstStyle/>
                    <a:p>
                      <a:pPr>
                        <a:lnSpc>
                          <a:spcPct val="150000"/>
                        </a:lnSpc>
                        <a:spcAft>
                          <a:spcPts val="0"/>
                        </a:spcAft>
                      </a:pPr>
                      <a:r>
                        <a:rPr lang="en-ID" sz="1400">
                          <a:effectLst/>
                        </a:rPr>
                        <a:t>PT Daya Matahari Indonesia</a:t>
                      </a:r>
                    </a:p>
                  </a:txBody>
                  <a:tcPr marL="68580" marR="68580" marT="0" marB="0" anchor="ctr"/>
                </a:tc>
                <a:tc>
                  <a:txBody>
                    <a:bodyPr/>
                    <a:lstStyle/>
                    <a:p>
                      <a:pPr algn="ctr">
                        <a:lnSpc>
                          <a:spcPct val="150000"/>
                        </a:lnSpc>
                        <a:spcAft>
                          <a:spcPts val="0"/>
                        </a:spcAft>
                      </a:pPr>
                      <a:r>
                        <a:rPr lang="en-ID" sz="1400">
                          <a:effectLst/>
                        </a:rPr>
                        <a:t>2</a:t>
                      </a:r>
                    </a:p>
                  </a:txBody>
                  <a:tcPr marL="68580" marR="68580" marT="0" marB="0" anchor="ctr"/>
                </a:tc>
                <a:extLst>
                  <a:ext uri="{0D108BD9-81ED-4DB2-BD59-A6C34878D82A}">
                    <a16:rowId xmlns:a16="http://schemas.microsoft.com/office/drawing/2014/main" xmlns="" val="379038422"/>
                  </a:ext>
                </a:extLst>
              </a:tr>
              <a:tr h="215900">
                <a:tc vMerge="1">
                  <a:txBody>
                    <a:bodyPr/>
                    <a:lstStyle/>
                    <a:p>
                      <a:endParaRPr lang="en-US"/>
                    </a:p>
                  </a:txBody>
                  <a:tcPr/>
                </a:tc>
                <a:tc>
                  <a:txBody>
                    <a:bodyPr/>
                    <a:lstStyle/>
                    <a:p>
                      <a:pPr>
                        <a:lnSpc>
                          <a:spcPct val="150000"/>
                        </a:lnSpc>
                        <a:spcAft>
                          <a:spcPts val="0"/>
                        </a:spcAft>
                      </a:pPr>
                      <a:r>
                        <a:rPr lang="en-ID" sz="1400">
                          <a:effectLst/>
                        </a:rPr>
                        <a:t>PT Nusa Solar</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1145145903"/>
                  </a:ext>
                </a:extLst>
              </a:tr>
              <a:tr h="215900">
                <a:tc vMerge="1">
                  <a:txBody>
                    <a:bodyPr/>
                    <a:lstStyle/>
                    <a:p>
                      <a:endParaRPr lang="en-US"/>
                    </a:p>
                  </a:txBody>
                  <a:tcPr/>
                </a:tc>
                <a:tc>
                  <a:txBody>
                    <a:bodyPr/>
                    <a:lstStyle/>
                    <a:p>
                      <a:pPr>
                        <a:lnSpc>
                          <a:spcPct val="150000"/>
                        </a:lnSpc>
                        <a:spcAft>
                          <a:spcPts val="0"/>
                        </a:spcAft>
                      </a:pPr>
                      <a:r>
                        <a:rPr lang="en-ID" sz="1400">
                          <a:effectLst/>
                        </a:rPr>
                        <a:t>PT Solar Power Indonesia</a:t>
                      </a:r>
                    </a:p>
                  </a:txBody>
                  <a:tcPr marL="68580" marR="68580" marT="0" marB="0" anchor="ctr"/>
                </a:tc>
                <a:tc>
                  <a:txBody>
                    <a:bodyPr/>
                    <a:lstStyle/>
                    <a:p>
                      <a:pPr algn="ctr">
                        <a:lnSpc>
                          <a:spcPct val="150000"/>
                        </a:lnSpc>
                        <a:spcAft>
                          <a:spcPts val="0"/>
                        </a:spcAft>
                      </a:pPr>
                      <a:r>
                        <a:rPr lang="en-ID" sz="1400">
                          <a:effectLst/>
                        </a:rPr>
                        <a:t>11</a:t>
                      </a:r>
                    </a:p>
                  </a:txBody>
                  <a:tcPr marL="68580" marR="68580" marT="0" marB="0" anchor="ctr"/>
                </a:tc>
                <a:extLst>
                  <a:ext uri="{0D108BD9-81ED-4DB2-BD59-A6C34878D82A}">
                    <a16:rowId xmlns:a16="http://schemas.microsoft.com/office/drawing/2014/main" xmlns="" val="1929335956"/>
                  </a:ext>
                </a:extLst>
              </a:tr>
              <a:tr h="215900">
                <a:tc vMerge="1">
                  <a:txBody>
                    <a:bodyPr/>
                    <a:lstStyle/>
                    <a:p>
                      <a:endParaRPr lang="en-US"/>
                    </a:p>
                  </a:txBody>
                  <a:tcPr/>
                </a:tc>
                <a:tc>
                  <a:txBody>
                    <a:bodyPr/>
                    <a:lstStyle/>
                    <a:p>
                      <a:pPr>
                        <a:lnSpc>
                          <a:spcPct val="150000"/>
                        </a:lnSpc>
                        <a:spcAft>
                          <a:spcPts val="0"/>
                        </a:spcAft>
                      </a:pPr>
                      <a:r>
                        <a:rPr lang="en-ID" sz="1400">
                          <a:effectLst/>
                        </a:rPr>
                        <a:t>PT Solar System</a:t>
                      </a:r>
                    </a:p>
                  </a:txBody>
                  <a:tcPr marL="68580" marR="68580" marT="0" marB="0" anchor="ctr"/>
                </a:tc>
                <a:tc>
                  <a:txBody>
                    <a:bodyPr/>
                    <a:lstStyle/>
                    <a:p>
                      <a:pPr algn="ctr">
                        <a:lnSpc>
                          <a:spcPct val="150000"/>
                        </a:lnSpc>
                        <a:spcAft>
                          <a:spcPts val="0"/>
                        </a:spcAft>
                      </a:pPr>
                      <a:r>
                        <a:rPr lang="en-ID" sz="1400">
                          <a:effectLst/>
                        </a:rPr>
                        <a:t>4</a:t>
                      </a:r>
                    </a:p>
                  </a:txBody>
                  <a:tcPr marL="68580" marR="68580" marT="0" marB="0" anchor="ctr"/>
                </a:tc>
                <a:extLst>
                  <a:ext uri="{0D108BD9-81ED-4DB2-BD59-A6C34878D82A}">
                    <a16:rowId xmlns:a16="http://schemas.microsoft.com/office/drawing/2014/main" xmlns="" val="2182192788"/>
                  </a:ext>
                </a:extLst>
              </a:tr>
              <a:tr h="215900">
                <a:tc vMerge="1">
                  <a:txBody>
                    <a:bodyPr/>
                    <a:lstStyle/>
                    <a:p>
                      <a:endParaRPr lang="en-US"/>
                    </a:p>
                  </a:txBody>
                  <a:tcPr/>
                </a:tc>
                <a:tc>
                  <a:txBody>
                    <a:bodyPr/>
                    <a:lstStyle/>
                    <a:p>
                      <a:pPr>
                        <a:lnSpc>
                          <a:spcPct val="150000"/>
                        </a:lnSpc>
                        <a:spcAft>
                          <a:spcPts val="0"/>
                        </a:spcAft>
                      </a:pPr>
                      <a:r>
                        <a:rPr lang="en-ID" sz="1400">
                          <a:effectLst/>
                        </a:rPr>
                        <a:t>PT Wido Solar</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3238999998"/>
                  </a:ext>
                </a:extLst>
              </a:tr>
              <a:tr h="215900">
                <a:tc vMerge="1">
                  <a:txBody>
                    <a:bodyPr/>
                    <a:lstStyle/>
                    <a:p>
                      <a:endParaRPr lang="en-US"/>
                    </a:p>
                  </a:txBody>
                  <a:tcPr/>
                </a:tc>
                <a:tc>
                  <a:txBody>
                    <a:bodyPr/>
                    <a:lstStyle/>
                    <a:p>
                      <a:pPr>
                        <a:lnSpc>
                          <a:spcPct val="150000"/>
                        </a:lnSpc>
                        <a:spcAft>
                          <a:spcPts val="0"/>
                        </a:spcAft>
                      </a:pPr>
                      <a:r>
                        <a:rPr lang="en-ID" sz="1400">
                          <a:effectLst/>
                        </a:rPr>
                        <a:t>Solar Panel Bali</a:t>
                      </a:r>
                    </a:p>
                  </a:txBody>
                  <a:tcPr marL="68580" marR="68580" marT="0" marB="0" anchor="ctr"/>
                </a:tc>
                <a:tc>
                  <a:txBody>
                    <a:bodyPr/>
                    <a:lstStyle/>
                    <a:p>
                      <a:pPr algn="ctr">
                        <a:lnSpc>
                          <a:spcPct val="150000"/>
                        </a:lnSpc>
                        <a:spcAft>
                          <a:spcPts val="0"/>
                        </a:spcAft>
                      </a:pPr>
                      <a:r>
                        <a:rPr lang="en-ID" sz="1400">
                          <a:effectLst/>
                        </a:rPr>
                        <a:t>6</a:t>
                      </a:r>
                    </a:p>
                  </a:txBody>
                  <a:tcPr marL="68580" marR="68580" marT="0" marB="0" anchor="ctr"/>
                </a:tc>
                <a:extLst>
                  <a:ext uri="{0D108BD9-81ED-4DB2-BD59-A6C34878D82A}">
                    <a16:rowId xmlns:a16="http://schemas.microsoft.com/office/drawing/2014/main" xmlns="" val="2054229021"/>
                  </a:ext>
                </a:extLst>
              </a:tr>
              <a:tr h="215900">
                <a:tc vMerge="1">
                  <a:txBody>
                    <a:bodyPr/>
                    <a:lstStyle/>
                    <a:p>
                      <a:endParaRPr lang="en-US"/>
                    </a:p>
                  </a:txBody>
                  <a:tcPr/>
                </a:tc>
                <a:tc>
                  <a:txBody>
                    <a:bodyPr/>
                    <a:lstStyle/>
                    <a:p>
                      <a:pPr>
                        <a:lnSpc>
                          <a:spcPct val="150000"/>
                        </a:lnSpc>
                        <a:spcAft>
                          <a:spcPts val="0"/>
                        </a:spcAft>
                      </a:pPr>
                      <a:r>
                        <a:rPr lang="en-ID" sz="1400">
                          <a:effectLst/>
                        </a:rPr>
                        <a:t>Surya Panel Bali</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19237355"/>
                  </a:ext>
                </a:extLst>
              </a:tr>
              <a:tr h="215900">
                <a:tc>
                  <a:txBody>
                    <a:bodyPr/>
                    <a:lstStyle/>
                    <a:p>
                      <a:pPr>
                        <a:lnSpc>
                          <a:spcPct val="150000"/>
                        </a:lnSpc>
                        <a:spcAft>
                          <a:spcPts val="0"/>
                        </a:spcAft>
                      </a:pPr>
                      <a:r>
                        <a:rPr lang="en-ID" sz="1400">
                          <a:effectLst/>
                        </a:rPr>
                        <a:t>Bogor</a:t>
                      </a:r>
                    </a:p>
                  </a:txBody>
                  <a:tcPr marL="68580" marR="68580" marT="0" marB="0" anchor="ctr"/>
                </a:tc>
                <a:tc>
                  <a:txBody>
                    <a:bodyPr/>
                    <a:lstStyle/>
                    <a:p>
                      <a:pPr>
                        <a:lnSpc>
                          <a:spcPct val="150000"/>
                        </a:lnSpc>
                        <a:spcAft>
                          <a:spcPts val="0"/>
                        </a:spcAft>
                      </a:pPr>
                      <a:r>
                        <a:rPr lang="en-ID" sz="1400">
                          <a:effectLst/>
                        </a:rPr>
                        <a:t>PT </a:t>
                      </a:r>
                      <a:r>
                        <a:rPr lang="en-ID" sz="1400" err="1">
                          <a:effectLst/>
                        </a:rPr>
                        <a:t>Altamaya</a:t>
                      </a:r>
                      <a:r>
                        <a:rPr lang="en-ID" sz="1400">
                          <a:effectLst/>
                        </a:rPr>
                        <a:t> Teknik </a:t>
                      </a:r>
                      <a:r>
                        <a:rPr lang="en-ID" sz="1400" err="1">
                          <a:effectLst/>
                        </a:rPr>
                        <a:t>Mandiri</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399313653"/>
                  </a:ext>
                </a:extLst>
              </a:tr>
              <a:tr h="215900">
                <a:tc rowSpan="6">
                  <a:txBody>
                    <a:bodyPr/>
                    <a:lstStyle/>
                    <a:p>
                      <a:pPr>
                        <a:lnSpc>
                          <a:spcPct val="150000"/>
                        </a:lnSpc>
                        <a:spcAft>
                          <a:spcPts val="0"/>
                        </a:spcAft>
                      </a:pPr>
                      <a:r>
                        <a:rPr lang="en-ID" sz="1400">
                          <a:effectLst/>
                        </a:rPr>
                        <a:t>Jakarta</a:t>
                      </a:r>
                    </a:p>
                  </a:txBody>
                  <a:tcPr marL="68580" marR="68580" marT="0" marB="0" anchor="ctr"/>
                </a:tc>
                <a:tc>
                  <a:txBody>
                    <a:bodyPr/>
                    <a:lstStyle/>
                    <a:p>
                      <a:pPr>
                        <a:lnSpc>
                          <a:spcPct val="150000"/>
                        </a:lnSpc>
                        <a:spcAft>
                          <a:spcPts val="0"/>
                        </a:spcAft>
                      </a:pPr>
                      <a:r>
                        <a:rPr lang="en-ID" sz="1400">
                          <a:effectLst/>
                        </a:rPr>
                        <a:t>EASR</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3360898619"/>
                  </a:ext>
                </a:extLst>
              </a:tr>
              <a:tr h="215900">
                <a:tc vMerge="1">
                  <a:txBody>
                    <a:bodyPr/>
                    <a:lstStyle/>
                    <a:p>
                      <a:endParaRPr lang="en-US"/>
                    </a:p>
                  </a:txBody>
                  <a:tcPr/>
                </a:tc>
                <a:tc>
                  <a:txBody>
                    <a:bodyPr/>
                    <a:lstStyle/>
                    <a:p>
                      <a:pPr>
                        <a:lnSpc>
                          <a:spcPct val="150000"/>
                        </a:lnSpc>
                        <a:spcAft>
                          <a:spcPts val="0"/>
                        </a:spcAft>
                      </a:pPr>
                      <a:r>
                        <a:rPr lang="en-ID" sz="1400">
                          <a:effectLst/>
                        </a:rPr>
                        <a:t>EIN</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3876422406"/>
                  </a:ext>
                </a:extLst>
              </a:tr>
              <a:tr h="215900">
                <a:tc vMerge="1">
                  <a:txBody>
                    <a:bodyPr/>
                    <a:lstStyle/>
                    <a:p>
                      <a:endParaRPr lang="en-US"/>
                    </a:p>
                  </a:txBody>
                  <a:tcPr/>
                </a:tc>
                <a:tc>
                  <a:txBody>
                    <a:bodyPr/>
                    <a:lstStyle/>
                    <a:p>
                      <a:pPr>
                        <a:lnSpc>
                          <a:spcPct val="150000"/>
                        </a:lnSpc>
                        <a:spcAft>
                          <a:spcPts val="0"/>
                        </a:spcAft>
                      </a:pPr>
                      <a:r>
                        <a:rPr lang="en-ID" sz="1400">
                          <a:effectLst/>
                        </a:rPr>
                        <a:t>ELN</a:t>
                      </a:r>
                    </a:p>
                  </a:txBody>
                  <a:tcPr marL="68580" marR="68580" marT="0" marB="0" anchor="ctr"/>
                </a:tc>
                <a:tc>
                  <a:txBody>
                    <a:bodyPr/>
                    <a:lstStyle/>
                    <a:p>
                      <a:pPr algn="ctr">
                        <a:lnSpc>
                          <a:spcPct val="150000"/>
                        </a:lnSpc>
                        <a:spcAft>
                          <a:spcPts val="0"/>
                        </a:spcAft>
                      </a:pPr>
                      <a:r>
                        <a:rPr lang="en-ID" sz="1400">
                          <a:effectLst/>
                        </a:rPr>
                        <a:t>3</a:t>
                      </a:r>
                    </a:p>
                  </a:txBody>
                  <a:tcPr marL="68580" marR="68580" marT="0" marB="0" anchor="ctr"/>
                </a:tc>
                <a:extLst>
                  <a:ext uri="{0D108BD9-81ED-4DB2-BD59-A6C34878D82A}">
                    <a16:rowId xmlns:a16="http://schemas.microsoft.com/office/drawing/2014/main" xmlns="" val="1031042336"/>
                  </a:ext>
                </a:extLst>
              </a:tr>
              <a:tr h="215900">
                <a:tc vMerge="1">
                  <a:txBody>
                    <a:bodyPr/>
                    <a:lstStyle/>
                    <a:p>
                      <a:endParaRPr lang="en-US"/>
                    </a:p>
                  </a:txBody>
                  <a:tcPr/>
                </a:tc>
                <a:tc>
                  <a:txBody>
                    <a:bodyPr/>
                    <a:lstStyle/>
                    <a:p>
                      <a:pPr>
                        <a:lnSpc>
                          <a:spcPct val="150000"/>
                        </a:lnSpc>
                        <a:spcAft>
                          <a:spcPts val="0"/>
                        </a:spcAft>
                      </a:pPr>
                      <a:r>
                        <a:rPr lang="en-ID" sz="1400">
                          <a:effectLst/>
                        </a:rPr>
                        <a:t>ESDM</a:t>
                      </a:r>
                    </a:p>
                  </a:txBody>
                  <a:tcPr marL="68580" marR="68580" marT="0" marB="0" anchor="ctr"/>
                </a:tc>
                <a:tc>
                  <a:txBody>
                    <a:bodyPr/>
                    <a:lstStyle/>
                    <a:p>
                      <a:pPr algn="ctr">
                        <a:lnSpc>
                          <a:spcPct val="150000"/>
                        </a:lnSpc>
                        <a:spcAft>
                          <a:spcPts val="0"/>
                        </a:spcAft>
                      </a:pPr>
                      <a:r>
                        <a:rPr lang="en-ID" sz="1400">
                          <a:effectLst/>
                        </a:rPr>
                        <a:t>8</a:t>
                      </a:r>
                    </a:p>
                  </a:txBody>
                  <a:tcPr marL="68580" marR="68580" marT="0" marB="0" anchor="ctr"/>
                </a:tc>
                <a:extLst>
                  <a:ext uri="{0D108BD9-81ED-4DB2-BD59-A6C34878D82A}">
                    <a16:rowId xmlns:a16="http://schemas.microsoft.com/office/drawing/2014/main" xmlns="" val="2719836406"/>
                  </a:ext>
                </a:extLst>
              </a:tr>
              <a:tr h="215900">
                <a:tc vMerge="1">
                  <a:txBody>
                    <a:bodyPr/>
                    <a:lstStyle/>
                    <a:p>
                      <a:endParaRPr lang="en-US"/>
                    </a:p>
                  </a:txBody>
                  <a:tcPr/>
                </a:tc>
                <a:tc>
                  <a:txBody>
                    <a:bodyPr/>
                    <a:lstStyle/>
                    <a:p>
                      <a:pPr>
                        <a:lnSpc>
                          <a:spcPct val="150000"/>
                        </a:lnSpc>
                        <a:spcAft>
                          <a:spcPts val="0"/>
                        </a:spcAft>
                      </a:pPr>
                      <a:r>
                        <a:rPr lang="en-ID" sz="1400">
                          <a:effectLst/>
                        </a:rPr>
                        <a:t>PT Contained Energy Indonesia</a:t>
                      </a:r>
                    </a:p>
                  </a:txBody>
                  <a:tcPr marL="68580" marR="68580" marT="0" marB="0" anchor="ctr"/>
                </a:tc>
                <a:tc>
                  <a:txBody>
                    <a:bodyPr/>
                    <a:lstStyle/>
                    <a:p>
                      <a:pPr algn="ctr">
                        <a:lnSpc>
                          <a:spcPct val="150000"/>
                        </a:lnSpc>
                        <a:spcAft>
                          <a:spcPts val="0"/>
                        </a:spcAft>
                      </a:pPr>
                      <a:r>
                        <a:rPr lang="en-ID" sz="1400">
                          <a:effectLst/>
                        </a:rPr>
                        <a:t>19</a:t>
                      </a:r>
                    </a:p>
                  </a:txBody>
                  <a:tcPr marL="68580" marR="68580" marT="0" marB="0" anchor="ctr"/>
                </a:tc>
                <a:extLst>
                  <a:ext uri="{0D108BD9-81ED-4DB2-BD59-A6C34878D82A}">
                    <a16:rowId xmlns:a16="http://schemas.microsoft.com/office/drawing/2014/main" xmlns="" val="1982905141"/>
                  </a:ext>
                </a:extLst>
              </a:tr>
              <a:tr h="215900">
                <a:tc vMerge="1">
                  <a:txBody>
                    <a:bodyPr/>
                    <a:lstStyle/>
                    <a:p>
                      <a:endParaRPr lang="en-US"/>
                    </a:p>
                  </a:txBody>
                  <a:tcPr/>
                </a:tc>
                <a:tc>
                  <a:txBody>
                    <a:bodyPr/>
                    <a:lstStyle/>
                    <a:p>
                      <a:pPr>
                        <a:lnSpc>
                          <a:spcPct val="150000"/>
                        </a:lnSpc>
                        <a:spcAft>
                          <a:spcPts val="0"/>
                        </a:spcAft>
                      </a:pPr>
                      <a:r>
                        <a:rPr lang="en-ID" sz="1400">
                          <a:effectLst/>
                        </a:rPr>
                        <a:t>PT Sinar </a:t>
                      </a:r>
                      <a:r>
                        <a:rPr lang="en-ID" sz="1400" err="1">
                          <a:effectLst/>
                        </a:rPr>
                        <a:t>Metrindo</a:t>
                      </a:r>
                      <a:r>
                        <a:rPr lang="en-ID" sz="1400">
                          <a:effectLst/>
                        </a:rPr>
                        <a:t> Perkasa</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2210293017"/>
                  </a:ext>
                </a:extLst>
              </a:tr>
            </a:tbl>
          </a:graphicData>
        </a:graphic>
      </p:graphicFrame>
      <p:sp>
        <p:nvSpPr>
          <p:cNvPr id="11" name="TextBox 10">
            <a:extLst>
              <a:ext uri="{FF2B5EF4-FFF2-40B4-BE49-F238E27FC236}">
                <a16:creationId xmlns:a16="http://schemas.microsoft.com/office/drawing/2014/main" xmlns="" id="{7581C44B-6983-4E95-9D61-4A7CE5D8E84B}"/>
              </a:ext>
            </a:extLst>
          </p:cNvPr>
          <p:cNvSpPr txBox="1"/>
          <p:nvPr/>
        </p:nvSpPr>
        <p:spPr>
          <a:xfrm>
            <a:off x="4666891" y="253904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Tree>
    <p:extLst>
      <p:ext uri="{BB962C8B-B14F-4D97-AF65-F5344CB8AC3E}">
        <p14:creationId xmlns:p14="http://schemas.microsoft.com/office/powerpoint/2010/main" val="3582058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AB76A792-E563-4050-A5FC-8314C25CF5AC}"/>
              </a:ext>
            </a:extLst>
          </p:cNvPr>
          <p:cNvGraphicFramePr>
            <a:graphicFrameLocks noGrp="1"/>
          </p:cNvGraphicFramePr>
          <p:nvPr>
            <p:ph idx="1"/>
            <p:extLst>
              <p:ext uri="{D42A27DB-BD31-4B8C-83A1-F6EECF244321}">
                <p14:modId xmlns:p14="http://schemas.microsoft.com/office/powerpoint/2010/main" val="223211944"/>
              </p:ext>
            </p:extLst>
          </p:nvPr>
        </p:nvGraphicFramePr>
        <p:xfrm>
          <a:off x="924464" y="804833"/>
          <a:ext cx="10515598" cy="2560320"/>
        </p:xfrm>
        <a:graphic>
          <a:graphicData uri="http://schemas.openxmlformats.org/drawingml/2006/table">
            <a:tbl>
              <a:tblPr firstRow="1" firstCol="1" bandRow="1">
                <a:tableStyleId>{5C22544A-7EE6-4342-B048-85BDC9FD1C3A}</a:tableStyleId>
              </a:tblPr>
              <a:tblGrid>
                <a:gridCol w="3917576">
                  <a:extLst>
                    <a:ext uri="{9D8B030D-6E8A-4147-A177-3AD203B41FA5}">
                      <a16:colId xmlns:a16="http://schemas.microsoft.com/office/drawing/2014/main" xmlns="" val="923909398"/>
                    </a:ext>
                  </a:extLst>
                </a:gridCol>
                <a:gridCol w="3917576">
                  <a:extLst>
                    <a:ext uri="{9D8B030D-6E8A-4147-A177-3AD203B41FA5}">
                      <a16:colId xmlns:a16="http://schemas.microsoft.com/office/drawing/2014/main" xmlns="" val="318281009"/>
                    </a:ext>
                  </a:extLst>
                </a:gridCol>
                <a:gridCol w="2680446">
                  <a:extLst>
                    <a:ext uri="{9D8B030D-6E8A-4147-A177-3AD203B41FA5}">
                      <a16:colId xmlns:a16="http://schemas.microsoft.com/office/drawing/2014/main" xmlns="" val="417343474"/>
                    </a:ext>
                  </a:extLst>
                </a:gridCol>
              </a:tblGrid>
              <a:tr h="228600">
                <a:tc rowSpan="2">
                  <a:txBody>
                    <a:bodyPr/>
                    <a:lstStyle/>
                    <a:p>
                      <a:pPr>
                        <a:lnSpc>
                          <a:spcPct val="150000"/>
                        </a:lnSpc>
                        <a:spcAft>
                          <a:spcPts val="0"/>
                        </a:spcAft>
                      </a:pPr>
                      <a:r>
                        <a:rPr lang="en-ID" sz="1400" dirty="0" err="1">
                          <a:effectLst/>
                        </a:rPr>
                        <a:t>Probolinggo</a:t>
                      </a:r>
                      <a:endParaRPr lang="en-ID" sz="1400" dirty="0">
                        <a:effectLst/>
                      </a:endParaRPr>
                    </a:p>
                  </a:txBody>
                  <a:tcPr marL="68580" marR="68580" marT="0" marB="0" anchor="ctr"/>
                </a:tc>
                <a:tc>
                  <a:txBody>
                    <a:bodyPr/>
                    <a:lstStyle/>
                    <a:p>
                      <a:pPr>
                        <a:lnSpc>
                          <a:spcPct val="150000"/>
                        </a:lnSpc>
                        <a:spcAft>
                          <a:spcPts val="0"/>
                        </a:spcAft>
                      </a:pPr>
                      <a:r>
                        <a:rPr lang="en-ID" sz="1400" b="0" dirty="0" err="1">
                          <a:solidFill>
                            <a:schemeClr val="tx1"/>
                          </a:solidFill>
                          <a:effectLst/>
                        </a:rPr>
                        <a:t>Paiton</a:t>
                      </a:r>
                      <a:r>
                        <a:rPr lang="en-ID" sz="1400" b="0" dirty="0">
                          <a:solidFill>
                            <a:schemeClr val="tx1"/>
                          </a:solidFill>
                          <a:effectLst/>
                        </a:rPr>
                        <a:t> Energy dan IBEKA</a:t>
                      </a:r>
                    </a:p>
                  </a:txBody>
                  <a:tcPr marL="68580" marR="68580" marT="0" marB="0" anchor="ctr">
                    <a:solidFill>
                      <a:srgbClr val="E7EFEC"/>
                    </a:solidFill>
                  </a:tcPr>
                </a:tc>
                <a:tc>
                  <a:txBody>
                    <a:bodyPr/>
                    <a:lstStyle/>
                    <a:p>
                      <a:pPr algn="ctr">
                        <a:lnSpc>
                          <a:spcPct val="150000"/>
                        </a:lnSpc>
                        <a:spcAft>
                          <a:spcPts val="0"/>
                        </a:spcAft>
                      </a:pPr>
                      <a:r>
                        <a:rPr lang="en-ID" sz="1400" b="0" dirty="0">
                          <a:solidFill>
                            <a:schemeClr val="tx1"/>
                          </a:solidFill>
                          <a:effectLst/>
                        </a:rPr>
                        <a:t>1</a:t>
                      </a:r>
                    </a:p>
                  </a:txBody>
                  <a:tcPr marL="68580" marR="68580" marT="0" marB="0" anchor="ctr">
                    <a:solidFill>
                      <a:srgbClr val="E7EFEC"/>
                    </a:solidFill>
                  </a:tcPr>
                </a:tc>
                <a:extLst>
                  <a:ext uri="{0D108BD9-81ED-4DB2-BD59-A6C34878D82A}">
                    <a16:rowId xmlns:a16="http://schemas.microsoft.com/office/drawing/2014/main" xmlns="" val="145265234"/>
                  </a:ext>
                </a:extLst>
              </a:tr>
              <a:tr h="145448">
                <a:tc vMerge="1">
                  <a:txBody>
                    <a:bodyPr/>
                    <a:lstStyle/>
                    <a:p>
                      <a:endParaRPr lang="en-US"/>
                    </a:p>
                  </a:txBody>
                  <a:tcPr/>
                </a:tc>
                <a:tc>
                  <a:txBody>
                    <a:bodyPr/>
                    <a:lstStyle/>
                    <a:p>
                      <a:pPr>
                        <a:lnSpc>
                          <a:spcPct val="150000"/>
                        </a:lnSpc>
                        <a:spcAft>
                          <a:spcPts val="0"/>
                        </a:spcAft>
                      </a:pPr>
                      <a:r>
                        <a:rPr lang="en-ID" sz="1400" dirty="0">
                          <a:effectLst/>
                        </a:rPr>
                        <a:t>PT Integral </a:t>
                      </a:r>
                      <a:r>
                        <a:rPr lang="en-ID" sz="1400" dirty="0" err="1">
                          <a:effectLst/>
                        </a:rPr>
                        <a:t>Sinergi</a:t>
                      </a:r>
                      <a:endParaRPr lang="en-ID" sz="1400" dirty="0">
                        <a:effectLst/>
                      </a:endParaRPr>
                    </a:p>
                  </a:txBody>
                  <a:tcPr marL="68580" marR="68580" marT="0" marB="0" anchor="ctr"/>
                </a:tc>
                <a:tc>
                  <a:txBody>
                    <a:bodyPr/>
                    <a:lstStyle/>
                    <a:p>
                      <a:pPr algn="ctr">
                        <a:lnSpc>
                          <a:spcPct val="150000"/>
                        </a:lnSpc>
                        <a:spcAft>
                          <a:spcPts val="0"/>
                        </a:spcAft>
                      </a:pPr>
                      <a:r>
                        <a:rPr lang="en-ID" sz="1400" dirty="0">
                          <a:effectLst/>
                        </a:rPr>
                        <a:t>1</a:t>
                      </a:r>
                    </a:p>
                  </a:txBody>
                  <a:tcPr marL="68580" marR="68580" marT="0" marB="0" anchor="ctr"/>
                </a:tc>
                <a:extLst>
                  <a:ext uri="{0D108BD9-81ED-4DB2-BD59-A6C34878D82A}">
                    <a16:rowId xmlns:a16="http://schemas.microsoft.com/office/drawing/2014/main" xmlns="" val="701875020"/>
                  </a:ext>
                </a:extLst>
              </a:tr>
              <a:tr h="215900">
                <a:tc>
                  <a:txBody>
                    <a:bodyPr/>
                    <a:lstStyle/>
                    <a:p>
                      <a:pPr>
                        <a:lnSpc>
                          <a:spcPct val="150000"/>
                        </a:lnSpc>
                        <a:spcAft>
                          <a:spcPts val="0"/>
                        </a:spcAft>
                      </a:pPr>
                      <a:r>
                        <a:rPr lang="en-ID" sz="1400">
                          <a:effectLst/>
                        </a:rPr>
                        <a:t>Semarang</a:t>
                      </a:r>
                    </a:p>
                  </a:txBody>
                  <a:tcPr marL="68580" marR="68580" marT="0" marB="0" anchor="ctr"/>
                </a:tc>
                <a:tc>
                  <a:txBody>
                    <a:bodyPr/>
                    <a:lstStyle/>
                    <a:p>
                      <a:pPr>
                        <a:lnSpc>
                          <a:spcPct val="150000"/>
                        </a:lnSpc>
                        <a:spcAft>
                          <a:spcPts val="0"/>
                        </a:spcAft>
                      </a:pPr>
                      <a:r>
                        <a:rPr lang="en-ID" sz="1400" dirty="0">
                          <a:effectLst/>
                        </a:rPr>
                        <a:t>PT Sarana </a:t>
                      </a:r>
                      <a:r>
                        <a:rPr lang="en-ID" sz="1400" dirty="0" err="1">
                          <a:effectLst/>
                        </a:rPr>
                        <a:t>Bangunindo</a:t>
                      </a:r>
                      <a:r>
                        <a:rPr lang="en-ID" sz="1400" dirty="0">
                          <a:effectLst/>
                        </a:rPr>
                        <a:t> Sejahtera</a:t>
                      </a:r>
                    </a:p>
                  </a:txBody>
                  <a:tcPr marL="68580" marR="68580" marT="0" marB="0" anchor="ctr">
                    <a:solidFill>
                      <a:srgbClr val="E7EFEC"/>
                    </a:solidFill>
                  </a:tcPr>
                </a:tc>
                <a:tc>
                  <a:txBody>
                    <a:bodyPr/>
                    <a:lstStyle/>
                    <a:p>
                      <a:pPr algn="ctr">
                        <a:lnSpc>
                          <a:spcPct val="150000"/>
                        </a:lnSpc>
                        <a:spcAft>
                          <a:spcPts val="0"/>
                        </a:spcAft>
                      </a:pPr>
                      <a:r>
                        <a:rPr lang="en-ID" sz="1400" dirty="0">
                          <a:effectLst/>
                        </a:rPr>
                        <a:t>3</a:t>
                      </a:r>
                    </a:p>
                  </a:txBody>
                  <a:tcPr marL="68580" marR="68580" marT="0" marB="0" anchor="ctr">
                    <a:solidFill>
                      <a:srgbClr val="E7EFEC"/>
                    </a:solidFill>
                  </a:tcPr>
                </a:tc>
                <a:extLst>
                  <a:ext uri="{0D108BD9-81ED-4DB2-BD59-A6C34878D82A}">
                    <a16:rowId xmlns:a16="http://schemas.microsoft.com/office/drawing/2014/main" xmlns="" val="2001312865"/>
                  </a:ext>
                </a:extLst>
              </a:tr>
              <a:tr h="215900">
                <a:tc rowSpan="2">
                  <a:txBody>
                    <a:bodyPr/>
                    <a:lstStyle/>
                    <a:p>
                      <a:pPr>
                        <a:lnSpc>
                          <a:spcPct val="150000"/>
                        </a:lnSpc>
                        <a:spcAft>
                          <a:spcPts val="0"/>
                        </a:spcAft>
                      </a:pPr>
                      <a:r>
                        <a:rPr lang="en-ID" sz="1400">
                          <a:effectLst/>
                        </a:rPr>
                        <a:t>Surabaya</a:t>
                      </a:r>
                    </a:p>
                  </a:txBody>
                  <a:tcPr marL="68580" marR="68580" marT="0" marB="0" anchor="ctr"/>
                </a:tc>
                <a:tc>
                  <a:txBody>
                    <a:bodyPr/>
                    <a:lstStyle/>
                    <a:p>
                      <a:pPr>
                        <a:lnSpc>
                          <a:spcPct val="150000"/>
                        </a:lnSpc>
                        <a:spcAft>
                          <a:spcPts val="0"/>
                        </a:spcAft>
                      </a:pPr>
                      <a:r>
                        <a:rPr lang="en-ID" sz="1400">
                          <a:effectLst/>
                        </a:rPr>
                        <a:t>CV Cahaya Indo Falih</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3149666824"/>
                  </a:ext>
                </a:extLst>
              </a:tr>
              <a:tr h="215900">
                <a:tc vMerge="1">
                  <a:txBody>
                    <a:bodyPr/>
                    <a:lstStyle/>
                    <a:p>
                      <a:endParaRPr lang="en-US"/>
                    </a:p>
                  </a:txBody>
                  <a:tcPr/>
                </a:tc>
                <a:tc>
                  <a:txBody>
                    <a:bodyPr/>
                    <a:lstStyle/>
                    <a:p>
                      <a:pPr>
                        <a:lnSpc>
                          <a:spcPct val="150000"/>
                        </a:lnSpc>
                        <a:spcAft>
                          <a:spcPts val="0"/>
                        </a:spcAft>
                      </a:pPr>
                      <a:r>
                        <a:rPr lang="en-ID" sz="1400">
                          <a:effectLst/>
                        </a:rPr>
                        <a:t>PT Bina Lintas Usaha Ekonomi</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2749388000"/>
                  </a:ext>
                </a:extLst>
              </a:tr>
              <a:tr h="215900">
                <a:tc rowSpan="3">
                  <a:txBody>
                    <a:bodyPr/>
                    <a:lstStyle/>
                    <a:p>
                      <a:pPr>
                        <a:lnSpc>
                          <a:spcPct val="150000"/>
                        </a:lnSpc>
                        <a:spcAft>
                          <a:spcPts val="0"/>
                        </a:spcAft>
                      </a:pPr>
                      <a:r>
                        <a:rPr lang="en-ID" sz="1400">
                          <a:effectLst/>
                        </a:rPr>
                        <a:t>Tangerang</a:t>
                      </a:r>
                    </a:p>
                  </a:txBody>
                  <a:tcPr marL="68580" marR="68580" marT="0" marB="0" anchor="ctr"/>
                </a:tc>
                <a:tc>
                  <a:txBody>
                    <a:bodyPr/>
                    <a:lstStyle/>
                    <a:p>
                      <a:pPr>
                        <a:lnSpc>
                          <a:spcPct val="150000"/>
                        </a:lnSpc>
                        <a:spcAft>
                          <a:spcPts val="0"/>
                        </a:spcAft>
                      </a:pPr>
                      <a:r>
                        <a:rPr lang="en-ID" sz="1400">
                          <a:effectLst/>
                        </a:rPr>
                        <a:t>CV Mitra Energi Mandiri</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1222635467"/>
                  </a:ext>
                </a:extLst>
              </a:tr>
              <a:tr h="215900">
                <a:tc vMerge="1">
                  <a:txBody>
                    <a:bodyPr/>
                    <a:lstStyle/>
                    <a:p>
                      <a:endParaRPr lang="en-US"/>
                    </a:p>
                  </a:txBody>
                  <a:tcPr/>
                </a:tc>
                <a:tc>
                  <a:txBody>
                    <a:bodyPr/>
                    <a:lstStyle/>
                    <a:p>
                      <a:pPr>
                        <a:lnSpc>
                          <a:spcPct val="150000"/>
                        </a:lnSpc>
                        <a:spcAft>
                          <a:spcPts val="0"/>
                        </a:spcAft>
                      </a:pPr>
                      <a:r>
                        <a:rPr lang="en-ID" sz="1400">
                          <a:effectLst/>
                        </a:rPr>
                        <a:t>PT Berlin Energi</a:t>
                      </a:r>
                    </a:p>
                  </a:txBody>
                  <a:tcPr marL="68580" marR="68580" marT="0" marB="0" anchor="ctr"/>
                </a:tc>
                <a:tc>
                  <a:txBody>
                    <a:bodyPr/>
                    <a:lstStyle/>
                    <a:p>
                      <a:pPr algn="ctr">
                        <a:lnSpc>
                          <a:spcPct val="150000"/>
                        </a:lnSpc>
                        <a:spcAft>
                          <a:spcPts val="0"/>
                        </a:spcAft>
                      </a:pPr>
                      <a:r>
                        <a:rPr lang="en-ID" sz="1400">
                          <a:effectLst/>
                        </a:rPr>
                        <a:t>1</a:t>
                      </a:r>
                    </a:p>
                  </a:txBody>
                  <a:tcPr marL="68580" marR="68580" marT="0" marB="0" anchor="ctr"/>
                </a:tc>
                <a:extLst>
                  <a:ext uri="{0D108BD9-81ED-4DB2-BD59-A6C34878D82A}">
                    <a16:rowId xmlns:a16="http://schemas.microsoft.com/office/drawing/2014/main" xmlns="" val="3253149268"/>
                  </a:ext>
                </a:extLst>
              </a:tr>
              <a:tr h="215900">
                <a:tc vMerge="1">
                  <a:txBody>
                    <a:bodyPr/>
                    <a:lstStyle/>
                    <a:p>
                      <a:endParaRPr lang="en-US"/>
                    </a:p>
                  </a:txBody>
                  <a:tcPr/>
                </a:tc>
                <a:tc>
                  <a:txBody>
                    <a:bodyPr/>
                    <a:lstStyle/>
                    <a:p>
                      <a:pPr>
                        <a:lnSpc>
                          <a:spcPct val="150000"/>
                        </a:lnSpc>
                        <a:spcAft>
                          <a:spcPts val="0"/>
                        </a:spcAft>
                      </a:pPr>
                      <a:r>
                        <a:rPr lang="en-ID" sz="1400">
                          <a:effectLst/>
                        </a:rPr>
                        <a:t>PT Enerba Teknologi</a:t>
                      </a:r>
                    </a:p>
                  </a:txBody>
                  <a:tcPr marL="68580" marR="68580" marT="0" marB="0" anchor="ctr"/>
                </a:tc>
                <a:tc>
                  <a:txBody>
                    <a:bodyPr/>
                    <a:lstStyle/>
                    <a:p>
                      <a:pPr algn="ctr">
                        <a:lnSpc>
                          <a:spcPct val="150000"/>
                        </a:lnSpc>
                        <a:spcAft>
                          <a:spcPts val="0"/>
                        </a:spcAft>
                      </a:pPr>
                      <a:r>
                        <a:rPr lang="en-ID" sz="1400" dirty="0">
                          <a:effectLst/>
                        </a:rPr>
                        <a:t>7</a:t>
                      </a:r>
                    </a:p>
                  </a:txBody>
                  <a:tcPr marL="68580" marR="68580" marT="0" marB="0" anchor="ctr"/>
                </a:tc>
                <a:extLst>
                  <a:ext uri="{0D108BD9-81ED-4DB2-BD59-A6C34878D82A}">
                    <a16:rowId xmlns:a16="http://schemas.microsoft.com/office/drawing/2014/main" xmlns="" val="2853482987"/>
                  </a:ext>
                </a:extLst>
              </a:tr>
            </a:tbl>
          </a:graphicData>
        </a:graphic>
      </p:graphicFrame>
      <p:sp>
        <p:nvSpPr>
          <p:cNvPr id="6" name="TextBox 5">
            <a:extLst>
              <a:ext uri="{FF2B5EF4-FFF2-40B4-BE49-F238E27FC236}">
                <a16:creationId xmlns:a16="http://schemas.microsoft.com/office/drawing/2014/main" xmlns="" id="{88105824-485F-482D-BCC3-00A0AE71798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Tree>
    <p:extLst>
      <p:ext uri="{BB962C8B-B14F-4D97-AF65-F5344CB8AC3E}">
        <p14:creationId xmlns:p14="http://schemas.microsoft.com/office/powerpoint/2010/main" val="2374789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1C46AD-AE66-4167-A2FA-E2335F7BCDC5}"/>
              </a:ext>
            </a:extLst>
          </p:cNvPr>
          <p:cNvSpPr>
            <a:spLocks noGrp="1"/>
          </p:cNvSpPr>
          <p:nvPr>
            <p:ph type="title"/>
          </p:nvPr>
        </p:nvSpPr>
        <p:spPr>
          <a:xfrm>
            <a:off x="329946" y="769141"/>
            <a:ext cx="5164856" cy="793601"/>
          </a:xfrm>
        </p:spPr>
        <p:txBody>
          <a:bodyPr>
            <a:noAutofit/>
          </a:bodyPr>
          <a:lstStyle/>
          <a:p>
            <a:pPr algn="ctr"/>
            <a:r>
              <a:rPr lang="en-US" sz="3200" b="1" dirty="0">
                <a:ea typeface="+mj-lt"/>
                <a:cs typeface="+mj-lt"/>
              </a:rPr>
              <a:t>How to Buy and Installation Procedures </a:t>
            </a:r>
            <a:endParaRPr lang="en-US" sz="3200" b="1" dirty="0">
              <a:cs typeface="Calibri Light"/>
            </a:endParaRPr>
          </a:p>
        </p:txBody>
      </p:sp>
      <p:sp>
        <p:nvSpPr>
          <p:cNvPr id="5" name="TextBox 4">
            <a:extLst>
              <a:ext uri="{FF2B5EF4-FFF2-40B4-BE49-F238E27FC236}">
                <a16:creationId xmlns:a16="http://schemas.microsoft.com/office/drawing/2014/main" xmlns="" id="{35667F59-A04F-4434-B721-5E02C12A417C}"/>
              </a:ext>
            </a:extLst>
          </p:cNvPr>
          <p:cNvSpPr txBox="1"/>
          <p:nvPr/>
        </p:nvSpPr>
        <p:spPr>
          <a:xfrm>
            <a:off x="142816" y="6008052"/>
            <a:ext cx="55391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Information Resources Regarding Rooftop PV </a:t>
            </a:r>
          </a:p>
        </p:txBody>
      </p:sp>
      <p:sp>
        <p:nvSpPr>
          <p:cNvPr id="7" name="TextBox 6">
            <a:extLst>
              <a:ext uri="{FF2B5EF4-FFF2-40B4-BE49-F238E27FC236}">
                <a16:creationId xmlns:a16="http://schemas.microsoft.com/office/drawing/2014/main" xmlns="" id="{89DCAD51-C705-4E7F-AE09-7EF2922485A6}"/>
              </a:ext>
            </a:extLst>
          </p:cNvPr>
          <p:cNvSpPr txBox="1"/>
          <p:nvPr/>
        </p:nvSpPr>
        <p:spPr>
          <a:xfrm>
            <a:off x="6192083" y="6008052"/>
            <a:ext cx="55391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How to Buy Rooftop PV </a:t>
            </a:r>
          </a:p>
        </p:txBody>
      </p:sp>
      <p:sp>
        <p:nvSpPr>
          <p:cNvPr id="9" name="TextBox 8">
            <a:extLst>
              <a:ext uri="{FF2B5EF4-FFF2-40B4-BE49-F238E27FC236}">
                <a16:creationId xmlns:a16="http://schemas.microsoft.com/office/drawing/2014/main" xmlns="" id="{307970F5-331C-4CE9-A78B-9295DD92A4CD}"/>
              </a:ext>
            </a:extLst>
          </p:cNvPr>
          <p:cNvSpPr txBox="1"/>
          <p:nvPr/>
        </p:nvSpPr>
        <p:spPr>
          <a:xfrm>
            <a:off x="6687773" y="2798558"/>
            <a:ext cx="45477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Duration of Installments</a:t>
            </a:r>
            <a:endParaRPr lang="en-US" b="1" dirty="0"/>
          </a:p>
        </p:txBody>
      </p:sp>
      <p:graphicFrame>
        <p:nvGraphicFramePr>
          <p:cNvPr id="10" name="Chart 9">
            <a:extLst>
              <a:ext uri="{FF2B5EF4-FFF2-40B4-BE49-F238E27FC236}">
                <a16:creationId xmlns:a16="http://schemas.microsoft.com/office/drawing/2014/main" xmlns="" id="{D31F3F17-652F-449F-BB20-613FB0163486}"/>
              </a:ext>
            </a:extLst>
          </p:cNvPr>
          <p:cNvGraphicFramePr>
            <a:graphicFrameLocks/>
          </p:cNvGraphicFramePr>
          <p:nvPr>
            <p:extLst>
              <p:ext uri="{D42A27DB-BD31-4B8C-83A1-F6EECF244321}">
                <p14:modId xmlns:p14="http://schemas.microsoft.com/office/powerpoint/2010/main" val="1856009443"/>
              </p:ext>
            </p:extLst>
          </p:nvPr>
        </p:nvGraphicFramePr>
        <p:xfrm>
          <a:off x="7119293" y="192042"/>
          <a:ext cx="3684695" cy="26873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BDDCF261-A990-4E47-9399-F83F5C709B4C}"/>
              </a:ext>
            </a:extLst>
          </p:cNvPr>
          <p:cNvGraphicFramePr>
            <a:graphicFrameLocks/>
          </p:cNvGraphicFramePr>
          <p:nvPr>
            <p:extLst>
              <p:ext uri="{D42A27DB-BD31-4B8C-83A1-F6EECF244321}">
                <p14:modId xmlns:p14="http://schemas.microsoft.com/office/powerpoint/2010/main" val="3509786280"/>
              </p:ext>
            </p:extLst>
          </p:nvPr>
        </p:nvGraphicFramePr>
        <p:xfrm>
          <a:off x="142817" y="1774732"/>
          <a:ext cx="5539113" cy="41294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C6CA526B-BFB3-4870-91ED-3ECE18659FA6}"/>
              </a:ext>
            </a:extLst>
          </p:cNvPr>
          <p:cNvGraphicFramePr>
            <a:graphicFrameLocks/>
          </p:cNvGraphicFramePr>
          <p:nvPr>
            <p:extLst>
              <p:ext uri="{D42A27DB-BD31-4B8C-83A1-F6EECF244321}">
                <p14:modId xmlns:p14="http://schemas.microsoft.com/office/powerpoint/2010/main" val="334149224"/>
              </p:ext>
            </p:extLst>
          </p:nvPr>
        </p:nvGraphicFramePr>
        <p:xfrm>
          <a:off x="6010461" y="3375581"/>
          <a:ext cx="5820471" cy="25286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81503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9ACDF6A9-99D2-435B-BEAF-3475E23AC0F7}"/>
              </a:ext>
            </a:extLst>
          </p:cNvPr>
          <p:cNvSpPr txBox="1"/>
          <p:nvPr/>
        </p:nvSpPr>
        <p:spPr>
          <a:xfrm>
            <a:off x="771525" y="4781909"/>
            <a:ext cx="53244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PV Rooftop Installation Initial Costs</a:t>
            </a:r>
            <a:endParaRPr lang="en-US" b="1" dirty="0"/>
          </a:p>
        </p:txBody>
      </p:sp>
      <p:sp>
        <p:nvSpPr>
          <p:cNvPr id="7" name="TextBox 6">
            <a:extLst>
              <a:ext uri="{FF2B5EF4-FFF2-40B4-BE49-F238E27FC236}">
                <a16:creationId xmlns:a16="http://schemas.microsoft.com/office/drawing/2014/main" xmlns="" id="{65F862AA-F522-4D07-AE9A-B9167B3F9874}"/>
              </a:ext>
            </a:extLst>
          </p:cNvPr>
          <p:cNvSpPr txBox="1"/>
          <p:nvPr/>
        </p:nvSpPr>
        <p:spPr>
          <a:xfrm>
            <a:off x="7223614" y="4781909"/>
            <a:ext cx="40402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Respondents' Perceptions Regarding the Price of PV Rooftop Installation</a:t>
            </a:r>
            <a:endParaRPr lang="en-US" b="1" dirty="0"/>
          </a:p>
        </p:txBody>
      </p:sp>
      <p:graphicFrame>
        <p:nvGraphicFramePr>
          <p:cNvPr id="8" name="Chart 7">
            <a:extLst>
              <a:ext uri="{FF2B5EF4-FFF2-40B4-BE49-F238E27FC236}">
                <a16:creationId xmlns:a16="http://schemas.microsoft.com/office/drawing/2014/main" xmlns="" id="{149FDD2E-E132-4871-95E5-531F0D67CBA1}"/>
              </a:ext>
            </a:extLst>
          </p:cNvPr>
          <p:cNvGraphicFramePr>
            <a:graphicFrameLocks/>
          </p:cNvGraphicFramePr>
          <p:nvPr>
            <p:extLst>
              <p:ext uri="{D42A27DB-BD31-4B8C-83A1-F6EECF244321}">
                <p14:modId xmlns:p14="http://schemas.microsoft.com/office/powerpoint/2010/main" val="2847280330"/>
              </p:ext>
            </p:extLst>
          </p:nvPr>
        </p:nvGraphicFramePr>
        <p:xfrm>
          <a:off x="644768" y="1072662"/>
          <a:ext cx="5657558" cy="3513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xmlns="" id="{71A2F0FB-C194-4A03-8EA8-111394A023B2}"/>
              </a:ext>
            </a:extLst>
          </p:cNvPr>
          <p:cNvGraphicFramePr>
            <a:graphicFrameLocks/>
          </p:cNvGraphicFramePr>
          <p:nvPr>
            <p:extLst>
              <p:ext uri="{D42A27DB-BD31-4B8C-83A1-F6EECF244321}">
                <p14:modId xmlns:p14="http://schemas.microsoft.com/office/powerpoint/2010/main" val="3899652072"/>
              </p:ext>
            </p:extLst>
          </p:nvPr>
        </p:nvGraphicFramePr>
        <p:xfrm>
          <a:off x="6940270" y="777240"/>
          <a:ext cx="4606962" cy="3808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92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E85E1DAB-ED28-4BCE-9705-1D65C4A1058D}"/>
              </a:ext>
            </a:extLst>
          </p:cNvPr>
          <p:cNvGraphicFramePr>
            <a:graphicFrameLocks noGrp="1"/>
          </p:cNvGraphicFramePr>
          <p:nvPr>
            <p:ph idx="1"/>
            <p:extLst>
              <p:ext uri="{D42A27DB-BD31-4B8C-83A1-F6EECF244321}">
                <p14:modId xmlns:p14="http://schemas.microsoft.com/office/powerpoint/2010/main" val="2711581228"/>
              </p:ext>
            </p:extLst>
          </p:nvPr>
        </p:nvGraphicFramePr>
        <p:xfrm>
          <a:off x="227186" y="128382"/>
          <a:ext cx="11482464" cy="6619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806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7CDD39DE-0F9E-4BCD-9B95-4FF41EBB284D}"/>
              </a:ext>
            </a:extLst>
          </p:cNvPr>
          <p:cNvSpPr txBox="1"/>
          <p:nvPr/>
        </p:nvSpPr>
        <p:spPr>
          <a:xfrm>
            <a:off x="518089" y="4437654"/>
            <a:ext cx="41680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PV Rooftop Installation Services Options</a:t>
            </a:r>
            <a:endParaRPr lang="en-US" b="1" dirty="0">
              <a:cs typeface="Calibri" panose="020F0502020204030204"/>
            </a:endParaRPr>
          </a:p>
        </p:txBody>
      </p:sp>
      <p:sp>
        <p:nvSpPr>
          <p:cNvPr id="8" name="TextBox 7">
            <a:extLst>
              <a:ext uri="{FF2B5EF4-FFF2-40B4-BE49-F238E27FC236}">
                <a16:creationId xmlns:a16="http://schemas.microsoft.com/office/drawing/2014/main" xmlns="" id="{48F9302C-63A9-4F2D-A1D4-B5383C5E5EFF}"/>
              </a:ext>
            </a:extLst>
          </p:cNvPr>
          <p:cNvSpPr txBox="1"/>
          <p:nvPr/>
        </p:nvSpPr>
        <p:spPr>
          <a:xfrm>
            <a:off x="5662273" y="2668264"/>
            <a:ext cx="57310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Ease of PV Rooftop Installation Licensing Procedures</a:t>
            </a:r>
            <a:endParaRPr lang="en-US" b="1" dirty="0">
              <a:cs typeface="Calibri" panose="020F0502020204030204"/>
            </a:endParaRPr>
          </a:p>
        </p:txBody>
      </p:sp>
      <p:sp>
        <p:nvSpPr>
          <p:cNvPr id="9" name="TextBox 8">
            <a:extLst>
              <a:ext uri="{FF2B5EF4-FFF2-40B4-BE49-F238E27FC236}">
                <a16:creationId xmlns:a16="http://schemas.microsoft.com/office/drawing/2014/main" xmlns="" id="{879B0983-7095-4F6D-8B20-D49ACEFE9D54}"/>
              </a:ext>
            </a:extLst>
          </p:cNvPr>
          <p:cNvSpPr txBox="1"/>
          <p:nvPr/>
        </p:nvSpPr>
        <p:spPr>
          <a:xfrm>
            <a:off x="5466866" y="6274723"/>
            <a:ext cx="57310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The Case Regarding PV Rooftop Installation</a:t>
            </a:r>
            <a:endParaRPr lang="en-US" b="1" dirty="0"/>
          </a:p>
        </p:txBody>
      </p:sp>
      <p:graphicFrame>
        <p:nvGraphicFramePr>
          <p:cNvPr id="11" name="Chart 10">
            <a:extLst>
              <a:ext uri="{FF2B5EF4-FFF2-40B4-BE49-F238E27FC236}">
                <a16:creationId xmlns:a16="http://schemas.microsoft.com/office/drawing/2014/main" xmlns="" id="{ED7AC468-F5C9-4CB4-9AB5-45A2C8745FA2}"/>
              </a:ext>
            </a:extLst>
          </p:cNvPr>
          <p:cNvGraphicFramePr>
            <a:graphicFrameLocks/>
          </p:cNvGraphicFramePr>
          <p:nvPr>
            <p:extLst>
              <p:ext uri="{D42A27DB-BD31-4B8C-83A1-F6EECF244321}">
                <p14:modId xmlns:p14="http://schemas.microsoft.com/office/powerpoint/2010/main" val="3377750078"/>
              </p:ext>
            </p:extLst>
          </p:nvPr>
        </p:nvGraphicFramePr>
        <p:xfrm>
          <a:off x="603301" y="903850"/>
          <a:ext cx="3997583" cy="33491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xmlns="" id="{E651B499-EF94-44F3-A6D5-FBB133D6585C}"/>
              </a:ext>
            </a:extLst>
          </p:cNvPr>
          <p:cNvGraphicFramePr>
            <a:graphicFrameLocks/>
          </p:cNvGraphicFramePr>
          <p:nvPr>
            <p:extLst>
              <p:ext uri="{D42A27DB-BD31-4B8C-83A1-F6EECF244321}">
                <p14:modId xmlns:p14="http://schemas.microsoft.com/office/powerpoint/2010/main" val="283364892"/>
              </p:ext>
            </p:extLst>
          </p:nvPr>
        </p:nvGraphicFramePr>
        <p:xfrm>
          <a:off x="5466867" y="213945"/>
          <a:ext cx="6121832" cy="23604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xmlns="" id="{4A406871-A4C0-4456-A755-C668824F7BCA}"/>
              </a:ext>
            </a:extLst>
          </p:cNvPr>
          <p:cNvGraphicFramePr>
            <a:graphicFrameLocks/>
          </p:cNvGraphicFramePr>
          <p:nvPr>
            <p:extLst>
              <p:ext uri="{D42A27DB-BD31-4B8C-83A1-F6EECF244321}">
                <p14:modId xmlns:p14="http://schemas.microsoft.com/office/powerpoint/2010/main" val="4245657455"/>
              </p:ext>
            </p:extLst>
          </p:nvPr>
        </p:nvGraphicFramePr>
        <p:xfrm>
          <a:off x="5466866" y="3629465"/>
          <a:ext cx="6121833" cy="26452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1086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FA4E288-36F6-495E-998E-8BAAB8DE04DB}"/>
              </a:ext>
            </a:extLst>
          </p:cNvPr>
          <p:cNvSpPr>
            <a:spLocks noGrp="1"/>
          </p:cNvSpPr>
          <p:nvPr>
            <p:ph type="title"/>
          </p:nvPr>
        </p:nvSpPr>
        <p:spPr>
          <a:xfrm>
            <a:off x="838200" y="365125"/>
            <a:ext cx="5098366" cy="1306443"/>
          </a:xfrm>
        </p:spPr>
        <p:txBody>
          <a:bodyPr>
            <a:normAutofit/>
          </a:bodyPr>
          <a:lstStyle/>
          <a:p>
            <a:r>
              <a:rPr lang="en-US" sz="3200" b="1" dirty="0">
                <a:ea typeface="+mj-lt"/>
                <a:cs typeface="+mj-lt"/>
              </a:rPr>
              <a:t>Installation Costs</a:t>
            </a:r>
            <a:endParaRPr lang="en-US" b="1" dirty="0"/>
          </a:p>
        </p:txBody>
      </p:sp>
      <p:sp>
        <p:nvSpPr>
          <p:cNvPr id="3" name="Content Placeholder 2">
            <a:extLst>
              <a:ext uri="{FF2B5EF4-FFF2-40B4-BE49-F238E27FC236}">
                <a16:creationId xmlns:a16="http://schemas.microsoft.com/office/drawing/2014/main" xmlns="" id="{9933F129-39DB-4311-8A10-596AE9F1465D}"/>
              </a:ext>
            </a:extLst>
          </p:cNvPr>
          <p:cNvSpPr>
            <a:spLocks noGrp="1"/>
          </p:cNvSpPr>
          <p:nvPr>
            <p:ph idx="1"/>
          </p:nvPr>
        </p:nvSpPr>
        <p:spPr>
          <a:xfrm>
            <a:off x="838200" y="1825625"/>
            <a:ext cx="4598472" cy="4303464"/>
          </a:xfrm>
        </p:spPr>
        <p:txBody>
          <a:bodyPr vert="horz" lIns="91440" tIns="45720" rIns="91440" bIns="45720" rtlCol="0" anchor="t">
            <a:normAutofit/>
          </a:bodyPr>
          <a:lstStyle/>
          <a:p>
            <a:pPr marL="0" indent="0" algn="just">
              <a:buNone/>
            </a:pPr>
            <a:r>
              <a:rPr lang="en-US" sz="2000">
                <a:ea typeface="+mn-lt"/>
                <a:cs typeface="+mn-lt"/>
              </a:rPr>
              <a:t>The results of the survey on household respondents show that the initial investment costs incurred by respondents vary.</a:t>
            </a:r>
            <a:endParaRPr lang="en-US">
              <a:ea typeface="+mn-lt"/>
              <a:cs typeface="+mn-lt"/>
            </a:endParaRPr>
          </a:p>
          <a:p>
            <a:pPr algn="just"/>
            <a:r>
              <a:rPr lang="en-US" sz="2000">
                <a:ea typeface="+mn-lt"/>
                <a:cs typeface="+mn-lt"/>
              </a:rPr>
              <a:t>Most of the customers said that the initial investment cost for PV Rooftop is Rp. 10,000,000- Rp. 30,000,000.</a:t>
            </a:r>
          </a:p>
          <a:p>
            <a:pPr algn="just"/>
            <a:r>
              <a:rPr lang="en-US" sz="2000">
                <a:ea typeface="+mn-lt"/>
                <a:cs typeface="+mn-lt"/>
              </a:rPr>
              <a:t>The survey results show that 71% of existing household PV Rooftop users say they get a guarantee from the PV Rooftop vendor.</a:t>
            </a:r>
            <a:endParaRPr lang="en-US">
              <a:ea typeface="+mn-lt"/>
              <a:cs typeface="+mn-lt"/>
            </a:endParaRPr>
          </a:p>
          <a:p>
            <a:pPr marL="0" indent="0">
              <a:buNone/>
            </a:pPr>
            <a:endParaRPr lang="en-US" sz="2000">
              <a:cs typeface="Calibri"/>
            </a:endParaRPr>
          </a:p>
        </p:txBody>
      </p:sp>
      <p:sp>
        <p:nvSpPr>
          <p:cNvPr id="5" name="TextBox 4">
            <a:extLst>
              <a:ext uri="{FF2B5EF4-FFF2-40B4-BE49-F238E27FC236}">
                <a16:creationId xmlns:a16="http://schemas.microsoft.com/office/drawing/2014/main" xmlns="" id="{B03EA3FE-5050-4345-A741-7332A2571933}"/>
              </a:ext>
            </a:extLst>
          </p:cNvPr>
          <p:cNvSpPr txBox="1"/>
          <p:nvPr/>
        </p:nvSpPr>
        <p:spPr>
          <a:xfrm>
            <a:off x="5936566" y="4931567"/>
            <a:ext cx="55008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mn-lt"/>
                <a:cs typeface="+mn-lt"/>
              </a:rPr>
              <a:t>Warranty form Provided</a:t>
            </a:r>
            <a:endParaRPr lang="en-US" dirty="0"/>
          </a:p>
        </p:txBody>
      </p:sp>
      <p:pic>
        <p:nvPicPr>
          <p:cNvPr id="7" name="Picture 7" descr="Chart, pie chart&#10;&#10;Description automatically generated">
            <a:extLst>
              <a:ext uri="{FF2B5EF4-FFF2-40B4-BE49-F238E27FC236}">
                <a16:creationId xmlns:a16="http://schemas.microsoft.com/office/drawing/2014/main" xmlns="" id="{EA258319-B96E-43DC-8F48-FB1D80DBC48C}"/>
              </a:ext>
            </a:extLst>
          </p:cNvPr>
          <p:cNvPicPr>
            <a:picLocks noChangeAspect="1"/>
          </p:cNvPicPr>
          <p:nvPr/>
        </p:nvPicPr>
        <p:blipFill>
          <a:blip r:embed="rId2"/>
          <a:stretch>
            <a:fillRect/>
          </a:stretch>
        </p:blipFill>
        <p:spPr>
          <a:xfrm>
            <a:off x="5687683" y="1136692"/>
            <a:ext cx="6136256" cy="3707597"/>
          </a:xfrm>
          <a:prstGeom prst="rect">
            <a:avLst/>
          </a:prstGeom>
        </p:spPr>
      </p:pic>
    </p:spTree>
    <p:extLst>
      <p:ext uri="{BB962C8B-B14F-4D97-AF65-F5344CB8AC3E}">
        <p14:creationId xmlns:p14="http://schemas.microsoft.com/office/powerpoint/2010/main" val="313141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62">
            <a:extLst>
              <a:ext uri="{FF2B5EF4-FFF2-40B4-BE49-F238E27FC236}">
                <a16:creationId xmlns:a16="http://schemas.microsoft.com/office/drawing/2014/main" xmlns="" id="{E4B7C1DD-857C-4D03-AAB3-C5C95BD51A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12E8647-AAF7-4ECF-87EE-81819BA4F8E7}"/>
              </a:ext>
            </a:extLst>
          </p:cNvPr>
          <p:cNvSpPr>
            <a:spLocks noGrp="1"/>
          </p:cNvSpPr>
          <p:nvPr>
            <p:ph type="title"/>
          </p:nvPr>
        </p:nvSpPr>
        <p:spPr>
          <a:xfrm>
            <a:off x="821516" y="640263"/>
            <a:ext cx="6713140" cy="1344975"/>
          </a:xfrm>
        </p:spPr>
        <p:txBody>
          <a:bodyPr>
            <a:normAutofit/>
          </a:bodyPr>
          <a:lstStyle/>
          <a:p>
            <a:r>
              <a:rPr lang="en-US" sz="4000" b="1" dirty="0">
                <a:ea typeface="+mj-lt"/>
                <a:cs typeface="+mj-lt"/>
              </a:rPr>
              <a:t>Aspect of Demand</a:t>
            </a:r>
            <a:endParaRPr lang="en-US" sz="4000" b="1" dirty="0"/>
          </a:p>
        </p:txBody>
      </p:sp>
      <p:pic>
        <p:nvPicPr>
          <p:cNvPr id="18" name="Picture 18" descr="Chart, waterfall chart&#10;&#10;Description automatically generated">
            <a:extLst>
              <a:ext uri="{FF2B5EF4-FFF2-40B4-BE49-F238E27FC236}">
                <a16:creationId xmlns:a16="http://schemas.microsoft.com/office/drawing/2014/main" xmlns="" id="{3E9CD335-630B-4926-8460-547130A46DAC}"/>
              </a:ext>
            </a:extLst>
          </p:cNvPr>
          <p:cNvPicPr>
            <a:picLocks noChangeAspect="1"/>
          </p:cNvPicPr>
          <p:nvPr/>
        </p:nvPicPr>
        <p:blipFill>
          <a:blip r:embed="rId2"/>
          <a:stretch>
            <a:fillRect/>
          </a:stretch>
        </p:blipFill>
        <p:spPr>
          <a:xfrm>
            <a:off x="8406127" y="2319739"/>
            <a:ext cx="3639648" cy="2146439"/>
          </a:xfrm>
          <a:prstGeom prst="rect">
            <a:avLst/>
          </a:prstGeom>
        </p:spPr>
      </p:pic>
      <p:pic>
        <p:nvPicPr>
          <p:cNvPr id="11" name="Picture 11" descr="Chart&#10;&#10;Description automatically generated">
            <a:extLst>
              <a:ext uri="{FF2B5EF4-FFF2-40B4-BE49-F238E27FC236}">
                <a16:creationId xmlns:a16="http://schemas.microsoft.com/office/drawing/2014/main" xmlns="" id="{E929BCFF-9C21-4448-A3A2-29DF447A5B01}"/>
              </a:ext>
            </a:extLst>
          </p:cNvPr>
          <p:cNvPicPr>
            <a:picLocks noChangeAspect="1"/>
          </p:cNvPicPr>
          <p:nvPr/>
        </p:nvPicPr>
        <p:blipFill>
          <a:blip r:embed="rId3"/>
          <a:stretch>
            <a:fillRect/>
          </a:stretch>
        </p:blipFill>
        <p:spPr>
          <a:xfrm>
            <a:off x="7971722" y="219229"/>
            <a:ext cx="4074053" cy="1981212"/>
          </a:xfrm>
          <a:prstGeom prst="rect">
            <a:avLst/>
          </a:prstGeom>
        </p:spPr>
      </p:pic>
      <p:pic>
        <p:nvPicPr>
          <p:cNvPr id="17" name="Picture 17" descr="Chart, bar chart&#10;&#10;Description automatically generated">
            <a:extLst>
              <a:ext uri="{FF2B5EF4-FFF2-40B4-BE49-F238E27FC236}">
                <a16:creationId xmlns:a16="http://schemas.microsoft.com/office/drawing/2014/main" xmlns="" id="{B2C427DD-D61B-4FB3-8AD4-F98F06D8848B}"/>
              </a:ext>
            </a:extLst>
          </p:cNvPr>
          <p:cNvPicPr>
            <a:picLocks noChangeAspect="1"/>
          </p:cNvPicPr>
          <p:nvPr/>
        </p:nvPicPr>
        <p:blipFill>
          <a:blip r:embed="rId4"/>
          <a:stretch>
            <a:fillRect/>
          </a:stretch>
        </p:blipFill>
        <p:spPr>
          <a:xfrm>
            <a:off x="8536402" y="4739602"/>
            <a:ext cx="3384731" cy="2024656"/>
          </a:xfrm>
          <a:prstGeom prst="rect">
            <a:avLst/>
          </a:prstGeom>
        </p:spPr>
      </p:pic>
      <p:graphicFrame>
        <p:nvGraphicFramePr>
          <p:cNvPr id="30" name="Content Placeholder 2">
            <a:extLst>
              <a:ext uri="{FF2B5EF4-FFF2-40B4-BE49-F238E27FC236}">
                <a16:creationId xmlns:a16="http://schemas.microsoft.com/office/drawing/2014/main" xmlns="" id="{37A4FCD3-94D0-4961-90FC-4DF30281E3C0}"/>
              </a:ext>
            </a:extLst>
          </p:cNvPr>
          <p:cNvGraphicFramePr>
            <a:graphicFrameLocks noGrp="1"/>
          </p:cNvGraphicFramePr>
          <p:nvPr>
            <p:ph idx="1"/>
            <p:extLst>
              <p:ext uri="{D42A27DB-BD31-4B8C-83A1-F6EECF244321}">
                <p14:modId xmlns:p14="http://schemas.microsoft.com/office/powerpoint/2010/main" val="2275803491"/>
              </p:ext>
            </p:extLst>
          </p:nvPr>
        </p:nvGraphicFramePr>
        <p:xfrm>
          <a:off x="821514" y="2121762"/>
          <a:ext cx="6723145" cy="36269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05531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9D25F302-27C5-414F-97F8-6EA0A6C028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Triangle 43">
            <a:extLst>
              <a:ext uri="{FF2B5EF4-FFF2-40B4-BE49-F238E27FC236}">
                <a16:creationId xmlns:a16="http://schemas.microsoft.com/office/drawing/2014/main" xmlns="" id="{830A36F8-48C2-4842-A87B-8CE8DF4E7F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086A5A31-B10A-4793-84D4-D785959AE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888F9421-A5C4-47B0-91C6-96E1F691D68C}"/>
              </a:ext>
            </a:extLst>
          </p:cNvPr>
          <p:cNvSpPr>
            <a:spLocks noGrp="1"/>
          </p:cNvSpPr>
          <p:nvPr>
            <p:ph idx="1"/>
          </p:nvPr>
        </p:nvSpPr>
        <p:spPr>
          <a:xfrm>
            <a:off x="6516022" y="927939"/>
            <a:ext cx="4964134" cy="2382592"/>
          </a:xfrm>
        </p:spPr>
        <p:txBody>
          <a:bodyPr vert="horz" lIns="91440" tIns="45720" rIns="91440" bIns="45720" rtlCol="0" anchor="t">
            <a:normAutofit/>
          </a:bodyPr>
          <a:lstStyle/>
          <a:p>
            <a:pPr algn="just"/>
            <a:r>
              <a:rPr lang="en-US" sz="1800">
                <a:ea typeface="+mn-lt"/>
                <a:cs typeface="+mn-lt"/>
              </a:rPr>
              <a:t>The interest in using PV Rooftop is dominated by families with 4 members.</a:t>
            </a:r>
            <a:endParaRPr lang="en-US" sz="1800">
              <a:cs typeface="Calibri" panose="020F0502020204030204"/>
            </a:endParaRPr>
          </a:p>
          <a:p>
            <a:pPr algn="just"/>
            <a:r>
              <a:rPr lang="en-US" sz="1800">
                <a:ea typeface="+mn-lt"/>
                <a:cs typeface="+mn-lt"/>
              </a:rPr>
              <a:t>Respondents who show the most interest in PV Rooftop have the latest educational background of S1, namely 49% and the majority of respondents whose jobs are private employees and entrepreneurs.</a:t>
            </a:r>
          </a:p>
        </p:txBody>
      </p:sp>
      <p:pic>
        <p:nvPicPr>
          <p:cNvPr id="2" name="Picture 6" descr="Chart&#10;&#10;Description automatically generated">
            <a:extLst>
              <a:ext uri="{FF2B5EF4-FFF2-40B4-BE49-F238E27FC236}">
                <a16:creationId xmlns:a16="http://schemas.microsoft.com/office/drawing/2014/main" xmlns="" id="{295EE4C4-47E0-44F1-A140-F781D3C10B92}"/>
              </a:ext>
            </a:extLst>
          </p:cNvPr>
          <p:cNvPicPr>
            <a:picLocks noChangeAspect="1"/>
          </p:cNvPicPr>
          <p:nvPr/>
        </p:nvPicPr>
        <p:blipFill>
          <a:blip r:embed="rId2"/>
          <a:stretch>
            <a:fillRect/>
          </a:stretch>
        </p:blipFill>
        <p:spPr>
          <a:xfrm>
            <a:off x="669984" y="310859"/>
            <a:ext cx="4979964" cy="2999672"/>
          </a:xfrm>
          <a:prstGeom prst="rect">
            <a:avLst/>
          </a:prstGeom>
        </p:spPr>
      </p:pic>
      <p:pic>
        <p:nvPicPr>
          <p:cNvPr id="7" name="Picture 7" descr="A picture containing graphical user interface&#10;&#10;Description automatically generated">
            <a:extLst>
              <a:ext uri="{FF2B5EF4-FFF2-40B4-BE49-F238E27FC236}">
                <a16:creationId xmlns:a16="http://schemas.microsoft.com/office/drawing/2014/main" xmlns="" id="{45DB13E3-DEE7-4DB7-B77E-BA26D9B6EF13}"/>
              </a:ext>
            </a:extLst>
          </p:cNvPr>
          <p:cNvPicPr>
            <a:picLocks noChangeAspect="1"/>
          </p:cNvPicPr>
          <p:nvPr/>
        </p:nvPicPr>
        <p:blipFill>
          <a:blip r:embed="rId3"/>
          <a:stretch>
            <a:fillRect/>
          </a:stretch>
        </p:blipFill>
        <p:spPr>
          <a:xfrm>
            <a:off x="1004978" y="3535657"/>
            <a:ext cx="4309977" cy="3045516"/>
          </a:xfrm>
          <a:prstGeom prst="rect">
            <a:avLst/>
          </a:prstGeom>
        </p:spPr>
      </p:pic>
      <p:pic>
        <p:nvPicPr>
          <p:cNvPr id="4" name="Picture 5" descr="Chart, sunburst chart&#10;&#10;Description automatically generated">
            <a:extLst>
              <a:ext uri="{FF2B5EF4-FFF2-40B4-BE49-F238E27FC236}">
                <a16:creationId xmlns:a16="http://schemas.microsoft.com/office/drawing/2014/main" xmlns="" id="{0E5B4087-D0CD-4CDF-9484-F05C95E5957C}"/>
              </a:ext>
            </a:extLst>
          </p:cNvPr>
          <p:cNvPicPr>
            <a:picLocks noChangeAspect="1"/>
          </p:cNvPicPr>
          <p:nvPr/>
        </p:nvPicPr>
        <p:blipFill>
          <a:blip r:embed="rId4"/>
          <a:stretch>
            <a:fillRect/>
          </a:stretch>
        </p:blipFill>
        <p:spPr>
          <a:xfrm>
            <a:off x="6406551" y="3535657"/>
            <a:ext cx="5201728" cy="2820307"/>
          </a:xfrm>
          <a:prstGeom prst="rect">
            <a:avLst/>
          </a:prstGeom>
        </p:spPr>
      </p:pic>
    </p:spTree>
    <p:extLst>
      <p:ext uri="{BB962C8B-B14F-4D97-AF65-F5344CB8AC3E}">
        <p14:creationId xmlns:p14="http://schemas.microsoft.com/office/powerpoint/2010/main" val="84765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ECA6DCB-B7E1-40A9-9524-540C6DA40B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88BF1F1-4419-40EB-8BC6-D4FB4BDA378E}"/>
              </a:ext>
            </a:extLst>
          </p:cNvPr>
          <p:cNvSpPr>
            <a:spLocks noGrp="1"/>
          </p:cNvSpPr>
          <p:nvPr>
            <p:ph idx="1"/>
          </p:nvPr>
        </p:nvSpPr>
        <p:spPr>
          <a:xfrm>
            <a:off x="590719" y="2330505"/>
            <a:ext cx="5278066" cy="3979585"/>
          </a:xfrm>
        </p:spPr>
        <p:txBody>
          <a:bodyPr vert="horz" lIns="91440" tIns="45720" rIns="91440" bIns="45720" rtlCol="0" anchor="ctr">
            <a:normAutofit/>
          </a:bodyPr>
          <a:lstStyle/>
          <a:p>
            <a:pPr algn="just"/>
            <a:r>
              <a:rPr lang="en-US" sz="2400">
                <a:ea typeface="+mn-lt"/>
                <a:cs typeface="+mn-lt"/>
              </a:rPr>
              <a:t>Prospective customers who have the potential to install PV Rooftop have an average monthly total income of 5.1-10 million.</a:t>
            </a:r>
          </a:p>
          <a:p>
            <a:pPr algn="just"/>
            <a:r>
              <a:rPr lang="en-US" sz="2400">
                <a:ea typeface="+mn-lt"/>
                <a:cs typeface="+mn-lt"/>
              </a:rPr>
              <a:t>People with the status of their own homes are most interested in installing PV Rooftop, which is 62%.</a:t>
            </a:r>
            <a:endParaRPr lang="en-US">
              <a:ea typeface="+mn-lt"/>
              <a:cs typeface="+mn-lt"/>
            </a:endParaRPr>
          </a:p>
          <a:p>
            <a:pPr marL="0" indent="0" algn="just">
              <a:buNone/>
            </a:pPr>
            <a:endParaRPr lang="en-US" sz="2000">
              <a:cs typeface="Calibri"/>
            </a:endParaRPr>
          </a:p>
        </p:txBody>
      </p:sp>
      <p:sp>
        <p:nvSpPr>
          <p:cNvPr id="18" name="Rectangle 17">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8CB5D2D7-DF65-4E86-BFBA-FFB9B5ACEB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Chart, pie chart&#10;&#10;Description automatically generated">
            <a:extLst>
              <a:ext uri="{FF2B5EF4-FFF2-40B4-BE49-F238E27FC236}">
                <a16:creationId xmlns:a16="http://schemas.microsoft.com/office/drawing/2014/main" xmlns="" id="{7AA211A5-9D42-4811-8DBC-3A28EB7353F9}"/>
              </a:ext>
            </a:extLst>
          </p:cNvPr>
          <p:cNvPicPr>
            <a:picLocks noChangeAspect="1"/>
          </p:cNvPicPr>
          <p:nvPr/>
        </p:nvPicPr>
        <p:blipFill>
          <a:blip r:embed="rId2"/>
          <a:stretch>
            <a:fillRect/>
          </a:stretch>
        </p:blipFill>
        <p:spPr>
          <a:xfrm>
            <a:off x="6363418" y="3498784"/>
            <a:ext cx="5589915" cy="3239110"/>
          </a:xfrm>
          <a:prstGeom prst="rect">
            <a:avLst/>
          </a:prstGeom>
        </p:spPr>
      </p:pic>
      <p:pic>
        <p:nvPicPr>
          <p:cNvPr id="4" name="Picture 4" descr="A picture containing chart&#10;&#10;Description automatically generated">
            <a:extLst>
              <a:ext uri="{FF2B5EF4-FFF2-40B4-BE49-F238E27FC236}">
                <a16:creationId xmlns:a16="http://schemas.microsoft.com/office/drawing/2014/main" xmlns="" id="{62F30627-A73E-48B1-84C1-80676F03248E}"/>
              </a:ext>
            </a:extLst>
          </p:cNvPr>
          <p:cNvPicPr>
            <a:picLocks noChangeAspect="1"/>
          </p:cNvPicPr>
          <p:nvPr/>
        </p:nvPicPr>
        <p:blipFill>
          <a:blip r:embed="rId3"/>
          <a:stretch>
            <a:fillRect/>
          </a:stretch>
        </p:blipFill>
        <p:spPr>
          <a:xfrm>
            <a:off x="6363419" y="260519"/>
            <a:ext cx="5589915" cy="3173941"/>
          </a:xfrm>
          <a:prstGeom prst="rect">
            <a:avLst/>
          </a:prstGeom>
        </p:spPr>
      </p:pic>
    </p:spTree>
    <p:extLst>
      <p:ext uri="{BB962C8B-B14F-4D97-AF65-F5344CB8AC3E}">
        <p14:creationId xmlns:p14="http://schemas.microsoft.com/office/powerpoint/2010/main" val="140178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53E60C6D-4E85-4E14-BCDF-BF15C241F7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7D42D292-4C48-479B-9E59-E29CD9871C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2073D321-76B7-4049-98C1-B57BFE361CFA}"/>
              </a:ext>
            </a:extLst>
          </p:cNvPr>
          <p:cNvSpPr>
            <a:spLocks noGrp="1"/>
          </p:cNvSpPr>
          <p:nvPr>
            <p:ph idx="1"/>
          </p:nvPr>
        </p:nvSpPr>
        <p:spPr>
          <a:xfrm>
            <a:off x="6016707" y="1296836"/>
            <a:ext cx="5490665" cy="3560583"/>
          </a:xfrm>
        </p:spPr>
        <p:txBody>
          <a:bodyPr vert="horz" lIns="91440" tIns="45720" rIns="91440" bIns="45720" rtlCol="0" anchor="t">
            <a:normAutofit/>
          </a:bodyPr>
          <a:lstStyle/>
          <a:p>
            <a:pPr algn="just"/>
            <a:r>
              <a:rPr lang="en-US" sz="2400">
                <a:ea typeface="+mn-lt"/>
                <a:cs typeface="+mn-lt"/>
              </a:rPr>
              <a:t>Potential customers who have the potential to install a PV Rooftop also have a house with an area of less than 100 m2 to 200 m2</a:t>
            </a:r>
          </a:p>
          <a:p>
            <a:pPr algn="just"/>
            <a:r>
              <a:rPr lang="en-US" sz="2400">
                <a:ea typeface="+mn-lt"/>
                <a:cs typeface="+mn-lt"/>
              </a:rPr>
              <a:t>Based on this figure, it shows that the average person has electronic goods in the form of a refrigerator, television, air conditioner, and so on.</a:t>
            </a:r>
            <a:endParaRPr lang="en-US" sz="2400">
              <a:cs typeface="Calibri"/>
            </a:endParaRPr>
          </a:p>
          <a:p>
            <a:endParaRPr lang="en-US" baseline="30000">
              <a:cs typeface="Calibri"/>
            </a:endParaRPr>
          </a:p>
        </p:txBody>
      </p:sp>
      <p:sp>
        <p:nvSpPr>
          <p:cNvPr id="14" name="Arc 13">
            <a:extLst>
              <a:ext uri="{FF2B5EF4-FFF2-40B4-BE49-F238E27FC236}">
                <a16:creationId xmlns:a16="http://schemas.microsoft.com/office/drawing/2014/main" xmlns="" id="{533DF362-939D-4EEE-8DC4-6B54607E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 name="Picture 5" descr="Chart, pie chart&#10;&#10;Description automatically generated">
            <a:extLst>
              <a:ext uri="{FF2B5EF4-FFF2-40B4-BE49-F238E27FC236}">
                <a16:creationId xmlns:a16="http://schemas.microsoft.com/office/drawing/2014/main" xmlns="" id="{C0D4657D-8B04-4456-A81E-FF64083D1A40}"/>
              </a:ext>
            </a:extLst>
          </p:cNvPr>
          <p:cNvPicPr>
            <a:picLocks noChangeAspect="1"/>
          </p:cNvPicPr>
          <p:nvPr/>
        </p:nvPicPr>
        <p:blipFill>
          <a:blip r:embed="rId2"/>
          <a:stretch>
            <a:fillRect/>
          </a:stretch>
        </p:blipFill>
        <p:spPr>
          <a:xfrm>
            <a:off x="253042" y="162816"/>
            <a:ext cx="4310332" cy="3081801"/>
          </a:xfrm>
          <a:prstGeom prst="rect">
            <a:avLst/>
          </a:prstGeom>
        </p:spPr>
      </p:pic>
      <p:pic>
        <p:nvPicPr>
          <p:cNvPr id="6" name="Picture 6" descr="Chart&#10;&#10;Description automatically generated">
            <a:extLst>
              <a:ext uri="{FF2B5EF4-FFF2-40B4-BE49-F238E27FC236}">
                <a16:creationId xmlns:a16="http://schemas.microsoft.com/office/drawing/2014/main" xmlns="" id="{C3C99744-CCFB-495E-B108-0B1EF4290BF6}"/>
              </a:ext>
            </a:extLst>
          </p:cNvPr>
          <p:cNvPicPr>
            <a:picLocks noChangeAspect="1"/>
          </p:cNvPicPr>
          <p:nvPr/>
        </p:nvPicPr>
        <p:blipFill>
          <a:blip r:embed="rId3"/>
          <a:stretch>
            <a:fillRect/>
          </a:stretch>
        </p:blipFill>
        <p:spPr>
          <a:xfrm>
            <a:off x="181154" y="3910783"/>
            <a:ext cx="4799162" cy="2702660"/>
          </a:xfrm>
          <a:prstGeom prst="rect">
            <a:avLst/>
          </a:prstGeom>
        </p:spPr>
      </p:pic>
    </p:spTree>
    <p:extLst>
      <p:ext uri="{BB962C8B-B14F-4D97-AF65-F5344CB8AC3E}">
        <p14:creationId xmlns:p14="http://schemas.microsoft.com/office/powerpoint/2010/main" val="10666659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xmlns="" id="{31BD7851-C628-4612-B810-B9B6A99C87B0}"/>
              </a:ext>
            </a:extLst>
          </p:cNvPr>
          <p:cNvGraphicFramePr>
            <a:graphicFrameLocks noGrp="1"/>
          </p:cNvGraphicFramePr>
          <p:nvPr>
            <p:ph idx="1"/>
            <p:extLst>
              <p:ext uri="{D42A27DB-BD31-4B8C-83A1-F6EECF244321}">
                <p14:modId xmlns:p14="http://schemas.microsoft.com/office/powerpoint/2010/main" val="774675596"/>
              </p:ext>
            </p:extLst>
          </p:nvPr>
        </p:nvGraphicFramePr>
        <p:xfrm>
          <a:off x="723182" y="459776"/>
          <a:ext cx="10630618" cy="5717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694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89ECC6-52BD-41F3-AFB5-958E34CC576F}"/>
              </a:ext>
            </a:extLst>
          </p:cNvPr>
          <p:cNvSpPr>
            <a:spLocks noGrp="1"/>
          </p:cNvSpPr>
          <p:nvPr>
            <p:ph idx="1"/>
          </p:nvPr>
        </p:nvSpPr>
        <p:spPr>
          <a:xfrm>
            <a:off x="491073" y="1144438"/>
            <a:ext cx="5102351" cy="3785419"/>
          </a:xfrm>
        </p:spPr>
        <p:txBody>
          <a:bodyPr vert="horz" lIns="91440" tIns="45720" rIns="91440" bIns="45720" rtlCol="0" anchor="t">
            <a:normAutofit/>
          </a:bodyPr>
          <a:lstStyle/>
          <a:p>
            <a:pPr algn="just"/>
            <a:r>
              <a:rPr lang="en-US" sz="2400">
                <a:ea typeface="+mn-lt"/>
                <a:cs typeface="+mn-lt"/>
              </a:rPr>
              <a:t>Industries or businesses that produce products in the form of property are industries or businesses that are most interested in using PV Rooftop</a:t>
            </a:r>
          </a:p>
          <a:p>
            <a:pPr algn="just"/>
            <a:r>
              <a:rPr lang="en-US" sz="2400">
                <a:ea typeface="+mn-lt"/>
                <a:cs typeface="+mn-lt"/>
              </a:rPr>
              <a:t>In addition, the number of business rooms owned by industries or businesses that are interested in using PV Rooftop ranges from 6-10 rooms.</a:t>
            </a:r>
          </a:p>
          <a:p>
            <a:endParaRPr lang="en-US" sz="2000">
              <a:cs typeface="Calibri"/>
            </a:endParaRPr>
          </a:p>
        </p:txBody>
      </p:sp>
      <p:sp>
        <p:nvSpPr>
          <p:cNvPr id="28" name="Rectangle 27">
            <a:extLst>
              <a:ext uri="{FF2B5EF4-FFF2-40B4-BE49-F238E27FC236}">
                <a16:creationId xmlns:a16="http://schemas.microsoft.com/office/drawing/2014/main" xmlns=""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30112" y="0"/>
            <a:ext cx="596188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9">
            <a:extLst>
              <a:ext uri="{FF2B5EF4-FFF2-40B4-BE49-F238E27FC236}">
                <a16:creationId xmlns:a16="http://schemas.microsoft.com/office/drawing/2014/main" xmlns=""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9984" y="484633"/>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9">
            <a:extLst>
              <a:ext uri="{FF2B5EF4-FFF2-40B4-BE49-F238E27FC236}">
                <a16:creationId xmlns:a16="http://schemas.microsoft.com/office/drawing/2014/main" xmlns="" id="{39D6C490-0229-4573-9696-B73E5B3A9C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29984" y="3511296"/>
            <a:ext cx="4846320" cy="274320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Chart&#10;&#10;Description automatically generated">
            <a:extLst>
              <a:ext uri="{FF2B5EF4-FFF2-40B4-BE49-F238E27FC236}">
                <a16:creationId xmlns:a16="http://schemas.microsoft.com/office/drawing/2014/main" xmlns="" id="{895A70B7-0E2D-4029-B899-73FD2F5702AA}"/>
              </a:ext>
            </a:extLst>
          </p:cNvPr>
          <p:cNvPicPr>
            <a:picLocks noChangeAspect="1"/>
          </p:cNvPicPr>
          <p:nvPr/>
        </p:nvPicPr>
        <p:blipFill>
          <a:blip r:embed="rId2"/>
          <a:stretch>
            <a:fillRect/>
          </a:stretch>
        </p:blipFill>
        <p:spPr>
          <a:xfrm>
            <a:off x="6722853" y="3510709"/>
            <a:ext cx="5043575" cy="2898956"/>
          </a:xfrm>
          <a:prstGeom prst="rect">
            <a:avLst/>
          </a:prstGeom>
        </p:spPr>
      </p:pic>
      <p:pic>
        <p:nvPicPr>
          <p:cNvPr id="2" name="Picture 3" descr="Chart, pie chart&#10;&#10;Description automatically generated">
            <a:extLst>
              <a:ext uri="{FF2B5EF4-FFF2-40B4-BE49-F238E27FC236}">
                <a16:creationId xmlns:a16="http://schemas.microsoft.com/office/drawing/2014/main" xmlns="" id="{6E71E2B4-F8F4-4B9B-A2CC-BEA0849BCE7B}"/>
              </a:ext>
            </a:extLst>
          </p:cNvPr>
          <p:cNvPicPr>
            <a:picLocks noChangeAspect="1"/>
          </p:cNvPicPr>
          <p:nvPr/>
        </p:nvPicPr>
        <p:blipFill>
          <a:blip r:embed="rId3"/>
          <a:stretch>
            <a:fillRect/>
          </a:stretch>
        </p:blipFill>
        <p:spPr>
          <a:xfrm>
            <a:off x="6722853" y="184171"/>
            <a:ext cx="4986067" cy="3182864"/>
          </a:xfrm>
          <a:prstGeom prst="rect">
            <a:avLst/>
          </a:prstGeom>
        </p:spPr>
      </p:pic>
    </p:spTree>
    <p:extLst>
      <p:ext uri="{BB962C8B-B14F-4D97-AF65-F5344CB8AC3E}">
        <p14:creationId xmlns:p14="http://schemas.microsoft.com/office/powerpoint/2010/main" val="18473710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5D82483-D657-4C8B-9AE5-12B24BFE852E}"/>
              </a:ext>
            </a:extLst>
          </p:cNvPr>
          <p:cNvSpPr>
            <a:spLocks noGrp="1"/>
          </p:cNvSpPr>
          <p:nvPr>
            <p:ph type="title"/>
          </p:nvPr>
        </p:nvSpPr>
        <p:spPr>
          <a:xfrm>
            <a:off x="208758" y="2528093"/>
            <a:ext cx="4718708" cy="2170627"/>
          </a:xfrm>
        </p:spPr>
        <p:txBody>
          <a:bodyPr>
            <a:normAutofit/>
          </a:bodyPr>
          <a:lstStyle/>
          <a:p>
            <a:pPr algn="ctr"/>
            <a:r>
              <a:rPr lang="en-US" sz="3200" b="1" dirty="0">
                <a:solidFill>
                  <a:schemeClr val="bg1"/>
                </a:solidFill>
                <a:ea typeface="+mj-lt"/>
                <a:cs typeface="+mj-lt"/>
              </a:rPr>
              <a:t>Advantages of Using Rooftop PV</a:t>
            </a:r>
            <a:endParaRPr lang="en-US" b="1" dirty="0">
              <a:solidFill>
                <a:schemeClr val="bg1"/>
              </a:solidFill>
              <a:ea typeface="+mj-lt"/>
              <a:cs typeface="+mj-lt"/>
            </a:endParaRPr>
          </a:p>
        </p:txBody>
      </p:sp>
      <p:sp>
        <p:nvSpPr>
          <p:cNvPr id="3" name="Content Placeholder 2">
            <a:extLst>
              <a:ext uri="{FF2B5EF4-FFF2-40B4-BE49-F238E27FC236}">
                <a16:creationId xmlns:a16="http://schemas.microsoft.com/office/drawing/2014/main" xmlns="" id="{7D97F69D-95DA-4A6B-BFAC-5ADC110FC6EA}"/>
              </a:ext>
            </a:extLst>
          </p:cNvPr>
          <p:cNvSpPr>
            <a:spLocks noGrp="1"/>
          </p:cNvSpPr>
          <p:nvPr>
            <p:ph idx="1"/>
          </p:nvPr>
        </p:nvSpPr>
        <p:spPr>
          <a:xfrm>
            <a:off x="6090574" y="801866"/>
            <a:ext cx="5306084" cy="5230634"/>
          </a:xfrm>
        </p:spPr>
        <p:txBody>
          <a:bodyPr vert="horz" lIns="91440" tIns="45720" rIns="91440" bIns="45720" rtlCol="0" anchor="ctr">
            <a:normAutofit/>
          </a:bodyPr>
          <a:lstStyle/>
          <a:p>
            <a:pPr algn="just"/>
            <a:r>
              <a:rPr lang="en-US" sz="2400">
                <a:ea typeface="+mn-lt"/>
                <a:cs typeface="+mn-lt"/>
              </a:rPr>
              <a:t>The use of rooftop solar electricity has an economic advantage in the on-grid class, namely that it can reduce PLN bills.</a:t>
            </a:r>
            <a:endParaRPr lang="en-US">
              <a:ea typeface="+mn-lt"/>
              <a:cs typeface="+mn-lt"/>
            </a:endParaRPr>
          </a:p>
          <a:p>
            <a:pPr algn="just"/>
            <a:r>
              <a:rPr lang="en-US" sz="2400">
                <a:ea typeface="+mn-lt"/>
                <a:cs typeface="+mn-lt"/>
              </a:rPr>
              <a:t>The savings are obtained according to the type of PV Rooftop used by users of rooftop solar electricity and the amount of electricity used because the use for households and industries has different usage capacities.</a:t>
            </a:r>
            <a:endParaRPr lang="en-US" sz="2400" err="1">
              <a:solidFill>
                <a:srgbClr val="000000"/>
              </a:solidFill>
              <a:cs typeface="Calibri"/>
            </a:endParaRPr>
          </a:p>
        </p:txBody>
      </p:sp>
    </p:spTree>
    <p:extLst>
      <p:ext uri="{BB962C8B-B14F-4D97-AF65-F5344CB8AC3E}">
        <p14:creationId xmlns:p14="http://schemas.microsoft.com/office/powerpoint/2010/main" val="950701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D05797A2-E701-4E38-A05A-93B84CDE297C}"/>
              </a:ext>
            </a:extLst>
          </p:cNvPr>
          <p:cNvSpPr>
            <a:spLocks noGrp="1"/>
          </p:cNvSpPr>
          <p:nvPr>
            <p:ph type="title"/>
          </p:nvPr>
        </p:nvSpPr>
        <p:spPr>
          <a:xfrm>
            <a:off x="1179226" y="1142983"/>
            <a:ext cx="9402228" cy="621073"/>
          </a:xfrm>
        </p:spPr>
        <p:txBody>
          <a:bodyPr>
            <a:normAutofit fontScale="90000"/>
          </a:bodyPr>
          <a:lstStyle/>
          <a:p>
            <a:pPr algn="ctr"/>
            <a:r>
              <a:rPr lang="en-US" sz="4000" b="1" dirty="0">
                <a:solidFill>
                  <a:schemeClr val="bg1"/>
                </a:solidFill>
                <a:ea typeface="+mj-lt"/>
                <a:cs typeface="+mj-lt"/>
              </a:rPr>
              <a:t>Advantages</a:t>
            </a:r>
            <a:r>
              <a:rPr lang="en-US" sz="4000" b="1" dirty="0">
                <a:solidFill>
                  <a:schemeClr val="bg1"/>
                </a:solidFill>
                <a:cs typeface="Calibri Light"/>
              </a:rPr>
              <a:t> of Using Rooftop </a:t>
            </a:r>
            <a:r>
              <a:rPr lang="en-US" sz="4400" b="1" dirty="0">
                <a:solidFill>
                  <a:schemeClr val="bg1"/>
                </a:solidFill>
                <a:cs typeface="Calibri Light"/>
              </a:rPr>
              <a:t>PV </a:t>
            </a:r>
            <a:endParaRPr lang="en-US" b="1" dirty="0">
              <a:solidFill>
                <a:schemeClr val="bg1"/>
              </a:solidFill>
            </a:endParaRPr>
          </a:p>
        </p:txBody>
      </p:sp>
      <p:pic>
        <p:nvPicPr>
          <p:cNvPr id="4" name="Picture 4" descr="Table&#10;&#10;Description automatically generated">
            <a:extLst>
              <a:ext uri="{FF2B5EF4-FFF2-40B4-BE49-F238E27FC236}">
                <a16:creationId xmlns:a16="http://schemas.microsoft.com/office/drawing/2014/main" xmlns="" id="{1AE1BC3F-113B-4AEF-8396-4FBCA6398FB1}"/>
              </a:ext>
            </a:extLst>
          </p:cNvPr>
          <p:cNvPicPr>
            <a:picLocks noGrp="1" noChangeAspect="1"/>
          </p:cNvPicPr>
          <p:nvPr>
            <p:ph idx="1"/>
          </p:nvPr>
        </p:nvPicPr>
        <p:blipFill>
          <a:blip r:embed="rId3"/>
          <a:stretch>
            <a:fillRect/>
          </a:stretch>
        </p:blipFill>
        <p:spPr>
          <a:xfrm>
            <a:off x="2020288" y="2686009"/>
            <a:ext cx="7734479" cy="3292234"/>
          </a:xfrm>
        </p:spPr>
      </p:pic>
    </p:spTree>
    <p:extLst>
      <p:ext uri="{BB962C8B-B14F-4D97-AF65-F5344CB8AC3E}">
        <p14:creationId xmlns:p14="http://schemas.microsoft.com/office/powerpoint/2010/main" val="327897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1E69B0-B40C-4481-9BAF-8C22388C541E}"/>
              </a:ext>
            </a:extLst>
          </p:cNvPr>
          <p:cNvSpPr>
            <a:spLocks noGrp="1"/>
          </p:cNvSpPr>
          <p:nvPr>
            <p:ph type="title"/>
          </p:nvPr>
        </p:nvSpPr>
        <p:spPr>
          <a:xfrm>
            <a:off x="838200" y="557631"/>
            <a:ext cx="10515600" cy="725738"/>
          </a:xfrm>
        </p:spPr>
        <p:txBody>
          <a:bodyPr/>
          <a:lstStyle/>
          <a:p>
            <a:pPr algn="ctr"/>
            <a:r>
              <a:rPr lang="en-ID" b="1" dirty="0">
                <a:ea typeface="+mj-lt"/>
                <a:cs typeface="+mj-lt"/>
              </a:rPr>
              <a:t>Solar PV System</a:t>
            </a:r>
            <a:endParaRPr lang="en-US" b="1">
              <a:cs typeface="Calibri Light"/>
            </a:endParaRPr>
          </a:p>
        </p:txBody>
      </p:sp>
      <p:graphicFrame>
        <p:nvGraphicFramePr>
          <p:cNvPr id="4" name="Content Placeholder 3">
            <a:extLst>
              <a:ext uri="{FF2B5EF4-FFF2-40B4-BE49-F238E27FC236}">
                <a16:creationId xmlns:a16="http://schemas.microsoft.com/office/drawing/2014/main" xmlns="" id="{EFDAC5B5-F14F-4B23-BAA7-45B08C1764A3}"/>
              </a:ext>
            </a:extLst>
          </p:cNvPr>
          <p:cNvGraphicFramePr>
            <a:graphicFrameLocks noGrp="1"/>
          </p:cNvGraphicFramePr>
          <p:nvPr>
            <p:ph idx="1"/>
            <p:extLst>
              <p:ext uri="{D42A27DB-BD31-4B8C-83A1-F6EECF244321}">
                <p14:modId xmlns:p14="http://schemas.microsoft.com/office/powerpoint/2010/main" val="22342901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081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655E5C2-1F3B-4C1B-816D-10ED4FB46116}"/>
              </a:ext>
            </a:extLst>
          </p:cNvPr>
          <p:cNvSpPr>
            <a:spLocks noGrp="1"/>
          </p:cNvSpPr>
          <p:nvPr>
            <p:ph idx="1"/>
          </p:nvPr>
        </p:nvSpPr>
        <p:spPr>
          <a:xfrm>
            <a:off x="1371599" y="2318197"/>
            <a:ext cx="9724031" cy="3683358"/>
          </a:xfrm>
        </p:spPr>
        <p:txBody>
          <a:bodyPr vert="horz" lIns="91440" tIns="45720" rIns="91440" bIns="45720" rtlCol="0" anchor="ctr">
            <a:noAutofit/>
          </a:bodyPr>
          <a:lstStyle/>
          <a:p>
            <a:r>
              <a:rPr lang="en-US" sz="2000">
                <a:ea typeface="+mn-lt"/>
                <a:cs typeface="+mn-lt"/>
              </a:rPr>
              <a:t>Var1 is a variable of electricity expenditure before using PV Rooftop</a:t>
            </a:r>
          </a:p>
          <a:p>
            <a:r>
              <a:rPr lang="en-US" sz="2000">
                <a:ea typeface="+mn-lt"/>
                <a:cs typeface="+mn-lt"/>
              </a:rPr>
              <a:t>Var2 is a variable of electricity expenditure after using PV Rooftop</a:t>
            </a:r>
          </a:p>
          <a:p>
            <a:pPr marL="0" indent="0">
              <a:buNone/>
            </a:pPr>
            <a:r>
              <a:rPr lang="en-US" sz="2000">
                <a:ea typeface="+mn-lt"/>
                <a:cs typeface="+mn-lt"/>
              </a:rPr>
              <a:t>There is a hypothesis:</a:t>
            </a:r>
            <a:endParaRPr lang="en-US">
              <a:ea typeface="+mn-lt"/>
              <a:cs typeface="+mn-lt"/>
            </a:endParaRPr>
          </a:p>
          <a:p>
            <a:pPr>
              <a:buNone/>
            </a:pPr>
            <a:r>
              <a:rPr lang="en" sz="2000">
                <a:ea typeface="+mn-lt"/>
                <a:cs typeface="+mn-lt"/>
              </a:rPr>
              <a:t>H0: mean (diff) = 0, there is no difference between before and after using PV Rooftop. </a:t>
            </a:r>
            <a:endParaRPr lang="en-US"/>
          </a:p>
          <a:p>
            <a:pPr marL="0" indent="0">
              <a:buNone/>
            </a:pPr>
            <a:r>
              <a:rPr lang="en-US" sz="2000">
                <a:ea typeface="+mn-lt"/>
                <a:cs typeface="+mn-lt"/>
              </a:rPr>
              <a:t>H1: mean (diff) ≠ 0, there is a difference before and after using PV Rooftop.</a:t>
            </a:r>
            <a:endParaRPr lang="en-US">
              <a:ea typeface="+mn-lt"/>
              <a:cs typeface="+mn-lt"/>
            </a:endParaRPr>
          </a:p>
          <a:p>
            <a:pPr marL="0" indent="0" algn="just">
              <a:buNone/>
            </a:pPr>
            <a:r>
              <a:rPr lang="en-US" sz="2000">
                <a:ea typeface="+mn-lt"/>
                <a:cs typeface="+mn-lt"/>
              </a:rPr>
              <a:t>The results show that the P-Value is 0.000 (less than the critical limit of 0.05), which means that it rejects the null hypothesis and accepts hypothesis one. This analysis shows that there is a difference in the average expenditure of electricity costs before and after using PV Rooftop. The results of the paired t-test analysis show that the average expenditure of electricity costs before using the PV Rooftop is Rp. 2,846,118 but after using PV Rooftop the average electricity cost is Rp. 2,044,600. So that there was a savings of approximately 28.16%. </a:t>
            </a:r>
            <a:endParaRPr lang="en-US" sz="2000">
              <a:cs typeface="Calibri"/>
            </a:endParaRPr>
          </a:p>
        </p:txBody>
      </p:sp>
      <p:sp>
        <p:nvSpPr>
          <p:cNvPr id="2" name="Title 1">
            <a:extLst>
              <a:ext uri="{FF2B5EF4-FFF2-40B4-BE49-F238E27FC236}">
                <a16:creationId xmlns:a16="http://schemas.microsoft.com/office/drawing/2014/main" xmlns="" id="{579CDA31-6A24-4B69-9BC3-2CA482A425EF}"/>
              </a:ext>
            </a:extLst>
          </p:cNvPr>
          <p:cNvSpPr>
            <a:spLocks noGrp="1"/>
          </p:cNvSpPr>
          <p:nvPr>
            <p:ph type="title"/>
          </p:nvPr>
        </p:nvSpPr>
        <p:spPr>
          <a:xfrm>
            <a:off x="187188" y="481623"/>
            <a:ext cx="7418153" cy="621073"/>
          </a:xfrm>
        </p:spPr>
        <p:txBody>
          <a:bodyPr>
            <a:normAutofit fontScale="90000"/>
          </a:bodyPr>
          <a:lstStyle/>
          <a:p>
            <a:pPr algn="ctr"/>
            <a:r>
              <a:rPr lang="en-US" sz="4000" b="1" dirty="0">
                <a:solidFill>
                  <a:schemeClr val="bg1"/>
                </a:solidFill>
                <a:ea typeface="+mj-lt"/>
                <a:cs typeface="+mj-lt"/>
              </a:rPr>
              <a:t>Advantages</a:t>
            </a:r>
            <a:r>
              <a:rPr lang="en-US" sz="4000" b="1" dirty="0">
                <a:solidFill>
                  <a:schemeClr val="bg1"/>
                </a:solidFill>
                <a:cs typeface="Calibri Light"/>
              </a:rPr>
              <a:t> of Using Rooftop </a:t>
            </a:r>
            <a:r>
              <a:rPr lang="en-US" sz="4400" b="1" dirty="0">
                <a:solidFill>
                  <a:schemeClr val="bg1"/>
                </a:solidFill>
                <a:cs typeface="Calibri Light"/>
              </a:rPr>
              <a:t>PV </a:t>
            </a:r>
            <a:endParaRPr lang="en-US" b="1" dirty="0">
              <a:solidFill>
                <a:schemeClr val="bg1"/>
              </a:solidFill>
            </a:endParaRPr>
          </a:p>
        </p:txBody>
      </p:sp>
    </p:spTree>
    <p:extLst>
      <p:ext uri="{BB962C8B-B14F-4D97-AF65-F5344CB8AC3E}">
        <p14:creationId xmlns:p14="http://schemas.microsoft.com/office/powerpoint/2010/main" val="26754616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8E565-DA63-4607-A5FA-831505B478C3}"/>
              </a:ext>
            </a:extLst>
          </p:cNvPr>
          <p:cNvSpPr>
            <a:spLocks noGrp="1"/>
          </p:cNvSpPr>
          <p:nvPr>
            <p:ph type="title"/>
          </p:nvPr>
        </p:nvSpPr>
        <p:spPr>
          <a:xfrm>
            <a:off x="450011" y="278861"/>
            <a:ext cx="11291977" cy="793602"/>
          </a:xfrm>
        </p:spPr>
        <p:txBody>
          <a:bodyPr>
            <a:normAutofit/>
          </a:bodyPr>
          <a:lstStyle/>
          <a:p>
            <a:pPr algn="ctr"/>
            <a:r>
              <a:rPr lang="en-US" sz="3600" b="1" dirty="0">
                <a:ea typeface="+mj-lt"/>
                <a:cs typeface="+mj-lt"/>
              </a:rPr>
              <a:t>Weakness of Rooftop PV from Customer Perspective</a:t>
            </a:r>
            <a:endParaRPr lang="en-US" b="1" dirty="0">
              <a:cs typeface="Calibri Light"/>
            </a:endParaRPr>
          </a:p>
        </p:txBody>
      </p:sp>
      <p:sp>
        <p:nvSpPr>
          <p:cNvPr id="3" name="Content Placeholder 2">
            <a:extLst>
              <a:ext uri="{FF2B5EF4-FFF2-40B4-BE49-F238E27FC236}">
                <a16:creationId xmlns:a16="http://schemas.microsoft.com/office/drawing/2014/main" xmlns="" id="{56E2F1A2-20DF-4FCD-8E64-14E1ACBDDFD7}"/>
              </a:ext>
            </a:extLst>
          </p:cNvPr>
          <p:cNvSpPr>
            <a:spLocks noGrp="1"/>
          </p:cNvSpPr>
          <p:nvPr>
            <p:ph idx="1"/>
          </p:nvPr>
        </p:nvSpPr>
        <p:spPr>
          <a:xfrm>
            <a:off x="848264" y="1034871"/>
            <a:ext cx="10340026" cy="793603"/>
          </a:xfrm>
        </p:spPr>
        <p:txBody>
          <a:bodyPr vert="horz" lIns="91440" tIns="45720" rIns="91440" bIns="45720" rtlCol="0" anchor="t">
            <a:normAutofit/>
          </a:bodyPr>
          <a:lstStyle/>
          <a:p>
            <a:r>
              <a:rPr lang="en-US" sz="2000">
                <a:ea typeface="+mn-lt"/>
                <a:cs typeface="+mn-lt"/>
              </a:rPr>
              <a:t>There are several disadvantages of PV Rooftop from the point of view of customers, both from households and industries.</a:t>
            </a:r>
            <a:endParaRPr lang="en-US">
              <a:ea typeface="+mn-lt"/>
              <a:cs typeface="+mn-lt"/>
            </a:endParaRPr>
          </a:p>
          <a:p>
            <a:endParaRPr lang="en-US" sz="2400">
              <a:cs typeface="Calibri"/>
            </a:endParaRPr>
          </a:p>
        </p:txBody>
      </p:sp>
      <p:graphicFrame>
        <p:nvGraphicFramePr>
          <p:cNvPr id="5" name="Table 4">
            <a:extLst>
              <a:ext uri="{FF2B5EF4-FFF2-40B4-BE49-F238E27FC236}">
                <a16:creationId xmlns:a16="http://schemas.microsoft.com/office/drawing/2014/main" xmlns="" id="{75218FF8-D26B-4FE2-95B8-E6377FB10E91}"/>
              </a:ext>
            </a:extLst>
          </p:cNvPr>
          <p:cNvGraphicFramePr>
            <a:graphicFrameLocks noGrp="1"/>
          </p:cNvGraphicFramePr>
          <p:nvPr>
            <p:extLst>
              <p:ext uri="{D42A27DB-BD31-4B8C-83A1-F6EECF244321}">
                <p14:modId xmlns:p14="http://schemas.microsoft.com/office/powerpoint/2010/main" val="3050750091"/>
              </p:ext>
            </p:extLst>
          </p:nvPr>
        </p:nvGraphicFramePr>
        <p:xfrm>
          <a:off x="848264" y="1639018"/>
          <a:ext cx="10340026" cy="5160479"/>
        </p:xfrm>
        <a:graphic>
          <a:graphicData uri="http://schemas.openxmlformats.org/drawingml/2006/table">
            <a:tbl>
              <a:tblPr firstRow="1" firstCol="1" bandRow="1">
                <a:tableStyleId>{5C22544A-7EE6-4342-B048-85BDC9FD1C3A}</a:tableStyleId>
              </a:tblPr>
              <a:tblGrid>
                <a:gridCol w="876090">
                  <a:extLst>
                    <a:ext uri="{9D8B030D-6E8A-4147-A177-3AD203B41FA5}">
                      <a16:colId xmlns:a16="http://schemas.microsoft.com/office/drawing/2014/main" xmlns="" val="3233399864"/>
                    </a:ext>
                  </a:extLst>
                </a:gridCol>
                <a:gridCol w="1808425">
                  <a:extLst>
                    <a:ext uri="{9D8B030D-6E8A-4147-A177-3AD203B41FA5}">
                      <a16:colId xmlns:a16="http://schemas.microsoft.com/office/drawing/2014/main" xmlns="" val="2164984092"/>
                    </a:ext>
                  </a:extLst>
                </a:gridCol>
                <a:gridCol w="876090">
                  <a:extLst>
                    <a:ext uri="{9D8B030D-6E8A-4147-A177-3AD203B41FA5}">
                      <a16:colId xmlns:a16="http://schemas.microsoft.com/office/drawing/2014/main" xmlns="" val="2781159141"/>
                    </a:ext>
                  </a:extLst>
                </a:gridCol>
                <a:gridCol w="806867">
                  <a:extLst>
                    <a:ext uri="{9D8B030D-6E8A-4147-A177-3AD203B41FA5}">
                      <a16:colId xmlns:a16="http://schemas.microsoft.com/office/drawing/2014/main" xmlns="" val="3477998956"/>
                    </a:ext>
                  </a:extLst>
                </a:gridCol>
                <a:gridCol w="752787">
                  <a:extLst>
                    <a:ext uri="{9D8B030D-6E8A-4147-A177-3AD203B41FA5}">
                      <a16:colId xmlns:a16="http://schemas.microsoft.com/office/drawing/2014/main" xmlns="" val="3336525721"/>
                    </a:ext>
                  </a:extLst>
                </a:gridCol>
                <a:gridCol w="778747">
                  <a:extLst>
                    <a:ext uri="{9D8B030D-6E8A-4147-A177-3AD203B41FA5}">
                      <a16:colId xmlns:a16="http://schemas.microsoft.com/office/drawing/2014/main" xmlns="" val="652876782"/>
                    </a:ext>
                  </a:extLst>
                </a:gridCol>
                <a:gridCol w="778747">
                  <a:extLst>
                    <a:ext uri="{9D8B030D-6E8A-4147-A177-3AD203B41FA5}">
                      <a16:colId xmlns:a16="http://schemas.microsoft.com/office/drawing/2014/main" xmlns="" val="9565435"/>
                    </a:ext>
                  </a:extLst>
                </a:gridCol>
                <a:gridCol w="720341">
                  <a:extLst>
                    <a:ext uri="{9D8B030D-6E8A-4147-A177-3AD203B41FA5}">
                      <a16:colId xmlns:a16="http://schemas.microsoft.com/office/drawing/2014/main" xmlns="" val="998979612"/>
                    </a:ext>
                  </a:extLst>
                </a:gridCol>
                <a:gridCol w="720341">
                  <a:extLst>
                    <a:ext uri="{9D8B030D-6E8A-4147-A177-3AD203B41FA5}">
                      <a16:colId xmlns:a16="http://schemas.microsoft.com/office/drawing/2014/main" xmlns="" val="2198069717"/>
                    </a:ext>
                  </a:extLst>
                </a:gridCol>
                <a:gridCol w="720341">
                  <a:extLst>
                    <a:ext uri="{9D8B030D-6E8A-4147-A177-3AD203B41FA5}">
                      <a16:colId xmlns:a16="http://schemas.microsoft.com/office/drawing/2014/main" xmlns="" val="3121662143"/>
                    </a:ext>
                  </a:extLst>
                </a:gridCol>
                <a:gridCol w="750625">
                  <a:extLst>
                    <a:ext uri="{9D8B030D-6E8A-4147-A177-3AD203B41FA5}">
                      <a16:colId xmlns:a16="http://schemas.microsoft.com/office/drawing/2014/main" xmlns="" val="4073793239"/>
                    </a:ext>
                  </a:extLst>
                </a:gridCol>
                <a:gridCol w="750625">
                  <a:extLst>
                    <a:ext uri="{9D8B030D-6E8A-4147-A177-3AD203B41FA5}">
                      <a16:colId xmlns:a16="http://schemas.microsoft.com/office/drawing/2014/main" xmlns="" val="568498250"/>
                    </a:ext>
                  </a:extLst>
                </a:gridCol>
              </a:tblGrid>
              <a:tr h="254650">
                <a:tc rowSpan="2">
                  <a:txBody>
                    <a:bodyPr/>
                    <a:lstStyle/>
                    <a:p>
                      <a:pPr algn="ctr">
                        <a:lnSpc>
                          <a:spcPct val="150000"/>
                        </a:lnSpc>
                        <a:spcAft>
                          <a:spcPts val="0"/>
                        </a:spcAft>
                      </a:pPr>
                      <a:r>
                        <a:rPr lang="en-US" sz="1400">
                          <a:effectLst/>
                        </a:rPr>
                        <a:t>Number</a:t>
                      </a:r>
                    </a:p>
                  </a:txBody>
                  <a:tcPr marL="68580" marR="68580" marT="0" marB="0" anchor="ctr"/>
                </a:tc>
                <a:tc rowSpan="2">
                  <a:txBody>
                    <a:bodyPr/>
                    <a:lstStyle/>
                    <a:p>
                      <a:pPr lvl="0" algn="ctr">
                        <a:lnSpc>
                          <a:spcPct val="150000"/>
                        </a:lnSpc>
                        <a:spcAft>
                          <a:spcPts val="0"/>
                        </a:spcAft>
                        <a:buNone/>
                      </a:pPr>
                      <a:r>
                        <a:rPr lang="en-US" sz="1400" b="0" i="0" u="none" strike="noStrike" noProof="0">
                          <a:effectLst/>
                          <a:latin typeface="Calibri"/>
                        </a:rPr>
                        <a:t>Statement</a:t>
                      </a:r>
                      <a:endParaRPr lang="en-US"/>
                    </a:p>
                  </a:txBody>
                  <a:tcPr marL="68580" marR="68580" marT="0" marB="0" anchor="ctr"/>
                </a:tc>
                <a:tc gridSpan="5">
                  <a:txBody>
                    <a:bodyPr/>
                    <a:lstStyle/>
                    <a:p>
                      <a:pPr lvl="0" algn="ctr">
                        <a:lnSpc>
                          <a:spcPct val="150000"/>
                        </a:lnSpc>
                        <a:spcAft>
                          <a:spcPts val="0"/>
                        </a:spcAft>
                        <a:buNone/>
                      </a:pPr>
                      <a:r>
                        <a:rPr lang="en-US" sz="1200" b="0" i="0" u="none" strike="noStrike" noProof="0" dirty="0">
                          <a:effectLst/>
                          <a:latin typeface="Calibri"/>
                        </a:rPr>
                        <a:t>Perceptions of Household Respondents</a:t>
                      </a:r>
                      <a:endParaRPr lang="en-US" sz="1200" dirty="0">
                        <a:effectLst/>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lvl="0" algn="ctr">
                        <a:lnSpc>
                          <a:spcPct val="150000"/>
                        </a:lnSpc>
                        <a:spcAft>
                          <a:spcPts val="0"/>
                        </a:spcAft>
                        <a:buNone/>
                      </a:pPr>
                      <a:r>
                        <a:rPr lang="en-US" sz="1200" b="0" i="0" u="none" strike="noStrike" noProof="0">
                          <a:effectLst/>
                          <a:latin typeface="Calibri"/>
                        </a:rPr>
                        <a:t>Perceptions of Industry Respondents</a:t>
                      </a:r>
                      <a:endParaRPr lang="en-US" sz="1200">
                        <a:effectLst/>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54059555"/>
                  </a:ext>
                </a:extLst>
              </a:tr>
              <a:tr h="539258">
                <a:tc vMerge="1">
                  <a:txBody>
                    <a:bodyPr/>
                    <a:lstStyle/>
                    <a:p>
                      <a:endParaRPr lang="en-US"/>
                    </a:p>
                  </a:txBody>
                  <a:tcPr/>
                </a:tc>
                <a:tc vMerge="1">
                  <a:txBody>
                    <a:bodyPr/>
                    <a:lstStyle/>
                    <a:p>
                      <a:endParaRPr lang="en-US"/>
                    </a:p>
                  </a:txBody>
                  <a:tcPr/>
                </a:tc>
                <a:tc>
                  <a:txBody>
                    <a:bodyPr/>
                    <a:lstStyle/>
                    <a:p>
                      <a:pPr algn="ctr">
                        <a:lnSpc>
                          <a:spcPct val="150000"/>
                        </a:lnSpc>
                        <a:spcAft>
                          <a:spcPts val="0"/>
                        </a:spcAft>
                      </a:pPr>
                      <a:r>
                        <a:rPr lang="en-US" sz="1400">
                          <a:effectLst/>
                        </a:rPr>
                        <a:t>STS (%)</a:t>
                      </a:r>
                    </a:p>
                  </a:txBody>
                  <a:tcPr marL="68580" marR="68580" marT="0" marB="0" anchor="ctr"/>
                </a:tc>
                <a:tc>
                  <a:txBody>
                    <a:bodyPr/>
                    <a:lstStyle/>
                    <a:p>
                      <a:pPr algn="ctr">
                        <a:lnSpc>
                          <a:spcPct val="150000"/>
                        </a:lnSpc>
                        <a:spcAft>
                          <a:spcPts val="0"/>
                        </a:spcAft>
                      </a:pPr>
                      <a:r>
                        <a:rPr lang="en-US" sz="1400">
                          <a:effectLst/>
                        </a:rPr>
                        <a:t>TS (%)</a:t>
                      </a:r>
                    </a:p>
                  </a:txBody>
                  <a:tcPr marL="68580" marR="68580" marT="0" marB="0" anchor="ctr"/>
                </a:tc>
                <a:tc>
                  <a:txBody>
                    <a:bodyPr/>
                    <a:lstStyle/>
                    <a:p>
                      <a:pPr algn="ctr">
                        <a:lnSpc>
                          <a:spcPct val="150000"/>
                        </a:lnSpc>
                        <a:spcAft>
                          <a:spcPts val="0"/>
                        </a:spcAft>
                      </a:pPr>
                      <a:r>
                        <a:rPr lang="en-US" sz="1400">
                          <a:effectLst/>
                        </a:rPr>
                        <a:t>S (%)</a:t>
                      </a:r>
                    </a:p>
                  </a:txBody>
                  <a:tcPr marL="68580" marR="68580" marT="0" marB="0" anchor="ctr"/>
                </a:tc>
                <a:tc>
                  <a:txBody>
                    <a:bodyPr/>
                    <a:lstStyle/>
                    <a:p>
                      <a:pPr algn="ctr">
                        <a:lnSpc>
                          <a:spcPct val="150000"/>
                        </a:lnSpc>
                        <a:spcAft>
                          <a:spcPts val="0"/>
                        </a:spcAft>
                      </a:pPr>
                      <a:r>
                        <a:rPr lang="en-US" sz="1400">
                          <a:effectLst/>
                        </a:rPr>
                        <a:t>SS (%)</a:t>
                      </a:r>
                    </a:p>
                  </a:txBody>
                  <a:tcPr marL="68580" marR="68580" marT="0" marB="0" anchor="ctr"/>
                </a:tc>
                <a:tc>
                  <a:txBody>
                    <a:bodyPr/>
                    <a:lstStyle/>
                    <a:p>
                      <a:pPr algn="ctr">
                        <a:lnSpc>
                          <a:spcPct val="150000"/>
                        </a:lnSpc>
                        <a:spcAft>
                          <a:spcPts val="0"/>
                        </a:spcAft>
                      </a:pPr>
                      <a:r>
                        <a:rPr lang="en-US" sz="1400">
                          <a:effectLst/>
                        </a:rPr>
                        <a:t>Rata-rata</a:t>
                      </a:r>
                    </a:p>
                  </a:txBody>
                  <a:tcPr marL="68580" marR="68580" marT="0" marB="0" anchor="ctr"/>
                </a:tc>
                <a:tc>
                  <a:txBody>
                    <a:bodyPr/>
                    <a:lstStyle/>
                    <a:p>
                      <a:pPr algn="ctr">
                        <a:lnSpc>
                          <a:spcPct val="150000"/>
                        </a:lnSpc>
                        <a:spcAft>
                          <a:spcPts val="0"/>
                        </a:spcAft>
                      </a:pPr>
                      <a:r>
                        <a:rPr lang="en-US" sz="1400">
                          <a:effectLst/>
                        </a:rPr>
                        <a:t>STS (%)</a:t>
                      </a:r>
                    </a:p>
                  </a:txBody>
                  <a:tcPr marL="68580" marR="68580" marT="0" marB="0" anchor="ctr"/>
                </a:tc>
                <a:tc>
                  <a:txBody>
                    <a:bodyPr/>
                    <a:lstStyle/>
                    <a:p>
                      <a:pPr algn="ctr">
                        <a:lnSpc>
                          <a:spcPct val="150000"/>
                        </a:lnSpc>
                        <a:spcAft>
                          <a:spcPts val="0"/>
                        </a:spcAft>
                      </a:pPr>
                      <a:r>
                        <a:rPr lang="en-US" sz="1400">
                          <a:effectLst/>
                        </a:rPr>
                        <a:t>TS (%)</a:t>
                      </a:r>
                    </a:p>
                  </a:txBody>
                  <a:tcPr marL="68580" marR="68580" marT="0" marB="0" anchor="ctr"/>
                </a:tc>
                <a:tc>
                  <a:txBody>
                    <a:bodyPr/>
                    <a:lstStyle/>
                    <a:p>
                      <a:pPr algn="ctr">
                        <a:lnSpc>
                          <a:spcPct val="150000"/>
                        </a:lnSpc>
                        <a:spcAft>
                          <a:spcPts val="0"/>
                        </a:spcAft>
                      </a:pPr>
                      <a:r>
                        <a:rPr lang="en-US" sz="1400">
                          <a:effectLst/>
                        </a:rPr>
                        <a:t>S (%)</a:t>
                      </a:r>
                    </a:p>
                  </a:txBody>
                  <a:tcPr marL="68580" marR="68580" marT="0" marB="0" anchor="ctr"/>
                </a:tc>
                <a:tc>
                  <a:txBody>
                    <a:bodyPr/>
                    <a:lstStyle/>
                    <a:p>
                      <a:pPr algn="ctr">
                        <a:lnSpc>
                          <a:spcPct val="150000"/>
                        </a:lnSpc>
                        <a:spcAft>
                          <a:spcPts val="0"/>
                        </a:spcAft>
                      </a:pPr>
                      <a:r>
                        <a:rPr lang="en-US" sz="1400">
                          <a:effectLst/>
                        </a:rPr>
                        <a:t>SS (%)</a:t>
                      </a:r>
                    </a:p>
                  </a:txBody>
                  <a:tcPr marL="68580" marR="68580" marT="0" marB="0" anchor="ctr"/>
                </a:tc>
                <a:tc>
                  <a:txBody>
                    <a:bodyPr/>
                    <a:lstStyle/>
                    <a:p>
                      <a:pPr algn="ctr">
                        <a:lnSpc>
                          <a:spcPct val="150000"/>
                        </a:lnSpc>
                        <a:spcAft>
                          <a:spcPts val="0"/>
                        </a:spcAft>
                      </a:pPr>
                      <a:r>
                        <a:rPr lang="en-US" sz="1400">
                          <a:effectLst/>
                        </a:rPr>
                        <a:t>Rata-rata</a:t>
                      </a:r>
                    </a:p>
                  </a:txBody>
                  <a:tcPr marL="68580" marR="68580" marT="0" marB="0"/>
                </a:tc>
                <a:extLst>
                  <a:ext uri="{0D108BD9-81ED-4DB2-BD59-A6C34878D82A}">
                    <a16:rowId xmlns:a16="http://schemas.microsoft.com/office/drawing/2014/main" xmlns="" val="47466393"/>
                  </a:ext>
                </a:extLst>
              </a:tr>
              <a:tr h="449382">
                <a:tc>
                  <a:txBody>
                    <a:bodyPr/>
                    <a:lstStyle/>
                    <a:p>
                      <a:pPr algn="ctr">
                        <a:lnSpc>
                          <a:spcPct val="150000"/>
                        </a:lnSpc>
                        <a:spcAft>
                          <a:spcPts val="0"/>
                        </a:spcAft>
                      </a:pPr>
                      <a:r>
                        <a:rPr lang="en-US" sz="1400">
                          <a:effectLst/>
                        </a:rPr>
                        <a:t>1.</a:t>
                      </a:r>
                    </a:p>
                  </a:txBody>
                  <a:tcPr marL="68580" marR="68580" marT="0" marB="0" anchor="ctr"/>
                </a:tc>
                <a:tc>
                  <a:txBody>
                    <a:bodyPr/>
                    <a:lstStyle/>
                    <a:p>
                      <a:pPr lvl="0">
                        <a:lnSpc>
                          <a:spcPct val="150000"/>
                        </a:lnSpc>
                        <a:spcAft>
                          <a:spcPts val="0"/>
                        </a:spcAft>
                        <a:buNone/>
                      </a:pPr>
                      <a:r>
                        <a:rPr lang="en-US" sz="1400" b="0" i="0" u="none" strike="noStrike" noProof="0">
                          <a:effectLst/>
                          <a:latin typeface="Calibri"/>
                        </a:rPr>
                        <a:t>The price is too expensive</a:t>
                      </a:r>
                      <a:endParaRPr lang="en-US" sz="1400">
                        <a:effectLst/>
                      </a:endParaRPr>
                    </a:p>
                  </a:txBody>
                  <a:tcPr marL="68580" marR="68580" marT="0" marB="0"/>
                </a:tc>
                <a:tc>
                  <a:txBody>
                    <a:bodyPr/>
                    <a:lstStyle/>
                    <a:p>
                      <a:pPr algn="ctr">
                        <a:lnSpc>
                          <a:spcPct val="150000"/>
                        </a:lnSpc>
                        <a:spcAft>
                          <a:spcPts val="0"/>
                        </a:spcAft>
                      </a:pPr>
                      <a:r>
                        <a:rPr lang="en-US" sz="1400">
                          <a:effectLst/>
                        </a:rPr>
                        <a:t>1.14</a:t>
                      </a:r>
                    </a:p>
                  </a:txBody>
                  <a:tcPr marL="68580" marR="68580" marT="0" marB="0" anchor="ctr"/>
                </a:tc>
                <a:tc>
                  <a:txBody>
                    <a:bodyPr/>
                    <a:lstStyle/>
                    <a:p>
                      <a:pPr algn="ctr">
                        <a:lnSpc>
                          <a:spcPct val="150000"/>
                        </a:lnSpc>
                        <a:spcAft>
                          <a:spcPts val="0"/>
                        </a:spcAft>
                      </a:pPr>
                      <a:r>
                        <a:rPr lang="en-US" sz="1400">
                          <a:effectLst/>
                        </a:rPr>
                        <a:t>7.95</a:t>
                      </a:r>
                    </a:p>
                  </a:txBody>
                  <a:tcPr marL="68580" marR="68580" marT="0" marB="0" anchor="ctr"/>
                </a:tc>
                <a:tc>
                  <a:txBody>
                    <a:bodyPr/>
                    <a:lstStyle/>
                    <a:p>
                      <a:pPr algn="ctr">
                        <a:lnSpc>
                          <a:spcPct val="150000"/>
                        </a:lnSpc>
                        <a:spcAft>
                          <a:spcPts val="0"/>
                        </a:spcAft>
                      </a:pPr>
                      <a:r>
                        <a:rPr lang="en-US" sz="1400">
                          <a:effectLst/>
                        </a:rPr>
                        <a:t>61.36</a:t>
                      </a:r>
                    </a:p>
                  </a:txBody>
                  <a:tcPr marL="68580" marR="68580" marT="0" marB="0" anchor="ctr"/>
                </a:tc>
                <a:tc>
                  <a:txBody>
                    <a:bodyPr/>
                    <a:lstStyle/>
                    <a:p>
                      <a:pPr algn="ctr">
                        <a:lnSpc>
                          <a:spcPct val="150000"/>
                        </a:lnSpc>
                        <a:spcAft>
                          <a:spcPts val="0"/>
                        </a:spcAft>
                      </a:pPr>
                      <a:r>
                        <a:rPr lang="en-US" sz="1400">
                          <a:effectLst/>
                        </a:rPr>
                        <a:t>29.55</a:t>
                      </a:r>
                    </a:p>
                  </a:txBody>
                  <a:tcPr marL="68580" marR="68580" marT="0" marB="0" anchor="ctr"/>
                </a:tc>
                <a:tc>
                  <a:txBody>
                    <a:bodyPr/>
                    <a:lstStyle/>
                    <a:p>
                      <a:pPr algn="ctr">
                        <a:lnSpc>
                          <a:spcPct val="150000"/>
                        </a:lnSpc>
                        <a:spcAft>
                          <a:spcPts val="0"/>
                        </a:spcAft>
                      </a:pPr>
                      <a:r>
                        <a:rPr lang="en-US" sz="1400">
                          <a:effectLst/>
                        </a:rPr>
                        <a:t>3.19</a:t>
                      </a:r>
                    </a:p>
                  </a:txBody>
                  <a:tcPr marL="68580" marR="68580" marT="0" marB="0" anchor="ctr"/>
                </a:tc>
                <a:tc>
                  <a:txBody>
                    <a:bodyPr/>
                    <a:lstStyle/>
                    <a:p>
                      <a:pPr algn="ctr">
                        <a:lnSpc>
                          <a:spcPct val="150000"/>
                        </a:lnSpc>
                        <a:spcAft>
                          <a:spcPts val="0"/>
                        </a:spcAft>
                      </a:pPr>
                      <a:r>
                        <a:rPr lang="en-US" sz="1400">
                          <a:effectLst/>
                        </a:rPr>
                        <a:t>0.00</a:t>
                      </a:r>
                    </a:p>
                  </a:txBody>
                  <a:tcPr marL="68580" marR="68580" marT="0" marB="0" anchor="ctr"/>
                </a:tc>
                <a:tc>
                  <a:txBody>
                    <a:bodyPr/>
                    <a:lstStyle/>
                    <a:p>
                      <a:pPr algn="ctr">
                        <a:lnSpc>
                          <a:spcPct val="150000"/>
                        </a:lnSpc>
                        <a:spcAft>
                          <a:spcPts val="0"/>
                        </a:spcAft>
                      </a:pPr>
                      <a:r>
                        <a:rPr lang="en-US" sz="1400">
                          <a:effectLst/>
                        </a:rPr>
                        <a:t>11.54</a:t>
                      </a:r>
                    </a:p>
                  </a:txBody>
                  <a:tcPr marL="68580" marR="68580" marT="0" marB="0" anchor="ctr"/>
                </a:tc>
                <a:tc>
                  <a:txBody>
                    <a:bodyPr/>
                    <a:lstStyle/>
                    <a:p>
                      <a:pPr algn="ctr">
                        <a:lnSpc>
                          <a:spcPct val="150000"/>
                        </a:lnSpc>
                        <a:spcAft>
                          <a:spcPts val="0"/>
                        </a:spcAft>
                      </a:pPr>
                      <a:r>
                        <a:rPr lang="en-US" sz="1400">
                          <a:effectLst/>
                        </a:rPr>
                        <a:t>50.00</a:t>
                      </a:r>
                    </a:p>
                  </a:txBody>
                  <a:tcPr marL="68580" marR="68580" marT="0" marB="0" anchor="ctr"/>
                </a:tc>
                <a:tc>
                  <a:txBody>
                    <a:bodyPr/>
                    <a:lstStyle/>
                    <a:p>
                      <a:pPr algn="ctr">
                        <a:lnSpc>
                          <a:spcPct val="150000"/>
                        </a:lnSpc>
                        <a:spcAft>
                          <a:spcPts val="0"/>
                        </a:spcAft>
                      </a:pPr>
                      <a:r>
                        <a:rPr lang="en-US" sz="1400">
                          <a:effectLst/>
                        </a:rPr>
                        <a:t>38.46</a:t>
                      </a:r>
                    </a:p>
                  </a:txBody>
                  <a:tcPr marL="68580" marR="68580" marT="0" marB="0" anchor="ctr"/>
                </a:tc>
                <a:tc>
                  <a:txBody>
                    <a:bodyPr/>
                    <a:lstStyle/>
                    <a:p>
                      <a:pPr algn="ctr">
                        <a:lnSpc>
                          <a:spcPct val="150000"/>
                        </a:lnSpc>
                        <a:spcAft>
                          <a:spcPts val="0"/>
                        </a:spcAft>
                      </a:pPr>
                      <a:r>
                        <a:rPr lang="en-US" sz="1400">
                          <a:effectLst/>
                        </a:rPr>
                        <a:t>3.26</a:t>
                      </a:r>
                    </a:p>
                  </a:txBody>
                  <a:tcPr marL="68580" marR="68580" marT="0" marB="0" anchor="ctr"/>
                </a:tc>
                <a:extLst>
                  <a:ext uri="{0D108BD9-81ED-4DB2-BD59-A6C34878D82A}">
                    <a16:rowId xmlns:a16="http://schemas.microsoft.com/office/drawing/2014/main" xmlns="" val="69139349"/>
                  </a:ext>
                </a:extLst>
              </a:tr>
              <a:tr h="449382">
                <a:tc>
                  <a:txBody>
                    <a:bodyPr/>
                    <a:lstStyle/>
                    <a:p>
                      <a:pPr algn="ctr">
                        <a:lnSpc>
                          <a:spcPct val="150000"/>
                        </a:lnSpc>
                        <a:spcAft>
                          <a:spcPts val="0"/>
                        </a:spcAft>
                      </a:pPr>
                      <a:r>
                        <a:rPr lang="en-US" sz="1400">
                          <a:effectLst/>
                        </a:rPr>
                        <a:t>2.</a:t>
                      </a:r>
                    </a:p>
                  </a:txBody>
                  <a:tcPr marL="68580" marR="68580" marT="0" marB="0" anchor="ctr"/>
                </a:tc>
                <a:tc>
                  <a:txBody>
                    <a:bodyPr/>
                    <a:lstStyle/>
                    <a:p>
                      <a:pPr lvl="0">
                        <a:lnSpc>
                          <a:spcPct val="150000"/>
                        </a:lnSpc>
                        <a:spcAft>
                          <a:spcPts val="0"/>
                        </a:spcAft>
                        <a:buNone/>
                      </a:pPr>
                      <a:r>
                        <a:rPr lang="en-US" sz="1400" b="0" i="0" u="none" strike="noStrike" noProof="0">
                          <a:effectLst/>
                          <a:latin typeface="Calibri"/>
                        </a:rPr>
                        <a:t>Depends on the weather</a:t>
                      </a:r>
                      <a:endParaRPr lang="en-US"/>
                    </a:p>
                  </a:txBody>
                  <a:tcPr marL="68580" marR="68580" marT="0" marB="0"/>
                </a:tc>
                <a:tc>
                  <a:txBody>
                    <a:bodyPr/>
                    <a:lstStyle/>
                    <a:p>
                      <a:pPr algn="ctr">
                        <a:lnSpc>
                          <a:spcPct val="150000"/>
                        </a:lnSpc>
                        <a:spcAft>
                          <a:spcPts val="0"/>
                        </a:spcAft>
                      </a:pPr>
                      <a:r>
                        <a:rPr lang="en-US" sz="1400">
                          <a:effectLst/>
                        </a:rPr>
                        <a:t>0.00</a:t>
                      </a:r>
                    </a:p>
                  </a:txBody>
                  <a:tcPr marL="68580" marR="68580" marT="0" marB="0" anchor="ctr"/>
                </a:tc>
                <a:tc>
                  <a:txBody>
                    <a:bodyPr/>
                    <a:lstStyle/>
                    <a:p>
                      <a:pPr algn="ctr">
                        <a:lnSpc>
                          <a:spcPct val="150000"/>
                        </a:lnSpc>
                        <a:spcAft>
                          <a:spcPts val="0"/>
                        </a:spcAft>
                      </a:pPr>
                      <a:r>
                        <a:rPr lang="en-US" sz="1400">
                          <a:effectLst/>
                        </a:rPr>
                        <a:t>5.68</a:t>
                      </a:r>
                    </a:p>
                  </a:txBody>
                  <a:tcPr marL="68580" marR="68580" marT="0" marB="0" anchor="ctr"/>
                </a:tc>
                <a:tc>
                  <a:txBody>
                    <a:bodyPr/>
                    <a:lstStyle/>
                    <a:p>
                      <a:pPr algn="ctr">
                        <a:lnSpc>
                          <a:spcPct val="150000"/>
                        </a:lnSpc>
                        <a:spcAft>
                          <a:spcPts val="0"/>
                        </a:spcAft>
                      </a:pPr>
                      <a:r>
                        <a:rPr lang="en-US" sz="1400">
                          <a:effectLst/>
                        </a:rPr>
                        <a:t>73.86</a:t>
                      </a:r>
                    </a:p>
                  </a:txBody>
                  <a:tcPr marL="68580" marR="68580" marT="0" marB="0" anchor="ctr"/>
                </a:tc>
                <a:tc>
                  <a:txBody>
                    <a:bodyPr/>
                    <a:lstStyle/>
                    <a:p>
                      <a:pPr algn="ctr">
                        <a:lnSpc>
                          <a:spcPct val="150000"/>
                        </a:lnSpc>
                        <a:spcAft>
                          <a:spcPts val="0"/>
                        </a:spcAft>
                      </a:pPr>
                      <a:r>
                        <a:rPr lang="en-US" sz="1400">
                          <a:effectLst/>
                        </a:rPr>
                        <a:t>20.45</a:t>
                      </a:r>
                    </a:p>
                  </a:txBody>
                  <a:tcPr marL="68580" marR="68580" marT="0" marB="0" anchor="ctr"/>
                </a:tc>
                <a:tc>
                  <a:txBody>
                    <a:bodyPr/>
                    <a:lstStyle/>
                    <a:p>
                      <a:pPr algn="ctr">
                        <a:lnSpc>
                          <a:spcPct val="150000"/>
                        </a:lnSpc>
                        <a:spcAft>
                          <a:spcPts val="0"/>
                        </a:spcAft>
                      </a:pPr>
                      <a:r>
                        <a:rPr lang="en-US" sz="1400">
                          <a:effectLst/>
                        </a:rPr>
                        <a:t>3.14</a:t>
                      </a:r>
                    </a:p>
                  </a:txBody>
                  <a:tcPr marL="68580" marR="68580" marT="0" marB="0" anchor="ctr"/>
                </a:tc>
                <a:tc>
                  <a:txBody>
                    <a:bodyPr/>
                    <a:lstStyle/>
                    <a:p>
                      <a:pPr algn="ctr">
                        <a:lnSpc>
                          <a:spcPct val="150000"/>
                        </a:lnSpc>
                        <a:spcAft>
                          <a:spcPts val="0"/>
                        </a:spcAft>
                      </a:pPr>
                      <a:r>
                        <a:rPr lang="en-US" sz="1400">
                          <a:effectLst/>
                        </a:rPr>
                        <a:t>0.00</a:t>
                      </a:r>
                    </a:p>
                  </a:txBody>
                  <a:tcPr marL="68580" marR="68580" marT="0" marB="0" anchor="ctr"/>
                </a:tc>
                <a:tc>
                  <a:txBody>
                    <a:bodyPr/>
                    <a:lstStyle/>
                    <a:p>
                      <a:pPr algn="ctr">
                        <a:lnSpc>
                          <a:spcPct val="150000"/>
                        </a:lnSpc>
                        <a:spcAft>
                          <a:spcPts val="0"/>
                        </a:spcAft>
                      </a:pPr>
                      <a:r>
                        <a:rPr lang="en-US" sz="1400">
                          <a:effectLst/>
                        </a:rPr>
                        <a:t>7.41</a:t>
                      </a:r>
                    </a:p>
                  </a:txBody>
                  <a:tcPr marL="68580" marR="68580" marT="0" marB="0" anchor="ctr"/>
                </a:tc>
                <a:tc>
                  <a:txBody>
                    <a:bodyPr/>
                    <a:lstStyle/>
                    <a:p>
                      <a:pPr algn="ctr">
                        <a:lnSpc>
                          <a:spcPct val="150000"/>
                        </a:lnSpc>
                        <a:spcAft>
                          <a:spcPts val="0"/>
                        </a:spcAft>
                      </a:pPr>
                      <a:r>
                        <a:rPr lang="en-US" sz="1400">
                          <a:effectLst/>
                        </a:rPr>
                        <a:t>51.85</a:t>
                      </a:r>
                    </a:p>
                  </a:txBody>
                  <a:tcPr marL="68580" marR="68580" marT="0" marB="0" anchor="ctr"/>
                </a:tc>
                <a:tc>
                  <a:txBody>
                    <a:bodyPr/>
                    <a:lstStyle/>
                    <a:p>
                      <a:pPr algn="ctr">
                        <a:lnSpc>
                          <a:spcPct val="150000"/>
                        </a:lnSpc>
                        <a:spcAft>
                          <a:spcPts val="0"/>
                        </a:spcAft>
                      </a:pPr>
                      <a:r>
                        <a:rPr lang="en-US" sz="1400">
                          <a:effectLst/>
                        </a:rPr>
                        <a:t>40.74</a:t>
                      </a:r>
                    </a:p>
                  </a:txBody>
                  <a:tcPr marL="68580" marR="68580" marT="0" marB="0" anchor="ctr"/>
                </a:tc>
                <a:tc>
                  <a:txBody>
                    <a:bodyPr/>
                    <a:lstStyle/>
                    <a:p>
                      <a:pPr algn="ctr">
                        <a:lnSpc>
                          <a:spcPct val="150000"/>
                        </a:lnSpc>
                        <a:spcAft>
                          <a:spcPts val="0"/>
                        </a:spcAft>
                      </a:pPr>
                      <a:r>
                        <a:rPr lang="en-US" sz="1400">
                          <a:effectLst/>
                        </a:rPr>
                        <a:t>3.34</a:t>
                      </a:r>
                    </a:p>
                  </a:txBody>
                  <a:tcPr marL="68580" marR="68580" marT="0" marB="0" anchor="ctr"/>
                </a:tc>
                <a:extLst>
                  <a:ext uri="{0D108BD9-81ED-4DB2-BD59-A6C34878D82A}">
                    <a16:rowId xmlns:a16="http://schemas.microsoft.com/office/drawing/2014/main" xmlns="" val="2193045538"/>
                  </a:ext>
                </a:extLst>
              </a:tr>
              <a:tr h="913743">
                <a:tc>
                  <a:txBody>
                    <a:bodyPr/>
                    <a:lstStyle/>
                    <a:p>
                      <a:pPr algn="ctr">
                        <a:lnSpc>
                          <a:spcPct val="150000"/>
                        </a:lnSpc>
                        <a:spcAft>
                          <a:spcPts val="0"/>
                        </a:spcAft>
                      </a:pPr>
                      <a:r>
                        <a:rPr lang="en-US" sz="1400">
                          <a:effectLst/>
                        </a:rPr>
                        <a:t>3.</a:t>
                      </a:r>
                    </a:p>
                  </a:txBody>
                  <a:tcPr marL="68580" marR="68580" marT="0" marB="0" anchor="ctr"/>
                </a:tc>
                <a:tc>
                  <a:txBody>
                    <a:bodyPr/>
                    <a:lstStyle/>
                    <a:p>
                      <a:pPr lvl="0">
                        <a:lnSpc>
                          <a:spcPct val="150000"/>
                        </a:lnSpc>
                        <a:spcAft>
                          <a:spcPts val="0"/>
                        </a:spcAft>
                        <a:buNone/>
                      </a:pPr>
                      <a:r>
                        <a:rPr lang="en-US" sz="1400" b="0" i="0" u="none" strike="noStrike" noProof="0">
                          <a:effectLst/>
                          <a:latin typeface="Calibri"/>
                        </a:rPr>
                        <a:t>The area required for installation is too large</a:t>
                      </a:r>
                      <a:endParaRPr lang="en-US"/>
                    </a:p>
                  </a:txBody>
                  <a:tcPr marL="68580" marR="68580" marT="0" marB="0"/>
                </a:tc>
                <a:tc>
                  <a:txBody>
                    <a:bodyPr/>
                    <a:lstStyle/>
                    <a:p>
                      <a:pPr algn="ctr">
                        <a:lnSpc>
                          <a:spcPct val="150000"/>
                        </a:lnSpc>
                        <a:spcAft>
                          <a:spcPts val="0"/>
                        </a:spcAft>
                      </a:pPr>
                      <a:r>
                        <a:rPr lang="en-US" sz="1400">
                          <a:effectLst/>
                        </a:rPr>
                        <a:t>1.14</a:t>
                      </a:r>
                    </a:p>
                  </a:txBody>
                  <a:tcPr marL="68580" marR="68580" marT="0" marB="0" anchor="ctr"/>
                </a:tc>
                <a:tc>
                  <a:txBody>
                    <a:bodyPr/>
                    <a:lstStyle/>
                    <a:p>
                      <a:pPr algn="ctr">
                        <a:lnSpc>
                          <a:spcPct val="150000"/>
                        </a:lnSpc>
                        <a:spcAft>
                          <a:spcPts val="0"/>
                        </a:spcAft>
                      </a:pPr>
                      <a:r>
                        <a:rPr lang="en-US" sz="1400">
                          <a:effectLst/>
                        </a:rPr>
                        <a:t>38.64</a:t>
                      </a:r>
                    </a:p>
                  </a:txBody>
                  <a:tcPr marL="68580" marR="68580" marT="0" marB="0" anchor="ctr"/>
                </a:tc>
                <a:tc>
                  <a:txBody>
                    <a:bodyPr/>
                    <a:lstStyle/>
                    <a:p>
                      <a:pPr algn="ctr">
                        <a:lnSpc>
                          <a:spcPct val="150000"/>
                        </a:lnSpc>
                        <a:spcAft>
                          <a:spcPts val="0"/>
                        </a:spcAft>
                      </a:pPr>
                      <a:r>
                        <a:rPr lang="en-US" sz="1400">
                          <a:effectLst/>
                        </a:rPr>
                        <a:t>46.59</a:t>
                      </a:r>
                    </a:p>
                  </a:txBody>
                  <a:tcPr marL="68580" marR="68580" marT="0" marB="0" anchor="ctr"/>
                </a:tc>
                <a:tc>
                  <a:txBody>
                    <a:bodyPr/>
                    <a:lstStyle/>
                    <a:p>
                      <a:pPr algn="ctr">
                        <a:lnSpc>
                          <a:spcPct val="150000"/>
                        </a:lnSpc>
                        <a:spcAft>
                          <a:spcPts val="0"/>
                        </a:spcAft>
                      </a:pPr>
                      <a:r>
                        <a:rPr lang="en-US" sz="1400">
                          <a:effectLst/>
                        </a:rPr>
                        <a:t>13.64</a:t>
                      </a:r>
                    </a:p>
                  </a:txBody>
                  <a:tcPr marL="68580" marR="68580" marT="0" marB="0" anchor="ctr"/>
                </a:tc>
                <a:tc>
                  <a:txBody>
                    <a:bodyPr/>
                    <a:lstStyle/>
                    <a:p>
                      <a:pPr algn="ctr">
                        <a:lnSpc>
                          <a:spcPct val="150000"/>
                        </a:lnSpc>
                        <a:spcAft>
                          <a:spcPts val="0"/>
                        </a:spcAft>
                      </a:pPr>
                      <a:r>
                        <a:rPr lang="en-US" sz="1400">
                          <a:effectLst/>
                        </a:rPr>
                        <a:t>2.72</a:t>
                      </a:r>
                    </a:p>
                  </a:txBody>
                  <a:tcPr marL="68580" marR="68580" marT="0" marB="0" anchor="ctr"/>
                </a:tc>
                <a:tc>
                  <a:txBody>
                    <a:bodyPr/>
                    <a:lstStyle/>
                    <a:p>
                      <a:pPr algn="ctr">
                        <a:lnSpc>
                          <a:spcPct val="150000"/>
                        </a:lnSpc>
                        <a:spcAft>
                          <a:spcPts val="0"/>
                        </a:spcAft>
                      </a:pPr>
                      <a:r>
                        <a:rPr lang="en-US" sz="1400">
                          <a:effectLst/>
                        </a:rPr>
                        <a:t>7.41</a:t>
                      </a:r>
                    </a:p>
                  </a:txBody>
                  <a:tcPr marL="68580" marR="68580" marT="0" marB="0" anchor="ctr"/>
                </a:tc>
                <a:tc>
                  <a:txBody>
                    <a:bodyPr/>
                    <a:lstStyle/>
                    <a:p>
                      <a:pPr algn="ctr">
                        <a:lnSpc>
                          <a:spcPct val="150000"/>
                        </a:lnSpc>
                        <a:spcAft>
                          <a:spcPts val="0"/>
                        </a:spcAft>
                      </a:pPr>
                      <a:r>
                        <a:rPr lang="en-US" sz="1400">
                          <a:effectLst/>
                        </a:rPr>
                        <a:t>29.63</a:t>
                      </a:r>
                    </a:p>
                  </a:txBody>
                  <a:tcPr marL="68580" marR="68580" marT="0" marB="0" anchor="ctr"/>
                </a:tc>
                <a:tc>
                  <a:txBody>
                    <a:bodyPr/>
                    <a:lstStyle/>
                    <a:p>
                      <a:pPr algn="ctr">
                        <a:lnSpc>
                          <a:spcPct val="150000"/>
                        </a:lnSpc>
                        <a:spcAft>
                          <a:spcPts val="0"/>
                        </a:spcAft>
                      </a:pPr>
                      <a:r>
                        <a:rPr lang="en-US" sz="1400">
                          <a:effectLst/>
                        </a:rPr>
                        <a:t>44.44</a:t>
                      </a:r>
                    </a:p>
                  </a:txBody>
                  <a:tcPr marL="68580" marR="68580" marT="0" marB="0" anchor="ctr"/>
                </a:tc>
                <a:tc>
                  <a:txBody>
                    <a:bodyPr/>
                    <a:lstStyle/>
                    <a:p>
                      <a:pPr algn="ctr">
                        <a:lnSpc>
                          <a:spcPct val="150000"/>
                        </a:lnSpc>
                        <a:spcAft>
                          <a:spcPts val="0"/>
                        </a:spcAft>
                      </a:pPr>
                      <a:r>
                        <a:rPr lang="en-US" sz="1400">
                          <a:effectLst/>
                        </a:rPr>
                        <a:t>18.52</a:t>
                      </a:r>
                    </a:p>
                  </a:txBody>
                  <a:tcPr marL="68580" marR="68580" marT="0" marB="0" anchor="ctr"/>
                </a:tc>
                <a:tc>
                  <a:txBody>
                    <a:bodyPr/>
                    <a:lstStyle/>
                    <a:p>
                      <a:pPr algn="ctr">
                        <a:lnSpc>
                          <a:spcPct val="150000"/>
                        </a:lnSpc>
                        <a:spcAft>
                          <a:spcPts val="0"/>
                        </a:spcAft>
                      </a:pPr>
                      <a:r>
                        <a:rPr lang="en-US" sz="1400">
                          <a:effectLst/>
                        </a:rPr>
                        <a:t>2.74</a:t>
                      </a:r>
                    </a:p>
                  </a:txBody>
                  <a:tcPr marL="68580" marR="68580" marT="0" marB="0" anchor="ctr"/>
                </a:tc>
                <a:extLst>
                  <a:ext uri="{0D108BD9-81ED-4DB2-BD59-A6C34878D82A}">
                    <a16:rowId xmlns:a16="http://schemas.microsoft.com/office/drawing/2014/main" xmlns="" val="3170814027"/>
                  </a:ext>
                </a:extLst>
              </a:tr>
              <a:tr h="1363124">
                <a:tc>
                  <a:txBody>
                    <a:bodyPr/>
                    <a:lstStyle/>
                    <a:p>
                      <a:pPr algn="ctr">
                        <a:lnSpc>
                          <a:spcPct val="150000"/>
                        </a:lnSpc>
                        <a:spcAft>
                          <a:spcPts val="0"/>
                        </a:spcAft>
                      </a:pPr>
                      <a:r>
                        <a:rPr lang="en-US" sz="1400">
                          <a:effectLst/>
                        </a:rPr>
                        <a:t>4.</a:t>
                      </a:r>
                    </a:p>
                  </a:txBody>
                  <a:tcPr marL="68580" marR="68580" marT="0" marB="0" anchor="ctr"/>
                </a:tc>
                <a:tc>
                  <a:txBody>
                    <a:bodyPr/>
                    <a:lstStyle/>
                    <a:p>
                      <a:pPr lvl="0">
                        <a:lnSpc>
                          <a:spcPct val="150000"/>
                        </a:lnSpc>
                        <a:spcAft>
                          <a:spcPts val="0"/>
                        </a:spcAft>
                        <a:buNone/>
                      </a:pPr>
                      <a:r>
                        <a:rPr lang="en-US" sz="1400" b="0" i="0" u="none" strike="noStrike" noProof="0">
                          <a:effectLst/>
                          <a:latin typeface="Calibri"/>
                        </a:rPr>
                        <a:t>The materials used are less environmentally friendly (difficult to recycle)</a:t>
                      </a:r>
                    </a:p>
                  </a:txBody>
                  <a:tcPr marL="68580" marR="68580" marT="0" marB="0"/>
                </a:tc>
                <a:tc>
                  <a:txBody>
                    <a:bodyPr/>
                    <a:lstStyle/>
                    <a:p>
                      <a:pPr algn="ctr">
                        <a:lnSpc>
                          <a:spcPct val="150000"/>
                        </a:lnSpc>
                        <a:spcAft>
                          <a:spcPts val="0"/>
                        </a:spcAft>
                      </a:pPr>
                      <a:r>
                        <a:rPr lang="en-US" sz="1400">
                          <a:effectLst/>
                        </a:rPr>
                        <a:t>1.16</a:t>
                      </a:r>
                    </a:p>
                  </a:txBody>
                  <a:tcPr marL="68580" marR="68580" marT="0" marB="0" anchor="ctr"/>
                </a:tc>
                <a:tc>
                  <a:txBody>
                    <a:bodyPr/>
                    <a:lstStyle/>
                    <a:p>
                      <a:pPr algn="ctr">
                        <a:lnSpc>
                          <a:spcPct val="150000"/>
                        </a:lnSpc>
                        <a:spcAft>
                          <a:spcPts val="0"/>
                        </a:spcAft>
                      </a:pPr>
                      <a:r>
                        <a:rPr lang="en-US" sz="1400">
                          <a:effectLst/>
                        </a:rPr>
                        <a:t>47.67</a:t>
                      </a:r>
                    </a:p>
                  </a:txBody>
                  <a:tcPr marL="68580" marR="68580" marT="0" marB="0" anchor="ctr"/>
                </a:tc>
                <a:tc>
                  <a:txBody>
                    <a:bodyPr/>
                    <a:lstStyle/>
                    <a:p>
                      <a:pPr algn="ctr">
                        <a:lnSpc>
                          <a:spcPct val="150000"/>
                        </a:lnSpc>
                        <a:spcAft>
                          <a:spcPts val="0"/>
                        </a:spcAft>
                      </a:pPr>
                      <a:r>
                        <a:rPr lang="en-US" sz="1400">
                          <a:effectLst/>
                        </a:rPr>
                        <a:t>40.70</a:t>
                      </a:r>
                    </a:p>
                  </a:txBody>
                  <a:tcPr marL="68580" marR="68580" marT="0" marB="0" anchor="ctr"/>
                </a:tc>
                <a:tc>
                  <a:txBody>
                    <a:bodyPr/>
                    <a:lstStyle/>
                    <a:p>
                      <a:pPr algn="ctr">
                        <a:lnSpc>
                          <a:spcPct val="150000"/>
                        </a:lnSpc>
                        <a:spcAft>
                          <a:spcPts val="0"/>
                        </a:spcAft>
                      </a:pPr>
                      <a:r>
                        <a:rPr lang="en-US" sz="1400">
                          <a:effectLst/>
                        </a:rPr>
                        <a:t>10.47</a:t>
                      </a:r>
                    </a:p>
                  </a:txBody>
                  <a:tcPr marL="68580" marR="68580" marT="0" marB="0" anchor="ctr"/>
                </a:tc>
                <a:tc>
                  <a:txBody>
                    <a:bodyPr/>
                    <a:lstStyle/>
                    <a:p>
                      <a:pPr algn="ctr">
                        <a:lnSpc>
                          <a:spcPct val="150000"/>
                        </a:lnSpc>
                        <a:spcAft>
                          <a:spcPts val="0"/>
                        </a:spcAft>
                      </a:pPr>
                      <a:r>
                        <a:rPr lang="en-US" sz="1400">
                          <a:effectLst/>
                        </a:rPr>
                        <a:t>2.60</a:t>
                      </a:r>
                    </a:p>
                  </a:txBody>
                  <a:tcPr marL="68580" marR="68580" marT="0" marB="0" anchor="ctr"/>
                </a:tc>
                <a:tc>
                  <a:txBody>
                    <a:bodyPr/>
                    <a:lstStyle/>
                    <a:p>
                      <a:pPr algn="ctr">
                        <a:lnSpc>
                          <a:spcPct val="150000"/>
                        </a:lnSpc>
                        <a:spcAft>
                          <a:spcPts val="0"/>
                        </a:spcAft>
                      </a:pPr>
                      <a:r>
                        <a:rPr lang="en-US" sz="1400">
                          <a:effectLst/>
                        </a:rPr>
                        <a:t>3.85</a:t>
                      </a:r>
                    </a:p>
                  </a:txBody>
                  <a:tcPr marL="68580" marR="68580" marT="0" marB="0" anchor="ctr"/>
                </a:tc>
                <a:tc>
                  <a:txBody>
                    <a:bodyPr/>
                    <a:lstStyle/>
                    <a:p>
                      <a:pPr algn="ctr">
                        <a:lnSpc>
                          <a:spcPct val="150000"/>
                        </a:lnSpc>
                        <a:spcAft>
                          <a:spcPts val="0"/>
                        </a:spcAft>
                      </a:pPr>
                      <a:r>
                        <a:rPr lang="en-US" sz="1400">
                          <a:effectLst/>
                        </a:rPr>
                        <a:t>50.00</a:t>
                      </a:r>
                    </a:p>
                  </a:txBody>
                  <a:tcPr marL="68580" marR="68580" marT="0" marB="0" anchor="ctr"/>
                </a:tc>
                <a:tc>
                  <a:txBody>
                    <a:bodyPr/>
                    <a:lstStyle/>
                    <a:p>
                      <a:pPr algn="ctr">
                        <a:lnSpc>
                          <a:spcPct val="150000"/>
                        </a:lnSpc>
                        <a:spcAft>
                          <a:spcPts val="0"/>
                        </a:spcAft>
                      </a:pPr>
                      <a:r>
                        <a:rPr lang="en-US" sz="1400">
                          <a:effectLst/>
                        </a:rPr>
                        <a:t>34.62</a:t>
                      </a:r>
                    </a:p>
                  </a:txBody>
                  <a:tcPr marL="68580" marR="68580" marT="0" marB="0" anchor="ctr"/>
                </a:tc>
                <a:tc>
                  <a:txBody>
                    <a:bodyPr/>
                    <a:lstStyle/>
                    <a:p>
                      <a:pPr algn="ctr">
                        <a:lnSpc>
                          <a:spcPct val="150000"/>
                        </a:lnSpc>
                        <a:spcAft>
                          <a:spcPts val="0"/>
                        </a:spcAft>
                      </a:pPr>
                      <a:r>
                        <a:rPr lang="en-US" sz="1400">
                          <a:effectLst/>
                        </a:rPr>
                        <a:t>11.54</a:t>
                      </a:r>
                    </a:p>
                  </a:txBody>
                  <a:tcPr marL="68580" marR="68580" marT="0" marB="0" anchor="ctr"/>
                </a:tc>
                <a:tc>
                  <a:txBody>
                    <a:bodyPr/>
                    <a:lstStyle/>
                    <a:p>
                      <a:pPr algn="ctr">
                        <a:lnSpc>
                          <a:spcPct val="150000"/>
                        </a:lnSpc>
                        <a:spcAft>
                          <a:spcPts val="0"/>
                        </a:spcAft>
                      </a:pPr>
                      <a:r>
                        <a:rPr lang="en-US" sz="1400">
                          <a:effectLst/>
                        </a:rPr>
                        <a:t>2.53</a:t>
                      </a:r>
                    </a:p>
                  </a:txBody>
                  <a:tcPr marL="68580" marR="68580" marT="0" marB="0" anchor="ctr"/>
                </a:tc>
                <a:extLst>
                  <a:ext uri="{0D108BD9-81ED-4DB2-BD59-A6C34878D82A}">
                    <a16:rowId xmlns:a16="http://schemas.microsoft.com/office/drawing/2014/main" xmlns="" val="2383246474"/>
                  </a:ext>
                </a:extLst>
              </a:tr>
              <a:tr h="689052">
                <a:tc>
                  <a:txBody>
                    <a:bodyPr/>
                    <a:lstStyle/>
                    <a:p>
                      <a:pPr algn="ctr">
                        <a:lnSpc>
                          <a:spcPct val="150000"/>
                        </a:lnSpc>
                        <a:spcAft>
                          <a:spcPts val="0"/>
                        </a:spcAft>
                      </a:pPr>
                      <a:r>
                        <a:rPr lang="en-US" sz="1400">
                          <a:effectLst/>
                        </a:rPr>
                        <a:t>5.</a:t>
                      </a:r>
                    </a:p>
                  </a:txBody>
                  <a:tcPr marL="68580" marR="68580" marT="0" marB="0" anchor="ctr"/>
                </a:tc>
                <a:tc>
                  <a:txBody>
                    <a:bodyPr/>
                    <a:lstStyle/>
                    <a:p>
                      <a:pPr lvl="0">
                        <a:lnSpc>
                          <a:spcPct val="150000"/>
                        </a:lnSpc>
                        <a:spcAft>
                          <a:spcPts val="0"/>
                        </a:spcAft>
                        <a:buNone/>
                      </a:pPr>
                      <a:r>
                        <a:rPr lang="en-US" sz="1400" b="0" i="0" u="none" strike="noStrike" noProof="0">
                          <a:effectLst/>
                          <a:latin typeface="Calibri"/>
                        </a:rPr>
                        <a:t>Appliance overheats often occurs</a:t>
                      </a:r>
                      <a:endParaRPr lang="en-US"/>
                    </a:p>
                  </a:txBody>
                  <a:tcPr marL="68580" marR="68580" marT="0" marB="0"/>
                </a:tc>
                <a:tc>
                  <a:txBody>
                    <a:bodyPr/>
                    <a:lstStyle/>
                    <a:p>
                      <a:pPr algn="ctr">
                        <a:lnSpc>
                          <a:spcPct val="150000"/>
                        </a:lnSpc>
                        <a:spcAft>
                          <a:spcPts val="0"/>
                        </a:spcAft>
                      </a:pPr>
                      <a:r>
                        <a:rPr lang="en-US" sz="1400">
                          <a:effectLst/>
                        </a:rPr>
                        <a:t>3.41</a:t>
                      </a:r>
                    </a:p>
                  </a:txBody>
                  <a:tcPr marL="68580" marR="68580" marT="0" marB="0" anchor="ctr"/>
                </a:tc>
                <a:tc>
                  <a:txBody>
                    <a:bodyPr/>
                    <a:lstStyle/>
                    <a:p>
                      <a:pPr algn="ctr">
                        <a:lnSpc>
                          <a:spcPct val="150000"/>
                        </a:lnSpc>
                        <a:spcAft>
                          <a:spcPts val="0"/>
                        </a:spcAft>
                      </a:pPr>
                      <a:r>
                        <a:rPr lang="en-US" sz="1400">
                          <a:effectLst/>
                        </a:rPr>
                        <a:t>59.09</a:t>
                      </a:r>
                    </a:p>
                  </a:txBody>
                  <a:tcPr marL="68580" marR="68580" marT="0" marB="0" anchor="ctr"/>
                </a:tc>
                <a:tc>
                  <a:txBody>
                    <a:bodyPr/>
                    <a:lstStyle/>
                    <a:p>
                      <a:pPr algn="ctr">
                        <a:lnSpc>
                          <a:spcPct val="150000"/>
                        </a:lnSpc>
                        <a:spcAft>
                          <a:spcPts val="0"/>
                        </a:spcAft>
                      </a:pPr>
                      <a:r>
                        <a:rPr lang="en-US" sz="1400">
                          <a:effectLst/>
                        </a:rPr>
                        <a:t>29.55</a:t>
                      </a:r>
                    </a:p>
                  </a:txBody>
                  <a:tcPr marL="68580" marR="68580" marT="0" marB="0" anchor="ctr"/>
                </a:tc>
                <a:tc>
                  <a:txBody>
                    <a:bodyPr/>
                    <a:lstStyle/>
                    <a:p>
                      <a:pPr algn="ctr">
                        <a:lnSpc>
                          <a:spcPct val="150000"/>
                        </a:lnSpc>
                        <a:spcAft>
                          <a:spcPts val="0"/>
                        </a:spcAft>
                      </a:pPr>
                      <a:r>
                        <a:rPr lang="en-US" sz="1400">
                          <a:effectLst/>
                        </a:rPr>
                        <a:t>7.95</a:t>
                      </a:r>
                    </a:p>
                  </a:txBody>
                  <a:tcPr marL="68580" marR="68580" marT="0" marB="0" anchor="ctr"/>
                </a:tc>
                <a:tc>
                  <a:txBody>
                    <a:bodyPr/>
                    <a:lstStyle/>
                    <a:p>
                      <a:pPr algn="ctr">
                        <a:lnSpc>
                          <a:spcPct val="150000"/>
                        </a:lnSpc>
                        <a:spcAft>
                          <a:spcPts val="0"/>
                        </a:spcAft>
                      </a:pPr>
                      <a:r>
                        <a:rPr lang="en-US" sz="1400">
                          <a:effectLst/>
                        </a:rPr>
                        <a:t>2.42</a:t>
                      </a:r>
                    </a:p>
                  </a:txBody>
                  <a:tcPr marL="68580" marR="68580" marT="0" marB="0" anchor="ctr"/>
                </a:tc>
                <a:tc>
                  <a:txBody>
                    <a:bodyPr/>
                    <a:lstStyle/>
                    <a:p>
                      <a:pPr algn="ctr">
                        <a:lnSpc>
                          <a:spcPct val="150000"/>
                        </a:lnSpc>
                        <a:spcAft>
                          <a:spcPts val="0"/>
                        </a:spcAft>
                      </a:pPr>
                      <a:r>
                        <a:rPr lang="en-US" sz="1400">
                          <a:effectLst/>
                        </a:rPr>
                        <a:t>0.00</a:t>
                      </a:r>
                    </a:p>
                  </a:txBody>
                  <a:tcPr marL="68580" marR="68580" marT="0" marB="0" anchor="ctr"/>
                </a:tc>
                <a:tc>
                  <a:txBody>
                    <a:bodyPr/>
                    <a:lstStyle/>
                    <a:p>
                      <a:pPr algn="ctr">
                        <a:lnSpc>
                          <a:spcPct val="150000"/>
                        </a:lnSpc>
                        <a:spcAft>
                          <a:spcPts val="0"/>
                        </a:spcAft>
                      </a:pPr>
                      <a:r>
                        <a:rPr lang="en-US" sz="1400">
                          <a:effectLst/>
                        </a:rPr>
                        <a:t>73.08</a:t>
                      </a:r>
                    </a:p>
                  </a:txBody>
                  <a:tcPr marL="68580" marR="68580" marT="0" marB="0" anchor="ctr"/>
                </a:tc>
                <a:tc>
                  <a:txBody>
                    <a:bodyPr/>
                    <a:lstStyle/>
                    <a:p>
                      <a:pPr algn="ctr">
                        <a:lnSpc>
                          <a:spcPct val="150000"/>
                        </a:lnSpc>
                        <a:spcAft>
                          <a:spcPts val="0"/>
                        </a:spcAft>
                      </a:pPr>
                      <a:r>
                        <a:rPr lang="en-US" sz="1400">
                          <a:effectLst/>
                        </a:rPr>
                        <a:t>23.08</a:t>
                      </a:r>
                    </a:p>
                  </a:txBody>
                  <a:tcPr marL="68580" marR="68580" marT="0" marB="0" anchor="ctr"/>
                </a:tc>
                <a:tc>
                  <a:txBody>
                    <a:bodyPr/>
                    <a:lstStyle/>
                    <a:p>
                      <a:pPr algn="ctr">
                        <a:lnSpc>
                          <a:spcPct val="150000"/>
                        </a:lnSpc>
                        <a:spcAft>
                          <a:spcPts val="0"/>
                        </a:spcAft>
                      </a:pPr>
                      <a:r>
                        <a:rPr lang="en-US" sz="1400">
                          <a:effectLst/>
                        </a:rPr>
                        <a:t>3.85</a:t>
                      </a:r>
                    </a:p>
                  </a:txBody>
                  <a:tcPr marL="68580" marR="68580" marT="0" marB="0" anchor="ctr"/>
                </a:tc>
                <a:tc>
                  <a:txBody>
                    <a:bodyPr/>
                    <a:lstStyle/>
                    <a:p>
                      <a:pPr algn="ctr">
                        <a:lnSpc>
                          <a:spcPct val="150000"/>
                        </a:lnSpc>
                        <a:spcAft>
                          <a:spcPts val="0"/>
                        </a:spcAft>
                      </a:pPr>
                      <a:r>
                        <a:rPr lang="en-US" sz="1400" dirty="0">
                          <a:effectLst/>
                        </a:rPr>
                        <a:t>2.42</a:t>
                      </a:r>
                    </a:p>
                  </a:txBody>
                  <a:tcPr marL="68580" marR="68580" marT="0" marB="0" anchor="ctr"/>
                </a:tc>
                <a:extLst>
                  <a:ext uri="{0D108BD9-81ED-4DB2-BD59-A6C34878D82A}">
                    <a16:rowId xmlns:a16="http://schemas.microsoft.com/office/drawing/2014/main" xmlns="" val="2111353352"/>
                  </a:ext>
                </a:extLst>
              </a:tr>
            </a:tbl>
          </a:graphicData>
        </a:graphic>
      </p:graphicFrame>
      <p:sp>
        <p:nvSpPr>
          <p:cNvPr id="6" name="TextBox 5">
            <a:extLst>
              <a:ext uri="{FF2B5EF4-FFF2-40B4-BE49-F238E27FC236}">
                <a16:creationId xmlns:a16="http://schemas.microsoft.com/office/drawing/2014/main" xmlns="" id="{11E3023D-8AB4-4C5A-8FCC-709D545090E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Tree>
    <p:extLst>
      <p:ext uri="{BB962C8B-B14F-4D97-AF65-F5344CB8AC3E}">
        <p14:creationId xmlns:p14="http://schemas.microsoft.com/office/powerpoint/2010/main" val="35039206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CE7CD41-8E30-49D5-9AE8-B617EE1CFD0A}"/>
              </a:ext>
            </a:extLst>
          </p:cNvPr>
          <p:cNvSpPr>
            <a:spLocks noGrp="1"/>
          </p:cNvSpPr>
          <p:nvPr>
            <p:ph type="title"/>
          </p:nvPr>
        </p:nvSpPr>
        <p:spPr>
          <a:xfrm>
            <a:off x="466722" y="586855"/>
            <a:ext cx="3201366" cy="3387497"/>
          </a:xfrm>
        </p:spPr>
        <p:txBody>
          <a:bodyPr anchor="b">
            <a:normAutofit/>
          </a:bodyPr>
          <a:lstStyle/>
          <a:p>
            <a:pPr algn="r"/>
            <a:r>
              <a:rPr lang="en-US" sz="4000" b="1" dirty="0">
                <a:solidFill>
                  <a:schemeClr val="bg1"/>
                </a:solidFill>
                <a:ea typeface="+mj-lt"/>
                <a:cs typeface="+mj-lt"/>
              </a:rPr>
              <a:t>Rooftop PV Use Factor Analysis</a:t>
            </a:r>
            <a:endParaRPr lang="en-US" b="1" dirty="0">
              <a:solidFill>
                <a:schemeClr val="bg1"/>
              </a:solidFill>
              <a:cs typeface="Calibri Light"/>
            </a:endParaRPr>
          </a:p>
        </p:txBody>
      </p:sp>
      <p:sp>
        <p:nvSpPr>
          <p:cNvPr id="3" name="Content Placeholder 2">
            <a:extLst>
              <a:ext uri="{FF2B5EF4-FFF2-40B4-BE49-F238E27FC236}">
                <a16:creationId xmlns:a16="http://schemas.microsoft.com/office/drawing/2014/main" xmlns="" id="{7A3051FD-C5CA-4405-BFE4-BA879E44FFE9}"/>
              </a:ext>
            </a:extLst>
          </p:cNvPr>
          <p:cNvSpPr>
            <a:spLocks noGrp="1"/>
          </p:cNvSpPr>
          <p:nvPr>
            <p:ph idx="1"/>
          </p:nvPr>
        </p:nvSpPr>
        <p:spPr>
          <a:xfrm>
            <a:off x="4810259" y="649480"/>
            <a:ext cx="6555347" cy="5546047"/>
          </a:xfrm>
        </p:spPr>
        <p:txBody>
          <a:bodyPr vert="horz" lIns="91440" tIns="45720" rIns="91440" bIns="45720" rtlCol="0" anchor="ctr">
            <a:normAutofit/>
          </a:bodyPr>
          <a:lstStyle/>
          <a:p>
            <a:pPr marL="0" indent="0" algn="just">
              <a:buNone/>
            </a:pPr>
            <a:r>
              <a:rPr lang="en-US" sz="2000">
                <a:ea typeface="+mn-lt"/>
                <a:cs typeface="+mn-lt"/>
              </a:rPr>
              <a:t>Factor analysis produces four factors that represent the reasons for using PV Rooftop. The four factors are named: (1) Culture; (2) Environmental Awareness; (3) Knowledge of Technology; and (4) Loyalty</a:t>
            </a:r>
            <a:endParaRPr lang="en-US"/>
          </a:p>
          <a:p>
            <a:pPr marL="0" indent="0" algn="just">
              <a:buNone/>
            </a:pPr>
            <a:endParaRPr lang="en-US" sz="2000">
              <a:cs typeface="Calibri" panose="020F0502020204030204"/>
            </a:endParaRPr>
          </a:p>
        </p:txBody>
      </p:sp>
      <p:sp>
        <p:nvSpPr>
          <p:cNvPr id="6" name="TextBox 5">
            <a:extLst>
              <a:ext uri="{FF2B5EF4-FFF2-40B4-BE49-F238E27FC236}">
                <a16:creationId xmlns:a16="http://schemas.microsoft.com/office/drawing/2014/main" xmlns="" id="{1014363D-3684-4D57-8743-A35FAED55C3C}"/>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8887908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xmlns="" id="{4E6F14A5-8838-4CC1-876A-B702823A1061}"/>
              </a:ext>
            </a:extLst>
          </p:cNvPr>
          <p:cNvGraphicFramePr>
            <a:graphicFrameLocks noGrp="1"/>
          </p:cNvGraphicFramePr>
          <p:nvPr>
            <p:extLst>
              <p:ext uri="{D42A27DB-BD31-4B8C-83A1-F6EECF244321}">
                <p14:modId xmlns:p14="http://schemas.microsoft.com/office/powerpoint/2010/main" val="1025858484"/>
              </p:ext>
            </p:extLst>
          </p:nvPr>
        </p:nvGraphicFramePr>
        <p:xfrm>
          <a:off x="731119" y="-77290"/>
          <a:ext cx="10905067" cy="6935290"/>
        </p:xfrm>
        <a:graphic>
          <a:graphicData uri="http://schemas.openxmlformats.org/drawingml/2006/table">
            <a:tbl>
              <a:tblPr firstRow="1" firstCol="1" bandRow="1">
                <a:noFill/>
                <a:tableStyleId>{5C22544A-7EE6-4342-B048-85BDC9FD1C3A}</a:tableStyleId>
              </a:tblPr>
              <a:tblGrid>
                <a:gridCol w="2449501">
                  <a:extLst>
                    <a:ext uri="{9D8B030D-6E8A-4147-A177-3AD203B41FA5}">
                      <a16:colId xmlns:a16="http://schemas.microsoft.com/office/drawing/2014/main" xmlns="" val="2875860083"/>
                    </a:ext>
                  </a:extLst>
                </a:gridCol>
                <a:gridCol w="8455566">
                  <a:extLst>
                    <a:ext uri="{9D8B030D-6E8A-4147-A177-3AD203B41FA5}">
                      <a16:colId xmlns:a16="http://schemas.microsoft.com/office/drawing/2014/main" xmlns="" val="2613330985"/>
                    </a:ext>
                  </a:extLst>
                </a:gridCol>
              </a:tblGrid>
              <a:tr h="484139">
                <a:tc>
                  <a:txBody>
                    <a:bodyPr/>
                    <a:lstStyle/>
                    <a:p>
                      <a:pPr lvl="0" algn="just">
                        <a:lnSpc>
                          <a:spcPct val="150000"/>
                        </a:lnSpc>
                        <a:buNone/>
                      </a:pPr>
                      <a:r>
                        <a:rPr lang="en-US" sz="1800" b="0" i="0" u="none" strike="noStrike" noProof="0" dirty="0">
                          <a:solidFill>
                            <a:schemeClr val="tx1"/>
                          </a:solidFill>
                          <a:effectLst/>
                          <a:latin typeface="Calibri"/>
                        </a:rPr>
                        <a:t>Factor</a:t>
                      </a:r>
                      <a:endParaRPr lang="en-US" sz="1800" b="1" dirty="0">
                        <a:solidFill>
                          <a:schemeClr val="tx1"/>
                        </a:solidFill>
                        <a:effectLst/>
                      </a:endParaRPr>
                    </a:p>
                  </a:txBody>
                  <a:tcPr marL="152618" marR="114464" marT="76309" marB="76309">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just">
                        <a:lnSpc>
                          <a:spcPct val="150000"/>
                        </a:lnSpc>
                      </a:pPr>
                      <a:r>
                        <a:rPr lang="en-US" sz="1800" b="1">
                          <a:solidFill>
                            <a:schemeClr val="tx1">
                              <a:lumMod val="75000"/>
                              <a:lumOff val="25000"/>
                            </a:schemeClr>
                          </a:solidFill>
                          <a:effectLst/>
                        </a:rPr>
                        <a:t>Item</a:t>
                      </a:r>
                    </a:p>
                  </a:txBody>
                  <a:tcPr marL="152618" marR="114464" marT="76309" marB="76309">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xmlns="" val="3362455255"/>
                  </a:ext>
                </a:extLst>
              </a:tr>
              <a:tr h="1640539">
                <a:tc>
                  <a:txBody>
                    <a:bodyPr/>
                    <a:lstStyle/>
                    <a:p>
                      <a:pPr lvl="0" algn="l">
                        <a:lnSpc>
                          <a:spcPct val="100000"/>
                        </a:lnSpc>
                        <a:spcBef>
                          <a:spcPts val="0"/>
                        </a:spcBef>
                        <a:spcAft>
                          <a:spcPts val="0"/>
                        </a:spcAft>
                        <a:buNone/>
                      </a:pPr>
                      <a:r>
                        <a:rPr lang="en-US" sz="1400" b="0" i="0" u="none" strike="noStrike" noProof="0" dirty="0">
                          <a:solidFill>
                            <a:schemeClr val="tx1"/>
                          </a:solidFill>
                          <a:effectLst/>
                          <a:latin typeface="Calibri"/>
                        </a:rPr>
                        <a:t>Factor 1</a:t>
                      </a:r>
                    </a:p>
                    <a:p>
                      <a:pPr lvl="0">
                        <a:lnSpc>
                          <a:spcPct val="150000"/>
                        </a:lnSpc>
                        <a:buNone/>
                      </a:pPr>
                      <a:r>
                        <a:rPr lang="en-US" sz="1400" b="0" i="0" u="none" strike="noStrike" noProof="0" dirty="0">
                          <a:solidFill>
                            <a:schemeClr val="tx1"/>
                          </a:solidFill>
                          <a:effectLst/>
                          <a:latin typeface="Calibri"/>
                        </a:rPr>
                        <a:t>Culture</a:t>
                      </a:r>
                      <a:endParaRPr lang="en-US" dirty="0">
                        <a:solidFill>
                          <a:schemeClr val="tx1"/>
                        </a:solidFill>
                      </a:endParaRPr>
                    </a:p>
                    <a:p>
                      <a:pPr>
                        <a:lnSpc>
                          <a:spcPct val="150000"/>
                        </a:lnSpc>
                      </a:pPr>
                      <a:endParaRPr lang="en-US" sz="1400" b="1" dirty="0">
                        <a:solidFill>
                          <a:schemeClr val="tx1">
                            <a:lumMod val="75000"/>
                            <a:lumOff val="25000"/>
                          </a:schemeClr>
                        </a:solidFill>
                        <a:effectLst/>
                      </a:endParaRPr>
                    </a:p>
                  </a:txBody>
                  <a:tcPr marL="152618" marR="114464" marT="76309" marB="76309">
                    <a:lnL w="19050" cap="flat" cmpd="sng" algn="ctr">
                      <a:noFill/>
                      <a:prstDash val="solid"/>
                    </a:lnL>
                    <a:lnR w="9525" cap="flat" cmpd="sng" algn="ctr">
                      <a:solidFill>
                        <a:srgbClr val="C7C6C1"/>
                      </a:solidFill>
                      <a:prstDash val="solid"/>
                    </a:lnR>
                    <a:lnT w="9525" cap="flat" cmpd="sng" algn="ctr">
                      <a:solidFill>
                        <a:srgbClr val="C7C6C1"/>
                      </a:solidFill>
                      <a:prstDash val="solid"/>
                    </a:lnT>
                    <a:lnB w="12700" cmpd="sng">
                      <a:noFill/>
                      <a:prstDash val="solid"/>
                    </a:lnB>
                    <a:noFill/>
                  </a:tcPr>
                </a:tc>
                <a:tc>
                  <a:txBody>
                    <a:bodyPr/>
                    <a:lstStyle/>
                    <a:p>
                      <a:pPr marL="342900" lvl="0" indent="-342900" algn="just">
                        <a:lnSpc>
                          <a:spcPct val="150000"/>
                        </a:lnSpc>
                        <a:buNone/>
                      </a:pPr>
                      <a:r>
                        <a:rPr lang="en-US" sz="1400" b="0" i="0" u="none" strike="noStrike" noProof="0">
                          <a:effectLst/>
                          <a:latin typeface="Calibri"/>
                        </a:rPr>
                        <a:t>Because it is easy to find in my area</a:t>
                      </a:r>
                      <a:endParaRPr lang="en-US"/>
                    </a:p>
                    <a:p>
                      <a:pPr marL="342900" lvl="0" indent="-342900" algn="just">
                        <a:lnSpc>
                          <a:spcPct val="150000"/>
                        </a:lnSpc>
                        <a:buNone/>
                      </a:pPr>
                      <a:r>
                        <a:rPr lang="en-US" sz="1400" b="0" i="0" u="none" strike="noStrike" noProof="0">
                          <a:effectLst/>
                          <a:latin typeface="Calibri"/>
                        </a:rPr>
                        <a:t>Because in accordance with the life of modern society</a:t>
                      </a:r>
                      <a:endParaRPr lang="en-US"/>
                    </a:p>
                    <a:p>
                      <a:pPr marL="342900" lvl="0" indent="-342900" algn="just">
                        <a:lnSpc>
                          <a:spcPct val="150000"/>
                        </a:lnSpc>
                        <a:buNone/>
                      </a:pPr>
                      <a:r>
                        <a:rPr lang="en-US" sz="1400" b="0" i="0" u="none" strike="noStrike" noProof="0">
                          <a:effectLst/>
                          <a:latin typeface="Calibri"/>
                        </a:rPr>
                        <a:t>Because it reflects the culture in my environment</a:t>
                      </a:r>
                      <a:endParaRPr lang="en-US"/>
                    </a:p>
                    <a:p>
                      <a:pPr marL="342900" lvl="0" indent="-342900" algn="just">
                        <a:lnSpc>
                          <a:spcPct val="150000"/>
                        </a:lnSpc>
                        <a:buNone/>
                      </a:pPr>
                      <a:r>
                        <a:rPr lang="en-US" sz="1400" b="0" i="0" u="none" strike="noStrike" noProof="0">
                          <a:effectLst/>
                          <a:latin typeface="Calibri"/>
                        </a:rPr>
                        <a:t>Because the environment is used to using it</a:t>
                      </a:r>
                      <a:endParaRPr lang="en-US"/>
                    </a:p>
                    <a:p>
                      <a:pPr marL="342900" lvl="0" indent="-342900" algn="just">
                        <a:lnSpc>
                          <a:spcPct val="150000"/>
                        </a:lnSpc>
                      </a:pPr>
                      <a:r>
                        <a:rPr lang="en-US" sz="1400" b="0" i="0" u="none" strike="noStrike" noProof="0">
                          <a:effectLst/>
                          <a:latin typeface="Calibri"/>
                        </a:rPr>
                        <a:t>Because it is influenced by my role and status in society</a:t>
                      </a:r>
                      <a:endParaRPr lang="en-US" sz="1400">
                        <a:solidFill>
                          <a:schemeClr val="tx1">
                            <a:lumMod val="75000"/>
                            <a:lumOff val="25000"/>
                          </a:schemeClr>
                        </a:solidFill>
                        <a:effectLst/>
                      </a:endParaRPr>
                    </a:p>
                    <a:p>
                      <a:pPr marL="342900" lvl="0" indent="-342900" algn="just">
                        <a:lnSpc>
                          <a:spcPct val="150000"/>
                        </a:lnSpc>
                        <a:buNone/>
                      </a:pPr>
                      <a:r>
                        <a:rPr lang="en-US" sz="1400" b="0" i="0" u="none" strike="noStrike" noProof="0">
                          <a:effectLst/>
                          <a:latin typeface="Calibri"/>
                        </a:rPr>
                        <a:t>Because it is practical and easy to find</a:t>
                      </a:r>
                      <a:endParaRPr lang="en-US"/>
                    </a:p>
                  </a:txBody>
                  <a:tcPr marL="152618" marR="114464" marT="76309" marB="76309">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xmlns="" val="3973314034"/>
                  </a:ext>
                </a:extLst>
              </a:tr>
              <a:tr h="1392534">
                <a:tc>
                  <a:txBody>
                    <a:bodyPr/>
                    <a:lstStyle/>
                    <a:p>
                      <a:pPr lvl="0" algn="l">
                        <a:lnSpc>
                          <a:spcPct val="100000"/>
                        </a:lnSpc>
                        <a:spcBef>
                          <a:spcPts val="0"/>
                        </a:spcBef>
                        <a:spcAft>
                          <a:spcPts val="0"/>
                        </a:spcAft>
                        <a:buNone/>
                      </a:pPr>
                      <a:r>
                        <a:rPr lang="en-US" sz="1400" b="0" i="0" u="none" strike="noStrike" noProof="0">
                          <a:solidFill>
                            <a:schemeClr val="tx1"/>
                          </a:solidFill>
                          <a:effectLst/>
                          <a:latin typeface="Calibri"/>
                        </a:rPr>
                        <a:t>Factor 2</a:t>
                      </a:r>
                    </a:p>
                    <a:p>
                      <a:pPr lvl="0">
                        <a:lnSpc>
                          <a:spcPct val="150000"/>
                        </a:lnSpc>
                        <a:spcAft>
                          <a:spcPts val="0"/>
                        </a:spcAft>
                        <a:buNone/>
                      </a:pPr>
                      <a:r>
                        <a:rPr lang="en-US" sz="1400" b="0" i="0" u="none" strike="noStrike" noProof="0">
                          <a:solidFill>
                            <a:schemeClr val="tx1"/>
                          </a:solidFill>
                          <a:effectLst/>
                          <a:latin typeface="Calibri"/>
                        </a:rPr>
                        <a:t>Environmental Awareness</a:t>
                      </a:r>
                      <a:endParaRPr lang="en-US">
                        <a:solidFill>
                          <a:schemeClr val="tx1"/>
                        </a:solidFill>
                      </a:endParaRPr>
                    </a:p>
                    <a:p>
                      <a:pPr>
                        <a:lnSpc>
                          <a:spcPct val="150000"/>
                        </a:lnSpc>
                      </a:pPr>
                      <a:endParaRPr lang="en-US" sz="1400" b="1">
                        <a:solidFill>
                          <a:schemeClr val="tx1">
                            <a:lumMod val="75000"/>
                            <a:lumOff val="25000"/>
                          </a:schemeClr>
                        </a:solidFill>
                        <a:effectLst/>
                      </a:endParaRPr>
                    </a:p>
                  </a:txBody>
                  <a:tcPr marL="152618" marR="114464" marT="76309" marB="76309">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342900" lvl="0" indent="-342900" algn="just">
                        <a:lnSpc>
                          <a:spcPct val="150000"/>
                        </a:lnSpc>
                        <a:buNone/>
                      </a:pPr>
                      <a:r>
                        <a:rPr lang="en-US" sz="1400" b="0" i="0" u="none" strike="noStrike" noProof="0">
                          <a:effectLst/>
                          <a:latin typeface="Calibri"/>
                        </a:rPr>
                        <a:t>Because they want to reduce air pollution</a:t>
                      </a:r>
                      <a:endParaRPr lang="en-US"/>
                    </a:p>
                    <a:p>
                      <a:pPr marL="342900" lvl="0" indent="-342900" algn="just">
                        <a:lnSpc>
                          <a:spcPct val="150000"/>
                        </a:lnSpc>
                        <a:buNone/>
                      </a:pPr>
                      <a:r>
                        <a:rPr lang="en-US" sz="1400" b="0" i="0" u="none" strike="noStrike" noProof="0">
                          <a:effectLst/>
                          <a:latin typeface="Calibri"/>
                        </a:rPr>
                        <a:t>Because they want to contribute in conserving non-renewable fossil energy</a:t>
                      </a:r>
                      <a:endParaRPr lang="en-US"/>
                    </a:p>
                    <a:p>
                      <a:pPr marL="342900" lvl="0" indent="-342900" algn="just">
                        <a:lnSpc>
                          <a:spcPct val="150000"/>
                        </a:lnSpc>
                        <a:buNone/>
                      </a:pPr>
                      <a:r>
                        <a:rPr lang="en-US" sz="1400" b="0" i="0" u="none" strike="noStrike" noProof="0">
                          <a:effectLst/>
                          <a:latin typeface="Calibri"/>
                        </a:rPr>
                        <a:t>Because you want to apply the use of Green Energy</a:t>
                      </a:r>
                      <a:endParaRPr lang="en-US" b="0" i="0" u="none" strike="noStrike" noProof="0">
                        <a:latin typeface="Calibri"/>
                      </a:endParaRPr>
                    </a:p>
                    <a:p>
                      <a:pPr marL="342900" lvl="0" indent="-342900" algn="just">
                        <a:lnSpc>
                          <a:spcPct val="150000"/>
                        </a:lnSpc>
                        <a:buNone/>
                      </a:pPr>
                      <a:r>
                        <a:rPr lang="en-US" sz="1400" b="0" i="0" u="none" strike="noStrike" noProof="0">
                          <a:effectLst/>
                          <a:latin typeface="Calibri"/>
                        </a:rPr>
                        <a:t>Because solar power is a sustainable source of energy</a:t>
                      </a:r>
                      <a:endParaRPr lang="en-US"/>
                    </a:p>
                    <a:p>
                      <a:pPr marL="342900" lvl="0" indent="-342900" algn="just">
                        <a:lnSpc>
                          <a:spcPct val="150000"/>
                        </a:lnSpc>
                        <a:buNone/>
                      </a:pPr>
                      <a:r>
                        <a:rPr lang="en-US" sz="1400" b="0" i="0" u="none" strike="noStrike" noProof="0">
                          <a:effectLst/>
                          <a:latin typeface="Calibri"/>
                        </a:rPr>
                        <a:t>Because they want to be the person (industry) who started the PV Rooftop usage Movement in Indonesia</a:t>
                      </a:r>
                      <a:endParaRPr lang="en-US"/>
                    </a:p>
                  </a:txBody>
                  <a:tcPr marL="152618" marR="114464" marT="76309" marB="76309">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xmlns="" val="2228113148"/>
                  </a:ext>
                </a:extLst>
              </a:tr>
              <a:tr h="1144530">
                <a:tc>
                  <a:txBody>
                    <a:bodyPr/>
                    <a:lstStyle/>
                    <a:p>
                      <a:pPr lvl="0" algn="just">
                        <a:lnSpc>
                          <a:spcPct val="100000"/>
                        </a:lnSpc>
                        <a:spcBef>
                          <a:spcPts val="0"/>
                        </a:spcBef>
                        <a:spcAft>
                          <a:spcPts val="0"/>
                        </a:spcAft>
                        <a:buNone/>
                      </a:pPr>
                      <a:r>
                        <a:rPr lang="en-US" sz="1400" b="0" i="0" u="none" strike="noStrike" noProof="0">
                          <a:solidFill>
                            <a:schemeClr val="tx1"/>
                          </a:solidFill>
                          <a:effectLst/>
                          <a:latin typeface="Calibri"/>
                        </a:rPr>
                        <a:t>Factor 3</a:t>
                      </a:r>
                    </a:p>
                    <a:p>
                      <a:pPr lvl="0" algn="just">
                        <a:lnSpc>
                          <a:spcPct val="150000"/>
                        </a:lnSpc>
                        <a:spcAft>
                          <a:spcPts val="0"/>
                        </a:spcAft>
                        <a:buNone/>
                      </a:pPr>
                      <a:r>
                        <a:rPr lang="en-US" sz="1400" b="0" i="0" u="none" strike="noStrike" noProof="0">
                          <a:solidFill>
                            <a:schemeClr val="tx1"/>
                          </a:solidFill>
                          <a:effectLst/>
                          <a:latin typeface="Calibri"/>
                        </a:rPr>
                        <a:t>Technology Knowledge</a:t>
                      </a:r>
                      <a:endParaRPr lang="en-US">
                        <a:solidFill>
                          <a:schemeClr val="tx1"/>
                        </a:solidFill>
                      </a:endParaRPr>
                    </a:p>
                    <a:p>
                      <a:pPr algn="just">
                        <a:lnSpc>
                          <a:spcPct val="150000"/>
                        </a:lnSpc>
                        <a:spcAft>
                          <a:spcPts val="0"/>
                        </a:spcAft>
                      </a:pPr>
                      <a:endParaRPr lang="en-US" sz="1400" b="1">
                        <a:solidFill>
                          <a:schemeClr val="tx1">
                            <a:lumMod val="75000"/>
                            <a:lumOff val="25000"/>
                          </a:schemeClr>
                        </a:solidFill>
                        <a:effectLst/>
                      </a:endParaRPr>
                    </a:p>
                  </a:txBody>
                  <a:tcPr marL="152618" marR="114464" marT="76309" marB="76309">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342900" lvl="0" indent="-342900" algn="just">
                        <a:lnSpc>
                          <a:spcPct val="150000"/>
                        </a:lnSpc>
                        <a:buNone/>
                      </a:pPr>
                      <a:r>
                        <a:rPr lang="en-US" sz="1400" b="0" i="0" u="none" strike="noStrike" noProof="0">
                          <a:effectLst/>
                          <a:latin typeface="Calibri"/>
                        </a:rPr>
                        <a:t>Because following the current trend</a:t>
                      </a:r>
                      <a:endParaRPr lang="en-US" b="0" i="0" u="none" strike="noStrike" noProof="0">
                        <a:latin typeface="Calibri"/>
                      </a:endParaRPr>
                    </a:p>
                    <a:p>
                      <a:pPr marL="342900" lvl="0" indent="-342900" algn="just">
                        <a:lnSpc>
                          <a:spcPct val="150000"/>
                        </a:lnSpc>
                        <a:buNone/>
                      </a:pPr>
                      <a:r>
                        <a:rPr lang="en-US" sz="1400" b="0" i="0" u="none" strike="noStrike" noProof="0">
                          <a:effectLst/>
                          <a:latin typeface="Calibri"/>
                        </a:rPr>
                        <a:t>Because considering today's popular technology</a:t>
                      </a:r>
                      <a:endParaRPr lang="en-US"/>
                    </a:p>
                    <a:p>
                      <a:pPr marL="342900" lvl="0" indent="-342900" algn="just">
                        <a:lnSpc>
                          <a:spcPct val="150000"/>
                        </a:lnSpc>
                        <a:buNone/>
                      </a:pPr>
                      <a:r>
                        <a:rPr lang="en-US" sz="1400" b="0" i="0" u="none" strike="noStrike" noProof="0">
                          <a:effectLst/>
                          <a:latin typeface="Calibri"/>
                        </a:rPr>
                        <a:t>Because it reflects self-identity (industry)</a:t>
                      </a:r>
                      <a:endParaRPr lang="en-US" b="0" i="0" u="none" strike="noStrike" noProof="0">
                        <a:latin typeface="Calibri"/>
                      </a:endParaRPr>
                    </a:p>
                    <a:p>
                      <a:pPr marL="342900" lvl="0" indent="-342900" algn="just">
                        <a:lnSpc>
                          <a:spcPct val="150000"/>
                        </a:lnSpc>
                        <a:buNone/>
                      </a:pPr>
                      <a:r>
                        <a:rPr lang="en-US" sz="1400" b="0" i="0" u="none" strike="noStrike" noProof="0">
                          <a:effectLst/>
                          <a:latin typeface="Calibri"/>
                        </a:rPr>
                        <a:t>Due to the perception of advertising</a:t>
                      </a:r>
                      <a:endParaRPr lang="en-US"/>
                    </a:p>
                  </a:txBody>
                  <a:tcPr marL="152618" marR="114464" marT="76309" marB="76309">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xmlns="" val="1294542885"/>
                  </a:ext>
                </a:extLst>
              </a:tr>
              <a:tr h="896526">
                <a:tc>
                  <a:txBody>
                    <a:bodyPr/>
                    <a:lstStyle/>
                    <a:p>
                      <a:pPr lvl="0" algn="just">
                        <a:lnSpc>
                          <a:spcPct val="100000"/>
                        </a:lnSpc>
                        <a:spcBef>
                          <a:spcPts val="0"/>
                        </a:spcBef>
                        <a:spcAft>
                          <a:spcPts val="0"/>
                        </a:spcAft>
                        <a:buNone/>
                      </a:pPr>
                      <a:r>
                        <a:rPr lang="en-US" sz="1400" b="0" i="0" u="none" strike="noStrike" noProof="0">
                          <a:solidFill>
                            <a:schemeClr val="tx1"/>
                          </a:solidFill>
                          <a:effectLst/>
                          <a:latin typeface="Calibri"/>
                        </a:rPr>
                        <a:t>Factor 4</a:t>
                      </a:r>
                    </a:p>
                    <a:p>
                      <a:pPr lvl="0" algn="just">
                        <a:lnSpc>
                          <a:spcPct val="150000"/>
                        </a:lnSpc>
                        <a:spcAft>
                          <a:spcPts val="0"/>
                        </a:spcAft>
                        <a:buNone/>
                      </a:pPr>
                      <a:r>
                        <a:rPr lang="en-US" sz="1400" b="0" i="0" u="none" strike="noStrike" noProof="0">
                          <a:solidFill>
                            <a:schemeClr val="tx1"/>
                          </a:solidFill>
                          <a:effectLst/>
                          <a:latin typeface="Calibri"/>
                        </a:rPr>
                        <a:t>Loyalty</a:t>
                      </a:r>
                      <a:endParaRPr lang="en-US">
                        <a:solidFill>
                          <a:schemeClr val="tx1"/>
                        </a:solidFill>
                      </a:endParaRPr>
                    </a:p>
                    <a:p>
                      <a:pPr algn="just">
                        <a:lnSpc>
                          <a:spcPct val="150000"/>
                        </a:lnSpc>
                        <a:spcAft>
                          <a:spcPts val="0"/>
                        </a:spcAft>
                      </a:pPr>
                      <a:endParaRPr lang="en-US" sz="1400" b="1">
                        <a:solidFill>
                          <a:schemeClr val="tx1">
                            <a:lumMod val="75000"/>
                            <a:lumOff val="25000"/>
                          </a:schemeClr>
                        </a:solidFill>
                        <a:effectLst/>
                      </a:endParaRPr>
                    </a:p>
                  </a:txBody>
                  <a:tcPr marL="152618" marR="114464" marT="76309" marB="76309">
                    <a:lnL w="19050" cap="flat" cmpd="sng" algn="ctr">
                      <a:noFill/>
                      <a:prstDash val="solid"/>
                    </a:lnL>
                    <a:lnR w="9525" cap="flat" cmpd="sng" algn="ctr">
                      <a:solidFill>
                        <a:srgbClr val="C7C6C1"/>
                      </a:solidFill>
                      <a:prstDash val="solid"/>
                    </a:lnR>
                    <a:lnT w="12700" cmpd="sng">
                      <a:noFill/>
                      <a:prstDash val="solid"/>
                    </a:lnT>
                    <a:lnB w="12700" cmpd="sng">
                      <a:noFill/>
                      <a:prstDash val="solid"/>
                    </a:lnB>
                    <a:noFill/>
                  </a:tcPr>
                </a:tc>
                <a:tc>
                  <a:txBody>
                    <a:bodyPr/>
                    <a:lstStyle/>
                    <a:p>
                      <a:pPr marL="342900" lvl="0" indent="-342900" algn="just">
                        <a:lnSpc>
                          <a:spcPct val="150000"/>
                        </a:lnSpc>
                        <a:buNone/>
                      </a:pPr>
                      <a:r>
                        <a:rPr lang="en-US" sz="1400" b="0" i="0" u="none" strike="noStrike" noProof="0" dirty="0">
                          <a:effectLst/>
                          <a:latin typeface="Calibri"/>
                        </a:rPr>
                        <a:t>Keep using PV Rooftop even though I know it's expensive</a:t>
                      </a:r>
                      <a:endParaRPr lang="en-US" sz="1400" dirty="0">
                        <a:solidFill>
                          <a:schemeClr val="tx1">
                            <a:lumMod val="75000"/>
                            <a:lumOff val="25000"/>
                          </a:schemeClr>
                        </a:solidFill>
                        <a:effectLst/>
                      </a:endParaRPr>
                    </a:p>
                    <a:p>
                      <a:pPr marL="342900" lvl="0" indent="-342900" algn="just">
                        <a:lnSpc>
                          <a:spcPct val="150000"/>
                        </a:lnSpc>
                        <a:buNone/>
                      </a:pPr>
                      <a:r>
                        <a:rPr lang="en-US" sz="1400" b="0" i="0" u="none" strike="noStrike" noProof="0" dirty="0">
                          <a:effectLst/>
                        </a:rPr>
                        <a:t>Still using PV Rooftop even though I know that currently it is still imported from abroad</a:t>
                      </a:r>
                      <a:endParaRPr lang="en-US" dirty="0"/>
                    </a:p>
                    <a:p>
                      <a:pPr marL="342900" lvl="0" indent="-342900" algn="just">
                        <a:lnSpc>
                          <a:spcPct val="150000"/>
                        </a:lnSpc>
                        <a:buNone/>
                      </a:pPr>
                      <a:r>
                        <a:rPr lang="en-US" sz="1400" b="0" i="0" u="none" strike="noStrike" noProof="0" dirty="0">
                          <a:effectLst/>
                          <a:latin typeface="Calibri"/>
                        </a:rPr>
                        <a:t>Due to peer influence (other industries)</a:t>
                      </a:r>
                      <a:endParaRPr lang="en-US" b="0" i="0" u="none" strike="noStrike" noProof="0" dirty="0">
                        <a:latin typeface="Calibri"/>
                      </a:endParaRPr>
                    </a:p>
                  </a:txBody>
                  <a:tcPr marL="152618" marR="114464" marT="76309" marB="76309">
                    <a:lnL w="9525" cap="flat" cmpd="sng" algn="ctr">
                      <a:solidFill>
                        <a:srgbClr val="C7C6C1"/>
                      </a:solid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xmlns="" val="2215838211"/>
                  </a:ext>
                </a:extLst>
              </a:tr>
            </a:tbl>
          </a:graphicData>
        </a:graphic>
      </p:graphicFrame>
    </p:spTree>
    <p:extLst>
      <p:ext uri="{BB962C8B-B14F-4D97-AF65-F5344CB8AC3E}">
        <p14:creationId xmlns:p14="http://schemas.microsoft.com/office/powerpoint/2010/main" val="32659812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9E83AE-1419-48E6-B74C-C510B818FC39}"/>
              </a:ext>
            </a:extLst>
          </p:cNvPr>
          <p:cNvSpPr>
            <a:spLocks noGrp="1"/>
          </p:cNvSpPr>
          <p:nvPr>
            <p:ph type="title"/>
          </p:nvPr>
        </p:nvSpPr>
        <p:spPr/>
        <p:txBody>
          <a:bodyPr/>
          <a:lstStyle/>
          <a:p>
            <a:r>
              <a:rPr lang="en-US">
                <a:ea typeface="+mj-lt"/>
                <a:cs typeface="+mj-lt"/>
              </a:rPr>
              <a:t>Existing Customer Satisfaction Level</a:t>
            </a:r>
            <a:endParaRPr lang="en-US"/>
          </a:p>
        </p:txBody>
      </p:sp>
      <p:sp>
        <p:nvSpPr>
          <p:cNvPr id="3" name="Content Placeholder 2">
            <a:extLst>
              <a:ext uri="{FF2B5EF4-FFF2-40B4-BE49-F238E27FC236}">
                <a16:creationId xmlns:a16="http://schemas.microsoft.com/office/drawing/2014/main" xmlns="" id="{CC59CC9E-5CB6-4E17-B522-52CAEF77F683}"/>
              </a:ext>
            </a:extLst>
          </p:cNvPr>
          <p:cNvSpPr>
            <a:spLocks noGrp="1"/>
          </p:cNvSpPr>
          <p:nvPr>
            <p:ph idx="1"/>
          </p:nvPr>
        </p:nvSpPr>
        <p:spPr>
          <a:xfrm>
            <a:off x="838200" y="1509324"/>
            <a:ext cx="10515600" cy="4667639"/>
          </a:xfrm>
        </p:spPr>
        <p:txBody>
          <a:bodyPr vert="horz" lIns="91440" tIns="45720" rIns="91440" bIns="45720" rtlCol="0" anchor="t">
            <a:normAutofit/>
          </a:bodyPr>
          <a:lstStyle/>
          <a:p>
            <a:pPr algn="just"/>
            <a:r>
              <a:rPr lang="en-US" sz="2400">
                <a:ea typeface="+mn-lt"/>
                <a:cs typeface="+mn-lt"/>
              </a:rPr>
              <a:t>The results show that 40% of household respondents answered that the return on investment will occur in 6-10 years from the initial installation.</a:t>
            </a:r>
            <a:endParaRPr lang="en-US" sz="2400">
              <a:cs typeface="Calibri" panose="020F0502020204030204"/>
            </a:endParaRPr>
          </a:p>
          <a:p>
            <a:pPr algn="just"/>
            <a:r>
              <a:rPr lang="en-US" sz="2400">
                <a:ea typeface="+mn-lt"/>
                <a:cs typeface="+mn-lt"/>
              </a:rPr>
              <a:t>Likewise in the industry, the majority of returns on capital occurred for 6-10 years</a:t>
            </a:r>
            <a:endParaRPr lang="en-US" sz="2400">
              <a:cs typeface="Calibri"/>
            </a:endParaRPr>
          </a:p>
        </p:txBody>
      </p:sp>
      <p:sp>
        <p:nvSpPr>
          <p:cNvPr id="6" name="TextBox 5">
            <a:extLst>
              <a:ext uri="{FF2B5EF4-FFF2-40B4-BE49-F238E27FC236}">
                <a16:creationId xmlns:a16="http://schemas.microsoft.com/office/drawing/2014/main" xmlns="" id="{2DB0339E-769A-423E-95AE-8342F428140B}"/>
              </a:ext>
            </a:extLst>
          </p:cNvPr>
          <p:cNvSpPr txBox="1"/>
          <p:nvPr/>
        </p:nvSpPr>
        <p:spPr>
          <a:xfrm>
            <a:off x="1064639" y="6203757"/>
            <a:ext cx="48367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Duration of Payback (Household)</a:t>
            </a:r>
          </a:p>
        </p:txBody>
      </p:sp>
      <p:sp>
        <p:nvSpPr>
          <p:cNvPr id="7" name="TextBox 6">
            <a:extLst>
              <a:ext uri="{FF2B5EF4-FFF2-40B4-BE49-F238E27FC236}">
                <a16:creationId xmlns:a16="http://schemas.microsoft.com/office/drawing/2014/main" xmlns="" id="{DC9687F7-F537-4CD2-A37F-673702702CDE}"/>
              </a:ext>
            </a:extLst>
          </p:cNvPr>
          <p:cNvSpPr txBox="1"/>
          <p:nvPr/>
        </p:nvSpPr>
        <p:spPr>
          <a:xfrm>
            <a:off x="6837872" y="6176963"/>
            <a:ext cx="41665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ea typeface="+mn-lt"/>
                <a:cs typeface="+mn-lt"/>
              </a:rPr>
              <a:t>Payback Period (Industry)</a:t>
            </a:r>
          </a:p>
        </p:txBody>
      </p:sp>
      <p:pic>
        <p:nvPicPr>
          <p:cNvPr id="9" name="Gambar 9">
            <a:extLst>
              <a:ext uri="{FF2B5EF4-FFF2-40B4-BE49-F238E27FC236}">
                <a16:creationId xmlns:a16="http://schemas.microsoft.com/office/drawing/2014/main" xmlns="" id="{312E04BC-F086-48FF-B118-F58F85329C94}"/>
              </a:ext>
            </a:extLst>
          </p:cNvPr>
          <p:cNvPicPr>
            <a:picLocks noChangeAspect="1"/>
          </p:cNvPicPr>
          <p:nvPr/>
        </p:nvPicPr>
        <p:blipFill>
          <a:blip r:embed="rId2"/>
          <a:stretch>
            <a:fillRect/>
          </a:stretch>
        </p:blipFill>
        <p:spPr>
          <a:xfrm>
            <a:off x="1216325" y="3113809"/>
            <a:ext cx="4885426" cy="2902002"/>
          </a:xfrm>
          <a:prstGeom prst="rect">
            <a:avLst/>
          </a:prstGeom>
        </p:spPr>
      </p:pic>
      <p:pic>
        <p:nvPicPr>
          <p:cNvPr id="10" name="Gambar 10">
            <a:extLst>
              <a:ext uri="{FF2B5EF4-FFF2-40B4-BE49-F238E27FC236}">
                <a16:creationId xmlns:a16="http://schemas.microsoft.com/office/drawing/2014/main" xmlns="" id="{1BFBFD0B-EE7F-49C8-8001-81ADC55A7C5B}"/>
              </a:ext>
            </a:extLst>
          </p:cNvPr>
          <p:cNvPicPr>
            <a:picLocks noChangeAspect="1"/>
          </p:cNvPicPr>
          <p:nvPr/>
        </p:nvPicPr>
        <p:blipFill>
          <a:blip r:embed="rId3"/>
          <a:stretch>
            <a:fillRect/>
          </a:stretch>
        </p:blipFill>
        <p:spPr>
          <a:xfrm>
            <a:off x="6564702" y="3052308"/>
            <a:ext cx="4885426" cy="2938744"/>
          </a:xfrm>
          <a:prstGeom prst="rect">
            <a:avLst/>
          </a:prstGeom>
        </p:spPr>
      </p:pic>
    </p:spTree>
    <p:extLst>
      <p:ext uri="{BB962C8B-B14F-4D97-AF65-F5344CB8AC3E}">
        <p14:creationId xmlns:p14="http://schemas.microsoft.com/office/powerpoint/2010/main" val="29303921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845A0EE-C4C8-4AE1-B3C6-1261368AC0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8A8067E1-0AC3-42EF-ACCD-AC5677FE034A}"/>
              </a:ext>
            </a:extLst>
          </p:cNvPr>
          <p:cNvSpPr txBox="1"/>
          <p:nvPr/>
        </p:nvSpPr>
        <p:spPr>
          <a:xfrm>
            <a:off x="6868543" y="2967487"/>
            <a:ext cx="4711700" cy="533400"/>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300">
                <a:solidFill>
                  <a:schemeClr val="bg1"/>
                </a:solidFill>
                <a:ea typeface="+mn-lt"/>
                <a:cs typeface="+mn-lt"/>
              </a:rPr>
              <a:t>Benefit and Cost Comparison (Household)</a:t>
            </a:r>
            <a:endParaRPr lang="en-US">
              <a:solidFill>
                <a:schemeClr val="bg1"/>
              </a:solidFill>
              <a:ea typeface="+mn-lt"/>
              <a:cs typeface="+mn-lt"/>
            </a:endParaRPr>
          </a:p>
        </p:txBody>
      </p:sp>
      <p:sp>
        <p:nvSpPr>
          <p:cNvPr id="7" name="TextBox 6">
            <a:extLst>
              <a:ext uri="{FF2B5EF4-FFF2-40B4-BE49-F238E27FC236}">
                <a16:creationId xmlns:a16="http://schemas.microsoft.com/office/drawing/2014/main" xmlns="" id="{30B52AA3-0C15-4074-9506-7F02B341B118}"/>
              </a:ext>
            </a:extLst>
          </p:cNvPr>
          <p:cNvSpPr txBox="1"/>
          <p:nvPr/>
        </p:nvSpPr>
        <p:spPr>
          <a:xfrm>
            <a:off x="6940430" y="6296804"/>
            <a:ext cx="4711700" cy="533400"/>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1300">
                <a:solidFill>
                  <a:schemeClr val="bg1"/>
                </a:solidFill>
                <a:ea typeface="+mn-lt"/>
                <a:cs typeface="+mn-lt"/>
              </a:rPr>
              <a:t>Benefit and Cost Comparison (Industry)</a:t>
            </a:r>
            <a:endParaRPr lang="en-US">
              <a:solidFill>
                <a:schemeClr val="bg1"/>
              </a:solidFill>
              <a:ea typeface="+mn-lt"/>
              <a:cs typeface="+mn-lt"/>
            </a:endParaRPr>
          </a:p>
        </p:txBody>
      </p:sp>
      <p:sp>
        <p:nvSpPr>
          <p:cNvPr id="2" name="Title 1">
            <a:extLst>
              <a:ext uri="{FF2B5EF4-FFF2-40B4-BE49-F238E27FC236}">
                <a16:creationId xmlns:a16="http://schemas.microsoft.com/office/drawing/2014/main" xmlns="" id="{10469124-3B81-465F-A618-2DABF3DE4CFE}"/>
              </a:ext>
            </a:extLst>
          </p:cNvPr>
          <p:cNvSpPr>
            <a:spLocks noGrp="1"/>
          </p:cNvSpPr>
          <p:nvPr>
            <p:ph type="title"/>
          </p:nvPr>
        </p:nvSpPr>
        <p:spPr>
          <a:xfrm>
            <a:off x="621629" y="640080"/>
            <a:ext cx="4225290" cy="3264062"/>
          </a:xfrm>
        </p:spPr>
        <p:txBody>
          <a:bodyPr vert="horz" lIns="91440" tIns="45720" rIns="91440" bIns="45720" rtlCol="0" anchor="ctr">
            <a:normAutofit/>
          </a:bodyPr>
          <a:lstStyle/>
          <a:p>
            <a:pPr algn="ctr"/>
            <a:r>
              <a:rPr lang="en-US">
                <a:solidFill>
                  <a:schemeClr val="bg1"/>
                </a:solidFill>
                <a:ea typeface="+mj-lt"/>
                <a:cs typeface="+mj-lt"/>
              </a:rPr>
              <a:t>Benefit and Cost Comparison</a:t>
            </a:r>
            <a:endParaRPr lang="en-US">
              <a:solidFill>
                <a:schemeClr val="bg1"/>
              </a:solidFill>
              <a:ea typeface="+mj-ea"/>
              <a:cs typeface="+mj-cs"/>
            </a:endParaRPr>
          </a:p>
        </p:txBody>
      </p:sp>
      <p:sp>
        <p:nvSpPr>
          <p:cNvPr id="8" name="TextBox 7">
            <a:extLst>
              <a:ext uri="{FF2B5EF4-FFF2-40B4-BE49-F238E27FC236}">
                <a16:creationId xmlns:a16="http://schemas.microsoft.com/office/drawing/2014/main" xmlns="" id="{7A0F04E8-7BBD-4D87-B2D6-2608CB739708}"/>
              </a:ext>
            </a:extLst>
          </p:cNvPr>
          <p:cNvSpPr txBox="1"/>
          <p:nvPr/>
        </p:nvSpPr>
        <p:spPr>
          <a:xfrm>
            <a:off x="625056" y="3759321"/>
            <a:ext cx="4224067" cy="646331"/>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chemeClr val="bg1"/>
                </a:solidFill>
                <a:ea typeface="+mn-lt"/>
                <a:cs typeface="+mn-lt"/>
              </a:rPr>
              <a:t>Both household and industrial customers say the benefits are worth the money.</a:t>
            </a:r>
            <a:endParaRPr lang="en-US">
              <a:solidFill>
                <a:schemeClr val="bg1"/>
              </a:solidFill>
            </a:endParaRPr>
          </a:p>
        </p:txBody>
      </p:sp>
      <p:pic>
        <p:nvPicPr>
          <p:cNvPr id="3" name="Picture 8" descr="Chart, pie chart&#10;&#10;Description automatically generated">
            <a:extLst>
              <a:ext uri="{FF2B5EF4-FFF2-40B4-BE49-F238E27FC236}">
                <a16:creationId xmlns:a16="http://schemas.microsoft.com/office/drawing/2014/main" xmlns="" id="{1CC99463-15BD-437A-9552-16D9D3D4763E}"/>
              </a:ext>
            </a:extLst>
          </p:cNvPr>
          <p:cNvPicPr>
            <a:picLocks noChangeAspect="1"/>
          </p:cNvPicPr>
          <p:nvPr/>
        </p:nvPicPr>
        <p:blipFill>
          <a:blip r:embed="rId2"/>
          <a:stretch>
            <a:fillRect/>
          </a:stretch>
        </p:blipFill>
        <p:spPr>
          <a:xfrm>
            <a:off x="6938514" y="218258"/>
            <a:ext cx="4827916" cy="2899030"/>
          </a:xfrm>
          <a:prstGeom prst="rect">
            <a:avLst/>
          </a:prstGeom>
        </p:spPr>
      </p:pic>
      <p:pic>
        <p:nvPicPr>
          <p:cNvPr id="11" name="Picture 12" descr="Chart, pie chart&#10;&#10;Description automatically generated">
            <a:extLst>
              <a:ext uri="{FF2B5EF4-FFF2-40B4-BE49-F238E27FC236}">
                <a16:creationId xmlns:a16="http://schemas.microsoft.com/office/drawing/2014/main" xmlns="" id="{0DC6CFB4-1979-445E-A78A-C498109716A8}"/>
              </a:ext>
            </a:extLst>
          </p:cNvPr>
          <p:cNvPicPr>
            <a:picLocks noChangeAspect="1"/>
          </p:cNvPicPr>
          <p:nvPr/>
        </p:nvPicPr>
        <p:blipFill>
          <a:blip r:embed="rId3"/>
          <a:stretch>
            <a:fillRect/>
          </a:stretch>
        </p:blipFill>
        <p:spPr>
          <a:xfrm>
            <a:off x="6895381" y="3515781"/>
            <a:ext cx="4871049" cy="2917569"/>
          </a:xfrm>
          <a:prstGeom prst="rect">
            <a:avLst/>
          </a:prstGeom>
        </p:spPr>
      </p:pic>
    </p:spTree>
    <p:extLst>
      <p:ext uri="{BB962C8B-B14F-4D97-AF65-F5344CB8AC3E}">
        <p14:creationId xmlns:p14="http://schemas.microsoft.com/office/powerpoint/2010/main" val="41104187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22BDE4A-8A20-4A69-9C5A-581C82036A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16584C6-F69B-4FA5-B71C-4B38125651D9}"/>
              </a:ext>
            </a:extLst>
          </p:cNvPr>
          <p:cNvSpPr>
            <a:spLocks noGrp="1"/>
          </p:cNvSpPr>
          <p:nvPr>
            <p:ph type="title"/>
          </p:nvPr>
        </p:nvSpPr>
        <p:spPr>
          <a:xfrm>
            <a:off x="1458833" y="363004"/>
            <a:ext cx="9577221" cy="1209988"/>
          </a:xfrm>
        </p:spPr>
        <p:txBody>
          <a:bodyPr vert="horz" lIns="91440" tIns="45720" rIns="91440" bIns="45720" rtlCol="0" anchor="b">
            <a:noAutofit/>
          </a:bodyPr>
          <a:lstStyle/>
          <a:p>
            <a:pPr algn="ctr"/>
            <a:r>
              <a:rPr lang="en-US" sz="4000">
                <a:ea typeface="+mj-lt"/>
                <a:cs typeface="+mj-lt"/>
              </a:rPr>
              <a:t>Benefits obtained When Using Rooftop </a:t>
            </a:r>
            <a:r>
              <a:rPr lang="en-US" sz="4000" kern="1200">
                <a:ea typeface="+mj-lt"/>
                <a:cs typeface="+mj-lt"/>
              </a:rPr>
              <a:t>PV</a:t>
            </a:r>
            <a:r>
              <a:rPr lang="en-US" sz="4000" b="1" kern="1200">
                <a:latin typeface="+mj-lt"/>
                <a:ea typeface="+mj-ea"/>
                <a:cs typeface="+mj-cs"/>
              </a:rPr>
              <a:t> </a:t>
            </a:r>
            <a:endParaRPr lang="en-US">
              <a:ea typeface="+mj-ea"/>
              <a:cs typeface="+mj-cs"/>
            </a:endParaRPr>
          </a:p>
        </p:txBody>
      </p:sp>
      <p:sp>
        <p:nvSpPr>
          <p:cNvPr id="6" name="TextBox 5">
            <a:extLst>
              <a:ext uri="{FF2B5EF4-FFF2-40B4-BE49-F238E27FC236}">
                <a16:creationId xmlns:a16="http://schemas.microsoft.com/office/drawing/2014/main" xmlns="" id="{F6806232-D3D4-4162-8886-FE803DDD5140}"/>
              </a:ext>
            </a:extLst>
          </p:cNvPr>
          <p:cNvSpPr txBox="1"/>
          <p:nvPr/>
        </p:nvSpPr>
        <p:spPr>
          <a:xfrm>
            <a:off x="6189934" y="5911770"/>
            <a:ext cx="5803323" cy="389035"/>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300">
                <a:solidFill>
                  <a:srgbClr val="FFFFFF"/>
                </a:solidFill>
                <a:cs typeface="Calibri"/>
              </a:rPr>
              <a:t>Household</a:t>
            </a:r>
          </a:p>
        </p:txBody>
      </p:sp>
      <p:sp>
        <p:nvSpPr>
          <p:cNvPr id="7" name="TextBox 6">
            <a:extLst>
              <a:ext uri="{FF2B5EF4-FFF2-40B4-BE49-F238E27FC236}">
                <a16:creationId xmlns:a16="http://schemas.microsoft.com/office/drawing/2014/main" xmlns="" id="{805993DF-1459-4EC9-853D-9F90E58FE1F8}"/>
              </a:ext>
            </a:extLst>
          </p:cNvPr>
          <p:cNvSpPr txBox="1"/>
          <p:nvPr/>
        </p:nvSpPr>
        <p:spPr>
          <a:xfrm>
            <a:off x="198741" y="5911770"/>
            <a:ext cx="5803323" cy="389035"/>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sz="1300">
                <a:solidFill>
                  <a:srgbClr val="FFFFFF"/>
                </a:solidFill>
              </a:rPr>
              <a:t>Industry</a:t>
            </a:r>
          </a:p>
        </p:txBody>
      </p:sp>
      <p:pic>
        <p:nvPicPr>
          <p:cNvPr id="9" name="Gambar 9">
            <a:extLst>
              <a:ext uri="{FF2B5EF4-FFF2-40B4-BE49-F238E27FC236}">
                <a16:creationId xmlns:a16="http://schemas.microsoft.com/office/drawing/2014/main" xmlns="" id="{0FE53C10-EB77-4000-A5AE-BDF9E2CCF90B}"/>
              </a:ext>
            </a:extLst>
          </p:cNvPr>
          <p:cNvPicPr>
            <a:picLocks noGrp="1" noChangeAspect="1"/>
          </p:cNvPicPr>
          <p:nvPr>
            <p:ph idx="1"/>
          </p:nvPr>
        </p:nvPicPr>
        <p:blipFill>
          <a:blip r:embed="rId2"/>
          <a:stretch>
            <a:fillRect/>
          </a:stretch>
        </p:blipFill>
        <p:spPr>
          <a:xfrm>
            <a:off x="6407539" y="2351762"/>
            <a:ext cx="5027223" cy="3040271"/>
          </a:xfrm>
        </p:spPr>
      </p:pic>
      <p:pic>
        <p:nvPicPr>
          <p:cNvPr id="10" name="Gambar 10">
            <a:extLst>
              <a:ext uri="{FF2B5EF4-FFF2-40B4-BE49-F238E27FC236}">
                <a16:creationId xmlns:a16="http://schemas.microsoft.com/office/drawing/2014/main" xmlns="" id="{08B7E9E0-ACD0-4271-8D47-24F21A4741C9}"/>
              </a:ext>
            </a:extLst>
          </p:cNvPr>
          <p:cNvPicPr>
            <a:picLocks noChangeAspect="1"/>
          </p:cNvPicPr>
          <p:nvPr/>
        </p:nvPicPr>
        <p:blipFill>
          <a:blip r:embed="rId3"/>
          <a:stretch>
            <a:fillRect/>
          </a:stretch>
        </p:blipFill>
        <p:spPr>
          <a:xfrm>
            <a:off x="468702" y="2295395"/>
            <a:ext cx="5259236" cy="3101098"/>
          </a:xfrm>
          <a:prstGeom prst="rect">
            <a:avLst/>
          </a:prstGeom>
        </p:spPr>
      </p:pic>
    </p:spTree>
    <p:extLst>
      <p:ext uri="{BB962C8B-B14F-4D97-AF65-F5344CB8AC3E}">
        <p14:creationId xmlns:p14="http://schemas.microsoft.com/office/powerpoint/2010/main" val="19835833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96918796-2918-40D6-BE3A-4600C47FC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47CF3145-90E8-4F89-8EC8-B1CD02502B52}"/>
              </a:ext>
            </a:extLst>
          </p:cNvPr>
          <p:cNvSpPr txBox="1"/>
          <p:nvPr/>
        </p:nvSpPr>
        <p:spPr>
          <a:xfrm>
            <a:off x="834845" y="5561881"/>
            <a:ext cx="5181600" cy="685800"/>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a:solidFill>
                  <a:srgbClr val="FFFFFF"/>
                </a:solidFill>
                <a:cs typeface="Calibri"/>
              </a:rPr>
              <a:t>Household</a:t>
            </a:r>
          </a:p>
        </p:txBody>
      </p:sp>
      <p:sp>
        <p:nvSpPr>
          <p:cNvPr id="6" name="TextBox 5">
            <a:extLst>
              <a:ext uri="{FF2B5EF4-FFF2-40B4-BE49-F238E27FC236}">
                <a16:creationId xmlns:a16="http://schemas.microsoft.com/office/drawing/2014/main" xmlns="" id="{26BB27E9-0FD1-4FE8-A44F-6CB85CE5964F}"/>
              </a:ext>
            </a:extLst>
          </p:cNvPr>
          <p:cNvSpPr txBox="1"/>
          <p:nvPr/>
        </p:nvSpPr>
        <p:spPr>
          <a:xfrm>
            <a:off x="6193287" y="5561881"/>
            <a:ext cx="5181600" cy="685800"/>
          </a:xfrm>
          <a:prstGeom prst="rect">
            <a:avLst/>
          </a:prstGeom>
          <a:solidFill>
            <a:srgbClr val="000000">
              <a:alpha val="50000"/>
            </a:srgb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2000">
                <a:solidFill>
                  <a:srgbClr val="FFFFFF"/>
                </a:solidFill>
                <a:cs typeface="Calibri"/>
              </a:rPr>
              <a:t>Industry</a:t>
            </a:r>
            <a:endParaRPr lang="en-US" sz="1400">
              <a:solidFill>
                <a:srgbClr val="FFFFFF"/>
              </a:solidFill>
              <a:cs typeface="Calibri"/>
            </a:endParaRPr>
          </a:p>
        </p:txBody>
      </p:sp>
      <p:sp>
        <p:nvSpPr>
          <p:cNvPr id="2" name="Title 1">
            <a:extLst>
              <a:ext uri="{FF2B5EF4-FFF2-40B4-BE49-F238E27FC236}">
                <a16:creationId xmlns:a16="http://schemas.microsoft.com/office/drawing/2014/main" xmlns="" id="{10237469-932C-40D2-9AFE-664F84438A7C}"/>
              </a:ext>
            </a:extLst>
          </p:cNvPr>
          <p:cNvSpPr>
            <a:spLocks noGrp="1"/>
          </p:cNvSpPr>
          <p:nvPr>
            <p:ph type="title"/>
          </p:nvPr>
        </p:nvSpPr>
        <p:spPr>
          <a:xfrm>
            <a:off x="838200" y="672747"/>
            <a:ext cx="10515600" cy="715556"/>
          </a:xfrm>
        </p:spPr>
        <p:txBody>
          <a:bodyPr vert="horz" lIns="91440" tIns="45720" rIns="91440" bIns="45720" rtlCol="0">
            <a:normAutofit/>
          </a:bodyPr>
          <a:lstStyle/>
          <a:p>
            <a:pPr algn="ctr"/>
            <a:r>
              <a:rPr lang="en-US" sz="2700" b="1" dirty="0">
                <a:solidFill>
                  <a:schemeClr val="bg1"/>
                </a:solidFill>
                <a:ea typeface="+mj-lt"/>
                <a:cs typeface="+mj-lt"/>
              </a:rPr>
              <a:t>Respondent Satisfaction with </a:t>
            </a:r>
            <a:r>
              <a:rPr lang="en-US" sz="2700" b="1" kern="1200" dirty="0">
                <a:solidFill>
                  <a:schemeClr val="bg1"/>
                </a:solidFill>
                <a:ea typeface="+mj-lt"/>
                <a:cs typeface="+mj-lt"/>
              </a:rPr>
              <a:t>PV Rooftop</a:t>
            </a:r>
            <a:r>
              <a:rPr lang="en-US" sz="2700" b="1" dirty="0">
                <a:solidFill>
                  <a:schemeClr val="bg1"/>
                </a:solidFill>
                <a:ea typeface="+mj-lt"/>
                <a:cs typeface="+mj-lt"/>
              </a:rPr>
              <a:t> Provider Services</a:t>
            </a:r>
            <a:endParaRPr lang="en-US" b="1" dirty="0">
              <a:solidFill>
                <a:schemeClr val="bg1"/>
              </a:solidFill>
              <a:cs typeface="Calibri Light"/>
            </a:endParaRPr>
          </a:p>
        </p:txBody>
      </p:sp>
      <p:pic>
        <p:nvPicPr>
          <p:cNvPr id="9" name="Gambar 9">
            <a:extLst>
              <a:ext uri="{FF2B5EF4-FFF2-40B4-BE49-F238E27FC236}">
                <a16:creationId xmlns:a16="http://schemas.microsoft.com/office/drawing/2014/main" xmlns="" id="{60F858A6-25BE-498D-8B29-E5D40430C4B6}"/>
              </a:ext>
            </a:extLst>
          </p:cNvPr>
          <p:cNvPicPr>
            <a:picLocks noGrp="1" noChangeAspect="1"/>
          </p:cNvPicPr>
          <p:nvPr>
            <p:ph idx="1"/>
          </p:nvPr>
        </p:nvPicPr>
        <p:blipFill>
          <a:blip r:embed="rId2"/>
          <a:stretch>
            <a:fillRect/>
          </a:stretch>
        </p:blipFill>
        <p:spPr>
          <a:xfrm>
            <a:off x="6115320" y="2323006"/>
            <a:ext cx="5381624" cy="3184045"/>
          </a:xfrm>
        </p:spPr>
      </p:pic>
      <p:pic>
        <p:nvPicPr>
          <p:cNvPr id="10" name="Gambar 10">
            <a:extLst>
              <a:ext uri="{FF2B5EF4-FFF2-40B4-BE49-F238E27FC236}">
                <a16:creationId xmlns:a16="http://schemas.microsoft.com/office/drawing/2014/main" xmlns="" id="{BBF37B01-FCE2-4E40-9C10-E70762316424}"/>
              </a:ext>
            </a:extLst>
          </p:cNvPr>
          <p:cNvPicPr>
            <a:picLocks noChangeAspect="1"/>
          </p:cNvPicPr>
          <p:nvPr/>
        </p:nvPicPr>
        <p:blipFill>
          <a:blip r:embed="rId3"/>
          <a:stretch>
            <a:fillRect/>
          </a:stretch>
        </p:blipFill>
        <p:spPr>
          <a:xfrm>
            <a:off x="957532" y="2320985"/>
            <a:ext cx="4971690" cy="3164935"/>
          </a:xfrm>
          <a:prstGeom prst="rect">
            <a:avLst/>
          </a:prstGeom>
        </p:spPr>
      </p:pic>
    </p:spTree>
    <p:extLst>
      <p:ext uri="{BB962C8B-B14F-4D97-AF65-F5344CB8AC3E}">
        <p14:creationId xmlns:p14="http://schemas.microsoft.com/office/powerpoint/2010/main" val="37809186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01C9CC24-B375-4226-BF2B-61FADBBA69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D70A28E-4FD8-4474-A206-E15B5EBB30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1084747"/>
            <a:ext cx="12188952" cy="3294207"/>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39647E21-5366-4638-AC97-D8CD4111EB5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xmlns="" id="{00A4A617-ECD1-458D-BA84-B2A359D28449}"/>
              </a:ext>
            </a:extLst>
          </p:cNvPr>
          <p:cNvSpPr>
            <a:spLocks noGrp="1"/>
          </p:cNvSpPr>
          <p:nvPr>
            <p:ph type="title"/>
          </p:nvPr>
        </p:nvSpPr>
        <p:spPr>
          <a:xfrm>
            <a:off x="753925" y="2076450"/>
            <a:ext cx="10684151" cy="1345134"/>
          </a:xfrm>
        </p:spPr>
        <p:txBody>
          <a:bodyPr vert="horz" lIns="91440" tIns="45720" rIns="91440" bIns="45720" rtlCol="0" anchor="ctr">
            <a:normAutofit/>
          </a:bodyPr>
          <a:lstStyle/>
          <a:p>
            <a:pPr algn="ctr"/>
            <a:r>
              <a:rPr lang="en-US" sz="4300">
                <a:solidFill>
                  <a:schemeClr val="bg1"/>
                </a:solidFill>
                <a:ea typeface="+mj-lt"/>
                <a:cs typeface="+mj-lt"/>
              </a:rPr>
              <a:t>Prospects for PLN's Involvement in Rooftop </a:t>
            </a:r>
            <a:r>
              <a:rPr lang="en-US" sz="4300" kern="1200">
                <a:solidFill>
                  <a:schemeClr val="bg1"/>
                </a:solidFill>
                <a:ea typeface="+mj-lt"/>
                <a:cs typeface="+mj-lt"/>
              </a:rPr>
              <a:t>PV </a:t>
            </a:r>
            <a:r>
              <a:rPr lang="en-US" sz="4300">
                <a:solidFill>
                  <a:schemeClr val="bg1"/>
                </a:solidFill>
                <a:ea typeface="+mj-lt"/>
                <a:cs typeface="+mj-lt"/>
              </a:rPr>
              <a:t>Business in</a:t>
            </a:r>
            <a:r>
              <a:rPr lang="en-US" sz="4300" kern="1200">
                <a:solidFill>
                  <a:schemeClr val="bg1"/>
                </a:solidFill>
                <a:ea typeface="+mj-lt"/>
                <a:cs typeface="+mj-lt"/>
              </a:rPr>
              <a:t> Indonesia</a:t>
            </a:r>
            <a:endParaRPr lang="en-US">
              <a:solidFill>
                <a:schemeClr val="bg1"/>
              </a:solidFill>
              <a:ea typeface="+mj-lt"/>
              <a:cs typeface="+mj-lt"/>
            </a:endParaRPr>
          </a:p>
        </p:txBody>
      </p:sp>
    </p:spTree>
    <p:extLst>
      <p:ext uri="{BB962C8B-B14F-4D97-AF65-F5344CB8AC3E}">
        <p14:creationId xmlns:p14="http://schemas.microsoft.com/office/powerpoint/2010/main" val="2768807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9904A8-E67A-44F0-A81B-3E87A733EE12}"/>
              </a:ext>
            </a:extLst>
          </p:cNvPr>
          <p:cNvSpPr>
            <a:spLocks noGrp="1"/>
          </p:cNvSpPr>
          <p:nvPr>
            <p:ph type="title"/>
          </p:nvPr>
        </p:nvSpPr>
        <p:spPr>
          <a:xfrm>
            <a:off x="838200" y="365125"/>
            <a:ext cx="10515600" cy="822356"/>
          </a:xfrm>
        </p:spPr>
        <p:txBody>
          <a:bodyPr/>
          <a:lstStyle/>
          <a:p>
            <a:r>
              <a:rPr lang="en-US" sz="3600" b="1" dirty="0">
                <a:ea typeface="+mj-lt"/>
                <a:cs typeface="+mj-lt"/>
              </a:rPr>
              <a:t>PV Rooftop Business Model Plans in Indonesia</a:t>
            </a:r>
            <a:endParaRPr lang="en-US" b="1" dirty="0">
              <a:ea typeface="+mj-lt"/>
              <a:cs typeface="+mj-lt"/>
            </a:endParaRPr>
          </a:p>
        </p:txBody>
      </p:sp>
      <p:sp>
        <p:nvSpPr>
          <p:cNvPr id="3" name="Content Placeholder 2">
            <a:extLst>
              <a:ext uri="{FF2B5EF4-FFF2-40B4-BE49-F238E27FC236}">
                <a16:creationId xmlns:a16="http://schemas.microsoft.com/office/drawing/2014/main" xmlns="" id="{7C6ACF67-7C64-4E16-963C-E7A1AAFCAB51}"/>
              </a:ext>
            </a:extLst>
          </p:cNvPr>
          <p:cNvSpPr>
            <a:spLocks noGrp="1"/>
          </p:cNvSpPr>
          <p:nvPr>
            <p:ph idx="1"/>
          </p:nvPr>
        </p:nvSpPr>
        <p:spPr>
          <a:xfrm>
            <a:off x="579408" y="1408682"/>
            <a:ext cx="10515600" cy="4351338"/>
          </a:xfrm>
        </p:spPr>
        <p:txBody>
          <a:bodyPr vert="horz" lIns="91440" tIns="45720" rIns="91440" bIns="45720" rtlCol="0" anchor="t">
            <a:normAutofit/>
          </a:bodyPr>
          <a:lstStyle/>
          <a:p>
            <a:pPr marL="0" indent="0" algn="just">
              <a:buNone/>
            </a:pPr>
            <a:r>
              <a:rPr lang="en-US">
                <a:ea typeface="+mn-lt"/>
                <a:cs typeface="+mn-lt"/>
              </a:rPr>
              <a:t>There are three types of business models offered by PLN, namely the Sapphire, Ruby, and Emerald Packages.</a:t>
            </a:r>
          </a:p>
          <a:p>
            <a:pPr marL="0" indent="0" algn="just">
              <a:buNone/>
            </a:pPr>
            <a:endParaRPr lang="en-US">
              <a:cs typeface="Calibri" panose="020F0502020204030204"/>
            </a:endParaRPr>
          </a:p>
        </p:txBody>
      </p:sp>
      <p:graphicFrame>
        <p:nvGraphicFramePr>
          <p:cNvPr id="5" name="Table 4">
            <a:extLst>
              <a:ext uri="{FF2B5EF4-FFF2-40B4-BE49-F238E27FC236}">
                <a16:creationId xmlns:a16="http://schemas.microsoft.com/office/drawing/2014/main" xmlns="" id="{52A5179F-B3DA-450E-9A3F-92866F2CDCB4}"/>
              </a:ext>
            </a:extLst>
          </p:cNvPr>
          <p:cNvGraphicFramePr>
            <a:graphicFrameLocks noGrp="1"/>
          </p:cNvGraphicFramePr>
          <p:nvPr>
            <p:extLst>
              <p:ext uri="{D42A27DB-BD31-4B8C-83A1-F6EECF244321}">
                <p14:modId xmlns:p14="http://schemas.microsoft.com/office/powerpoint/2010/main" val="4178197420"/>
              </p:ext>
            </p:extLst>
          </p:nvPr>
        </p:nvGraphicFramePr>
        <p:xfrm>
          <a:off x="359434" y="2559170"/>
          <a:ext cx="7862767" cy="4074034"/>
        </p:xfrm>
        <a:graphic>
          <a:graphicData uri="http://schemas.openxmlformats.org/drawingml/2006/table">
            <a:tbl>
              <a:tblPr firstRow="1" firstCol="1" bandRow="1">
                <a:tableStyleId>{5C22544A-7EE6-4342-B048-85BDC9FD1C3A}</a:tableStyleId>
              </a:tblPr>
              <a:tblGrid>
                <a:gridCol w="1390650">
                  <a:extLst>
                    <a:ext uri="{9D8B030D-6E8A-4147-A177-3AD203B41FA5}">
                      <a16:colId xmlns:a16="http://schemas.microsoft.com/office/drawing/2014/main" xmlns="" val="3621869354"/>
                    </a:ext>
                  </a:extLst>
                </a:gridCol>
                <a:gridCol w="1136670">
                  <a:extLst>
                    <a:ext uri="{9D8B030D-6E8A-4147-A177-3AD203B41FA5}">
                      <a16:colId xmlns:a16="http://schemas.microsoft.com/office/drawing/2014/main" xmlns="" val="409924375"/>
                    </a:ext>
                  </a:extLst>
                </a:gridCol>
                <a:gridCol w="1221180">
                  <a:extLst>
                    <a:ext uri="{9D8B030D-6E8A-4147-A177-3AD203B41FA5}">
                      <a16:colId xmlns:a16="http://schemas.microsoft.com/office/drawing/2014/main" xmlns="" val="1531753437"/>
                    </a:ext>
                  </a:extLst>
                </a:gridCol>
                <a:gridCol w="1348625">
                  <a:extLst>
                    <a:ext uri="{9D8B030D-6E8A-4147-A177-3AD203B41FA5}">
                      <a16:colId xmlns:a16="http://schemas.microsoft.com/office/drawing/2014/main" xmlns="" val="1214853759"/>
                    </a:ext>
                  </a:extLst>
                </a:gridCol>
                <a:gridCol w="1335668">
                  <a:extLst>
                    <a:ext uri="{9D8B030D-6E8A-4147-A177-3AD203B41FA5}">
                      <a16:colId xmlns:a16="http://schemas.microsoft.com/office/drawing/2014/main" xmlns="" val="2578479538"/>
                    </a:ext>
                  </a:extLst>
                </a:gridCol>
                <a:gridCol w="1429974">
                  <a:extLst>
                    <a:ext uri="{9D8B030D-6E8A-4147-A177-3AD203B41FA5}">
                      <a16:colId xmlns:a16="http://schemas.microsoft.com/office/drawing/2014/main" xmlns="" val="2876511208"/>
                    </a:ext>
                  </a:extLst>
                </a:gridCol>
              </a:tblGrid>
              <a:tr h="345158">
                <a:tc gridSpan="2">
                  <a:txBody>
                    <a:bodyPr/>
                    <a:lstStyle/>
                    <a:p>
                      <a:pPr algn="ctr">
                        <a:lnSpc>
                          <a:spcPct val="150000"/>
                        </a:lnSpc>
                        <a:spcAft>
                          <a:spcPts val="0"/>
                        </a:spcAft>
                      </a:pPr>
                      <a:r>
                        <a:rPr lang="en-US">
                          <a:effectLst/>
                        </a:rPr>
                        <a:t>1500 WP</a:t>
                      </a:r>
                    </a:p>
                  </a:txBody>
                  <a:tcPr marL="68580" marR="68580" marT="0" marB="0" anchor="ctr"/>
                </a:tc>
                <a:tc hMerge="1">
                  <a:txBody>
                    <a:bodyPr/>
                    <a:lstStyle/>
                    <a:p>
                      <a:endParaRPr lang="en-US"/>
                    </a:p>
                  </a:txBody>
                  <a:tcPr/>
                </a:tc>
                <a:tc gridSpan="2">
                  <a:txBody>
                    <a:bodyPr/>
                    <a:lstStyle/>
                    <a:p>
                      <a:pPr algn="ctr">
                        <a:lnSpc>
                          <a:spcPct val="150000"/>
                        </a:lnSpc>
                        <a:spcAft>
                          <a:spcPts val="0"/>
                        </a:spcAft>
                      </a:pPr>
                      <a:r>
                        <a:rPr lang="en-US">
                          <a:effectLst/>
                        </a:rPr>
                        <a:t>3000 WP</a:t>
                      </a:r>
                    </a:p>
                  </a:txBody>
                  <a:tcPr marL="68580" marR="68580" marT="0" marB="0" anchor="ctr"/>
                </a:tc>
                <a:tc hMerge="1">
                  <a:txBody>
                    <a:bodyPr/>
                    <a:lstStyle/>
                    <a:p>
                      <a:endParaRPr lang="en-US"/>
                    </a:p>
                  </a:txBody>
                  <a:tcPr/>
                </a:tc>
                <a:tc gridSpan="2">
                  <a:txBody>
                    <a:bodyPr/>
                    <a:lstStyle/>
                    <a:p>
                      <a:pPr algn="ctr">
                        <a:lnSpc>
                          <a:spcPct val="150000"/>
                        </a:lnSpc>
                        <a:spcAft>
                          <a:spcPts val="0"/>
                        </a:spcAft>
                      </a:pPr>
                      <a:r>
                        <a:rPr lang="en-US">
                          <a:effectLst/>
                        </a:rPr>
                        <a:t>5000 WP</a:t>
                      </a:r>
                    </a:p>
                  </a:txBody>
                  <a:tcPr marL="68580" marR="68580" marT="0" marB="0" anchor="ctr"/>
                </a:tc>
                <a:tc hMerge="1">
                  <a:txBody>
                    <a:bodyPr/>
                    <a:lstStyle/>
                    <a:p>
                      <a:endParaRPr lang="en-US"/>
                    </a:p>
                  </a:txBody>
                  <a:tcPr/>
                </a:tc>
                <a:extLst>
                  <a:ext uri="{0D108BD9-81ED-4DB2-BD59-A6C34878D82A}">
                    <a16:rowId xmlns:a16="http://schemas.microsoft.com/office/drawing/2014/main" xmlns="" val="635818031"/>
                  </a:ext>
                </a:extLst>
              </a:tr>
              <a:tr h="1193674">
                <a:tc>
                  <a:txBody>
                    <a:bodyPr/>
                    <a:lstStyle/>
                    <a:p>
                      <a:pPr lvl="0" algn="ctr">
                        <a:lnSpc>
                          <a:spcPct val="150000"/>
                        </a:lnSpc>
                        <a:spcAft>
                          <a:spcPts val="0"/>
                        </a:spcAft>
                        <a:buNone/>
                      </a:pPr>
                      <a:r>
                        <a:rPr lang="en-US" sz="1800" b="0" i="0" u="none" strike="noStrike" noProof="0">
                          <a:effectLst/>
                          <a:latin typeface="Calibri"/>
                        </a:rPr>
                        <a:t>Installment Period</a:t>
                      </a:r>
                      <a:endParaRPr lang="en-US" err="1">
                        <a:effectLst/>
                      </a:endParaRPr>
                    </a:p>
                  </a:txBody>
                  <a:tcPr marL="68580" marR="68580" marT="0" marB="0" anchor="ctr"/>
                </a:tc>
                <a:tc>
                  <a:txBody>
                    <a:bodyPr/>
                    <a:lstStyle/>
                    <a:p>
                      <a:pPr lvl="0" algn="ctr">
                        <a:lnSpc>
                          <a:spcPct val="150000"/>
                        </a:lnSpc>
                        <a:spcAft>
                          <a:spcPts val="0"/>
                        </a:spcAft>
                        <a:buNone/>
                      </a:pPr>
                      <a:r>
                        <a:rPr lang="en-US" sz="1800" b="0" i="0" u="none" strike="noStrike" noProof="0">
                          <a:effectLst/>
                          <a:latin typeface="Calibri"/>
                        </a:rPr>
                        <a:t>Cost per Month</a:t>
                      </a:r>
                      <a:endParaRPr lang="en-US" err="1">
                        <a:effectLst/>
                      </a:endParaRPr>
                    </a:p>
                  </a:txBody>
                  <a:tcPr marL="68580" marR="68580" marT="0" marB="0" anchor="ctr"/>
                </a:tc>
                <a:tc>
                  <a:txBody>
                    <a:bodyPr/>
                    <a:lstStyle/>
                    <a:p>
                      <a:pPr lvl="0" algn="ctr">
                        <a:lnSpc>
                          <a:spcPct val="150000"/>
                        </a:lnSpc>
                        <a:spcAft>
                          <a:spcPts val="0"/>
                        </a:spcAft>
                        <a:buNone/>
                      </a:pPr>
                      <a:r>
                        <a:rPr lang="en-US" sz="1800" b="0" i="0" u="none" strike="noStrike" noProof="0">
                          <a:effectLst/>
                          <a:latin typeface="Calibri"/>
                        </a:rPr>
                        <a:t>Installment period</a:t>
                      </a:r>
                      <a:endParaRPr lang="en-US" err="1">
                        <a:effectLst/>
                      </a:endParaRPr>
                    </a:p>
                  </a:txBody>
                  <a:tcPr marL="68580" marR="68580" marT="0" marB="0" anchor="ctr"/>
                </a:tc>
                <a:tc>
                  <a:txBody>
                    <a:bodyPr/>
                    <a:lstStyle/>
                    <a:p>
                      <a:pPr lvl="0" algn="ctr">
                        <a:lnSpc>
                          <a:spcPct val="150000"/>
                        </a:lnSpc>
                        <a:spcAft>
                          <a:spcPts val="0"/>
                        </a:spcAft>
                        <a:buNone/>
                      </a:pPr>
                      <a:r>
                        <a:rPr lang="en-US" sz="1800" b="0" i="0" u="none" strike="noStrike" noProof="0">
                          <a:effectLst/>
                          <a:latin typeface="Calibri"/>
                        </a:rPr>
                        <a:t>Cost per Month</a:t>
                      </a:r>
                      <a:endParaRPr lang="en-US" err="1">
                        <a:effectLst/>
                      </a:endParaRPr>
                    </a:p>
                  </a:txBody>
                  <a:tcPr marL="68580" marR="68580" marT="0" marB="0" anchor="ctr"/>
                </a:tc>
                <a:tc>
                  <a:txBody>
                    <a:bodyPr/>
                    <a:lstStyle/>
                    <a:p>
                      <a:pPr lvl="0" algn="ctr">
                        <a:lnSpc>
                          <a:spcPct val="150000"/>
                        </a:lnSpc>
                        <a:spcAft>
                          <a:spcPts val="0"/>
                        </a:spcAft>
                        <a:buNone/>
                      </a:pPr>
                      <a:r>
                        <a:rPr lang="en-US" sz="1800" b="0" i="0" u="none" strike="noStrike" noProof="0">
                          <a:effectLst/>
                          <a:latin typeface="Calibri"/>
                        </a:rPr>
                        <a:t>Installment period</a:t>
                      </a:r>
                      <a:endParaRPr lang="en-US" err="1">
                        <a:effectLst/>
                      </a:endParaRPr>
                    </a:p>
                  </a:txBody>
                  <a:tcPr marL="68580" marR="68580" marT="0" marB="0" anchor="ctr"/>
                </a:tc>
                <a:tc>
                  <a:txBody>
                    <a:bodyPr/>
                    <a:lstStyle/>
                    <a:p>
                      <a:pPr lvl="0" algn="ctr">
                        <a:lnSpc>
                          <a:spcPct val="150000"/>
                        </a:lnSpc>
                        <a:spcAft>
                          <a:spcPts val="0"/>
                        </a:spcAft>
                        <a:buNone/>
                      </a:pPr>
                      <a:r>
                        <a:rPr lang="en-US" sz="1800" b="0" i="0" u="none" strike="noStrike" noProof="0">
                          <a:effectLst/>
                          <a:latin typeface="Calibri"/>
                        </a:rPr>
                        <a:t>Cost </a:t>
                      </a:r>
                      <a:endParaRPr lang="en-US" err="1">
                        <a:effectLst/>
                      </a:endParaRPr>
                    </a:p>
                    <a:p>
                      <a:pPr lvl="0" algn="ctr">
                        <a:lnSpc>
                          <a:spcPct val="150000"/>
                        </a:lnSpc>
                        <a:spcAft>
                          <a:spcPts val="0"/>
                        </a:spcAft>
                        <a:buNone/>
                      </a:pPr>
                      <a:r>
                        <a:rPr lang="en-US" sz="1800" b="0" i="0" u="none" strike="noStrike" noProof="0">
                          <a:effectLst/>
                          <a:latin typeface="Calibri"/>
                        </a:rPr>
                        <a:t>per Month</a:t>
                      </a:r>
                      <a:endParaRPr lang="en-US">
                        <a:effectLst/>
                      </a:endParaRPr>
                    </a:p>
                  </a:txBody>
                  <a:tcPr marL="68580" marR="68580" marT="0" marB="0" anchor="ctr"/>
                </a:tc>
                <a:extLst>
                  <a:ext uri="{0D108BD9-81ED-4DB2-BD59-A6C34878D82A}">
                    <a16:rowId xmlns:a16="http://schemas.microsoft.com/office/drawing/2014/main" xmlns="" val="768180109"/>
                  </a:ext>
                </a:extLst>
              </a:tr>
              <a:tr h="589645">
                <a:tc>
                  <a:txBody>
                    <a:bodyPr/>
                    <a:lstStyle/>
                    <a:p>
                      <a:pPr algn="ctr">
                        <a:lnSpc>
                          <a:spcPct val="150000"/>
                        </a:lnSpc>
                        <a:spcAft>
                          <a:spcPts val="0"/>
                        </a:spcAft>
                      </a:pPr>
                      <a:r>
                        <a:rPr lang="en-US">
                          <a:effectLst/>
                        </a:rPr>
                        <a:t>5 years</a:t>
                      </a:r>
                    </a:p>
                  </a:txBody>
                  <a:tcPr marL="68580" marR="68580" marT="0" marB="0" anchor="ctr"/>
                </a:tc>
                <a:tc>
                  <a:txBody>
                    <a:bodyPr/>
                    <a:lstStyle/>
                    <a:p>
                      <a:pPr lvl="0" algn="ctr">
                        <a:lnSpc>
                          <a:spcPct val="150000"/>
                        </a:lnSpc>
                        <a:spcAft>
                          <a:spcPts val="0"/>
                        </a:spcAft>
                        <a:buNone/>
                      </a:pPr>
                      <a:r>
                        <a:rPr lang="en-US" sz="1800" b="0" i="0" u="none" strike="noStrike" noProof="0">
                          <a:effectLst/>
                          <a:latin typeface="Calibri"/>
                        </a:rPr>
                        <a:t>Rp. 613,075</a:t>
                      </a:r>
                      <a:endParaRPr lang="en-US">
                        <a:effectLst/>
                      </a:endParaRPr>
                    </a:p>
                  </a:txBody>
                  <a:tcPr marL="68580" marR="68580" marT="0" marB="0" anchor="ctr"/>
                </a:tc>
                <a:tc>
                  <a:txBody>
                    <a:bodyPr/>
                    <a:lstStyle/>
                    <a:p>
                      <a:pPr algn="ctr">
                        <a:lnSpc>
                          <a:spcPct val="150000"/>
                        </a:lnSpc>
                        <a:spcAft>
                          <a:spcPts val="0"/>
                        </a:spcAft>
                      </a:pPr>
                      <a:r>
                        <a:rPr lang="en-US">
                          <a:effectLst/>
                        </a:rPr>
                        <a:t>5 years</a:t>
                      </a:r>
                      <a:endParaRPr lang="en-US" err="1">
                        <a:effectLst/>
                      </a:endParaRPr>
                    </a:p>
                  </a:txBody>
                  <a:tcPr marL="68580" marR="68580" marT="0" marB="0" anchor="ctr"/>
                </a:tc>
                <a:tc>
                  <a:txBody>
                    <a:bodyPr/>
                    <a:lstStyle/>
                    <a:p>
                      <a:pPr algn="ctr">
                        <a:lnSpc>
                          <a:spcPct val="150000"/>
                        </a:lnSpc>
                        <a:spcAft>
                          <a:spcPts val="0"/>
                        </a:spcAft>
                      </a:pPr>
                      <a:r>
                        <a:rPr lang="en-US">
                          <a:effectLst/>
                        </a:rPr>
                        <a:t>Rp. 934,193</a:t>
                      </a:r>
                    </a:p>
                  </a:txBody>
                  <a:tcPr marL="68580" marR="68580" marT="0" marB="0" anchor="ctr"/>
                </a:tc>
                <a:tc>
                  <a:txBody>
                    <a:bodyPr/>
                    <a:lstStyle/>
                    <a:p>
                      <a:pPr algn="ctr">
                        <a:lnSpc>
                          <a:spcPct val="150000"/>
                        </a:lnSpc>
                        <a:spcAft>
                          <a:spcPts val="0"/>
                        </a:spcAft>
                      </a:pPr>
                      <a:r>
                        <a:rPr lang="en-US">
                          <a:effectLst/>
                        </a:rPr>
                        <a:t>5 years</a:t>
                      </a:r>
                      <a:endParaRPr lang="en-US" err="1">
                        <a:effectLst/>
                      </a:endParaRPr>
                    </a:p>
                  </a:txBody>
                  <a:tcPr marL="68580" marR="68580" marT="0" marB="0" anchor="ctr"/>
                </a:tc>
                <a:tc>
                  <a:txBody>
                    <a:bodyPr/>
                    <a:lstStyle/>
                    <a:p>
                      <a:pPr algn="ctr">
                        <a:lnSpc>
                          <a:spcPct val="150000"/>
                        </a:lnSpc>
                        <a:spcAft>
                          <a:spcPts val="0"/>
                        </a:spcAft>
                      </a:pPr>
                      <a:r>
                        <a:rPr lang="en-US">
                          <a:effectLst/>
                        </a:rPr>
                        <a:t>Rp. 1,450,159</a:t>
                      </a:r>
                    </a:p>
                  </a:txBody>
                  <a:tcPr marL="68580" marR="68580" marT="0" marB="0" anchor="ctr"/>
                </a:tc>
                <a:extLst>
                  <a:ext uri="{0D108BD9-81ED-4DB2-BD59-A6C34878D82A}">
                    <a16:rowId xmlns:a16="http://schemas.microsoft.com/office/drawing/2014/main" xmlns="" val="1526223205"/>
                  </a:ext>
                </a:extLst>
              </a:tr>
              <a:tr h="589645">
                <a:tc>
                  <a:txBody>
                    <a:bodyPr/>
                    <a:lstStyle/>
                    <a:p>
                      <a:pPr algn="ctr">
                        <a:lnSpc>
                          <a:spcPct val="150000"/>
                        </a:lnSpc>
                        <a:spcAft>
                          <a:spcPts val="0"/>
                        </a:spcAft>
                      </a:pPr>
                      <a:r>
                        <a:rPr lang="en-US">
                          <a:effectLst/>
                        </a:rPr>
                        <a:t>10 years</a:t>
                      </a:r>
                      <a:endParaRPr lang="en-US" err="1">
                        <a:effectLst/>
                      </a:endParaRPr>
                    </a:p>
                  </a:txBody>
                  <a:tcPr marL="68580" marR="68580" marT="0" marB="0" anchor="ctr"/>
                </a:tc>
                <a:tc>
                  <a:txBody>
                    <a:bodyPr/>
                    <a:lstStyle/>
                    <a:p>
                      <a:pPr algn="ctr">
                        <a:lnSpc>
                          <a:spcPct val="150000"/>
                        </a:lnSpc>
                        <a:spcAft>
                          <a:spcPts val="0"/>
                        </a:spcAft>
                      </a:pPr>
                      <a:r>
                        <a:rPr lang="en-US">
                          <a:effectLst/>
                        </a:rPr>
                        <a:t>Rp. 391,135</a:t>
                      </a:r>
                    </a:p>
                  </a:txBody>
                  <a:tcPr marL="68580" marR="68580" marT="0" marB="0" anchor="ctr"/>
                </a:tc>
                <a:tc>
                  <a:txBody>
                    <a:bodyPr/>
                    <a:lstStyle/>
                    <a:p>
                      <a:pPr algn="ctr">
                        <a:lnSpc>
                          <a:spcPct val="150000"/>
                        </a:lnSpc>
                        <a:spcAft>
                          <a:spcPts val="0"/>
                        </a:spcAft>
                      </a:pPr>
                      <a:r>
                        <a:rPr lang="en-US">
                          <a:effectLst/>
                        </a:rPr>
                        <a:t>10 years</a:t>
                      </a:r>
                    </a:p>
                  </a:txBody>
                  <a:tcPr marL="68580" marR="68580" marT="0" marB="0" anchor="ctr"/>
                </a:tc>
                <a:tc>
                  <a:txBody>
                    <a:bodyPr/>
                    <a:lstStyle/>
                    <a:p>
                      <a:pPr algn="ctr">
                        <a:lnSpc>
                          <a:spcPct val="150000"/>
                        </a:lnSpc>
                        <a:spcAft>
                          <a:spcPts val="0"/>
                        </a:spcAft>
                      </a:pPr>
                      <a:r>
                        <a:rPr lang="en-US">
                          <a:effectLst/>
                        </a:rPr>
                        <a:t>Rp. 601,746</a:t>
                      </a:r>
                      <a:endParaRPr lang="en-US"/>
                    </a:p>
                  </a:txBody>
                  <a:tcPr marL="68580" marR="68580" marT="0" marB="0" anchor="ctr"/>
                </a:tc>
                <a:tc>
                  <a:txBody>
                    <a:bodyPr/>
                    <a:lstStyle/>
                    <a:p>
                      <a:pPr algn="ctr">
                        <a:lnSpc>
                          <a:spcPct val="150000"/>
                        </a:lnSpc>
                        <a:spcAft>
                          <a:spcPts val="0"/>
                        </a:spcAft>
                      </a:pPr>
                      <a:r>
                        <a:rPr lang="en-US">
                          <a:effectLst/>
                        </a:rPr>
                        <a:t>10 years</a:t>
                      </a:r>
                      <a:endParaRPr lang="en-US" err="1">
                        <a:effectLst/>
                      </a:endParaRPr>
                    </a:p>
                  </a:txBody>
                  <a:tcPr marL="68580" marR="68580" marT="0" marB="0" anchor="ctr"/>
                </a:tc>
                <a:tc>
                  <a:txBody>
                    <a:bodyPr/>
                    <a:lstStyle/>
                    <a:p>
                      <a:pPr algn="ctr">
                        <a:lnSpc>
                          <a:spcPct val="150000"/>
                        </a:lnSpc>
                        <a:spcAft>
                          <a:spcPts val="0"/>
                        </a:spcAft>
                      </a:pPr>
                      <a:r>
                        <a:rPr lang="en-US">
                          <a:effectLst/>
                        </a:rPr>
                        <a:t>Rp. 925,184</a:t>
                      </a:r>
                    </a:p>
                  </a:txBody>
                  <a:tcPr marL="68580" marR="68580" marT="0" marB="0" anchor="ctr"/>
                </a:tc>
                <a:extLst>
                  <a:ext uri="{0D108BD9-81ED-4DB2-BD59-A6C34878D82A}">
                    <a16:rowId xmlns:a16="http://schemas.microsoft.com/office/drawing/2014/main" xmlns="" val="1235079764"/>
                  </a:ext>
                </a:extLst>
              </a:tr>
              <a:tr h="589645">
                <a:tc>
                  <a:txBody>
                    <a:bodyPr/>
                    <a:lstStyle/>
                    <a:p>
                      <a:pPr algn="ctr">
                        <a:lnSpc>
                          <a:spcPct val="150000"/>
                        </a:lnSpc>
                        <a:spcAft>
                          <a:spcPts val="0"/>
                        </a:spcAft>
                      </a:pPr>
                      <a:r>
                        <a:rPr lang="en-US">
                          <a:effectLst/>
                        </a:rPr>
                        <a:t>15 years</a:t>
                      </a:r>
                      <a:endParaRPr lang="en-US" err="1">
                        <a:effectLst/>
                      </a:endParaRPr>
                    </a:p>
                  </a:txBody>
                  <a:tcPr marL="68580" marR="68580" marT="0" marB="0" anchor="ctr"/>
                </a:tc>
                <a:tc>
                  <a:txBody>
                    <a:bodyPr/>
                    <a:lstStyle/>
                    <a:p>
                      <a:pPr algn="ctr">
                        <a:lnSpc>
                          <a:spcPct val="150000"/>
                        </a:lnSpc>
                        <a:spcAft>
                          <a:spcPts val="0"/>
                        </a:spcAft>
                      </a:pPr>
                      <a:r>
                        <a:rPr lang="en-US">
                          <a:effectLst/>
                        </a:rPr>
                        <a:t>Rp. 324,481</a:t>
                      </a:r>
                    </a:p>
                  </a:txBody>
                  <a:tcPr marL="68580" marR="68580" marT="0" marB="0" anchor="ctr"/>
                </a:tc>
                <a:tc>
                  <a:txBody>
                    <a:bodyPr/>
                    <a:lstStyle/>
                    <a:p>
                      <a:pPr algn="ctr">
                        <a:lnSpc>
                          <a:spcPct val="150000"/>
                        </a:lnSpc>
                        <a:spcAft>
                          <a:spcPts val="0"/>
                        </a:spcAft>
                      </a:pPr>
                      <a:r>
                        <a:rPr lang="en-US">
                          <a:effectLst/>
                        </a:rPr>
                        <a:t>15 years</a:t>
                      </a:r>
                    </a:p>
                  </a:txBody>
                  <a:tcPr marL="68580" marR="68580" marT="0" marB="0" anchor="ctr"/>
                </a:tc>
                <a:tc>
                  <a:txBody>
                    <a:bodyPr/>
                    <a:lstStyle/>
                    <a:p>
                      <a:pPr algn="ctr">
                        <a:lnSpc>
                          <a:spcPct val="150000"/>
                        </a:lnSpc>
                        <a:spcAft>
                          <a:spcPts val="0"/>
                        </a:spcAft>
                      </a:pPr>
                      <a:r>
                        <a:rPr lang="en-US">
                          <a:effectLst/>
                        </a:rPr>
                        <a:t>Rp. 499,202</a:t>
                      </a:r>
                    </a:p>
                  </a:txBody>
                  <a:tcPr marL="68580" marR="68580" marT="0" marB="0" anchor="ctr"/>
                </a:tc>
                <a:tc>
                  <a:txBody>
                    <a:bodyPr/>
                    <a:lstStyle/>
                    <a:p>
                      <a:pPr algn="ctr">
                        <a:lnSpc>
                          <a:spcPct val="150000"/>
                        </a:lnSpc>
                        <a:spcAft>
                          <a:spcPts val="0"/>
                        </a:spcAft>
                      </a:pPr>
                      <a:r>
                        <a:rPr lang="en-US">
                          <a:effectLst/>
                        </a:rPr>
                        <a:t>15 years</a:t>
                      </a:r>
                      <a:endParaRPr lang="en-US" err="1">
                        <a:effectLst/>
                      </a:endParaRPr>
                    </a:p>
                  </a:txBody>
                  <a:tcPr marL="68580" marR="68580" marT="0" marB="0" anchor="ctr"/>
                </a:tc>
                <a:tc>
                  <a:txBody>
                    <a:bodyPr/>
                    <a:lstStyle/>
                    <a:p>
                      <a:pPr algn="ctr">
                        <a:lnSpc>
                          <a:spcPct val="150000"/>
                        </a:lnSpc>
                        <a:spcAft>
                          <a:spcPts val="0"/>
                        </a:spcAft>
                      </a:pPr>
                      <a:r>
                        <a:rPr lang="en-US">
                          <a:effectLst/>
                        </a:rPr>
                        <a:t>Rp. 767,523</a:t>
                      </a:r>
                    </a:p>
                  </a:txBody>
                  <a:tcPr marL="68580" marR="68580" marT="0" marB="0" anchor="ctr"/>
                </a:tc>
                <a:extLst>
                  <a:ext uri="{0D108BD9-81ED-4DB2-BD59-A6C34878D82A}">
                    <a16:rowId xmlns:a16="http://schemas.microsoft.com/office/drawing/2014/main" xmlns="" val="950056963"/>
                  </a:ext>
                </a:extLst>
              </a:tr>
            </a:tbl>
          </a:graphicData>
        </a:graphic>
      </p:graphicFrame>
      <p:sp>
        <p:nvSpPr>
          <p:cNvPr id="7" name="TextBox 6">
            <a:extLst>
              <a:ext uri="{FF2B5EF4-FFF2-40B4-BE49-F238E27FC236}">
                <a16:creationId xmlns:a16="http://schemas.microsoft.com/office/drawing/2014/main" xmlns="" id="{8847C379-45DA-45A3-8536-0D5CB29A2EEF}"/>
              </a:ext>
            </a:extLst>
          </p:cNvPr>
          <p:cNvSpPr txBox="1"/>
          <p:nvPr/>
        </p:nvSpPr>
        <p:spPr>
          <a:xfrm>
            <a:off x="8725619" y="3173948"/>
            <a:ext cx="26281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Sapphire Package Installment Details</a:t>
            </a:r>
            <a:endParaRPr lang="en-US" b="1" dirty="0">
              <a:cs typeface="Calibri" panose="020F0502020204030204"/>
            </a:endParaRPr>
          </a:p>
        </p:txBody>
      </p:sp>
      <p:cxnSp>
        <p:nvCxnSpPr>
          <p:cNvPr id="8" name="Connector: Curved 7">
            <a:extLst>
              <a:ext uri="{FF2B5EF4-FFF2-40B4-BE49-F238E27FC236}">
                <a16:creationId xmlns:a16="http://schemas.microsoft.com/office/drawing/2014/main" xmlns="" id="{6333B22D-5BAE-419A-8218-7FA8961C0925}"/>
              </a:ext>
            </a:extLst>
          </p:cNvPr>
          <p:cNvCxnSpPr/>
          <p:nvPr/>
        </p:nvCxnSpPr>
        <p:spPr>
          <a:xfrm flipV="1">
            <a:off x="8182694" y="3497114"/>
            <a:ext cx="799382" cy="2564919"/>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713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66AD5F-E04E-4C4D-BD72-366057FB4A11}"/>
              </a:ext>
            </a:extLst>
          </p:cNvPr>
          <p:cNvSpPr>
            <a:spLocks noGrp="1"/>
          </p:cNvSpPr>
          <p:nvPr>
            <p:ph type="title"/>
          </p:nvPr>
        </p:nvSpPr>
        <p:spPr>
          <a:xfrm>
            <a:off x="1052763" y="300958"/>
            <a:ext cx="10086474" cy="1142832"/>
          </a:xfrm>
        </p:spPr>
        <p:txBody>
          <a:bodyPr>
            <a:normAutofit fontScale="90000"/>
          </a:bodyPr>
          <a:lstStyle/>
          <a:p>
            <a:pPr algn="ctr"/>
            <a:r>
              <a:rPr lang="en-ID" sz="4000" b="1">
                <a:ea typeface="+mj-lt"/>
                <a:cs typeface="+mj-lt"/>
              </a:rPr>
              <a:t>Government Policy Regarding Solar Power Development</a:t>
            </a:r>
            <a:r>
              <a:rPr lang="en-ID" sz="4000" b="1">
                <a:latin typeface="+mn-lt"/>
              </a:rPr>
              <a:t> </a:t>
            </a:r>
            <a:endParaRPr lang="en-US"/>
          </a:p>
        </p:txBody>
      </p:sp>
      <p:graphicFrame>
        <p:nvGraphicFramePr>
          <p:cNvPr id="4" name="Content Placeholder 3">
            <a:extLst>
              <a:ext uri="{FF2B5EF4-FFF2-40B4-BE49-F238E27FC236}">
                <a16:creationId xmlns:a16="http://schemas.microsoft.com/office/drawing/2014/main" xmlns="" id="{B418AB3E-B74A-4C75-9A33-C84FF0B55248}"/>
              </a:ext>
            </a:extLst>
          </p:cNvPr>
          <p:cNvGraphicFramePr>
            <a:graphicFrameLocks noGrp="1"/>
          </p:cNvGraphicFramePr>
          <p:nvPr>
            <p:ph idx="1"/>
            <p:extLst>
              <p:ext uri="{D42A27DB-BD31-4B8C-83A1-F6EECF244321}">
                <p14:modId xmlns:p14="http://schemas.microsoft.com/office/powerpoint/2010/main" val="2337444339"/>
              </p:ext>
            </p:extLst>
          </p:nvPr>
        </p:nvGraphicFramePr>
        <p:xfrm>
          <a:off x="619626" y="1713329"/>
          <a:ext cx="10952747" cy="4715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4052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8087E219-49FC-4C19-87F5-3DD6256C59E3}"/>
              </a:ext>
            </a:extLst>
          </p:cNvPr>
          <p:cNvGraphicFramePr>
            <a:graphicFrameLocks noGrp="1"/>
          </p:cNvGraphicFramePr>
          <p:nvPr>
            <p:ph idx="1"/>
            <p:extLst>
              <p:ext uri="{D42A27DB-BD31-4B8C-83A1-F6EECF244321}">
                <p14:modId xmlns:p14="http://schemas.microsoft.com/office/powerpoint/2010/main" val="3484858073"/>
              </p:ext>
            </p:extLst>
          </p:nvPr>
        </p:nvGraphicFramePr>
        <p:xfrm>
          <a:off x="910087" y="804833"/>
          <a:ext cx="10515586" cy="2560320"/>
        </p:xfrm>
        <a:graphic>
          <a:graphicData uri="http://schemas.openxmlformats.org/drawingml/2006/table">
            <a:tbl>
              <a:tblPr firstRow="1" firstCol="1" bandRow="1">
                <a:tableStyleId>{5C22544A-7EE6-4342-B048-85BDC9FD1C3A}</a:tableStyleId>
              </a:tblPr>
              <a:tblGrid>
                <a:gridCol w="1491098">
                  <a:extLst>
                    <a:ext uri="{9D8B030D-6E8A-4147-A177-3AD203B41FA5}">
                      <a16:colId xmlns:a16="http://schemas.microsoft.com/office/drawing/2014/main" xmlns="" val="3803482821"/>
                    </a:ext>
                  </a:extLst>
                </a:gridCol>
                <a:gridCol w="1888912">
                  <a:extLst>
                    <a:ext uri="{9D8B030D-6E8A-4147-A177-3AD203B41FA5}">
                      <a16:colId xmlns:a16="http://schemas.microsoft.com/office/drawing/2014/main" xmlns="" val="2864318035"/>
                    </a:ext>
                  </a:extLst>
                </a:gridCol>
                <a:gridCol w="1658937">
                  <a:extLst>
                    <a:ext uri="{9D8B030D-6E8A-4147-A177-3AD203B41FA5}">
                      <a16:colId xmlns:a16="http://schemas.microsoft.com/office/drawing/2014/main" xmlns="" val="2302192924"/>
                    </a:ext>
                  </a:extLst>
                </a:gridCol>
                <a:gridCol w="1787521">
                  <a:extLst>
                    <a:ext uri="{9D8B030D-6E8A-4147-A177-3AD203B41FA5}">
                      <a16:colId xmlns:a16="http://schemas.microsoft.com/office/drawing/2014/main" xmlns="" val="3375850209"/>
                    </a:ext>
                  </a:extLst>
                </a:gridCol>
                <a:gridCol w="1903412">
                  <a:extLst>
                    <a:ext uri="{9D8B030D-6E8A-4147-A177-3AD203B41FA5}">
                      <a16:colId xmlns:a16="http://schemas.microsoft.com/office/drawing/2014/main" xmlns="" val="3333581195"/>
                    </a:ext>
                  </a:extLst>
                </a:gridCol>
                <a:gridCol w="1785706">
                  <a:extLst>
                    <a:ext uri="{9D8B030D-6E8A-4147-A177-3AD203B41FA5}">
                      <a16:colId xmlns:a16="http://schemas.microsoft.com/office/drawing/2014/main" xmlns="" val="4140210153"/>
                    </a:ext>
                  </a:extLst>
                </a:gridCol>
              </a:tblGrid>
              <a:tr h="0">
                <a:tc gridSpan="2">
                  <a:txBody>
                    <a:bodyPr/>
                    <a:lstStyle/>
                    <a:p>
                      <a:pPr algn="ctr">
                        <a:lnSpc>
                          <a:spcPct val="150000"/>
                        </a:lnSpc>
                        <a:spcAft>
                          <a:spcPts val="0"/>
                        </a:spcAft>
                      </a:pPr>
                      <a:r>
                        <a:rPr lang="en-US" sz="1600">
                          <a:effectLst/>
                        </a:rPr>
                        <a:t>1500 WP</a:t>
                      </a:r>
                    </a:p>
                  </a:txBody>
                  <a:tcPr marL="68580" marR="68580" marT="0" marB="0" anchor="ctr"/>
                </a:tc>
                <a:tc hMerge="1">
                  <a:txBody>
                    <a:bodyPr/>
                    <a:lstStyle/>
                    <a:p>
                      <a:endParaRPr lang="en-US"/>
                    </a:p>
                  </a:txBody>
                  <a:tcPr/>
                </a:tc>
                <a:tc gridSpan="2">
                  <a:txBody>
                    <a:bodyPr/>
                    <a:lstStyle/>
                    <a:p>
                      <a:pPr algn="ctr">
                        <a:lnSpc>
                          <a:spcPct val="150000"/>
                        </a:lnSpc>
                        <a:spcAft>
                          <a:spcPts val="0"/>
                        </a:spcAft>
                      </a:pPr>
                      <a:r>
                        <a:rPr lang="en-US" sz="1600">
                          <a:effectLst/>
                        </a:rPr>
                        <a:t>3000 WP</a:t>
                      </a:r>
                    </a:p>
                  </a:txBody>
                  <a:tcPr marL="68580" marR="68580" marT="0" marB="0" anchor="ctr"/>
                </a:tc>
                <a:tc hMerge="1">
                  <a:txBody>
                    <a:bodyPr/>
                    <a:lstStyle/>
                    <a:p>
                      <a:endParaRPr lang="en-US"/>
                    </a:p>
                  </a:txBody>
                  <a:tcPr/>
                </a:tc>
                <a:tc gridSpan="2">
                  <a:txBody>
                    <a:bodyPr/>
                    <a:lstStyle/>
                    <a:p>
                      <a:pPr algn="ctr">
                        <a:lnSpc>
                          <a:spcPct val="150000"/>
                        </a:lnSpc>
                        <a:spcAft>
                          <a:spcPts val="0"/>
                        </a:spcAft>
                      </a:pPr>
                      <a:r>
                        <a:rPr lang="en-US" sz="1600">
                          <a:effectLst/>
                        </a:rPr>
                        <a:t>5000 WP</a:t>
                      </a:r>
                    </a:p>
                  </a:txBody>
                  <a:tcPr marL="68580" marR="68580" marT="0" marB="0" anchor="ctr"/>
                </a:tc>
                <a:tc hMerge="1">
                  <a:txBody>
                    <a:bodyPr/>
                    <a:lstStyle/>
                    <a:p>
                      <a:endParaRPr lang="en-US"/>
                    </a:p>
                  </a:txBody>
                  <a:tcPr/>
                </a:tc>
                <a:extLst>
                  <a:ext uri="{0D108BD9-81ED-4DB2-BD59-A6C34878D82A}">
                    <a16:rowId xmlns:a16="http://schemas.microsoft.com/office/drawing/2014/main" xmlns="" val="3583922354"/>
                  </a:ext>
                </a:extLst>
              </a:tr>
              <a:tr h="0">
                <a:tc>
                  <a:txBody>
                    <a:bodyPr/>
                    <a:lstStyle/>
                    <a:p>
                      <a:pPr lvl="0" algn="ctr">
                        <a:lnSpc>
                          <a:spcPct val="150000"/>
                        </a:lnSpc>
                        <a:spcAft>
                          <a:spcPts val="0"/>
                        </a:spcAft>
                        <a:buNone/>
                      </a:pPr>
                      <a:r>
                        <a:rPr lang="en-US" sz="1600" b="0" i="0" u="none" strike="noStrike" noProof="0">
                          <a:effectLst/>
                          <a:latin typeface="Calibri"/>
                        </a:rPr>
                        <a:t>Installment Period</a:t>
                      </a:r>
                      <a:endParaRPr lang="en-US" sz="1600" err="1">
                        <a:effectLst/>
                      </a:endParaRPr>
                    </a:p>
                  </a:txBody>
                  <a:tcPr marL="68580" marR="68580" marT="0" marB="0" anchor="ctr"/>
                </a:tc>
                <a:tc>
                  <a:txBody>
                    <a:bodyPr/>
                    <a:lstStyle/>
                    <a:p>
                      <a:pPr lvl="0" algn="ctr">
                        <a:lnSpc>
                          <a:spcPct val="150000"/>
                        </a:lnSpc>
                        <a:spcAft>
                          <a:spcPts val="0"/>
                        </a:spcAft>
                        <a:buNone/>
                      </a:pPr>
                      <a:r>
                        <a:rPr lang="en-US" sz="1600" b="0" i="0" u="none" strike="noStrike" noProof="0">
                          <a:effectLst/>
                          <a:latin typeface="Calibri"/>
                        </a:rPr>
                        <a:t>Cost per Month</a:t>
                      </a:r>
                      <a:endParaRPr lang="en-US" sz="1600" err="1">
                        <a:effectLst/>
                      </a:endParaRPr>
                    </a:p>
                  </a:txBody>
                  <a:tcPr marL="68580" marR="68580" marT="0" marB="0" anchor="ctr"/>
                </a:tc>
                <a:tc>
                  <a:txBody>
                    <a:bodyPr/>
                    <a:lstStyle/>
                    <a:p>
                      <a:pPr lvl="0" algn="ctr">
                        <a:lnSpc>
                          <a:spcPct val="150000"/>
                        </a:lnSpc>
                        <a:spcAft>
                          <a:spcPts val="0"/>
                        </a:spcAft>
                        <a:buNone/>
                      </a:pPr>
                      <a:r>
                        <a:rPr lang="en-US" sz="1600" b="0" i="0" u="none" strike="noStrike" noProof="0">
                          <a:effectLst/>
                          <a:latin typeface="Calibri"/>
                        </a:rPr>
                        <a:t>Installment period</a:t>
                      </a:r>
                      <a:endParaRPr lang="en-US" sz="1600" err="1">
                        <a:effectLst/>
                      </a:endParaRPr>
                    </a:p>
                  </a:txBody>
                  <a:tcPr marL="68580" marR="68580" marT="0" marB="0" anchor="ctr"/>
                </a:tc>
                <a:tc>
                  <a:txBody>
                    <a:bodyPr/>
                    <a:lstStyle/>
                    <a:p>
                      <a:pPr lvl="0" algn="ctr">
                        <a:lnSpc>
                          <a:spcPct val="150000"/>
                        </a:lnSpc>
                        <a:spcAft>
                          <a:spcPts val="0"/>
                        </a:spcAft>
                        <a:buNone/>
                      </a:pPr>
                      <a:r>
                        <a:rPr lang="en-US" sz="1600" b="0" i="0" u="none" strike="noStrike" noProof="0">
                          <a:effectLst/>
                          <a:latin typeface="Calibri"/>
                        </a:rPr>
                        <a:t>Cost per Month</a:t>
                      </a:r>
                      <a:endParaRPr lang="en-US" sz="1600" err="1">
                        <a:effectLst/>
                      </a:endParaRPr>
                    </a:p>
                  </a:txBody>
                  <a:tcPr marL="68580" marR="68580" marT="0" marB="0" anchor="ctr"/>
                </a:tc>
                <a:tc>
                  <a:txBody>
                    <a:bodyPr/>
                    <a:lstStyle/>
                    <a:p>
                      <a:pPr lvl="0" algn="ctr">
                        <a:lnSpc>
                          <a:spcPct val="150000"/>
                        </a:lnSpc>
                        <a:spcAft>
                          <a:spcPts val="0"/>
                        </a:spcAft>
                        <a:buNone/>
                      </a:pPr>
                      <a:r>
                        <a:rPr lang="en-US" sz="1600" b="0" i="0" u="none" strike="noStrike" noProof="0">
                          <a:effectLst/>
                          <a:latin typeface="Calibri"/>
                        </a:rPr>
                        <a:t>Installment period</a:t>
                      </a:r>
                      <a:endParaRPr lang="en-US" sz="1600" err="1">
                        <a:effectLst/>
                      </a:endParaRPr>
                    </a:p>
                  </a:txBody>
                  <a:tcPr marL="68580" marR="68580" marT="0" marB="0" anchor="ctr"/>
                </a:tc>
                <a:tc>
                  <a:txBody>
                    <a:bodyPr/>
                    <a:lstStyle/>
                    <a:p>
                      <a:pPr lvl="0" algn="ctr">
                        <a:lnSpc>
                          <a:spcPct val="150000"/>
                        </a:lnSpc>
                        <a:spcAft>
                          <a:spcPts val="0"/>
                        </a:spcAft>
                        <a:buNone/>
                      </a:pPr>
                      <a:r>
                        <a:rPr lang="en-US" sz="1600" b="0" i="0" u="none" strike="noStrike" noProof="0">
                          <a:effectLst/>
                          <a:latin typeface="Calibri"/>
                        </a:rPr>
                        <a:t>Cost per Month</a:t>
                      </a:r>
                      <a:endParaRPr lang="en-US" sz="1600" err="1">
                        <a:effectLst/>
                      </a:endParaRPr>
                    </a:p>
                  </a:txBody>
                  <a:tcPr marL="68580" marR="68580" marT="0" marB="0" anchor="ctr"/>
                </a:tc>
                <a:extLst>
                  <a:ext uri="{0D108BD9-81ED-4DB2-BD59-A6C34878D82A}">
                    <a16:rowId xmlns:a16="http://schemas.microsoft.com/office/drawing/2014/main" xmlns="" val="620312271"/>
                  </a:ext>
                </a:extLst>
              </a:tr>
              <a:tr h="0">
                <a:tc>
                  <a:txBody>
                    <a:bodyPr/>
                    <a:lstStyle/>
                    <a:p>
                      <a:pPr algn="ctr">
                        <a:lnSpc>
                          <a:spcPct val="150000"/>
                        </a:lnSpc>
                        <a:spcAft>
                          <a:spcPts val="0"/>
                        </a:spcAft>
                      </a:pPr>
                      <a:r>
                        <a:rPr lang="en-US" sz="1600">
                          <a:effectLst/>
                        </a:rPr>
                        <a:t>10 years</a:t>
                      </a:r>
                      <a:endParaRPr lang="en-US" sz="1600" err="1">
                        <a:effectLst/>
                      </a:endParaRPr>
                    </a:p>
                  </a:txBody>
                  <a:tcPr marL="68580" marR="68580" marT="0" marB="0"/>
                </a:tc>
                <a:tc>
                  <a:txBody>
                    <a:bodyPr/>
                    <a:lstStyle/>
                    <a:p>
                      <a:pPr algn="ctr">
                        <a:lnSpc>
                          <a:spcPct val="150000"/>
                        </a:lnSpc>
                        <a:spcAft>
                          <a:spcPts val="0"/>
                        </a:spcAft>
                      </a:pPr>
                      <a:r>
                        <a:rPr lang="en-US" sz="1600">
                          <a:effectLst/>
                        </a:rPr>
                        <a:t>Rp. 359,667</a:t>
                      </a:r>
                    </a:p>
                  </a:txBody>
                  <a:tcPr marL="68580" marR="68580" marT="0" marB="0"/>
                </a:tc>
                <a:tc>
                  <a:txBody>
                    <a:bodyPr/>
                    <a:lstStyle/>
                    <a:p>
                      <a:pPr algn="ctr">
                        <a:lnSpc>
                          <a:spcPct val="150000"/>
                        </a:lnSpc>
                        <a:spcAft>
                          <a:spcPts val="0"/>
                        </a:spcAft>
                      </a:pPr>
                      <a:r>
                        <a:rPr lang="en-US" sz="1600">
                          <a:effectLst/>
                        </a:rPr>
                        <a:t>10 years</a:t>
                      </a:r>
                      <a:endParaRPr lang="en-US" sz="1600" err="1">
                        <a:effectLst/>
                      </a:endParaRPr>
                    </a:p>
                  </a:txBody>
                  <a:tcPr marL="68580" marR="68580" marT="0" marB="0"/>
                </a:tc>
                <a:tc>
                  <a:txBody>
                    <a:bodyPr/>
                    <a:lstStyle/>
                    <a:p>
                      <a:pPr algn="ctr">
                        <a:lnSpc>
                          <a:spcPct val="150000"/>
                        </a:lnSpc>
                        <a:spcAft>
                          <a:spcPts val="0"/>
                        </a:spcAft>
                      </a:pPr>
                      <a:r>
                        <a:rPr lang="en-US" sz="1600">
                          <a:effectLst/>
                        </a:rPr>
                        <a:t>Rp. 553,334</a:t>
                      </a:r>
                    </a:p>
                  </a:txBody>
                  <a:tcPr marL="68580" marR="68580" marT="0" marB="0"/>
                </a:tc>
                <a:tc>
                  <a:txBody>
                    <a:bodyPr/>
                    <a:lstStyle/>
                    <a:p>
                      <a:pPr algn="ctr">
                        <a:lnSpc>
                          <a:spcPct val="150000"/>
                        </a:lnSpc>
                        <a:spcAft>
                          <a:spcPts val="0"/>
                        </a:spcAft>
                      </a:pPr>
                      <a:r>
                        <a:rPr lang="en-US" sz="1600">
                          <a:effectLst/>
                        </a:rPr>
                        <a:t>10 years</a:t>
                      </a:r>
                      <a:endParaRPr lang="en-US" sz="1600" err="1">
                        <a:effectLst/>
                      </a:endParaRPr>
                    </a:p>
                  </a:txBody>
                  <a:tcPr marL="68580" marR="68580" marT="0" marB="0"/>
                </a:tc>
                <a:tc>
                  <a:txBody>
                    <a:bodyPr/>
                    <a:lstStyle/>
                    <a:p>
                      <a:pPr algn="ctr">
                        <a:lnSpc>
                          <a:spcPct val="150000"/>
                        </a:lnSpc>
                        <a:spcAft>
                          <a:spcPts val="0"/>
                        </a:spcAft>
                      </a:pPr>
                      <a:r>
                        <a:rPr lang="en-US" sz="1600">
                          <a:effectLst/>
                        </a:rPr>
                        <a:t>Rp. 553,334</a:t>
                      </a:r>
                      <a:endParaRPr lang="en-US"/>
                    </a:p>
                  </a:txBody>
                  <a:tcPr marL="68580" marR="68580" marT="0" marB="0"/>
                </a:tc>
                <a:extLst>
                  <a:ext uri="{0D108BD9-81ED-4DB2-BD59-A6C34878D82A}">
                    <a16:rowId xmlns:a16="http://schemas.microsoft.com/office/drawing/2014/main" xmlns="" val="4193257816"/>
                  </a:ext>
                </a:extLst>
              </a:tr>
              <a:tr h="0">
                <a:tc>
                  <a:txBody>
                    <a:bodyPr/>
                    <a:lstStyle/>
                    <a:p>
                      <a:pPr algn="ctr">
                        <a:lnSpc>
                          <a:spcPct val="150000"/>
                        </a:lnSpc>
                        <a:spcAft>
                          <a:spcPts val="0"/>
                        </a:spcAft>
                      </a:pPr>
                      <a:r>
                        <a:rPr lang="en-US" sz="1600">
                          <a:effectLst/>
                        </a:rPr>
                        <a:t>15 years</a:t>
                      </a:r>
                    </a:p>
                  </a:txBody>
                  <a:tcPr marL="68580" marR="68580" marT="0" marB="0"/>
                </a:tc>
                <a:tc>
                  <a:txBody>
                    <a:bodyPr/>
                    <a:lstStyle/>
                    <a:p>
                      <a:pPr algn="ctr">
                        <a:lnSpc>
                          <a:spcPct val="150000"/>
                        </a:lnSpc>
                        <a:spcAft>
                          <a:spcPts val="0"/>
                        </a:spcAft>
                      </a:pPr>
                      <a:r>
                        <a:rPr lang="en-US" sz="1600">
                          <a:effectLst/>
                        </a:rPr>
                        <a:t>Rp. 290,557</a:t>
                      </a:r>
                    </a:p>
                  </a:txBody>
                  <a:tcPr marL="68580" marR="68580" marT="0" marB="0"/>
                </a:tc>
                <a:tc>
                  <a:txBody>
                    <a:bodyPr/>
                    <a:lstStyle/>
                    <a:p>
                      <a:pPr algn="ctr">
                        <a:lnSpc>
                          <a:spcPct val="150000"/>
                        </a:lnSpc>
                        <a:spcAft>
                          <a:spcPts val="0"/>
                        </a:spcAft>
                      </a:pPr>
                      <a:r>
                        <a:rPr lang="en-US" sz="1600">
                          <a:effectLst/>
                        </a:rPr>
                        <a:t>15 years</a:t>
                      </a:r>
                      <a:endParaRPr lang="en-US" sz="1600" err="1">
                        <a:effectLst/>
                      </a:endParaRPr>
                    </a:p>
                  </a:txBody>
                  <a:tcPr marL="68580" marR="68580" marT="0" marB="0"/>
                </a:tc>
                <a:tc>
                  <a:txBody>
                    <a:bodyPr/>
                    <a:lstStyle/>
                    <a:p>
                      <a:pPr algn="ctr">
                        <a:lnSpc>
                          <a:spcPct val="150000"/>
                        </a:lnSpc>
                        <a:spcAft>
                          <a:spcPts val="0"/>
                        </a:spcAft>
                      </a:pPr>
                      <a:r>
                        <a:rPr lang="en-US" sz="1600">
                          <a:effectLst/>
                        </a:rPr>
                        <a:t>Rp. 447,010</a:t>
                      </a:r>
                    </a:p>
                  </a:txBody>
                  <a:tcPr marL="68580" marR="68580" marT="0" marB="0"/>
                </a:tc>
                <a:tc>
                  <a:txBody>
                    <a:bodyPr/>
                    <a:lstStyle/>
                    <a:p>
                      <a:pPr algn="ctr">
                        <a:lnSpc>
                          <a:spcPct val="150000"/>
                        </a:lnSpc>
                        <a:spcAft>
                          <a:spcPts val="0"/>
                        </a:spcAft>
                      </a:pPr>
                      <a:r>
                        <a:rPr lang="en-US" sz="1600">
                          <a:effectLst/>
                        </a:rPr>
                        <a:t>15 years</a:t>
                      </a:r>
                      <a:endParaRPr lang="en-US" sz="1600" err="1">
                        <a:effectLst/>
                      </a:endParaRPr>
                    </a:p>
                  </a:txBody>
                  <a:tcPr marL="68580" marR="68580" marT="0" marB="0"/>
                </a:tc>
                <a:tc>
                  <a:txBody>
                    <a:bodyPr/>
                    <a:lstStyle/>
                    <a:p>
                      <a:pPr algn="ctr">
                        <a:lnSpc>
                          <a:spcPct val="150000"/>
                        </a:lnSpc>
                        <a:spcAft>
                          <a:spcPts val="0"/>
                        </a:spcAft>
                      </a:pPr>
                      <a:r>
                        <a:rPr lang="en-US" sz="1600">
                          <a:effectLst/>
                        </a:rPr>
                        <a:t>Rp. 686,279</a:t>
                      </a:r>
                    </a:p>
                  </a:txBody>
                  <a:tcPr marL="68580" marR="68580" marT="0" marB="0"/>
                </a:tc>
                <a:extLst>
                  <a:ext uri="{0D108BD9-81ED-4DB2-BD59-A6C34878D82A}">
                    <a16:rowId xmlns:a16="http://schemas.microsoft.com/office/drawing/2014/main" xmlns="" val="2001321327"/>
                  </a:ext>
                </a:extLst>
              </a:tr>
              <a:tr h="0">
                <a:tc>
                  <a:txBody>
                    <a:bodyPr/>
                    <a:lstStyle/>
                    <a:p>
                      <a:pPr algn="ctr">
                        <a:lnSpc>
                          <a:spcPct val="150000"/>
                        </a:lnSpc>
                        <a:spcAft>
                          <a:spcPts val="0"/>
                        </a:spcAft>
                      </a:pPr>
                      <a:r>
                        <a:rPr lang="en-US" sz="1600">
                          <a:effectLst/>
                        </a:rPr>
                        <a:t>20 years</a:t>
                      </a:r>
                    </a:p>
                  </a:txBody>
                  <a:tcPr marL="68580" marR="68580" marT="0" marB="0"/>
                </a:tc>
                <a:tc>
                  <a:txBody>
                    <a:bodyPr/>
                    <a:lstStyle/>
                    <a:p>
                      <a:pPr algn="ctr">
                        <a:lnSpc>
                          <a:spcPct val="150000"/>
                        </a:lnSpc>
                        <a:spcAft>
                          <a:spcPts val="0"/>
                        </a:spcAft>
                      </a:pPr>
                      <a:r>
                        <a:rPr lang="en-US" sz="1600">
                          <a:effectLst/>
                        </a:rPr>
                        <a:t>Rp. 259,585</a:t>
                      </a:r>
                    </a:p>
                  </a:txBody>
                  <a:tcPr marL="68580" marR="68580" marT="0" marB="0"/>
                </a:tc>
                <a:tc>
                  <a:txBody>
                    <a:bodyPr/>
                    <a:lstStyle/>
                    <a:p>
                      <a:pPr algn="ctr">
                        <a:lnSpc>
                          <a:spcPct val="150000"/>
                        </a:lnSpc>
                        <a:spcAft>
                          <a:spcPts val="0"/>
                        </a:spcAft>
                      </a:pPr>
                      <a:r>
                        <a:rPr lang="en-US" sz="1600">
                          <a:effectLst/>
                        </a:rPr>
                        <a:t>20 years</a:t>
                      </a:r>
                      <a:endParaRPr lang="en-US" sz="1600" err="1">
                        <a:effectLst/>
                      </a:endParaRPr>
                    </a:p>
                  </a:txBody>
                  <a:tcPr marL="68580" marR="68580" marT="0" marB="0"/>
                </a:tc>
                <a:tc>
                  <a:txBody>
                    <a:bodyPr/>
                    <a:lstStyle/>
                    <a:p>
                      <a:pPr algn="ctr">
                        <a:lnSpc>
                          <a:spcPct val="150000"/>
                        </a:lnSpc>
                        <a:spcAft>
                          <a:spcPts val="0"/>
                        </a:spcAft>
                      </a:pPr>
                      <a:r>
                        <a:rPr lang="en-US" sz="1600">
                          <a:effectLst/>
                        </a:rPr>
                        <a:t>Rp. 339,362</a:t>
                      </a:r>
                    </a:p>
                  </a:txBody>
                  <a:tcPr marL="68580" marR="68580" marT="0" marB="0"/>
                </a:tc>
                <a:tc>
                  <a:txBody>
                    <a:bodyPr/>
                    <a:lstStyle/>
                    <a:p>
                      <a:pPr algn="ctr">
                        <a:lnSpc>
                          <a:spcPct val="150000"/>
                        </a:lnSpc>
                        <a:spcAft>
                          <a:spcPts val="0"/>
                        </a:spcAft>
                      </a:pPr>
                      <a:r>
                        <a:rPr lang="en-US" sz="1600">
                          <a:effectLst/>
                        </a:rPr>
                        <a:t>20 years</a:t>
                      </a:r>
                      <a:endParaRPr lang="en-US" sz="1600" err="1">
                        <a:effectLst/>
                      </a:endParaRPr>
                    </a:p>
                  </a:txBody>
                  <a:tcPr marL="68580" marR="68580" marT="0" marB="0"/>
                </a:tc>
                <a:tc>
                  <a:txBody>
                    <a:bodyPr/>
                    <a:lstStyle/>
                    <a:p>
                      <a:pPr algn="ctr">
                        <a:lnSpc>
                          <a:spcPct val="150000"/>
                        </a:lnSpc>
                        <a:spcAft>
                          <a:spcPts val="0"/>
                        </a:spcAft>
                      </a:pPr>
                      <a:r>
                        <a:rPr lang="en-US" sz="1600">
                          <a:effectLst/>
                        </a:rPr>
                        <a:t>Rp. 614,020</a:t>
                      </a:r>
                    </a:p>
                  </a:txBody>
                  <a:tcPr marL="68580" marR="68580" marT="0" marB="0"/>
                </a:tc>
                <a:extLst>
                  <a:ext uri="{0D108BD9-81ED-4DB2-BD59-A6C34878D82A}">
                    <a16:rowId xmlns:a16="http://schemas.microsoft.com/office/drawing/2014/main" xmlns="" val="1899107326"/>
                  </a:ext>
                </a:extLst>
              </a:tr>
              <a:tr h="0">
                <a:tc>
                  <a:txBody>
                    <a:bodyPr/>
                    <a:lstStyle/>
                    <a:p>
                      <a:pPr algn="ctr">
                        <a:lnSpc>
                          <a:spcPct val="150000"/>
                        </a:lnSpc>
                        <a:spcAft>
                          <a:spcPts val="0"/>
                        </a:spcAft>
                      </a:pPr>
                      <a:r>
                        <a:rPr lang="en-US" sz="1600">
                          <a:effectLst/>
                        </a:rPr>
                        <a:t>25 years</a:t>
                      </a:r>
                    </a:p>
                  </a:txBody>
                  <a:tcPr marL="68580" marR="68580" marT="0" marB="0"/>
                </a:tc>
                <a:tc>
                  <a:txBody>
                    <a:bodyPr/>
                    <a:lstStyle/>
                    <a:p>
                      <a:pPr algn="ctr">
                        <a:lnSpc>
                          <a:spcPct val="150000"/>
                        </a:lnSpc>
                        <a:spcAft>
                          <a:spcPts val="0"/>
                        </a:spcAft>
                      </a:pPr>
                      <a:r>
                        <a:rPr lang="en-US" sz="1600">
                          <a:effectLst/>
                        </a:rPr>
                        <a:t>Rp. 243,471</a:t>
                      </a:r>
                    </a:p>
                  </a:txBody>
                  <a:tcPr marL="68580" marR="68580" marT="0" marB="0"/>
                </a:tc>
                <a:tc>
                  <a:txBody>
                    <a:bodyPr/>
                    <a:lstStyle/>
                    <a:p>
                      <a:pPr algn="ctr">
                        <a:lnSpc>
                          <a:spcPct val="150000"/>
                        </a:lnSpc>
                        <a:spcAft>
                          <a:spcPts val="0"/>
                        </a:spcAft>
                      </a:pPr>
                      <a:r>
                        <a:rPr lang="en-US" sz="1600">
                          <a:effectLst/>
                        </a:rPr>
                        <a:t>25 years</a:t>
                      </a:r>
                      <a:endParaRPr lang="en-US" sz="1600" err="1">
                        <a:effectLst/>
                      </a:endParaRPr>
                    </a:p>
                  </a:txBody>
                  <a:tcPr marL="68580" marR="68580" marT="0" marB="0"/>
                </a:tc>
                <a:tc>
                  <a:txBody>
                    <a:bodyPr/>
                    <a:lstStyle/>
                    <a:p>
                      <a:pPr algn="ctr">
                        <a:lnSpc>
                          <a:spcPct val="150000"/>
                        </a:lnSpc>
                        <a:spcAft>
                          <a:spcPts val="0"/>
                        </a:spcAft>
                      </a:pPr>
                      <a:r>
                        <a:rPr lang="en-US" sz="1600">
                          <a:effectLst/>
                        </a:rPr>
                        <a:t>Rp. 374,571</a:t>
                      </a:r>
                    </a:p>
                  </a:txBody>
                  <a:tcPr marL="68580" marR="68580" marT="0" marB="0"/>
                </a:tc>
                <a:tc>
                  <a:txBody>
                    <a:bodyPr/>
                    <a:lstStyle/>
                    <a:p>
                      <a:pPr algn="ctr">
                        <a:lnSpc>
                          <a:spcPct val="150000"/>
                        </a:lnSpc>
                        <a:spcAft>
                          <a:spcPts val="0"/>
                        </a:spcAft>
                      </a:pPr>
                      <a:r>
                        <a:rPr lang="en-US" sz="1600">
                          <a:effectLst/>
                        </a:rPr>
                        <a:t>25 years</a:t>
                      </a:r>
                      <a:endParaRPr lang="en-US" sz="1600" err="1">
                        <a:effectLst/>
                      </a:endParaRPr>
                    </a:p>
                  </a:txBody>
                  <a:tcPr marL="68580" marR="68580" marT="0" marB="0"/>
                </a:tc>
                <a:tc>
                  <a:txBody>
                    <a:bodyPr/>
                    <a:lstStyle/>
                    <a:p>
                      <a:pPr algn="ctr">
                        <a:lnSpc>
                          <a:spcPct val="150000"/>
                        </a:lnSpc>
                        <a:spcAft>
                          <a:spcPts val="0"/>
                        </a:spcAft>
                      </a:pPr>
                      <a:r>
                        <a:rPr lang="en-US" sz="1600">
                          <a:effectLst/>
                        </a:rPr>
                        <a:t>Rp. 575,903</a:t>
                      </a:r>
                      <a:endParaRPr lang="en-US"/>
                    </a:p>
                  </a:txBody>
                  <a:tcPr marL="68580" marR="68580" marT="0" marB="0"/>
                </a:tc>
                <a:extLst>
                  <a:ext uri="{0D108BD9-81ED-4DB2-BD59-A6C34878D82A}">
                    <a16:rowId xmlns:a16="http://schemas.microsoft.com/office/drawing/2014/main" xmlns="" val="4062712757"/>
                  </a:ext>
                </a:extLst>
              </a:tr>
            </a:tbl>
          </a:graphicData>
        </a:graphic>
      </p:graphicFrame>
      <p:sp>
        <p:nvSpPr>
          <p:cNvPr id="6" name="TextBox 5">
            <a:extLst>
              <a:ext uri="{FF2B5EF4-FFF2-40B4-BE49-F238E27FC236}">
                <a16:creationId xmlns:a16="http://schemas.microsoft.com/office/drawing/2014/main" xmlns="" id="{7D02169D-1637-4E69-87BC-CB91E203BECB}"/>
              </a:ext>
            </a:extLst>
          </p:cNvPr>
          <p:cNvSpPr txBox="1"/>
          <p:nvPr/>
        </p:nvSpPr>
        <p:spPr>
          <a:xfrm>
            <a:off x="842513" y="339305"/>
            <a:ext cx="33614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Ruby Package Installment Details</a:t>
            </a:r>
            <a:endParaRPr lang="en-US" b="1" dirty="0"/>
          </a:p>
        </p:txBody>
      </p:sp>
      <p:graphicFrame>
        <p:nvGraphicFramePr>
          <p:cNvPr id="8" name="Table 7">
            <a:extLst>
              <a:ext uri="{FF2B5EF4-FFF2-40B4-BE49-F238E27FC236}">
                <a16:creationId xmlns:a16="http://schemas.microsoft.com/office/drawing/2014/main" xmlns="" id="{7BA97E62-EC1E-49F7-AF9C-57CB7AB7A806}"/>
              </a:ext>
            </a:extLst>
          </p:cNvPr>
          <p:cNvGraphicFramePr>
            <a:graphicFrameLocks noGrp="1"/>
          </p:cNvGraphicFramePr>
          <p:nvPr>
            <p:extLst>
              <p:ext uri="{D42A27DB-BD31-4B8C-83A1-F6EECF244321}">
                <p14:modId xmlns:p14="http://schemas.microsoft.com/office/powerpoint/2010/main" val="1379721570"/>
              </p:ext>
            </p:extLst>
          </p:nvPr>
        </p:nvGraphicFramePr>
        <p:xfrm>
          <a:off x="910087" y="4208492"/>
          <a:ext cx="7478233" cy="2057400"/>
        </p:xfrm>
        <a:graphic>
          <a:graphicData uri="http://schemas.openxmlformats.org/drawingml/2006/table">
            <a:tbl>
              <a:tblPr firstRow="1" firstCol="1" bandRow="1">
                <a:tableStyleId>{5C22544A-7EE6-4342-B048-85BDC9FD1C3A}</a:tableStyleId>
              </a:tblPr>
              <a:tblGrid>
                <a:gridCol w="1177554">
                  <a:extLst>
                    <a:ext uri="{9D8B030D-6E8A-4147-A177-3AD203B41FA5}">
                      <a16:colId xmlns:a16="http://schemas.microsoft.com/office/drawing/2014/main" xmlns="" val="850525334"/>
                    </a:ext>
                  </a:extLst>
                </a:gridCol>
                <a:gridCol w="1290002">
                  <a:extLst>
                    <a:ext uri="{9D8B030D-6E8A-4147-A177-3AD203B41FA5}">
                      <a16:colId xmlns:a16="http://schemas.microsoft.com/office/drawing/2014/main" xmlns="" val="1518682501"/>
                    </a:ext>
                  </a:extLst>
                </a:gridCol>
                <a:gridCol w="1177554">
                  <a:extLst>
                    <a:ext uri="{9D8B030D-6E8A-4147-A177-3AD203B41FA5}">
                      <a16:colId xmlns:a16="http://schemas.microsoft.com/office/drawing/2014/main" xmlns="" val="875365617"/>
                    </a:ext>
                  </a:extLst>
                </a:gridCol>
                <a:gridCol w="1365567">
                  <a:extLst>
                    <a:ext uri="{9D8B030D-6E8A-4147-A177-3AD203B41FA5}">
                      <a16:colId xmlns:a16="http://schemas.microsoft.com/office/drawing/2014/main" xmlns="" val="2753056682"/>
                    </a:ext>
                  </a:extLst>
                </a:gridCol>
                <a:gridCol w="1177554">
                  <a:extLst>
                    <a:ext uri="{9D8B030D-6E8A-4147-A177-3AD203B41FA5}">
                      <a16:colId xmlns:a16="http://schemas.microsoft.com/office/drawing/2014/main" xmlns="" val="1439403641"/>
                    </a:ext>
                  </a:extLst>
                </a:gridCol>
                <a:gridCol w="1290002">
                  <a:extLst>
                    <a:ext uri="{9D8B030D-6E8A-4147-A177-3AD203B41FA5}">
                      <a16:colId xmlns:a16="http://schemas.microsoft.com/office/drawing/2014/main" xmlns="" val="1925604468"/>
                    </a:ext>
                  </a:extLst>
                </a:gridCol>
              </a:tblGrid>
              <a:tr h="257810">
                <a:tc gridSpan="2">
                  <a:txBody>
                    <a:bodyPr/>
                    <a:lstStyle/>
                    <a:p>
                      <a:pPr algn="ctr">
                        <a:lnSpc>
                          <a:spcPct val="150000"/>
                        </a:lnSpc>
                        <a:spcAft>
                          <a:spcPts val="0"/>
                        </a:spcAft>
                      </a:pPr>
                      <a:r>
                        <a:rPr lang="en-US" dirty="0">
                          <a:effectLst/>
                        </a:rPr>
                        <a:t>2.200 VA</a:t>
                      </a:r>
                    </a:p>
                  </a:txBody>
                  <a:tcPr marL="68580" marR="68580" marT="0" marB="0"/>
                </a:tc>
                <a:tc hMerge="1">
                  <a:txBody>
                    <a:bodyPr/>
                    <a:lstStyle/>
                    <a:p>
                      <a:endParaRPr lang="en-US"/>
                    </a:p>
                  </a:txBody>
                  <a:tcPr/>
                </a:tc>
                <a:tc gridSpan="2">
                  <a:txBody>
                    <a:bodyPr/>
                    <a:lstStyle/>
                    <a:p>
                      <a:pPr algn="ctr">
                        <a:lnSpc>
                          <a:spcPct val="150000"/>
                        </a:lnSpc>
                        <a:spcAft>
                          <a:spcPts val="0"/>
                        </a:spcAft>
                      </a:pPr>
                      <a:r>
                        <a:rPr lang="en-US">
                          <a:effectLst/>
                        </a:rPr>
                        <a:t>3.500 VA</a:t>
                      </a:r>
                    </a:p>
                  </a:txBody>
                  <a:tcPr marL="68580" marR="68580" marT="0" marB="0"/>
                </a:tc>
                <a:tc hMerge="1">
                  <a:txBody>
                    <a:bodyPr/>
                    <a:lstStyle/>
                    <a:p>
                      <a:endParaRPr lang="en-US"/>
                    </a:p>
                  </a:txBody>
                  <a:tcPr/>
                </a:tc>
                <a:tc gridSpan="2">
                  <a:txBody>
                    <a:bodyPr/>
                    <a:lstStyle/>
                    <a:p>
                      <a:pPr algn="ctr">
                        <a:lnSpc>
                          <a:spcPct val="150000"/>
                        </a:lnSpc>
                        <a:spcAft>
                          <a:spcPts val="0"/>
                        </a:spcAft>
                      </a:pPr>
                      <a:r>
                        <a:rPr lang="en-US">
                          <a:effectLst/>
                        </a:rPr>
                        <a:t>5.500 VA</a:t>
                      </a:r>
                    </a:p>
                  </a:txBody>
                  <a:tcPr marL="68580" marR="68580" marT="0" marB="0"/>
                </a:tc>
                <a:tc hMerge="1">
                  <a:txBody>
                    <a:bodyPr/>
                    <a:lstStyle/>
                    <a:p>
                      <a:endParaRPr lang="en-US"/>
                    </a:p>
                  </a:txBody>
                  <a:tcPr/>
                </a:tc>
                <a:extLst>
                  <a:ext uri="{0D108BD9-81ED-4DB2-BD59-A6C34878D82A}">
                    <a16:rowId xmlns:a16="http://schemas.microsoft.com/office/drawing/2014/main" xmlns="" val="3438389981"/>
                  </a:ext>
                </a:extLst>
              </a:tr>
              <a:tr h="283210">
                <a:tc>
                  <a:txBody>
                    <a:bodyPr/>
                    <a:lstStyle/>
                    <a:p>
                      <a:pPr lvl="0" algn="just">
                        <a:lnSpc>
                          <a:spcPct val="150000"/>
                        </a:lnSpc>
                        <a:spcAft>
                          <a:spcPts val="0"/>
                        </a:spcAft>
                        <a:buNone/>
                      </a:pPr>
                      <a:r>
                        <a:rPr lang="en-US" sz="1800" b="0" i="0" u="none" strike="noStrike" noProof="0">
                          <a:effectLst/>
                          <a:latin typeface="Calibri"/>
                        </a:rPr>
                        <a:t>Percentage</a:t>
                      </a:r>
                      <a:endParaRPr lang="en-US" sz="1800"/>
                    </a:p>
                  </a:txBody>
                  <a:tcPr marL="68580" marR="68580" marT="0" marB="0"/>
                </a:tc>
                <a:tc>
                  <a:txBody>
                    <a:bodyPr/>
                    <a:lstStyle/>
                    <a:p>
                      <a:pPr algn="ctr">
                        <a:lnSpc>
                          <a:spcPct val="150000"/>
                        </a:lnSpc>
                        <a:spcAft>
                          <a:spcPts val="0"/>
                        </a:spcAft>
                      </a:pPr>
                      <a:r>
                        <a:rPr lang="en-US">
                          <a:effectLst/>
                        </a:rPr>
                        <a:t>Rp/kWh</a:t>
                      </a:r>
                    </a:p>
                  </a:txBody>
                  <a:tcPr marL="68580" marR="68580" marT="0" marB="0" anchor="ctr"/>
                </a:tc>
                <a:tc>
                  <a:txBody>
                    <a:bodyPr/>
                    <a:lstStyle/>
                    <a:p>
                      <a:pPr lvl="0" algn="ctr">
                        <a:lnSpc>
                          <a:spcPct val="150000"/>
                        </a:lnSpc>
                        <a:spcAft>
                          <a:spcPts val="0"/>
                        </a:spcAft>
                        <a:buNone/>
                      </a:pPr>
                      <a:r>
                        <a:rPr lang="en-US" sz="1800" b="0" i="0" u="none" strike="noStrike" noProof="0">
                          <a:effectLst/>
                          <a:latin typeface="Calibri"/>
                        </a:rPr>
                        <a:t>Percentage</a:t>
                      </a:r>
                      <a:endParaRPr lang="en-US" sz="1800"/>
                    </a:p>
                  </a:txBody>
                  <a:tcPr marL="68580" marR="68580" marT="0" marB="0" anchor="ctr"/>
                </a:tc>
                <a:tc>
                  <a:txBody>
                    <a:bodyPr/>
                    <a:lstStyle/>
                    <a:p>
                      <a:pPr algn="ctr">
                        <a:lnSpc>
                          <a:spcPct val="150000"/>
                        </a:lnSpc>
                        <a:spcAft>
                          <a:spcPts val="0"/>
                        </a:spcAft>
                      </a:pPr>
                      <a:r>
                        <a:rPr lang="en-US">
                          <a:effectLst/>
                        </a:rPr>
                        <a:t>Rp/kWh</a:t>
                      </a:r>
                    </a:p>
                  </a:txBody>
                  <a:tcPr marL="68580" marR="68580" marT="0" marB="0" anchor="ctr"/>
                </a:tc>
                <a:tc>
                  <a:txBody>
                    <a:bodyPr/>
                    <a:lstStyle/>
                    <a:p>
                      <a:pPr lvl="0" algn="ctr">
                        <a:lnSpc>
                          <a:spcPct val="150000"/>
                        </a:lnSpc>
                        <a:spcAft>
                          <a:spcPts val="0"/>
                        </a:spcAft>
                        <a:buNone/>
                      </a:pPr>
                      <a:r>
                        <a:rPr lang="en-US" sz="1800" b="0" i="0" u="none" strike="noStrike" noProof="0">
                          <a:effectLst/>
                          <a:latin typeface="Calibri"/>
                        </a:rPr>
                        <a:t>Percentage</a:t>
                      </a:r>
                      <a:endParaRPr lang="en-US"/>
                    </a:p>
                  </a:txBody>
                  <a:tcPr marL="68580" marR="68580" marT="0" marB="0" anchor="ctr"/>
                </a:tc>
                <a:tc>
                  <a:txBody>
                    <a:bodyPr/>
                    <a:lstStyle/>
                    <a:p>
                      <a:pPr algn="ctr">
                        <a:lnSpc>
                          <a:spcPct val="150000"/>
                        </a:lnSpc>
                        <a:spcAft>
                          <a:spcPts val="0"/>
                        </a:spcAft>
                      </a:pPr>
                      <a:r>
                        <a:rPr lang="en-US">
                          <a:effectLst/>
                        </a:rPr>
                        <a:t>Rp/kWh</a:t>
                      </a:r>
                    </a:p>
                  </a:txBody>
                  <a:tcPr marL="68580" marR="68580" marT="0" marB="0" anchor="ctr"/>
                </a:tc>
                <a:extLst>
                  <a:ext uri="{0D108BD9-81ED-4DB2-BD59-A6C34878D82A}">
                    <a16:rowId xmlns:a16="http://schemas.microsoft.com/office/drawing/2014/main" xmlns="" val="2723729939"/>
                  </a:ext>
                </a:extLst>
              </a:tr>
              <a:tr h="257810">
                <a:tc>
                  <a:txBody>
                    <a:bodyPr/>
                    <a:lstStyle/>
                    <a:p>
                      <a:pPr algn="ctr">
                        <a:lnSpc>
                          <a:spcPct val="150000"/>
                        </a:lnSpc>
                        <a:spcAft>
                          <a:spcPts val="0"/>
                        </a:spcAft>
                      </a:pPr>
                      <a:r>
                        <a:rPr lang="en-US">
                          <a:effectLst/>
                        </a:rPr>
                        <a:t>50%</a:t>
                      </a:r>
                    </a:p>
                  </a:txBody>
                  <a:tcPr marL="68580" marR="68580" marT="0" marB="0"/>
                </a:tc>
                <a:tc>
                  <a:txBody>
                    <a:bodyPr/>
                    <a:lstStyle/>
                    <a:p>
                      <a:pPr algn="just">
                        <a:lnSpc>
                          <a:spcPct val="150000"/>
                        </a:lnSpc>
                        <a:spcAft>
                          <a:spcPts val="0"/>
                        </a:spcAft>
                      </a:pPr>
                      <a:r>
                        <a:rPr lang="en-US">
                          <a:effectLst/>
                        </a:rPr>
                        <a:t>Rp. 2,066,9</a:t>
                      </a:r>
                    </a:p>
                  </a:txBody>
                  <a:tcPr marL="68580" marR="68580" marT="0" marB="0"/>
                </a:tc>
                <a:tc>
                  <a:txBody>
                    <a:bodyPr/>
                    <a:lstStyle/>
                    <a:p>
                      <a:pPr algn="ctr">
                        <a:lnSpc>
                          <a:spcPct val="150000"/>
                        </a:lnSpc>
                        <a:spcAft>
                          <a:spcPts val="0"/>
                        </a:spcAft>
                      </a:pPr>
                      <a:r>
                        <a:rPr lang="en-US">
                          <a:effectLst/>
                        </a:rPr>
                        <a:t>50%</a:t>
                      </a:r>
                    </a:p>
                  </a:txBody>
                  <a:tcPr marL="68580" marR="68580" marT="0" marB="0"/>
                </a:tc>
                <a:tc>
                  <a:txBody>
                    <a:bodyPr/>
                    <a:lstStyle/>
                    <a:p>
                      <a:pPr algn="just">
                        <a:lnSpc>
                          <a:spcPct val="150000"/>
                        </a:lnSpc>
                        <a:spcAft>
                          <a:spcPts val="0"/>
                        </a:spcAft>
                      </a:pPr>
                      <a:r>
                        <a:rPr lang="en-US">
                          <a:effectLst/>
                        </a:rPr>
                        <a:t>Rp. 2,032,7</a:t>
                      </a:r>
                      <a:endParaRPr lang="en-US"/>
                    </a:p>
                  </a:txBody>
                  <a:tcPr marL="68580" marR="68580" marT="0" marB="0"/>
                </a:tc>
                <a:tc>
                  <a:txBody>
                    <a:bodyPr/>
                    <a:lstStyle/>
                    <a:p>
                      <a:pPr algn="ctr">
                        <a:lnSpc>
                          <a:spcPct val="150000"/>
                        </a:lnSpc>
                        <a:spcAft>
                          <a:spcPts val="0"/>
                        </a:spcAft>
                      </a:pPr>
                      <a:r>
                        <a:rPr lang="en-US">
                          <a:effectLst/>
                        </a:rPr>
                        <a:t>50%</a:t>
                      </a:r>
                    </a:p>
                  </a:txBody>
                  <a:tcPr marL="68580" marR="68580" marT="0" marB="0"/>
                </a:tc>
                <a:tc>
                  <a:txBody>
                    <a:bodyPr/>
                    <a:lstStyle/>
                    <a:p>
                      <a:pPr algn="just">
                        <a:lnSpc>
                          <a:spcPct val="150000"/>
                        </a:lnSpc>
                        <a:spcAft>
                          <a:spcPts val="0"/>
                        </a:spcAft>
                      </a:pPr>
                      <a:r>
                        <a:rPr lang="en-US">
                          <a:effectLst/>
                        </a:rPr>
                        <a:t>Rp. 1,928,7</a:t>
                      </a:r>
                    </a:p>
                  </a:txBody>
                  <a:tcPr marL="68580" marR="68580" marT="0" marB="0"/>
                </a:tc>
                <a:extLst>
                  <a:ext uri="{0D108BD9-81ED-4DB2-BD59-A6C34878D82A}">
                    <a16:rowId xmlns:a16="http://schemas.microsoft.com/office/drawing/2014/main" xmlns="" val="702329210"/>
                  </a:ext>
                </a:extLst>
              </a:tr>
              <a:tr h="257810">
                <a:tc>
                  <a:txBody>
                    <a:bodyPr/>
                    <a:lstStyle/>
                    <a:p>
                      <a:pPr algn="ctr">
                        <a:lnSpc>
                          <a:spcPct val="150000"/>
                        </a:lnSpc>
                        <a:spcAft>
                          <a:spcPts val="0"/>
                        </a:spcAft>
                      </a:pPr>
                      <a:r>
                        <a:rPr lang="en-US">
                          <a:effectLst/>
                        </a:rPr>
                        <a:t>75%</a:t>
                      </a:r>
                    </a:p>
                  </a:txBody>
                  <a:tcPr marL="68580" marR="68580" marT="0" marB="0"/>
                </a:tc>
                <a:tc>
                  <a:txBody>
                    <a:bodyPr/>
                    <a:lstStyle/>
                    <a:p>
                      <a:pPr algn="just">
                        <a:lnSpc>
                          <a:spcPct val="150000"/>
                        </a:lnSpc>
                        <a:spcAft>
                          <a:spcPts val="0"/>
                        </a:spcAft>
                      </a:pPr>
                      <a:r>
                        <a:rPr lang="en-US">
                          <a:effectLst/>
                        </a:rPr>
                        <a:t>Rp. 2,366,4</a:t>
                      </a:r>
                    </a:p>
                  </a:txBody>
                  <a:tcPr marL="68580" marR="68580" marT="0" marB="0"/>
                </a:tc>
                <a:tc>
                  <a:txBody>
                    <a:bodyPr/>
                    <a:lstStyle/>
                    <a:p>
                      <a:pPr algn="ctr">
                        <a:lnSpc>
                          <a:spcPct val="150000"/>
                        </a:lnSpc>
                        <a:spcAft>
                          <a:spcPts val="0"/>
                        </a:spcAft>
                      </a:pPr>
                      <a:r>
                        <a:rPr lang="en-US">
                          <a:effectLst/>
                        </a:rPr>
                        <a:t>75%</a:t>
                      </a:r>
                    </a:p>
                  </a:txBody>
                  <a:tcPr marL="68580" marR="68580" marT="0" marB="0"/>
                </a:tc>
                <a:tc>
                  <a:txBody>
                    <a:bodyPr/>
                    <a:lstStyle/>
                    <a:p>
                      <a:pPr algn="just">
                        <a:lnSpc>
                          <a:spcPct val="150000"/>
                        </a:lnSpc>
                        <a:spcAft>
                          <a:spcPts val="0"/>
                        </a:spcAft>
                      </a:pPr>
                      <a:r>
                        <a:rPr lang="en-US">
                          <a:effectLst/>
                        </a:rPr>
                        <a:t>Rp. 2,192,1</a:t>
                      </a:r>
                      <a:endParaRPr lang="en-US"/>
                    </a:p>
                  </a:txBody>
                  <a:tcPr marL="68580" marR="68580" marT="0" marB="0"/>
                </a:tc>
                <a:tc>
                  <a:txBody>
                    <a:bodyPr/>
                    <a:lstStyle/>
                    <a:p>
                      <a:pPr algn="ctr">
                        <a:lnSpc>
                          <a:spcPct val="150000"/>
                        </a:lnSpc>
                        <a:spcAft>
                          <a:spcPts val="0"/>
                        </a:spcAft>
                      </a:pPr>
                      <a:r>
                        <a:rPr lang="en-US">
                          <a:effectLst/>
                        </a:rPr>
                        <a:t>75%</a:t>
                      </a:r>
                    </a:p>
                  </a:txBody>
                  <a:tcPr marL="68580" marR="68580" marT="0" marB="0"/>
                </a:tc>
                <a:tc>
                  <a:txBody>
                    <a:bodyPr/>
                    <a:lstStyle/>
                    <a:p>
                      <a:pPr algn="just">
                        <a:lnSpc>
                          <a:spcPct val="150000"/>
                        </a:lnSpc>
                        <a:spcAft>
                          <a:spcPts val="0"/>
                        </a:spcAft>
                      </a:pPr>
                      <a:r>
                        <a:rPr lang="en-US">
                          <a:effectLst/>
                        </a:rPr>
                        <a:t>Rp. 2,148,1</a:t>
                      </a:r>
                    </a:p>
                  </a:txBody>
                  <a:tcPr marL="68580" marR="68580" marT="0" marB="0"/>
                </a:tc>
                <a:extLst>
                  <a:ext uri="{0D108BD9-81ED-4DB2-BD59-A6C34878D82A}">
                    <a16:rowId xmlns:a16="http://schemas.microsoft.com/office/drawing/2014/main" xmlns="" val="4059923538"/>
                  </a:ext>
                </a:extLst>
              </a:tr>
              <a:tr h="257810">
                <a:tc>
                  <a:txBody>
                    <a:bodyPr/>
                    <a:lstStyle/>
                    <a:p>
                      <a:pPr algn="ctr">
                        <a:lnSpc>
                          <a:spcPct val="150000"/>
                        </a:lnSpc>
                        <a:spcAft>
                          <a:spcPts val="0"/>
                        </a:spcAft>
                      </a:pPr>
                      <a:r>
                        <a:rPr lang="en-US" dirty="0">
                          <a:effectLst/>
                        </a:rPr>
                        <a:t>100%</a:t>
                      </a:r>
                    </a:p>
                  </a:txBody>
                  <a:tcPr marL="68580" marR="68580" marT="0" marB="0"/>
                </a:tc>
                <a:tc>
                  <a:txBody>
                    <a:bodyPr/>
                    <a:lstStyle/>
                    <a:p>
                      <a:pPr algn="just">
                        <a:lnSpc>
                          <a:spcPct val="150000"/>
                        </a:lnSpc>
                        <a:spcAft>
                          <a:spcPts val="0"/>
                        </a:spcAft>
                      </a:pPr>
                      <a:r>
                        <a:rPr lang="en-US">
                          <a:effectLst/>
                        </a:rPr>
                        <a:t>Rp. 2,493,1</a:t>
                      </a:r>
                      <a:endParaRPr lang="en-US"/>
                    </a:p>
                  </a:txBody>
                  <a:tcPr marL="68580" marR="68580" marT="0" marB="0"/>
                </a:tc>
                <a:tc>
                  <a:txBody>
                    <a:bodyPr/>
                    <a:lstStyle/>
                    <a:p>
                      <a:pPr algn="ctr">
                        <a:lnSpc>
                          <a:spcPct val="150000"/>
                        </a:lnSpc>
                        <a:spcAft>
                          <a:spcPts val="0"/>
                        </a:spcAft>
                      </a:pPr>
                      <a:r>
                        <a:rPr lang="en-US">
                          <a:effectLst/>
                        </a:rPr>
                        <a:t>100%</a:t>
                      </a:r>
                    </a:p>
                  </a:txBody>
                  <a:tcPr marL="68580" marR="68580" marT="0" marB="0"/>
                </a:tc>
                <a:tc>
                  <a:txBody>
                    <a:bodyPr/>
                    <a:lstStyle/>
                    <a:p>
                      <a:pPr algn="just">
                        <a:lnSpc>
                          <a:spcPct val="150000"/>
                        </a:lnSpc>
                        <a:spcAft>
                          <a:spcPts val="0"/>
                        </a:spcAft>
                      </a:pPr>
                      <a:r>
                        <a:rPr lang="en-US">
                          <a:effectLst/>
                        </a:rPr>
                        <a:t>Rp. 2,336,8</a:t>
                      </a:r>
                    </a:p>
                  </a:txBody>
                  <a:tcPr marL="68580" marR="68580" marT="0" marB="0"/>
                </a:tc>
                <a:tc>
                  <a:txBody>
                    <a:bodyPr/>
                    <a:lstStyle/>
                    <a:p>
                      <a:pPr algn="ctr">
                        <a:lnSpc>
                          <a:spcPct val="150000"/>
                        </a:lnSpc>
                        <a:spcAft>
                          <a:spcPts val="0"/>
                        </a:spcAft>
                      </a:pPr>
                      <a:r>
                        <a:rPr lang="en-US">
                          <a:effectLst/>
                        </a:rPr>
                        <a:t>100%</a:t>
                      </a:r>
                    </a:p>
                  </a:txBody>
                  <a:tcPr marL="68580" marR="68580" marT="0" marB="0"/>
                </a:tc>
                <a:tc>
                  <a:txBody>
                    <a:bodyPr/>
                    <a:lstStyle/>
                    <a:p>
                      <a:pPr algn="just">
                        <a:lnSpc>
                          <a:spcPct val="150000"/>
                        </a:lnSpc>
                        <a:spcAft>
                          <a:spcPts val="0"/>
                        </a:spcAft>
                      </a:pPr>
                      <a:r>
                        <a:rPr lang="en-US" dirty="0">
                          <a:effectLst/>
                        </a:rPr>
                        <a:t>Rp. 2,318,1</a:t>
                      </a:r>
                      <a:endParaRPr lang="en-US" dirty="0"/>
                    </a:p>
                  </a:txBody>
                  <a:tcPr marL="68580" marR="68580" marT="0" marB="0"/>
                </a:tc>
                <a:extLst>
                  <a:ext uri="{0D108BD9-81ED-4DB2-BD59-A6C34878D82A}">
                    <a16:rowId xmlns:a16="http://schemas.microsoft.com/office/drawing/2014/main" xmlns="" val="619227732"/>
                  </a:ext>
                </a:extLst>
              </a:tr>
            </a:tbl>
          </a:graphicData>
        </a:graphic>
      </p:graphicFrame>
      <p:sp>
        <p:nvSpPr>
          <p:cNvPr id="9" name="TextBox 8">
            <a:extLst>
              <a:ext uri="{FF2B5EF4-FFF2-40B4-BE49-F238E27FC236}">
                <a16:creationId xmlns:a16="http://schemas.microsoft.com/office/drawing/2014/main" xmlns="" id="{9464B0A5-CCF6-4ABD-B482-83A32BED5FE1}"/>
              </a:ext>
            </a:extLst>
          </p:cNvPr>
          <p:cNvSpPr txBox="1"/>
          <p:nvPr/>
        </p:nvSpPr>
        <p:spPr>
          <a:xfrm>
            <a:off x="910087" y="3719924"/>
            <a:ext cx="38933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Emerald Package Installment Details</a:t>
            </a:r>
            <a:endParaRPr lang="en-US" b="1" dirty="0"/>
          </a:p>
        </p:txBody>
      </p:sp>
    </p:spTree>
    <p:extLst>
      <p:ext uri="{BB962C8B-B14F-4D97-AF65-F5344CB8AC3E}">
        <p14:creationId xmlns:p14="http://schemas.microsoft.com/office/powerpoint/2010/main" val="18743665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xmlns="" id="{A19AE94F-5915-4E29-AAC6-8E73BFD1E76F}"/>
              </a:ext>
            </a:extLst>
          </p:cNvPr>
          <p:cNvSpPr>
            <a:spLocks noGrp="1"/>
          </p:cNvSpPr>
          <p:nvPr>
            <p:ph type="title"/>
          </p:nvPr>
        </p:nvSpPr>
        <p:spPr>
          <a:xfrm>
            <a:off x="958506" y="800392"/>
            <a:ext cx="10264697" cy="1212102"/>
          </a:xfrm>
        </p:spPr>
        <p:txBody>
          <a:bodyPr>
            <a:normAutofit/>
          </a:bodyPr>
          <a:lstStyle/>
          <a:p>
            <a:r>
              <a:rPr lang="en-US" sz="4000" b="1">
                <a:solidFill>
                  <a:schemeClr val="bg1"/>
                </a:solidFill>
                <a:ea typeface="+mj-lt"/>
                <a:cs typeface="+mj-lt"/>
              </a:rPr>
              <a:t>Respondents' Perceptions If PLN Enters the PV Rooftop Market in Indonesia</a:t>
            </a:r>
            <a:endParaRPr lang="en-US">
              <a:solidFill>
                <a:schemeClr val="bg1"/>
              </a:solidFill>
              <a:ea typeface="+mj-lt"/>
              <a:cs typeface="+mj-lt"/>
            </a:endParaRPr>
          </a:p>
        </p:txBody>
      </p:sp>
      <p:sp>
        <p:nvSpPr>
          <p:cNvPr id="3" name="Content Placeholder 2">
            <a:extLst>
              <a:ext uri="{FF2B5EF4-FFF2-40B4-BE49-F238E27FC236}">
                <a16:creationId xmlns:a16="http://schemas.microsoft.com/office/drawing/2014/main" xmlns="" id="{6050173B-4056-4C12-AC46-65ED0DE8575F}"/>
              </a:ext>
            </a:extLst>
          </p:cNvPr>
          <p:cNvSpPr>
            <a:spLocks noGrp="1"/>
          </p:cNvSpPr>
          <p:nvPr>
            <p:ph idx="1"/>
          </p:nvPr>
        </p:nvSpPr>
        <p:spPr>
          <a:xfrm>
            <a:off x="1367624" y="2490436"/>
            <a:ext cx="9708995" cy="3567173"/>
          </a:xfrm>
        </p:spPr>
        <p:txBody>
          <a:bodyPr vert="horz" lIns="91440" tIns="45720" rIns="91440" bIns="45720" rtlCol="0" anchor="ctr">
            <a:normAutofit/>
          </a:bodyPr>
          <a:lstStyle/>
          <a:p>
            <a:pPr marL="0" indent="0" algn="just">
              <a:buNone/>
            </a:pPr>
            <a:r>
              <a:rPr lang="en-US" sz="2400">
                <a:ea typeface="+mn-lt"/>
                <a:cs typeface="+mn-lt"/>
              </a:rPr>
              <a:t>There are various opinions from respondents, both household and industry, regarding if PLN enters the PV Rooftop market in Indonesia</a:t>
            </a:r>
            <a:endParaRPr lang="en-US">
              <a:ea typeface="+mn-lt"/>
              <a:cs typeface="+mn-lt"/>
            </a:endParaRPr>
          </a:p>
          <a:p>
            <a:pPr marL="0" indent="0">
              <a:buNone/>
            </a:pPr>
            <a:endParaRPr lang="en-US" sz="2400">
              <a:cs typeface="Calibri" panose="020F0502020204030204"/>
            </a:endParaRPr>
          </a:p>
        </p:txBody>
      </p:sp>
    </p:spTree>
    <p:extLst>
      <p:ext uri="{BB962C8B-B14F-4D97-AF65-F5344CB8AC3E}">
        <p14:creationId xmlns:p14="http://schemas.microsoft.com/office/powerpoint/2010/main" val="19674585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C88FE4F-4833-453A-9689-864C4B66F332}"/>
              </a:ext>
            </a:extLst>
          </p:cNvPr>
          <p:cNvSpPr>
            <a:spLocks noGrp="1"/>
          </p:cNvSpPr>
          <p:nvPr>
            <p:ph idx="1"/>
          </p:nvPr>
        </p:nvSpPr>
        <p:spPr>
          <a:xfrm>
            <a:off x="865198" y="380038"/>
            <a:ext cx="10529977" cy="699490"/>
          </a:xfrm>
        </p:spPr>
        <p:txBody>
          <a:bodyPr vert="horz" lIns="91440" tIns="45720" rIns="91440" bIns="45720" rtlCol="0" anchor="t">
            <a:normAutofit/>
          </a:bodyPr>
          <a:lstStyle/>
          <a:p>
            <a:pPr marL="0" indent="0" algn="ctr">
              <a:buNone/>
            </a:pPr>
            <a:r>
              <a:rPr lang="en-US" b="1" dirty="0">
                <a:ea typeface="+mn-lt"/>
                <a:cs typeface="+mn-lt"/>
              </a:rPr>
              <a:t>Perceptions of Household Respondents</a:t>
            </a:r>
            <a:endParaRPr lang="en-US" b="1" dirty="0"/>
          </a:p>
        </p:txBody>
      </p:sp>
      <p:graphicFrame>
        <p:nvGraphicFramePr>
          <p:cNvPr id="8" name="Table 7">
            <a:extLst>
              <a:ext uri="{FF2B5EF4-FFF2-40B4-BE49-F238E27FC236}">
                <a16:creationId xmlns:a16="http://schemas.microsoft.com/office/drawing/2014/main" xmlns="" id="{A1097BA0-16C0-416F-BC30-8CDDEC6BC457}"/>
              </a:ext>
            </a:extLst>
          </p:cNvPr>
          <p:cNvGraphicFramePr>
            <a:graphicFrameLocks noGrp="1"/>
          </p:cNvGraphicFramePr>
          <p:nvPr>
            <p:extLst>
              <p:ext uri="{D42A27DB-BD31-4B8C-83A1-F6EECF244321}">
                <p14:modId xmlns:p14="http://schemas.microsoft.com/office/powerpoint/2010/main" val="1402877579"/>
              </p:ext>
            </p:extLst>
          </p:nvPr>
        </p:nvGraphicFramePr>
        <p:xfrm>
          <a:off x="747622" y="1236452"/>
          <a:ext cx="10765131" cy="4917435"/>
        </p:xfrm>
        <a:graphic>
          <a:graphicData uri="http://schemas.openxmlformats.org/drawingml/2006/table">
            <a:tbl>
              <a:tblPr firstRow="1" firstCol="1" bandRow="1">
                <a:tableStyleId>{5C22544A-7EE6-4342-B048-85BDC9FD1C3A}</a:tableStyleId>
              </a:tblPr>
              <a:tblGrid>
                <a:gridCol w="925512">
                  <a:extLst>
                    <a:ext uri="{9D8B030D-6E8A-4147-A177-3AD203B41FA5}">
                      <a16:colId xmlns:a16="http://schemas.microsoft.com/office/drawing/2014/main" xmlns="" val="1702950777"/>
                    </a:ext>
                  </a:extLst>
                </a:gridCol>
                <a:gridCol w="4637603">
                  <a:extLst>
                    <a:ext uri="{9D8B030D-6E8A-4147-A177-3AD203B41FA5}">
                      <a16:colId xmlns:a16="http://schemas.microsoft.com/office/drawing/2014/main" xmlns="" val="684181979"/>
                    </a:ext>
                  </a:extLst>
                </a:gridCol>
                <a:gridCol w="1174420">
                  <a:extLst>
                    <a:ext uri="{9D8B030D-6E8A-4147-A177-3AD203B41FA5}">
                      <a16:colId xmlns:a16="http://schemas.microsoft.com/office/drawing/2014/main" xmlns="" val="1737621688"/>
                    </a:ext>
                  </a:extLst>
                </a:gridCol>
                <a:gridCol w="1007491">
                  <a:extLst>
                    <a:ext uri="{9D8B030D-6E8A-4147-A177-3AD203B41FA5}">
                      <a16:colId xmlns:a16="http://schemas.microsoft.com/office/drawing/2014/main" xmlns="" val="838119048"/>
                    </a:ext>
                  </a:extLst>
                </a:gridCol>
                <a:gridCol w="1006307">
                  <a:extLst>
                    <a:ext uri="{9D8B030D-6E8A-4147-A177-3AD203B41FA5}">
                      <a16:colId xmlns:a16="http://schemas.microsoft.com/office/drawing/2014/main" xmlns="" val="2751064037"/>
                    </a:ext>
                  </a:extLst>
                </a:gridCol>
                <a:gridCol w="1007491">
                  <a:extLst>
                    <a:ext uri="{9D8B030D-6E8A-4147-A177-3AD203B41FA5}">
                      <a16:colId xmlns:a16="http://schemas.microsoft.com/office/drawing/2014/main" xmlns="" val="2203096120"/>
                    </a:ext>
                  </a:extLst>
                </a:gridCol>
                <a:gridCol w="1006307">
                  <a:extLst>
                    <a:ext uri="{9D8B030D-6E8A-4147-A177-3AD203B41FA5}">
                      <a16:colId xmlns:a16="http://schemas.microsoft.com/office/drawing/2014/main" xmlns="" val="2257989544"/>
                    </a:ext>
                  </a:extLst>
                </a:gridCol>
              </a:tblGrid>
              <a:tr h="295093">
                <a:tc>
                  <a:txBody>
                    <a:bodyPr/>
                    <a:lstStyle/>
                    <a:p>
                      <a:pPr algn="ctr">
                        <a:lnSpc>
                          <a:spcPct val="150000"/>
                        </a:lnSpc>
                        <a:spcAft>
                          <a:spcPts val="0"/>
                        </a:spcAft>
                      </a:pPr>
                      <a:r>
                        <a:rPr lang="en-US" sz="1600">
                          <a:effectLst/>
                        </a:rPr>
                        <a:t>Number</a:t>
                      </a:r>
                    </a:p>
                  </a:txBody>
                  <a:tcPr marL="68580" marR="68580" marT="0" marB="0" anchor="ctr"/>
                </a:tc>
                <a:tc>
                  <a:txBody>
                    <a:bodyPr/>
                    <a:lstStyle/>
                    <a:p>
                      <a:pPr algn="ctr">
                        <a:lnSpc>
                          <a:spcPct val="150000"/>
                        </a:lnSpc>
                        <a:spcAft>
                          <a:spcPts val="0"/>
                        </a:spcAft>
                      </a:pPr>
                      <a:r>
                        <a:rPr lang="en-US" sz="1600">
                          <a:effectLst/>
                        </a:rPr>
                        <a:t>Statement</a:t>
                      </a:r>
                    </a:p>
                  </a:txBody>
                  <a:tcPr marL="68580" marR="68580" marT="0" marB="0" anchor="b"/>
                </a:tc>
                <a:tc>
                  <a:txBody>
                    <a:bodyPr/>
                    <a:lstStyle/>
                    <a:p>
                      <a:pPr algn="ctr">
                        <a:lnSpc>
                          <a:spcPct val="150000"/>
                        </a:lnSpc>
                        <a:spcAft>
                          <a:spcPts val="0"/>
                        </a:spcAft>
                      </a:pPr>
                      <a:r>
                        <a:rPr lang="en-US" sz="1600">
                          <a:effectLst/>
                        </a:rPr>
                        <a:t>STS (%)</a:t>
                      </a:r>
                    </a:p>
                  </a:txBody>
                  <a:tcPr marL="68580" marR="68580" marT="0" marB="0" anchor="ctr"/>
                </a:tc>
                <a:tc>
                  <a:txBody>
                    <a:bodyPr/>
                    <a:lstStyle/>
                    <a:p>
                      <a:pPr algn="ctr">
                        <a:lnSpc>
                          <a:spcPct val="150000"/>
                        </a:lnSpc>
                        <a:spcAft>
                          <a:spcPts val="0"/>
                        </a:spcAft>
                      </a:pPr>
                      <a:r>
                        <a:rPr lang="en-US" sz="1600">
                          <a:effectLst/>
                        </a:rPr>
                        <a:t>TS (%)</a:t>
                      </a:r>
                    </a:p>
                  </a:txBody>
                  <a:tcPr marL="68580" marR="68580" marT="0" marB="0" anchor="ctr"/>
                </a:tc>
                <a:tc>
                  <a:txBody>
                    <a:bodyPr/>
                    <a:lstStyle/>
                    <a:p>
                      <a:pPr algn="ctr">
                        <a:lnSpc>
                          <a:spcPct val="150000"/>
                        </a:lnSpc>
                        <a:spcAft>
                          <a:spcPts val="0"/>
                        </a:spcAft>
                      </a:pPr>
                      <a:r>
                        <a:rPr lang="en-US" sz="1600">
                          <a:effectLst/>
                        </a:rPr>
                        <a:t>S (%)</a:t>
                      </a:r>
                    </a:p>
                  </a:txBody>
                  <a:tcPr marL="68580" marR="68580" marT="0" marB="0" anchor="ctr"/>
                </a:tc>
                <a:tc>
                  <a:txBody>
                    <a:bodyPr/>
                    <a:lstStyle/>
                    <a:p>
                      <a:pPr algn="ctr">
                        <a:lnSpc>
                          <a:spcPct val="150000"/>
                        </a:lnSpc>
                        <a:spcAft>
                          <a:spcPts val="0"/>
                        </a:spcAft>
                      </a:pPr>
                      <a:r>
                        <a:rPr lang="en-US" sz="1600">
                          <a:effectLst/>
                        </a:rPr>
                        <a:t>SS (%)</a:t>
                      </a:r>
                    </a:p>
                  </a:txBody>
                  <a:tcPr marL="68580" marR="68580" marT="0" marB="0" anchor="ctr"/>
                </a:tc>
                <a:tc>
                  <a:txBody>
                    <a:bodyPr/>
                    <a:lstStyle/>
                    <a:p>
                      <a:pPr algn="ctr">
                        <a:lnSpc>
                          <a:spcPct val="150000"/>
                        </a:lnSpc>
                        <a:spcAft>
                          <a:spcPts val="0"/>
                        </a:spcAft>
                      </a:pPr>
                      <a:r>
                        <a:rPr lang="en-US" sz="1600">
                          <a:effectLst/>
                        </a:rPr>
                        <a:t>Mean</a:t>
                      </a:r>
                    </a:p>
                  </a:txBody>
                  <a:tcPr marL="68580" marR="68580" marT="0" marB="0" anchor="ctr"/>
                </a:tc>
                <a:extLst>
                  <a:ext uri="{0D108BD9-81ED-4DB2-BD59-A6C34878D82A}">
                    <a16:rowId xmlns:a16="http://schemas.microsoft.com/office/drawing/2014/main" xmlns="" val="2128134651"/>
                  </a:ext>
                </a:extLst>
              </a:tr>
              <a:tr h="550839">
                <a:tc>
                  <a:txBody>
                    <a:bodyPr/>
                    <a:lstStyle/>
                    <a:p>
                      <a:pPr algn="ctr">
                        <a:lnSpc>
                          <a:spcPct val="150000"/>
                        </a:lnSpc>
                        <a:spcAft>
                          <a:spcPts val="0"/>
                        </a:spcAft>
                      </a:pPr>
                      <a:r>
                        <a:rPr lang="en-US" sz="1600">
                          <a:effectLst/>
                        </a:rPr>
                        <a:t>1</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 hope there is regular monitoring of the installation of PV Rooftop by PLN</a:t>
                      </a:r>
                    </a:p>
                  </a:txBody>
                  <a:tcPr marL="68580" marR="68580" marT="0" marB="0"/>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2.66</a:t>
                      </a:r>
                    </a:p>
                  </a:txBody>
                  <a:tcPr marL="68580" marR="68580" marT="0" marB="0" anchor="ctr"/>
                </a:tc>
                <a:tc>
                  <a:txBody>
                    <a:bodyPr/>
                    <a:lstStyle/>
                    <a:p>
                      <a:pPr algn="ctr">
                        <a:lnSpc>
                          <a:spcPct val="150000"/>
                        </a:lnSpc>
                        <a:spcAft>
                          <a:spcPts val="0"/>
                        </a:spcAft>
                      </a:pPr>
                      <a:r>
                        <a:rPr lang="en-US" sz="1600">
                          <a:effectLst/>
                        </a:rPr>
                        <a:t>60.08</a:t>
                      </a:r>
                    </a:p>
                  </a:txBody>
                  <a:tcPr marL="68580" marR="68580" marT="0" marB="0" anchor="ctr"/>
                </a:tc>
                <a:tc>
                  <a:txBody>
                    <a:bodyPr/>
                    <a:lstStyle/>
                    <a:p>
                      <a:pPr algn="ctr">
                        <a:lnSpc>
                          <a:spcPct val="150000"/>
                        </a:lnSpc>
                        <a:spcAft>
                          <a:spcPts val="0"/>
                        </a:spcAft>
                      </a:pPr>
                      <a:r>
                        <a:rPr lang="en-US" sz="1600">
                          <a:effectLst/>
                        </a:rPr>
                        <a:t>37.26</a:t>
                      </a:r>
                    </a:p>
                  </a:txBody>
                  <a:tcPr marL="68580" marR="68580" marT="0" marB="0" anchor="ctr"/>
                </a:tc>
                <a:tc>
                  <a:txBody>
                    <a:bodyPr/>
                    <a:lstStyle/>
                    <a:p>
                      <a:pPr algn="ctr">
                        <a:lnSpc>
                          <a:spcPct val="150000"/>
                        </a:lnSpc>
                        <a:spcAft>
                          <a:spcPts val="0"/>
                        </a:spcAft>
                      </a:pPr>
                      <a:r>
                        <a:rPr lang="en-US" sz="1600">
                          <a:effectLst/>
                        </a:rPr>
                        <a:t>3.35</a:t>
                      </a:r>
                    </a:p>
                  </a:txBody>
                  <a:tcPr marL="68580" marR="68580" marT="0" marB="0" anchor="ctr"/>
                </a:tc>
                <a:extLst>
                  <a:ext uri="{0D108BD9-81ED-4DB2-BD59-A6C34878D82A}">
                    <a16:rowId xmlns:a16="http://schemas.microsoft.com/office/drawing/2014/main" xmlns="" val="4217335897"/>
                  </a:ext>
                </a:extLst>
              </a:tr>
              <a:tr h="845932">
                <a:tc>
                  <a:txBody>
                    <a:bodyPr/>
                    <a:lstStyle/>
                    <a:p>
                      <a:pPr algn="ctr">
                        <a:lnSpc>
                          <a:spcPct val="150000"/>
                        </a:lnSpc>
                        <a:spcAft>
                          <a:spcPts val="0"/>
                        </a:spcAft>
                      </a:pPr>
                      <a:r>
                        <a:rPr lang="en-US" sz="1600">
                          <a:effectLst/>
                        </a:rPr>
                        <a:t>2</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If PLN opens a PV Rooftop service, the installation licensing procedure will be easier</a:t>
                      </a:r>
                      <a:endParaRPr lang="en-US"/>
                    </a:p>
                  </a:txBody>
                  <a:tcPr marL="68580" marR="68580" marT="0" marB="0"/>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3.04</a:t>
                      </a:r>
                    </a:p>
                  </a:txBody>
                  <a:tcPr marL="68580" marR="68580" marT="0" marB="0" anchor="ctr"/>
                </a:tc>
                <a:tc>
                  <a:txBody>
                    <a:bodyPr/>
                    <a:lstStyle/>
                    <a:p>
                      <a:pPr algn="ctr">
                        <a:lnSpc>
                          <a:spcPct val="150000"/>
                        </a:lnSpc>
                        <a:spcAft>
                          <a:spcPts val="0"/>
                        </a:spcAft>
                      </a:pPr>
                      <a:r>
                        <a:rPr lang="en-US" sz="1600">
                          <a:effectLst/>
                        </a:rPr>
                        <a:t>60.08</a:t>
                      </a:r>
                    </a:p>
                  </a:txBody>
                  <a:tcPr marL="68580" marR="68580" marT="0" marB="0" anchor="ctr"/>
                </a:tc>
                <a:tc>
                  <a:txBody>
                    <a:bodyPr/>
                    <a:lstStyle/>
                    <a:p>
                      <a:pPr algn="ctr">
                        <a:lnSpc>
                          <a:spcPct val="150000"/>
                        </a:lnSpc>
                        <a:spcAft>
                          <a:spcPts val="0"/>
                        </a:spcAft>
                      </a:pPr>
                      <a:r>
                        <a:rPr lang="en-US" sz="1600">
                          <a:effectLst/>
                        </a:rPr>
                        <a:t>36.88</a:t>
                      </a:r>
                    </a:p>
                  </a:txBody>
                  <a:tcPr marL="68580" marR="68580" marT="0" marB="0" anchor="ctr"/>
                </a:tc>
                <a:tc>
                  <a:txBody>
                    <a:bodyPr/>
                    <a:lstStyle/>
                    <a:p>
                      <a:pPr algn="ctr">
                        <a:lnSpc>
                          <a:spcPct val="150000"/>
                        </a:lnSpc>
                        <a:spcAft>
                          <a:spcPts val="0"/>
                        </a:spcAft>
                      </a:pPr>
                      <a:r>
                        <a:rPr lang="en-US" sz="1600">
                          <a:effectLst/>
                        </a:rPr>
                        <a:t>3.34</a:t>
                      </a:r>
                    </a:p>
                  </a:txBody>
                  <a:tcPr marL="68580" marR="68580" marT="0" marB="0" anchor="ctr"/>
                </a:tc>
                <a:extLst>
                  <a:ext uri="{0D108BD9-81ED-4DB2-BD59-A6C34878D82A}">
                    <a16:rowId xmlns:a16="http://schemas.microsoft.com/office/drawing/2014/main" xmlns="" val="2979089922"/>
                  </a:ext>
                </a:extLst>
              </a:tr>
              <a:tr h="550839">
                <a:tc>
                  <a:txBody>
                    <a:bodyPr/>
                    <a:lstStyle/>
                    <a:p>
                      <a:pPr algn="ctr">
                        <a:lnSpc>
                          <a:spcPct val="150000"/>
                        </a:lnSpc>
                        <a:spcAft>
                          <a:spcPts val="0"/>
                        </a:spcAft>
                      </a:pPr>
                      <a:r>
                        <a:rPr lang="en-US" sz="1600">
                          <a:effectLst/>
                        </a:rPr>
                        <a:t>3</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 hope there is a financing facility for the PV Rooftop installation package</a:t>
                      </a:r>
                      <a:endParaRPr lang="en-US" sz="1600">
                        <a:effectLst/>
                      </a:endParaRPr>
                    </a:p>
                  </a:txBody>
                  <a:tcPr marL="68580" marR="68580" marT="0" marB="0"/>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2.66</a:t>
                      </a:r>
                    </a:p>
                  </a:txBody>
                  <a:tcPr marL="68580" marR="68580" marT="0" marB="0" anchor="ctr"/>
                </a:tc>
                <a:tc>
                  <a:txBody>
                    <a:bodyPr/>
                    <a:lstStyle/>
                    <a:p>
                      <a:pPr algn="ctr">
                        <a:lnSpc>
                          <a:spcPct val="150000"/>
                        </a:lnSpc>
                        <a:spcAft>
                          <a:spcPts val="0"/>
                        </a:spcAft>
                      </a:pPr>
                      <a:r>
                        <a:rPr lang="en-US" sz="1600">
                          <a:effectLst/>
                        </a:rPr>
                        <a:t>65.78</a:t>
                      </a:r>
                    </a:p>
                  </a:txBody>
                  <a:tcPr marL="68580" marR="68580" marT="0" marB="0" anchor="ctr"/>
                </a:tc>
                <a:tc>
                  <a:txBody>
                    <a:bodyPr/>
                    <a:lstStyle/>
                    <a:p>
                      <a:pPr algn="ctr">
                        <a:lnSpc>
                          <a:spcPct val="150000"/>
                        </a:lnSpc>
                        <a:spcAft>
                          <a:spcPts val="0"/>
                        </a:spcAft>
                      </a:pPr>
                      <a:r>
                        <a:rPr lang="en-US" sz="1600">
                          <a:effectLst/>
                        </a:rPr>
                        <a:t>31.56</a:t>
                      </a:r>
                    </a:p>
                  </a:txBody>
                  <a:tcPr marL="68580" marR="68580" marT="0" marB="0" anchor="ctr"/>
                </a:tc>
                <a:tc>
                  <a:txBody>
                    <a:bodyPr/>
                    <a:lstStyle/>
                    <a:p>
                      <a:pPr algn="ctr">
                        <a:lnSpc>
                          <a:spcPct val="150000"/>
                        </a:lnSpc>
                        <a:spcAft>
                          <a:spcPts val="0"/>
                        </a:spcAft>
                      </a:pPr>
                      <a:r>
                        <a:rPr lang="en-US" sz="1600">
                          <a:effectLst/>
                        </a:rPr>
                        <a:t>3.29</a:t>
                      </a:r>
                    </a:p>
                  </a:txBody>
                  <a:tcPr marL="68580" marR="68580" marT="0" marB="0" anchor="ctr"/>
                </a:tc>
                <a:extLst>
                  <a:ext uri="{0D108BD9-81ED-4DB2-BD59-A6C34878D82A}">
                    <a16:rowId xmlns:a16="http://schemas.microsoft.com/office/drawing/2014/main" xmlns="" val="1244184024"/>
                  </a:ext>
                </a:extLst>
              </a:tr>
              <a:tr h="550839">
                <a:tc>
                  <a:txBody>
                    <a:bodyPr/>
                    <a:lstStyle/>
                    <a:p>
                      <a:pPr algn="ctr">
                        <a:lnSpc>
                          <a:spcPct val="150000"/>
                        </a:lnSpc>
                        <a:spcAft>
                          <a:spcPts val="0"/>
                        </a:spcAft>
                      </a:pPr>
                      <a:r>
                        <a:rPr lang="en-US" sz="1600">
                          <a:effectLst/>
                        </a:rPr>
                        <a:t>4</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 hope that PLN can open PV Rooftop services</a:t>
                      </a:r>
                      <a:endParaRPr lang="en-US" sz="1600">
                        <a:effectLst/>
                      </a:endParaRPr>
                    </a:p>
                  </a:txBody>
                  <a:tcPr marL="68580" marR="68580" marT="0" marB="0"/>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3.04</a:t>
                      </a:r>
                    </a:p>
                  </a:txBody>
                  <a:tcPr marL="68580" marR="68580" marT="0" marB="0" anchor="ctr"/>
                </a:tc>
                <a:tc>
                  <a:txBody>
                    <a:bodyPr/>
                    <a:lstStyle/>
                    <a:p>
                      <a:pPr algn="ctr">
                        <a:lnSpc>
                          <a:spcPct val="150000"/>
                        </a:lnSpc>
                        <a:spcAft>
                          <a:spcPts val="0"/>
                        </a:spcAft>
                      </a:pPr>
                      <a:r>
                        <a:rPr lang="en-US" sz="1600">
                          <a:effectLst/>
                        </a:rPr>
                        <a:t>65.02</a:t>
                      </a:r>
                    </a:p>
                  </a:txBody>
                  <a:tcPr marL="68580" marR="68580" marT="0" marB="0" anchor="ctr"/>
                </a:tc>
                <a:tc>
                  <a:txBody>
                    <a:bodyPr/>
                    <a:lstStyle/>
                    <a:p>
                      <a:pPr algn="ctr">
                        <a:lnSpc>
                          <a:spcPct val="150000"/>
                        </a:lnSpc>
                        <a:spcAft>
                          <a:spcPts val="0"/>
                        </a:spcAft>
                      </a:pPr>
                      <a:r>
                        <a:rPr lang="en-US" sz="1600">
                          <a:effectLst/>
                        </a:rPr>
                        <a:t>31.94</a:t>
                      </a:r>
                    </a:p>
                  </a:txBody>
                  <a:tcPr marL="68580" marR="68580" marT="0" marB="0" anchor="ctr"/>
                </a:tc>
                <a:tc>
                  <a:txBody>
                    <a:bodyPr/>
                    <a:lstStyle/>
                    <a:p>
                      <a:pPr algn="ctr">
                        <a:lnSpc>
                          <a:spcPct val="150000"/>
                        </a:lnSpc>
                        <a:spcAft>
                          <a:spcPts val="0"/>
                        </a:spcAft>
                      </a:pPr>
                      <a:r>
                        <a:rPr lang="en-US" sz="1600">
                          <a:effectLst/>
                        </a:rPr>
                        <a:t>3.29</a:t>
                      </a:r>
                    </a:p>
                  </a:txBody>
                  <a:tcPr marL="68580" marR="68580" marT="0" marB="0" anchor="ctr"/>
                </a:tc>
                <a:extLst>
                  <a:ext uri="{0D108BD9-81ED-4DB2-BD59-A6C34878D82A}">
                    <a16:rowId xmlns:a16="http://schemas.microsoft.com/office/drawing/2014/main" xmlns="" val="825781767"/>
                  </a:ext>
                </a:extLst>
              </a:tr>
              <a:tr h="845932">
                <a:tc>
                  <a:txBody>
                    <a:bodyPr/>
                    <a:lstStyle/>
                    <a:p>
                      <a:pPr algn="ctr">
                        <a:lnSpc>
                          <a:spcPct val="150000"/>
                        </a:lnSpc>
                        <a:spcAft>
                          <a:spcPts val="0"/>
                        </a:spcAft>
                      </a:pPr>
                      <a:r>
                        <a:rPr lang="en-US" sz="1600">
                          <a:effectLst/>
                        </a:rPr>
                        <a:t>5</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 will turn to the PV Rooftop Vendor which can provide cheaper prices with the same quality</a:t>
                      </a:r>
                      <a:endParaRPr lang="en-US"/>
                    </a:p>
                  </a:txBody>
                  <a:tcPr marL="68580" marR="68580" marT="0" marB="0"/>
                </a:tc>
                <a:tc>
                  <a:txBody>
                    <a:bodyPr/>
                    <a:lstStyle/>
                    <a:p>
                      <a:pPr algn="ctr">
                        <a:lnSpc>
                          <a:spcPct val="150000"/>
                        </a:lnSpc>
                        <a:spcAft>
                          <a:spcPts val="0"/>
                        </a:spcAft>
                      </a:pPr>
                      <a:r>
                        <a:rPr lang="en-US" sz="1600">
                          <a:effectLst/>
                        </a:rPr>
                        <a:t>0.38</a:t>
                      </a:r>
                    </a:p>
                  </a:txBody>
                  <a:tcPr marL="68580" marR="68580" marT="0" marB="0" anchor="ctr"/>
                </a:tc>
                <a:tc>
                  <a:txBody>
                    <a:bodyPr/>
                    <a:lstStyle/>
                    <a:p>
                      <a:pPr algn="ctr">
                        <a:lnSpc>
                          <a:spcPct val="150000"/>
                        </a:lnSpc>
                        <a:spcAft>
                          <a:spcPts val="0"/>
                        </a:spcAft>
                      </a:pPr>
                      <a:r>
                        <a:rPr lang="en-US" sz="1600">
                          <a:effectLst/>
                        </a:rPr>
                        <a:t>9.51</a:t>
                      </a:r>
                    </a:p>
                  </a:txBody>
                  <a:tcPr marL="68580" marR="68580" marT="0" marB="0" anchor="ctr"/>
                </a:tc>
                <a:tc>
                  <a:txBody>
                    <a:bodyPr/>
                    <a:lstStyle/>
                    <a:p>
                      <a:pPr algn="ctr">
                        <a:lnSpc>
                          <a:spcPct val="150000"/>
                        </a:lnSpc>
                        <a:spcAft>
                          <a:spcPts val="0"/>
                        </a:spcAft>
                      </a:pPr>
                      <a:r>
                        <a:rPr lang="en-US" sz="1600">
                          <a:effectLst/>
                        </a:rPr>
                        <a:t>53.61</a:t>
                      </a:r>
                    </a:p>
                  </a:txBody>
                  <a:tcPr marL="68580" marR="68580" marT="0" marB="0" anchor="ctr"/>
                </a:tc>
                <a:tc>
                  <a:txBody>
                    <a:bodyPr/>
                    <a:lstStyle/>
                    <a:p>
                      <a:pPr algn="ctr">
                        <a:lnSpc>
                          <a:spcPct val="150000"/>
                        </a:lnSpc>
                        <a:spcAft>
                          <a:spcPts val="0"/>
                        </a:spcAft>
                      </a:pPr>
                      <a:r>
                        <a:rPr lang="en-US" sz="1600">
                          <a:effectLst/>
                        </a:rPr>
                        <a:t>36.50</a:t>
                      </a:r>
                    </a:p>
                  </a:txBody>
                  <a:tcPr marL="68580" marR="68580" marT="0" marB="0" anchor="ctr"/>
                </a:tc>
                <a:tc>
                  <a:txBody>
                    <a:bodyPr/>
                    <a:lstStyle/>
                    <a:p>
                      <a:pPr algn="ctr">
                        <a:lnSpc>
                          <a:spcPct val="150000"/>
                        </a:lnSpc>
                        <a:spcAft>
                          <a:spcPts val="0"/>
                        </a:spcAft>
                      </a:pPr>
                      <a:r>
                        <a:rPr lang="en-US" sz="1600">
                          <a:effectLst/>
                        </a:rPr>
                        <a:t>3.26</a:t>
                      </a:r>
                    </a:p>
                  </a:txBody>
                  <a:tcPr marL="68580" marR="68580" marT="0" marB="0" anchor="ctr"/>
                </a:tc>
                <a:extLst>
                  <a:ext uri="{0D108BD9-81ED-4DB2-BD59-A6C34878D82A}">
                    <a16:rowId xmlns:a16="http://schemas.microsoft.com/office/drawing/2014/main" xmlns="" val="245661438"/>
                  </a:ext>
                </a:extLst>
              </a:tr>
              <a:tr h="845932">
                <a:tc>
                  <a:txBody>
                    <a:bodyPr/>
                    <a:lstStyle/>
                    <a:p>
                      <a:pPr algn="ctr">
                        <a:lnSpc>
                          <a:spcPct val="150000"/>
                        </a:lnSpc>
                        <a:spcAft>
                          <a:spcPts val="0"/>
                        </a:spcAft>
                      </a:pPr>
                      <a:r>
                        <a:rPr lang="en-US" sz="1600">
                          <a:effectLst/>
                        </a:rPr>
                        <a:t>6</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If I use PLN services to install PV Rooftop, I feel safer</a:t>
                      </a:r>
                      <a:endParaRPr lang="en-US" sz="1600">
                        <a:effectLst/>
                      </a:endParaRPr>
                    </a:p>
                  </a:txBody>
                  <a:tcPr marL="68580" marR="68580" marT="0" marB="0"/>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7.22</a:t>
                      </a:r>
                    </a:p>
                  </a:txBody>
                  <a:tcPr marL="68580" marR="68580" marT="0" marB="0" anchor="ctr"/>
                </a:tc>
                <a:tc>
                  <a:txBody>
                    <a:bodyPr/>
                    <a:lstStyle/>
                    <a:p>
                      <a:pPr algn="ctr">
                        <a:lnSpc>
                          <a:spcPct val="150000"/>
                        </a:lnSpc>
                        <a:spcAft>
                          <a:spcPts val="0"/>
                        </a:spcAft>
                      </a:pPr>
                      <a:r>
                        <a:rPr lang="en-US" sz="1600">
                          <a:effectLst/>
                        </a:rPr>
                        <a:t>62.74</a:t>
                      </a:r>
                    </a:p>
                  </a:txBody>
                  <a:tcPr marL="68580" marR="68580" marT="0" marB="0" anchor="ctr"/>
                </a:tc>
                <a:tc>
                  <a:txBody>
                    <a:bodyPr/>
                    <a:lstStyle/>
                    <a:p>
                      <a:pPr algn="ctr">
                        <a:lnSpc>
                          <a:spcPct val="150000"/>
                        </a:lnSpc>
                        <a:spcAft>
                          <a:spcPts val="0"/>
                        </a:spcAft>
                      </a:pPr>
                      <a:r>
                        <a:rPr lang="en-US" sz="1600">
                          <a:effectLst/>
                        </a:rPr>
                        <a:t>30.04</a:t>
                      </a:r>
                    </a:p>
                  </a:txBody>
                  <a:tcPr marL="68580" marR="68580" marT="0" marB="0" anchor="ctr"/>
                </a:tc>
                <a:tc>
                  <a:txBody>
                    <a:bodyPr/>
                    <a:lstStyle/>
                    <a:p>
                      <a:pPr algn="ctr">
                        <a:lnSpc>
                          <a:spcPct val="150000"/>
                        </a:lnSpc>
                        <a:spcAft>
                          <a:spcPts val="0"/>
                        </a:spcAft>
                      </a:pPr>
                      <a:r>
                        <a:rPr lang="en-US" sz="1600">
                          <a:effectLst/>
                        </a:rPr>
                        <a:t>3.23</a:t>
                      </a:r>
                    </a:p>
                  </a:txBody>
                  <a:tcPr marL="68580" marR="68580" marT="0" marB="0" anchor="ctr"/>
                </a:tc>
                <a:extLst>
                  <a:ext uri="{0D108BD9-81ED-4DB2-BD59-A6C34878D82A}">
                    <a16:rowId xmlns:a16="http://schemas.microsoft.com/office/drawing/2014/main" xmlns="" val="998268230"/>
                  </a:ext>
                </a:extLst>
              </a:tr>
            </a:tbl>
          </a:graphicData>
        </a:graphic>
      </p:graphicFrame>
      <p:sp>
        <p:nvSpPr>
          <p:cNvPr id="9" name="TextBox 8">
            <a:extLst>
              <a:ext uri="{FF2B5EF4-FFF2-40B4-BE49-F238E27FC236}">
                <a16:creationId xmlns:a16="http://schemas.microsoft.com/office/drawing/2014/main" xmlns="" id="{259BA8DB-F7AE-4E7B-AAE4-F6CE3DC51F1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9894752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552F99AF-0B92-4A56-8D5D-4F662AC05386}"/>
              </a:ext>
            </a:extLst>
          </p:cNvPr>
          <p:cNvGraphicFramePr>
            <a:graphicFrameLocks noGrp="1"/>
          </p:cNvGraphicFramePr>
          <p:nvPr>
            <p:ph idx="1"/>
            <p:extLst>
              <p:ext uri="{D42A27DB-BD31-4B8C-83A1-F6EECF244321}">
                <p14:modId xmlns:p14="http://schemas.microsoft.com/office/powerpoint/2010/main" val="251601359"/>
              </p:ext>
            </p:extLst>
          </p:nvPr>
        </p:nvGraphicFramePr>
        <p:xfrm>
          <a:off x="636917" y="1509323"/>
          <a:ext cx="10759729" cy="4258550"/>
        </p:xfrm>
        <a:graphic>
          <a:graphicData uri="http://schemas.openxmlformats.org/drawingml/2006/table">
            <a:tbl>
              <a:tblPr firstRow="1" firstCol="1" bandRow="1">
                <a:tableStyleId>{5C22544A-7EE6-4342-B048-85BDC9FD1C3A}</a:tableStyleId>
              </a:tblPr>
              <a:tblGrid>
                <a:gridCol w="942975">
                  <a:extLst>
                    <a:ext uri="{9D8B030D-6E8A-4147-A177-3AD203B41FA5}">
                      <a16:colId xmlns:a16="http://schemas.microsoft.com/office/drawing/2014/main" xmlns="" val="1206824730"/>
                    </a:ext>
                  </a:extLst>
                </a:gridCol>
                <a:gridCol w="4617346">
                  <a:extLst>
                    <a:ext uri="{9D8B030D-6E8A-4147-A177-3AD203B41FA5}">
                      <a16:colId xmlns:a16="http://schemas.microsoft.com/office/drawing/2014/main" xmlns="" val="2453840996"/>
                    </a:ext>
                  </a:extLst>
                </a:gridCol>
                <a:gridCol w="1173830">
                  <a:extLst>
                    <a:ext uri="{9D8B030D-6E8A-4147-A177-3AD203B41FA5}">
                      <a16:colId xmlns:a16="http://schemas.microsoft.com/office/drawing/2014/main" xmlns="" val="3013112802"/>
                    </a:ext>
                  </a:extLst>
                </a:gridCol>
                <a:gridCol w="1006985">
                  <a:extLst>
                    <a:ext uri="{9D8B030D-6E8A-4147-A177-3AD203B41FA5}">
                      <a16:colId xmlns:a16="http://schemas.microsoft.com/office/drawing/2014/main" xmlns="" val="558832286"/>
                    </a:ext>
                  </a:extLst>
                </a:gridCol>
                <a:gridCol w="1005804">
                  <a:extLst>
                    <a:ext uri="{9D8B030D-6E8A-4147-A177-3AD203B41FA5}">
                      <a16:colId xmlns:a16="http://schemas.microsoft.com/office/drawing/2014/main" xmlns="" val="2599086978"/>
                    </a:ext>
                  </a:extLst>
                </a:gridCol>
                <a:gridCol w="1006985">
                  <a:extLst>
                    <a:ext uri="{9D8B030D-6E8A-4147-A177-3AD203B41FA5}">
                      <a16:colId xmlns:a16="http://schemas.microsoft.com/office/drawing/2014/main" xmlns="" val="2940812513"/>
                    </a:ext>
                  </a:extLst>
                </a:gridCol>
                <a:gridCol w="1005804">
                  <a:extLst>
                    <a:ext uri="{9D8B030D-6E8A-4147-A177-3AD203B41FA5}">
                      <a16:colId xmlns:a16="http://schemas.microsoft.com/office/drawing/2014/main" xmlns="" val="1340432155"/>
                    </a:ext>
                  </a:extLst>
                </a:gridCol>
              </a:tblGrid>
              <a:tr h="330718">
                <a:tc>
                  <a:txBody>
                    <a:bodyPr/>
                    <a:lstStyle/>
                    <a:p>
                      <a:pPr algn="ctr">
                        <a:lnSpc>
                          <a:spcPct val="150000"/>
                        </a:lnSpc>
                        <a:spcAft>
                          <a:spcPts val="0"/>
                        </a:spcAft>
                      </a:pPr>
                      <a:r>
                        <a:rPr lang="en-US" sz="1600">
                          <a:effectLst/>
                        </a:rPr>
                        <a:t>Number</a:t>
                      </a:r>
                    </a:p>
                  </a:txBody>
                  <a:tcPr marL="68580" marR="68580" marT="0" marB="0" anchor="ctr"/>
                </a:tc>
                <a:tc>
                  <a:txBody>
                    <a:bodyPr/>
                    <a:lstStyle/>
                    <a:p>
                      <a:pPr algn="ctr">
                        <a:lnSpc>
                          <a:spcPct val="150000"/>
                        </a:lnSpc>
                        <a:spcAft>
                          <a:spcPts val="0"/>
                        </a:spcAft>
                      </a:pPr>
                      <a:r>
                        <a:rPr lang="en-US" sz="1600">
                          <a:effectLst/>
                        </a:rPr>
                        <a:t>Statement</a:t>
                      </a:r>
                      <a:endParaRPr lang="en-US" sz="1600" err="1">
                        <a:effectLst/>
                      </a:endParaRPr>
                    </a:p>
                  </a:txBody>
                  <a:tcPr marL="68580" marR="68580" marT="0" marB="0" anchor="b"/>
                </a:tc>
                <a:tc>
                  <a:txBody>
                    <a:bodyPr/>
                    <a:lstStyle/>
                    <a:p>
                      <a:pPr algn="ctr">
                        <a:lnSpc>
                          <a:spcPct val="150000"/>
                        </a:lnSpc>
                        <a:spcAft>
                          <a:spcPts val="0"/>
                        </a:spcAft>
                      </a:pPr>
                      <a:r>
                        <a:rPr lang="en-US" sz="1600">
                          <a:effectLst/>
                        </a:rPr>
                        <a:t>STS (%)</a:t>
                      </a:r>
                    </a:p>
                  </a:txBody>
                  <a:tcPr marL="68580" marR="68580" marT="0" marB="0" anchor="ctr"/>
                </a:tc>
                <a:tc>
                  <a:txBody>
                    <a:bodyPr/>
                    <a:lstStyle/>
                    <a:p>
                      <a:pPr algn="ctr">
                        <a:lnSpc>
                          <a:spcPct val="150000"/>
                        </a:lnSpc>
                        <a:spcAft>
                          <a:spcPts val="0"/>
                        </a:spcAft>
                      </a:pPr>
                      <a:r>
                        <a:rPr lang="en-US" sz="1600">
                          <a:effectLst/>
                        </a:rPr>
                        <a:t>TS (%)</a:t>
                      </a:r>
                    </a:p>
                  </a:txBody>
                  <a:tcPr marL="68580" marR="68580" marT="0" marB="0" anchor="ctr"/>
                </a:tc>
                <a:tc>
                  <a:txBody>
                    <a:bodyPr/>
                    <a:lstStyle/>
                    <a:p>
                      <a:pPr algn="ctr">
                        <a:lnSpc>
                          <a:spcPct val="150000"/>
                        </a:lnSpc>
                        <a:spcAft>
                          <a:spcPts val="0"/>
                        </a:spcAft>
                      </a:pPr>
                      <a:r>
                        <a:rPr lang="en-US" sz="1600">
                          <a:effectLst/>
                        </a:rPr>
                        <a:t>S (%)</a:t>
                      </a:r>
                    </a:p>
                  </a:txBody>
                  <a:tcPr marL="68580" marR="68580" marT="0" marB="0" anchor="ctr"/>
                </a:tc>
                <a:tc>
                  <a:txBody>
                    <a:bodyPr/>
                    <a:lstStyle/>
                    <a:p>
                      <a:pPr algn="ctr">
                        <a:lnSpc>
                          <a:spcPct val="150000"/>
                        </a:lnSpc>
                        <a:spcAft>
                          <a:spcPts val="0"/>
                        </a:spcAft>
                      </a:pPr>
                      <a:r>
                        <a:rPr lang="en-US" sz="1600">
                          <a:effectLst/>
                        </a:rPr>
                        <a:t>SS (%)</a:t>
                      </a:r>
                    </a:p>
                  </a:txBody>
                  <a:tcPr marL="68580" marR="68580" marT="0" marB="0" anchor="ctr"/>
                </a:tc>
                <a:tc>
                  <a:txBody>
                    <a:bodyPr/>
                    <a:lstStyle/>
                    <a:p>
                      <a:pPr algn="ctr">
                        <a:lnSpc>
                          <a:spcPct val="150000"/>
                        </a:lnSpc>
                        <a:spcAft>
                          <a:spcPts val="0"/>
                        </a:spcAft>
                      </a:pPr>
                      <a:r>
                        <a:rPr lang="en-US" sz="1600">
                          <a:effectLst/>
                        </a:rPr>
                        <a:t>Mean</a:t>
                      </a:r>
                    </a:p>
                  </a:txBody>
                  <a:tcPr marL="68580" marR="68580" marT="0" marB="0" anchor="ctr"/>
                </a:tc>
                <a:extLst>
                  <a:ext uri="{0D108BD9-81ED-4DB2-BD59-A6C34878D82A}">
                    <a16:rowId xmlns:a16="http://schemas.microsoft.com/office/drawing/2014/main" xmlns="" val="456497800"/>
                  </a:ext>
                </a:extLst>
              </a:tr>
              <a:tr h="712314">
                <a:tc>
                  <a:txBody>
                    <a:bodyPr/>
                    <a:lstStyle/>
                    <a:p>
                      <a:pPr algn="ctr">
                        <a:lnSpc>
                          <a:spcPct val="150000"/>
                        </a:lnSpc>
                        <a:spcAft>
                          <a:spcPts val="0"/>
                        </a:spcAft>
                      </a:pPr>
                      <a:r>
                        <a:rPr lang="en-US" sz="1600">
                          <a:effectLst/>
                        </a:rPr>
                        <a:t>1</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If PLN opens a PV Rooftop service, the installation licensing procedure will be easier</a:t>
                      </a:r>
                      <a:endParaRPr lang="en-US" sz="1600" err="1">
                        <a:effectLst/>
                      </a:endParaRPr>
                    </a:p>
                  </a:txBody>
                  <a:tcPr marL="68580" marR="68580" marT="0" marB="0"/>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56.67</a:t>
                      </a:r>
                    </a:p>
                  </a:txBody>
                  <a:tcPr marL="68580" marR="68580" marT="0" marB="0" anchor="ctr"/>
                </a:tc>
                <a:tc>
                  <a:txBody>
                    <a:bodyPr/>
                    <a:lstStyle/>
                    <a:p>
                      <a:pPr algn="ctr">
                        <a:lnSpc>
                          <a:spcPct val="150000"/>
                        </a:lnSpc>
                        <a:spcAft>
                          <a:spcPts val="0"/>
                        </a:spcAft>
                      </a:pPr>
                      <a:r>
                        <a:rPr lang="en-US" sz="1600">
                          <a:effectLst/>
                        </a:rPr>
                        <a:t>43.33</a:t>
                      </a:r>
                    </a:p>
                  </a:txBody>
                  <a:tcPr marL="68580" marR="68580" marT="0" marB="0" anchor="ctr"/>
                </a:tc>
                <a:tc>
                  <a:txBody>
                    <a:bodyPr/>
                    <a:lstStyle/>
                    <a:p>
                      <a:pPr algn="ctr">
                        <a:lnSpc>
                          <a:spcPct val="150000"/>
                        </a:lnSpc>
                        <a:spcAft>
                          <a:spcPts val="0"/>
                        </a:spcAft>
                      </a:pPr>
                      <a:r>
                        <a:rPr lang="en-US" sz="1600">
                          <a:effectLst/>
                        </a:rPr>
                        <a:t>3.43</a:t>
                      </a:r>
                    </a:p>
                  </a:txBody>
                  <a:tcPr marL="68580" marR="68580" marT="0" marB="0" anchor="ctr"/>
                </a:tc>
                <a:extLst>
                  <a:ext uri="{0D108BD9-81ED-4DB2-BD59-A6C34878D82A}">
                    <a16:rowId xmlns:a16="http://schemas.microsoft.com/office/drawing/2014/main" xmlns="" val="3148091728"/>
                  </a:ext>
                </a:extLst>
              </a:tr>
              <a:tr h="712314">
                <a:tc>
                  <a:txBody>
                    <a:bodyPr/>
                    <a:lstStyle/>
                    <a:p>
                      <a:pPr algn="ctr">
                        <a:lnSpc>
                          <a:spcPct val="150000"/>
                        </a:lnSpc>
                        <a:spcAft>
                          <a:spcPts val="0"/>
                        </a:spcAft>
                      </a:pPr>
                      <a:r>
                        <a:rPr lang="en-US" sz="1600">
                          <a:effectLst/>
                        </a:rPr>
                        <a:t>2</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 will turn to the PV Rooftop Vendor which can provide cheaper prices with the same quality</a:t>
                      </a:r>
                      <a:endParaRPr lang="en-US" sz="1600" err="1">
                        <a:effectLst/>
                      </a:endParaRPr>
                    </a:p>
                  </a:txBody>
                  <a:tcPr marL="68580" marR="68580" marT="0" marB="0"/>
                </a:tc>
                <a:tc>
                  <a:txBody>
                    <a:bodyPr/>
                    <a:lstStyle/>
                    <a:p>
                      <a:pPr algn="ctr">
                        <a:lnSpc>
                          <a:spcPct val="150000"/>
                        </a:lnSpc>
                        <a:spcAft>
                          <a:spcPts val="0"/>
                        </a:spcAft>
                      </a:pPr>
                      <a:r>
                        <a:rPr lang="en-US" sz="1600">
                          <a:effectLst/>
                        </a:rPr>
                        <a:t>1.67</a:t>
                      </a:r>
                    </a:p>
                  </a:txBody>
                  <a:tcPr marL="68580" marR="68580" marT="0" marB="0" anchor="ctr"/>
                </a:tc>
                <a:tc>
                  <a:txBody>
                    <a:bodyPr/>
                    <a:lstStyle/>
                    <a:p>
                      <a:pPr algn="ctr">
                        <a:lnSpc>
                          <a:spcPct val="150000"/>
                        </a:lnSpc>
                        <a:spcAft>
                          <a:spcPts val="0"/>
                        </a:spcAft>
                      </a:pPr>
                      <a:r>
                        <a:rPr lang="en-US" sz="1600">
                          <a:effectLst/>
                        </a:rPr>
                        <a:t>8.33</a:t>
                      </a:r>
                    </a:p>
                  </a:txBody>
                  <a:tcPr marL="68580" marR="68580" marT="0" marB="0" anchor="ctr"/>
                </a:tc>
                <a:tc>
                  <a:txBody>
                    <a:bodyPr/>
                    <a:lstStyle/>
                    <a:p>
                      <a:pPr algn="ctr">
                        <a:lnSpc>
                          <a:spcPct val="150000"/>
                        </a:lnSpc>
                        <a:spcAft>
                          <a:spcPts val="0"/>
                        </a:spcAft>
                      </a:pPr>
                      <a:r>
                        <a:rPr lang="en-US" sz="1600">
                          <a:effectLst/>
                        </a:rPr>
                        <a:t>40.00</a:t>
                      </a:r>
                    </a:p>
                  </a:txBody>
                  <a:tcPr marL="68580" marR="68580" marT="0" marB="0" anchor="ctr"/>
                </a:tc>
                <a:tc>
                  <a:txBody>
                    <a:bodyPr/>
                    <a:lstStyle/>
                    <a:p>
                      <a:pPr algn="ctr">
                        <a:lnSpc>
                          <a:spcPct val="150000"/>
                        </a:lnSpc>
                        <a:spcAft>
                          <a:spcPts val="0"/>
                        </a:spcAft>
                      </a:pPr>
                      <a:r>
                        <a:rPr lang="en-US" sz="1600">
                          <a:effectLst/>
                        </a:rPr>
                        <a:t>50.00</a:t>
                      </a:r>
                    </a:p>
                  </a:txBody>
                  <a:tcPr marL="68580" marR="68580" marT="0" marB="0" anchor="ctr"/>
                </a:tc>
                <a:tc>
                  <a:txBody>
                    <a:bodyPr/>
                    <a:lstStyle/>
                    <a:p>
                      <a:pPr algn="ctr">
                        <a:lnSpc>
                          <a:spcPct val="150000"/>
                        </a:lnSpc>
                        <a:spcAft>
                          <a:spcPts val="0"/>
                        </a:spcAft>
                      </a:pPr>
                      <a:r>
                        <a:rPr lang="en-US" sz="1600">
                          <a:effectLst/>
                        </a:rPr>
                        <a:t>3.38</a:t>
                      </a:r>
                    </a:p>
                  </a:txBody>
                  <a:tcPr marL="68580" marR="68580" marT="0" marB="0" anchor="ctr"/>
                </a:tc>
                <a:extLst>
                  <a:ext uri="{0D108BD9-81ED-4DB2-BD59-A6C34878D82A}">
                    <a16:rowId xmlns:a16="http://schemas.microsoft.com/office/drawing/2014/main" xmlns="" val="4284996402"/>
                  </a:ext>
                </a:extLst>
              </a:tr>
              <a:tr h="483355">
                <a:tc>
                  <a:txBody>
                    <a:bodyPr/>
                    <a:lstStyle/>
                    <a:p>
                      <a:pPr algn="ctr">
                        <a:lnSpc>
                          <a:spcPct val="150000"/>
                        </a:lnSpc>
                        <a:spcAft>
                          <a:spcPts val="0"/>
                        </a:spcAft>
                      </a:pPr>
                      <a:r>
                        <a:rPr lang="en-US" sz="1600">
                          <a:effectLst/>
                        </a:rPr>
                        <a:t>3</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 hope there is regular monitoring of the installation of PV Rooftop by PLN</a:t>
                      </a:r>
                    </a:p>
                  </a:txBody>
                  <a:tcPr marL="68580" marR="68580" marT="0" marB="0"/>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3.33</a:t>
                      </a:r>
                    </a:p>
                  </a:txBody>
                  <a:tcPr marL="68580" marR="68580" marT="0" marB="0" anchor="ctr"/>
                </a:tc>
                <a:tc>
                  <a:txBody>
                    <a:bodyPr/>
                    <a:lstStyle/>
                    <a:p>
                      <a:pPr algn="ctr">
                        <a:lnSpc>
                          <a:spcPct val="150000"/>
                        </a:lnSpc>
                        <a:spcAft>
                          <a:spcPts val="0"/>
                        </a:spcAft>
                      </a:pPr>
                      <a:r>
                        <a:rPr lang="en-US" sz="1600">
                          <a:effectLst/>
                        </a:rPr>
                        <a:t>56.67</a:t>
                      </a:r>
                    </a:p>
                  </a:txBody>
                  <a:tcPr marL="68580" marR="68580" marT="0" marB="0" anchor="ctr"/>
                </a:tc>
                <a:tc>
                  <a:txBody>
                    <a:bodyPr/>
                    <a:lstStyle/>
                    <a:p>
                      <a:pPr algn="ctr">
                        <a:lnSpc>
                          <a:spcPct val="150000"/>
                        </a:lnSpc>
                        <a:spcAft>
                          <a:spcPts val="0"/>
                        </a:spcAft>
                      </a:pPr>
                      <a:r>
                        <a:rPr lang="en-US" sz="1600">
                          <a:effectLst/>
                        </a:rPr>
                        <a:t>40.00</a:t>
                      </a:r>
                    </a:p>
                  </a:txBody>
                  <a:tcPr marL="68580" marR="68580" marT="0" marB="0" anchor="ctr"/>
                </a:tc>
                <a:tc>
                  <a:txBody>
                    <a:bodyPr/>
                    <a:lstStyle/>
                    <a:p>
                      <a:pPr algn="ctr">
                        <a:lnSpc>
                          <a:spcPct val="150000"/>
                        </a:lnSpc>
                        <a:spcAft>
                          <a:spcPts val="0"/>
                        </a:spcAft>
                      </a:pPr>
                      <a:r>
                        <a:rPr lang="en-US" sz="1600">
                          <a:effectLst/>
                        </a:rPr>
                        <a:t>3.37</a:t>
                      </a:r>
                    </a:p>
                  </a:txBody>
                  <a:tcPr marL="68580" marR="68580" marT="0" marB="0" anchor="ctr"/>
                </a:tc>
                <a:extLst>
                  <a:ext uri="{0D108BD9-81ED-4DB2-BD59-A6C34878D82A}">
                    <a16:rowId xmlns:a16="http://schemas.microsoft.com/office/drawing/2014/main" xmlns="" val="2248845823"/>
                  </a:ext>
                </a:extLst>
              </a:tr>
              <a:tr h="483355">
                <a:tc>
                  <a:txBody>
                    <a:bodyPr/>
                    <a:lstStyle/>
                    <a:p>
                      <a:pPr algn="ctr">
                        <a:lnSpc>
                          <a:spcPct val="150000"/>
                        </a:lnSpc>
                        <a:spcAft>
                          <a:spcPts val="0"/>
                        </a:spcAft>
                      </a:pPr>
                      <a:r>
                        <a:rPr lang="en-US" sz="1600">
                          <a:effectLst/>
                        </a:rPr>
                        <a:t>4</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 hope that PLN can open PV Rooftop services</a:t>
                      </a:r>
                      <a:endParaRPr lang="en-US" sz="1600">
                        <a:effectLst/>
                      </a:endParaRPr>
                    </a:p>
                  </a:txBody>
                  <a:tcPr marL="68580" marR="68580" marT="0" marB="0"/>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1.67</a:t>
                      </a:r>
                    </a:p>
                  </a:txBody>
                  <a:tcPr marL="68580" marR="68580" marT="0" marB="0" anchor="ctr"/>
                </a:tc>
                <a:tc>
                  <a:txBody>
                    <a:bodyPr/>
                    <a:lstStyle/>
                    <a:p>
                      <a:pPr algn="ctr">
                        <a:lnSpc>
                          <a:spcPct val="150000"/>
                        </a:lnSpc>
                        <a:spcAft>
                          <a:spcPts val="0"/>
                        </a:spcAft>
                      </a:pPr>
                      <a:r>
                        <a:rPr lang="en-US" sz="1600">
                          <a:effectLst/>
                        </a:rPr>
                        <a:t>61.67</a:t>
                      </a:r>
                    </a:p>
                  </a:txBody>
                  <a:tcPr marL="68580" marR="68580" marT="0" marB="0" anchor="ctr"/>
                </a:tc>
                <a:tc>
                  <a:txBody>
                    <a:bodyPr/>
                    <a:lstStyle/>
                    <a:p>
                      <a:pPr algn="ctr">
                        <a:lnSpc>
                          <a:spcPct val="150000"/>
                        </a:lnSpc>
                        <a:spcAft>
                          <a:spcPts val="0"/>
                        </a:spcAft>
                      </a:pPr>
                      <a:r>
                        <a:rPr lang="en-US" sz="1600">
                          <a:effectLst/>
                        </a:rPr>
                        <a:t>36.67</a:t>
                      </a:r>
                    </a:p>
                  </a:txBody>
                  <a:tcPr marL="68580" marR="68580" marT="0" marB="0" anchor="ctr"/>
                </a:tc>
                <a:tc>
                  <a:txBody>
                    <a:bodyPr/>
                    <a:lstStyle/>
                    <a:p>
                      <a:pPr algn="ctr">
                        <a:lnSpc>
                          <a:spcPct val="150000"/>
                        </a:lnSpc>
                        <a:spcAft>
                          <a:spcPts val="0"/>
                        </a:spcAft>
                      </a:pPr>
                      <a:r>
                        <a:rPr lang="en-US" sz="1600">
                          <a:effectLst/>
                        </a:rPr>
                        <a:t>3.35</a:t>
                      </a:r>
                    </a:p>
                  </a:txBody>
                  <a:tcPr marL="68580" marR="68580" marT="0" marB="0" anchor="ctr"/>
                </a:tc>
                <a:extLst>
                  <a:ext uri="{0D108BD9-81ED-4DB2-BD59-A6C34878D82A}">
                    <a16:rowId xmlns:a16="http://schemas.microsoft.com/office/drawing/2014/main" xmlns="" val="608576016"/>
                  </a:ext>
                </a:extLst>
              </a:tr>
              <a:tr h="483355">
                <a:tc>
                  <a:txBody>
                    <a:bodyPr/>
                    <a:lstStyle/>
                    <a:p>
                      <a:pPr algn="ctr">
                        <a:lnSpc>
                          <a:spcPct val="150000"/>
                        </a:lnSpc>
                        <a:spcAft>
                          <a:spcPts val="0"/>
                        </a:spcAft>
                      </a:pPr>
                      <a:r>
                        <a:rPr lang="en-US" sz="1600">
                          <a:effectLst/>
                        </a:rPr>
                        <a:t>5</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 hope there is a financing facility for the PV Rooftop installation package</a:t>
                      </a:r>
                      <a:endParaRPr lang="en-US" sz="1600">
                        <a:effectLst/>
                      </a:endParaRPr>
                    </a:p>
                  </a:txBody>
                  <a:tcPr marL="68580" marR="68580" marT="0" marB="0"/>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6.67</a:t>
                      </a:r>
                    </a:p>
                  </a:txBody>
                  <a:tcPr marL="68580" marR="68580" marT="0" marB="0" anchor="ctr"/>
                </a:tc>
                <a:tc>
                  <a:txBody>
                    <a:bodyPr/>
                    <a:lstStyle/>
                    <a:p>
                      <a:pPr algn="ctr">
                        <a:lnSpc>
                          <a:spcPct val="150000"/>
                        </a:lnSpc>
                        <a:spcAft>
                          <a:spcPts val="0"/>
                        </a:spcAft>
                      </a:pPr>
                      <a:r>
                        <a:rPr lang="en-US" sz="1600">
                          <a:effectLst/>
                        </a:rPr>
                        <a:t>51.67</a:t>
                      </a:r>
                    </a:p>
                  </a:txBody>
                  <a:tcPr marL="68580" marR="68580" marT="0" marB="0" anchor="ctr"/>
                </a:tc>
                <a:tc>
                  <a:txBody>
                    <a:bodyPr/>
                    <a:lstStyle/>
                    <a:p>
                      <a:pPr algn="ctr">
                        <a:lnSpc>
                          <a:spcPct val="150000"/>
                        </a:lnSpc>
                        <a:spcAft>
                          <a:spcPts val="0"/>
                        </a:spcAft>
                      </a:pPr>
                      <a:r>
                        <a:rPr lang="en-US" sz="1600">
                          <a:effectLst/>
                        </a:rPr>
                        <a:t>41.67</a:t>
                      </a:r>
                    </a:p>
                  </a:txBody>
                  <a:tcPr marL="68580" marR="68580" marT="0" marB="0" anchor="ctr"/>
                </a:tc>
                <a:tc>
                  <a:txBody>
                    <a:bodyPr/>
                    <a:lstStyle/>
                    <a:p>
                      <a:pPr algn="ctr">
                        <a:lnSpc>
                          <a:spcPct val="150000"/>
                        </a:lnSpc>
                        <a:spcAft>
                          <a:spcPts val="0"/>
                        </a:spcAft>
                      </a:pPr>
                      <a:r>
                        <a:rPr lang="en-US" sz="1600">
                          <a:effectLst/>
                        </a:rPr>
                        <a:t>3.35</a:t>
                      </a:r>
                    </a:p>
                  </a:txBody>
                  <a:tcPr marL="68580" marR="68580" marT="0" marB="0" anchor="ctr"/>
                </a:tc>
                <a:extLst>
                  <a:ext uri="{0D108BD9-81ED-4DB2-BD59-A6C34878D82A}">
                    <a16:rowId xmlns:a16="http://schemas.microsoft.com/office/drawing/2014/main" xmlns="" val="3355065705"/>
                  </a:ext>
                </a:extLst>
              </a:tr>
              <a:tr h="483355">
                <a:tc>
                  <a:txBody>
                    <a:bodyPr/>
                    <a:lstStyle/>
                    <a:p>
                      <a:pPr algn="ctr">
                        <a:lnSpc>
                          <a:spcPct val="150000"/>
                        </a:lnSpc>
                        <a:spcAft>
                          <a:spcPts val="0"/>
                        </a:spcAft>
                      </a:pPr>
                      <a:r>
                        <a:rPr lang="en-US" sz="1600">
                          <a:effectLst/>
                        </a:rPr>
                        <a:t>6</a:t>
                      </a:r>
                    </a:p>
                  </a:txBody>
                  <a:tcPr marL="68580" marR="68580" marT="0" marB="0" anchor="ctr"/>
                </a:tc>
                <a:tc>
                  <a:txBody>
                    <a:bodyPr/>
                    <a:lstStyle/>
                    <a:p>
                      <a:pPr lvl="0">
                        <a:lnSpc>
                          <a:spcPct val="150000"/>
                        </a:lnSpc>
                        <a:spcAft>
                          <a:spcPts val="0"/>
                        </a:spcAft>
                        <a:buNone/>
                      </a:pPr>
                      <a:r>
                        <a:rPr lang="en-US" sz="1600" b="0" i="0" u="none" strike="noStrike" noProof="0">
                          <a:effectLst/>
                          <a:latin typeface="Calibri"/>
                        </a:rPr>
                        <a:t>If I use PLN services to install PV Rooftop, I feel safer</a:t>
                      </a:r>
                      <a:r>
                        <a:rPr lang="en-US" sz="1600">
                          <a:effectLst/>
                        </a:rPr>
                        <a:t> </a:t>
                      </a:r>
                    </a:p>
                  </a:txBody>
                  <a:tcPr marL="68580" marR="68580" marT="0" marB="0"/>
                </a:tc>
                <a:tc>
                  <a:txBody>
                    <a:bodyPr/>
                    <a:lstStyle/>
                    <a:p>
                      <a:pPr algn="ctr">
                        <a:lnSpc>
                          <a:spcPct val="150000"/>
                        </a:lnSpc>
                        <a:spcAft>
                          <a:spcPts val="0"/>
                        </a:spcAft>
                      </a:pPr>
                      <a:r>
                        <a:rPr lang="en-US" sz="1600">
                          <a:effectLst/>
                        </a:rPr>
                        <a:t>0.00</a:t>
                      </a:r>
                    </a:p>
                  </a:txBody>
                  <a:tcPr marL="68580" marR="68580" marT="0" marB="0" anchor="ctr"/>
                </a:tc>
                <a:tc>
                  <a:txBody>
                    <a:bodyPr/>
                    <a:lstStyle/>
                    <a:p>
                      <a:pPr algn="ctr">
                        <a:lnSpc>
                          <a:spcPct val="150000"/>
                        </a:lnSpc>
                        <a:spcAft>
                          <a:spcPts val="0"/>
                        </a:spcAft>
                      </a:pPr>
                      <a:r>
                        <a:rPr lang="en-US" sz="1600">
                          <a:effectLst/>
                        </a:rPr>
                        <a:t>8.33</a:t>
                      </a:r>
                    </a:p>
                  </a:txBody>
                  <a:tcPr marL="68580" marR="68580" marT="0" marB="0" anchor="ctr"/>
                </a:tc>
                <a:tc>
                  <a:txBody>
                    <a:bodyPr/>
                    <a:lstStyle/>
                    <a:p>
                      <a:pPr algn="ctr">
                        <a:lnSpc>
                          <a:spcPct val="150000"/>
                        </a:lnSpc>
                        <a:spcAft>
                          <a:spcPts val="0"/>
                        </a:spcAft>
                      </a:pPr>
                      <a:r>
                        <a:rPr lang="en-US" sz="1600">
                          <a:effectLst/>
                        </a:rPr>
                        <a:t>48.33</a:t>
                      </a:r>
                    </a:p>
                  </a:txBody>
                  <a:tcPr marL="68580" marR="68580" marT="0" marB="0" anchor="ctr"/>
                </a:tc>
                <a:tc>
                  <a:txBody>
                    <a:bodyPr/>
                    <a:lstStyle/>
                    <a:p>
                      <a:pPr algn="ctr">
                        <a:lnSpc>
                          <a:spcPct val="150000"/>
                        </a:lnSpc>
                        <a:spcAft>
                          <a:spcPts val="0"/>
                        </a:spcAft>
                      </a:pPr>
                      <a:r>
                        <a:rPr lang="en-US" sz="1600">
                          <a:effectLst/>
                        </a:rPr>
                        <a:t>43.33</a:t>
                      </a:r>
                    </a:p>
                  </a:txBody>
                  <a:tcPr marL="68580" marR="68580" marT="0" marB="0" anchor="ctr"/>
                </a:tc>
                <a:tc>
                  <a:txBody>
                    <a:bodyPr/>
                    <a:lstStyle/>
                    <a:p>
                      <a:pPr algn="ctr">
                        <a:lnSpc>
                          <a:spcPct val="150000"/>
                        </a:lnSpc>
                        <a:spcAft>
                          <a:spcPts val="0"/>
                        </a:spcAft>
                      </a:pPr>
                      <a:r>
                        <a:rPr lang="en-US" sz="1600">
                          <a:effectLst/>
                        </a:rPr>
                        <a:t>3.35</a:t>
                      </a:r>
                    </a:p>
                  </a:txBody>
                  <a:tcPr marL="68580" marR="68580" marT="0" marB="0" anchor="ctr"/>
                </a:tc>
                <a:extLst>
                  <a:ext uri="{0D108BD9-81ED-4DB2-BD59-A6C34878D82A}">
                    <a16:rowId xmlns:a16="http://schemas.microsoft.com/office/drawing/2014/main" xmlns="" val="1786396406"/>
                  </a:ext>
                </a:extLst>
              </a:tr>
            </a:tbl>
          </a:graphicData>
        </a:graphic>
      </p:graphicFrame>
      <p:sp>
        <p:nvSpPr>
          <p:cNvPr id="6" name="TextBox 5">
            <a:extLst>
              <a:ext uri="{FF2B5EF4-FFF2-40B4-BE49-F238E27FC236}">
                <a16:creationId xmlns:a16="http://schemas.microsoft.com/office/drawing/2014/main" xmlns="" id="{060CB8EB-B01C-4790-9C3B-AE7DCA9DA8E8}"/>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7" name="Content Placeholder 2">
            <a:extLst>
              <a:ext uri="{FF2B5EF4-FFF2-40B4-BE49-F238E27FC236}">
                <a16:creationId xmlns:a16="http://schemas.microsoft.com/office/drawing/2014/main" xmlns="" id="{C31AF3CA-D76A-463E-AD53-153AA017FFDB}"/>
              </a:ext>
            </a:extLst>
          </p:cNvPr>
          <p:cNvSpPr txBox="1">
            <a:spLocks/>
          </p:cNvSpPr>
          <p:nvPr/>
        </p:nvSpPr>
        <p:spPr>
          <a:xfrm>
            <a:off x="831011" y="451915"/>
            <a:ext cx="10529977" cy="6994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ea typeface="+mn-lt"/>
                <a:cs typeface="+mn-lt"/>
              </a:rPr>
              <a:t>Perceptions of Industry Respondents</a:t>
            </a:r>
            <a:endParaRPr lang="en-US" b="1" dirty="0"/>
          </a:p>
        </p:txBody>
      </p:sp>
    </p:spTree>
    <p:extLst>
      <p:ext uri="{BB962C8B-B14F-4D97-AF65-F5344CB8AC3E}">
        <p14:creationId xmlns:p14="http://schemas.microsoft.com/office/powerpoint/2010/main" val="1438238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3FFFA32-D9F4-4AF9-A025-CD128AC85E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xmlns="" id="{2823A416-999C-4FA3-A853-0AE48404B5D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xmlns="" id="{9362F656-1A8D-4BA3-BA72-92332E75DB9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xmlns="" id="{9338807D-FB66-4E3A-9CF0-786662C4AB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Judul 1">
            <a:extLst>
              <a:ext uri="{FF2B5EF4-FFF2-40B4-BE49-F238E27FC236}">
                <a16:creationId xmlns:a16="http://schemas.microsoft.com/office/drawing/2014/main" xmlns="" id="{E5991AAA-6D2E-48F9-A777-CB3156B09689}"/>
              </a:ext>
            </a:extLst>
          </p:cNvPr>
          <p:cNvSpPr>
            <a:spLocks noGrp="1"/>
          </p:cNvSpPr>
          <p:nvPr>
            <p:ph type="title"/>
          </p:nvPr>
        </p:nvSpPr>
        <p:spPr>
          <a:xfrm>
            <a:off x="1360991" y="707697"/>
            <a:ext cx="9470017" cy="816965"/>
          </a:xfrm>
        </p:spPr>
        <p:txBody>
          <a:bodyPr>
            <a:normAutofit/>
          </a:bodyPr>
          <a:lstStyle/>
          <a:p>
            <a:pPr algn="ctr"/>
            <a:r>
              <a:rPr lang="en" sz="4000" dirty="0">
                <a:solidFill>
                  <a:schemeClr val="bg1"/>
                </a:solidFill>
                <a:latin typeface="Calibri"/>
                <a:ea typeface="+mj-lt"/>
                <a:cs typeface="+mj-lt"/>
              </a:rPr>
              <a:t>PLN's Involvement in Rooftop PV Business</a:t>
            </a:r>
            <a:endParaRPr lang="id-ID" dirty="0">
              <a:solidFill>
                <a:schemeClr val="bg1"/>
              </a:solidFill>
              <a:latin typeface="Calibri"/>
              <a:cs typeface="Calibri Light"/>
            </a:endParaRPr>
          </a:p>
        </p:txBody>
      </p:sp>
      <p:sp>
        <p:nvSpPr>
          <p:cNvPr id="3" name="Tampungan Konten 2">
            <a:extLst>
              <a:ext uri="{FF2B5EF4-FFF2-40B4-BE49-F238E27FC236}">
                <a16:creationId xmlns:a16="http://schemas.microsoft.com/office/drawing/2014/main" xmlns="" id="{77E2295C-0050-46D8-BA5B-9E69C7A39C37}"/>
              </a:ext>
            </a:extLst>
          </p:cNvPr>
          <p:cNvSpPr>
            <a:spLocks noGrp="1"/>
          </p:cNvSpPr>
          <p:nvPr>
            <p:ph idx="1"/>
          </p:nvPr>
        </p:nvSpPr>
        <p:spPr>
          <a:xfrm>
            <a:off x="1179226" y="3049325"/>
            <a:ext cx="9833548" cy="2945574"/>
          </a:xfrm>
        </p:spPr>
        <p:txBody>
          <a:bodyPr anchor="ctr">
            <a:normAutofit/>
          </a:bodyPr>
          <a:lstStyle/>
          <a:p>
            <a:r>
              <a:rPr lang="en" sz="2400">
                <a:latin typeface="Calibri"/>
                <a:ea typeface="+mn-lt"/>
                <a:cs typeface="Calibri"/>
              </a:rPr>
              <a:t>PLN's involvement in the PV Rooftop business can have good prospects if you pay attention to respondents' perceptions regarding several things, including ..</a:t>
            </a:r>
            <a:endParaRPr lang="en" sz="2400" err="1">
              <a:latin typeface="Calibri"/>
              <a:ea typeface="+mn-lt"/>
              <a:cs typeface="Calibri"/>
            </a:endParaRPr>
          </a:p>
        </p:txBody>
      </p:sp>
    </p:spTree>
    <p:extLst>
      <p:ext uri="{BB962C8B-B14F-4D97-AF65-F5344CB8AC3E}">
        <p14:creationId xmlns:p14="http://schemas.microsoft.com/office/powerpoint/2010/main" val="3160380481"/>
      </p:ext>
    </p:extLst>
  </p:cSld>
  <p:clrMapOvr>
    <a:overrideClrMapping bg1="dk1" tx1="lt1" bg2="dk2" tx2="lt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3BA3A29F-B00E-4BAB-9F39-BB3E650E8CBA}"/>
              </a:ext>
            </a:extLst>
          </p:cNvPr>
          <p:cNvSpPr>
            <a:spLocks noGrp="1"/>
          </p:cNvSpPr>
          <p:nvPr>
            <p:ph type="title"/>
          </p:nvPr>
        </p:nvSpPr>
        <p:spPr>
          <a:xfrm>
            <a:off x="838200" y="365125"/>
            <a:ext cx="10515600" cy="908620"/>
          </a:xfrm>
        </p:spPr>
        <p:txBody>
          <a:bodyPr/>
          <a:lstStyle/>
          <a:p>
            <a:r>
              <a:rPr lang="id-ID" err="1">
                <a:cs typeface="Calibri Light"/>
              </a:rPr>
              <a:t>Cont</a:t>
            </a:r>
            <a:r>
              <a:rPr lang="id-ID">
                <a:cs typeface="Calibri Light"/>
              </a:rPr>
              <a:t>'...</a:t>
            </a:r>
            <a:endParaRPr lang="id-ID"/>
          </a:p>
        </p:txBody>
      </p:sp>
      <p:pic>
        <p:nvPicPr>
          <p:cNvPr id="4" name="Gambar 4">
            <a:extLst>
              <a:ext uri="{FF2B5EF4-FFF2-40B4-BE49-F238E27FC236}">
                <a16:creationId xmlns:a16="http://schemas.microsoft.com/office/drawing/2014/main" xmlns="" id="{5450E8F3-43EA-4919-9C34-9637ED16196E}"/>
              </a:ext>
            </a:extLst>
          </p:cNvPr>
          <p:cNvPicPr>
            <a:picLocks noGrp="1" noChangeAspect="1"/>
          </p:cNvPicPr>
          <p:nvPr>
            <p:ph idx="1"/>
          </p:nvPr>
        </p:nvPicPr>
        <p:blipFill>
          <a:blip r:embed="rId2"/>
          <a:stretch>
            <a:fillRect/>
          </a:stretch>
        </p:blipFill>
        <p:spPr>
          <a:xfrm>
            <a:off x="462411" y="1825124"/>
            <a:ext cx="5633589" cy="3768486"/>
          </a:xfrm>
        </p:spPr>
      </p:pic>
      <p:sp>
        <p:nvSpPr>
          <p:cNvPr id="8" name="Kotak Teks 7">
            <a:extLst>
              <a:ext uri="{FF2B5EF4-FFF2-40B4-BE49-F238E27FC236}">
                <a16:creationId xmlns:a16="http://schemas.microsoft.com/office/drawing/2014/main" xmlns="" id="{8CAAB603-24C7-48D0-BCC1-B6AFD6EC528A}"/>
              </a:ext>
            </a:extLst>
          </p:cNvPr>
          <p:cNvSpPr txBox="1"/>
          <p:nvPr/>
        </p:nvSpPr>
        <p:spPr>
          <a:xfrm>
            <a:off x="7585494" y="115881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3" name="Kotak Teks 2">
            <a:extLst>
              <a:ext uri="{FF2B5EF4-FFF2-40B4-BE49-F238E27FC236}">
                <a16:creationId xmlns:a16="http://schemas.microsoft.com/office/drawing/2014/main" xmlns="" id="{8D6E3D54-0A4E-4724-A2C2-F7C08E0B9272}"/>
              </a:ext>
            </a:extLst>
          </p:cNvPr>
          <p:cNvSpPr txBox="1"/>
          <p:nvPr/>
        </p:nvSpPr>
        <p:spPr>
          <a:xfrm>
            <a:off x="264058" y="5917721"/>
            <a:ext cx="56335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b="1" dirty="0">
                <a:latin typeface="Calibri"/>
                <a:ea typeface="+mn-lt"/>
                <a:cs typeface="Calibri"/>
              </a:rPr>
              <a:t>The Watt Peak Package that The Respondent Wants to Buy</a:t>
            </a:r>
            <a:endParaRPr lang="id-ID" b="1" dirty="0">
              <a:latin typeface="Calibri"/>
              <a:cs typeface="Calibri"/>
            </a:endParaRPr>
          </a:p>
        </p:txBody>
      </p:sp>
      <p:sp>
        <p:nvSpPr>
          <p:cNvPr id="9" name="Kotak Teks 8">
            <a:extLst>
              <a:ext uri="{FF2B5EF4-FFF2-40B4-BE49-F238E27FC236}">
                <a16:creationId xmlns:a16="http://schemas.microsoft.com/office/drawing/2014/main" xmlns="" id="{87718A9A-4A80-408A-9807-25922074C24A}"/>
              </a:ext>
            </a:extLst>
          </p:cNvPr>
          <p:cNvSpPr txBox="1"/>
          <p:nvPr/>
        </p:nvSpPr>
        <p:spPr>
          <a:xfrm>
            <a:off x="6096000" y="5917721"/>
            <a:ext cx="58774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 b="1" dirty="0">
                <a:latin typeface="Calibri"/>
                <a:ea typeface="+mn-lt"/>
                <a:cs typeface="Calibri"/>
              </a:rPr>
              <a:t>The Purchasing System Consumers Want</a:t>
            </a:r>
            <a:endParaRPr lang="id-ID" b="1" dirty="0">
              <a:latin typeface="Calibri"/>
              <a:cs typeface="Calibri"/>
            </a:endParaRPr>
          </a:p>
        </p:txBody>
      </p:sp>
      <p:pic>
        <p:nvPicPr>
          <p:cNvPr id="7" name="Picture 9" descr="Graphical user interface, text, application, Word&#10;&#10;Description automatically generated">
            <a:extLst>
              <a:ext uri="{FF2B5EF4-FFF2-40B4-BE49-F238E27FC236}">
                <a16:creationId xmlns:a16="http://schemas.microsoft.com/office/drawing/2014/main" xmlns="" id="{9C880DB6-FE84-47AA-8169-32EA86B26665}"/>
              </a:ext>
            </a:extLst>
          </p:cNvPr>
          <p:cNvPicPr>
            <a:picLocks noChangeAspect="1"/>
          </p:cNvPicPr>
          <p:nvPr/>
        </p:nvPicPr>
        <p:blipFill rotWithShape="1">
          <a:blip r:embed="rId3"/>
          <a:srcRect l="42105" r="239" b="395"/>
          <a:stretch/>
        </p:blipFill>
        <p:spPr>
          <a:xfrm>
            <a:off x="6765984" y="1720358"/>
            <a:ext cx="4150545" cy="3978019"/>
          </a:xfrm>
          <a:prstGeom prst="rect">
            <a:avLst/>
          </a:prstGeom>
        </p:spPr>
      </p:pic>
    </p:spTree>
    <p:extLst>
      <p:ext uri="{BB962C8B-B14F-4D97-AF65-F5344CB8AC3E}">
        <p14:creationId xmlns:p14="http://schemas.microsoft.com/office/powerpoint/2010/main" val="4575884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1B48F18F-179F-4364-ADE6-657C843CF36E}"/>
              </a:ext>
            </a:extLst>
          </p:cNvPr>
          <p:cNvSpPr>
            <a:spLocks noGrp="1"/>
          </p:cNvSpPr>
          <p:nvPr>
            <p:ph type="title"/>
          </p:nvPr>
        </p:nvSpPr>
        <p:spPr>
          <a:xfrm>
            <a:off x="1298275" y="244356"/>
            <a:ext cx="9595450" cy="635450"/>
          </a:xfrm>
        </p:spPr>
        <p:txBody>
          <a:bodyPr>
            <a:normAutofit fontScale="90000"/>
          </a:bodyPr>
          <a:lstStyle/>
          <a:p>
            <a:pPr algn="ctr"/>
            <a:r>
              <a:rPr lang="en" dirty="0">
                <a:latin typeface="Calibri"/>
                <a:ea typeface="+mj-lt"/>
                <a:cs typeface="Calibri"/>
              </a:rPr>
              <a:t>Period of Installment Ability</a:t>
            </a:r>
            <a:endParaRPr lang="id-ID" dirty="0">
              <a:latin typeface="Calibri"/>
              <a:cs typeface="Calibri"/>
            </a:endParaRPr>
          </a:p>
        </p:txBody>
      </p:sp>
      <p:graphicFrame>
        <p:nvGraphicFramePr>
          <p:cNvPr id="5" name="Tampungan Konten 4">
            <a:extLst>
              <a:ext uri="{FF2B5EF4-FFF2-40B4-BE49-F238E27FC236}">
                <a16:creationId xmlns:a16="http://schemas.microsoft.com/office/drawing/2014/main" xmlns="" id="{5B8D1FC4-BC82-49D8-B1AE-1198C0B80002}"/>
              </a:ext>
            </a:extLst>
          </p:cNvPr>
          <p:cNvGraphicFramePr>
            <a:graphicFrameLocks noGrp="1"/>
          </p:cNvGraphicFramePr>
          <p:nvPr>
            <p:ph idx="1"/>
            <p:extLst>
              <p:ext uri="{D42A27DB-BD31-4B8C-83A1-F6EECF244321}">
                <p14:modId xmlns:p14="http://schemas.microsoft.com/office/powerpoint/2010/main" val="3819553048"/>
              </p:ext>
            </p:extLst>
          </p:nvPr>
        </p:nvGraphicFramePr>
        <p:xfrm>
          <a:off x="885198" y="1041911"/>
          <a:ext cx="10421603" cy="5486400"/>
        </p:xfrm>
        <a:graphic>
          <a:graphicData uri="http://schemas.openxmlformats.org/drawingml/2006/table">
            <a:tbl>
              <a:tblPr firstRow="1" firstCol="1" bandRow="1">
                <a:tableStyleId>{5C22544A-7EE6-4342-B048-85BDC9FD1C3A}</a:tableStyleId>
              </a:tblPr>
              <a:tblGrid>
                <a:gridCol w="4884052">
                  <a:extLst>
                    <a:ext uri="{9D8B030D-6E8A-4147-A177-3AD203B41FA5}">
                      <a16:colId xmlns:a16="http://schemas.microsoft.com/office/drawing/2014/main" xmlns="" val="4036557109"/>
                    </a:ext>
                  </a:extLst>
                </a:gridCol>
                <a:gridCol w="3370684">
                  <a:extLst>
                    <a:ext uri="{9D8B030D-6E8A-4147-A177-3AD203B41FA5}">
                      <a16:colId xmlns:a16="http://schemas.microsoft.com/office/drawing/2014/main" xmlns="" val="535194634"/>
                    </a:ext>
                  </a:extLst>
                </a:gridCol>
                <a:gridCol w="2166867">
                  <a:extLst>
                    <a:ext uri="{9D8B030D-6E8A-4147-A177-3AD203B41FA5}">
                      <a16:colId xmlns:a16="http://schemas.microsoft.com/office/drawing/2014/main" xmlns="" val="3957532114"/>
                    </a:ext>
                  </a:extLst>
                </a:gridCol>
              </a:tblGrid>
              <a:tr h="232318">
                <a:tc>
                  <a:txBody>
                    <a:bodyPr/>
                    <a:lstStyle/>
                    <a:p>
                      <a:pPr algn="ctr">
                        <a:lnSpc>
                          <a:spcPct val="150000"/>
                        </a:lnSpc>
                        <a:spcAft>
                          <a:spcPts val="0"/>
                        </a:spcAft>
                      </a:pPr>
                      <a:r>
                        <a:rPr lang="en-US" sz="1200" dirty="0">
                          <a:effectLst/>
                        </a:rPr>
                        <a:t>Repayment Ability (year)</a:t>
                      </a:r>
                      <a:endParaRPr lang="en-US" dirty="0">
                        <a:effectLst/>
                      </a:endParaRPr>
                    </a:p>
                  </a:txBody>
                  <a:tcPr marL="68580" marR="68580" marT="0" marB="0"/>
                </a:tc>
                <a:tc>
                  <a:txBody>
                    <a:bodyPr/>
                    <a:lstStyle/>
                    <a:p>
                      <a:pPr algn="ctr">
                        <a:lnSpc>
                          <a:spcPct val="150000"/>
                        </a:lnSpc>
                        <a:spcAft>
                          <a:spcPts val="0"/>
                        </a:spcAft>
                      </a:pPr>
                      <a:r>
                        <a:rPr lang="en-US" sz="1200" dirty="0">
                          <a:effectLst/>
                        </a:rPr>
                        <a:t>Number of Respondent</a:t>
                      </a:r>
                      <a:endParaRPr lang="en-US" dirty="0">
                        <a:effectLst/>
                      </a:endParaRPr>
                    </a:p>
                  </a:txBody>
                  <a:tcPr marL="68580" marR="68580" marT="0" marB="0"/>
                </a:tc>
                <a:tc>
                  <a:txBody>
                    <a:bodyPr/>
                    <a:lstStyle/>
                    <a:p>
                      <a:pPr algn="ctr">
                        <a:lnSpc>
                          <a:spcPct val="150000"/>
                        </a:lnSpc>
                        <a:spcAft>
                          <a:spcPts val="0"/>
                        </a:spcAft>
                      </a:pPr>
                      <a:r>
                        <a:rPr lang="en-US" sz="1200" dirty="0">
                          <a:effectLst/>
                        </a:rPr>
                        <a:t>Percentage</a:t>
                      </a:r>
                      <a:endParaRPr lang="en-US" dirty="0">
                        <a:effectLst/>
                      </a:endParaRPr>
                    </a:p>
                  </a:txBody>
                  <a:tcPr marL="68580" marR="68580" marT="0" marB="0"/>
                </a:tc>
                <a:extLst>
                  <a:ext uri="{0D108BD9-81ED-4DB2-BD59-A6C34878D82A}">
                    <a16:rowId xmlns:a16="http://schemas.microsoft.com/office/drawing/2014/main" xmlns="" val="444728083"/>
                  </a:ext>
                </a:extLst>
              </a:tr>
              <a:tr h="232318">
                <a:tc>
                  <a:txBody>
                    <a:bodyPr/>
                    <a:lstStyle/>
                    <a:p>
                      <a:pPr>
                        <a:lnSpc>
                          <a:spcPct val="150000"/>
                        </a:lnSpc>
                        <a:spcAft>
                          <a:spcPts val="0"/>
                        </a:spcAft>
                      </a:pPr>
                      <a:r>
                        <a:rPr lang="en-US" sz="1200">
                          <a:effectLst/>
                        </a:rPr>
                        <a:t>5 years</a:t>
                      </a:r>
                    </a:p>
                  </a:txBody>
                  <a:tcPr marL="68580" marR="68580" marT="0" marB="0"/>
                </a:tc>
                <a:tc>
                  <a:txBody>
                    <a:bodyPr/>
                    <a:lstStyle/>
                    <a:p>
                      <a:pPr algn="ctr">
                        <a:lnSpc>
                          <a:spcPct val="150000"/>
                        </a:lnSpc>
                        <a:spcAft>
                          <a:spcPts val="0"/>
                        </a:spcAft>
                      </a:pPr>
                      <a:r>
                        <a:rPr lang="en-US" sz="1200">
                          <a:effectLst/>
                        </a:rPr>
                        <a:t>77</a:t>
                      </a:r>
                      <a:endParaRPr lang="en-US">
                        <a:effectLst/>
                      </a:endParaRPr>
                    </a:p>
                  </a:txBody>
                  <a:tcPr marL="68580" marR="68580" marT="0" marB="0"/>
                </a:tc>
                <a:tc>
                  <a:txBody>
                    <a:bodyPr/>
                    <a:lstStyle/>
                    <a:p>
                      <a:pPr algn="ctr">
                        <a:lnSpc>
                          <a:spcPct val="150000"/>
                        </a:lnSpc>
                        <a:spcAft>
                          <a:spcPts val="0"/>
                        </a:spcAft>
                      </a:pPr>
                      <a:r>
                        <a:rPr lang="en-US" sz="1200">
                          <a:effectLst/>
                        </a:rPr>
                        <a:t>23,84</a:t>
                      </a:r>
                      <a:endParaRPr lang="en-US">
                        <a:effectLst/>
                      </a:endParaRPr>
                    </a:p>
                  </a:txBody>
                  <a:tcPr marL="68580" marR="68580" marT="0" marB="0"/>
                </a:tc>
                <a:extLst>
                  <a:ext uri="{0D108BD9-81ED-4DB2-BD59-A6C34878D82A}">
                    <a16:rowId xmlns:a16="http://schemas.microsoft.com/office/drawing/2014/main" xmlns="" val="325900545"/>
                  </a:ext>
                </a:extLst>
              </a:tr>
              <a:tr h="232318">
                <a:tc>
                  <a:txBody>
                    <a:bodyPr/>
                    <a:lstStyle/>
                    <a:p>
                      <a:pPr>
                        <a:lnSpc>
                          <a:spcPct val="150000"/>
                        </a:lnSpc>
                        <a:spcAft>
                          <a:spcPts val="0"/>
                        </a:spcAft>
                      </a:pPr>
                      <a:r>
                        <a:rPr lang="en-US" sz="1200" dirty="0">
                          <a:effectLst/>
                        </a:rPr>
                        <a:t>2 </a:t>
                      </a:r>
                      <a:r>
                        <a:rPr lang="en-US" sz="1200" b="1" i="0" u="none" strike="noStrike" noProof="0" dirty="0">
                          <a:effectLst/>
                          <a:latin typeface="Calibri"/>
                        </a:rPr>
                        <a:t>years</a:t>
                      </a:r>
                      <a:endParaRPr lang="en-US" dirty="0">
                        <a:effectLst/>
                      </a:endParaRPr>
                    </a:p>
                  </a:txBody>
                  <a:tcPr marL="68580" marR="68580" marT="0" marB="0"/>
                </a:tc>
                <a:tc>
                  <a:txBody>
                    <a:bodyPr/>
                    <a:lstStyle/>
                    <a:p>
                      <a:pPr algn="ctr">
                        <a:lnSpc>
                          <a:spcPct val="150000"/>
                        </a:lnSpc>
                        <a:spcAft>
                          <a:spcPts val="0"/>
                        </a:spcAft>
                      </a:pPr>
                      <a:r>
                        <a:rPr lang="en-US" sz="1200">
                          <a:effectLst/>
                        </a:rPr>
                        <a:t>65</a:t>
                      </a:r>
                      <a:endParaRPr lang="en-US">
                        <a:effectLst/>
                      </a:endParaRPr>
                    </a:p>
                  </a:txBody>
                  <a:tcPr marL="68580" marR="68580" marT="0" marB="0"/>
                </a:tc>
                <a:tc>
                  <a:txBody>
                    <a:bodyPr/>
                    <a:lstStyle/>
                    <a:p>
                      <a:pPr algn="ctr">
                        <a:lnSpc>
                          <a:spcPct val="150000"/>
                        </a:lnSpc>
                        <a:spcAft>
                          <a:spcPts val="0"/>
                        </a:spcAft>
                      </a:pPr>
                      <a:r>
                        <a:rPr lang="en-US" sz="1200">
                          <a:effectLst/>
                        </a:rPr>
                        <a:t>20,12</a:t>
                      </a:r>
                      <a:endParaRPr lang="en-US">
                        <a:effectLst/>
                      </a:endParaRPr>
                    </a:p>
                  </a:txBody>
                  <a:tcPr marL="68580" marR="68580" marT="0" marB="0"/>
                </a:tc>
                <a:extLst>
                  <a:ext uri="{0D108BD9-81ED-4DB2-BD59-A6C34878D82A}">
                    <a16:rowId xmlns:a16="http://schemas.microsoft.com/office/drawing/2014/main" xmlns="" val="1322374233"/>
                  </a:ext>
                </a:extLst>
              </a:tr>
              <a:tr h="232318">
                <a:tc>
                  <a:txBody>
                    <a:bodyPr/>
                    <a:lstStyle/>
                    <a:p>
                      <a:pPr>
                        <a:lnSpc>
                          <a:spcPct val="150000"/>
                        </a:lnSpc>
                        <a:spcAft>
                          <a:spcPts val="0"/>
                        </a:spcAft>
                      </a:pPr>
                      <a:r>
                        <a:rPr lang="en-US" sz="1200">
                          <a:effectLst/>
                        </a:rPr>
                        <a:t>3 </a:t>
                      </a:r>
                      <a:r>
                        <a:rPr lang="en-US" sz="1200" b="1" i="0" u="none" strike="noStrike" noProof="0">
                          <a:effectLst/>
                          <a:latin typeface="Calibri"/>
                        </a:rPr>
                        <a:t>years</a:t>
                      </a:r>
                      <a:endParaRPr lang="en-US">
                        <a:effectLst/>
                      </a:endParaRPr>
                    </a:p>
                  </a:txBody>
                  <a:tcPr marL="68580" marR="68580" marT="0" marB="0"/>
                </a:tc>
                <a:tc>
                  <a:txBody>
                    <a:bodyPr/>
                    <a:lstStyle/>
                    <a:p>
                      <a:pPr algn="ctr">
                        <a:lnSpc>
                          <a:spcPct val="150000"/>
                        </a:lnSpc>
                        <a:spcAft>
                          <a:spcPts val="0"/>
                        </a:spcAft>
                      </a:pPr>
                      <a:r>
                        <a:rPr lang="en-US" sz="1200">
                          <a:effectLst/>
                        </a:rPr>
                        <a:t>57</a:t>
                      </a:r>
                      <a:endParaRPr lang="en-US">
                        <a:effectLst/>
                      </a:endParaRPr>
                    </a:p>
                  </a:txBody>
                  <a:tcPr marL="68580" marR="68580" marT="0" marB="0"/>
                </a:tc>
                <a:tc>
                  <a:txBody>
                    <a:bodyPr/>
                    <a:lstStyle/>
                    <a:p>
                      <a:pPr algn="ctr">
                        <a:lnSpc>
                          <a:spcPct val="150000"/>
                        </a:lnSpc>
                        <a:spcAft>
                          <a:spcPts val="0"/>
                        </a:spcAft>
                      </a:pPr>
                      <a:r>
                        <a:rPr lang="en-US" sz="1200">
                          <a:effectLst/>
                        </a:rPr>
                        <a:t>17,65</a:t>
                      </a:r>
                      <a:endParaRPr lang="en-US">
                        <a:effectLst/>
                      </a:endParaRPr>
                    </a:p>
                  </a:txBody>
                  <a:tcPr marL="68580" marR="68580" marT="0" marB="0"/>
                </a:tc>
                <a:extLst>
                  <a:ext uri="{0D108BD9-81ED-4DB2-BD59-A6C34878D82A}">
                    <a16:rowId xmlns:a16="http://schemas.microsoft.com/office/drawing/2014/main" xmlns="" val="3873688162"/>
                  </a:ext>
                </a:extLst>
              </a:tr>
              <a:tr h="232318">
                <a:tc>
                  <a:txBody>
                    <a:bodyPr/>
                    <a:lstStyle/>
                    <a:p>
                      <a:pPr>
                        <a:lnSpc>
                          <a:spcPct val="150000"/>
                        </a:lnSpc>
                        <a:spcAft>
                          <a:spcPts val="0"/>
                        </a:spcAft>
                      </a:pPr>
                      <a:r>
                        <a:rPr lang="en-US" sz="1200">
                          <a:effectLst/>
                        </a:rPr>
                        <a:t>1 </a:t>
                      </a:r>
                      <a:r>
                        <a:rPr lang="en-US" sz="1200" b="1" i="0" u="none" strike="noStrike" noProof="0">
                          <a:effectLst/>
                          <a:latin typeface="Calibri"/>
                        </a:rPr>
                        <a:t>year</a:t>
                      </a:r>
                      <a:endParaRPr lang="en-US">
                        <a:effectLst/>
                      </a:endParaRPr>
                    </a:p>
                  </a:txBody>
                  <a:tcPr marL="68580" marR="68580" marT="0" marB="0"/>
                </a:tc>
                <a:tc>
                  <a:txBody>
                    <a:bodyPr/>
                    <a:lstStyle/>
                    <a:p>
                      <a:pPr algn="ctr">
                        <a:lnSpc>
                          <a:spcPct val="150000"/>
                        </a:lnSpc>
                        <a:spcAft>
                          <a:spcPts val="0"/>
                        </a:spcAft>
                      </a:pPr>
                      <a:r>
                        <a:rPr lang="en-US" sz="1200">
                          <a:effectLst/>
                        </a:rPr>
                        <a:t>47</a:t>
                      </a:r>
                      <a:endParaRPr lang="en-US">
                        <a:effectLst/>
                      </a:endParaRPr>
                    </a:p>
                  </a:txBody>
                  <a:tcPr marL="68580" marR="68580" marT="0" marB="0"/>
                </a:tc>
                <a:tc>
                  <a:txBody>
                    <a:bodyPr/>
                    <a:lstStyle/>
                    <a:p>
                      <a:pPr algn="ctr">
                        <a:lnSpc>
                          <a:spcPct val="150000"/>
                        </a:lnSpc>
                        <a:spcAft>
                          <a:spcPts val="0"/>
                        </a:spcAft>
                      </a:pPr>
                      <a:r>
                        <a:rPr lang="en-US" sz="1200">
                          <a:effectLst/>
                        </a:rPr>
                        <a:t>14,55</a:t>
                      </a:r>
                      <a:endParaRPr lang="en-US">
                        <a:effectLst/>
                      </a:endParaRPr>
                    </a:p>
                  </a:txBody>
                  <a:tcPr marL="68580" marR="68580" marT="0" marB="0"/>
                </a:tc>
                <a:extLst>
                  <a:ext uri="{0D108BD9-81ED-4DB2-BD59-A6C34878D82A}">
                    <a16:rowId xmlns:a16="http://schemas.microsoft.com/office/drawing/2014/main" xmlns="" val="3746598747"/>
                  </a:ext>
                </a:extLst>
              </a:tr>
              <a:tr h="232318">
                <a:tc>
                  <a:txBody>
                    <a:bodyPr/>
                    <a:lstStyle/>
                    <a:p>
                      <a:pPr>
                        <a:lnSpc>
                          <a:spcPct val="150000"/>
                        </a:lnSpc>
                        <a:spcAft>
                          <a:spcPts val="0"/>
                        </a:spcAft>
                      </a:pPr>
                      <a:r>
                        <a:rPr lang="en-US" sz="1200">
                          <a:effectLst/>
                        </a:rPr>
                        <a:t>10 </a:t>
                      </a:r>
                      <a:r>
                        <a:rPr lang="en-US" sz="1200" b="1" i="0" u="none" strike="noStrike" noProof="0">
                          <a:effectLst/>
                          <a:latin typeface="Calibri"/>
                        </a:rPr>
                        <a:t>years</a:t>
                      </a:r>
                      <a:endParaRPr lang="en-US">
                        <a:effectLst/>
                      </a:endParaRPr>
                    </a:p>
                  </a:txBody>
                  <a:tcPr marL="68580" marR="68580" marT="0" marB="0"/>
                </a:tc>
                <a:tc>
                  <a:txBody>
                    <a:bodyPr/>
                    <a:lstStyle/>
                    <a:p>
                      <a:pPr algn="ctr">
                        <a:lnSpc>
                          <a:spcPct val="150000"/>
                        </a:lnSpc>
                        <a:spcAft>
                          <a:spcPts val="0"/>
                        </a:spcAft>
                      </a:pPr>
                      <a:r>
                        <a:rPr lang="en-US" sz="1200">
                          <a:effectLst/>
                        </a:rPr>
                        <a:t>23</a:t>
                      </a:r>
                      <a:endParaRPr lang="en-US">
                        <a:effectLst/>
                      </a:endParaRPr>
                    </a:p>
                  </a:txBody>
                  <a:tcPr marL="68580" marR="68580" marT="0" marB="0"/>
                </a:tc>
                <a:tc>
                  <a:txBody>
                    <a:bodyPr/>
                    <a:lstStyle/>
                    <a:p>
                      <a:pPr algn="ctr">
                        <a:lnSpc>
                          <a:spcPct val="150000"/>
                        </a:lnSpc>
                        <a:spcAft>
                          <a:spcPts val="0"/>
                        </a:spcAft>
                      </a:pPr>
                      <a:r>
                        <a:rPr lang="en-US" sz="1200">
                          <a:effectLst/>
                        </a:rPr>
                        <a:t>7,12</a:t>
                      </a:r>
                      <a:endParaRPr lang="en-US">
                        <a:effectLst/>
                      </a:endParaRPr>
                    </a:p>
                  </a:txBody>
                  <a:tcPr marL="68580" marR="68580" marT="0" marB="0"/>
                </a:tc>
                <a:extLst>
                  <a:ext uri="{0D108BD9-81ED-4DB2-BD59-A6C34878D82A}">
                    <a16:rowId xmlns:a16="http://schemas.microsoft.com/office/drawing/2014/main" xmlns="" val="1087191641"/>
                  </a:ext>
                </a:extLst>
              </a:tr>
              <a:tr h="232318">
                <a:tc>
                  <a:txBody>
                    <a:bodyPr/>
                    <a:lstStyle/>
                    <a:p>
                      <a:pPr>
                        <a:lnSpc>
                          <a:spcPct val="150000"/>
                        </a:lnSpc>
                        <a:spcAft>
                          <a:spcPts val="0"/>
                        </a:spcAft>
                      </a:pPr>
                      <a:r>
                        <a:rPr lang="en-US" sz="1200">
                          <a:effectLst/>
                        </a:rPr>
                        <a:t>4 </a:t>
                      </a:r>
                      <a:r>
                        <a:rPr lang="en-US" sz="1200" b="1" i="0" u="none" strike="noStrike" noProof="0">
                          <a:effectLst/>
                          <a:latin typeface="Calibri"/>
                        </a:rPr>
                        <a:t>years</a:t>
                      </a:r>
                      <a:endParaRPr lang="en-US">
                        <a:effectLst/>
                      </a:endParaRPr>
                    </a:p>
                  </a:txBody>
                  <a:tcPr marL="68580" marR="68580" marT="0" marB="0"/>
                </a:tc>
                <a:tc>
                  <a:txBody>
                    <a:bodyPr/>
                    <a:lstStyle/>
                    <a:p>
                      <a:pPr algn="ctr">
                        <a:lnSpc>
                          <a:spcPct val="150000"/>
                        </a:lnSpc>
                        <a:spcAft>
                          <a:spcPts val="0"/>
                        </a:spcAft>
                      </a:pPr>
                      <a:r>
                        <a:rPr lang="en-US" sz="1200">
                          <a:effectLst/>
                        </a:rPr>
                        <a:t>14</a:t>
                      </a:r>
                      <a:endParaRPr lang="en-US">
                        <a:effectLst/>
                      </a:endParaRPr>
                    </a:p>
                  </a:txBody>
                  <a:tcPr marL="68580" marR="68580" marT="0" marB="0"/>
                </a:tc>
                <a:tc>
                  <a:txBody>
                    <a:bodyPr/>
                    <a:lstStyle/>
                    <a:p>
                      <a:pPr algn="ctr">
                        <a:lnSpc>
                          <a:spcPct val="150000"/>
                        </a:lnSpc>
                        <a:spcAft>
                          <a:spcPts val="0"/>
                        </a:spcAft>
                      </a:pPr>
                      <a:r>
                        <a:rPr lang="en-US" sz="1200">
                          <a:effectLst/>
                        </a:rPr>
                        <a:t>4,33</a:t>
                      </a:r>
                      <a:endParaRPr lang="en-US">
                        <a:effectLst/>
                      </a:endParaRPr>
                    </a:p>
                  </a:txBody>
                  <a:tcPr marL="68580" marR="68580" marT="0" marB="0"/>
                </a:tc>
                <a:extLst>
                  <a:ext uri="{0D108BD9-81ED-4DB2-BD59-A6C34878D82A}">
                    <a16:rowId xmlns:a16="http://schemas.microsoft.com/office/drawing/2014/main" xmlns="" val="284656331"/>
                  </a:ext>
                </a:extLst>
              </a:tr>
              <a:tr h="232318">
                <a:tc>
                  <a:txBody>
                    <a:bodyPr/>
                    <a:lstStyle/>
                    <a:p>
                      <a:pPr>
                        <a:lnSpc>
                          <a:spcPct val="150000"/>
                        </a:lnSpc>
                        <a:spcAft>
                          <a:spcPts val="0"/>
                        </a:spcAft>
                      </a:pPr>
                      <a:r>
                        <a:rPr lang="en-US" sz="1200">
                          <a:effectLst/>
                        </a:rPr>
                        <a:t>Cash</a:t>
                      </a:r>
                      <a:endParaRPr lang="en-US">
                        <a:effectLst/>
                      </a:endParaRPr>
                    </a:p>
                  </a:txBody>
                  <a:tcPr marL="68580" marR="68580" marT="0" marB="0"/>
                </a:tc>
                <a:tc>
                  <a:txBody>
                    <a:bodyPr/>
                    <a:lstStyle/>
                    <a:p>
                      <a:pPr algn="ctr">
                        <a:lnSpc>
                          <a:spcPct val="150000"/>
                        </a:lnSpc>
                        <a:spcAft>
                          <a:spcPts val="0"/>
                        </a:spcAft>
                      </a:pPr>
                      <a:r>
                        <a:rPr lang="en-US" sz="1200">
                          <a:effectLst/>
                        </a:rPr>
                        <a:t>13</a:t>
                      </a:r>
                      <a:endParaRPr lang="en-US">
                        <a:effectLst/>
                      </a:endParaRPr>
                    </a:p>
                  </a:txBody>
                  <a:tcPr marL="68580" marR="68580" marT="0" marB="0"/>
                </a:tc>
                <a:tc>
                  <a:txBody>
                    <a:bodyPr/>
                    <a:lstStyle/>
                    <a:p>
                      <a:pPr algn="ctr">
                        <a:lnSpc>
                          <a:spcPct val="150000"/>
                        </a:lnSpc>
                        <a:spcAft>
                          <a:spcPts val="0"/>
                        </a:spcAft>
                      </a:pPr>
                      <a:r>
                        <a:rPr lang="en-US" sz="1200">
                          <a:effectLst/>
                        </a:rPr>
                        <a:t>4,02</a:t>
                      </a:r>
                      <a:endParaRPr lang="en-US">
                        <a:effectLst/>
                      </a:endParaRPr>
                    </a:p>
                  </a:txBody>
                  <a:tcPr marL="68580" marR="68580" marT="0" marB="0"/>
                </a:tc>
                <a:extLst>
                  <a:ext uri="{0D108BD9-81ED-4DB2-BD59-A6C34878D82A}">
                    <a16:rowId xmlns:a16="http://schemas.microsoft.com/office/drawing/2014/main" xmlns="" val="1993604450"/>
                  </a:ext>
                </a:extLst>
              </a:tr>
              <a:tr h="232318">
                <a:tc>
                  <a:txBody>
                    <a:bodyPr/>
                    <a:lstStyle/>
                    <a:p>
                      <a:pPr>
                        <a:lnSpc>
                          <a:spcPct val="150000"/>
                        </a:lnSpc>
                        <a:spcAft>
                          <a:spcPts val="0"/>
                        </a:spcAft>
                      </a:pPr>
                      <a:r>
                        <a:rPr lang="en-US" sz="1200">
                          <a:effectLst/>
                        </a:rPr>
                        <a:t>6 </a:t>
                      </a:r>
                      <a:r>
                        <a:rPr lang="en-US" sz="1200" b="1" i="0" u="none" strike="noStrike" noProof="0">
                          <a:effectLst/>
                          <a:latin typeface="Calibri"/>
                        </a:rPr>
                        <a:t>years</a:t>
                      </a:r>
                      <a:endParaRPr lang="en-US" sz="1200">
                        <a:effectLst/>
                      </a:endParaRPr>
                    </a:p>
                  </a:txBody>
                  <a:tcPr marL="68580" marR="68580" marT="0" marB="0"/>
                </a:tc>
                <a:tc>
                  <a:txBody>
                    <a:bodyPr/>
                    <a:lstStyle/>
                    <a:p>
                      <a:pPr algn="ctr">
                        <a:lnSpc>
                          <a:spcPct val="150000"/>
                        </a:lnSpc>
                        <a:spcAft>
                          <a:spcPts val="0"/>
                        </a:spcAft>
                      </a:pPr>
                      <a:r>
                        <a:rPr lang="en-US" sz="1200">
                          <a:effectLst/>
                        </a:rPr>
                        <a:t>7</a:t>
                      </a:r>
                      <a:endParaRPr lang="en-US">
                        <a:effectLst/>
                      </a:endParaRPr>
                    </a:p>
                  </a:txBody>
                  <a:tcPr marL="68580" marR="68580" marT="0" marB="0"/>
                </a:tc>
                <a:tc>
                  <a:txBody>
                    <a:bodyPr/>
                    <a:lstStyle/>
                    <a:p>
                      <a:pPr algn="ctr">
                        <a:lnSpc>
                          <a:spcPct val="150000"/>
                        </a:lnSpc>
                        <a:spcAft>
                          <a:spcPts val="0"/>
                        </a:spcAft>
                      </a:pPr>
                      <a:r>
                        <a:rPr lang="en-US" sz="1200">
                          <a:effectLst/>
                        </a:rPr>
                        <a:t>2,17</a:t>
                      </a:r>
                      <a:endParaRPr lang="en-US">
                        <a:effectLst/>
                      </a:endParaRPr>
                    </a:p>
                  </a:txBody>
                  <a:tcPr marL="68580" marR="68580" marT="0" marB="0"/>
                </a:tc>
                <a:extLst>
                  <a:ext uri="{0D108BD9-81ED-4DB2-BD59-A6C34878D82A}">
                    <a16:rowId xmlns:a16="http://schemas.microsoft.com/office/drawing/2014/main" xmlns="" val="479786388"/>
                  </a:ext>
                </a:extLst>
              </a:tr>
              <a:tr h="232318">
                <a:tc>
                  <a:txBody>
                    <a:bodyPr/>
                    <a:lstStyle/>
                    <a:p>
                      <a:pPr>
                        <a:lnSpc>
                          <a:spcPct val="150000"/>
                        </a:lnSpc>
                        <a:spcAft>
                          <a:spcPts val="0"/>
                        </a:spcAft>
                      </a:pPr>
                      <a:r>
                        <a:rPr lang="en-US" sz="1200">
                          <a:effectLst/>
                        </a:rPr>
                        <a:t>8 </a:t>
                      </a:r>
                      <a:r>
                        <a:rPr lang="en-US" sz="1200" b="1" i="0" u="none" strike="noStrike" noProof="0">
                          <a:effectLst/>
                          <a:latin typeface="Calibri"/>
                        </a:rPr>
                        <a:t>years</a:t>
                      </a:r>
                      <a:endParaRPr lang="en-US" sz="1200">
                        <a:effectLst/>
                      </a:endParaRPr>
                    </a:p>
                  </a:txBody>
                  <a:tcPr marL="68580" marR="68580" marT="0" marB="0"/>
                </a:tc>
                <a:tc>
                  <a:txBody>
                    <a:bodyPr/>
                    <a:lstStyle/>
                    <a:p>
                      <a:pPr algn="ctr">
                        <a:lnSpc>
                          <a:spcPct val="150000"/>
                        </a:lnSpc>
                        <a:spcAft>
                          <a:spcPts val="0"/>
                        </a:spcAft>
                      </a:pPr>
                      <a:r>
                        <a:rPr lang="en-US" sz="1200">
                          <a:effectLst/>
                        </a:rPr>
                        <a:t>6</a:t>
                      </a:r>
                      <a:endParaRPr lang="en-US">
                        <a:effectLst/>
                      </a:endParaRPr>
                    </a:p>
                  </a:txBody>
                  <a:tcPr marL="68580" marR="68580" marT="0" marB="0"/>
                </a:tc>
                <a:tc>
                  <a:txBody>
                    <a:bodyPr/>
                    <a:lstStyle/>
                    <a:p>
                      <a:pPr algn="ctr">
                        <a:lnSpc>
                          <a:spcPct val="150000"/>
                        </a:lnSpc>
                        <a:spcAft>
                          <a:spcPts val="0"/>
                        </a:spcAft>
                      </a:pPr>
                      <a:r>
                        <a:rPr lang="en-US" sz="1200">
                          <a:effectLst/>
                        </a:rPr>
                        <a:t>1,86</a:t>
                      </a:r>
                      <a:endParaRPr lang="en-US">
                        <a:effectLst/>
                      </a:endParaRPr>
                    </a:p>
                  </a:txBody>
                  <a:tcPr marL="68580" marR="68580" marT="0" marB="0"/>
                </a:tc>
                <a:extLst>
                  <a:ext uri="{0D108BD9-81ED-4DB2-BD59-A6C34878D82A}">
                    <a16:rowId xmlns:a16="http://schemas.microsoft.com/office/drawing/2014/main" xmlns="" val="2198866631"/>
                  </a:ext>
                </a:extLst>
              </a:tr>
              <a:tr h="232318">
                <a:tc>
                  <a:txBody>
                    <a:bodyPr/>
                    <a:lstStyle/>
                    <a:p>
                      <a:pPr>
                        <a:lnSpc>
                          <a:spcPct val="150000"/>
                        </a:lnSpc>
                        <a:spcAft>
                          <a:spcPts val="0"/>
                        </a:spcAft>
                      </a:pPr>
                      <a:r>
                        <a:rPr lang="en-US" sz="1200">
                          <a:effectLst/>
                        </a:rPr>
                        <a:t>15 </a:t>
                      </a:r>
                      <a:r>
                        <a:rPr lang="en-US" sz="1200" b="1" i="0" u="none" strike="noStrike" noProof="0">
                          <a:effectLst/>
                          <a:latin typeface="Calibri"/>
                        </a:rPr>
                        <a:t>years</a:t>
                      </a:r>
                      <a:endParaRPr lang="en-US">
                        <a:effectLst/>
                      </a:endParaRPr>
                    </a:p>
                  </a:txBody>
                  <a:tcPr marL="68580" marR="68580" marT="0" marB="0"/>
                </a:tc>
                <a:tc>
                  <a:txBody>
                    <a:bodyPr/>
                    <a:lstStyle/>
                    <a:p>
                      <a:pPr algn="ctr">
                        <a:lnSpc>
                          <a:spcPct val="150000"/>
                        </a:lnSpc>
                        <a:spcAft>
                          <a:spcPts val="0"/>
                        </a:spcAft>
                      </a:pPr>
                      <a:r>
                        <a:rPr lang="en-US" sz="1200">
                          <a:effectLst/>
                        </a:rPr>
                        <a:t>5</a:t>
                      </a:r>
                      <a:endParaRPr lang="en-US">
                        <a:effectLst/>
                      </a:endParaRPr>
                    </a:p>
                  </a:txBody>
                  <a:tcPr marL="68580" marR="68580" marT="0" marB="0"/>
                </a:tc>
                <a:tc>
                  <a:txBody>
                    <a:bodyPr/>
                    <a:lstStyle/>
                    <a:p>
                      <a:pPr algn="ctr">
                        <a:lnSpc>
                          <a:spcPct val="150000"/>
                        </a:lnSpc>
                        <a:spcAft>
                          <a:spcPts val="0"/>
                        </a:spcAft>
                      </a:pPr>
                      <a:r>
                        <a:rPr lang="en-US" sz="1200">
                          <a:effectLst/>
                        </a:rPr>
                        <a:t>1,55</a:t>
                      </a:r>
                      <a:endParaRPr lang="en-US">
                        <a:effectLst/>
                      </a:endParaRPr>
                    </a:p>
                  </a:txBody>
                  <a:tcPr marL="68580" marR="68580" marT="0" marB="0"/>
                </a:tc>
                <a:extLst>
                  <a:ext uri="{0D108BD9-81ED-4DB2-BD59-A6C34878D82A}">
                    <a16:rowId xmlns:a16="http://schemas.microsoft.com/office/drawing/2014/main" xmlns="" val="3036473629"/>
                  </a:ext>
                </a:extLst>
              </a:tr>
              <a:tr h="232318">
                <a:tc>
                  <a:txBody>
                    <a:bodyPr/>
                    <a:lstStyle/>
                    <a:p>
                      <a:pPr>
                        <a:lnSpc>
                          <a:spcPct val="150000"/>
                        </a:lnSpc>
                        <a:spcAft>
                          <a:spcPts val="0"/>
                        </a:spcAft>
                      </a:pPr>
                      <a:r>
                        <a:rPr lang="en-US" sz="1200">
                          <a:effectLst/>
                        </a:rPr>
                        <a:t>Depend on cost</a:t>
                      </a:r>
                    </a:p>
                  </a:txBody>
                  <a:tcPr marL="68580" marR="68580" marT="0" marB="0"/>
                </a:tc>
                <a:tc>
                  <a:txBody>
                    <a:bodyPr/>
                    <a:lstStyle/>
                    <a:p>
                      <a:pPr algn="ctr">
                        <a:lnSpc>
                          <a:spcPct val="150000"/>
                        </a:lnSpc>
                        <a:spcAft>
                          <a:spcPts val="0"/>
                        </a:spcAft>
                      </a:pPr>
                      <a:r>
                        <a:rPr lang="en-US" sz="1200">
                          <a:effectLst/>
                        </a:rPr>
                        <a:t>2</a:t>
                      </a:r>
                      <a:endParaRPr lang="en-US">
                        <a:effectLst/>
                      </a:endParaRPr>
                    </a:p>
                  </a:txBody>
                  <a:tcPr marL="68580" marR="68580" marT="0" marB="0"/>
                </a:tc>
                <a:tc>
                  <a:txBody>
                    <a:bodyPr/>
                    <a:lstStyle/>
                    <a:p>
                      <a:pPr algn="ctr">
                        <a:lnSpc>
                          <a:spcPct val="150000"/>
                        </a:lnSpc>
                        <a:spcAft>
                          <a:spcPts val="0"/>
                        </a:spcAft>
                      </a:pPr>
                      <a:r>
                        <a:rPr lang="en-US" sz="1200">
                          <a:effectLst/>
                        </a:rPr>
                        <a:t>0,62</a:t>
                      </a:r>
                      <a:endParaRPr lang="en-US">
                        <a:effectLst/>
                      </a:endParaRPr>
                    </a:p>
                  </a:txBody>
                  <a:tcPr marL="68580" marR="68580" marT="0" marB="0"/>
                </a:tc>
                <a:extLst>
                  <a:ext uri="{0D108BD9-81ED-4DB2-BD59-A6C34878D82A}">
                    <a16:rowId xmlns:a16="http://schemas.microsoft.com/office/drawing/2014/main" xmlns="" val="1811331599"/>
                  </a:ext>
                </a:extLst>
              </a:tr>
              <a:tr h="232318">
                <a:tc>
                  <a:txBody>
                    <a:bodyPr/>
                    <a:lstStyle/>
                    <a:p>
                      <a:pPr>
                        <a:lnSpc>
                          <a:spcPct val="150000"/>
                        </a:lnSpc>
                        <a:spcAft>
                          <a:spcPts val="0"/>
                        </a:spcAft>
                      </a:pPr>
                      <a:r>
                        <a:rPr lang="en-US" sz="1200">
                          <a:effectLst/>
                        </a:rPr>
                        <a:t>12 </a:t>
                      </a:r>
                      <a:r>
                        <a:rPr lang="en-US" sz="1200" b="1" i="0" u="none" strike="noStrike" noProof="0">
                          <a:effectLst/>
                          <a:latin typeface="Calibri"/>
                        </a:rPr>
                        <a:t>years</a:t>
                      </a:r>
                      <a:endParaRPr lang="en-US">
                        <a:effectLst/>
                      </a:endParaRPr>
                    </a:p>
                  </a:txBody>
                  <a:tcPr marL="68580" marR="68580" marT="0" marB="0"/>
                </a:tc>
                <a:tc>
                  <a:txBody>
                    <a:bodyPr/>
                    <a:lstStyle/>
                    <a:p>
                      <a:pPr algn="ctr">
                        <a:lnSpc>
                          <a:spcPct val="150000"/>
                        </a:lnSpc>
                        <a:spcAft>
                          <a:spcPts val="0"/>
                        </a:spcAft>
                      </a:pPr>
                      <a:r>
                        <a:rPr lang="en-US" sz="1200">
                          <a:effectLst/>
                        </a:rPr>
                        <a:t>1</a:t>
                      </a:r>
                      <a:endParaRPr lang="en-US">
                        <a:effectLst/>
                      </a:endParaRPr>
                    </a:p>
                  </a:txBody>
                  <a:tcPr marL="68580" marR="68580" marT="0" marB="0"/>
                </a:tc>
                <a:tc>
                  <a:txBody>
                    <a:bodyPr/>
                    <a:lstStyle/>
                    <a:p>
                      <a:pPr algn="ctr">
                        <a:lnSpc>
                          <a:spcPct val="150000"/>
                        </a:lnSpc>
                        <a:spcAft>
                          <a:spcPts val="0"/>
                        </a:spcAft>
                      </a:pPr>
                      <a:r>
                        <a:rPr lang="en-US" sz="1200">
                          <a:effectLst/>
                        </a:rPr>
                        <a:t>0,31</a:t>
                      </a:r>
                      <a:endParaRPr lang="en-US">
                        <a:effectLst/>
                      </a:endParaRPr>
                    </a:p>
                  </a:txBody>
                  <a:tcPr marL="68580" marR="68580" marT="0" marB="0"/>
                </a:tc>
                <a:extLst>
                  <a:ext uri="{0D108BD9-81ED-4DB2-BD59-A6C34878D82A}">
                    <a16:rowId xmlns:a16="http://schemas.microsoft.com/office/drawing/2014/main" xmlns="" val="2347319090"/>
                  </a:ext>
                </a:extLst>
              </a:tr>
              <a:tr h="232318">
                <a:tc>
                  <a:txBody>
                    <a:bodyPr/>
                    <a:lstStyle/>
                    <a:p>
                      <a:pPr>
                        <a:lnSpc>
                          <a:spcPct val="150000"/>
                        </a:lnSpc>
                        <a:spcAft>
                          <a:spcPts val="0"/>
                        </a:spcAft>
                      </a:pPr>
                      <a:r>
                        <a:rPr lang="en-US" sz="1200">
                          <a:effectLst/>
                        </a:rPr>
                        <a:t>0,25 </a:t>
                      </a:r>
                      <a:r>
                        <a:rPr lang="en-US" sz="1200" b="1" i="0" u="none" strike="noStrike" noProof="0">
                          <a:effectLst/>
                          <a:latin typeface="Calibri"/>
                        </a:rPr>
                        <a:t>years</a:t>
                      </a:r>
                      <a:endParaRPr lang="en-US">
                        <a:effectLst/>
                      </a:endParaRPr>
                    </a:p>
                  </a:txBody>
                  <a:tcPr marL="68580" marR="68580" marT="0" marB="0"/>
                </a:tc>
                <a:tc>
                  <a:txBody>
                    <a:bodyPr/>
                    <a:lstStyle/>
                    <a:p>
                      <a:pPr algn="ctr">
                        <a:lnSpc>
                          <a:spcPct val="150000"/>
                        </a:lnSpc>
                        <a:spcAft>
                          <a:spcPts val="0"/>
                        </a:spcAft>
                      </a:pPr>
                      <a:r>
                        <a:rPr lang="en-US" sz="1200">
                          <a:effectLst/>
                        </a:rPr>
                        <a:t>1</a:t>
                      </a:r>
                      <a:endParaRPr lang="en-US">
                        <a:effectLst/>
                      </a:endParaRPr>
                    </a:p>
                  </a:txBody>
                  <a:tcPr marL="68580" marR="68580" marT="0" marB="0"/>
                </a:tc>
                <a:tc>
                  <a:txBody>
                    <a:bodyPr/>
                    <a:lstStyle/>
                    <a:p>
                      <a:pPr algn="ctr">
                        <a:lnSpc>
                          <a:spcPct val="150000"/>
                        </a:lnSpc>
                        <a:spcAft>
                          <a:spcPts val="0"/>
                        </a:spcAft>
                      </a:pPr>
                      <a:r>
                        <a:rPr lang="en-US" sz="1200">
                          <a:effectLst/>
                        </a:rPr>
                        <a:t>0,31</a:t>
                      </a:r>
                      <a:endParaRPr lang="en-US">
                        <a:effectLst/>
                      </a:endParaRPr>
                    </a:p>
                  </a:txBody>
                  <a:tcPr marL="68580" marR="68580" marT="0" marB="0"/>
                </a:tc>
                <a:extLst>
                  <a:ext uri="{0D108BD9-81ED-4DB2-BD59-A6C34878D82A}">
                    <a16:rowId xmlns:a16="http://schemas.microsoft.com/office/drawing/2014/main" xmlns="" val="1668737826"/>
                  </a:ext>
                </a:extLst>
              </a:tr>
              <a:tr h="232318">
                <a:tc>
                  <a:txBody>
                    <a:bodyPr/>
                    <a:lstStyle/>
                    <a:p>
                      <a:pPr>
                        <a:lnSpc>
                          <a:spcPct val="150000"/>
                        </a:lnSpc>
                        <a:spcAft>
                          <a:spcPts val="0"/>
                        </a:spcAft>
                      </a:pPr>
                      <a:r>
                        <a:rPr lang="en-US" sz="1200">
                          <a:effectLst/>
                        </a:rPr>
                        <a:t>4,5 </a:t>
                      </a:r>
                      <a:r>
                        <a:rPr lang="en-US" sz="1200" b="1" i="0" u="none" strike="noStrike" noProof="0">
                          <a:effectLst/>
                          <a:latin typeface="Calibri"/>
                        </a:rPr>
                        <a:t>years</a:t>
                      </a:r>
                      <a:endParaRPr lang="en-US">
                        <a:effectLst/>
                      </a:endParaRPr>
                    </a:p>
                  </a:txBody>
                  <a:tcPr marL="68580" marR="68580" marT="0" marB="0"/>
                </a:tc>
                <a:tc>
                  <a:txBody>
                    <a:bodyPr/>
                    <a:lstStyle/>
                    <a:p>
                      <a:pPr algn="ctr">
                        <a:lnSpc>
                          <a:spcPct val="150000"/>
                        </a:lnSpc>
                        <a:spcAft>
                          <a:spcPts val="0"/>
                        </a:spcAft>
                      </a:pPr>
                      <a:r>
                        <a:rPr lang="en-US" sz="1200">
                          <a:effectLst/>
                        </a:rPr>
                        <a:t>1</a:t>
                      </a:r>
                      <a:endParaRPr lang="en-US">
                        <a:effectLst/>
                      </a:endParaRPr>
                    </a:p>
                  </a:txBody>
                  <a:tcPr marL="68580" marR="68580" marT="0" marB="0"/>
                </a:tc>
                <a:tc>
                  <a:txBody>
                    <a:bodyPr/>
                    <a:lstStyle/>
                    <a:p>
                      <a:pPr algn="ctr">
                        <a:lnSpc>
                          <a:spcPct val="150000"/>
                        </a:lnSpc>
                        <a:spcAft>
                          <a:spcPts val="0"/>
                        </a:spcAft>
                      </a:pPr>
                      <a:r>
                        <a:rPr lang="en-US" sz="1200">
                          <a:effectLst/>
                        </a:rPr>
                        <a:t>0,31</a:t>
                      </a:r>
                      <a:endParaRPr lang="en-US">
                        <a:effectLst/>
                      </a:endParaRPr>
                    </a:p>
                  </a:txBody>
                  <a:tcPr marL="68580" marR="68580" marT="0" marB="0"/>
                </a:tc>
                <a:extLst>
                  <a:ext uri="{0D108BD9-81ED-4DB2-BD59-A6C34878D82A}">
                    <a16:rowId xmlns:a16="http://schemas.microsoft.com/office/drawing/2014/main" xmlns="" val="2519774070"/>
                  </a:ext>
                </a:extLst>
              </a:tr>
              <a:tr h="232318">
                <a:tc>
                  <a:txBody>
                    <a:bodyPr/>
                    <a:lstStyle/>
                    <a:p>
                      <a:pPr>
                        <a:lnSpc>
                          <a:spcPct val="150000"/>
                        </a:lnSpc>
                        <a:spcAft>
                          <a:spcPts val="0"/>
                        </a:spcAft>
                      </a:pPr>
                      <a:r>
                        <a:rPr lang="en-US" sz="1200">
                          <a:effectLst/>
                        </a:rPr>
                        <a:t>Don't want</a:t>
                      </a:r>
                    </a:p>
                  </a:txBody>
                  <a:tcPr marL="68580" marR="68580" marT="0" marB="0"/>
                </a:tc>
                <a:tc>
                  <a:txBody>
                    <a:bodyPr/>
                    <a:lstStyle/>
                    <a:p>
                      <a:pPr algn="ctr">
                        <a:lnSpc>
                          <a:spcPct val="150000"/>
                        </a:lnSpc>
                        <a:spcAft>
                          <a:spcPts val="0"/>
                        </a:spcAft>
                      </a:pPr>
                      <a:r>
                        <a:rPr lang="en-US" sz="1200">
                          <a:effectLst/>
                        </a:rPr>
                        <a:t>1</a:t>
                      </a:r>
                      <a:endParaRPr lang="en-US">
                        <a:effectLst/>
                      </a:endParaRPr>
                    </a:p>
                  </a:txBody>
                  <a:tcPr marL="68580" marR="68580" marT="0" marB="0"/>
                </a:tc>
                <a:tc>
                  <a:txBody>
                    <a:bodyPr/>
                    <a:lstStyle/>
                    <a:p>
                      <a:pPr algn="ctr">
                        <a:lnSpc>
                          <a:spcPct val="150000"/>
                        </a:lnSpc>
                        <a:spcAft>
                          <a:spcPts val="0"/>
                        </a:spcAft>
                      </a:pPr>
                      <a:r>
                        <a:rPr lang="en-US" sz="1200">
                          <a:effectLst/>
                        </a:rPr>
                        <a:t>0,31</a:t>
                      </a:r>
                      <a:endParaRPr lang="en-US">
                        <a:effectLst/>
                      </a:endParaRPr>
                    </a:p>
                  </a:txBody>
                  <a:tcPr marL="68580" marR="68580" marT="0" marB="0"/>
                </a:tc>
                <a:extLst>
                  <a:ext uri="{0D108BD9-81ED-4DB2-BD59-A6C34878D82A}">
                    <a16:rowId xmlns:a16="http://schemas.microsoft.com/office/drawing/2014/main" xmlns="" val="3241537032"/>
                  </a:ext>
                </a:extLst>
              </a:tr>
              <a:tr h="232318">
                <a:tc>
                  <a:txBody>
                    <a:bodyPr/>
                    <a:lstStyle/>
                    <a:p>
                      <a:pPr>
                        <a:lnSpc>
                          <a:spcPct val="150000"/>
                        </a:lnSpc>
                        <a:spcAft>
                          <a:spcPts val="0"/>
                        </a:spcAft>
                      </a:pPr>
                      <a:r>
                        <a:rPr lang="en-US" sz="1200">
                          <a:effectLst/>
                        </a:rPr>
                        <a:t>3,5 </a:t>
                      </a:r>
                      <a:r>
                        <a:rPr lang="en-US" sz="1200" b="1" i="0" u="none" strike="noStrike" noProof="0">
                          <a:effectLst/>
                          <a:latin typeface="Calibri"/>
                        </a:rPr>
                        <a:t>years</a:t>
                      </a:r>
                      <a:endParaRPr lang="en-US">
                        <a:effectLst/>
                      </a:endParaRPr>
                    </a:p>
                  </a:txBody>
                  <a:tcPr marL="68580" marR="68580" marT="0" marB="0"/>
                </a:tc>
                <a:tc>
                  <a:txBody>
                    <a:bodyPr/>
                    <a:lstStyle/>
                    <a:p>
                      <a:pPr algn="ctr">
                        <a:lnSpc>
                          <a:spcPct val="150000"/>
                        </a:lnSpc>
                        <a:spcAft>
                          <a:spcPts val="0"/>
                        </a:spcAft>
                      </a:pPr>
                      <a:r>
                        <a:rPr lang="en-US" sz="1200">
                          <a:effectLst/>
                        </a:rPr>
                        <a:t>1</a:t>
                      </a:r>
                      <a:endParaRPr lang="en-US">
                        <a:effectLst/>
                      </a:endParaRPr>
                    </a:p>
                  </a:txBody>
                  <a:tcPr marL="68580" marR="68580" marT="0" marB="0"/>
                </a:tc>
                <a:tc>
                  <a:txBody>
                    <a:bodyPr/>
                    <a:lstStyle/>
                    <a:p>
                      <a:pPr algn="ctr">
                        <a:lnSpc>
                          <a:spcPct val="150000"/>
                        </a:lnSpc>
                        <a:spcAft>
                          <a:spcPts val="0"/>
                        </a:spcAft>
                      </a:pPr>
                      <a:r>
                        <a:rPr lang="en-US" sz="1200">
                          <a:effectLst/>
                        </a:rPr>
                        <a:t>0,31</a:t>
                      </a:r>
                      <a:endParaRPr lang="en-US">
                        <a:effectLst/>
                      </a:endParaRPr>
                    </a:p>
                  </a:txBody>
                  <a:tcPr marL="68580" marR="68580" marT="0" marB="0"/>
                </a:tc>
                <a:extLst>
                  <a:ext uri="{0D108BD9-81ED-4DB2-BD59-A6C34878D82A}">
                    <a16:rowId xmlns:a16="http://schemas.microsoft.com/office/drawing/2014/main" xmlns="" val="3516693931"/>
                  </a:ext>
                </a:extLst>
              </a:tr>
              <a:tr h="232318">
                <a:tc>
                  <a:txBody>
                    <a:bodyPr/>
                    <a:lstStyle/>
                    <a:p>
                      <a:pPr>
                        <a:lnSpc>
                          <a:spcPct val="150000"/>
                        </a:lnSpc>
                        <a:spcAft>
                          <a:spcPts val="0"/>
                        </a:spcAft>
                      </a:pPr>
                      <a:r>
                        <a:rPr lang="en-US" sz="1200">
                          <a:effectLst/>
                        </a:rPr>
                        <a:t>Depends on usage</a:t>
                      </a:r>
                    </a:p>
                  </a:txBody>
                  <a:tcPr marL="68580" marR="68580" marT="0" marB="0"/>
                </a:tc>
                <a:tc>
                  <a:txBody>
                    <a:bodyPr/>
                    <a:lstStyle/>
                    <a:p>
                      <a:pPr algn="ctr">
                        <a:lnSpc>
                          <a:spcPct val="150000"/>
                        </a:lnSpc>
                        <a:spcAft>
                          <a:spcPts val="0"/>
                        </a:spcAft>
                      </a:pPr>
                      <a:r>
                        <a:rPr lang="en-US" sz="1200">
                          <a:effectLst/>
                        </a:rPr>
                        <a:t>1</a:t>
                      </a:r>
                      <a:endParaRPr lang="en-US">
                        <a:effectLst/>
                      </a:endParaRPr>
                    </a:p>
                  </a:txBody>
                  <a:tcPr marL="68580" marR="68580" marT="0" marB="0"/>
                </a:tc>
                <a:tc>
                  <a:txBody>
                    <a:bodyPr/>
                    <a:lstStyle/>
                    <a:p>
                      <a:pPr algn="ctr">
                        <a:lnSpc>
                          <a:spcPct val="150000"/>
                        </a:lnSpc>
                        <a:spcAft>
                          <a:spcPts val="0"/>
                        </a:spcAft>
                      </a:pPr>
                      <a:r>
                        <a:rPr lang="en-US" sz="1200">
                          <a:effectLst/>
                        </a:rPr>
                        <a:t>0,31</a:t>
                      </a:r>
                      <a:endParaRPr lang="en-US">
                        <a:effectLst/>
                      </a:endParaRPr>
                    </a:p>
                  </a:txBody>
                  <a:tcPr marL="68580" marR="68580" marT="0" marB="0"/>
                </a:tc>
                <a:extLst>
                  <a:ext uri="{0D108BD9-81ED-4DB2-BD59-A6C34878D82A}">
                    <a16:rowId xmlns:a16="http://schemas.microsoft.com/office/drawing/2014/main" xmlns="" val="3901968308"/>
                  </a:ext>
                </a:extLst>
              </a:tr>
              <a:tr h="232318">
                <a:tc>
                  <a:txBody>
                    <a:bodyPr/>
                    <a:lstStyle/>
                    <a:p>
                      <a:pPr>
                        <a:lnSpc>
                          <a:spcPct val="150000"/>
                        </a:lnSpc>
                        <a:spcAft>
                          <a:spcPts val="0"/>
                        </a:spcAft>
                      </a:pPr>
                      <a:r>
                        <a:rPr lang="en-US" sz="1200">
                          <a:effectLst/>
                        </a:rPr>
                        <a:t>20 </a:t>
                      </a:r>
                      <a:r>
                        <a:rPr lang="en-US" sz="1200" b="1" i="0" u="none" strike="noStrike" noProof="0">
                          <a:effectLst/>
                          <a:latin typeface="Calibri"/>
                        </a:rPr>
                        <a:t>years</a:t>
                      </a:r>
                      <a:endParaRPr lang="en-US">
                        <a:effectLst/>
                      </a:endParaRPr>
                    </a:p>
                  </a:txBody>
                  <a:tcPr marL="68580" marR="68580" marT="0" marB="0"/>
                </a:tc>
                <a:tc>
                  <a:txBody>
                    <a:bodyPr/>
                    <a:lstStyle/>
                    <a:p>
                      <a:pPr algn="ctr">
                        <a:lnSpc>
                          <a:spcPct val="150000"/>
                        </a:lnSpc>
                        <a:spcAft>
                          <a:spcPts val="0"/>
                        </a:spcAft>
                      </a:pPr>
                      <a:r>
                        <a:rPr lang="en-US" sz="1200">
                          <a:effectLst/>
                        </a:rPr>
                        <a:t>1</a:t>
                      </a:r>
                      <a:endParaRPr lang="en-US">
                        <a:effectLst/>
                      </a:endParaRPr>
                    </a:p>
                  </a:txBody>
                  <a:tcPr marL="68580" marR="68580" marT="0" marB="0"/>
                </a:tc>
                <a:tc>
                  <a:txBody>
                    <a:bodyPr/>
                    <a:lstStyle/>
                    <a:p>
                      <a:pPr algn="ctr">
                        <a:lnSpc>
                          <a:spcPct val="150000"/>
                        </a:lnSpc>
                        <a:spcAft>
                          <a:spcPts val="0"/>
                        </a:spcAft>
                      </a:pPr>
                      <a:r>
                        <a:rPr lang="en-US" sz="1200">
                          <a:effectLst/>
                        </a:rPr>
                        <a:t>0,31</a:t>
                      </a:r>
                      <a:endParaRPr lang="en-US">
                        <a:effectLst/>
                      </a:endParaRPr>
                    </a:p>
                  </a:txBody>
                  <a:tcPr marL="68580" marR="68580" marT="0" marB="0"/>
                </a:tc>
                <a:extLst>
                  <a:ext uri="{0D108BD9-81ED-4DB2-BD59-A6C34878D82A}">
                    <a16:rowId xmlns:a16="http://schemas.microsoft.com/office/drawing/2014/main" xmlns="" val="4293903344"/>
                  </a:ext>
                </a:extLst>
              </a:tr>
              <a:tr h="232318">
                <a:tc>
                  <a:txBody>
                    <a:bodyPr/>
                    <a:lstStyle/>
                    <a:p>
                      <a:pPr>
                        <a:lnSpc>
                          <a:spcPct val="150000"/>
                        </a:lnSpc>
                        <a:spcAft>
                          <a:spcPts val="0"/>
                        </a:spcAft>
                      </a:pPr>
                      <a:r>
                        <a:rPr lang="en-US" sz="1200">
                          <a:effectLst/>
                        </a:rPr>
                        <a:t>Total</a:t>
                      </a:r>
                      <a:endParaRPr lang="en-US">
                        <a:effectLst/>
                      </a:endParaRPr>
                    </a:p>
                  </a:txBody>
                  <a:tcPr marL="68580" marR="68580" marT="0" marB="0"/>
                </a:tc>
                <a:tc>
                  <a:txBody>
                    <a:bodyPr/>
                    <a:lstStyle/>
                    <a:p>
                      <a:pPr algn="ctr">
                        <a:lnSpc>
                          <a:spcPct val="150000"/>
                        </a:lnSpc>
                        <a:spcAft>
                          <a:spcPts val="0"/>
                        </a:spcAft>
                      </a:pPr>
                      <a:r>
                        <a:rPr lang="en-US" sz="1200">
                          <a:effectLst/>
                        </a:rPr>
                        <a:t>323</a:t>
                      </a:r>
                      <a:endParaRPr lang="en-US">
                        <a:effectLst/>
                      </a:endParaRPr>
                    </a:p>
                  </a:txBody>
                  <a:tcPr marL="68580" marR="68580" marT="0" marB="0"/>
                </a:tc>
                <a:tc>
                  <a:txBody>
                    <a:bodyPr/>
                    <a:lstStyle/>
                    <a:p>
                      <a:pPr algn="ctr">
                        <a:lnSpc>
                          <a:spcPct val="150000"/>
                        </a:lnSpc>
                        <a:spcAft>
                          <a:spcPts val="0"/>
                        </a:spcAft>
                      </a:pPr>
                      <a:r>
                        <a:rPr lang="en-US" sz="1200" dirty="0">
                          <a:effectLst/>
                        </a:rPr>
                        <a:t>100</a:t>
                      </a:r>
                      <a:endParaRPr lang="en-US" dirty="0">
                        <a:effectLst/>
                      </a:endParaRPr>
                    </a:p>
                  </a:txBody>
                  <a:tcPr marL="68580" marR="68580" marT="0" marB="0"/>
                </a:tc>
                <a:extLst>
                  <a:ext uri="{0D108BD9-81ED-4DB2-BD59-A6C34878D82A}">
                    <a16:rowId xmlns:a16="http://schemas.microsoft.com/office/drawing/2014/main" xmlns="" val="538379742"/>
                  </a:ext>
                </a:extLst>
              </a:tr>
            </a:tbl>
          </a:graphicData>
        </a:graphic>
      </p:graphicFrame>
      <p:sp>
        <p:nvSpPr>
          <p:cNvPr id="6" name="Kotak Teks 5">
            <a:extLst>
              <a:ext uri="{FF2B5EF4-FFF2-40B4-BE49-F238E27FC236}">
                <a16:creationId xmlns:a16="http://schemas.microsoft.com/office/drawing/2014/main" xmlns="" id="{7B598E0B-5728-4683-95FB-24F8C6AD04F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8" name="Judul 1">
            <a:extLst>
              <a:ext uri="{FF2B5EF4-FFF2-40B4-BE49-F238E27FC236}">
                <a16:creationId xmlns:a16="http://schemas.microsoft.com/office/drawing/2014/main" xmlns="" id="{26086C04-07CF-445E-82ED-C2FE4D4DB42B}"/>
              </a:ext>
            </a:extLst>
          </p:cNvPr>
          <p:cNvSpPr txBox="1">
            <a:spLocks/>
          </p:cNvSpPr>
          <p:nvPr/>
        </p:nvSpPr>
        <p:spPr>
          <a:xfrm>
            <a:off x="113582" y="143714"/>
            <a:ext cx="10515600" cy="7360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a:cs typeface="Calibri Light"/>
              </a:rPr>
              <a:t>Cont'...</a:t>
            </a:r>
            <a:endParaRPr lang="id-ID"/>
          </a:p>
        </p:txBody>
      </p:sp>
    </p:spTree>
    <p:extLst>
      <p:ext uri="{BB962C8B-B14F-4D97-AF65-F5344CB8AC3E}">
        <p14:creationId xmlns:p14="http://schemas.microsoft.com/office/powerpoint/2010/main" val="24257459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AB2FAF3C-F36A-4612-B00B-E737FEB1E06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xmlns="" id="{23420AEB-7D6F-4338-9CD8-7B963761702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xmlns="" id="{9551E9D5-67C0-42B0-9796-909C1B9DF7E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xmlns="" id="{9CB4C9E0-236E-426D-88FB-50ACF81BC9B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xmlns="" id="{1A11A9AC-1E25-429F-A3A8-67DED3DF454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xmlns="" id="{66E126C4-E1AC-4DDC-87CB-5D8B4605C86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xmlns="" id="{B1DE6C75-DCE1-4942-8E8D-ECA1D1773CD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xmlns="" id="{F5459AD3-234D-4C3B-BD9C-92B3377BDB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a:extLst>
                <a:ext uri="{FF2B5EF4-FFF2-40B4-BE49-F238E27FC236}">
                  <a16:creationId xmlns:a16="http://schemas.microsoft.com/office/drawing/2014/main" xmlns="" id="{5593DA70-95B1-425C-BF35-F923099D6F1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a:extLst>
                <a:ext uri="{FF2B5EF4-FFF2-40B4-BE49-F238E27FC236}">
                  <a16:creationId xmlns:a16="http://schemas.microsoft.com/office/drawing/2014/main" xmlns="" id="{0514C5B5-A5F4-4421-879B-17D39CA6440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a:extLst>
                <a:ext uri="{FF2B5EF4-FFF2-40B4-BE49-F238E27FC236}">
                  <a16:creationId xmlns:a16="http://schemas.microsoft.com/office/drawing/2014/main" xmlns="" id="{E165685F-E0CE-4CA0-9ECE-F8AE4F3D5E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a:extLst>
                <a:ext uri="{FF2B5EF4-FFF2-40B4-BE49-F238E27FC236}">
                  <a16:creationId xmlns:a16="http://schemas.microsoft.com/office/drawing/2014/main" xmlns="" id="{C556BC16-0C87-4FD9-A109-F5AB2056C5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6">
              <a:extLst>
                <a:ext uri="{FF2B5EF4-FFF2-40B4-BE49-F238E27FC236}">
                  <a16:creationId xmlns:a16="http://schemas.microsoft.com/office/drawing/2014/main" xmlns="" id="{DD9A975C-A4CA-4A81-8CA9-BF5A2995F0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a:extLst>
                <a:ext uri="{FF2B5EF4-FFF2-40B4-BE49-F238E27FC236}">
                  <a16:creationId xmlns:a16="http://schemas.microsoft.com/office/drawing/2014/main" xmlns="" id="{5B9767C7-72DF-4C7F-8A04-C8D67B71561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a:extLst>
                <a:ext uri="{FF2B5EF4-FFF2-40B4-BE49-F238E27FC236}">
                  <a16:creationId xmlns:a16="http://schemas.microsoft.com/office/drawing/2014/main" xmlns="" id="{693F6BB9-0055-42AC-8866-E65D927550A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a:extLst>
                <a:ext uri="{FF2B5EF4-FFF2-40B4-BE49-F238E27FC236}">
                  <a16:creationId xmlns:a16="http://schemas.microsoft.com/office/drawing/2014/main" xmlns="" id="{BA9A3435-1B30-4618-BB50-E0369BD075C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0">
              <a:extLst>
                <a:ext uri="{FF2B5EF4-FFF2-40B4-BE49-F238E27FC236}">
                  <a16:creationId xmlns:a16="http://schemas.microsoft.com/office/drawing/2014/main" xmlns="" id="{2D60252F-2011-4924-81EC-B25F50634C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a:extLst>
                <a:ext uri="{FF2B5EF4-FFF2-40B4-BE49-F238E27FC236}">
                  <a16:creationId xmlns:a16="http://schemas.microsoft.com/office/drawing/2014/main" xmlns="" id="{850B7881-58E3-4C9F-9ADB-04F92D4C4D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2">
              <a:extLst>
                <a:ext uri="{FF2B5EF4-FFF2-40B4-BE49-F238E27FC236}">
                  <a16:creationId xmlns:a16="http://schemas.microsoft.com/office/drawing/2014/main" xmlns="" id="{FA90BB2F-2D4A-40BD-90CE-5CF30EC8D4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xmlns="" id="{4DA0AE8C-7215-4A64-B19F-3F0F3E6A6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1" name="Isosceles Triangle 39">
            <a:extLst>
              <a:ext uri="{FF2B5EF4-FFF2-40B4-BE49-F238E27FC236}">
                <a16:creationId xmlns:a16="http://schemas.microsoft.com/office/drawing/2014/main" xmlns="" id="{D8DAE7B8-0656-422E-9515-E10952688A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5892384" y="4386808"/>
            <a:ext cx="407233" cy="351063"/>
          </a:xfrm>
          <a:prstGeom prst="triangle">
            <a:avLst/>
          </a:prstGeom>
          <a:solidFill>
            <a:srgbClr val="4B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Kotak Teks 4">
            <a:extLst>
              <a:ext uri="{FF2B5EF4-FFF2-40B4-BE49-F238E27FC236}">
                <a16:creationId xmlns:a16="http://schemas.microsoft.com/office/drawing/2014/main" xmlns="" id="{DE3EF6B3-E37B-4018-BF34-DE05B0F9E279}"/>
              </a:ext>
            </a:extLst>
          </p:cNvPr>
          <p:cNvSpPr txBox="1"/>
          <p:nvPr/>
        </p:nvSpPr>
        <p:spPr>
          <a:xfrm>
            <a:off x="1531525" y="4895391"/>
            <a:ext cx="9042546" cy="94937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 sz="2400">
                <a:latin typeface="Calibri"/>
                <a:ea typeface="+mn-lt"/>
                <a:cs typeface="Calibri"/>
              </a:rPr>
              <a:t>There are 245 respondents or 75.85% of respondents who agree that there is a PV Rooftop service at the nearest PLN.</a:t>
            </a:r>
            <a:endParaRPr lang="en">
              <a:latin typeface="Calibri"/>
              <a:ea typeface="+mj-ea"/>
              <a:cs typeface="Calibri"/>
            </a:endParaRPr>
          </a:p>
        </p:txBody>
      </p:sp>
      <p:sp>
        <p:nvSpPr>
          <p:cNvPr id="33" name="Rectangle 32">
            <a:extLst>
              <a:ext uri="{FF2B5EF4-FFF2-40B4-BE49-F238E27FC236}">
                <a16:creationId xmlns:a16="http://schemas.microsoft.com/office/drawing/2014/main" xmlns="" id="{A363DA99-BE95-4C06-82AA-917ED6556B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2847" y="954593"/>
            <a:ext cx="6086306" cy="3432215"/>
          </a:xfrm>
          <a:prstGeom prst="rect">
            <a:avLst/>
          </a:prstGeom>
          <a:solidFill>
            <a:schemeClr val="bg1"/>
          </a:solidFill>
          <a:ln w="19050">
            <a:solidFill>
              <a:srgbClr val="4B7CB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Judul 1">
            <a:extLst>
              <a:ext uri="{FF2B5EF4-FFF2-40B4-BE49-F238E27FC236}">
                <a16:creationId xmlns:a16="http://schemas.microsoft.com/office/drawing/2014/main" xmlns="" id="{145D9CAE-A373-442C-BD99-C9F5696AD7A7}"/>
              </a:ext>
            </a:extLst>
          </p:cNvPr>
          <p:cNvSpPr>
            <a:spLocks noGrp="1"/>
          </p:cNvSpPr>
          <p:nvPr>
            <p:ph type="title"/>
          </p:nvPr>
        </p:nvSpPr>
        <p:spPr>
          <a:xfrm>
            <a:off x="838200" y="365125"/>
            <a:ext cx="10515600" cy="1325563"/>
          </a:xfrm>
        </p:spPr>
        <p:txBody>
          <a:bodyPr/>
          <a:lstStyle/>
          <a:p>
            <a:r>
              <a:rPr lang="id-ID" err="1">
                <a:cs typeface="Calibri Light"/>
              </a:rPr>
              <a:t>Cont</a:t>
            </a:r>
            <a:r>
              <a:rPr lang="id-ID">
                <a:cs typeface="Calibri Light"/>
              </a:rPr>
              <a:t>'...</a:t>
            </a:r>
            <a:endParaRPr lang="id-ID"/>
          </a:p>
        </p:txBody>
      </p:sp>
      <p:pic>
        <p:nvPicPr>
          <p:cNvPr id="7" name="Picture 7" descr="Chart, bar chart&#10;&#10;Description automatically generated">
            <a:extLst>
              <a:ext uri="{FF2B5EF4-FFF2-40B4-BE49-F238E27FC236}">
                <a16:creationId xmlns:a16="http://schemas.microsoft.com/office/drawing/2014/main" xmlns="" id="{B104780F-D438-4A3F-AC3F-E838B89715A1}"/>
              </a:ext>
            </a:extLst>
          </p:cNvPr>
          <p:cNvPicPr>
            <a:picLocks noGrp="1" noChangeAspect="1"/>
          </p:cNvPicPr>
          <p:nvPr>
            <p:ph idx="1"/>
          </p:nvPr>
        </p:nvPicPr>
        <p:blipFill rotWithShape="1">
          <a:blip r:embed="rId2"/>
          <a:srcRect t="8936" r="256" b="8629"/>
          <a:stretch/>
        </p:blipFill>
        <p:spPr>
          <a:xfrm>
            <a:off x="3158256" y="1115310"/>
            <a:ext cx="5947390" cy="3109510"/>
          </a:xfrm>
        </p:spPr>
      </p:pic>
    </p:spTree>
    <p:extLst>
      <p:ext uri="{BB962C8B-B14F-4D97-AF65-F5344CB8AC3E}">
        <p14:creationId xmlns:p14="http://schemas.microsoft.com/office/powerpoint/2010/main" val="38503212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B8C311F-7253-4AED-9701-7FC0708C4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FD073016-B734-483B-8953-5BADEE1451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90A7EAB6-59D3-4325-8DE6-E0CA4009CE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A8D57A06-A426-446D-B02C-A2DC6B62E4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ambar 4">
            <a:extLst>
              <a:ext uri="{FF2B5EF4-FFF2-40B4-BE49-F238E27FC236}">
                <a16:creationId xmlns:a16="http://schemas.microsoft.com/office/drawing/2014/main" xmlns="" id="{B43A7136-2EA6-4489-A594-6156884A3B5A}"/>
              </a:ext>
            </a:extLst>
          </p:cNvPr>
          <p:cNvPicPr>
            <a:picLocks noGrp="1" noChangeAspect="1"/>
          </p:cNvPicPr>
          <p:nvPr>
            <p:ph idx="1"/>
          </p:nvPr>
        </p:nvPicPr>
        <p:blipFill rotWithShape="1">
          <a:blip r:embed="rId2"/>
          <a:srcRect t="1016" r="2" b="2"/>
          <a:stretch/>
        </p:blipFill>
        <p:spPr>
          <a:xfrm>
            <a:off x="4712898" y="1722408"/>
            <a:ext cx="6475563" cy="3413185"/>
          </a:xfrm>
          <a:prstGeom prst="rect">
            <a:avLst/>
          </a:prstGeom>
        </p:spPr>
      </p:pic>
      <p:sp>
        <p:nvSpPr>
          <p:cNvPr id="5" name="Kotak Teks 4">
            <a:extLst>
              <a:ext uri="{FF2B5EF4-FFF2-40B4-BE49-F238E27FC236}">
                <a16:creationId xmlns:a16="http://schemas.microsoft.com/office/drawing/2014/main" xmlns="" id="{B3FFCA11-C323-42C2-8E64-3FAB81B7655E}"/>
              </a:ext>
            </a:extLst>
          </p:cNvPr>
          <p:cNvSpPr txBox="1"/>
          <p:nvPr/>
        </p:nvSpPr>
        <p:spPr>
          <a:xfrm>
            <a:off x="4712898" y="5241985"/>
            <a:ext cx="64755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
                <a:solidFill>
                  <a:srgbClr val="FFFFFF"/>
                </a:solidFill>
                <a:latin typeface="Calibri"/>
                <a:ea typeface="+mn-lt"/>
                <a:cs typeface="Calibri"/>
              </a:rPr>
              <a:t>Allocation of Costs for Installments</a:t>
            </a:r>
            <a:endParaRPr lang="id-ID">
              <a:solidFill>
                <a:srgbClr val="FFFFFF"/>
              </a:solidFill>
              <a:latin typeface="Calibri"/>
              <a:cs typeface="Calibri"/>
            </a:endParaRPr>
          </a:p>
        </p:txBody>
      </p:sp>
      <p:sp>
        <p:nvSpPr>
          <p:cNvPr id="11" name="Kotak Teks 10">
            <a:extLst>
              <a:ext uri="{FF2B5EF4-FFF2-40B4-BE49-F238E27FC236}">
                <a16:creationId xmlns:a16="http://schemas.microsoft.com/office/drawing/2014/main" xmlns="" id="{D11F4F04-4D3B-42CE-9332-CC62FB3479A8}"/>
              </a:ext>
            </a:extLst>
          </p:cNvPr>
          <p:cNvSpPr txBox="1"/>
          <p:nvPr/>
        </p:nvSpPr>
        <p:spPr>
          <a:xfrm>
            <a:off x="540588" y="2596551"/>
            <a:ext cx="3059501"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Aft>
                <a:spcPts val="600"/>
              </a:spcAft>
            </a:pPr>
            <a:r>
              <a:rPr lang="en">
                <a:latin typeface="Calibri"/>
                <a:ea typeface="+mn-lt"/>
                <a:cs typeface="Calibri"/>
              </a:rPr>
              <a:t>Most of the respondents allocated a fee for installments per month which was less than Rp. 300,000.
This was stated by 112 respondents or 34.7% of respondents</a:t>
            </a:r>
            <a:endParaRPr lang="id-ID">
              <a:latin typeface="Calibri"/>
              <a:cs typeface="Calibri"/>
            </a:endParaRPr>
          </a:p>
        </p:txBody>
      </p:sp>
      <p:sp>
        <p:nvSpPr>
          <p:cNvPr id="6" name="Judul 1">
            <a:extLst>
              <a:ext uri="{FF2B5EF4-FFF2-40B4-BE49-F238E27FC236}">
                <a16:creationId xmlns:a16="http://schemas.microsoft.com/office/drawing/2014/main" xmlns="" id="{8ED3838B-E284-465D-A5E9-9C8664D0FDB0}"/>
              </a:ext>
            </a:extLst>
          </p:cNvPr>
          <p:cNvSpPr>
            <a:spLocks noGrp="1"/>
          </p:cNvSpPr>
          <p:nvPr>
            <p:ph type="title"/>
          </p:nvPr>
        </p:nvSpPr>
        <p:spPr>
          <a:xfrm>
            <a:off x="838200" y="365125"/>
            <a:ext cx="10515600" cy="1325563"/>
          </a:xfrm>
        </p:spPr>
        <p:txBody>
          <a:bodyPr/>
          <a:lstStyle/>
          <a:p>
            <a:r>
              <a:rPr lang="id-ID" err="1">
                <a:cs typeface="Calibri Light"/>
              </a:rPr>
              <a:t>Cont</a:t>
            </a:r>
            <a:r>
              <a:rPr lang="id-ID">
                <a:cs typeface="Calibri Light"/>
              </a:rPr>
              <a:t>'...</a:t>
            </a:r>
            <a:endParaRPr lang="id-ID"/>
          </a:p>
        </p:txBody>
      </p:sp>
    </p:spTree>
    <p:extLst>
      <p:ext uri="{BB962C8B-B14F-4D97-AF65-F5344CB8AC3E}">
        <p14:creationId xmlns:p14="http://schemas.microsoft.com/office/powerpoint/2010/main" val="3864714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ACCAE78B-FA76-44F9-91DE-18300CECECF8}"/>
              </a:ext>
            </a:extLst>
          </p:cNvPr>
          <p:cNvSpPr>
            <a:spLocks noGrp="1"/>
          </p:cNvSpPr>
          <p:nvPr>
            <p:ph type="title"/>
          </p:nvPr>
        </p:nvSpPr>
        <p:spPr/>
        <p:txBody>
          <a:bodyPr/>
          <a:lstStyle/>
          <a:p>
            <a:r>
              <a:rPr lang="id-ID">
                <a:cs typeface="Calibri Light"/>
              </a:rPr>
              <a:t>Cont'...</a:t>
            </a:r>
          </a:p>
        </p:txBody>
      </p:sp>
      <p:sp>
        <p:nvSpPr>
          <p:cNvPr id="9" name="Kotak Teks 8">
            <a:extLst>
              <a:ext uri="{FF2B5EF4-FFF2-40B4-BE49-F238E27FC236}">
                <a16:creationId xmlns:a16="http://schemas.microsoft.com/office/drawing/2014/main" xmlns="" id="{72AE0832-C3DC-46C2-AD0B-11ECDBD57839}"/>
              </a:ext>
            </a:extLst>
          </p:cNvPr>
          <p:cNvSpPr txBox="1"/>
          <p:nvPr/>
        </p:nvSpPr>
        <p:spPr>
          <a:xfrm>
            <a:off x="6163663" y="4829825"/>
            <a:ext cx="58343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 b="1" dirty="0">
                <a:latin typeface="Calibri"/>
                <a:ea typeface="+mn-lt"/>
                <a:cs typeface="Calibri"/>
              </a:rPr>
              <a:t>Willingness to Pay for Solar Panel Insurance Per Month</a:t>
            </a:r>
            <a:endParaRPr lang="id-ID" b="1" dirty="0">
              <a:latin typeface="Calibri"/>
              <a:cs typeface="Calibri"/>
            </a:endParaRPr>
          </a:p>
        </p:txBody>
      </p:sp>
      <p:sp>
        <p:nvSpPr>
          <p:cNvPr id="10" name="Kotak Teks 9">
            <a:extLst>
              <a:ext uri="{FF2B5EF4-FFF2-40B4-BE49-F238E27FC236}">
                <a16:creationId xmlns:a16="http://schemas.microsoft.com/office/drawing/2014/main" xmlns="" id="{5377F5EA-39FA-4E0B-8A7A-E646D5AEB354}"/>
              </a:ext>
            </a:extLst>
          </p:cNvPr>
          <p:cNvSpPr txBox="1"/>
          <p:nvPr/>
        </p:nvSpPr>
        <p:spPr>
          <a:xfrm>
            <a:off x="319510" y="4829825"/>
            <a:ext cx="583433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 b="1" dirty="0">
                <a:latin typeface="Calibri"/>
                <a:ea typeface="+mn-lt"/>
                <a:cs typeface="Calibri"/>
              </a:rPr>
              <a:t>Late fees and Interest</a:t>
            </a:r>
            <a:endParaRPr lang="id-ID" b="1" dirty="0">
              <a:latin typeface="Calibri"/>
              <a:cs typeface="Calibri"/>
            </a:endParaRPr>
          </a:p>
        </p:txBody>
      </p:sp>
      <p:pic>
        <p:nvPicPr>
          <p:cNvPr id="6" name="Picture 6" descr="Chart&#10;&#10;Description automatically generated">
            <a:extLst>
              <a:ext uri="{FF2B5EF4-FFF2-40B4-BE49-F238E27FC236}">
                <a16:creationId xmlns:a16="http://schemas.microsoft.com/office/drawing/2014/main" xmlns="" id="{3BF3A17E-8F57-492F-8F67-8D3D9B00FE59}"/>
              </a:ext>
            </a:extLst>
          </p:cNvPr>
          <p:cNvPicPr>
            <a:picLocks noChangeAspect="1"/>
          </p:cNvPicPr>
          <p:nvPr/>
        </p:nvPicPr>
        <p:blipFill rotWithShape="1">
          <a:blip r:embed="rId2"/>
          <a:srcRect t="22727" r="246" b="9641"/>
          <a:stretch/>
        </p:blipFill>
        <p:spPr>
          <a:xfrm>
            <a:off x="516347" y="1889749"/>
            <a:ext cx="5440658" cy="2521183"/>
          </a:xfrm>
          <a:prstGeom prst="rect">
            <a:avLst/>
          </a:prstGeom>
        </p:spPr>
      </p:pic>
      <p:pic>
        <p:nvPicPr>
          <p:cNvPr id="11" name="Picture 11" descr="Chart, pie chart&#10;&#10;Description automatically generated">
            <a:extLst>
              <a:ext uri="{FF2B5EF4-FFF2-40B4-BE49-F238E27FC236}">
                <a16:creationId xmlns:a16="http://schemas.microsoft.com/office/drawing/2014/main" xmlns="" id="{85AF1DBD-6750-4C06-83F0-B0DC7EB7C809}"/>
              </a:ext>
            </a:extLst>
          </p:cNvPr>
          <p:cNvPicPr>
            <a:picLocks noGrp="1" noChangeAspect="1"/>
          </p:cNvPicPr>
          <p:nvPr>
            <p:ph idx="1"/>
          </p:nvPr>
        </p:nvPicPr>
        <p:blipFill>
          <a:blip r:embed="rId3"/>
          <a:stretch>
            <a:fillRect/>
          </a:stretch>
        </p:blipFill>
        <p:spPr>
          <a:xfrm>
            <a:off x="6588784" y="1651770"/>
            <a:ext cx="4984091" cy="2997140"/>
          </a:xfrm>
        </p:spPr>
      </p:pic>
    </p:spTree>
    <p:extLst>
      <p:ext uri="{BB962C8B-B14F-4D97-AF65-F5344CB8AC3E}">
        <p14:creationId xmlns:p14="http://schemas.microsoft.com/office/powerpoint/2010/main" val="253873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D1EA93-130D-49FA-B0CA-8BB66341CF9E}"/>
              </a:ext>
            </a:extLst>
          </p:cNvPr>
          <p:cNvSpPr>
            <a:spLocks noGrp="1"/>
          </p:cNvSpPr>
          <p:nvPr>
            <p:ph type="title"/>
          </p:nvPr>
        </p:nvSpPr>
        <p:spPr>
          <a:xfrm>
            <a:off x="838200" y="365125"/>
            <a:ext cx="10515600" cy="805949"/>
          </a:xfrm>
        </p:spPr>
        <p:txBody>
          <a:bodyPr/>
          <a:lstStyle/>
          <a:p>
            <a:pPr algn="ctr"/>
            <a:r>
              <a:rPr lang="en-ID" b="1">
                <a:ea typeface="+mj-lt"/>
                <a:cs typeface="+mj-lt"/>
              </a:rPr>
              <a:t>PV Rooftop Customer Procedure</a:t>
            </a:r>
            <a:endParaRPr lang="en-US" b="1"/>
          </a:p>
        </p:txBody>
      </p:sp>
      <p:graphicFrame>
        <p:nvGraphicFramePr>
          <p:cNvPr id="4" name="Content Placeholder 3">
            <a:extLst>
              <a:ext uri="{FF2B5EF4-FFF2-40B4-BE49-F238E27FC236}">
                <a16:creationId xmlns:a16="http://schemas.microsoft.com/office/drawing/2014/main" xmlns="" id="{9778837C-7EE0-4505-9762-5C729961F237}"/>
              </a:ext>
            </a:extLst>
          </p:cNvPr>
          <p:cNvGraphicFramePr>
            <a:graphicFrameLocks noGrp="1"/>
          </p:cNvGraphicFramePr>
          <p:nvPr>
            <p:ph idx="1"/>
            <p:extLst>
              <p:ext uri="{D42A27DB-BD31-4B8C-83A1-F6EECF244321}">
                <p14:modId xmlns:p14="http://schemas.microsoft.com/office/powerpoint/2010/main" val="1030917077"/>
              </p:ext>
            </p:extLst>
          </p:nvPr>
        </p:nvGraphicFramePr>
        <p:xfrm>
          <a:off x="481263" y="1556084"/>
          <a:ext cx="11229474" cy="5053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64067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Judul 1">
            <a:extLst>
              <a:ext uri="{FF2B5EF4-FFF2-40B4-BE49-F238E27FC236}">
                <a16:creationId xmlns:a16="http://schemas.microsoft.com/office/drawing/2014/main" xmlns="" id="{5A603462-BCB9-4E8C-B1C0-FEFBCDDF56AA}"/>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dirty="0" err="1">
                <a:solidFill>
                  <a:schemeClr val="bg1"/>
                </a:solidFill>
              </a:rPr>
              <a:t>Cont</a:t>
            </a:r>
            <a:r>
              <a:rPr lang="en-US" dirty="0">
                <a:solidFill>
                  <a:schemeClr val="bg1"/>
                </a:solidFill>
              </a:rPr>
              <a:t>'..</a:t>
            </a:r>
          </a:p>
        </p:txBody>
      </p:sp>
      <p:sp>
        <p:nvSpPr>
          <p:cNvPr id="6" name="Kotak Teks 5">
            <a:extLst>
              <a:ext uri="{FF2B5EF4-FFF2-40B4-BE49-F238E27FC236}">
                <a16:creationId xmlns:a16="http://schemas.microsoft.com/office/drawing/2014/main" xmlns="" id="{A876092B-0F81-49D2-98DC-56E1C818BA4B}"/>
              </a:ext>
            </a:extLst>
          </p:cNvPr>
          <p:cNvSpPr txBox="1"/>
          <p:nvPr/>
        </p:nvSpPr>
        <p:spPr>
          <a:xfrm>
            <a:off x="7546848" y="2516777"/>
            <a:ext cx="3803904" cy="36601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 sz="2000" dirty="0">
                <a:latin typeface="Calibri"/>
                <a:ea typeface="+mn-lt"/>
                <a:cs typeface="Calibri"/>
              </a:rPr>
              <a:t>There were 220 respondents or 58.11% of respondents who agreed that PLN should open consulting services related to the risks it experienced</a:t>
            </a:r>
            <a:endParaRPr lang="id-ID" sz="1600" dirty="0">
              <a:latin typeface="Calibri"/>
              <a:cs typeface="Calibri"/>
            </a:endParaRPr>
          </a:p>
        </p:txBody>
      </p:sp>
      <p:sp>
        <p:nvSpPr>
          <p:cNvPr id="7" name="Kotak Teks 6">
            <a:extLst>
              <a:ext uri="{FF2B5EF4-FFF2-40B4-BE49-F238E27FC236}">
                <a16:creationId xmlns:a16="http://schemas.microsoft.com/office/drawing/2014/main" xmlns="" id="{00670D80-D8D0-43B6-AD35-82FB756FCB52}"/>
              </a:ext>
            </a:extLst>
          </p:cNvPr>
          <p:cNvSpPr txBox="1"/>
          <p:nvPr/>
        </p:nvSpPr>
        <p:spPr>
          <a:xfrm>
            <a:off x="1046705" y="5560940"/>
            <a:ext cx="62362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 b="1" dirty="0">
                <a:latin typeface="Calibri"/>
                <a:ea typeface="+mn-lt"/>
                <a:cs typeface="Calibri"/>
              </a:rPr>
              <a:t>Opening of Risk Consulting Services</a:t>
            </a:r>
            <a:endParaRPr lang="id-ID" b="1" dirty="0">
              <a:latin typeface="Calibri"/>
              <a:cs typeface="Calibri"/>
            </a:endParaRPr>
          </a:p>
        </p:txBody>
      </p:sp>
      <p:pic>
        <p:nvPicPr>
          <p:cNvPr id="14" name="Picture 14" descr="A picture containing chart&#10;&#10;Description automatically generated">
            <a:extLst>
              <a:ext uri="{FF2B5EF4-FFF2-40B4-BE49-F238E27FC236}">
                <a16:creationId xmlns:a16="http://schemas.microsoft.com/office/drawing/2014/main" xmlns="" id="{32378AE0-3CC0-4A41-933F-3EDDE46D9A6A}"/>
              </a:ext>
            </a:extLst>
          </p:cNvPr>
          <p:cNvPicPr>
            <a:picLocks noGrp="1" noChangeAspect="1"/>
          </p:cNvPicPr>
          <p:nvPr>
            <p:ph idx="1"/>
          </p:nvPr>
        </p:nvPicPr>
        <p:blipFill rotWithShape="1">
          <a:blip r:embed="rId2"/>
          <a:srcRect l="1691" t="23675" r="423" b="11661"/>
          <a:stretch/>
        </p:blipFill>
        <p:spPr>
          <a:xfrm>
            <a:off x="838200" y="2721104"/>
            <a:ext cx="6653218" cy="2636903"/>
          </a:xfrm>
        </p:spPr>
      </p:pic>
    </p:spTree>
    <p:extLst>
      <p:ext uri="{BB962C8B-B14F-4D97-AF65-F5344CB8AC3E}">
        <p14:creationId xmlns:p14="http://schemas.microsoft.com/office/powerpoint/2010/main" val="17155125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B96BFCD9-03C9-4622-9EC8-A8F7D463E3DB}"/>
              </a:ext>
            </a:extLst>
          </p:cNvPr>
          <p:cNvSpPr>
            <a:spLocks noGrp="1"/>
          </p:cNvSpPr>
          <p:nvPr>
            <p:ph type="title"/>
          </p:nvPr>
        </p:nvSpPr>
        <p:spPr>
          <a:xfrm>
            <a:off x="747962" y="543548"/>
            <a:ext cx="10696074" cy="934286"/>
          </a:xfrm>
        </p:spPr>
        <p:txBody>
          <a:bodyPr>
            <a:normAutofit fontScale="90000"/>
          </a:bodyPr>
          <a:lstStyle/>
          <a:p>
            <a:pPr algn="ctr"/>
            <a:r>
              <a:rPr lang="en" sz="4000" b="1" dirty="0">
                <a:latin typeface="+mn-lt"/>
                <a:ea typeface="+mj-lt"/>
                <a:cs typeface="+mj-lt"/>
              </a:rPr>
              <a:t>Developing a Strategy Based on PLN's Position with a SWOT Analysis</a:t>
            </a:r>
            <a:endParaRPr lang="id-ID" b="1" dirty="0">
              <a:latin typeface="+mn-lt"/>
            </a:endParaRPr>
          </a:p>
        </p:txBody>
      </p:sp>
      <p:sp>
        <p:nvSpPr>
          <p:cNvPr id="6" name="TextBox 5">
            <a:extLst>
              <a:ext uri="{FF2B5EF4-FFF2-40B4-BE49-F238E27FC236}">
                <a16:creationId xmlns:a16="http://schemas.microsoft.com/office/drawing/2014/main" xmlns="" id="{353D5F27-4C07-4495-ADCD-5D397BFA6054}"/>
              </a:ext>
            </a:extLst>
          </p:cNvPr>
          <p:cNvSpPr txBox="1"/>
          <p:nvPr/>
        </p:nvSpPr>
        <p:spPr>
          <a:xfrm>
            <a:off x="651709" y="1550109"/>
            <a:ext cx="10888579"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 sz="2400" dirty="0">
                <a:latin typeface="Calibri"/>
                <a:ea typeface="Times New Roman" panose="02020603050405020304" pitchFamily="18" charset="0"/>
                <a:cs typeface="Calibri"/>
              </a:rPr>
              <a:t>The position of </a:t>
            </a:r>
            <a:r>
              <a:rPr lang="en" sz="2400" dirty="0">
                <a:effectLst/>
                <a:latin typeface="Calibri"/>
                <a:ea typeface="Times New Roman" panose="02020603050405020304" pitchFamily="18" charset="0"/>
                <a:cs typeface="Calibri"/>
              </a:rPr>
              <a:t>PLN </a:t>
            </a:r>
            <a:r>
              <a:rPr lang="en" sz="2400" dirty="0">
                <a:latin typeface="Calibri"/>
                <a:ea typeface="Times New Roman" panose="02020603050405020304" pitchFamily="18" charset="0"/>
                <a:cs typeface="Calibri"/>
              </a:rPr>
              <a:t>in the Cartesian </a:t>
            </a:r>
            <a:r>
              <a:rPr lang="en" sz="2400" dirty="0">
                <a:effectLst/>
                <a:latin typeface="Calibri"/>
                <a:ea typeface="Times New Roman" panose="02020603050405020304" pitchFamily="18" charset="0"/>
                <a:cs typeface="Calibri"/>
              </a:rPr>
              <a:t>diagram </a:t>
            </a:r>
            <a:r>
              <a:rPr lang="en" sz="2400" dirty="0">
                <a:latin typeface="Calibri"/>
                <a:ea typeface="Times New Roman" panose="02020603050405020304" pitchFamily="18" charset="0"/>
                <a:cs typeface="Calibri"/>
              </a:rPr>
              <a:t>can be shown in the following figure</a:t>
            </a:r>
            <a:endParaRPr lang="en-ID" sz="2400" dirty="0">
              <a:latin typeface="Calibri"/>
              <a:cs typeface="Calibri"/>
            </a:endParaRPr>
          </a:p>
        </p:txBody>
      </p:sp>
      <p:pic>
        <p:nvPicPr>
          <p:cNvPr id="8" name="Picture 7">
            <a:extLst>
              <a:ext uri="{FF2B5EF4-FFF2-40B4-BE49-F238E27FC236}">
                <a16:creationId xmlns:a16="http://schemas.microsoft.com/office/drawing/2014/main" xmlns="" id="{38EB6073-032B-40F3-B0E4-2DAC35153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2747" y="2545716"/>
            <a:ext cx="6586504" cy="38717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37853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EC76813D-5927-439C-885E-456558BD14FB}"/>
              </a:ext>
            </a:extLst>
          </p:cNvPr>
          <p:cNvGraphicFramePr>
            <a:graphicFrameLocks noGrp="1"/>
          </p:cNvGraphicFramePr>
          <p:nvPr>
            <p:ph idx="1"/>
            <p:extLst>
              <p:ext uri="{D42A27DB-BD31-4B8C-83A1-F6EECF244321}">
                <p14:modId xmlns:p14="http://schemas.microsoft.com/office/powerpoint/2010/main" val="3490410171"/>
              </p:ext>
            </p:extLst>
          </p:nvPr>
        </p:nvGraphicFramePr>
        <p:xfrm>
          <a:off x="838200" y="2141537"/>
          <a:ext cx="10515600" cy="4508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Judul 1">
            <a:extLst>
              <a:ext uri="{FF2B5EF4-FFF2-40B4-BE49-F238E27FC236}">
                <a16:creationId xmlns:a16="http://schemas.microsoft.com/office/drawing/2014/main" xmlns="" id="{252E52DB-F99B-4E7F-A3CD-0D62F6E3D6F7}"/>
              </a:ext>
            </a:extLst>
          </p:cNvPr>
          <p:cNvSpPr txBox="1">
            <a:spLocks/>
          </p:cNvSpPr>
          <p:nvPr/>
        </p:nvSpPr>
        <p:spPr>
          <a:xfrm>
            <a:off x="838200" y="207765"/>
            <a:ext cx="10515600" cy="946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a:cs typeface="Calibri Light"/>
              </a:rPr>
              <a:t>Cont'...</a:t>
            </a:r>
            <a:endParaRPr lang="id-ID"/>
          </a:p>
        </p:txBody>
      </p:sp>
      <p:sp>
        <p:nvSpPr>
          <p:cNvPr id="8" name="Title 7">
            <a:extLst>
              <a:ext uri="{FF2B5EF4-FFF2-40B4-BE49-F238E27FC236}">
                <a16:creationId xmlns:a16="http://schemas.microsoft.com/office/drawing/2014/main" xmlns="" id="{02358C61-9A3F-4F4F-90F4-83F2AC30FB04}"/>
              </a:ext>
            </a:extLst>
          </p:cNvPr>
          <p:cNvSpPr>
            <a:spLocks noGrp="1"/>
          </p:cNvSpPr>
          <p:nvPr>
            <p:ph type="title"/>
          </p:nvPr>
        </p:nvSpPr>
        <p:spPr>
          <a:xfrm>
            <a:off x="529389" y="898358"/>
            <a:ext cx="11245515" cy="1408504"/>
          </a:xfrm>
        </p:spPr>
        <p:txBody>
          <a:bodyPr>
            <a:normAutofit/>
          </a:bodyPr>
          <a:lstStyle/>
          <a:p>
            <a:pPr marL="571500" indent="-571500">
              <a:buFont typeface="Arial" panose="020B0604020202020204" pitchFamily="34" charset="0"/>
              <a:buChar char="•"/>
            </a:pPr>
            <a:r>
              <a:rPr lang="en" sz="1800">
                <a:latin typeface="Calibri"/>
                <a:ea typeface="Times New Roman" panose="02020603050405020304" pitchFamily="18" charset="0"/>
                <a:cs typeface="Calibri"/>
              </a:rPr>
              <a:t>Based on the </a:t>
            </a:r>
            <a:r>
              <a:rPr lang="en" sz="1800">
                <a:effectLst/>
                <a:latin typeface="Calibri"/>
                <a:ea typeface="Times New Roman" panose="02020603050405020304" pitchFamily="18" charset="0"/>
                <a:cs typeface="Calibri"/>
              </a:rPr>
              <a:t>diagram, </a:t>
            </a:r>
            <a:r>
              <a:rPr lang="en" sz="1800">
                <a:latin typeface="Calibri"/>
                <a:ea typeface="Times New Roman" panose="02020603050405020304" pitchFamily="18" charset="0"/>
                <a:cs typeface="Calibri"/>
              </a:rPr>
              <a:t>Cartesian</a:t>
            </a:r>
            <a:r>
              <a:rPr lang="en" sz="1800">
                <a:effectLst/>
                <a:latin typeface="Calibri"/>
                <a:ea typeface="Times New Roman" panose="02020603050405020304" pitchFamily="18" charset="0"/>
                <a:cs typeface="Calibri"/>
              </a:rPr>
              <a:t>, </a:t>
            </a:r>
            <a:r>
              <a:rPr lang="en" sz="1800">
                <a:latin typeface="Calibri"/>
                <a:ea typeface="Times New Roman" panose="02020603050405020304" pitchFamily="18" charset="0"/>
                <a:cs typeface="Calibri"/>
              </a:rPr>
              <a:t>in quadrant </a:t>
            </a:r>
            <a:r>
              <a:rPr lang="en" sz="1800">
                <a:effectLst/>
                <a:latin typeface="Calibri"/>
                <a:ea typeface="Times New Roman" panose="02020603050405020304" pitchFamily="18" charset="0"/>
                <a:cs typeface="Calibri"/>
              </a:rPr>
              <a:t>1, PLN </a:t>
            </a:r>
            <a:r>
              <a:rPr lang="en" sz="1800">
                <a:latin typeface="Calibri"/>
                <a:ea typeface="Times New Roman" panose="02020603050405020304" pitchFamily="18" charset="0"/>
                <a:cs typeface="Calibri"/>
              </a:rPr>
              <a:t>is in a very strong position because apart from having excellent strength</a:t>
            </a:r>
            <a:r>
              <a:rPr lang="en" sz="1800">
                <a:effectLst/>
                <a:latin typeface="Calibri"/>
                <a:ea typeface="Times New Roman" panose="02020603050405020304" pitchFamily="18" charset="0"/>
                <a:cs typeface="Calibri"/>
              </a:rPr>
              <a:t>, PLN </a:t>
            </a:r>
            <a:r>
              <a:rPr lang="en" sz="1800">
                <a:latin typeface="Calibri"/>
                <a:ea typeface="Times New Roman" panose="02020603050405020304" pitchFamily="18" charset="0"/>
                <a:cs typeface="Calibri"/>
              </a:rPr>
              <a:t>also has ample opportunities to expand the rooftop </a:t>
            </a:r>
            <a:r>
              <a:rPr lang="en" sz="1800">
                <a:effectLst/>
                <a:latin typeface="Calibri"/>
                <a:ea typeface="Times New Roman" panose="02020603050405020304" pitchFamily="18" charset="0"/>
                <a:cs typeface="Calibri"/>
              </a:rPr>
              <a:t>solar PV </a:t>
            </a:r>
            <a:r>
              <a:rPr lang="en" sz="1800">
                <a:latin typeface="Calibri"/>
                <a:ea typeface="Times New Roman" panose="02020603050405020304" pitchFamily="18" charset="0"/>
                <a:cs typeface="Calibri"/>
              </a:rPr>
              <a:t>project</a:t>
            </a:r>
            <a:r>
              <a:rPr lang="en" sz="1800">
                <a:effectLst/>
                <a:latin typeface="Calibri"/>
                <a:ea typeface="Times New Roman" panose="02020603050405020304" pitchFamily="18" charset="0"/>
                <a:cs typeface="Calibri"/>
              </a:rPr>
              <a:t>. </a:t>
            </a:r>
            <a:r>
              <a:rPr lang="en" sz="1800">
                <a:effectLst/>
                <a:latin typeface="Calibri"/>
                <a:ea typeface="Calibri" panose="020F0502020204030204" pitchFamily="34" charset="0"/>
                <a:cs typeface="Calibri"/>
              </a:rPr>
              <a:t>PLN </a:t>
            </a:r>
            <a:r>
              <a:rPr lang="en" sz="1800">
                <a:latin typeface="Calibri"/>
                <a:ea typeface="Calibri" panose="020F0502020204030204" pitchFamily="34" charset="0"/>
                <a:cs typeface="Calibri"/>
              </a:rPr>
              <a:t>can carry out an aggressive strategy by carrying out vertical integration and diversifying conglomerates</a:t>
            </a:r>
            <a:r>
              <a:rPr lang="en" sz="1800">
                <a:effectLst/>
                <a:latin typeface="Calibri"/>
                <a:ea typeface="Times New Roman" panose="02020603050405020304" pitchFamily="18" charset="0"/>
                <a:cs typeface="Calibri"/>
              </a:rPr>
              <a:t>.</a:t>
            </a:r>
            <a:endParaRPr lang="en">
              <a:latin typeface="Calibri"/>
              <a:cs typeface="Calibri"/>
            </a:endParaRPr>
          </a:p>
        </p:txBody>
      </p:sp>
    </p:spTree>
    <p:extLst>
      <p:ext uri="{BB962C8B-B14F-4D97-AF65-F5344CB8AC3E}">
        <p14:creationId xmlns:p14="http://schemas.microsoft.com/office/powerpoint/2010/main" val="13397968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Judul 1">
            <a:extLst>
              <a:ext uri="{FF2B5EF4-FFF2-40B4-BE49-F238E27FC236}">
                <a16:creationId xmlns:a16="http://schemas.microsoft.com/office/drawing/2014/main" xmlns="" id="{876CF90D-D17E-4D52-8990-2E54F9968EC3}"/>
              </a:ext>
            </a:extLst>
          </p:cNvPr>
          <p:cNvSpPr>
            <a:spLocks noGrp="1"/>
          </p:cNvSpPr>
          <p:nvPr>
            <p:ph type="title"/>
          </p:nvPr>
        </p:nvSpPr>
        <p:spPr>
          <a:xfrm>
            <a:off x="838200" y="220746"/>
            <a:ext cx="10515600" cy="902201"/>
          </a:xfrm>
        </p:spPr>
        <p:txBody>
          <a:bodyPr/>
          <a:lstStyle/>
          <a:p>
            <a:r>
              <a:rPr lang="en-US" b="1" dirty="0">
                <a:ea typeface="+mj-lt"/>
                <a:cs typeface="+mj-lt"/>
              </a:rPr>
              <a:t>Marketing Strategy </a:t>
            </a:r>
            <a:endParaRPr lang="id-ID" dirty="0"/>
          </a:p>
        </p:txBody>
      </p:sp>
      <p:graphicFrame>
        <p:nvGraphicFramePr>
          <p:cNvPr id="7" name="Content Placeholder 6">
            <a:extLst>
              <a:ext uri="{FF2B5EF4-FFF2-40B4-BE49-F238E27FC236}">
                <a16:creationId xmlns:a16="http://schemas.microsoft.com/office/drawing/2014/main" xmlns="" id="{001FE121-094F-4199-80EF-38CA4D044AC4}"/>
              </a:ext>
            </a:extLst>
          </p:cNvPr>
          <p:cNvGraphicFramePr>
            <a:graphicFrameLocks noGrp="1"/>
          </p:cNvGraphicFramePr>
          <p:nvPr>
            <p:ph idx="1"/>
            <p:extLst>
              <p:ext uri="{D42A27DB-BD31-4B8C-83A1-F6EECF244321}">
                <p14:modId xmlns:p14="http://schemas.microsoft.com/office/powerpoint/2010/main" val="1019566254"/>
              </p:ext>
            </p:extLst>
          </p:nvPr>
        </p:nvGraphicFramePr>
        <p:xfrm>
          <a:off x="2568742" y="2085474"/>
          <a:ext cx="7054516" cy="4042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lowchart: Terminator 7">
            <a:extLst>
              <a:ext uri="{FF2B5EF4-FFF2-40B4-BE49-F238E27FC236}">
                <a16:creationId xmlns:a16="http://schemas.microsoft.com/office/drawing/2014/main" xmlns="" id="{F81F760C-8281-4AD1-A7B3-C4CA9F46EF50}"/>
              </a:ext>
            </a:extLst>
          </p:cNvPr>
          <p:cNvSpPr/>
          <p:nvPr/>
        </p:nvSpPr>
        <p:spPr>
          <a:xfrm>
            <a:off x="3473116" y="1227221"/>
            <a:ext cx="5245768" cy="75397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D" sz="3200" b="1"/>
              <a:t>Marketing Concept </a:t>
            </a:r>
            <a:endParaRPr lang="en-ID" sz="3200" b="1">
              <a:cs typeface="Calibri"/>
            </a:endParaRPr>
          </a:p>
        </p:txBody>
      </p:sp>
    </p:spTree>
    <p:extLst>
      <p:ext uri="{BB962C8B-B14F-4D97-AF65-F5344CB8AC3E}">
        <p14:creationId xmlns:p14="http://schemas.microsoft.com/office/powerpoint/2010/main" val="15136440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Judul 1">
            <a:extLst>
              <a:ext uri="{FF2B5EF4-FFF2-40B4-BE49-F238E27FC236}">
                <a16:creationId xmlns:a16="http://schemas.microsoft.com/office/drawing/2014/main" xmlns="" id="{9C86AEF7-D03F-4E81-A9DA-625AD5C1B7B1}"/>
              </a:ext>
            </a:extLst>
          </p:cNvPr>
          <p:cNvSpPr txBox="1">
            <a:spLocks/>
          </p:cNvSpPr>
          <p:nvPr/>
        </p:nvSpPr>
        <p:spPr>
          <a:xfrm>
            <a:off x="838200" y="256615"/>
            <a:ext cx="10515600" cy="946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d-ID">
                <a:cs typeface="Calibri Light"/>
              </a:rPr>
              <a:t>Cont'...</a:t>
            </a:r>
            <a:endParaRPr lang="id-ID"/>
          </a:p>
        </p:txBody>
      </p:sp>
      <p:graphicFrame>
        <p:nvGraphicFramePr>
          <p:cNvPr id="5" name="Diagram 4">
            <a:extLst>
              <a:ext uri="{FF2B5EF4-FFF2-40B4-BE49-F238E27FC236}">
                <a16:creationId xmlns:a16="http://schemas.microsoft.com/office/drawing/2014/main" xmlns="" id="{7C1C1D3A-D87A-4200-83AB-4206444B581C}"/>
              </a:ext>
            </a:extLst>
          </p:cNvPr>
          <p:cNvGraphicFramePr/>
          <p:nvPr>
            <p:extLst>
              <p:ext uri="{D42A27DB-BD31-4B8C-83A1-F6EECF244321}">
                <p14:modId xmlns:p14="http://schemas.microsoft.com/office/powerpoint/2010/main" val="2230822994"/>
              </p:ext>
            </p:extLst>
          </p:nvPr>
        </p:nvGraphicFramePr>
        <p:xfrm>
          <a:off x="1259304" y="2213810"/>
          <a:ext cx="9742905" cy="4026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owchart: Terminator 5">
            <a:extLst>
              <a:ext uri="{FF2B5EF4-FFF2-40B4-BE49-F238E27FC236}">
                <a16:creationId xmlns:a16="http://schemas.microsoft.com/office/drawing/2014/main" xmlns="" id="{BF498B78-E8BD-4992-8327-0134B6D4BD88}"/>
              </a:ext>
            </a:extLst>
          </p:cNvPr>
          <p:cNvSpPr/>
          <p:nvPr/>
        </p:nvSpPr>
        <p:spPr>
          <a:xfrm>
            <a:off x="2671010" y="1227221"/>
            <a:ext cx="6849979" cy="98658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ID" sz="3200" b="1">
                <a:cs typeface="Calibri"/>
              </a:rPr>
              <a:t>Integrated Marketing Communications</a:t>
            </a:r>
          </a:p>
        </p:txBody>
      </p:sp>
    </p:spTree>
    <p:extLst>
      <p:ext uri="{BB962C8B-B14F-4D97-AF65-F5344CB8AC3E}">
        <p14:creationId xmlns:p14="http://schemas.microsoft.com/office/powerpoint/2010/main" val="2126584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76EFD3D9-44F0-4267-BCC1-1613E79D82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xmlns="" id="{A779A851-95D6-41AF-937A-B0E4B7F6FA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xmlns="" id="{953FB2E7-B6CB-429C-81EB-D9516D6D5C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xmlns="" id="{2EC40DB1-B719-4A13-9A4D-0966B4B278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Judul 1">
            <a:extLst>
              <a:ext uri="{FF2B5EF4-FFF2-40B4-BE49-F238E27FC236}">
                <a16:creationId xmlns:a16="http://schemas.microsoft.com/office/drawing/2014/main" xmlns="" id="{9701A91B-D241-4114-B18E-752C22046677}"/>
              </a:ext>
            </a:extLst>
          </p:cNvPr>
          <p:cNvSpPr>
            <a:spLocks noGrp="1"/>
          </p:cNvSpPr>
          <p:nvPr>
            <p:ph type="title"/>
          </p:nvPr>
        </p:nvSpPr>
        <p:spPr>
          <a:xfrm>
            <a:off x="934872" y="982272"/>
            <a:ext cx="3388419" cy="4560970"/>
          </a:xfrm>
        </p:spPr>
        <p:txBody>
          <a:bodyPr>
            <a:normAutofit/>
          </a:bodyPr>
          <a:lstStyle/>
          <a:p>
            <a:r>
              <a:rPr lang="en" sz="4000" dirty="0">
                <a:solidFill>
                  <a:schemeClr val="bg1"/>
                </a:solidFill>
                <a:latin typeface="Calibri"/>
                <a:ea typeface="+mj-lt"/>
                <a:cs typeface="+mj-lt"/>
              </a:rPr>
              <a:t>Rooftop PV Market Development Challenges in Indonesia</a:t>
            </a:r>
            <a:endParaRPr lang="en" dirty="0">
              <a:solidFill>
                <a:schemeClr val="bg1"/>
              </a:solidFill>
              <a:latin typeface="Calibri"/>
            </a:endParaRPr>
          </a:p>
        </p:txBody>
      </p:sp>
      <p:sp>
        <p:nvSpPr>
          <p:cNvPr id="16" name="Rectangle 8">
            <a:extLst>
              <a:ext uri="{FF2B5EF4-FFF2-40B4-BE49-F238E27FC236}">
                <a16:creationId xmlns:a16="http://schemas.microsoft.com/office/drawing/2014/main" xmlns="" id="{82211336-CFF3-412D-868A-6679C1004C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ampungan Konten 2">
            <a:extLst>
              <a:ext uri="{FF2B5EF4-FFF2-40B4-BE49-F238E27FC236}">
                <a16:creationId xmlns:a16="http://schemas.microsoft.com/office/drawing/2014/main" xmlns="" id="{2BB3C538-A01B-4D11-9BA7-097C85DCC21B}"/>
              </a:ext>
            </a:extLst>
          </p:cNvPr>
          <p:cNvSpPr>
            <a:spLocks noGrp="1"/>
          </p:cNvSpPr>
          <p:nvPr>
            <p:ph idx="1"/>
          </p:nvPr>
        </p:nvSpPr>
        <p:spPr>
          <a:xfrm>
            <a:off x="5221862" y="1719618"/>
            <a:ext cx="5948831" cy="4334629"/>
          </a:xfrm>
        </p:spPr>
        <p:txBody>
          <a:bodyPr vert="horz" lIns="91440" tIns="45720" rIns="91440" bIns="45720" rtlCol="0" anchor="ctr">
            <a:normAutofit/>
          </a:bodyPr>
          <a:lstStyle/>
          <a:p>
            <a:r>
              <a:rPr lang="en" sz="1700">
                <a:solidFill>
                  <a:schemeClr val="bg1"/>
                </a:solidFill>
                <a:latin typeface="Calibri"/>
                <a:cs typeface="Calibri"/>
              </a:rPr>
              <a:t>Among the various renewable energy alternatives, such as geothermal (geothermal), hydro (water), wind (wind), the existence of solar power plants (solar panels) is considered the lowest usage in Indonesia which is only in the range of 0.1% based on data from PLN 2020</a:t>
            </a:r>
            <a:endParaRPr lang="en">
              <a:solidFill>
                <a:schemeClr val="bg1"/>
              </a:solidFill>
              <a:latin typeface="Calibri"/>
              <a:cs typeface="Calibri"/>
            </a:endParaRPr>
          </a:p>
          <a:p>
            <a:r>
              <a:rPr lang="en" sz="1700">
                <a:solidFill>
                  <a:schemeClr val="bg1"/>
                </a:solidFill>
                <a:latin typeface="Calibri"/>
                <a:ea typeface="+mn-lt"/>
                <a:cs typeface="+mn-lt"/>
              </a:rPr>
              <a:t>However, solar panel technology is suitable and capable of supporting the process of producing electrical energy which is still a luxury material with high taxes, so that not all citizens and companies are able and willing to use solar panels.</a:t>
            </a:r>
            <a:endParaRPr lang="en">
              <a:solidFill>
                <a:schemeClr val="bg1"/>
              </a:solidFill>
              <a:latin typeface="Calibri"/>
              <a:cs typeface="Calibri"/>
            </a:endParaRPr>
          </a:p>
          <a:p>
            <a:r>
              <a:rPr lang="en" sz="1700">
                <a:solidFill>
                  <a:schemeClr val="bg1"/>
                </a:solidFill>
                <a:latin typeface="Calibri"/>
                <a:ea typeface="+mn-lt"/>
                <a:cs typeface="+mn-lt"/>
              </a:rPr>
              <a:t>The lack of public interest in using renewable energy such as solar panels will reduce the potential income from PLN</a:t>
            </a:r>
          </a:p>
          <a:p>
            <a:r>
              <a:rPr lang="en" sz="1700">
                <a:solidFill>
                  <a:schemeClr val="bg1"/>
                </a:solidFill>
                <a:latin typeface="Calibri"/>
                <a:ea typeface="+mn-lt"/>
                <a:cs typeface="+mn-lt"/>
              </a:rPr>
              <a:t>The energy transition must be accompanied by various policy incentives and special facilities from the government for PLN</a:t>
            </a:r>
            <a:endParaRPr lang="en" sz="1700">
              <a:solidFill>
                <a:schemeClr val="bg1"/>
              </a:solidFill>
              <a:latin typeface="Calibri"/>
              <a:cs typeface="Calibri"/>
            </a:endParaRPr>
          </a:p>
        </p:txBody>
      </p:sp>
    </p:spTree>
    <p:extLst>
      <p:ext uri="{BB962C8B-B14F-4D97-AF65-F5344CB8AC3E}">
        <p14:creationId xmlns:p14="http://schemas.microsoft.com/office/powerpoint/2010/main" val="30766229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2B2AC3E-2A41-4216-9063-033D8DB615B4}"/>
              </a:ext>
            </a:extLst>
          </p:cNvPr>
          <p:cNvSpPr/>
          <p:nvPr/>
        </p:nvSpPr>
        <p:spPr>
          <a:xfrm>
            <a:off x="1787597" y="2828835"/>
            <a:ext cx="8616806" cy="1200329"/>
          </a:xfrm>
          <a:prstGeom prst="rect">
            <a:avLst/>
          </a:prstGeom>
          <a:noFill/>
        </p:spPr>
        <p:txBody>
          <a:bodyPr wrap="square" lIns="91440" tIns="45720" rIns="91440" bIns="45720" anchor="t">
            <a:spAutoFit/>
          </a:bodyPr>
          <a:lstStyle/>
          <a:p>
            <a:pPr algn="ctr"/>
            <a:r>
              <a:rPr lang="en-US" sz="7200" b="1" spc="6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Conclusion</a:t>
            </a:r>
          </a:p>
        </p:txBody>
      </p:sp>
    </p:spTree>
    <p:extLst>
      <p:ext uri="{BB962C8B-B14F-4D97-AF65-F5344CB8AC3E}">
        <p14:creationId xmlns:p14="http://schemas.microsoft.com/office/powerpoint/2010/main" val="19093373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5C69AC-9072-4C12-9BF7-BC9FFD9666F7}"/>
              </a:ext>
            </a:extLst>
          </p:cNvPr>
          <p:cNvSpPr>
            <a:spLocks noGrp="1"/>
          </p:cNvSpPr>
          <p:nvPr>
            <p:ph type="title"/>
          </p:nvPr>
        </p:nvSpPr>
        <p:spPr>
          <a:xfrm>
            <a:off x="2069432" y="365125"/>
            <a:ext cx="9284368" cy="1325563"/>
          </a:xfrm>
        </p:spPr>
        <p:style>
          <a:lnRef idx="0">
            <a:schemeClr val="accent6"/>
          </a:lnRef>
          <a:fillRef idx="3">
            <a:schemeClr val="accent6"/>
          </a:fillRef>
          <a:effectRef idx="3">
            <a:schemeClr val="accent6"/>
          </a:effectRef>
          <a:fontRef idx="minor">
            <a:schemeClr val="lt1"/>
          </a:fontRef>
        </p:style>
        <p:txBody>
          <a:bodyPr/>
          <a:lstStyle/>
          <a:p>
            <a:r>
              <a:rPr lang="en-ID"/>
              <a:t> Respondent Demographic Profile</a:t>
            </a:r>
          </a:p>
        </p:txBody>
      </p:sp>
      <p:sp>
        <p:nvSpPr>
          <p:cNvPr id="3" name="Content Placeholder 2">
            <a:extLst>
              <a:ext uri="{FF2B5EF4-FFF2-40B4-BE49-F238E27FC236}">
                <a16:creationId xmlns:a16="http://schemas.microsoft.com/office/drawing/2014/main" xmlns="" id="{3A614FB3-464B-40D5-8757-15BC67D9DE0F}"/>
              </a:ext>
            </a:extLst>
          </p:cNvPr>
          <p:cNvSpPr>
            <a:spLocks noGrp="1"/>
          </p:cNvSpPr>
          <p:nvPr>
            <p:ph idx="1"/>
          </p:nvPr>
        </p:nvSpPr>
        <p:spPr/>
        <p:txBody>
          <a:bodyPr vert="horz" lIns="91440" tIns="45720" rIns="91440" bIns="45720" rtlCol="0" anchor="t">
            <a:normAutofit/>
          </a:bodyPr>
          <a:lstStyle/>
          <a:p>
            <a:pPr algn="just">
              <a:lnSpc>
                <a:spcPct val="100000"/>
              </a:lnSpc>
            </a:pPr>
            <a:r>
              <a:rPr lang="en" sz="2400">
                <a:latin typeface="Calibri"/>
                <a:ea typeface="Calibri" panose="020F0502020204030204" pitchFamily="34" charset="0"/>
                <a:cs typeface="Times New Roman"/>
              </a:rPr>
              <a:t>From 323</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respondents</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overall the largest respondents came from </a:t>
            </a:r>
            <a:r>
              <a:rPr lang="en" sz="2400">
                <a:effectLst/>
                <a:latin typeface="Calibri"/>
                <a:ea typeface="Calibri" panose="020F0502020204030204" pitchFamily="34" charset="0"/>
                <a:cs typeface="Times New Roman"/>
              </a:rPr>
              <a:t>Jakarta, </a:t>
            </a:r>
            <a:r>
              <a:rPr lang="en" sz="2400">
                <a:latin typeface="Calibri"/>
                <a:ea typeface="Calibri" panose="020F0502020204030204" pitchFamily="34" charset="0"/>
                <a:cs typeface="Times New Roman"/>
              </a:rPr>
              <a:t>male</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age range </a:t>
            </a:r>
            <a:r>
              <a:rPr lang="en" sz="2400">
                <a:effectLst/>
                <a:latin typeface="Calibri"/>
                <a:ea typeface="Calibri" panose="020F0502020204030204" pitchFamily="34" charset="0"/>
                <a:cs typeface="Times New Roman"/>
              </a:rPr>
              <a:t>21-30 </a:t>
            </a:r>
            <a:r>
              <a:rPr lang="en" sz="2400">
                <a:latin typeface="Calibri"/>
                <a:ea typeface="Calibri" panose="020F0502020204030204" pitchFamily="34" charset="0"/>
                <a:cs typeface="Times New Roman"/>
              </a:rPr>
              <a:t>years</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house location in the middle of the city</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graduated from </a:t>
            </a:r>
            <a:r>
              <a:rPr lang="en" sz="2400">
                <a:effectLst/>
                <a:latin typeface="Calibri"/>
                <a:ea typeface="Calibri" panose="020F0502020204030204" pitchFamily="34" charset="0"/>
                <a:cs typeface="Times New Roman"/>
              </a:rPr>
              <a:t>S1, </a:t>
            </a:r>
            <a:r>
              <a:rPr lang="en" sz="2400">
                <a:latin typeface="Calibri"/>
                <a:ea typeface="Calibri" panose="020F0502020204030204" pitchFamily="34" charset="0"/>
                <a:cs typeface="Times New Roman"/>
              </a:rPr>
              <a:t>has </a:t>
            </a:r>
            <a:r>
              <a:rPr lang="en" sz="2400">
                <a:effectLst/>
                <a:latin typeface="Calibri"/>
                <a:ea typeface="Calibri" panose="020F0502020204030204" pitchFamily="34" charset="0"/>
                <a:cs typeface="Times New Roman"/>
              </a:rPr>
              <a:t>4 </a:t>
            </a:r>
            <a:r>
              <a:rPr lang="en" sz="2400">
                <a:latin typeface="Calibri"/>
                <a:ea typeface="Calibri" panose="020F0502020204030204" pitchFamily="34" charset="0"/>
                <a:cs typeface="Times New Roman"/>
              </a:rPr>
              <a:t>household members</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the majority work as entrepreneurs</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monthly income is less than </a:t>
            </a:r>
            <a:r>
              <a:rPr lang="en" sz="2400">
                <a:effectLst/>
                <a:latin typeface="Calibri"/>
                <a:ea typeface="Calibri" panose="020F0502020204030204" pitchFamily="34" charset="0"/>
                <a:cs typeface="Times New Roman"/>
              </a:rPr>
              <a:t>5 </a:t>
            </a:r>
            <a:r>
              <a:rPr lang="en" sz="2400">
                <a:latin typeface="Calibri"/>
                <a:ea typeface="Calibri" panose="020F0502020204030204" pitchFamily="34" charset="0"/>
                <a:cs typeface="Times New Roman"/>
              </a:rPr>
              <a:t>million </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the form of an individual company</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the type of service business</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and the distance from the business location to the city center as far as </a:t>
            </a:r>
            <a:r>
              <a:rPr lang="en" sz="2400">
                <a:effectLst/>
                <a:latin typeface="Calibri"/>
                <a:ea typeface="Calibri" panose="020F0502020204030204" pitchFamily="34" charset="0"/>
                <a:cs typeface="Times New Roman"/>
              </a:rPr>
              <a:t>1-5 </a:t>
            </a:r>
            <a:r>
              <a:rPr lang="en" sz="2400">
                <a:latin typeface="Calibri"/>
                <a:ea typeface="Calibri" panose="020F0502020204030204" pitchFamily="34" charset="0"/>
                <a:cs typeface="Times New Roman"/>
              </a:rPr>
              <a:t>kilometers</a:t>
            </a:r>
            <a:r>
              <a:rPr lang="en" sz="2400">
                <a:effectLst/>
                <a:latin typeface="Calibri"/>
                <a:ea typeface="Calibri" panose="020F0502020204030204" pitchFamily="34" charset="0"/>
                <a:cs typeface="Times New Roman"/>
              </a:rPr>
              <a:t>. </a:t>
            </a:r>
            <a:r>
              <a:rPr lang="en" sz="2400">
                <a:latin typeface="Calibri"/>
                <a:ea typeface="Calibri" panose="020F0502020204030204" pitchFamily="34" charset="0"/>
                <a:cs typeface="Times New Roman"/>
              </a:rPr>
              <a:t>As for users of </a:t>
            </a:r>
            <a:r>
              <a:rPr lang="en" sz="2400">
                <a:effectLst/>
                <a:latin typeface="Calibri"/>
                <a:ea typeface="Calibri" panose="020F0502020204030204" pitchFamily="34" charset="0"/>
                <a:cs typeface="Times New Roman"/>
              </a:rPr>
              <a:t>PV Rooftop Existing</a:t>
            </a:r>
            <a:r>
              <a:rPr lang="en" sz="2400">
                <a:latin typeface="Calibri"/>
                <a:ea typeface="Calibri" panose="020F0502020204030204" pitchFamily="34" charset="0"/>
                <a:cs typeface="Times New Roman"/>
              </a:rPr>
              <a:t>, both from the household and industry side, it shows that the largest respondents come from</a:t>
            </a:r>
            <a:r>
              <a:rPr lang="en" sz="2400">
                <a:effectLst/>
                <a:latin typeface="Calibri"/>
                <a:ea typeface="Calibri" panose="020F0502020204030204" pitchFamily="34" charset="0"/>
                <a:cs typeface="Times New Roman"/>
              </a:rPr>
              <a:t> Bali </a:t>
            </a:r>
            <a:r>
              <a:rPr lang="en" sz="2400">
                <a:latin typeface="Calibri"/>
                <a:ea typeface="Calibri" panose="020F0502020204030204" pitchFamily="34" charset="0"/>
                <a:cs typeface="Times New Roman"/>
              </a:rPr>
              <a:t>and</a:t>
            </a:r>
            <a:r>
              <a:rPr lang="en" sz="2400">
                <a:effectLst/>
                <a:latin typeface="Calibri"/>
                <a:ea typeface="Calibri" panose="020F0502020204030204" pitchFamily="34" charset="0"/>
                <a:cs typeface="Times New Roman"/>
              </a:rPr>
              <a:t> Jakarta</a:t>
            </a:r>
            <a:r>
              <a:rPr lang="en-US" sz="2400">
                <a:effectLst/>
                <a:ea typeface="Calibri" panose="020F0502020204030204" pitchFamily="34" charset="0"/>
                <a:cs typeface="Times New Roman"/>
              </a:rPr>
              <a:t>.</a:t>
            </a:r>
            <a:r>
              <a:rPr lang="en-US" sz="2400">
                <a:ea typeface="Calibri" panose="020F0502020204030204" pitchFamily="34" charset="0"/>
                <a:cs typeface="Times New Roman"/>
              </a:rPr>
              <a:t> </a:t>
            </a:r>
            <a:endParaRPr lang="en-ID" sz="2400">
              <a:effectLst/>
              <a:ea typeface="Calibri" panose="020F0502020204030204" pitchFamily="34" charset="0"/>
              <a:cs typeface="Times New Roman" panose="02020603050405020304" pitchFamily="18" charset="0"/>
            </a:endParaRPr>
          </a:p>
          <a:p>
            <a:pPr marL="0" indent="0" algn="just">
              <a:buNone/>
            </a:pPr>
            <a:endParaRPr lang="en-ID" sz="3200">
              <a:cs typeface="Calibri" panose="020F0502020204030204"/>
            </a:endParaRPr>
          </a:p>
        </p:txBody>
      </p:sp>
      <p:sp>
        <p:nvSpPr>
          <p:cNvPr id="4" name="Oval 3">
            <a:extLst>
              <a:ext uri="{FF2B5EF4-FFF2-40B4-BE49-F238E27FC236}">
                <a16:creationId xmlns:a16="http://schemas.microsoft.com/office/drawing/2014/main" xmlns="" id="{37747BA7-CCF1-40F7-8503-1F1A93B31874}"/>
              </a:ext>
            </a:extLst>
          </p:cNvPr>
          <p:cNvSpPr/>
          <p:nvPr/>
        </p:nvSpPr>
        <p:spPr>
          <a:xfrm>
            <a:off x="838200" y="400446"/>
            <a:ext cx="1231232" cy="125491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D" sz="4000"/>
              <a:t>1.</a:t>
            </a:r>
          </a:p>
        </p:txBody>
      </p:sp>
    </p:spTree>
    <p:extLst>
      <p:ext uri="{BB962C8B-B14F-4D97-AF65-F5344CB8AC3E}">
        <p14:creationId xmlns:p14="http://schemas.microsoft.com/office/powerpoint/2010/main" val="41633845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A596F-0F48-42F8-85AD-AF8C80EBC060}"/>
              </a:ext>
            </a:extLst>
          </p:cNvPr>
          <p:cNvSpPr>
            <a:spLocks noGrp="1"/>
          </p:cNvSpPr>
          <p:nvPr>
            <p:ph type="title"/>
          </p:nvPr>
        </p:nvSpPr>
        <p:spPr/>
        <p:txBody>
          <a:bodyPr/>
          <a:lstStyle/>
          <a:p>
            <a:endParaRPr lang="en-ID"/>
          </a:p>
        </p:txBody>
      </p:sp>
      <p:sp>
        <p:nvSpPr>
          <p:cNvPr id="4" name="Title 1">
            <a:extLst>
              <a:ext uri="{FF2B5EF4-FFF2-40B4-BE49-F238E27FC236}">
                <a16:creationId xmlns:a16="http://schemas.microsoft.com/office/drawing/2014/main" xmlns="" id="{DCA4BC69-709B-4D55-8C84-F7331DF28EF2}"/>
              </a:ext>
            </a:extLst>
          </p:cNvPr>
          <p:cNvSpPr txBox="1">
            <a:spLocks/>
          </p:cNvSpPr>
          <p:nvPr/>
        </p:nvSpPr>
        <p:spPr>
          <a:xfrm>
            <a:off x="2069432" y="365125"/>
            <a:ext cx="9284368" cy="1325563"/>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D" dirty="0"/>
              <a:t> Rooftop PV Market Characteristic</a:t>
            </a:r>
          </a:p>
        </p:txBody>
      </p:sp>
      <p:sp>
        <p:nvSpPr>
          <p:cNvPr id="5" name="Oval 4">
            <a:extLst>
              <a:ext uri="{FF2B5EF4-FFF2-40B4-BE49-F238E27FC236}">
                <a16:creationId xmlns:a16="http://schemas.microsoft.com/office/drawing/2014/main" xmlns="" id="{96749578-0BD5-47A3-ADC2-1E420693AD9F}"/>
              </a:ext>
            </a:extLst>
          </p:cNvPr>
          <p:cNvSpPr/>
          <p:nvPr/>
        </p:nvSpPr>
        <p:spPr>
          <a:xfrm>
            <a:off x="838200" y="400446"/>
            <a:ext cx="1231232" cy="125491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D" sz="4000"/>
              <a:t>2.</a:t>
            </a:r>
          </a:p>
        </p:txBody>
      </p:sp>
      <p:sp>
        <p:nvSpPr>
          <p:cNvPr id="3" name="TextBox 2">
            <a:extLst>
              <a:ext uri="{FF2B5EF4-FFF2-40B4-BE49-F238E27FC236}">
                <a16:creationId xmlns:a16="http://schemas.microsoft.com/office/drawing/2014/main" xmlns="" id="{B2CAE19D-52AE-4B6A-BD6C-16D16DD13B5E}"/>
              </a:ext>
            </a:extLst>
          </p:cNvPr>
          <p:cNvSpPr txBox="1"/>
          <p:nvPr/>
        </p:nvSpPr>
        <p:spPr>
          <a:xfrm>
            <a:off x="838200" y="1690688"/>
            <a:ext cx="5402179" cy="584775"/>
          </a:xfrm>
          <a:prstGeom prst="rect">
            <a:avLst/>
          </a:prstGeom>
          <a:noFill/>
        </p:spPr>
        <p:txBody>
          <a:bodyPr wrap="square" lIns="91440" tIns="45720" rIns="91440" bIns="45720" rtlCol="0" anchor="t">
            <a:spAutoFit/>
            <a:scene3d>
              <a:camera prst="orthographicFront"/>
              <a:lightRig rig="harsh" dir="t"/>
            </a:scene3d>
            <a:sp3d extrusionH="57150" prstMaterial="matte">
              <a:bevelT w="63500" h="12700" prst="angle"/>
              <a:contourClr>
                <a:schemeClr val="bg1">
                  <a:lumMod val="65000"/>
                </a:schemeClr>
              </a:contourClr>
            </a:sp3d>
          </a:bodyPr>
          <a:lstStyle/>
          <a:p>
            <a:r>
              <a:rPr lang="en-ID" sz="3200" b="1">
                <a:ln/>
                <a:solidFill>
                  <a:schemeClr val="accent6">
                    <a:lumMod val="50000"/>
                  </a:schemeClr>
                </a:solidFill>
              </a:rPr>
              <a:t>Supply Aspect</a:t>
            </a:r>
            <a:endParaRPr lang="id-ID"/>
          </a:p>
        </p:txBody>
      </p:sp>
      <p:sp>
        <p:nvSpPr>
          <p:cNvPr id="8" name="TextBox 7">
            <a:extLst>
              <a:ext uri="{FF2B5EF4-FFF2-40B4-BE49-F238E27FC236}">
                <a16:creationId xmlns:a16="http://schemas.microsoft.com/office/drawing/2014/main" xmlns="" id="{F250872F-2F7A-4A6F-948C-84FC46DFF6B2}"/>
              </a:ext>
            </a:extLst>
          </p:cNvPr>
          <p:cNvSpPr txBox="1"/>
          <p:nvPr/>
        </p:nvSpPr>
        <p:spPr>
          <a:xfrm>
            <a:off x="838200" y="2275463"/>
            <a:ext cx="10515600" cy="5632311"/>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n" sz="2400">
                <a:latin typeface="Calibri"/>
                <a:cs typeface="Calibri"/>
              </a:rPr>
              <a:t>The use of rooftop solar electricity in Indonesia is legally issued by the ministry and by PT. PLN as a state-owned company that provides electricity facilities for Indonesia</a:t>
            </a:r>
            <a:endParaRPr lang="en">
              <a:latin typeface="Calibri"/>
              <a:cs typeface="Calibri"/>
            </a:endParaRPr>
          </a:p>
          <a:p>
            <a:pPr marL="285750" indent="-285750" algn="just">
              <a:buFont typeface="Arial" panose="020B0604020202020204" pitchFamily="34" charset="0"/>
              <a:buChar char="•"/>
            </a:pPr>
            <a:r>
              <a:rPr lang="en" sz="2400">
                <a:latin typeface="Calibri"/>
                <a:cs typeface="Calibri"/>
              </a:rPr>
              <a:t>There are already many vendors scattered in various regions in Indonesia, including Bali, Bogor, Jakarta, Probolinggo, Semarang, Surabaya, and Tangerang which respondents chose to install solar panel roofs in their homes or business locations.</a:t>
            </a:r>
            <a:endParaRPr lang="en-US" sz="2400">
              <a:latin typeface="Calibri"/>
              <a:cs typeface="Calibri"/>
            </a:endParaRPr>
          </a:p>
          <a:p>
            <a:pPr marL="285750" indent="-285750" algn="just">
              <a:buFont typeface="Arial" panose="020B0604020202020204" pitchFamily="34" charset="0"/>
              <a:buChar char="•"/>
            </a:pPr>
            <a:r>
              <a:rPr lang="en" sz="2400">
                <a:latin typeface="Calibri"/>
                <a:cs typeface="Calibri"/>
              </a:rPr>
              <a:t>Most respondents in getting information about PV Rooftop are friends or relatives, the average purchase is paid in cash, and the average initial installation cost is around 1-25 million</a:t>
            </a:r>
            <a:endParaRPr lang="en-US" sz="2400">
              <a:latin typeface="Calibri"/>
              <a:cs typeface="Calibri"/>
            </a:endParaRPr>
          </a:p>
          <a:p>
            <a:pPr marL="285750" indent="-285750" algn="just">
              <a:buFont typeface="Arial" panose="020B0604020202020204" pitchFamily="34" charset="0"/>
              <a:buChar char="•"/>
            </a:pPr>
            <a:r>
              <a:rPr lang="en" sz="2400">
                <a:latin typeface="Calibri"/>
                <a:cs typeface="Calibri"/>
              </a:rPr>
              <a:t>Regarding the initial investment of PV Rooftop users, the largest investment value for households is 250 million, while for industry is 2 billion rupiah.</a:t>
            </a:r>
          </a:p>
          <a:p>
            <a:pPr marL="285750" indent="-285750" algn="just">
              <a:buFont typeface="Arial" panose="020B0604020202020204" pitchFamily="34" charset="0"/>
              <a:buChar char="•"/>
            </a:pPr>
            <a:endParaRPr lang="en-ID" sz="2400">
              <a:cs typeface="Calibri" panose="020F0502020204030204"/>
            </a:endParaRPr>
          </a:p>
          <a:p>
            <a:pPr marL="285750" indent="-285750" algn="just">
              <a:buFont typeface="Arial" panose="020B0604020202020204" pitchFamily="34" charset="0"/>
              <a:buChar char="•"/>
            </a:pPr>
            <a:endParaRPr lang="en-ID" sz="2400">
              <a:cs typeface="Calibri" panose="020F0502020204030204"/>
            </a:endParaRPr>
          </a:p>
          <a:p>
            <a:pPr marL="285750" indent="-285750" algn="just">
              <a:buFont typeface="Arial" panose="020B0604020202020204" pitchFamily="34" charset="0"/>
              <a:buChar char="•"/>
            </a:pPr>
            <a:endParaRPr lang="en-ID" sz="2400">
              <a:cs typeface="Calibri" panose="020F0502020204030204"/>
            </a:endParaRPr>
          </a:p>
        </p:txBody>
      </p:sp>
    </p:spTree>
    <p:extLst>
      <p:ext uri="{BB962C8B-B14F-4D97-AF65-F5344CB8AC3E}">
        <p14:creationId xmlns:p14="http://schemas.microsoft.com/office/powerpoint/2010/main" val="41218142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A596F-0F48-42F8-85AD-AF8C80EBC060}"/>
              </a:ext>
            </a:extLst>
          </p:cNvPr>
          <p:cNvSpPr>
            <a:spLocks noGrp="1"/>
          </p:cNvSpPr>
          <p:nvPr>
            <p:ph type="title"/>
          </p:nvPr>
        </p:nvSpPr>
        <p:spPr/>
        <p:txBody>
          <a:bodyPr/>
          <a:lstStyle/>
          <a:p>
            <a:endParaRPr lang="en-ID"/>
          </a:p>
        </p:txBody>
      </p:sp>
      <p:sp>
        <p:nvSpPr>
          <p:cNvPr id="4" name="Title 1">
            <a:extLst>
              <a:ext uri="{FF2B5EF4-FFF2-40B4-BE49-F238E27FC236}">
                <a16:creationId xmlns:a16="http://schemas.microsoft.com/office/drawing/2014/main" xmlns="" id="{DCA4BC69-709B-4D55-8C84-F7331DF28EF2}"/>
              </a:ext>
            </a:extLst>
          </p:cNvPr>
          <p:cNvSpPr txBox="1">
            <a:spLocks/>
          </p:cNvSpPr>
          <p:nvPr/>
        </p:nvSpPr>
        <p:spPr>
          <a:xfrm>
            <a:off x="2069432" y="365125"/>
            <a:ext cx="9284368" cy="1325563"/>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D" dirty="0">
                <a:ea typeface="+mn-lt"/>
                <a:cs typeface="+mn-lt"/>
              </a:rPr>
              <a:t>Rooftop PV Market Characteristic</a:t>
            </a:r>
            <a:endParaRPr lang="id-ID" dirty="0"/>
          </a:p>
        </p:txBody>
      </p:sp>
      <p:sp>
        <p:nvSpPr>
          <p:cNvPr id="5" name="Oval 4">
            <a:extLst>
              <a:ext uri="{FF2B5EF4-FFF2-40B4-BE49-F238E27FC236}">
                <a16:creationId xmlns:a16="http://schemas.microsoft.com/office/drawing/2014/main" xmlns="" id="{96749578-0BD5-47A3-ADC2-1E420693AD9F}"/>
              </a:ext>
            </a:extLst>
          </p:cNvPr>
          <p:cNvSpPr/>
          <p:nvPr/>
        </p:nvSpPr>
        <p:spPr>
          <a:xfrm>
            <a:off x="838200" y="400446"/>
            <a:ext cx="1231232" cy="1254919"/>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ID" sz="4000"/>
              <a:t>2.</a:t>
            </a:r>
          </a:p>
        </p:txBody>
      </p:sp>
      <p:sp>
        <p:nvSpPr>
          <p:cNvPr id="3" name="TextBox 2">
            <a:extLst>
              <a:ext uri="{FF2B5EF4-FFF2-40B4-BE49-F238E27FC236}">
                <a16:creationId xmlns:a16="http://schemas.microsoft.com/office/drawing/2014/main" xmlns="" id="{B2CAE19D-52AE-4B6A-BD6C-16D16DD13B5E}"/>
              </a:ext>
            </a:extLst>
          </p:cNvPr>
          <p:cNvSpPr txBox="1"/>
          <p:nvPr/>
        </p:nvSpPr>
        <p:spPr>
          <a:xfrm>
            <a:off x="910087" y="1762575"/>
            <a:ext cx="5402179" cy="584775"/>
          </a:xfrm>
          <a:prstGeom prst="rect">
            <a:avLst/>
          </a:prstGeom>
          <a:noFill/>
        </p:spPr>
        <p:txBody>
          <a:bodyPr wrap="square" lIns="91440" tIns="45720" rIns="91440" bIns="45720" rtlCol="0" anchor="t">
            <a:spAutoFit/>
            <a:scene3d>
              <a:camera prst="orthographicFront"/>
              <a:lightRig rig="harsh" dir="t"/>
            </a:scene3d>
            <a:sp3d extrusionH="57150" prstMaterial="matte">
              <a:bevelT w="63500" h="12700" prst="angle"/>
              <a:contourClr>
                <a:schemeClr val="bg1">
                  <a:lumMod val="65000"/>
                </a:schemeClr>
              </a:contourClr>
            </a:sp3d>
          </a:bodyPr>
          <a:lstStyle/>
          <a:p>
            <a:r>
              <a:rPr lang="en-ID" sz="3200" b="1">
                <a:ln/>
                <a:solidFill>
                  <a:schemeClr val="accent6">
                    <a:lumMod val="50000"/>
                  </a:schemeClr>
                </a:solidFill>
              </a:rPr>
              <a:t>Demand Aspect</a:t>
            </a:r>
            <a:endParaRPr lang="en-ID" sz="3200" b="1">
              <a:ln/>
              <a:solidFill>
                <a:schemeClr val="accent6">
                  <a:lumMod val="50000"/>
                </a:schemeClr>
              </a:solidFill>
              <a:cs typeface="Calibri"/>
            </a:endParaRPr>
          </a:p>
        </p:txBody>
      </p:sp>
      <p:sp>
        <p:nvSpPr>
          <p:cNvPr id="8" name="TextBox 7">
            <a:extLst>
              <a:ext uri="{FF2B5EF4-FFF2-40B4-BE49-F238E27FC236}">
                <a16:creationId xmlns:a16="http://schemas.microsoft.com/office/drawing/2014/main" xmlns="" id="{F250872F-2F7A-4A6F-948C-84FC46DFF6B2}"/>
              </a:ext>
            </a:extLst>
          </p:cNvPr>
          <p:cNvSpPr txBox="1"/>
          <p:nvPr/>
        </p:nvSpPr>
        <p:spPr>
          <a:xfrm>
            <a:off x="838200" y="2275463"/>
            <a:ext cx="10515600" cy="4585871"/>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n" sz="2400">
                <a:latin typeface="Calibri"/>
                <a:ea typeface="Times New Roman" panose="02020603050405020304" pitchFamily="18" charset="0"/>
                <a:cs typeface="Calibri"/>
              </a:rPr>
              <a:t>The use of rooftop solar electricity or </a:t>
            </a:r>
            <a:r>
              <a:rPr lang="en" sz="2400">
                <a:effectLst/>
                <a:latin typeface="Calibri"/>
                <a:ea typeface="Times New Roman" panose="02020603050405020304" pitchFamily="18" charset="0"/>
                <a:cs typeface="Calibri"/>
              </a:rPr>
              <a:t>PV Rooftop </a:t>
            </a:r>
            <a:r>
              <a:rPr lang="en" sz="2400">
                <a:latin typeface="Calibri"/>
                <a:ea typeface="Times New Roman" panose="02020603050405020304" pitchFamily="18" charset="0"/>
                <a:cs typeface="Calibri"/>
              </a:rPr>
              <a:t>can provide benefits in the form of savings, namely a reduction in electricity bills from </a:t>
            </a:r>
            <a:r>
              <a:rPr lang="en" sz="2400">
                <a:effectLst/>
                <a:latin typeface="Calibri"/>
                <a:ea typeface="Times New Roman" panose="02020603050405020304" pitchFamily="18" charset="0"/>
                <a:cs typeface="Calibri"/>
              </a:rPr>
              <a:t>PLN.</a:t>
            </a:r>
            <a:r>
              <a:rPr lang="en" sz="2400">
                <a:latin typeface="Calibri"/>
                <a:ea typeface="Times New Roman" panose="02020603050405020304" pitchFamily="18" charset="0"/>
                <a:cs typeface="Calibri"/>
              </a:rPr>
              <a:t> The name of this article is:</a:t>
            </a:r>
            <a:endParaRPr lang="en-US" sz="2800">
              <a:effectLst/>
              <a:latin typeface="Calibri"/>
              <a:ea typeface="Times New Roman" panose="02020603050405020304" pitchFamily="18" charset="0"/>
              <a:cs typeface="Calibri"/>
            </a:endParaRPr>
          </a:p>
          <a:p>
            <a:pPr marL="285750" indent="-285750" algn="just">
              <a:buFont typeface="Arial" panose="020B0604020202020204" pitchFamily="34" charset="0"/>
              <a:buChar char="•"/>
            </a:pPr>
            <a:r>
              <a:rPr lang="en-US" sz="2400">
                <a:ea typeface="+mn-lt"/>
                <a:cs typeface="+mn-lt"/>
              </a:rPr>
              <a:t>Based on the results of the factor analysis</a:t>
            </a:r>
            <a:r>
              <a:rPr lang="en-US" sz="2400">
                <a:effectLst/>
                <a:ea typeface="+mn-lt"/>
                <a:cs typeface="+mn-lt"/>
              </a:rPr>
              <a:t>, </a:t>
            </a:r>
            <a:r>
              <a:rPr lang="en-US" sz="2400">
                <a:ea typeface="+mn-lt"/>
                <a:cs typeface="+mn-lt"/>
              </a:rPr>
              <a:t>the reason why customers install </a:t>
            </a:r>
            <a:r>
              <a:rPr lang="en-US" sz="2400">
                <a:effectLst/>
                <a:ea typeface="+mn-lt"/>
                <a:cs typeface="+mn-lt"/>
              </a:rPr>
              <a:t>PV Rooftop </a:t>
            </a:r>
            <a:r>
              <a:rPr lang="en-US" sz="2400">
                <a:ea typeface="+mn-lt"/>
                <a:cs typeface="+mn-lt"/>
              </a:rPr>
              <a:t>is due to cultural factors</a:t>
            </a:r>
            <a:r>
              <a:rPr lang="en-US" sz="2400">
                <a:effectLst/>
                <a:ea typeface="+mn-lt"/>
                <a:cs typeface="+mn-lt"/>
              </a:rPr>
              <a:t>, </a:t>
            </a:r>
            <a:r>
              <a:rPr lang="en-US" sz="2400">
                <a:ea typeface="+mn-lt"/>
                <a:cs typeface="+mn-lt"/>
              </a:rPr>
              <a:t>environmental awareness</a:t>
            </a:r>
            <a:r>
              <a:rPr lang="en-US" sz="2400">
                <a:effectLst/>
                <a:ea typeface="+mn-lt"/>
                <a:cs typeface="+mn-lt"/>
              </a:rPr>
              <a:t>, </a:t>
            </a:r>
            <a:r>
              <a:rPr lang="en-US" sz="2400">
                <a:ea typeface="+mn-lt"/>
                <a:cs typeface="+mn-lt"/>
              </a:rPr>
              <a:t>technological knowledge and loyalty</a:t>
            </a:r>
            <a:r>
              <a:rPr lang="en-US" sz="2400">
                <a:effectLst/>
                <a:ea typeface="+mn-lt"/>
                <a:cs typeface="+mn-lt"/>
              </a:rPr>
              <a:t>.</a:t>
            </a:r>
            <a:r>
              <a:rPr lang="en-US" sz="2400">
                <a:ea typeface="Calibri" panose="020F0502020204030204" pitchFamily="34" charset="0"/>
              </a:rPr>
              <a:t> </a:t>
            </a:r>
            <a:endParaRPr lang="en-ID" sz="2800">
              <a:cs typeface="Calibri" panose="020F0502020204030204"/>
            </a:endParaRPr>
          </a:p>
          <a:p>
            <a:pPr marL="285750" indent="-285750" algn="just">
              <a:buFont typeface="Arial" panose="020B0604020202020204" pitchFamily="34" charset="0"/>
              <a:buChar char="•"/>
            </a:pPr>
            <a:r>
              <a:rPr lang="en" sz="2400">
                <a:latin typeface="Calibri"/>
                <a:ea typeface="Calibri" panose="020F0502020204030204" pitchFamily="34" charset="0"/>
                <a:cs typeface="Calibri"/>
              </a:rPr>
              <a:t>The consumer satisfaction of </a:t>
            </a:r>
            <a:r>
              <a:rPr lang="en" sz="2400">
                <a:effectLst/>
                <a:latin typeface="Calibri"/>
                <a:ea typeface="Calibri" panose="020F0502020204030204" pitchFamily="34" charset="0"/>
                <a:cs typeface="Calibri"/>
              </a:rPr>
              <a:t>PV Rooftop </a:t>
            </a:r>
            <a:r>
              <a:rPr lang="en" sz="2400">
                <a:latin typeface="Calibri"/>
                <a:ea typeface="Calibri" panose="020F0502020204030204" pitchFamily="34" charset="0"/>
                <a:cs typeface="Calibri"/>
              </a:rPr>
              <a:t>users, both household and industrial, can be seen from several indicators</a:t>
            </a:r>
            <a:r>
              <a:rPr lang="en" sz="2400">
                <a:effectLst/>
                <a:latin typeface="Calibri"/>
                <a:ea typeface="Calibri" panose="020F0502020204030204" pitchFamily="34" charset="0"/>
                <a:cs typeface="Calibri"/>
              </a:rPr>
              <a:t>, </a:t>
            </a:r>
            <a:r>
              <a:rPr lang="en" sz="2400">
                <a:latin typeface="Calibri"/>
                <a:ea typeface="Calibri" panose="020F0502020204030204" pitchFamily="34" charset="0"/>
                <a:cs typeface="Times New Roman"/>
              </a:rPr>
              <a:t>most of which show high satisfaction with the use of </a:t>
            </a:r>
            <a:r>
              <a:rPr lang="en" sz="2400">
                <a:effectLst/>
                <a:latin typeface="Calibri"/>
                <a:ea typeface="Calibri" panose="020F0502020204030204" pitchFamily="34" charset="0"/>
                <a:cs typeface="Times New Roman"/>
              </a:rPr>
              <a:t>PV Rooftop. </a:t>
            </a:r>
            <a:r>
              <a:rPr lang="en" sz="2400">
                <a:latin typeface="Calibri"/>
                <a:ea typeface="Calibri" panose="020F0502020204030204" pitchFamily="34" charset="0"/>
                <a:cs typeface="Times New Roman"/>
              </a:rPr>
              <a:t>On the point of customer satisfaction, it is also clearly explained that </a:t>
            </a:r>
            <a:r>
              <a:rPr lang="en" sz="2400">
                <a:effectLst/>
                <a:latin typeface="Calibri"/>
                <a:ea typeface="Calibri" panose="020F0502020204030204" pitchFamily="34" charset="0"/>
                <a:cs typeface="Times New Roman"/>
              </a:rPr>
              <a:t>78% </a:t>
            </a:r>
            <a:r>
              <a:rPr lang="en" sz="2400">
                <a:latin typeface="Calibri"/>
                <a:ea typeface="Calibri" panose="020F0502020204030204" pitchFamily="34" charset="0"/>
                <a:cs typeface="Times New Roman"/>
              </a:rPr>
              <a:t>of respondents claim to be satisfied with the </a:t>
            </a:r>
            <a:r>
              <a:rPr lang="en" sz="2400">
                <a:effectLst/>
                <a:latin typeface="Calibri"/>
                <a:ea typeface="Calibri" panose="020F0502020204030204" pitchFamily="34" charset="0"/>
                <a:cs typeface="Times New Roman"/>
              </a:rPr>
              <a:t>PV Rooftop </a:t>
            </a:r>
            <a:r>
              <a:rPr lang="en" sz="2400">
                <a:latin typeface="Calibri"/>
                <a:ea typeface="Calibri" panose="020F0502020204030204" pitchFamily="34" charset="0"/>
                <a:cs typeface="Times New Roman"/>
              </a:rPr>
              <a:t>services they have</a:t>
            </a:r>
            <a:r>
              <a:rPr lang="en" sz="2400">
                <a:effectLst/>
                <a:latin typeface="Calibri"/>
                <a:ea typeface="Calibri" panose="020F0502020204030204" pitchFamily="34" charset="0"/>
                <a:cs typeface="Times New Roman"/>
              </a:rPr>
              <a:t>.</a:t>
            </a:r>
            <a:endParaRPr lang="en" sz="2800">
              <a:latin typeface="Calibri"/>
              <a:cs typeface="Times New Roman"/>
            </a:endParaRPr>
          </a:p>
          <a:p>
            <a:pPr marL="285750" indent="-285750" algn="just">
              <a:buFont typeface="Arial" panose="020B0604020202020204" pitchFamily="34" charset="0"/>
              <a:buChar char="•"/>
            </a:pPr>
            <a:endParaRPr lang="en-ID" sz="2800">
              <a:cs typeface="Calibri" panose="020F0502020204030204"/>
            </a:endParaRPr>
          </a:p>
        </p:txBody>
      </p:sp>
    </p:spTree>
    <p:extLst>
      <p:ext uri="{BB962C8B-B14F-4D97-AF65-F5344CB8AC3E}">
        <p14:creationId xmlns:p14="http://schemas.microsoft.com/office/powerpoint/2010/main" val="22399933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Tema Office">
  <a:themeElements>
    <a:clrScheme name="Ka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561</TotalTime>
  <Words>5286</Words>
  <Application>Microsoft Office PowerPoint</Application>
  <PresentationFormat>Custom</PresentationFormat>
  <Paragraphs>1158</Paragraphs>
  <Slides>103</Slides>
  <Notes>0</Notes>
  <HiddenSlides>0</HiddenSlides>
  <MMClips>0</MMClips>
  <ScaleCrop>false</ScaleCrop>
  <HeadingPairs>
    <vt:vector size="4" baseType="variant">
      <vt:variant>
        <vt:lpstr>Theme</vt:lpstr>
      </vt:variant>
      <vt:variant>
        <vt:i4>2</vt:i4>
      </vt:variant>
      <vt:variant>
        <vt:lpstr>Slide Titles</vt:lpstr>
      </vt:variant>
      <vt:variant>
        <vt:i4>103</vt:i4>
      </vt:variant>
    </vt:vector>
  </HeadingPairs>
  <TitlesOfParts>
    <vt:vector size="105" baseType="lpstr">
      <vt:lpstr>Office Theme</vt:lpstr>
      <vt:lpstr>Tema Office</vt:lpstr>
      <vt:lpstr>PowerPoint Presentation</vt:lpstr>
      <vt:lpstr>General Description</vt:lpstr>
      <vt:lpstr>PowerPoint Presentation</vt:lpstr>
      <vt:lpstr>PowerPoint Presentation</vt:lpstr>
      <vt:lpstr>PowerPoint Presentation</vt:lpstr>
      <vt:lpstr>PowerPoint Presentation</vt:lpstr>
      <vt:lpstr>Solar PV System</vt:lpstr>
      <vt:lpstr>Government Policy Regarding Solar Power Development </vt:lpstr>
      <vt:lpstr>PV Rooftop Customer Procedure</vt:lpstr>
      <vt:lpstr>Rooftop PV Marketing Strategy Based on Previous Studies</vt:lpstr>
      <vt:lpstr>Example of the Basic Model of EBT Business in Japan</vt:lpstr>
      <vt:lpstr>Methodology</vt:lpstr>
      <vt:lpstr>Aggregate Respondents</vt:lpstr>
      <vt:lpstr>Profile of Aggregate Rooftop PV Respondents</vt:lpstr>
      <vt:lpstr>PowerPoint Presentation</vt:lpstr>
      <vt:lpstr>PowerPoint Presentation</vt:lpstr>
      <vt:lpstr>PowerPoint Presentation</vt:lpstr>
      <vt:lpstr>PowerPoint Presentation</vt:lpstr>
      <vt:lpstr>PowerPoint Presentation</vt:lpstr>
      <vt:lpstr>PowerPoint Presentation</vt:lpstr>
      <vt:lpstr>Respondents of Existing Household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Respondents of Potensial Household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Respondents of Existing Industry</vt:lpstr>
      <vt:lpstr>PowerPoint Presentation</vt:lpstr>
      <vt:lpstr>PowerPoint Presentation</vt:lpstr>
      <vt:lpstr>PowerPoint Presentation</vt:lpstr>
      <vt:lpstr>PowerPoint Presentation</vt:lpstr>
      <vt:lpstr>PowerPoint Presentation</vt:lpstr>
      <vt:lpstr>PowerPoint Presentation</vt:lpstr>
      <vt:lpstr>Respondents of Potensial Industry</vt:lpstr>
      <vt:lpstr>PowerPoint Presentation</vt:lpstr>
      <vt:lpstr>PowerPoint Presentation</vt:lpstr>
      <vt:lpstr>PowerPoint Presentation</vt:lpstr>
      <vt:lpstr>PowerPoint Presentation</vt:lpstr>
      <vt:lpstr>PowerPoint Presentation</vt:lpstr>
      <vt:lpstr>PowerPoint Presentation</vt:lpstr>
      <vt:lpstr>Market Characteristics of PV Rooftop</vt:lpstr>
      <vt:lpstr>Aspect of Supply</vt:lpstr>
      <vt:lpstr>PV Technology Market Share</vt:lpstr>
      <vt:lpstr>PV Rooftop Vendors</vt:lpstr>
      <vt:lpstr>PowerPoint Presentation</vt:lpstr>
      <vt:lpstr>How to Buy and Installation Procedures </vt:lpstr>
      <vt:lpstr>PowerPoint Presentation</vt:lpstr>
      <vt:lpstr>PowerPoint Presentation</vt:lpstr>
      <vt:lpstr>Installation Costs</vt:lpstr>
      <vt:lpstr>Aspect of Demand</vt:lpstr>
      <vt:lpstr>PowerPoint Presentation</vt:lpstr>
      <vt:lpstr>PowerPoint Presentation</vt:lpstr>
      <vt:lpstr>PowerPoint Presentation</vt:lpstr>
      <vt:lpstr>PowerPoint Presentation</vt:lpstr>
      <vt:lpstr>PowerPoint Presentation</vt:lpstr>
      <vt:lpstr>Advantages of Using Rooftop PV</vt:lpstr>
      <vt:lpstr>Advantages of Using Rooftop PV </vt:lpstr>
      <vt:lpstr>Advantages of Using Rooftop PV </vt:lpstr>
      <vt:lpstr>Weakness of Rooftop PV from Customer Perspective</vt:lpstr>
      <vt:lpstr>Rooftop PV Use Factor Analysis</vt:lpstr>
      <vt:lpstr>PowerPoint Presentation</vt:lpstr>
      <vt:lpstr>Existing Customer Satisfaction Level</vt:lpstr>
      <vt:lpstr>Benefit and Cost Comparison</vt:lpstr>
      <vt:lpstr>Benefits obtained When Using Rooftop PV </vt:lpstr>
      <vt:lpstr>Respondent Satisfaction with PV Rooftop Provider Services</vt:lpstr>
      <vt:lpstr>Prospects for PLN's Involvement in Rooftop PV Business in Indonesia</vt:lpstr>
      <vt:lpstr>PV Rooftop Business Model Plans in Indonesia</vt:lpstr>
      <vt:lpstr>PowerPoint Presentation</vt:lpstr>
      <vt:lpstr>Respondents' Perceptions If PLN Enters the PV Rooftop Market in Indonesia</vt:lpstr>
      <vt:lpstr>PowerPoint Presentation</vt:lpstr>
      <vt:lpstr>PowerPoint Presentation</vt:lpstr>
      <vt:lpstr>PLN's Involvement in Rooftop PV Business</vt:lpstr>
      <vt:lpstr>Cont'...</vt:lpstr>
      <vt:lpstr>Period of Installment Ability</vt:lpstr>
      <vt:lpstr>Cont'...</vt:lpstr>
      <vt:lpstr>Cont'...</vt:lpstr>
      <vt:lpstr>Cont'...</vt:lpstr>
      <vt:lpstr>Cont'..</vt:lpstr>
      <vt:lpstr>Developing a Strategy Based on PLN's Position with a SWOT Analysis</vt:lpstr>
      <vt:lpstr>Based on the diagram, Cartesian, in quadrant 1, PLN is in a very strong position because apart from having excellent strength, PLN also has ample opportunities to expand the rooftop solar PV project. PLN can carry out an aggressive strategy by carrying out vertical integration and diversifying conglomerates.</vt:lpstr>
      <vt:lpstr>Marketing Strategy </vt:lpstr>
      <vt:lpstr>PowerPoint Presentation</vt:lpstr>
      <vt:lpstr>Rooftop PV Market Development Challenges in Indonesia</vt:lpstr>
      <vt:lpstr>PowerPoint Presentation</vt:lpstr>
      <vt:lpstr> Respondent Demographic Profile</vt:lpstr>
      <vt:lpstr>PowerPoint Presentation</vt:lpstr>
      <vt:lpstr>PowerPoint Presentation</vt:lpstr>
      <vt:lpstr>PowerPoint Presentation</vt:lpstr>
      <vt:lpstr>Policy Recommendations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seven</cp:lastModifiedBy>
  <cp:revision>322</cp:revision>
  <dcterms:created xsi:type="dcterms:W3CDTF">2012-09-26T23:43:58Z</dcterms:created>
  <dcterms:modified xsi:type="dcterms:W3CDTF">2021-01-12T13:26:44Z</dcterms:modified>
</cp:coreProperties>
</file>