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7" r:id="rId2"/>
    <p:sldId id="258" r:id="rId3"/>
    <p:sldId id="261" r:id="rId4"/>
    <p:sldId id="263" r:id="rId5"/>
    <p:sldId id="272" r:id="rId6"/>
    <p:sldId id="265" r:id="rId7"/>
    <p:sldId id="266" r:id="rId8"/>
    <p:sldId id="267" r:id="rId9"/>
    <p:sldId id="262" r:id="rId10"/>
    <p:sldId id="271" r:id="rId11"/>
    <p:sldId id="268" r:id="rId12"/>
    <p:sldId id="269" r:id="rId13"/>
    <p:sldId id="270" r:id="rId14"/>
    <p:sldId id="2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71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879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7426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487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9153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397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74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30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591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237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6/6/2021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443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272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865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204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724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371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854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409" y="2418753"/>
            <a:ext cx="9939913" cy="1596981"/>
          </a:xfrm>
        </p:spPr>
        <p:txBody>
          <a:bodyPr/>
          <a:lstStyle/>
          <a:p>
            <a:pPr algn="ctr"/>
            <a:r>
              <a:rPr lang="es-UY" sz="3200" dirty="0" smtClean="0"/>
              <a:t>Long-</a:t>
            </a:r>
            <a:r>
              <a:rPr lang="es-UY" sz="3200" dirty="0" err="1" smtClean="0"/>
              <a:t>Term</a:t>
            </a:r>
            <a:r>
              <a:rPr lang="es-UY" sz="3200" dirty="0" smtClean="0"/>
              <a:t> </a:t>
            </a:r>
            <a:r>
              <a:rPr lang="es-UY" sz="3200" dirty="0" err="1" smtClean="0"/>
              <a:t>Planning</a:t>
            </a:r>
            <a:r>
              <a:rPr lang="es-UY" sz="3200" dirty="0" smtClean="0"/>
              <a:t> and </a:t>
            </a:r>
            <a:r>
              <a:rPr lang="es-UY" sz="3200" dirty="0" err="1" smtClean="0"/>
              <a:t>Characterization</a:t>
            </a:r>
            <a:r>
              <a:rPr lang="es-UY" sz="3200" dirty="0" smtClean="0"/>
              <a:t> of </a:t>
            </a:r>
            <a:r>
              <a:rPr lang="es-UY" sz="3200" dirty="0" err="1" smtClean="0"/>
              <a:t>Latin</a:t>
            </a:r>
            <a:r>
              <a:rPr lang="es-UY" sz="3200" dirty="0" smtClean="0"/>
              <a:t> American </a:t>
            </a:r>
            <a:r>
              <a:rPr lang="es-UY" sz="3200" dirty="0" err="1" smtClean="0"/>
              <a:t>Electrical</a:t>
            </a:r>
            <a:r>
              <a:rPr lang="es-UY" sz="3200" dirty="0" smtClean="0"/>
              <a:t> </a:t>
            </a:r>
            <a:r>
              <a:rPr lang="es-UY" sz="3200" dirty="0" err="1" smtClean="0"/>
              <a:t>Systems</a:t>
            </a:r>
            <a:r>
              <a:rPr lang="es-UY" sz="3200" dirty="0" smtClean="0"/>
              <a:t> </a:t>
            </a:r>
            <a:r>
              <a:rPr lang="es-UY" sz="3200" dirty="0" err="1" smtClean="0"/>
              <a:t>based</a:t>
            </a:r>
            <a:r>
              <a:rPr lang="es-UY" sz="3200" dirty="0" smtClean="0"/>
              <a:t> </a:t>
            </a:r>
            <a:r>
              <a:rPr lang="es-UY" sz="3200" dirty="0" err="1" smtClean="0"/>
              <a:t>on</a:t>
            </a:r>
            <a:r>
              <a:rPr lang="es-UY" sz="3200" dirty="0" smtClean="0"/>
              <a:t> </a:t>
            </a:r>
            <a:r>
              <a:rPr lang="es-UY" sz="3200" dirty="0" err="1" smtClean="0"/>
              <a:t>their</a:t>
            </a:r>
            <a:r>
              <a:rPr lang="es-UY" sz="3200" dirty="0" smtClean="0"/>
              <a:t> </a:t>
            </a:r>
            <a:r>
              <a:rPr lang="es-UY" sz="3200" dirty="0" err="1" smtClean="0"/>
              <a:t>Resources</a:t>
            </a:r>
            <a:endParaRPr lang="es-UY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14522" y="4207451"/>
            <a:ext cx="7766936" cy="2180470"/>
          </a:xfrm>
        </p:spPr>
        <p:txBody>
          <a:bodyPr>
            <a:normAutofit/>
          </a:bodyPr>
          <a:lstStyle/>
          <a:p>
            <a:pPr algn="ctr"/>
            <a:endParaRPr lang="es-UY" sz="2000" dirty="0"/>
          </a:p>
          <a:p>
            <a:pPr algn="ctr"/>
            <a:r>
              <a:rPr lang="es-UY" sz="2000" dirty="0" err="1" smtClean="0"/>
              <a:t>Authors</a:t>
            </a:r>
            <a:r>
              <a:rPr lang="es-UY" sz="2000" dirty="0" smtClean="0"/>
              <a:t>: Lorena Di </a:t>
            </a:r>
            <a:r>
              <a:rPr lang="es-UY" sz="2000" dirty="0" err="1" smtClean="0"/>
              <a:t>Chiara</a:t>
            </a:r>
            <a:r>
              <a:rPr lang="es-UY" sz="2000" dirty="0" smtClean="0"/>
              <a:t> (lorenadichiara@gmail.com)</a:t>
            </a:r>
          </a:p>
          <a:p>
            <a:pPr algn="ctr"/>
            <a:r>
              <a:rPr lang="es-UY" sz="2000" dirty="0" smtClean="0"/>
              <a:t>   Gonzalo </a:t>
            </a:r>
            <a:r>
              <a:rPr lang="es-UY" sz="2000" dirty="0" err="1" smtClean="0"/>
              <a:t>Casaravilla</a:t>
            </a:r>
            <a:r>
              <a:rPr lang="es-UY" sz="2000" dirty="0" smtClean="0"/>
              <a:t> (gcp@fing.edu.uy)</a:t>
            </a:r>
          </a:p>
          <a:p>
            <a:pPr algn="l"/>
            <a:r>
              <a:rPr lang="es-UY" sz="2000" dirty="0" smtClean="0"/>
              <a:t>                       </a:t>
            </a:r>
            <a:r>
              <a:rPr lang="es-UY" sz="2000" dirty="0" err="1" smtClean="0"/>
              <a:t>Ruben</a:t>
            </a:r>
            <a:r>
              <a:rPr lang="es-UY" sz="2000" dirty="0" smtClean="0"/>
              <a:t> </a:t>
            </a:r>
            <a:r>
              <a:rPr lang="es-UY" sz="2000" dirty="0" err="1" smtClean="0"/>
              <a:t>Chaer</a:t>
            </a:r>
            <a:r>
              <a:rPr lang="es-UY" sz="2000" dirty="0" smtClean="0"/>
              <a:t> (rchaer@fing.edu.uy)</a:t>
            </a:r>
            <a:endParaRPr lang="es-UY" sz="2000" dirty="0"/>
          </a:p>
        </p:txBody>
      </p:sp>
      <p:pic>
        <p:nvPicPr>
          <p:cNvPr id="4" name="Imagen 3" descr="logoUdela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409" y="302971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n 4" descr="logo_FING_rgb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61650" y="302971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uadroTexto 7"/>
          <p:cNvSpPr txBox="1"/>
          <p:nvPr/>
        </p:nvSpPr>
        <p:spPr>
          <a:xfrm>
            <a:off x="8087131" y="6187866"/>
            <a:ext cx="29492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June </a:t>
            </a:r>
            <a:r>
              <a:rPr lang="es-UY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354061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390659"/>
            <a:ext cx="8596668" cy="1320800"/>
          </a:xfrm>
        </p:spPr>
        <p:txBody>
          <a:bodyPr/>
          <a:lstStyle/>
          <a:p>
            <a:r>
              <a:rPr lang="es-UY" dirty="0" err="1" smtClean="0"/>
              <a:t>System</a:t>
            </a:r>
            <a:r>
              <a:rPr lang="es-UY" dirty="0" smtClean="0"/>
              <a:t> </a:t>
            </a:r>
            <a:r>
              <a:rPr lang="es-UY" dirty="0" err="1" smtClean="0"/>
              <a:t>modeling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8035" y="1390919"/>
            <a:ext cx="10547798" cy="5209503"/>
          </a:xfrm>
        </p:spPr>
        <p:txBody>
          <a:bodyPr>
            <a:normAutofit/>
          </a:bodyPr>
          <a:lstStyle/>
          <a:p>
            <a:pPr algn="just"/>
            <a:r>
              <a:rPr lang="en-GB" sz="2800" dirty="0"/>
              <a:t>Electrical system: </a:t>
            </a:r>
            <a:r>
              <a:rPr lang="en-GB" sz="2800" dirty="0" err="1" smtClean="0"/>
              <a:t>Modeled</a:t>
            </a:r>
            <a:r>
              <a:rPr lang="en-GB" sz="2800" dirty="0" smtClean="0"/>
              <a:t> </a:t>
            </a:r>
            <a:r>
              <a:rPr lang="en-GB" sz="2800" dirty="0"/>
              <a:t>as a single node. </a:t>
            </a:r>
            <a:endParaRPr lang="en-GB" sz="2800" dirty="0" smtClean="0"/>
          </a:p>
          <a:p>
            <a:pPr algn="just"/>
            <a:r>
              <a:rPr lang="en-GB" sz="2800" dirty="0" smtClean="0"/>
              <a:t>Demand: Hourly </a:t>
            </a:r>
            <a:r>
              <a:rPr lang="en-GB" sz="2800" dirty="0"/>
              <a:t>data adjusted to </a:t>
            </a:r>
            <a:r>
              <a:rPr lang="en-GB" sz="2800" dirty="0" smtClean="0"/>
              <a:t>10.000 GWh/year </a:t>
            </a:r>
            <a:r>
              <a:rPr lang="en-GB" sz="2800" dirty="0"/>
              <a:t>(</a:t>
            </a:r>
            <a:r>
              <a:rPr lang="en-GB" sz="2800" dirty="0" smtClean="0"/>
              <a:t>peak </a:t>
            </a:r>
            <a:r>
              <a:rPr lang="en-GB" sz="2800" dirty="0"/>
              <a:t>demand around 1.900 </a:t>
            </a:r>
            <a:r>
              <a:rPr lang="en-GB" sz="2800" dirty="0" smtClean="0"/>
              <a:t>MW)</a:t>
            </a:r>
          </a:p>
          <a:p>
            <a:pPr algn="just"/>
            <a:r>
              <a:rPr lang="en-GB" sz="2800" dirty="0" smtClean="0"/>
              <a:t>Daily </a:t>
            </a:r>
            <a:r>
              <a:rPr lang="en-GB" sz="2800" dirty="0"/>
              <a:t>time step (24 hours) with 4 </a:t>
            </a:r>
            <a:r>
              <a:rPr lang="en-GB" sz="2800" dirty="0" smtClean="0"/>
              <a:t>division (1, 4, 13, 6 hours)</a:t>
            </a:r>
          </a:p>
          <a:p>
            <a:pPr algn="just"/>
            <a:r>
              <a:rPr lang="en-GB" sz="2800" dirty="0" smtClean="0"/>
              <a:t>Wind, solar and hydro resources are modelled using stochastics models </a:t>
            </a:r>
            <a:r>
              <a:rPr lang="en-GB" sz="2800" dirty="0"/>
              <a:t>(</a:t>
            </a:r>
            <a:r>
              <a:rPr lang="en-GB" sz="2800" dirty="0" smtClean="0"/>
              <a:t>CEGH).</a:t>
            </a:r>
            <a:endParaRPr lang="es-UY" sz="2800" dirty="0"/>
          </a:p>
          <a:p>
            <a:pPr algn="just"/>
            <a:r>
              <a:rPr lang="en-GB" sz="2800" dirty="0" smtClean="0"/>
              <a:t>Discount rate 10%</a:t>
            </a:r>
          </a:p>
          <a:p>
            <a:pPr algn="just"/>
            <a:r>
              <a:rPr lang="en-GB" sz="2800" dirty="0" smtClean="0"/>
              <a:t>Costs/Prices: </a:t>
            </a:r>
            <a:r>
              <a:rPr lang="en-GB" sz="2800" dirty="0"/>
              <a:t>2020 constant dollars. </a:t>
            </a:r>
            <a:endParaRPr lang="en-GB" sz="2800" dirty="0" smtClean="0"/>
          </a:p>
          <a:p>
            <a:pPr algn="just"/>
            <a:r>
              <a:rPr lang="en-GB" sz="2800" dirty="0" smtClean="0"/>
              <a:t>Taxes are </a:t>
            </a:r>
            <a:r>
              <a:rPr lang="en-GB" sz="2800" dirty="0"/>
              <a:t>not considered</a:t>
            </a:r>
            <a:r>
              <a:rPr lang="en-GB" sz="2800" dirty="0" smtClean="0"/>
              <a:t>.</a:t>
            </a:r>
          </a:p>
          <a:p>
            <a:pPr algn="just"/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18746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214" y="289060"/>
            <a:ext cx="8596668" cy="1320800"/>
          </a:xfrm>
        </p:spPr>
        <p:txBody>
          <a:bodyPr/>
          <a:lstStyle/>
          <a:p>
            <a:r>
              <a:rPr lang="es-UY" dirty="0" err="1" smtClean="0"/>
              <a:t>Results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1275008"/>
            <a:ext cx="10346982" cy="5460643"/>
          </a:xfrm>
        </p:spPr>
        <p:txBody>
          <a:bodyPr>
            <a:normAutofit fontScale="92500"/>
          </a:bodyPr>
          <a:lstStyle/>
          <a:p>
            <a:pPr algn="just"/>
            <a:r>
              <a:rPr lang="en-GB" sz="3000" dirty="0" smtClean="0"/>
              <a:t>Medium </a:t>
            </a:r>
            <a:r>
              <a:rPr lang="en-GB" sz="3000" dirty="0"/>
              <a:t>and </a:t>
            </a:r>
            <a:r>
              <a:rPr lang="en-GB" sz="3000" dirty="0" smtClean="0"/>
              <a:t>High </a:t>
            </a:r>
            <a:r>
              <a:rPr lang="en-GB" sz="3000" dirty="0"/>
              <a:t>fossil fuels </a:t>
            </a:r>
            <a:r>
              <a:rPr lang="en-GB" sz="3000" dirty="0" smtClean="0"/>
              <a:t>prices </a:t>
            </a:r>
            <a:r>
              <a:rPr lang="en-GB" sz="3000" dirty="0" smtClean="0">
                <a:sym typeface="Wingdings" panose="05000000000000000000" pitchFamily="2" charset="2"/>
              </a:rPr>
              <a:t></a:t>
            </a:r>
            <a:r>
              <a:rPr lang="en-GB" sz="3000" dirty="0" smtClean="0"/>
              <a:t> High share </a:t>
            </a:r>
            <a:r>
              <a:rPr lang="en-GB" sz="3000" dirty="0"/>
              <a:t>of </a:t>
            </a:r>
            <a:r>
              <a:rPr lang="en-GB" sz="3000" dirty="0" smtClean="0"/>
              <a:t>NCRE, </a:t>
            </a:r>
            <a:r>
              <a:rPr lang="en-GB" sz="3000" dirty="0"/>
              <a:t>specially in systems </a:t>
            </a:r>
            <a:r>
              <a:rPr lang="en-GB" sz="3000" dirty="0" smtClean="0"/>
              <a:t>with </a:t>
            </a:r>
            <a:r>
              <a:rPr lang="en-GB" sz="3000" dirty="0"/>
              <a:t>20% hydroelectric capacity. </a:t>
            </a:r>
            <a:endParaRPr lang="en-GB" sz="3000" dirty="0" smtClean="0"/>
          </a:p>
          <a:p>
            <a:pPr algn="just"/>
            <a:r>
              <a:rPr lang="en-GB" sz="3000" dirty="0" smtClean="0"/>
              <a:t>Increase </a:t>
            </a:r>
            <a:r>
              <a:rPr lang="en-GB" sz="3000" dirty="0"/>
              <a:t>in fossil fuel </a:t>
            </a:r>
            <a:r>
              <a:rPr lang="en-GB" sz="3000" dirty="0" smtClean="0"/>
              <a:t>prices </a:t>
            </a:r>
            <a:r>
              <a:rPr lang="en-GB" sz="3000" dirty="0" smtClean="0">
                <a:sym typeface="Wingdings" panose="05000000000000000000" pitchFamily="2" charset="2"/>
              </a:rPr>
              <a:t></a:t>
            </a:r>
            <a:r>
              <a:rPr lang="en-GB" sz="3000" dirty="0" smtClean="0"/>
              <a:t> </a:t>
            </a:r>
            <a:r>
              <a:rPr lang="en-GB" sz="3000" dirty="0"/>
              <a:t>I</a:t>
            </a:r>
            <a:r>
              <a:rPr lang="en-GB" sz="3000" dirty="0" smtClean="0"/>
              <a:t>ncreases </a:t>
            </a:r>
            <a:r>
              <a:rPr lang="en-GB" sz="3000" dirty="0"/>
              <a:t>the share </a:t>
            </a:r>
            <a:r>
              <a:rPr lang="en-GB" sz="3000" dirty="0" smtClean="0"/>
              <a:t>of NCRE. </a:t>
            </a:r>
          </a:p>
          <a:p>
            <a:pPr algn="just"/>
            <a:r>
              <a:rPr lang="en-GB" sz="3000" dirty="0" smtClean="0"/>
              <a:t>Same </a:t>
            </a:r>
            <a:r>
              <a:rPr lang="en-GB" sz="3000" dirty="0"/>
              <a:t>hydroelectric </a:t>
            </a:r>
            <a:r>
              <a:rPr lang="en-GB" sz="3000" dirty="0" smtClean="0"/>
              <a:t>installed capacity, storage capacity increases </a:t>
            </a:r>
            <a:r>
              <a:rPr lang="en-GB" sz="3000" dirty="0" smtClean="0">
                <a:sym typeface="Wingdings" panose="05000000000000000000" pitchFamily="2" charset="2"/>
              </a:rPr>
              <a:t></a:t>
            </a:r>
            <a:r>
              <a:rPr lang="en-GB" sz="3000" dirty="0" smtClean="0"/>
              <a:t> Integration </a:t>
            </a:r>
            <a:r>
              <a:rPr lang="en-GB" sz="3000" dirty="0"/>
              <a:t>of NCRE </a:t>
            </a:r>
            <a:r>
              <a:rPr lang="en-GB" sz="3000" dirty="0" smtClean="0"/>
              <a:t>increases.  </a:t>
            </a:r>
            <a:endParaRPr lang="es-UY" sz="3000" dirty="0"/>
          </a:p>
          <a:p>
            <a:pPr algn="just"/>
            <a:r>
              <a:rPr lang="en-GB" sz="3000" dirty="0" smtClean="0"/>
              <a:t>Low </a:t>
            </a:r>
            <a:r>
              <a:rPr lang="en-GB" sz="3000" dirty="0"/>
              <a:t>fuel </a:t>
            </a:r>
            <a:r>
              <a:rPr lang="en-GB" sz="3000" dirty="0" smtClean="0"/>
              <a:t>prices (3 </a:t>
            </a:r>
            <a:r>
              <a:rPr lang="en-GB" sz="3000" dirty="0"/>
              <a:t>USD/MBTU</a:t>
            </a:r>
            <a:r>
              <a:rPr lang="en-GB" sz="3000" dirty="0" smtClean="0"/>
              <a:t>): Only thermal expansion. </a:t>
            </a:r>
          </a:p>
          <a:p>
            <a:pPr algn="just"/>
            <a:r>
              <a:rPr lang="en-GB" sz="3000" dirty="0" smtClean="0"/>
              <a:t>Low fossil fuel price increases 1 USD/MBTU </a:t>
            </a:r>
            <a:r>
              <a:rPr lang="en-GB" sz="3000" dirty="0" smtClean="0">
                <a:sym typeface="Wingdings" panose="05000000000000000000" pitchFamily="2" charset="2"/>
              </a:rPr>
              <a:t></a:t>
            </a:r>
            <a:r>
              <a:rPr lang="en-GB" sz="3000" dirty="0" smtClean="0"/>
              <a:t> </a:t>
            </a:r>
            <a:r>
              <a:rPr lang="en-GB" sz="3000" dirty="0"/>
              <a:t>NCRE are </a:t>
            </a:r>
            <a:r>
              <a:rPr lang="en-GB" sz="3000" dirty="0" smtClean="0"/>
              <a:t>competitive </a:t>
            </a:r>
            <a:r>
              <a:rPr lang="en-GB" sz="3000" dirty="0"/>
              <a:t>options. </a:t>
            </a:r>
            <a:endParaRPr lang="es-UY" sz="3000" dirty="0"/>
          </a:p>
          <a:p>
            <a:pPr algn="just"/>
            <a:r>
              <a:rPr lang="en-GB" sz="3000" dirty="0" smtClean="0"/>
              <a:t>Systems </a:t>
            </a:r>
            <a:r>
              <a:rPr lang="en-GB" sz="3000" dirty="0"/>
              <a:t>with </a:t>
            </a:r>
            <a:r>
              <a:rPr lang="en-GB" sz="3000" dirty="0" smtClean="0"/>
              <a:t>little </a:t>
            </a:r>
            <a:r>
              <a:rPr lang="en-GB" sz="3000" dirty="0"/>
              <a:t>storage </a:t>
            </a:r>
            <a:r>
              <a:rPr lang="en-GB" sz="3000" dirty="0" smtClean="0"/>
              <a:t>capacity </a:t>
            </a:r>
            <a:r>
              <a:rPr lang="en-GB" sz="3000" dirty="0" smtClean="0">
                <a:sym typeface="Wingdings" panose="05000000000000000000" pitchFamily="2" charset="2"/>
              </a:rPr>
              <a:t></a:t>
            </a:r>
            <a:r>
              <a:rPr lang="en-GB" sz="3000" dirty="0" smtClean="0"/>
              <a:t> </a:t>
            </a:r>
            <a:r>
              <a:rPr lang="en-GB" sz="3000" dirty="0"/>
              <a:t>D</a:t>
            </a:r>
            <a:r>
              <a:rPr lang="en-GB" sz="3000" dirty="0" smtClean="0"/>
              <a:t>aily </a:t>
            </a:r>
            <a:r>
              <a:rPr lang="en-GB" sz="3000" dirty="0"/>
              <a:t>evolution of wind and PV generation </a:t>
            </a:r>
            <a:r>
              <a:rPr lang="en-GB" sz="3000" dirty="0" smtClean="0"/>
              <a:t>has </a:t>
            </a:r>
            <a:r>
              <a:rPr lang="en-GB" sz="3000" dirty="0"/>
              <a:t>a more important </a:t>
            </a:r>
            <a:r>
              <a:rPr lang="en-GB" sz="3000" dirty="0" smtClean="0"/>
              <a:t>role. </a:t>
            </a:r>
            <a:endParaRPr lang="es-UY" sz="3000" dirty="0"/>
          </a:p>
          <a:p>
            <a:pPr algn="just"/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78732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1577" y="158839"/>
            <a:ext cx="8596668" cy="1320800"/>
          </a:xfrm>
        </p:spPr>
        <p:txBody>
          <a:bodyPr/>
          <a:lstStyle/>
          <a:p>
            <a:r>
              <a:rPr lang="es-UY" dirty="0" err="1" smtClean="0"/>
              <a:t>Results</a:t>
            </a:r>
            <a:endParaRPr lang="es-UY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034" y="1152643"/>
            <a:ext cx="11947469" cy="5555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53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236113"/>
            <a:ext cx="8596668" cy="1320800"/>
          </a:xfrm>
        </p:spPr>
        <p:txBody>
          <a:bodyPr/>
          <a:lstStyle/>
          <a:p>
            <a:r>
              <a:rPr lang="es-UY" dirty="0" err="1" smtClean="0"/>
              <a:t>Conclusions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1223494"/>
            <a:ext cx="10437135" cy="5634506"/>
          </a:xfrm>
        </p:spPr>
        <p:txBody>
          <a:bodyPr>
            <a:normAutofit fontScale="92500"/>
          </a:bodyPr>
          <a:lstStyle/>
          <a:p>
            <a:pPr algn="just"/>
            <a:r>
              <a:rPr lang="en-GB" sz="2800" dirty="0" smtClean="0"/>
              <a:t>Except in scenarios with low fossil fuel prices, wind </a:t>
            </a:r>
            <a:r>
              <a:rPr lang="en-GB" sz="2800" dirty="0"/>
              <a:t>and solar </a:t>
            </a:r>
            <a:r>
              <a:rPr lang="en-GB" sz="2800" dirty="0" smtClean="0"/>
              <a:t>PV are competitive </a:t>
            </a:r>
            <a:r>
              <a:rPr lang="en-GB" sz="2800" dirty="0"/>
              <a:t>generation expansion </a:t>
            </a:r>
            <a:r>
              <a:rPr lang="en-GB" sz="2800" dirty="0" smtClean="0"/>
              <a:t>options.</a:t>
            </a:r>
            <a:endParaRPr lang="es-UY" sz="2800" dirty="0"/>
          </a:p>
          <a:p>
            <a:pPr algn="just"/>
            <a:r>
              <a:rPr lang="en-GB" sz="2800" dirty="0" smtClean="0"/>
              <a:t>Wind and PV generation expansion </a:t>
            </a:r>
            <a:r>
              <a:rPr lang="en-GB" sz="2800" dirty="0"/>
              <a:t>varies along </a:t>
            </a:r>
            <a:r>
              <a:rPr lang="en-GB" sz="2800" dirty="0" smtClean="0"/>
              <a:t>Latin American countries. Depends </a:t>
            </a:r>
            <a:r>
              <a:rPr lang="en-GB" sz="2800" dirty="0"/>
              <a:t>mainly on fossil fuel prices, </a:t>
            </a:r>
            <a:r>
              <a:rPr lang="en-GB" sz="2800" dirty="0" smtClean="0"/>
              <a:t>hydroelectric and storage </a:t>
            </a:r>
            <a:r>
              <a:rPr lang="en-GB" sz="2800" dirty="0"/>
              <a:t>capacity</a:t>
            </a:r>
            <a:r>
              <a:rPr lang="en-GB" sz="2800" dirty="0" smtClean="0"/>
              <a:t>, flows, </a:t>
            </a:r>
            <a:r>
              <a:rPr lang="en-GB" sz="2800" dirty="0"/>
              <a:t>solar and wind </a:t>
            </a:r>
            <a:r>
              <a:rPr lang="en-GB" sz="2800" dirty="0" smtClean="0"/>
              <a:t>resources. </a:t>
            </a:r>
            <a:endParaRPr lang="es-UY" sz="2800" dirty="0"/>
          </a:p>
          <a:p>
            <a:pPr algn="just"/>
            <a:r>
              <a:rPr lang="en-GB" sz="2800" dirty="0" smtClean="0"/>
              <a:t>Southern Cone: </a:t>
            </a:r>
            <a:r>
              <a:rPr lang="en-GB" sz="2800" dirty="0"/>
              <a:t>W</a:t>
            </a:r>
            <a:r>
              <a:rPr lang="en-GB" sz="2800" dirty="0" smtClean="0"/>
              <a:t>ind </a:t>
            </a:r>
            <a:r>
              <a:rPr lang="en-GB" sz="2800" dirty="0"/>
              <a:t>energy is the predominant </a:t>
            </a:r>
            <a:r>
              <a:rPr lang="en-GB" sz="2800" dirty="0" smtClean="0"/>
              <a:t>expansion option.</a:t>
            </a:r>
          </a:p>
          <a:p>
            <a:pPr algn="just"/>
            <a:r>
              <a:rPr lang="en-GB" sz="2800" dirty="0" smtClean="0"/>
              <a:t>Chile: Solar </a:t>
            </a:r>
            <a:r>
              <a:rPr lang="en-GB" sz="2800" dirty="0"/>
              <a:t>PV is </a:t>
            </a:r>
            <a:r>
              <a:rPr lang="en-GB" sz="2800" dirty="0" smtClean="0"/>
              <a:t>the predominant </a:t>
            </a:r>
            <a:r>
              <a:rPr lang="en-GB" sz="2800" dirty="0"/>
              <a:t>option. </a:t>
            </a:r>
            <a:endParaRPr lang="en-GB" sz="2800" dirty="0" smtClean="0"/>
          </a:p>
          <a:p>
            <a:pPr algn="just"/>
            <a:r>
              <a:rPr lang="en-GB" sz="2800" dirty="0" smtClean="0"/>
              <a:t>Central </a:t>
            </a:r>
            <a:r>
              <a:rPr lang="en-GB" sz="2800" dirty="0"/>
              <a:t>America </a:t>
            </a:r>
            <a:r>
              <a:rPr lang="en-GB" sz="2800" dirty="0" smtClean="0"/>
              <a:t>countries: Share </a:t>
            </a:r>
            <a:r>
              <a:rPr lang="en-GB" sz="2800" dirty="0"/>
              <a:t>of wind a PV capacity is similar. </a:t>
            </a:r>
            <a:endParaRPr lang="es-UY" sz="2800" dirty="0"/>
          </a:p>
          <a:p>
            <a:pPr algn="just"/>
            <a:r>
              <a:rPr lang="en-GB" sz="2800" dirty="0" smtClean="0"/>
              <a:t>Important: This </a:t>
            </a:r>
            <a:r>
              <a:rPr lang="en-GB" sz="2800" dirty="0"/>
              <a:t>is an energy </a:t>
            </a:r>
            <a:r>
              <a:rPr lang="en-GB" sz="2800" dirty="0" smtClean="0"/>
              <a:t>study. It is necessary to carry out a flexibility and stability study, </a:t>
            </a:r>
            <a:r>
              <a:rPr lang="en-GB" sz="2800" dirty="0"/>
              <a:t>specially in systems with 20% hydroelectric </a:t>
            </a:r>
            <a:r>
              <a:rPr lang="en-GB" sz="2800" dirty="0" smtClean="0"/>
              <a:t>capacity.</a:t>
            </a:r>
            <a:endParaRPr lang="es-UY" sz="2800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57886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64455" y="2431046"/>
            <a:ext cx="8596668" cy="3880773"/>
          </a:xfrm>
        </p:spPr>
        <p:txBody>
          <a:bodyPr/>
          <a:lstStyle/>
          <a:p>
            <a:pPr marL="0" indent="0" algn="ctr">
              <a:buNone/>
            </a:pPr>
            <a:r>
              <a:rPr lang="es-UY" sz="4400" dirty="0" err="1" smtClean="0"/>
              <a:t>Thank</a:t>
            </a:r>
            <a:r>
              <a:rPr lang="es-UY" sz="4400" dirty="0" smtClean="0"/>
              <a:t> </a:t>
            </a:r>
            <a:r>
              <a:rPr lang="es-UY" sz="4400" dirty="0" err="1" smtClean="0"/>
              <a:t>you</a:t>
            </a:r>
            <a:r>
              <a:rPr lang="es-UY" sz="4400" dirty="0" smtClean="0"/>
              <a:t> </a:t>
            </a:r>
            <a:r>
              <a:rPr lang="es-UY" sz="4400" dirty="0" err="1" smtClean="0"/>
              <a:t>for</a:t>
            </a:r>
            <a:r>
              <a:rPr lang="es-UY" sz="4400" dirty="0" smtClean="0"/>
              <a:t> </a:t>
            </a:r>
            <a:r>
              <a:rPr lang="es-UY" sz="4400" dirty="0" err="1" smtClean="0"/>
              <a:t>your</a:t>
            </a:r>
            <a:r>
              <a:rPr lang="es-UY" sz="4400" dirty="0" smtClean="0"/>
              <a:t> </a:t>
            </a:r>
            <a:r>
              <a:rPr lang="es-UY" sz="4400" dirty="0" err="1" smtClean="0"/>
              <a:t>attention</a:t>
            </a:r>
            <a:r>
              <a:rPr lang="es-UY" sz="4400" dirty="0" smtClean="0"/>
              <a:t>.</a:t>
            </a:r>
          </a:p>
          <a:p>
            <a:endParaRPr lang="es-UY" dirty="0"/>
          </a:p>
          <a:p>
            <a:endParaRPr lang="es-UY" dirty="0"/>
          </a:p>
          <a:p>
            <a:endParaRPr lang="es-UY" dirty="0" smtClean="0"/>
          </a:p>
          <a:p>
            <a:endParaRPr lang="es-UY" dirty="0"/>
          </a:p>
          <a:p>
            <a:pPr marL="0" indent="0" algn="r">
              <a:buNone/>
            </a:pPr>
            <a:r>
              <a:rPr lang="es-UY" sz="2000" dirty="0" smtClean="0"/>
              <a:t>lorenadichiara@gmail.com</a:t>
            </a:r>
            <a:endParaRPr lang="es-UY" sz="2000" dirty="0"/>
          </a:p>
        </p:txBody>
      </p:sp>
    </p:spTree>
    <p:extLst>
      <p:ext uri="{BB962C8B-B14F-4D97-AF65-F5344CB8AC3E}">
        <p14:creationId xmlns:p14="http://schemas.microsoft.com/office/powerpoint/2010/main" val="314254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2337" y="633727"/>
            <a:ext cx="8596668" cy="1320800"/>
          </a:xfrm>
        </p:spPr>
        <p:txBody>
          <a:bodyPr/>
          <a:lstStyle/>
          <a:p>
            <a:r>
              <a:rPr lang="es-UY" dirty="0" err="1" smtClean="0"/>
              <a:t>Objective</a:t>
            </a:r>
            <a:endParaRPr lang="es-UY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677335" y="1954527"/>
            <a:ext cx="10359860" cy="3880773"/>
          </a:xfrm>
        </p:spPr>
        <p:txBody>
          <a:bodyPr>
            <a:normAutofit/>
          </a:bodyPr>
          <a:lstStyle/>
          <a:p>
            <a:pPr algn="just"/>
            <a:r>
              <a:rPr lang="es-UY" sz="2800" dirty="0" smtClean="0"/>
              <a:t>Determine </a:t>
            </a:r>
            <a:r>
              <a:rPr lang="es-UY" sz="2800" dirty="0" err="1" smtClean="0"/>
              <a:t>the</a:t>
            </a:r>
            <a:r>
              <a:rPr lang="es-UY" sz="2800" dirty="0" smtClean="0"/>
              <a:t> </a:t>
            </a:r>
            <a:r>
              <a:rPr lang="es-UY" sz="2800" dirty="0" err="1" smtClean="0"/>
              <a:t>long-term</a:t>
            </a:r>
            <a:r>
              <a:rPr lang="es-UY" sz="2800" dirty="0" smtClean="0"/>
              <a:t> </a:t>
            </a:r>
            <a:r>
              <a:rPr lang="es-UY" sz="2800" dirty="0" err="1" smtClean="0"/>
              <a:t>optimal</a:t>
            </a:r>
            <a:r>
              <a:rPr lang="es-UY" sz="2800" dirty="0" smtClean="0"/>
              <a:t> </a:t>
            </a:r>
            <a:r>
              <a:rPr lang="es-UY" sz="2800" dirty="0" err="1" smtClean="0"/>
              <a:t>generation</a:t>
            </a:r>
            <a:r>
              <a:rPr lang="es-UY" sz="2800" dirty="0" smtClean="0"/>
              <a:t> </a:t>
            </a:r>
            <a:r>
              <a:rPr lang="es-UY" sz="2800" dirty="0" err="1" smtClean="0"/>
              <a:t>expansion</a:t>
            </a:r>
            <a:r>
              <a:rPr lang="es-UY" sz="2800" dirty="0" smtClean="0"/>
              <a:t> of a </a:t>
            </a:r>
            <a:r>
              <a:rPr lang="es-UY" sz="2800" dirty="0" err="1" smtClean="0"/>
              <a:t>power</a:t>
            </a:r>
            <a:r>
              <a:rPr lang="es-UY" sz="2800" dirty="0" smtClean="0"/>
              <a:t> </a:t>
            </a:r>
            <a:r>
              <a:rPr lang="es-UY" sz="2800" dirty="0" err="1" smtClean="0"/>
              <a:t>systems</a:t>
            </a:r>
            <a:r>
              <a:rPr lang="es-UY" sz="2800" dirty="0" smtClean="0"/>
              <a:t> </a:t>
            </a:r>
            <a:r>
              <a:rPr lang="es-UY" sz="2800" dirty="0" err="1" smtClean="0"/>
              <a:t>considering</a:t>
            </a:r>
            <a:r>
              <a:rPr lang="es-UY" sz="2800" dirty="0" smtClean="0"/>
              <a:t>: </a:t>
            </a:r>
            <a:r>
              <a:rPr lang="es-UY" sz="2800" dirty="0" err="1" smtClean="0"/>
              <a:t>hydroelectric</a:t>
            </a:r>
            <a:r>
              <a:rPr lang="es-UY" sz="2800" dirty="0" smtClean="0"/>
              <a:t> </a:t>
            </a:r>
            <a:r>
              <a:rPr lang="es-UY" sz="2800" dirty="0" err="1" smtClean="0"/>
              <a:t>integration</a:t>
            </a:r>
            <a:r>
              <a:rPr lang="es-UY" sz="2800" dirty="0" smtClean="0"/>
              <a:t> and </a:t>
            </a:r>
            <a:r>
              <a:rPr lang="es-UY" sz="2800" dirty="0" err="1" smtClean="0"/>
              <a:t>storage</a:t>
            </a:r>
            <a:r>
              <a:rPr lang="es-UY" sz="2800" dirty="0" smtClean="0"/>
              <a:t> </a:t>
            </a:r>
            <a:r>
              <a:rPr lang="es-UY" sz="2800" dirty="0" err="1" smtClean="0"/>
              <a:t>capacity</a:t>
            </a:r>
            <a:r>
              <a:rPr lang="es-UY" sz="2800" dirty="0" smtClean="0"/>
              <a:t> (</a:t>
            </a:r>
            <a:r>
              <a:rPr lang="es-UY" sz="2800" dirty="0" err="1" smtClean="0"/>
              <a:t>reservoir</a:t>
            </a:r>
            <a:r>
              <a:rPr lang="es-UY" sz="2800" dirty="0" smtClean="0"/>
              <a:t>), </a:t>
            </a:r>
            <a:r>
              <a:rPr lang="es-UY" sz="2800" dirty="0" err="1" smtClean="0"/>
              <a:t>variability</a:t>
            </a:r>
            <a:r>
              <a:rPr lang="es-UY" sz="2800" dirty="0" smtClean="0"/>
              <a:t> of </a:t>
            </a:r>
            <a:r>
              <a:rPr lang="es-UY" sz="2800" dirty="0" err="1" smtClean="0"/>
              <a:t>flows</a:t>
            </a:r>
            <a:r>
              <a:rPr lang="es-UY" sz="2800" dirty="0" smtClean="0"/>
              <a:t>, </a:t>
            </a:r>
            <a:r>
              <a:rPr lang="es-UY" sz="2800" dirty="0" err="1" smtClean="0"/>
              <a:t>wind</a:t>
            </a:r>
            <a:r>
              <a:rPr lang="es-UY" sz="2800" dirty="0" smtClean="0"/>
              <a:t> and </a:t>
            </a:r>
            <a:r>
              <a:rPr lang="es-UY" sz="2800" dirty="0" err="1" smtClean="0"/>
              <a:t>irradiance</a:t>
            </a:r>
            <a:r>
              <a:rPr lang="es-UY" sz="2800" dirty="0" smtClean="0"/>
              <a:t> similar to </a:t>
            </a:r>
            <a:r>
              <a:rPr lang="es-UY" sz="2800" dirty="0" err="1" smtClean="0"/>
              <a:t>Latin</a:t>
            </a:r>
            <a:r>
              <a:rPr lang="es-UY" sz="2800" dirty="0" smtClean="0"/>
              <a:t> American </a:t>
            </a:r>
            <a:r>
              <a:rPr lang="es-UY" sz="2800" dirty="0" err="1" smtClean="0"/>
              <a:t>countries</a:t>
            </a:r>
            <a:r>
              <a:rPr lang="es-UY" sz="2800" dirty="0" smtClean="0"/>
              <a:t>, as </a:t>
            </a:r>
            <a:r>
              <a:rPr lang="es-UY" sz="2800" dirty="0" err="1" smtClean="0"/>
              <a:t>well</a:t>
            </a:r>
            <a:r>
              <a:rPr lang="es-UY" sz="2800" dirty="0" smtClean="0"/>
              <a:t> as, </a:t>
            </a:r>
            <a:r>
              <a:rPr lang="es-UY" sz="2800" dirty="0" err="1" smtClean="0"/>
              <a:t>fossil</a:t>
            </a:r>
            <a:r>
              <a:rPr lang="es-UY" sz="2800" dirty="0" smtClean="0"/>
              <a:t> fuel </a:t>
            </a:r>
            <a:r>
              <a:rPr lang="es-UY" sz="2800" dirty="0" err="1" smtClean="0"/>
              <a:t>price</a:t>
            </a:r>
            <a:r>
              <a:rPr lang="es-UY" sz="2800" dirty="0" smtClean="0"/>
              <a:t>, </a:t>
            </a:r>
            <a:r>
              <a:rPr lang="es-UY" sz="2800" dirty="0" err="1" smtClean="0"/>
              <a:t>installation</a:t>
            </a:r>
            <a:r>
              <a:rPr lang="es-UY" sz="2800" dirty="0" smtClean="0"/>
              <a:t> </a:t>
            </a:r>
            <a:r>
              <a:rPr lang="es-UY" sz="2800" dirty="0" err="1" smtClean="0"/>
              <a:t>costs</a:t>
            </a:r>
            <a:r>
              <a:rPr lang="es-UY" sz="2800" dirty="0" smtClean="0"/>
              <a:t> and </a:t>
            </a:r>
            <a:r>
              <a:rPr lang="es-UY" sz="2800" dirty="0" err="1" smtClean="0"/>
              <a:t>operation</a:t>
            </a:r>
            <a:r>
              <a:rPr lang="es-UY" sz="2800" dirty="0" smtClean="0"/>
              <a:t> and </a:t>
            </a:r>
            <a:r>
              <a:rPr lang="es-UY" sz="2800" dirty="0" err="1" smtClean="0"/>
              <a:t>maintenance</a:t>
            </a:r>
            <a:r>
              <a:rPr lang="es-UY" sz="2800" dirty="0" smtClean="0"/>
              <a:t> </a:t>
            </a:r>
            <a:r>
              <a:rPr lang="es-UY" sz="2800" dirty="0" err="1" smtClean="0"/>
              <a:t>costs</a:t>
            </a:r>
            <a:r>
              <a:rPr lang="es-UY" sz="2800" dirty="0" smtClean="0"/>
              <a:t> of </a:t>
            </a:r>
            <a:r>
              <a:rPr lang="es-UY" sz="2800" dirty="0" err="1" smtClean="0"/>
              <a:t>different</a:t>
            </a:r>
            <a:r>
              <a:rPr lang="es-UY" sz="2800" dirty="0" smtClean="0"/>
              <a:t> </a:t>
            </a:r>
            <a:r>
              <a:rPr lang="es-UY" sz="2800" dirty="0" err="1" smtClean="0"/>
              <a:t>technologies</a:t>
            </a:r>
            <a:r>
              <a:rPr lang="es-UY" sz="2800" dirty="0" smtClean="0"/>
              <a:t>. </a:t>
            </a:r>
            <a:endParaRPr lang="es-UY" sz="2800" dirty="0"/>
          </a:p>
        </p:txBody>
      </p:sp>
    </p:spTree>
    <p:extLst>
      <p:ext uri="{BB962C8B-B14F-4D97-AF65-F5344CB8AC3E}">
        <p14:creationId xmlns:p14="http://schemas.microsoft.com/office/powerpoint/2010/main" val="105868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4911" y="622479"/>
            <a:ext cx="9200762" cy="1320800"/>
          </a:xfrm>
        </p:spPr>
        <p:txBody>
          <a:bodyPr/>
          <a:lstStyle/>
          <a:p>
            <a:r>
              <a:rPr lang="es-UY" dirty="0" err="1" smtClean="0"/>
              <a:t>Hydroelectric</a:t>
            </a:r>
            <a:r>
              <a:rPr lang="es-UY" dirty="0" smtClean="0"/>
              <a:t> </a:t>
            </a:r>
            <a:r>
              <a:rPr lang="es-UY" dirty="0" err="1" smtClean="0"/>
              <a:t>Generation</a:t>
            </a:r>
            <a:r>
              <a:rPr lang="es-UY" dirty="0" smtClean="0"/>
              <a:t> in </a:t>
            </a:r>
            <a:r>
              <a:rPr lang="es-UY" dirty="0" err="1" smtClean="0"/>
              <a:t>Latin</a:t>
            </a:r>
            <a:r>
              <a:rPr lang="es-UY" dirty="0" smtClean="0"/>
              <a:t> </a:t>
            </a:r>
            <a:r>
              <a:rPr lang="es-UY" dirty="0" err="1" smtClean="0"/>
              <a:t>America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1828801"/>
            <a:ext cx="10025011" cy="4212562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/>
              <a:t>In 2019</a:t>
            </a:r>
            <a:r>
              <a:rPr lang="en-US" sz="2800" dirty="0"/>
              <a:t>, </a:t>
            </a:r>
            <a:r>
              <a:rPr lang="en-US" sz="2800" dirty="0" smtClean="0"/>
              <a:t>hydroelectric </a:t>
            </a:r>
            <a:r>
              <a:rPr lang="en-US" sz="2800" dirty="0"/>
              <a:t>generation in </a:t>
            </a:r>
            <a:r>
              <a:rPr lang="en-US" sz="2800" dirty="0" smtClean="0"/>
              <a:t>Latin America  represented </a:t>
            </a:r>
            <a:r>
              <a:rPr lang="en-US" sz="2800" dirty="0"/>
              <a:t>approximately 50% of the </a:t>
            </a:r>
            <a:r>
              <a:rPr lang="en-US" sz="2800" dirty="0" smtClean="0"/>
              <a:t>electricity demand. </a:t>
            </a:r>
          </a:p>
          <a:p>
            <a:pPr algn="just"/>
            <a:r>
              <a:rPr lang="en-US" sz="2800" dirty="0" smtClean="0"/>
              <a:t>Most </a:t>
            </a:r>
            <a:r>
              <a:rPr lang="en-US" sz="2800" dirty="0"/>
              <a:t>Latin American countries </a:t>
            </a:r>
            <a:r>
              <a:rPr lang="en-US" sz="2800" dirty="0" smtClean="0"/>
              <a:t>flows </a:t>
            </a:r>
            <a:r>
              <a:rPr lang="en-US" sz="2800" dirty="0"/>
              <a:t>are influenced </a:t>
            </a:r>
            <a:r>
              <a:rPr lang="en-US" sz="2800" dirty="0" smtClean="0"/>
              <a:t>by the climatological phenomena El </a:t>
            </a:r>
            <a:r>
              <a:rPr lang="en-US" sz="2800" dirty="0"/>
              <a:t>Niño / La </a:t>
            </a:r>
            <a:r>
              <a:rPr lang="en-US" sz="2800" dirty="0" smtClean="0"/>
              <a:t>Niña (pseudo-cycles from 5 to 8 years). </a:t>
            </a:r>
          </a:p>
          <a:p>
            <a:pPr algn="just"/>
            <a:r>
              <a:rPr lang="en-US" sz="2800" dirty="0" smtClean="0"/>
              <a:t>Extreme situations may </a:t>
            </a:r>
            <a:r>
              <a:rPr lang="en-US" sz="2800" dirty="0"/>
              <a:t>cause severe droughts </a:t>
            </a:r>
            <a:r>
              <a:rPr lang="en-US" sz="2800" dirty="0" smtClean="0"/>
              <a:t>or </a:t>
            </a:r>
            <a:r>
              <a:rPr lang="en-US" sz="2800" dirty="0"/>
              <a:t>floods.</a:t>
            </a:r>
            <a:endParaRPr lang="es-UY" sz="2800" dirty="0"/>
          </a:p>
        </p:txBody>
      </p:sp>
    </p:spTree>
    <p:extLst>
      <p:ext uri="{BB962C8B-B14F-4D97-AF65-F5344CB8AC3E}">
        <p14:creationId xmlns:p14="http://schemas.microsoft.com/office/powerpoint/2010/main" val="165503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2184" y="379212"/>
            <a:ext cx="8596668" cy="1320800"/>
          </a:xfrm>
        </p:spPr>
        <p:txBody>
          <a:bodyPr/>
          <a:lstStyle/>
          <a:p>
            <a:r>
              <a:rPr lang="es-UY" dirty="0" smtClean="0"/>
              <a:t>General </a:t>
            </a:r>
            <a:r>
              <a:rPr lang="es-UY" dirty="0" err="1" smtClean="0"/>
              <a:t>Assumptions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1133341"/>
            <a:ext cx="10553044" cy="5628067"/>
          </a:xfrm>
        </p:spPr>
        <p:txBody>
          <a:bodyPr>
            <a:normAutofit/>
          </a:bodyPr>
          <a:lstStyle/>
          <a:p>
            <a:r>
              <a:rPr lang="es-UY" sz="2800" dirty="0" err="1" smtClean="0"/>
              <a:t>Latin</a:t>
            </a:r>
            <a:r>
              <a:rPr lang="es-UY" sz="2800" dirty="0" smtClean="0"/>
              <a:t> </a:t>
            </a:r>
            <a:r>
              <a:rPr lang="es-UY" sz="2800" dirty="0" err="1" smtClean="0"/>
              <a:t>America</a:t>
            </a:r>
            <a:r>
              <a:rPr lang="es-UY" sz="2800" dirty="0" smtClean="0"/>
              <a:t> </a:t>
            </a:r>
            <a:r>
              <a:rPr lang="es-UY" sz="2800" dirty="0" err="1" smtClean="0"/>
              <a:t>is</a:t>
            </a:r>
            <a:r>
              <a:rPr lang="es-UY" sz="2800" dirty="0" smtClean="0"/>
              <a:t> </a:t>
            </a:r>
            <a:r>
              <a:rPr lang="es-UY" sz="2800" dirty="0" err="1" smtClean="0"/>
              <a:t>divided</a:t>
            </a:r>
            <a:r>
              <a:rPr lang="es-UY" sz="2800" dirty="0" smtClean="0"/>
              <a:t> in 3 </a:t>
            </a:r>
            <a:r>
              <a:rPr lang="es-UY" sz="2800" dirty="0" err="1" smtClean="0"/>
              <a:t>regions</a:t>
            </a:r>
            <a:r>
              <a:rPr lang="es-UY" sz="2800" dirty="0" smtClean="0"/>
              <a:t>:</a:t>
            </a:r>
          </a:p>
          <a:p>
            <a:pPr lvl="1"/>
            <a:r>
              <a:rPr lang="es-UY" sz="2200" dirty="0" smtClean="0"/>
              <a:t>Central </a:t>
            </a:r>
            <a:r>
              <a:rPr lang="es-UY" sz="2200" dirty="0" err="1" smtClean="0"/>
              <a:t>America</a:t>
            </a:r>
            <a:endParaRPr lang="es-UY" sz="2200" dirty="0" smtClean="0"/>
          </a:p>
          <a:p>
            <a:pPr lvl="1"/>
            <a:r>
              <a:rPr lang="es-UY" sz="2200" dirty="0" err="1" smtClean="0"/>
              <a:t>Southern</a:t>
            </a:r>
            <a:r>
              <a:rPr lang="es-UY" sz="2200" dirty="0" smtClean="0"/>
              <a:t> </a:t>
            </a:r>
            <a:r>
              <a:rPr lang="es-UY" sz="2200" dirty="0" err="1" smtClean="0"/>
              <a:t>Cone</a:t>
            </a:r>
            <a:r>
              <a:rPr lang="es-UY" sz="2200" dirty="0" smtClean="0"/>
              <a:t> (</a:t>
            </a:r>
            <a:r>
              <a:rPr lang="es-UY" sz="2200" dirty="0" err="1" smtClean="0"/>
              <a:t>includes</a:t>
            </a:r>
            <a:r>
              <a:rPr lang="es-UY" sz="2200" dirty="0" smtClean="0"/>
              <a:t> Argentina, Uruguay and Rio Grande do Sul)</a:t>
            </a:r>
          </a:p>
          <a:p>
            <a:pPr lvl="1"/>
            <a:r>
              <a:rPr lang="es-UY" sz="2200" dirty="0" err="1" smtClean="0"/>
              <a:t>Andean</a:t>
            </a:r>
            <a:r>
              <a:rPr lang="es-UY" sz="2200" dirty="0" smtClean="0"/>
              <a:t> </a:t>
            </a:r>
            <a:r>
              <a:rPr lang="es-UY" sz="2200" dirty="0" err="1" smtClean="0"/>
              <a:t>Region</a:t>
            </a:r>
            <a:r>
              <a:rPr lang="es-UY" sz="2200" dirty="0" smtClean="0"/>
              <a:t> </a:t>
            </a:r>
          </a:p>
          <a:p>
            <a:pPr algn="just"/>
            <a:r>
              <a:rPr lang="es-UY" sz="2800" dirty="0" smtClean="0"/>
              <a:t>12 </a:t>
            </a:r>
            <a:r>
              <a:rPr lang="es-UY" sz="2800" dirty="0" err="1"/>
              <a:t>scenarios</a:t>
            </a:r>
            <a:r>
              <a:rPr lang="es-UY" sz="2800" dirty="0"/>
              <a:t> </a:t>
            </a:r>
            <a:r>
              <a:rPr lang="es-UY" sz="2800" dirty="0" err="1" smtClean="0"/>
              <a:t>hydroelectric</a:t>
            </a:r>
            <a:r>
              <a:rPr lang="es-UY" sz="2800" dirty="0" smtClean="0"/>
              <a:t> </a:t>
            </a:r>
            <a:r>
              <a:rPr lang="es-UY" sz="2800" dirty="0" err="1" smtClean="0"/>
              <a:t>installed</a:t>
            </a:r>
            <a:r>
              <a:rPr lang="es-UY" sz="2800" dirty="0" smtClean="0"/>
              <a:t> </a:t>
            </a:r>
            <a:r>
              <a:rPr lang="es-UY" sz="2800" dirty="0" err="1"/>
              <a:t>capacity</a:t>
            </a:r>
            <a:r>
              <a:rPr lang="es-UY" sz="2800" dirty="0"/>
              <a:t> and </a:t>
            </a:r>
            <a:r>
              <a:rPr lang="es-UY" sz="2800" dirty="0" err="1"/>
              <a:t>storage</a:t>
            </a:r>
            <a:r>
              <a:rPr lang="es-UY" sz="2800" dirty="0"/>
              <a:t>:</a:t>
            </a:r>
          </a:p>
          <a:p>
            <a:pPr lvl="1" algn="just"/>
            <a:r>
              <a:rPr lang="es-UY" sz="2200" dirty="0" err="1" smtClean="0"/>
              <a:t>Installed</a:t>
            </a:r>
            <a:r>
              <a:rPr lang="es-UY" sz="2200" dirty="0" smtClean="0"/>
              <a:t> </a:t>
            </a:r>
            <a:r>
              <a:rPr lang="es-UY" sz="2200" dirty="0" err="1"/>
              <a:t>capacity</a:t>
            </a:r>
            <a:r>
              <a:rPr lang="es-UY" sz="2200" dirty="0"/>
              <a:t>: 60%, 40% and 20% of </a:t>
            </a:r>
            <a:r>
              <a:rPr lang="es-UY" sz="2200" dirty="0" err="1"/>
              <a:t>peak</a:t>
            </a:r>
            <a:r>
              <a:rPr lang="es-UY" sz="2200" dirty="0"/>
              <a:t> </a:t>
            </a:r>
            <a:r>
              <a:rPr lang="es-UY" sz="2200" dirty="0" err="1"/>
              <a:t>demand</a:t>
            </a:r>
            <a:endParaRPr lang="es-UY" sz="2200" dirty="0"/>
          </a:p>
          <a:p>
            <a:pPr lvl="1" algn="just"/>
            <a:r>
              <a:rPr lang="es-UY" sz="2200" dirty="0"/>
              <a:t>Storage </a:t>
            </a:r>
            <a:r>
              <a:rPr lang="es-UY" sz="2200" dirty="0" err="1"/>
              <a:t>capacity</a:t>
            </a:r>
            <a:r>
              <a:rPr lang="es-UY" sz="2200" dirty="0"/>
              <a:t> (</a:t>
            </a:r>
            <a:r>
              <a:rPr lang="es-UY" sz="2200" dirty="0" err="1"/>
              <a:t>reservoir</a:t>
            </a:r>
            <a:r>
              <a:rPr lang="es-UY" sz="2200" dirty="0"/>
              <a:t>): </a:t>
            </a:r>
            <a:r>
              <a:rPr lang="es-UY" sz="2200" dirty="0" err="1"/>
              <a:t>Few</a:t>
            </a:r>
            <a:r>
              <a:rPr lang="es-UY" sz="2200" dirty="0"/>
              <a:t> </a:t>
            </a:r>
            <a:r>
              <a:rPr lang="es-UY" sz="2200" dirty="0" err="1"/>
              <a:t>hours</a:t>
            </a:r>
            <a:r>
              <a:rPr lang="es-UY" sz="2200" dirty="0"/>
              <a:t>, 1 </a:t>
            </a:r>
            <a:r>
              <a:rPr lang="es-UY" sz="2200" dirty="0" err="1"/>
              <a:t>week</a:t>
            </a:r>
            <a:r>
              <a:rPr lang="es-UY" sz="2200" dirty="0"/>
              <a:t>, 12 </a:t>
            </a:r>
            <a:r>
              <a:rPr lang="es-UY" sz="2200" dirty="0" err="1" smtClean="0"/>
              <a:t>weeks</a:t>
            </a:r>
            <a:r>
              <a:rPr lang="es-UY" sz="2200" dirty="0" smtClean="0"/>
              <a:t> and </a:t>
            </a:r>
            <a:r>
              <a:rPr lang="es-UY" sz="2200" dirty="0"/>
              <a:t>52 </a:t>
            </a:r>
            <a:r>
              <a:rPr lang="es-UY" sz="2200" dirty="0" err="1" smtClean="0"/>
              <a:t>weeks</a:t>
            </a:r>
            <a:endParaRPr lang="es-UY" sz="2200" dirty="0"/>
          </a:p>
          <a:p>
            <a:pPr algn="just"/>
            <a:r>
              <a:rPr lang="es-UY" sz="2800" dirty="0" smtClean="0"/>
              <a:t>3 </a:t>
            </a:r>
            <a:r>
              <a:rPr lang="es-UY" sz="2800" dirty="0" err="1" smtClean="0"/>
              <a:t>Fossil</a:t>
            </a:r>
            <a:r>
              <a:rPr lang="es-UY" sz="2800" dirty="0" smtClean="0"/>
              <a:t> </a:t>
            </a:r>
            <a:r>
              <a:rPr lang="es-UY" sz="2800" dirty="0"/>
              <a:t>fuel </a:t>
            </a:r>
            <a:r>
              <a:rPr lang="es-UY" sz="2800" dirty="0" err="1"/>
              <a:t>prices</a:t>
            </a:r>
            <a:r>
              <a:rPr lang="es-UY" sz="2800" dirty="0"/>
              <a:t> </a:t>
            </a:r>
            <a:r>
              <a:rPr lang="es-UY" sz="2800" dirty="0" err="1"/>
              <a:t>scenarios</a:t>
            </a:r>
            <a:r>
              <a:rPr lang="es-UY" sz="2800" dirty="0"/>
              <a:t>:</a:t>
            </a:r>
          </a:p>
          <a:p>
            <a:pPr lvl="1" algn="just"/>
            <a:r>
              <a:rPr lang="es-UY" sz="2200" dirty="0" err="1"/>
              <a:t>Low</a:t>
            </a:r>
            <a:r>
              <a:rPr lang="es-UY" sz="2200" dirty="0"/>
              <a:t> Price: </a:t>
            </a:r>
            <a:r>
              <a:rPr lang="es-UY" sz="2200" dirty="0" err="1"/>
              <a:t>Availability</a:t>
            </a:r>
            <a:r>
              <a:rPr lang="es-UY" sz="2200" dirty="0"/>
              <a:t> of </a:t>
            </a:r>
            <a:r>
              <a:rPr lang="es-UY" sz="2200" dirty="0" err="1"/>
              <a:t>sufficient</a:t>
            </a:r>
            <a:r>
              <a:rPr lang="es-UY" sz="2200" dirty="0"/>
              <a:t> </a:t>
            </a:r>
            <a:r>
              <a:rPr lang="es-UY" sz="2200" dirty="0" err="1"/>
              <a:t>native</a:t>
            </a:r>
            <a:r>
              <a:rPr lang="es-UY" sz="2200" dirty="0"/>
              <a:t> N</a:t>
            </a:r>
            <a:r>
              <a:rPr lang="es-UY" sz="2200" dirty="0" smtClean="0"/>
              <a:t>atural </a:t>
            </a:r>
            <a:r>
              <a:rPr lang="es-UY" sz="2200" dirty="0"/>
              <a:t>G</a:t>
            </a:r>
            <a:r>
              <a:rPr lang="es-UY" sz="2200" dirty="0" smtClean="0"/>
              <a:t>as (NG) </a:t>
            </a:r>
            <a:r>
              <a:rPr lang="es-UY" sz="2200" dirty="0"/>
              <a:t>(</a:t>
            </a:r>
            <a:r>
              <a:rPr lang="es-UY" sz="2200" dirty="0" err="1"/>
              <a:t>Andean</a:t>
            </a:r>
            <a:r>
              <a:rPr lang="es-UY" sz="2200" dirty="0"/>
              <a:t> </a:t>
            </a:r>
            <a:r>
              <a:rPr lang="es-UY" sz="2200" dirty="0" err="1"/>
              <a:t>Region</a:t>
            </a:r>
            <a:r>
              <a:rPr lang="es-UY" sz="2200" dirty="0"/>
              <a:t>)</a:t>
            </a:r>
          </a:p>
          <a:p>
            <a:pPr lvl="1" algn="just"/>
            <a:r>
              <a:rPr lang="es-UY" sz="2200" dirty="0"/>
              <a:t>Medium Price: LNG and NG </a:t>
            </a:r>
            <a:r>
              <a:rPr lang="es-UY" sz="2200" dirty="0" err="1" smtClean="0"/>
              <a:t>import</a:t>
            </a:r>
            <a:r>
              <a:rPr lang="es-UY" sz="2200" dirty="0" smtClean="0"/>
              <a:t> </a:t>
            </a:r>
            <a:r>
              <a:rPr lang="es-UY" sz="2200" dirty="0"/>
              <a:t>(3 </a:t>
            </a:r>
            <a:r>
              <a:rPr lang="es-UY" sz="2200" dirty="0" err="1"/>
              <a:t>regions</a:t>
            </a:r>
            <a:r>
              <a:rPr lang="es-UY" sz="2200" dirty="0" smtClean="0"/>
              <a:t>)</a:t>
            </a:r>
          </a:p>
          <a:p>
            <a:pPr lvl="1" algn="just"/>
            <a:r>
              <a:rPr lang="es-UY" sz="2200" dirty="0" smtClean="0"/>
              <a:t>High Price: </a:t>
            </a:r>
            <a:r>
              <a:rPr lang="es-UY" sz="2200" dirty="0" err="1" smtClean="0"/>
              <a:t>Oil</a:t>
            </a:r>
            <a:r>
              <a:rPr lang="es-UY" sz="2200" dirty="0" smtClean="0"/>
              <a:t> (</a:t>
            </a:r>
            <a:r>
              <a:rPr lang="es-UY" sz="2200" dirty="0" err="1" smtClean="0"/>
              <a:t>Southern</a:t>
            </a:r>
            <a:r>
              <a:rPr lang="es-UY" sz="2200" dirty="0" smtClean="0"/>
              <a:t> </a:t>
            </a:r>
            <a:r>
              <a:rPr lang="es-UY" sz="2200" dirty="0" err="1" smtClean="0"/>
              <a:t>Cone</a:t>
            </a:r>
            <a:r>
              <a:rPr lang="es-UY" sz="2200" dirty="0" smtClean="0"/>
              <a:t>, Central </a:t>
            </a:r>
            <a:r>
              <a:rPr lang="es-UY" sz="2200" dirty="0" err="1" smtClean="0"/>
              <a:t>America</a:t>
            </a:r>
            <a:r>
              <a:rPr lang="es-UY" sz="2200" dirty="0" smtClean="0"/>
              <a:t>)</a:t>
            </a:r>
          </a:p>
          <a:p>
            <a:pPr algn="just"/>
            <a:endParaRPr lang="es-UY" sz="2800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41978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4455" y="276849"/>
            <a:ext cx="8596668" cy="1320800"/>
          </a:xfrm>
        </p:spPr>
        <p:txBody>
          <a:bodyPr/>
          <a:lstStyle/>
          <a:p>
            <a:r>
              <a:rPr lang="es-UY" dirty="0" err="1"/>
              <a:t>Hydroelectric</a:t>
            </a:r>
            <a:r>
              <a:rPr lang="es-UY" dirty="0"/>
              <a:t> </a:t>
            </a:r>
            <a:r>
              <a:rPr lang="es-UY" dirty="0" err="1" smtClean="0"/>
              <a:t>resource</a:t>
            </a:r>
            <a:r>
              <a:rPr lang="es-UY" dirty="0" smtClean="0"/>
              <a:t> </a:t>
            </a:r>
            <a:r>
              <a:rPr lang="es-UY" dirty="0" err="1" smtClean="0"/>
              <a:t>modeling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73088" y="5223407"/>
            <a:ext cx="10737771" cy="150208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Hydro </a:t>
            </a:r>
            <a:r>
              <a:rPr lang="en-GB" sz="2400" dirty="0" err="1" smtClean="0"/>
              <a:t>modeling</a:t>
            </a:r>
            <a:r>
              <a:rPr lang="en-GB" sz="2400" dirty="0" smtClean="0"/>
              <a:t>: </a:t>
            </a:r>
          </a:p>
          <a:p>
            <a:r>
              <a:rPr lang="en-GB" sz="2400" dirty="0" smtClean="0"/>
              <a:t>Similarities </a:t>
            </a:r>
            <a:r>
              <a:rPr lang="en-GB" sz="2400" dirty="0"/>
              <a:t>in Annual FC in the three regions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Average </a:t>
            </a:r>
            <a:r>
              <a:rPr lang="en-GB" sz="2400" dirty="0"/>
              <a:t>55% and extreme </a:t>
            </a:r>
            <a:r>
              <a:rPr lang="en-GB" sz="2400" dirty="0" smtClean="0"/>
              <a:t>values </a:t>
            </a:r>
            <a:r>
              <a:rPr lang="en-GB" sz="2400" dirty="0"/>
              <a:t>40% and 70</a:t>
            </a:r>
            <a:r>
              <a:rPr lang="en-GB" sz="2400" dirty="0" smtClean="0"/>
              <a:t>%.</a:t>
            </a:r>
            <a:endParaRPr lang="es-UY" sz="2400" dirty="0"/>
          </a:p>
        </p:txBody>
      </p:sp>
      <p:graphicFrame>
        <p:nvGraphicFramePr>
          <p:cNvPr id="4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9624500"/>
              </p:ext>
            </p:extLst>
          </p:nvPr>
        </p:nvGraphicFramePr>
        <p:xfrm>
          <a:off x="746081" y="1122943"/>
          <a:ext cx="5395892" cy="3566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0104">
                  <a:extLst>
                    <a:ext uri="{9D8B030D-6E8A-4147-A177-3AD203B41FA5}">
                      <a16:colId xmlns:a16="http://schemas.microsoft.com/office/drawing/2014/main" val="2277369792"/>
                    </a:ext>
                  </a:extLst>
                </a:gridCol>
                <a:gridCol w="1354506">
                  <a:extLst>
                    <a:ext uri="{9D8B030D-6E8A-4147-A177-3AD203B41FA5}">
                      <a16:colId xmlns:a16="http://schemas.microsoft.com/office/drawing/2014/main" val="3090809965"/>
                    </a:ext>
                  </a:extLst>
                </a:gridCol>
                <a:gridCol w="1742911">
                  <a:extLst>
                    <a:ext uri="{9D8B030D-6E8A-4147-A177-3AD203B41FA5}">
                      <a16:colId xmlns:a16="http://schemas.microsoft.com/office/drawing/2014/main" val="2528775374"/>
                    </a:ext>
                  </a:extLst>
                </a:gridCol>
                <a:gridCol w="1568371">
                  <a:extLst>
                    <a:ext uri="{9D8B030D-6E8A-4147-A177-3AD203B41FA5}">
                      <a16:colId xmlns:a16="http://schemas.microsoft.com/office/drawing/2014/main" val="518256194"/>
                    </a:ext>
                  </a:extLst>
                </a:gridCol>
              </a:tblGrid>
              <a:tr h="4971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 dirty="0" err="1">
                          <a:effectLst/>
                        </a:rPr>
                        <a:t>Year</a:t>
                      </a:r>
                      <a:endParaRPr lang="es-UY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 dirty="0">
                          <a:effectLst/>
                        </a:rPr>
                        <a:t>Central </a:t>
                      </a:r>
                      <a:r>
                        <a:rPr lang="es-UY" sz="1800" dirty="0" err="1">
                          <a:effectLst/>
                        </a:rPr>
                        <a:t>America</a:t>
                      </a:r>
                      <a:endParaRPr lang="es-UY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Southern Cone (without Brazil)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Andean Region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ctr"/>
                </a:tc>
                <a:extLst>
                  <a:ext uri="{0D108BD9-81ED-4DB2-BD59-A6C34878D82A}">
                    <a16:rowId xmlns:a16="http://schemas.microsoft.com/office/drawing/2014/main" val="751653544"/>
                  </a:ext>
                </a:extLst>
              </a:tr>
              <a:tr h="2485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2005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50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57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57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extLst>
                  <a:ext uri="{0D108BD9-81ED-4DB2-BD59-A6C34878D82A}">
                    <a16:rowId xmlns:a16="http://schemas.microsoft.com/office/drawing/2014/main" val="1181797604"/>
                  </a:ext>
                </a:extLst>
              </a:tr>
              <a:tr h="2485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2006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50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58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60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extLst>
                  <a:ext uri="{0D108BD9-81ED-4DB2-BD59-A6C34878D82A}">
                    <a16:rowId xmlns:a16="http://schemas.microsoft.com/office/drawing/2014/main" val="4025482206"/>
                  </a:ext>
                </a:extLst>
              </a:tr>
              <a:tr h="2485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2007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51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54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62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extLst>
                  <a:ext uri="{0D108BD9-81ED-4DB2-BD59-A6C34878D82A}">
                    <a16:rowId xmlns:a16="http://schemas.microsoft.com/office/drawing/2014/main" val="3992029989"/>
                  </a:ext>
                </a:extLst>
              </a:tr>
              <a:tr h="2485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2008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56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54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65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extLst>
                  <a:ext uri="{0D108BD9-81ED-4DB2-BD59-A6C34878D82A}">
                    <a16:rowId xmlns:a16="http://schemas.microsoft.com/office/drawing/2014/main" val="1599826127"/>
                  </a:ext>
                </a:extLst>
              </a:tr>
              <a:tr h="2485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2009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52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55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62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extLst>
                  <a:ext uri="{0D108BD9-81ED-4DB2-BD59-A6C34878D82A}">
                    <a16:rowId xmlns:a16="http://schemas.microsoft.com/office/drawing/2014/main" val="3603194603"/>
                  </a:ext>
                </a:extLst>
              </a:tr>
              <a:tr h="2485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2010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56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52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57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extLst>
                  <a:ext uri="{0D108BD9-81ED-4DB2-BD59-A6C34878D82A}">
                    <a16:rowId xmlns:a16="http://schemas.microsoft.com/office/drawing/2014/main" val="2722492195"/>
                  </a:ext>
                </a:extLst>
              </a:tr>
              <a:tr h="2485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2011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49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51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63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extLst>
                  <a:ext uri="{0D108BD9-81ED-4DB2-BD59-A6C34878D82A}">
                    <a16:rowId xmlns:a16="http://schemas.microsoft.com/office/drawing/2014/main" val="1394576214"/>
                  </a:ext>
                </a:extLst>
              </a:tr>
              <a:tr h="2485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2012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50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50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62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extLst>
                  <a:ext uri="{0D108BD9-81ED-4DB2-BD59-A6C34878D82A}">
                    <a16:rowId xmlns:a16="http://schemas.microsoft.com/office/drawing/2014/main" val="51744925"/>
                  </a:ext>
                </a:extLst>
              </a:tr>
              <a:tr h="2485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2013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48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53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60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extLst>
                  <a:ext uri="{0D108BD9-81ED-4DB2-BD59-A6C34878D82A}">
                    <a16:rowId xmlns:a16="http://schemas.microsoft.com/office/drawing/2014/main" val="3132406274"/>
                  </a:ext>
                </a:extLst>
              </a:tr>
              <a:tr h="2485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2014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45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51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57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extLst>
                  <a:ext uri="{0D108BD9-81ED-4DB2-BD59-A6C34878D82A}">
                    <a16:rowId xmlns:a16="http://schemas.microsoft.com/office/drawing/2014/main" val="1719554286"/>
                  </a:ext>
                </a:extLst>
              </a:tr>
              <a:tr h="2485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2015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>
                          <a:effectLst/>
                        </a:rPr>
                        <a:t>45</a:t>
                      </a:r>
                      <a:endParaRPr lang="es-UY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 dirty="0">
                          <a:effectLst/>
                        </a:rPr>
                        <a:t>55</a:t>
                      </a:r>
                      <a:endParaRPr lang="es-UY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800" dirty="0">
                          <a:effectLst/>
                        </a:rPr>
                        <a:t>54</a:t>
                      </a:r>
                      <a:endParaRPr lang="es-UY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b"/>
                </a:tc>
                <a:extLst>
                  <a:ext uri="{0D108BD9-81ED-4DB2-BD59-A6C34878D82A}">
                    <a16:rowId xmlns:a16="http://schemas.microsoft.com/office/drawing/2014/main" val="3126120067"/>
                  </a:ext>
                </a:extLst>
              </a:tr>
            </a:tbl>
          </a:graphicData>
        </a:graphic>
      </p:graphicFrame>
      <p:pic>
        <p:nvPicPr>
          <p:cNvPr id="5" name="Imagen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599" y="1133472"/>
            <a:ext cx="5547691" cy="341277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462341" y="4546242"/>
            <a:ext cx="5048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Source</a:t>
            </a:r>
            <a:r>
              <a:rPr lang="es-UY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XM </a:t>
            </a:r>
            <a:r>
              <a:rPr lang="es-UY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Colombia, UT El Salvador, 80 </a:t>
            </a:r>
            <a:r>
              <a:rPr lang="es-UY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years</a:t>
            </a:r>
            <a:r>
              <a:rPr lang="es-UY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UY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historical</a:t>
            </a:r>
            <a:r>
              <a:rPr lang="es-UY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UY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flow</a:t>
            </a:r>
            <a:r>
              <a:rPr lang="es-UY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Uruguay.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773088" y="4705866"/>
            <a:ext cx="5368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Source</a:t>
            </a:r>
            <a:r>
              <a:rPr lang="es-UY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s-UY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SieLAC</a:t>
            </a:r>
            <a:r>
              <a:rPr lang="es-UY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- OLADE</a:t>
            </a:r>
            <a:endParaRPr lang="es-UY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52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7308" y="163848"/>
            <a:ext cx="10735690" cy="1320800"/>
          </a:xfrm>
        </p:spPr>
        <p:txBody>
          <a:bodyPr/>
          <a:lstStyle/>
          <a:p>
            <a:r>
              <a:rPr lang="es-UY" dirty="0" err="1" smtClean="0"/>
              <a:t>Wind</a:t>
            </a:r>
            <a:r>
              <a:rPr lang="es-UY" dirty="0" smtClean="0"/>
              <a:t> </a:t>
            </a:r>
            <a:r>
              <a:rPr lang="es-UY" dirty="0" err="1" smtClean="0"/>
              <a:t>resource</a:t>
            </a:r>
            <a:r>
              <a:rPr lang="es-UY" dirty="0" smtClean="0"/>
              <a:t> </a:t>
            </a:r>
            <a:r>
              <a:rPr lang="es-UY" dirty="0" err="1" smtClean="0"/>
              <a:t>modeling</a:t>
            </a:r>
            <a:endParaRPr lang="es-UY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308" y="1021009"/>
            <a:ext cx="5232660" cy="523266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6191" y="824248"/>
            <a:ext cx="4738886" cy="288493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7276" y="3709182"/>
            <a:ext cx="4617801" cy="2945358"/>
          </a:xfrm>
          <a:prstGeom prst="rect">
            <a:avLst/>
          </a:prstGeom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2825500"/>
            <a:ext cx="3065172" cy="1623677"/>
          </a:xfrm>
        </p:spPr>
        <p:txBody>
          <a:bodyPr/>
          <a:lstStyle/>
          <a:p>
            <a:pPr marL="0" indent="0">
              <a:buNone/>
            </a:pPr>
            <a:r>
              <a:rPr lang="es-UY" dirty="0" smtClean="0"/>
              <a:t>      </a:t>
            </a:r>
            <a:r>
              <a:rPr lang="es-UY" dirty="0" err="1" smtClean="0"/>
              <a:t>Annual</a:t>
            </a:r>
            <a:r>
              <a:rPr lang="es-UY" dirty="0" smtClean="0"/>
              <a:t> FC:</a:t>
            </a:r>
          </a:p>
          <a:p>
            <a:pPr marL="0" indent="0">
              <a:buNone/>
            </a:pPr>
            <a:r>
              <a:rPr lang="es-UY" dirty="0" smtClean="0"/>
              <a:t>	</a:t>
            </a:r>
            <a:r>
              <a:rPr lang="es-UY" dirty="0" err="1" smtClean="0"/>
              <a:t>Southern</a:t>
            </a:r>
            <a:r>
              <a:rPr lang="es-UY" dirty="0" smtClean="0"/>
              <a:t> </a:t>
            </a:r>
            <a:r>
              <a:rPr lang="es-UY" dirty="0" err="1" smtClean="0"/>
              <a:t>Cone</a:t>
            </a:r>
            <a:r>
              <a:rPr lang="es-UY" dirty="0" smtClean="0"/>
              <a:t>: 42%</a:t>
            </a:r>
          </a:p>
          <a:p>
            <a:pPr marL="0" indent="0">
              <a:buNone/>
            </a:pPr>
            <a:r>
              <a:rPr lang="es-UY" dirty="0" smtClean="0"/>
              <a:t>	</a:t>
            </a:r>
            <a:r>
              <a:rPr lang="es-UY" dirty="0" err="1" smtClean="0"/>
              <a:t>Andean</a:t>
            </a:r>
            <a:r>
              <a:rPr lang="es-UY" dirty="0" smtClean="0"/>
              <a:t> </a:t>
            </a:r>
            <a:r>
              <a:rPr lang="es-UY" dirty="0" err="1" smtClean="0"/>
              <a:t>Region</a:t>
            </a:r>
            <a:r>
              <a:rPr lang="es-UY" dirty="0" smtClean="0"/>
              <a:t>: 32.5%</a:t>
            </a:r>
          </a:p>
          <a:p>
            <a:pPr marL="0" indent="0">
              <a:buNone/>
            </a:pPr>
            <a:r>
              <a:rPr lang="es-UY" dirty="0" smtClean="0"/>
              <a:t>	Central </a:t>
            </a:r>
            <a:r>
              <a:rPr lang="es-UY" dirty="0" err="1" smtClean="0"/>
              <a:t>America</a:t>
            </a:r>
            <a:r>
              <a:rPr lang="es-UY" dirty="0" smtClean="0"/>
              <a:t>: 37.5% </a:t>
            </a:r>
          </a:p>
          <a:p>
            <a:endParaRPr lang="es-UY" dirty="0"/>
          </a:p>
        </p:txBody>
      </p:sp>
      <p:sp>
        <p:nvSpPr>
          <p:cNvPr id="7" name="CuadroTexto 6"/>
          <p:cNvSpPr txBox="1"/>
          <p:nvPr/>
        </p:nvSpPr>
        <p:spPr>
          <a:xfrm>
            <a:off x="547308" y="6349285"/>
            <a:ext cx="5106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 smtClean="0"/>
              <a:t>Global </a:t>
            </a:r>
            <a:r>
              <a:rPr lang="es-UY" dirty="0" err="1" smtClean="0"/>
              <a:t>Wind</a:t>
            </a:r>
            <a:r>
              <a:rPr lang="es-UY" dirty="0" smtClean="0"/>
              <a:t> Atlas – 100 </a:t>
            </a:r>
            <a:r>
              <a:rPr lang="es-UY" dirty="0" err="1" smtClean="0"/>
              <a:t>meters</a:t>
            </a:r>
            <a:r>
              <a:rPr lang="es-UY" dirty="0" smtClean="0"/>
              <a:t> </a:t>
            </a:r>
            <a:r>
              <a:rPr lang="es-UY" dirty="0" err="1" smtClean="0"/>
              <a:t>height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72527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7182" y="278979"/>
            <a:ext cx="8596668" cy="1320800"/>
          </a:xfrm>
        </p:spPr>
        <p:txBody>
          <a:bodyPr/>
          <a:lstStyle/>
          <a:p>
            <a:r>
              <a:rPr lang="es-UY" dirty="0" smtClean="0"/>
              <a:t>Solar </a:t>
            </a:r>
            <a:r>
              <a:rPr lang="es-UY" dirty="0" err="1" smtClean="0"/>
              <a:t>resource</a:t>
            </a:r>
            <a:r>
              <a:rPr lang="es-UY" dirty="0" smtClean="0"/>
              <a:t> </a:t>
            </a:r>
            <a:r>
              <a:rPr lang="es-UY" dirty="0" err="1" smtClean="0"/>
              <a:t>modeling</a:t>
            </a:r>
            <a:endParaRPr lang="es-UY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02" y="1098934"/>
            <a:ext cx="4714752" cy="4979894"/>
          </a:xfrm>
          <a:prstGeom prst="rect">
            <a:avLst/>
          </a:prstGeom>
        </p:spPr>
      </p:pic>
      <p:pic>
        <p:nvPicPr>
          <p:cNvPr id="5" name="Imagen 4"/>
          <p:cNvPicPr/>
          <p:nvPr/>
        </p:nvPicPr>
        <p:blipFill>
          <a:blip r:embed="rId3"/>
          <a:stretch>
            <a:fillRect/>
          </a:stretch>
        </p:blipFill>
        <p:spPr>
          <a:xfrm>
            <a:off x="5704668" y="2756201"/>
            <a:ext cx="5426560" cy="3580203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5979007" y="939379"/>
            <a:ext cx="4877883" cy="17157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Annual FC: </a:t>
            </a:r>
          </a:p>
          <a:p>
            <a:pPr lvl="1"/>
            <a:r>
              <a:rPr lang="en-GB" sz="2200" dirty="0" smtClean="0"/>
              <a:t>Southern Cone: 20%</a:t>
            </a:r>
          </a:p>
          <a:p>
            <a:pPr lvl="1"/>
            <a:r>
              <a:rPr lang="en-GB" sz="2200" dirty="0" smtClean="0"/>
              <a:t>Andean Region: 25%, 20%</a:t>
            </a:r>
          </a:p>
          <a:p>
            <a:pPr lvl="1"/>
            <a:r>
              <a:rPr lang="en-GB" sz="2200" dirty="0" smtClean="0"/>
              <a:t>Central America: 21.5%</a:t>
            </a:r>
            <a:endParaRPr lang="es-UY" sz="2200" dirty="0"/>
          </a:p>
        </p:txBody>
      </p:sp>
      <p:sp>
        <p:nvSpPr>
          <p:cNvPr id="8" name="CuadroTexto 7"/>
          <p:cNvSpPr txBox="1"/>
          <p:nvPr/>
        </p:nvSpPr>
        <p:spPr>
          <a:xfrm>
            <a:off x="617102" y="6151738"/>
            <a:ext cx="5106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 smtClean="0"/>
              <a:t>Global Solar Atlas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86971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287628"/>
            <a:ext cx="8596668" cy="1320800"/>
          </a:xfrm>
        </p:spPr>
        <p:txBody>
          <a:bodyPr/>
          <a:lstStyle/>
          <a:p>
            <a:r>
              <a:rPr lang="es-UY" dirty="0" err="1" smtClean="0"/>
              <a:t>Candidate</a:t>
            </a:r>
            <a:r>
              <a:rPr lang="es-UY" dirty="0" smtClean="0"/>
              <a:t> </a:t>
            </a:r>
            <a:r>
              <a:rPr lang="es-UY" dirty="0" err="1" smtClean="0"/>
              <a:t>plants</a:t>
            </a:r>
            <a:r>
              <a:rPr lang="es-UY" dirty="0" smtClean="0"/>
              <a:t> </a:t>
            </a:r>
            <a:r>
              <a:rPr lang="es-UY" dirty="0" err="1" smtClean="0"/>
              <a:t>modeling</a:t>
            </a:r>
            <a:endParaRPr lang="es-UY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0447725"/>
              </p:ext>
            </p:extLst>
          </p:nvPr>
        </p:nvGraphicFramePr>
        <p:xfrm>
          <a:off x="779949" y="1508675"/>
          <a:ext cx="10141334" cy="22421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7347">
                  <a:extLst>
                    <a:ext uri="{9D8B030D-6E8A-4147-A177-3AD203B41FA5}">
                      <a16:colId xmlns:a16="http://schemas.microsoft.com/office/drawing/2014/main" val="991408868"/>
                    </a:ext>
                  </a:extLst>
                </a:gridCol>
                <a:gridCol w="1851820">
                  <a:extLst>
                    <a:ext uri="{9D8B030D-6E8A-4147-A177-3AD203B41FA5}">
                      <a16:colId xmlns:a16="http://schemas.microsoft.com/office/drawing/2014/main" val="2874734989"/>
                    </a:ext>
                  </a:extLst>
                </a:gridCol>
                <a:gridCol w="1602095">
                  <a:extLst>
                    <a:ext uri="{9D8B030D-6E8A-4147-A177-3AD203B41FA5}">
                      <a16:colId xmlns:a16="http://schemas.microsoft.com/office/drawing/2014/main" val="2691587341"/>
                    </a:ext>
                  </a:extLst>
                </a:gridCol>
                <a:gridCol w="1919844">
                  <a:extLst>
                    <a:ext uri="{9D8B030D-6E8A-4147-A177-3AD203B41FA5}">
                      <a16:colId xmlns:a16="http://schemas.microsoft.com/office/drawing/2014/main" val="3287834869"/>
                    </a:ext>
                  </a:extLst>
                </a:gridCol>
                <a:gridCol w="2070228">
                  <a:extLst>
                    <a:ext uri="{9D8B030D-6E8A-4147-A177-3AD203B41FA5}">
                      <a16:colId xmlns:a16="http://schemas.microsoft.com/office/drawing/2014/main" val="2741852090"/>
                    </a:ext>
                  </a:extLst>
                </a:gridCol>
              </a:tblGrid>
              <a:tr h="5114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s-UY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862" marR="3786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2000">
                          <a:effectLst/>
                        </a:rPr>
                        <a:t>Wind onshore</a:t>
                      </a:r>
                      <a:endParaRPr lang="es-UY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862" marR="3786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2000">
                          <a:effectLst/>
                        </a:rPr>
                        <a:t>PV</a:t>
                      </a:r>
                      <a:endParaRPr lang="es-UY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862" marR="3786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2000">
                          <a:effectLst/>
                        </a:rPr>
                        <a:t>Turbine</a:t>
                      </a:r>
                      <a:endParaRPr lang="es-UY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862" marR="3786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2000">
                          <a:effectLst/>
                        </a:rPr>
                        <a:t>Combined Cycle</a:t>
                      </a:r>
                      <a:endParaRPr lang="es-UY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862" marR="37862" marT="0" marB="0"/>
                </a:tc>
                <a:extLst>
                  <a:ext uri="{0D108BD9-81ED-4DB2-BD59-A6C34878D82A}">
                    <a16:rowId xmlns:a16="http://schemas.microsoft.com/office/drawing/2014/main" val="1161027295"/>
                  </a:ext>
                </a:extLst>
              </a:tr>
              <a:tr h="2557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UY" sz="2000">
                          <a:effectLst/>
                        </a:rPr>
                        <a:t>Capacity (MW)</a:t>
                      </a:r>
                      <a:endParaRPr lang="es-UY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862" marR="3786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2000">
                          <a:effectLst/>
                        </a:rPr>
                        <a:t>50</a:t>
                      </a:r>
                      <a:endParaRPr lang="es-UY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862" marR="3786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2000">
                          <a:effectLst/>
                        </a:rPr>
                        <a:t>50</a:t>
                      </a:r>
                      <a:endParaRPr lang="es-UY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862" marR="3786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2000">
                          <a:effectLst/>
                        </a:rPr>
                        <a:t>60</a:t>
                      </a:r>
                      <a:endParaRPr lang="es-UY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862" marR="3786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2000">
                          <a:effectLst/>
                        </a:rPr>
                        <a:t>120</a:t>
                      </a:r>
                      <a:endParaRPr lang="es-UY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862" marR="37862" marT="0" marB="0"/>
                </a:tc>
                <a:extLst>
                  <a:ext uri="{0D108BD9-81ED-4DB2-BD59-A6C34878D82A}">
                    <a16:rowId xmlns:a16="http://schemas.microsoft.com/office/drawing/2014/main" val="3936099473"/>
                  </a:ext>
                </a:extLst>
              </a:tr>
              <a:tr h="2557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UY" sz="2000">
                          <a:effectLst/>
                        </a:rPr>
                        <a:t>Lifetime (years)</a:t>
                      </a:r>
                      <a:endParaRPr lang="es-UY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862" marR="3786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2000">
                          <a:effectLst/>
                        </a:rPr>
                        <a:t>20</a:t>
                      </a:r>
                      <a:endParaRPr lang="es-UY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862" marR="3786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2000">
                          <a:effectLst/>
                        </a:rPr>
                        <a:t>20</a:t>
                      </a:r>
                      <a:endParaRPr lang="es-UY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862" marR="3786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2000">
                          <a:effectLst/>
                        </a:rPr>
                        <a:t>25</a:t>
                      </a:r>
                      <a:endParaRPr lang="es-UY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862" marR="3786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2000">
                          <a:effectLst/>
                        </a:rPr>
                        <a:t>25</a:t>
                      </a:r>
                      <a:endParaRPr lang="es-UY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862" marR="37862" marT="0" marB="0"/>
                </a:tc>
                <a:extLst>
                  <a:ext uri="{0D108BD9-81ED-4DB2-BD59-A6C34878D82A}">
                    <a16:rowId xmlns:a16="http://schemas.microsoft.com/office/drawing/2014/main" val="3269231719"/>
                  </a:ext>
                </a:extLst>
              </a:tr>
              <a:tr h="511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Investment cost</a:t>
                      </a:r>
                      <a:endParaRPr lang="es-UY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(USD/kW installed)</a:t>
                      </a:r>
                      <a:endParaRPr lang="es-UY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862" marR="3786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2000">
                          <a:effectLst/>
                        </a:rPr>
                        <a:t>1400</a:t>
                      </a:r>
                      <a:endParaRPr lang="es-UY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862" marR="3786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2000">
                          <a:effectLst/>
                        </a:rPr>
                        <a:t>800</a:t>
                      </a:r>
                      <a:endParaRPr lang="es-UY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862" marR="3786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2000">
                          <a:effectLst/>
                        </a:rPr>
                        <a:t>1000</a:t>
                      </a:r>
                      <a:endParaRPr lang="es-UY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862" marR="3786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2000">
                          <a:effectLst/>
                        </a:rPr>
                        <a:t>1200</a:t>
                      </a:r>
                      <a:endParaRPr lang="es-UY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862" marR="37862" marT="0" marB="0"/>
                </a:tc>
                <a:extLst>
                  <a:ext uri="{0D108BD9-81ED-4DB2-BD59-A6C34878D82A}">
                    <a16:rowId xmlns:a16="http://schemas.microsoft.com/office/drawing/2014/main" val="3608483571"/>
                  </a:ext>
                </a:extLst>
              </a:tr>
              <a:tr h="5114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UY" sz="2000" dirty="0" err="1" smtClean="0">
                          <a:effectLst/>
                        </a:rPr>
                        <a:t>Availability</a:t>
                      </a:r>
                      <a:r>
                        <a:rPr lang="es-UY" sz="2000" baseline="0" dirty="0" smtClean="0">
                          <a:effectLst/>
                        </a:rPr>
                        <a:t> </a:t>
                      </a:r>
                      <a:r>
                        <a:rPr lang="es-UY" sz="2000" dirty="0" smtClean="0">
                          <a:effectLst/>
                        </a:rPr>
                        <a:t>Factor </a:t>
                      </a:r>
                      <a:r>
                        <a:rPr lang="es-UY" sz="2000" dirty="0">
                          <a:effectLst/>
                        </a:rPr>
                        <a:t>(%)</a:t>
                      </a:r>
                      <a:endParaRPr lang="es-UY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862" marR="3786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2000">
                          <a:effectLst/>
                        </a:rPr>
                        <a:t>1</a:t>
                      </a:r>
                      <a:endParaRPr lang="es-UY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862" marR="3786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2000">
                          <a:effectLst/>
                        </a:rPr>
                        <a:t>1</a:t>
                      </a:r>
                      <a:endParaRPr lang="es-UY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862" marR="3786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2000">
                          <a:effectLst/>
                        </a:rPr>
                        <a:t>0.85</a:t>
                      </a:r>
                      <a:endParaRPr lang="es-UY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862" marR="3786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2000" dirty="0">
                          <a:effectLst/>
                        </a:rPr>
                        <a:t>0.85</a:t>
                      </a:r>
                      <a:endParaRPr lang="es-UY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862" marR="37862" marT="0" marB="0"/>
                </a:tc>
                <a:extLst>
                  <a:ext uri="{0D108BD9-81ED-4DB2-BD59-A6C34878D82A}">
                    <a16:rowId xmlns:a16="http://schemas.microsoft.com/office/drawing/2014/main" val="1586260714"/>
                  </a:ext>
                </a:extLst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039243"/>
              </p:ext>
            </p:extLst>
          </p:nvPr>
        </p:nvGraphicFramePr>
        <p:xfrm>
          <a:off x="779947" y="3900611"/>
          <a:ext cx="10141336" cy="152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5334">
                  <a:extLst>
                    <a:ext uri="{9D8B030D-6E8A-4147-A177-3AD203B41FA5}">
                      <a16:colId xmlns:a16="http://schemas.microsoft.com/office/drawing/2014/main" val="3881677457"/>
                    </a:ext>
                  </a:extLst>
                </a:gridCol>
                <a:gridCol w="2535334">
                  <a:extLst>
                    <a:ext uri="{9D8B030D-6E8A-4147-A177-3AD203B41FA5}">
                      <a16:colId xmlns:a16="http://schemas.microsoft.com/office/drawing/2014/main" val="2914454387"/>
                    </a:ext>
                  </a:extLst>
                </a:gridCol>
                <a:gridCol w="2535334">
                  <a:extLst>
                    <a:ext uri="{9D8B030D-6E8A-4147-A177-3AD203B41FA5}">
                      <a16:colId xmlns:a16="http://schemas.microsoft.com/office/drawing/2014/main" val="1190180522"/>
                    </a:ext>
                  </a:extLst>
                </a:gridCol>
                <a:gridCol w="2535334">
                  <a:extLst>
                    <a:ext uri="{9D8B030D-6E8A-4147-A177-3AD203B41FA5}">
                      <a16:colId xmlns:a16="http://schemas.microsoft.com/office/drawing/2014/main" val="2755308297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Fossil Fuel Price</a:t>
                      </a:r>
                      <a:endParaRPr lang="es-UY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Variable cost</a:t>
                      </a:r>
                      <a:endParaRPr lang="es-UY" sz="2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Turbine (USD/MWh)</a:t>
                      </a:r>
                      <a:endParaRPr lang="es-UY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Variable cost Combined Cycle (USD/MWh)</a:t>
                      </a:r>
                      <a:endParaRPr lang="es-UY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12500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Technical minimum</a:t>
                      </a:r>
                      <a:endParaRPr lang="es-UY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Nominal</a:t>
                      </a:r>
                      <a:endParaRPr lang="es-UY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46610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Low Price</a:t>
                      </a:r>
                      <a:endParaRPr lang="es-UY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31</a:t>
                      </a:r>
                      <a:endParaRPr lang="es-UY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32</a:t>
                      </a:r>
                      <a:endParaRPr lang="es-UY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25</a:t>
                      </a:r>
                      <a:endParaRPr lang="es-UY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94838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Medium Price</a:t>
                      </a:r>
                      <a:endParaRPr lang="es-UY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57</a:t>
                      </a:r>
                      <a:endParaRPr lang="es-UY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59</a:t>
                      </a:r>
                      <a:endParaRPr lang="es-UY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43</a:t>
                      </a:r>
                      <a:endParaRPr lang="es-UY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55772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High Price</a:t>
                      </a:r>
                      <a:endParaRPr lang="es-UY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88</a:t>
                      </a:r>
                      <a:endParaRPr lang="es-UY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90</a:t>
                      </a:r>
                      <a:endParaRPr lang="es-UY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60</a:t>
                      </a:r>
                      <a:endParaRPr lang="es-UY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6243138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779947" y="5756856"/>
            <a:ext cx="10141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Turbines </a:t>
            </a:r>
            <a:r>
              <a:rPr lang="en-GB" sz="2400" dirty="0" smtClean="0"/>
              <a:t>can </a:t>
            </a:r>
            <a:r>
              <a:rPr lang="en-GB" sz="2400" dirty="0"/>
              <a:t>operate for very short-time periods while combined cycles must be on / off some hours (at least 1 day in this study)</a:t>
            </a:r>
            <a:endParaRPr lang="es-UY" sz="2400" dirty="0"/>
          </a:p>
        </p:txBody>
      </p:sp>
    </p:spTree>
    <p:extLst>
      <p:ext uri="{BB962C8B-B14F-4D97-AF65-F5344CB8AC3E}">
        <p14:creationId xmlns:p14="http://schemas.microsoft.com/office/powerpoint/2010/main" val="244336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err="1" smtClean="0"/>
              <a:t>Planning</a:t>
            </a:r>
            <a:r>
              <a:rPr lang="es-UY" dirty="0" smtClean="0"/>
              <a:t> </a:t>
            </a:r>
            <a:r>
              <a:rPr lang="es-UY" dirty="0" err="1" smtClean="0"/>
              <a:t>Model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60589"/>
            <a:ext cx="9767432" cy="3880773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One </a:t>
            </a:r>
            <a:r>
              <a:rPr lang="en-US" sz="2800" dirty="0"/>
              <a:t>of the most suitable </a:t>
            </a:r>
            <a:r>
              <a:rPr lang="en-US" sz="2800" dirty="0" smtClean="0"/>
              <a:t>models </a:t>
            </a:r>
            <a:r>
              <a:rPr lang="en-US" sz="2800" dirty="0"/>
              <a:t>to carry out power systems planning studies </a:t>
            </a:r>
            <a:r>
              <a:rPr lang="en-US" sz="2800" dirty="0" smtClean="0"/>
              <a:t>with a high </a:t>
            </a:r>
            <a:r>
              <a:rPr lang="en-US" sz="2800" dirty="0"/>
              <a:t>share of hydroelectric and </a:t>
            </a:r>
            <a:r>
              <a:rPr lang="en-US" sz="2800" dirty="0" smtClean="0"/>
              <a:t>non-conventional renewable energy (NCRE) integration is the stochastic model </a:t>
            </a:r>
            <a:r>
              <a:rPr lang="en-US" sz="2800" dirty="0" err="1" smtClean="0"/>
              <a:t>SimSEE</a:t>
            </a:r>
            <a:r>
              <a:rPr lang="en-US" sz="2800" dirty="0" smtClean="0"/>
              <a:t> </a:t>
            </a:r>
            <a:r>
              <a:rPr lang="en-US" sz="2800" dirty="0"/>
              <a:t>(Simulation of Electric Power Systems</a:t>
            </a:r>
            <a:r>
              <a:rPr lang="en-US" sz="2800" dirty="0" smtClean="0"/>
              <a:t>) </a:t>
            </a:r>
            <a:r>
              <a:rPr lang="en-GB" sz="2800" dirty="0" smtClean="0"/>
              <a:t>with the Generation </a:t>
            </a:r>
            <a:r>
              <a:rPr lang="en-GB" sz="2800" dirty="0"/>
              <a:t>Investment Planning Module (PIG-</a:t>
            </a:r>
            <a:r>
              <a:rPr lang="en-GB" sz="2800" dirty="0" err="1"/>
              <a:t>OddFace</a:t>
            </a:r>
            <a:r>
              <a:rPr lang="en-GB" sz="2800" dirty="0"/>
              <a:t>)</a:t>
            </a:r>
            <a:r>
              <a:rPr lang="en-US" sz="2800" dirty="0" smtClean="0"/>
              <a:t> used in Uruguay. </a:t>
            </a:r>
          </a:p>
          <a:p>
            <a:pPr algn="just"/>
            <a:r>
              <a:rPr lang="en-US" sz="2800" dirty="0" err="1" smtClean="0"/>
              <a:t>SimSEE</a:t>
            </a:r>
            <a:r>
              <a:rPr lang="en-US" sz="2800" dirty="0" smtClean="0"/>
              <a:t> is the power system planning tool used by OLADE.</a:t>
            </a:r>
            <a:endParaRPr lang="es-UY" sz="2800" dirty="0"/>
          </a:p>
        </p:txBody>
      </p:sp>
    </p:spTree>
    <p:extLst>
      <p:ext uri="{BB962C8B-B14F-4D97-AF65-F5344CB8AC3E}">
        <p14:creationId xmlns:p14="http://schemas.microsoft.com/office/powerpoint/2010/main" val="127517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727</TotalTime>
  <Words>845</Words>
  <Application>Microsoft Office PowerPoint</Application>
  <PresentationFormat>Panorámica</PresentationFormat>
  <Paragraphs>168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Arial</vt:lpstr>
      <vt:lpstr>Times New Roman</vt:lpstr>
      <vt:lpstr>Trebuchet MS</vt:lpstr>
      <vt:lpstr>Wingdings</vt:lpstr>
      <vt:lpstr>Wingdings 3</vt:lpstr>
      <vt:lpstr>Faceta</vt:lpstr>
      <vt:lpstr>Long-Term Planning and Characterization of Latin American Electrical Systems based on their Resources</vt:lpstr>
      <vt:lpstr>Objective</vt:lpstr>
      <vt:lpstr>Hydroelectric Generation in Latin America</vt:lpstr>
      <vt:lpstr>General Assumptions</vt:lpstr>
      <vt:lpstr>Hydroelectric resource modeling</vt:lpstr>
      <vt:lpstr>Wind resource modeling</vt:lpstr>
      <vt:lpstr>Solar resource modeling</vt:lpstr>
      <vt:lpstr>Candidate plants modeling</vt:lpstr>
      <vt:lpstr>Planning Model</vt:lpstr>
      <vt:lpstr>System modeling</vt:lpstr>
      <vt:lpstr>Results</vt:lpstr>
      <vt:lpstr>Results</vt:lpstr>
      <vt:lpstr>Conclusions</vt:lpstr>
      <vt:lpstr>Presentación de PowerPoint</vt:lpstr>
    </vt:vector>
  </TitlesOfParts>
  <Company>InKulpado666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Long-Term Planning and Characterization of Latin American Electrical Systems based on their Resources</dc:title>
  <dc:creator>Usuario</dc:creator>
  <cp:lastModifiedBy>Usuario</cp:lastModifiedBy>
  <cp:revision>38</cp:revision>
  <dcterms:created xsi:type="dcterms:W3CDTF">2021-05-24T17:13:02Z</dcterms:created>
  <dcterms:modified xsi:type="dcterms:W3CDTF">2021-06-06T21:27:03Z</dcterms:modified>
</cp:coreProperties>
</file>