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7" r:id="rId13"/>
    <p:sldId id="276" r:id="rId14"/>
  </p:sldIdLst>
  <p:sldSz cx="12192000" cy="6858000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co Raeder" initials="FR" lastIdx="2" clrIdx="0">
    <p:extLst>
      <p:ext uri="{19B8F6BF-5375-455C-9EA6-DF929625EA0E}">
        <p15:presenceInfo xmlns:p15="http://schemas.microsoft.com/office/powerpoint/2012/main" userId="04e6a07e7e94942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1AA522-0848-496C-9D6D-780E0A501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36647E-E96D-4D2A-B845-804E0EC08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676101-432D-407C-9C34-6D55334B6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CCB1-F7AC-4F2E-BC4D-82061E1E1B4F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40B390-A811-40EA-ADCA-0B46364BE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40BC6D-67C4-476C-924E-796542A1F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DCED-D39E-4638-A215-AFEC59F42B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97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A8439B-180F-4CA1-98E0-90EC5365A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0704C7D-F556-4629-BB48-19E77AC7D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467A31-5DE8-4501-819C-400D91C77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CCB1-F7AC-4F2E-BC4D-82061E1E1B4F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8B3B0E-1794-4888-8461-5A5C6E31D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BA8764-B20C-40BA-B921-314F4B43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DCED-D39E-4638-A215-AFEC59F42B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AF80B97-4F3C-44A0-A5C4-9CCC59DB3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C29212A-5216-4295-8BD5-654A925CA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C918EA-56BE-4699-B4C0-3D71292D9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CCB1-F7AC-4F2E-BC4D-82061E1E1B4F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849E37-DE2D-4DC6-BC5B-1BD5D526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235480-E261-4233-A14A-43E34E000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DCED-D39E-4638-A215-AFEC59F42B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11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A8BC46-625B-4278-934C-E1911BC11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35C111-92FF-4BBF-8D01-23B3A319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F2510E-9C94-4ECC-9D5A-D2A641608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CCB1-F7AC-4F2E-BC4D-82061E1E1B4F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2288BE-E25A-44E8-98A1-C2431BBDC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B8B020-3872-4E01-9BDD-DE0950682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DCED-D39E-4638-A215-AFEC59F42B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62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89A5BB-5F82-4A86-9180-2A3FF5FC7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6F6025-EC34-45D5-B4BC-C761344EA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37E3BB-107F-444C-8FC1-732FDFFBA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CCB1-F7AC-4F2E-BC4D-82061E1E1B4F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716F14-1E9C-4DDC-B6BC-073D2630A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22137B-9B94-45CE-801A-C3EF51D66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DCED-D39E-4638-A215-AFEC59F42B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29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2DB83-F33F-4283-A7CD-79927E385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8C20BD-6527-4975-A6AB-BAF6A3410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295E37-CA3E-4FE3-BD59-9F9E97163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46B83B9-2AC9-4877-B7BB-C0167F9CC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CCB1-F7AC-4F2E-BC4D-82061E1E1B4F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F29B4E-BEFB-4A44-9543-B9476CCD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6BD646-DD1D-4A85-9F9C-9C9E80E9C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DCED-D39E-4638-A215-AFEC59F42B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93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9DA92D-1A76-4907-85AD-A080D1CE0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34B23B2-E32B-43EF-B6E1-D1745C7BD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534AAF7-38F5-496E-A779-F94226263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F2136A7-E3A8-4163-A5C2-37ED5A0EB8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3CD8DEE-3C31-4173-A308-763D5800E4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A08AD19-CDA3-43A2-93AD-934E06925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CCB1-F7AC-4F2E-BC4D-82061E1E1B4F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60DAA7D-5B3A-4E4C-81D0-792623411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618AD18-79BA-4825-9C1D-10D7131A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DCED-D39E-4638-A215-AFEC59F42B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41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F4EAA8-DA3B-4AC4-9EC2-51E482B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3ACC1A1-E4AD-4FDF-B273-F8ECE84DB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CCB1-F7AC-4F2E-BC4D-82061E1E1B4F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3A1690B-6FCA-4CF6-AE62-20096E6BE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691712B-9302-4F62-B4BB-59CE36D1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DCED-D39E-4638-A215-AFEC59F42B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26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5F39FFB-ECCD-4CF7-BE1D-7D7D627C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CCB1-F7AC-4F2E-BC4D-82061E1E1B4F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CEBFC3A-8CAE-40F6-89DC-455CACD8C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A56F0A7-F2C9-4627-A129-EF225F1C6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DCED-D39E-4638-A215-AFEC59F42B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5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58E7EF-1BFF-4CF9-8C6C-CABC4B3CA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47BB6B-60B7-4472-B3FE-97A107191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2F8C028-0B82-4C2A-8236-349BA641E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62000B-37BA-4688-BBFF-C8EB18270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CCB1-F7AC-4F2E-BC4D-82061E1E1B4F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2EFFFB1-21AA-4FAB-8D75-418DE1805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99A4A3C-2789-442C-95FA-1AC432EE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DCED-D39E-4638-A215-AFEC59F42B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76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21825-B1FB-4DC6-BB61-7D66D3611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366500F-209C-40B1-8827-E51A91535C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29C6949-6744-4FA7-B647-ED60A9A85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A96A3B-84BD-4B63-BFD5-4ADADFF9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CCB1-F7AC-4F2E-BC4D-82061E1E1B4F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048E506-E6A6-4BAD-BED1-409C3A8B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574044C-EE36-4A13-AFFC-F5728BCCF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DCED-D39E-4638-A215-AFEC59F42B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04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64D7D2C-7DC5-4421-8CA5-577A991F3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0EC3405-C86C-4CFE-9D5C-EFF9F89E2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AD20A2-4206-4C11-8805-F44AAD1D84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6CCB1-F7AC-4F2E-BC4D-82061E1E1B4F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7CF872-D1A1-41EA-B635-F81AAD344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3F93B-3E43-48C4-9498-83886C2CF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7DCED-D39E-4638-A215-AFEC59F42B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72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3E0E9-12BC-4118-8A22-530693677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58574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ASYMMETRIC TRANSMISSION OF GASOLINE PRICES IN BRAZIL: IMPACTS OF THE NEW PETROBRAS STRATEGY AND INFLUENCE OF ETHANOL MANDATE</a:t>
            </a:r>
            <a:endParaRPr lang="pt-B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07A8E4-F3C6-4737-AB16-09720E966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54548"/>
            <a:ext cx="9144000" cy="1751122"/>
          </a:xfrm>
        </p:spPr>
        <p:txBody>
          <a:bodyPr>
            <a:normAutofit/>
          </a:bodyPr>
          <a:lstStyle/>
          <a:p>
            <a:pPr algn="l"/>
            <a:r>
              <a:rPr lang="pt-BR" sz="2200" dirty="0"/>
              <a:t>Francisco Teixeira Raeder, Niágara Rodrigues </a:t>
            </a:r>
            <a:r>
              <a:rPr lang="en-US" sz="2200" dirty="0"/>
              <a:t>and</a:t>
            </a:r>
            <a:r>
              <a:rPr lang="pt-BR" sz="2200" dirty="0"/>
              <a:t> Luciano Losekann</a:t>
            </a:r>
          </a:p>
          <a:p>
            <a:pPr algn="l"/>
            <a:r>
              <a:rPr lang="pt-BR" sz="2200" dirty="0"/>
              <a:t>Universidade Federal Fluminense (UFF) – Niterói/</a:t>
            </a:r>
            <a:r>
              <a:rPr lang="pt-BR" sz="2200" dirty="0" err="1"/>
              <a:t>Brazil</a:t>
            </a:r>
            <a:endParaRPr lang="en-US" sz="2200" dirty="0"/>
          </a:p>
          <a:p>
            <a:pPr algn="l"/>
            <a:r>
              <a:rPr lang="en-US" sz="2200" dirty="0"/>
              <a:t>Group of Energy and Regulation (GENER/UFF)</a:t>
            </a:r>
          </a:p>
          <a:p>
            <a:pPr algn="l"/>
            <a:r>
              <a:rPr lang="en-US" sz="2200" dirty="0"/>
              <a:t>June 9, 2021</a:t>
            </a:r>
          </a:p>
        </p:txBody>
      </p:sp>
    </p:spTree>
    <p:extLst>
      <p:ext uri="{BB962C8B-B14F-4D97-AF65-F5344CB8AC3E}">
        <p14:creationId xmlns:p14="http://schemas.microsoft.com/office/powerpoint/2010/main" val="2854529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F867F-149E-4F35-AF8F-4B40E27E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2" y="351180"/>
            <a:ext cx="11820938" cy="1190710"/>
          </a:xfrm>
        </p:spPr>
        <p:txBody>
          <a:bodyPr>
            <a:no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Results: Asymmetries Between Distribution and Resale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506F4BC-83A1-4DC6-92CA-DA28EFEF0086}"/>
              </a:ext>
            </a:extLst>
          </p:cNvPr>
          <p:cNvSpPr txBox="1"/>
          <p:nvPr/>
        </p:nvSpPr>
        <p:spPr>
          <a:xfrm>
            <a:off x="339512" y="1333337"/>
            <a:ext cx="11547687" cy="1139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pt-BR" sz="2000" dirty="0"/>
          </a:p>
          <a:p>
            <a:pPr algn="just"/>
            <a:endParaRPr lang="pt-BR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2000" b="1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489DB159-3CE0-449B-B68C-04830254D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353623"/>
              </p:ext>
            </p:extLst>
          </p:nvPr>
        </p:nvGraphicFramePr>
        <p:xfrm>
          <a:off x="5671930" y="1750442"/>
          <a:ext cx="5632174" cy="3963457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887896">
                  <a:extLst>
                    <a:ext uri="{9D8B030D-6E8A-4147-A177-3AD203B41FA5}">
                      <a16:colId xmlns:a16="http://schemas.microsoft.com/office/drawing/2014/main" val="889006730"/>
                    </a:ext>
                  </a:extLst>
                </a:gridCol>
                <a:gridCol w="1033669">
                  <a:extLst>
                    <a:ext uri="{9D8B030D-6E8A-4147-A177-3AD203B41FA5}">
                      <a16:colId xmlns:a16="http://schemas.microsoft.com/office/drawing/2014/main" val="2974760270"/>
                    </a:ext>
                  </a:extLst>
                </a:gridCol>
                <a:gridCol w="1510748">
                  <a:extLst>
                    <a:ext uri="{9D8B030D-6E8A-4147-A177-3AD203B41FA5}">
                      <a16:colId xmlns:a16="http://schemas.microsoft.com/office/drawing/2014/main" val="1165852054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248169355"/>
                    </a:ext>
                  </a:extLst>
                </a:gridCol>
                <a:gridCol w="1086678">
                  <a:extLst>
                    <a:ext uri="{9D8B030D-6E8A-4147-A177-3AD203B41FA5}">
                      <a16:colId xmlns:a16="http://schemas.microsoft.com/office/drawing/2014/main" val="3793954746"/>
                    </a:ext>
                  </a:extLst>
                </a:gridCol>
              </a:tblGrid>
              <a:tr h="6651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solidFill>
                            <a:schemeClr val="tx1"/>
                          </a:solidFill>
                          <a:effectLst/>
                        </a:rPr>
                        <a:t>Period</a:t>
                      </a:r>
                      <a:endParaRPr lang="en-US" sz="1500" b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solidFill>
                            <a:schemeClr val="tx1"/>
                          </a:solidFill>
                          <a:effectLst/>
                        </a:rPr>
                        <a:t>Region</a:t>
                      </a:r>
                      <a:endParaRPr lang="en-US" sz="1500" b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solidFill>
                            <a:schemeClr val="tx1"/>
                          </a:solidFill>
                          <a:effectLst/>
                        </a:rPr>
                        <a:t>Magnitude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solidFill>
                            <a:schemeClr val="tx1"/>
                          </a:solidFill>
                          <a:effectLst/>
                        </a:rPr>
                        <a:t>Instantaneous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solidFill>
                            <a:schemeClr val="tx1"/>
                          </a:solidFill>
                          <a:effectLst/>
                        </a:rPr>
                        <a:t>Magnitude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Short-Term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solidFill>
                            <a:schemeClr val="tx1"/>
                          </a:solidFill>
                          <a:effectLst/>
                        </a:rPr>
                        <a:t>Speed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906246"/>
                  </a:ext>
                </a:extLst>
              </a:tr>
              <a:tr h="329826"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2004-2015</a:t>
                      </a:r>
                      <a:endParaRPr lang="pt-B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Midwest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150180"/>
                  </a:ext>
                </a:extLst>
              </a:tr>
              <a:tr h="3298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Northeast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519839"/>
                  </a:ext>
                </a:extLst>
              </a:tr>
              <a:tr h="3298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North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2500062"/>
                  </a:ext>
                </a:extLst>
              </a:tr>
              <a:tr h="3298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Southeast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903222"/>
                  </a:ext>
                </a:extLst>
              </a:tr>
              <a:tr h="3298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South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516451"/>
                  </a:ext>
                </a:extLst>
              </a:tr>
              <a:tr h="329826"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2016-2019</a:t>
                      </a:r>
                      <a:endParaRPr lang="pt-B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Midwest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29095"/>
                  </a:ext>
                </a:extLst>
              </a:tr>
              <a:tr h="3298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Northeast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716049"/>
                  </a:ext>
                </a:extLst>
              </a:tr>
              <a:tr h="3298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North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4280730"/>
                  </a:ext>
                </a:extLst>
              </a:tr>
              <a:tr h="3298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Southeast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641886"/>
                  </a:ext>
                </a:extLst>
              </a:tr>
              <a:tr h="3298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South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857713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812E700-2558-46E0-BAE6-ABD909C1C08C}"/>
              </a:ext>
            </a:extLst>
          </p:cNvPr>
          <p:cNvSpPr txBox="1"/>
          <p:nvPr/>
        </p:nvSpPr>
        <p:spPr>
          <a:xfrm>
            <a:off x="339512" y="1928247"/>
            <a:ext cx="47493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The number of instantaneous asymmetries of magnitude remains the same (4 → 4)</a:t>
            </a:r>
          </a:p>
          <a:p>
            <a:pPr marL="285750" indent="-285750" algn="just">
              <a:buFontTx/>
              <a:buChar char="-"/>
            </a:pPr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Increase in the number of short-term magnitude asymmetries  (2 → 4)</a:t>
            </a:r>
          </a:p>
          <a:p>
            <a:pPr marL="285750" indent="-285750" algn="just">
              <a:buFontTx/>
              <a:buChar char="-"/>
            </a:pPr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Decrease in the number of asymmetries of speed (4 → 3)</a:t>
            </a:r>
          </a:p>
          <a:p>
            <a:pPr marL="285750" indent="-285750" algn="just">
              <a:buFontTx/>
              <a:buChar char="-"/>
            </a:pPr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“Rocket” in magnitude; “Feather” in speed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6E2375C-2A93-47B5-91B9-09F9DCA3D26C}"/>
              </a:ext>
            </a:extLst>
          </p:cNvPr>
          <p:cNvSpPr txBox="1"/>
          <p:nvPr/>
        </p:nvSpPr>
        <p:spPr>
          <a:xfrm>
            <a:off x="7691402" y="5830768"/>
            <a:ext cx="1982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Authors’ Elaboration</a:t>
            </a:r>
          </a:p>
        </p:txBody>
      </p:sp>
    </p:spTree>
    <p:extLst>
      <p:ext uri="{BB962C8B-B14F-4D97-AF65-F5344CB8AC3E}">
        <p14:creationId xmlns:p14="http://schemas.microsoft.com/office/powerpoint/2010/main" val="682017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F867F-149E-4F35-AF8F-4B40E27E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17" y="326447"/>
            <a:ext cx="11294165" cy="987438"/>
          </a:xfrm>
        </p:spPr>
        <p:txBody>
          <a:bodyPr>
            <a:no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Results: Consumer Cost and Loss of Welfare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DF623DF-5539-45B6-BD39-0F200BA13851}"/>
              </a:ext>
            </a:extLst>
          </p:cNvPr>
          <p:cNvSpPr txBox="1"/>
          <p:nvPr/>
        </p:nvSpPr>
        <p:spPr>
          <a:xfrm>
            <a:off x="448917" y="1613181"/>
            <a:ext cx="53122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There is no difference between Petrobras’ pricing strategy in </a:t>
            </a:r>
            <a:r>
              <a:rPr lang="en-US" sz="2000" i="1" dirty="0"/>
              <a:t>t=0</a:t>
            </a:r>
            <a:r>
              <a:rPr lang="en-US" sz="2000" dirty="0"/>
              <a:t> and </a:t>
            </a:r>
            <a:r>
              <a:rPr lang="en-US" sz="2000" i="1" dirty="0"/>
              <a:t>t=1</a:t>
            </a:r>
          </a:p>
          <a:p>
            <a:pPr marL="285750" indent="-285750" algn="just">
              <a:buFontTx/>
              <a:buChar char="-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After </a:t>
            </a:r>
            <a:r>
              <a:rPr lang="en-US" sz="2000" i="1" dirty="0"/>
              <a:t>t=2</a:t>
            </a:r>
            <a:r>
              <a:rPr lang="en-US" sz="2000" dirty="0"/>
              <a:t>, the consumer cost decreased in the second period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36FFB75-B129-46A6-8D95-FF3FF48A7A2D}"/>
              </a:ext>
            </a:extLst>
          </p:cNvPr>
          <p:cNvSpPr txBox="1"/>
          <p:nvPr/>
        </p:nvSpPr>
        <p:spPr>
          <a:xfrm>
            <a:off x="1947911" y="5865844"/>
            <a:ext cx="2314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Authors’ Elaboration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D8C013D-85AF-432F-A0EE-E9F97962C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94" y="3260711"/>
            <a:ext cx="4386472" cy="2588818"/>
          </a:xfrm>
          <a:prstGeom prst="rect">
            <a:avLst/>
          </a:prstGeom>
        </p:spPr>
      </p:pic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016CC06F-F4E9-4FC0-8962-25C7B04CD77D}"/>
              </a:ext>
            </a:extLst>
          </p:cNvPr>
          <p:cNvCxnSpPr>
            <a:cxnSpLocks/>
          </p:cNvCxnSpPr>
          <p:nvPr/>
        </p:nvCxnSpPr>
        <p:spPr>
          <a:xfrm>
            <a:off x="6074360" y="1613181"/>
            <a:ext cx="0" cy="4152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BAC77E2-A0FF-415E-B901-B73EBB2A5ECD}"/>
              </a:ext>
            </a:extLst>
          </p:cNvPr>
          <p:cNvSpPr txBox="1"/>
          <p:nvPr/>
        </p:nvSpPr>
        <p:spPr>
          <a:xfrm>
            <a:off x="6387549" y="1613181"/>
            <a:ext cx="53555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Assumptions: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15.000 km in a year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Fuel consumption: 1 liter per 10 km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Gasoline price: R$ 4,80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Thus, weekly expenditure: R$ 138,24</a:t>
            </a: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CC269DCF-0530-42C2-B6E7-5C1E472E4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37780"/>
              </p:ext>
            </p:extLst>
          </p:nvPr>
        </p:nvGraphicFramePr>
        <p:xfrm>
          <a:off x="7070599" y="3883198"/>
          <a:ext cx="2902227" cy="102879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74893671"/>
                    </a:ext>
                  </a:extLst>
                </a:gridCol>
                <a:gridCol w="1683027">
                  <a:extLst>
                    <a:ext uri="{9D8B030D-6E8A-4147-A177-3AD203B41FA5}">
                      <a16:colId xmlns:a16="http://schemas.microsoft.com/office/drawing/2014/main" val="2068932481"/>
                    </a:ext>
                  </a:extLst>
                </a:gridCol>
              </a:tblGrid>
              <a:tr h="33045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>
                          <a:solidFill>
                            <a:schemeClr val="tx1"/>
                          </a:solidFill>
                        </a:rPr>
                        <a:t>Period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>
                          <a:solidFill>
                            <a:schemeClr val="tx1"/>
                          </a:solidFill>
                        </a:rPr>
                        <a:t>Monetary Loss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056740"/>
                  </a:ext>
                </a:extLst>
              </a:tr>
              <a:tr h="296026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/>
                        <a:t>2004-2015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/>
                        <a:t>R$ 2,57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7272020"/>
                  </a:ext>
                </a:extLst>
              </a:tr>
              <a:tr h="358234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2016-2019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/>
                        <a:t>R$ 2,07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201925"/>
                  </a:ext>
                </a:extLst>
              </a:tr>
            </a:tbl>
          </a:graphicData>
        </a:graphic>
      </p:graphicFrame>
      <p:sp>
        <p:nvSpPr>
          <p:cNvPr id="11" name="Seta: Curva para a Esquerda 10">
            <a:extLst>
              <a:ext uri="{FF2B5EF4-FFF2-40B4-BE49-F238E27FC236}">
                <a16:creationId xmlns:a16="http://schemas.microsoft.com/office/drawing/2014/main" id="{97EBB08F-DCDD-4092-8FEB-901B6A7D5759}"/>
              </a:ext>
            </a:extLst>
          </p:cNvPr>
          <p:cNvSpPr/>
          <p:nvPr/>
        </p:nvSpPr>
        <p:spPr>
          <a:xfrm>
            <a:off x="10129083" y="4334092"/>
            <a:ext cx="344557" cy="49633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5558CFB-3E32-4F77-88BE-D0D02F35BEA2}"/>
              </a:ext>
            </a:extLst>
          </p:cNvPr>
          <p:cNvSpPr txBox="1"/>
          <p:nvPr/>
        </p:nvSpPr>
        <p:spPr>
          <a:xfrm>
            <a:off x="10473640" y="4382216"/>
            <a:ext cx="1113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↓ 19%</a:t>
            </a:r>
          </a:p>
        </p:txBody>
      </p:sp>
    </p:spTree>
    <p:extLst>
      <p:ext uri="{BB962C8B-B14F-4D97-AF65-F5344CB8AC3E}">
        <p14:creationId xmlns:p14="http://schemas.microsoft.com/office/powerpoint/2010/main" val="2048214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F867F-149E-4F35-AF8F-4B40E27E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53" y="342907"/>
            <a:ext cx="11294165" cy="987438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Conclusions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2F179D7-6602-4DFE-A8EA-C46C63691BA8}"/>
              </a:ext>
            </a:extLst>
          </p:cNvPr>
          <p:cNvSpPr txBox="1"/>
          <p:nvPr/>
        </p:nvSpPr>
        <p:spPr>
          <a:xfrm>
            <a:off x="622853" y="1694639"/>
            <a:ext cx="1058848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/>
              <a:t>Price transmission process, in all Brazilian regions, is asymmetric (except for the North region, from distribution to resale, in the second period)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/>
              <a:t>Petrobras’ pricing strategy and ethanol addition mandate influence the price transmission dynamics between refinery and distribution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/>
              <a:t>Short-term international alignment → better for consumers in terms of welfare, but volatility is still an issue for consumers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/>
              <a:t>Discussion: how to mitigate the asymmetries?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Transparency</a:t>
            </a:r>
          </a:p>
          <a:p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4352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C0D792-41FD-4761-9EF6-7926972BF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518" y="1705970"/>
            <a:ext cx="10058400" cy="248310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Thank You!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3B921851-E870-4273-AB24-2EE7D459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A9F3-317C-44BC-9D57-801CEB383029}" type="slidenum">
              <a:rPr lang="pt-BR" smtClean="0"/>
              <a:t>13</a:t>
            </a:fld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F2C9315-4020-47BC-BA4C-B301DAEBDFC5}"/>
              </a:ext>
            </a:extLst>
          </p:cNvPr>
          <p:cNvSpPr txBox="1"/>
          <p:nvPr/>
        </p:nvSpPr>
        <p:spPr>
          <a:xfrm>
            <a:off x="3955101" y="3075057"/>
            <a:ext cx="44792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/>
              <a:t>Francisco Teixeira Raeder francisco.raeder@yahoo.com.br</a:t>
            </a:r>
          </a:p>
        </p:txBody>
      </p:sp>
    </p:spTree>
    <p:extLst>
      <p:ext uri="{BB962C8B-B14F-4D97-AF65-F5344CB8AC3E}">
        <p14:creationId xmlns:p14="http://schemas.microsoft.com/office/powerpoint/2010/main" val="273894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F867F-149E-4F35-AF8F-4B40E27E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17" y="170628"/>
            <a:ext cx="11294165" cy="987438"/>
          </a:xfrm>
        </p:spPr>
        <p:txBody>
          <a:bodyPr>
            <a:no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Introduction: The Brazilian Gasoline Market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A1EA29D3-45C5-4124-B342-8AFBD3B02354}"/>
              </a:ext>
            </a:extLst>
          </p:cNvPr>
          <p:cNvSpPr txBox="1"/>
          <p:nvPr/>
        </p:nvSpPr>
        <p:spPr>
          <a:xfrm>
            <a:off x="5181599" y="5699934"/>
            <a:ext cx="2040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Authors’ elaboration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4A116D7-42FA-44DA-BAEF-37EF45E523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675" y="1240834"/>
            <a:ext cx="10600683" cy="44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16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F867F-149E-4F35-AF8F-4B40E27E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18" y="299649"/>
            <a:ext cx="11294165" cy="9874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The Problem: Pricing Strategy and Price Transmission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2CA8A58-7451-4CD1-8CEC-C82A013446ED}"/>
              </a:ext>
            </a:extLst>
          </p:cNvPr>
          <p:cNvSpPr txBox="1"/>
          <p:nvPr/>
        </p:nvSpPr>
        <p:spPr>
          <a:xfrm>
            <a:off x="448917" y="1287087"/>
            <a:ext cx="117430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Petrobras is the main agent in the industry → relevance of its pricing strategy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Two periods: stability (until 2015) and short-term international alignment (since 2016)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After price formation in refinery, how are readjustments transmitted through all activities? 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3AF9FDE-1888-43A1-AC31-339126174FD4}"/>
              </a:ext>
            </a:extLst>
          </p:cNvPr>
          <p:cNvSpPr txBox="1"/>
          <p:nvPr/>
        </p:nvSpPr>
        <p:spPr>
          <a:xfrm>
            <a:off x="2876427" y="5829713"/>
            <a:ext cx="6599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Authors’ elaboration using data from ANP (2020) and CEPEA (2020)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4EBBF46-CB20-4CB0-96CA-270F9CA00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65" y="3037076"/>
            <a:ext cx="4590085" cy="2792637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E038C80E-A3DD-4AF2-8AFF-CFE9DB44A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5477" y="3022370"/>
            <a:ext cx="4728784" cy="279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50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F867F-149E-4F35-AF8F-4B40E27E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17" y="170628"/>
            <a:ext cx="11294165" cy="9874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What is Asymmetry in Price Transmission?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2825EC-2453-4EE8-90A6-3FB060B170AD}"/>
              </a:ext>
            </a:extLst>
          </p:cNvPr>
          <p:cNvSpPr txBox="1"/>
          <p:nvPr/>
        </p:nvSpPr>
        <p:spPr>
          <a:xfrm>
            <a:off x="313008" y="1536174"/>
            <a:ext cx="42854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Differences (in magnitude and/or speed) between negative and positive price adjustments in retail (e.g.: resale), in a specific market, when price changes in wholesale (e.g.: refinery)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“Feather” and “Rocket” Effects → generally, price goes up like a rocket and goes down like a feather</a:t>
            </a:r>
          </a:p>
          <a:p>
            <a:pPr algn="just"/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Asymmetrical transmissions cause distributive distortions in welfare → they are not Pareto-efficient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4A8B5E8-9958-4066-AE31-A346B2EF1FBB}"/>
              </a:ext>
            </a:extLst>
          </p:cNvPr>
          <p:cNvSpPr txBox="1"/>
          <p:nvPr/>
        </p:nvSpPr>
        <p:spPr>
          <a:xfrm>
            <a:off x="6268278" y="5133514"/>
            <a:ext cx="54748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Adapted from Meyer and von Cramon-Taubadel (2004)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1A820D5-E5F6-4150-A561-F4CF83ECC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5582" y="2141712"/>
            <a:ext cx="6950765" cy="2817914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E21F0163-58FD-4DF3-A3DA-595CE78FD5F1}"/>
              </a:ext>
            </a:extLst>
          </p:cNvPr>
          <p:cNvSpPr txBox="1"/>
          <p:nvPr/>
        </p:nvSpPr>
        <p:spPr>
          <a:xfrm>
            <a:off x="6811617" y="1698412"/>
            <a:ext cx="364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Examples of “Feather” Effect</a:t>
            </a:r>
          </a:p>
        </p:txBody>
      </p:sp>
    </p:spTree>
    <p:extLst>
      <p:ext uri="{BB962C8B-B14F-4D97-AF65-F5344CB8AC3E}">
        <p14:creationId xmlns:p14="http://schemas.microsoft.com/office/powerpoint/2010/main" val="1534703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F867F-149E-4F35-AF8F-4B40E27E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210" y="170628"/>
            <a:ext cx="11661520" cy="987438"/>
          </a:xfrm>
        </p:spPr>
        <p:txBody>
          <a:bodyPr>
            <a:no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What Causes Asymmetry in Price Transmission?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52F8F91-3F77-49A5-A673-EF2DE5803827}"/>
              </a:ext>
            </a:extLst>
          </p:cNvPr>
          <p:cNvSpPr/>
          <p:nvPr/>
        </p:nvSpPr>
        <p:spPr>
          <a:xfrm>
            <a:off x="411210" y="1158066"/>
            <a:ext cx="615891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000" b="1" dirty="0"/>
          </a:p>
          <a:p>
            <a:pPr marL="457200" indent="-457200" algn="just">
              <a:buAutoNum type="alphaLcParenR"/>
            </a:pPr>
            <a:r>
              <a:rPr lang="en-US" sz="2000" b="1" dirty="0"/>
              <a:t>Imperfect Competition:</a:t>
            </a:r>
          </a:p>
          <a:p>
            <a:pPr marL="457200" indent="-457200" algn="just">
              <a:buAutoNum type="alphaLcParenR"/>
            </a:pPr>
            <a:endParaRPr lang="en-US" sz="20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Market power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Collusion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Profitability/Margins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Search Costs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pt-BR" sz="2000" b="1" dirty="0"/>
              <a:t>b</a:t>
            </a:r>
            <a:r>
              <a:rPr lang="en-US" sz="2000" b="1" dirty="0"/>
              <a:t>) Brazilian Particularities:</a:t>
            </a:r>
          </a:p>
          <a:p>
            <a:endParaRPr lang="en-US" sz="20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Ethanol Addition Mandate → transportation costs depends on the distance from production center </a:t>
            </a:r>
          </a:p>
          <a:p>
            <a:pPr lvl="1" algn="just"/>
            <a:endParaRPr lang="en-US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Taxation → the “ICMS” (tax on circulation of products and services) rate is defined by each State</a:t>
            </a:r>
          </a:p>
          <a:p>
            <a:pPr lvl="1" algn="just"/>
            <a:endParaRPr lang="en-US" sz="2000" dirty="0"/>
          </a:p>
        </p:txBody>
      </p:sp>
      <p:pic>
        <p:nvPicPr>
          <p:cNvPr id="1026" name="Picture 2" descr="Localização das usinas de açúcar e bioetanol no Brasil">
            <a:extLst>
              <a:ext uri="{FF2B5EF4-FFF2-40B4-BE49-F238E27FC236}">
                <a16:creationId xmlns:a16="http://schemas.microsoft.com/office/drawing/2014/main" id="{D35042D0-AAE8-4554-9900-E0143E49A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418" y="1903323"/>
            <a:ext cx="4728535" cy="409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0A69F9AC-61A5-423A-A160-054AEF4C9403}"/>
              </a:ext>
            </a:extLst>
          </p:cNvPr>
          <p:cNvSpPr txBox="1"/>
          <p:nvPr/>
        </p:nvSpPr>
        <p:spPr>
          <a:xfrm>
            <a:off x="9978794" y="5475106"/>
            <a:ext cx="2213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err="1"/>
              <a:t>NovaCana</a:t>
            </a:r>
            <a:r>
              <a:rPr lang="en-US" sz="1200" dirty="0"/>
              <a:t> (2020)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1B9FD4E-1F14-495A-ABAA-2AB10E10612B}"/>
              </a:ext>
            </a:extLst>
          </p:cNvPr>
          <p:cNvSpPr txBox="1"/>
          <p:nvPr/>
        </p:nvSpPr>
        <p:spPr>
          <a:xfrm>
            <a:off x="7951211" y="1381678"/>
            <a:ext cx="3551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Production of ethanol in Brazil</a:t>
            </a:r>
          </a:p>
        </p:txBody>
      </p:sp>
    </p:spTree>
    <p:extLst>
      <p:ext uri="{BB962C8B-B14F-4D97-AF65-F5344CB8AC3E}">
        <p14:creationId xmlns:p14="http://schemas.microsoft.com/office/powerpoint/2010/main" val="656827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F867F-149E-4F35-AF8F-4B40E27E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17" y="170628"/>
            <a:ext cx="11294165" cy="9874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Objective, Research Questions and Methods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C942BB0-2AA3-445E-8DDC-E299773FB85E}"/>
              </a:ext>
            </a:extLst>
          </p:cNvPr>
          <p:cNvSpPr txBox="1"/>
          <p:nvPr/>
        </p:nvSpPr>
        <p:spPr>
          <a:xfrm>
            <a:off x="556591" y="1509565"/>
            <a:ext cx="1102580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Hipóteses: </a:t>
            </a:r>
            <a:r>
              <a:rPr lang="pt-BR" sz="2000" dirty="0">
                <a:solidFill>
                  <a:schemeClr val="bg1"/>
                </a:solidFill>
              </a:rPr>
              <a:t>Transmissão de preços da gasolina entre o produtor e o posto se dá de maneira assimétrica, isto é, ocorrem os efeitos “foguete” e “pena” e há perdas para o consumidor em termos de bem-estar social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b="1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Metodologia:</a:t>
            </a:r>
            <a:r>
              <a:rPr lang="pt-BR" sz="2000" dirty="0">
                <a:solidFill>
                  <a:schemeClr val="bg1"/>
                </a:solidFill>
              </a:rPr>
              <a:t> Modelo de Correção de Erros (ECM), pois tal metodologia corrige os eventuais desvios (assimetrias) do equilíbrio de longo prazo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b="1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Três exercícios:</a:t>
            </a:r>
          </a:p>
          <a:p>
            <a:pPr algn="just"/>
            <a:endParaRPr lang="pt-BR" sz="2000" b="1" dirty="0">
              <a:solidFill>
                <a:schemeClr val="bg1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</a:rPr>
              <a:t>1) Equações simultâneas utilizando séries temporais e ECM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</a:rPr>
              <a:t>2) Equações simultâneas utilizando dados em painel e ECM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</a:rPr>
              <a:t>3) Impacto da assimetria em termos de perda de bem-estar social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0506F4BC-83A1-4DC6-92CA-DA28EFEF0086}"/>
                  </a:ext>
                </a:extLst>
              </p:cNvPr>
              <p:cNvSpPr txBox="1"/>
              <p:nvPr/>
            </p:nvSpPr>
            <p:spPr>
              <a:xfrm>
                <a:off x="339513" y="1293581"/>
                <a:ext cx="11242888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000" b="1" dirty="0"/>
                  <a:t>Objective:</a:t>
                </a:r>
                <a:r>
                  <a:rPr lang="en-US" sz="2000" dirty="0"/>
                  <a:t> to verify the presence of asymmetries in price transmission between: (</a:t>
                </a:r>
                <a:r>
                  <a:rPr lang="en-US" sz="2000" dirty="0" err="1"/>
                  <a:t>i</a:t>
                </a:r>
                <a:r>
                  <a:rPr lang="en-US" sz="2000" dirty="0"/>
                  <a:t>) refinery, ethanol and distribution; and (ii) distribution and resale (gas stations)</a:t>
                </a:r>
              </a:p>
              <a:p>
                <a:pPr marL="742950" lvl="1" indent="-285750"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Two periods: stability (2004-2015) and short-term international alignment (2016-2019)</a:t>
                </a:r>
              </a:p>
              <a:p>
                <a:pPr marL="742950" lvl="1" indent="-285750"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Brazilian regions: North, Northeast, South, Southeast and Midwest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000" b="1" dirty="0"/>
                  <a:t>Research Questions:</a:t>
                </a:r>
              </a:p>
              <a:p>
                <a:pPr marL="742950" lvl="1" indent="-285750"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Does Petrobras’ pricing strategy change the dynamic of price transmission?</a:t>
                </a:r>
              </a:p>
              <a:p>
                <a:pPr marL="742950" lvl="1" indent="-285750"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Does the ethanol mandate influence asymmetries? </a:t>
                </a:r>
              </a:p>
              <a:p>
                <a:pPr marL="742950" lvl="1" indent="-285750"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How much do consumers lose because of asymmetries? </a:t>
                </a:r>
              </a:p>
              <a:p>
                <a:pPr algn="just"/>
                <a:endParaRPr lang="en-US" sz="20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000" b="1" dirty="0"/>
                  <a:t>Methods:</a:t>
                </a:r>
                <a:r>
                  <a:rPr lang="en-US" sz="2000" dirty="0"/>
                  <a:t> Long-term relationships and Dynamic Ordinary Least Squares (DOLS) Estimator: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lnSpc>
                    <a:spcPct val="150000"/>
                  </a:lnSpc>
                </a:pPr>
                <a:r>
                  <a:rPr lang="en-US" sz="200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𝐷𝑖𝑠𝑡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𝑅𝑒𝑓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𝐸𝑡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</a:rPr>
                      <m:t>        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>
                  <a:lnSpc>
                    <a:spcPct val="150000"/>
                  </a:lnSpc>
                </a:pPr>
                <a:r>
                  <a:rPr lang="en-US" sz="200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𝑅𝑒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𝐷𝑖𝑠𝑡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                 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algn="just"/>
                <a:endParaRPr lang="pt-BR" sz="2000" dirty="0"/>
              </a:p>
              <a:p>
                <a:pPr marL="742950" lvl="1" indent="-285750" algn="just">
                  <a:buFont typeface="Arial" panose="020B0604020202020204" pitchFamily="34" charset="0"/>
                  <a:buChar char="•"/>
                </a:pPr>
                <a:endParaRPr lang="pt-BR" sz="2000" b="1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0506F4BC-83A1-4DC6-92CA-DA28EFEF0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13" y="1293581"/>
                <a:ext cx="11242888" cy="5324535"/>
              </a:xfrm>
              <a:prstGeom prst="rect">
                <a:avLst/>
              </a:prstGeom>
              <a:blipFill>
                <a:blip r:embed="rId2"/>
                <a:stretch>
                  <a:fillRect l="-488" t="-572" r="-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3514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F867F-149E-4F35-AF8F-4B40E27E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17" y="170628"/>
            <a:ext cx="11294165" cy="9874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Methods: Testing for Asymmetries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C942BB0-2AA3-445E-8DDC-E299773FB85E}"/>
              </a:ext>
            </a:extLst>
          </p:cNvPr>
          <p:cNvSpPr txBox="1"/>
          <p:nvPr/>
        </p:nvSpPr>
        <p:spPr>
          <a:xfrm>
            <a:off x="556591" y="1509565"/>
            <a:ext cx="1102580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Hipóteses: </a:t>
            </a:r>
            <a:r>
              <a:rPr lang="pt-BR" sz="2000" dirty="0">
                <a:solidFill>
                  <a:schemeClr val="bg1"/>
                </a:solidFill>
              </a:rPr>
              <a:t>Transmissão de preços da gasolina entre o produtor e o posto se dá de maneira assimétrica, isto é, ocorrem os efeitos “foguete” e “pena” e há perdas para o consumidor em termos de bem-estar social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b="1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Metodologia:</a:t>
            </a:r>
            <a:r>
              <a:rPr lang="pt-BR" sz="2000" dirty="0">
                <a:solidFill>
                  <a:schemeClr val="bg1"/>
                </a:solidFill>
              </a:rPr>
              <a:t> Modelo de Correção de Erros (ECM), pois tal metodologia corrige os eventuais desvios (assimetrias) do equilíbrio de longo prazo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b="1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Três exercícios:</a:t>
            </a:r>
          </a:p>
          <a:p>
            <a:pPr algn="just"/>
            <a:endParaRPr lang="pt-BR" sz="2000" b="1" dirty="0">
              <a:solidFill>
                <a:schemeClr val="bg1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</a:rPr>
              <a:t>1) Equações simultâneas utilizando séries temporais e ECM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</a:rPr>
              <a:t>2) Equações simultâneas utilizando dados em painel e ECM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</a:rPr>
              <a:t>3) Impacto da assimetria em termos de perda de bem-estar social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0506F4BC-83A1-4DC6-92CA-DA28EFEF0086}"/>
                  </a:ext>
                </a:extLst>
              </p:cNvPr>
              <p:cNvSpPr txBox="1"/>
              <p:nvPr/>
            </p:nvSpPr>
            <p:spPr>
              <a:xfrm>
                <a:off x="339512" y="1293581"/>
                <a:ext cx="11547687" cy="5308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Lagged residuals from (1) and (2) used in Error Correction Models:</a:t>
                </a:r>
              </a:p>
              <a:p>
                <a:pPr algn="just"/>
                <a:endParaRPr lang="en-US" sz="2000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𝐷𝑖𝑠𝑡</m:t>
                        </m:r>
                      </m:e>
                      <m:sub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sup>
                      <m:e>
                        <m:sSub>
                          <m:sSub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𝐷𝑖𝑠𝑡</m:t>
                            </m:r>
                          </m:e>
                          <m:sub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b>
                        </m:sSub>
                      </m:e>
                    </m:nary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𝐽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  <m:e>
                        <m:sSubSup>
                          <m:sSubSup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𝑅𝑒𝑓</m:t>
                            </m:r>
                          </m:e>
                          <m:sub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bSup>
                      </m:e>
                    </m:nary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𝐽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  <m:e>
                        <m:sSubSup>
                          <m:sSubSup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𝑅𝑒𝑓</m:t>
                            </m:r>
                          </m:e>
                          <m:sub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bSup>
                      </m:e>
                    </m:nary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  <m:e>
                        <m:sSubSup>
                          <m:sSubSup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𝐸𝑡h</m:t>
                            </m:r>
                          </m:e>
                          <m:sub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bSup>
                      </m:e>
                    </m:nary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nary>
                      <m:naryPr>
                        <m:chr m:val="∑"/>
                        <m:limLoc m:val="undOvr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  <m:e>
                        <m:sSubSup>
                          <m:sSubSup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𝐸𝑡h</m:t>
                            </m:r>
                          </m:e>
                          <m:sub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bSup>
                      </m:e>
                    </m:nary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sSup>
                      <m:s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p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bSup>
                      <m:sSub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𝐸𝐶𝑀</m:t>
                        </m:r>
                      </m:e>
                      <m:sub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bSup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sSup>
                      <m:s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p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sSubSup>
                      <m:sSub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𝐸𝐶𝑀</m:t>
                        </m:r>
                      </m:e>
                      <m:sub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bSup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                                                                                                                                                      (3)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𝑅𝑒𝑠</m:t>
                        </m:r>
                      </m:e>
                      <m:sub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sup>
                      <m:e>
                        <m:sSub>
                          <m:sSub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𝑅𝑒𝑠</m:t>
                            </m:r>
                          </m:e>
                          <m:sub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b>
                        </m:sSub>
                      </m:e>
                    </m:nary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nary>
                      <m:naryPr>
                        <m:chr m:val="∑"/>
                        <m:limLoc m:val="undOvr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𝐽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  <m:e>
                        <m:sSubSup>
                          <m:sSubSup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𝐷𝑖𝑠𝑡</m:t>
                            </m:r>
                          </m:e>
                          <m:sub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bSup>
                      </m:e>
                    </m:nary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𝐽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  <m:e>
                        <m:sSubSup>
                          <m:sSubSup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𝐷𝑖𝑠𝑡</m:t>
                            </m:r>
                          </m:e>
                          <m:sub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bSup>
                      </m:e>
                    </m:nary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sSup>
                      <m:s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p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bSup>
                      <m:sSub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𝐸𝐶𝑀</m:t>
                        </m:r>
                      </m:e>
                      <m:sub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bSup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sSup>
                      <m:s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p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sSubSup>
                      <m:sSub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𝐸𝐶𝑀</m:t>
                        </m:r>
                      </m:e>
                      <m:sub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bSup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    </m:t>
                    </m:r>
                  </m:oMath>
                </a14:m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(4)</a:t>
                </a:r>
              </a:p>
              <a:p>
                <a:pPr algn="just"/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Hypothesis tests in (3) and (4)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Instantaneous Asymmetry of Magnitude: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 </m:t>
                    </m:r>
                    <m:sSubSup>
                      <m:sSubSup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bSup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sSubSup>
                      <m:sSubSup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bSup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(5)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Short-term Asymmetry of Magnitude: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 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p>
                      </m:e>
                    </m:nary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(6)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Asymmetry of Speed</a:t>
                </a:r>
                <a:r>
                  <a:rPr lang="en-US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 </m:t>
                    </m:r>
                    <m:sSup>
                      <m:sSup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p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p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                     (7)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US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endParaRPr lang="en-US" sz="2000" dirty="0"/>
              </a:p>
              <a:p>
                <a:pPr algn="just"/>
                <a:endParaRPr lang="pt-BR" sz="2000" dirty="0"/>
              </a:p>
              <a:p>
                <a:pPr marL="742950" lvl="1" indent="-285750" algn="just">
                  <a:buFont typeface="Arial" panose="020B0604020202020204" pitchFamily="34" charset="0"/>
                  <a:buChar char="•"/>
                </a:pPr>
                <a:endParaRPr lang="pt-BR" sz="2000" b="1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0506F4BC-83A1-4DC6-92CA-DA28EFEF0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12" y="1293581"/>
                <a:ext cx="11547687" cy="5308633"/>
              </a:xfrm>
              <a:prstGeom prst="rect">
                <a:avLst/>
              </a:prstGeom>
              <a:blipFill>
                <a:blip r:embed="rId2"/>
                <a:stretch>
                  <a:fillRect l="-475" t="-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994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F867F-149E-4F35-AF8F-4B40E27E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17" y="170628"/>
            <a:ext cx="11294165" cy="9874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Methods: Consumer Cost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C942BB0-2AA3-445E-8DDC-E299773FB85E}"/>
              </a:ext>
            </a:extLst>
          </p:cNvPr>
          <p:cNvSpPr txBox="1"/>
          <p:nvPr/>
        </p:nvSpPr>
        <p:spPr>
          <a:xfrm>
            <a:off x="556591" y="1509565"/>
            <a:ext cx="1102580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Hipóteses: </a:t>
            </a:r>
            <a:r>
              <a:rPr lang="pt-BR" sz="2000" dirty="0">
                <a:solidFill>
                  <a:schemeClr val="bg1"/>
                </a:solidFill>
              </a:rPr>
              <a:t>Transmissão de preços da gasolina entre o produtor e o posto se dá de maneira assimétrica, isto é, ocorrem os efeitos “foguete” e “pena” e há perdas para o consumidor em termos de bem-estar social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b="1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Metodologia:</a:t>
            </a:r>
            <a:r>
              <a:rPr lang="pt-BR" sz="2000" dirty="0">
                <a:solidFill>
                  <a:schemeClr val="bg1"/>
                </a:solidFill>
              </a:rPr>
              <a:t> Modelo de Correção de Erros (ECM), pois tal metodologia corrige os eventuais desvios (assimetrias) do equilíbrio de longo prazo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b="1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Três exercícios:</a:t>
            </a:r>
          </a:p>
          <a:p>
            <a:pPr algn="just"/>
            <a:endParaRPr lang="pt-BR" sz="2000" b="1" dirty="0">
              <a:solidFill>
                <a:schemeClr val="bg1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</a:rPr>
              <a:t>1) Equações simultâneas utilizando séries temporais e ECM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</a:rPr>
              <a:t>2) Equações simultâneas utilizando dados em painel e ECM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</a:rPr>
              <a:t>3) Impacto da assimetria em termos de perda de bem-estar social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506F4BC-83A1-4DC6-92CA-DA28EFEF0086}"/>
              </a:ext>
            </a:extLst>
          </p:cNvPr>
          <p:cNvSpPr txBox="1"/>
          <p:nvPr/>
        </p:nvSpPr>
        <p:spPr>
          <a:xfrm>
            <a:off x="339512" y="1293581"/>
            <a:ext cx="11547687" cy="1139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pt-BR" sz="2000" dirty="0"/>
          </a:p>
          <a:p>
            <a:pPr algn="just"/>
            <a:endParaRPr lang="pt-BR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D55E515B-4F0F-4749-86B7-E81013DE6CAA}"/>
                  </a:ext>
                </a:extLst>
              </p:cNvPr>
              <p:cNvSpPr txBox="1"/>
              <p:nvPr/>
            </p:nvSpPr>
            <p:spPr>
              <a:xfrm>
                <a:off x="339512" y="1374050"/>
                <a:ext cx="11547687" cy="5538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Two Cumulative Response Functions (positive and negative) for resale, after a 1% shock in distribution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Average prices in Brazil (not in regions)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algn="just"/>
                <a:endParaRPr lang="pt-BR" sz="20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𝐶𝑜𝑛𝑠𝑢𝑚𝑒𝑟</m:t>
                      </m:r>
                      <m:r>
                        <a:rPr lang="pt-BR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t-BR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𝐶𝑜𝑠𝑡</m:t>
                      </m:r>
                      <m:r>
                        <a:rPr lang="pt-BR" sz="20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pt-B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pt-B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lang="pt-B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t-B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𝐽</m:t>
                          </m:r>
                        </m:sup>
                        <m:e>
                          <m:sSubSup>
                            <m:sSubSupPr>
                              <m:ctrlPr>
                                <a:rPr lang="pt-B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𝐶𝑅𝐹</m:t>
                              </m:r>
                            </m:e>
                            <m:sub>
                              <m:r>
                                <a:rPr lang="pt-B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pt-B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pt-B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pt-B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</m:sup>
                          </m:sSubSup>
                          <m:r>
                            <a:rPr lang="pt-B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 </m:t>
                          </m:r>
                          <m:sSubSup>
                            <m:sSubSupPr>
                              <m:ctrlPr>
                                <a:rPr lang="pt-B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𝐶𝑅𝐹</m:t>
                              </m:r>
                            </m:e>
                            <m:sub>
                              <m:r>
                                <a:rPr lang="pt-B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pt-B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pt-B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pt-B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sup>
                          </m:sSubSup>
                        </m:e>
                      </m:nary>
                      <m:r>
                        <a:rPr lang="pt-BR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     (8)</m:t>
                      </m:r>
                    </m:oMath>
                  </m:oMathPara>
                </a14:m>
                <a:endParaRPr lang="pt-BR" sz="2000" dirty="0"/>
              </a:p>
              <a:p>
                <a:pPr algn="just"/>
                <a:endParaRPr lang="pt-BR" sz="2000" dirty="0"/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000" dirty="0"/>
                  <a:t>	Where: 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𝐶𝑅𝐹</m:t>
                        </m:r>
                      </m:e>
                      <m:sub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b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sSubSup>
                      <m:sSub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𝐶𝑅𝐹</m:t>
                        </m:r>
                      </m:e>
                      <m:sub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b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sSubSup>
                      <m:sSub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b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nary>
                      <m:naryPr>
                        <m:chr m:val="∑"/>
                        <m:limLoc m:val="undOvr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sup>
                      <m:e>
                        <m:sSubSup>
                          <m:sSub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̂"/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</m:acc>
                          </m:e>
                          <m:sub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bSup>
                      </m:e>
                    </m:nary>
                    <m:sSubSup>
                      <m:sSub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pt-BR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𝑅𝑒𝑠</m:t>
                        </m:r>
                      </m:e>
                      <m:sub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b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𝐶𝑅𝐹</m:t>
                            </m:r>
                          </m:e>
                          <m:sub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b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800" i="1" smtClean="0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pt-BR" sz="1800" b="0" i="1" smtClean="0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pt-BR" sz="1800" b="0" i="1" smtClean="0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𝐿𝑇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𝐶𝑅𝐹</m:t>
                        </m:r>
                      </m:e>
                      <m:sub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b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sSubSup>
                      <m:sSub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𝐶𝑅𝐹</m:t>
                        </m:r>
                      </m:e>
                      <m:sub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b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sSubSup>
                      <m:sSub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b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nary>
                      <m:naryPr>
                        <m:chr m:val="∑"/>
                        <m:limLoc m:val="undOvr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sup>
                      <m:e>
                        <m:sSubSup>
                          <m:sSub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̂"/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</m:acc>
                          </m:e>
                          <m:sub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bSup>
                      </m:e>
                    </m:nary>
                    <m:sSubSup>
                      <m:sSubSupPr>
                        <m:ctrlPr>
                          <a:rPr lang="en-US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pt-BR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𝑅𝑒𝑠</m:t>
                        </m:r>
                      </m:e>
                      <m:sub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b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bSup>
                      <m:sSub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𝐶𝑅𝐹</m:t>
                        </m:r>
                      </m:e>
                      <m:sub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b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𝐿𝑇</m:t>
                            </m:r>
                          </m:sub>
                        </m:sSub>
                      </m:e>
                    </m:acc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endParaRPr lang="pt-BR" sz="2000" dirty="0"/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pt-BR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endParaRPr lang="pt-BR" sz="2000" dirty="0"/>
              </a:p>
              <a:p>
                <a:pPr algn="just"/>
                <a:endParaRPr lang="pt-BR" sz="2000" dirty="0"/>
              </a:p>
              <a:p>
                <a:pPr marL="742950" lvl="1" indent="-285750" algn="just">
                  <a:buFont typeface="Arial" panose="020B0604020202020204" pitchFamily="34" charset="0"/>
                  <a:buChar char="•"/>
                </a:pPr>
                <a:endParaRPr lang="pt-BR" sz="2000" b="1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D55E515B-4F0F-4749-86B7-E81013DE6C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12" y="1374050"/>
                <a:ext cx="11547687" cy="5538376"/>
              </a:xfrm>
              <a:prstGeom prst="rect">
                <a:avLst/>
              </a:prstGeom>
              <a:blipFill>
                <a:blip r:embed="rId2"/>
                <a:stretch>
                  <a:fillRect l="-475" t="-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1361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F867F-149E-4F35-AF8F-4B40E27E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512" y="333490"/>
            <a:ext cx="11547687" cy="1190710"/>
          </a:xfrm>
        </p:spPr>
        <p:txBody>
          <a:bodyPr>
            <a:no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Results: Asymmetries Between Refinery, Ethanol and Distribution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506F4BC-83A1-4DC6-92CA-DA28EFEF0086}"/>
              </a:ext>
            </a:extLst>
          </p:cNvPr>
          <p:cNvSpPr txBox="1"/>
          <p:nvPr/>
        </p:nvSpPr>
        <p:spPr>
          <a:xfrm>
            <a:off x="339512" y="1333337"/>
            <a:ext cx="11547687" cy="1139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pt-BR" sz="2000" dirty="0"/>
          </a:p>
          <a:p>
            <a:pPr algn="just"/>
            <a:endParaRPr lang="pt-BR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2000" b="1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7644C24-6392-4729-A4F7-B9A99A1D6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339454"/>
              </p:ext>
            </p:extLst>
          </p:nvPr>
        </p:nvGraphicFramePr>
        <p:xfrm>
          <a:off x="4439478" y="1801199"/>
          <a:ext cx="7447721" cy="4036385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808383">
                  <a:extLst>
                    <a:ext uri="{9D8B030D-6E8A-4147-A177-3AD203B41FA5}">
                      <a16:colId xmlns:a16="http://schemas.microsoft.com/office/drawing/2014/main" val="889006730"/>
                    </a:ext>
                  </a:extLst>
                </a:gridCol>
                <a:gridCol w="940904">
                  <a:extLst>
                    <a:ext uri="{9D8B030D-6E8A-4147-A177-3AD203B41FA5}">
                      <a16:colId xmlns:a16="http://schemas.microsoft.com/office/drawing/2014/main" val="2974760270"/>
                    </a:ext>
                  </a:extLst>
                </a:gridCol>
                <a:gridCol w="1391478">
                  <a:extLst>
                    <a:ext uri="{9D8B030D-6E8A-4147-A177-3AD203B41FA5}">
                      <a16:colId xmlns:a16="http://schemas.microsoft.com/office/drawing/2014/main" val="1165852054"/>
                    </a:ext>
                  </a:extLst>
                </a:gridCol>
                <a:gridCol w="1192696">
                  <a:extLst>
                    <a:ext uri="{9D8B030D-6E8A-4147-A177-3AD203B41FA5}">
                      <a16:colId xmlns:a16="http://schemas.microsoft.com/office/drawing/2014/main" val="248169355"/>
                    </a:ext>
                  </a:extLst>
                </a:gridCol>
                <a:gridCol w="1298713">
                  <a:extLst>
                    <a:ext uri="{9D8B030D-6E8A-4147-A177-3AD203B41FA5}">
                      <a16:colId xmlns:a16="http://schemas.microsoft.com/office/drawing/2014/main" val="3552943769"/>
                    </a:ext>
                  </a:extLst>
                </a:gridCol>
                <a:gridCol w="1033670">
                  <a:extLst>
                    <a:ext uri="{9D8B030D-6E8A-4147-A177-3AD203B41FA5}">
                      <a16:colId xmlns:a16="http://schemas.microsoft.com/office/drawing/2014/main" val="4198604941"/>
                    </a:ext>
                  </a:extLst>
                </a:gridCol>
                <a:gridCol w="781877">
                  <a:extLst>
                    <a:ext uri="{9D8B030D-6E8A-4147-A177-3AD203B41FA5}">
                      <a16:colId xmlns:a16="http://schemas.microsoft.com/office/drawing/2014/main" val="3793954746"/>
                    </a:ext>
                  </a:extLst>
                </a:gridCol>
              </a:tblGrid>
              <a:tr h="344661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>
                          <a:solidFill>
                            <a:schemeClr val="tx1"/>
                          </a:solidFill>
                          <a:effectLst/>
                        </a:rPr>
                        <a:t>Region</a:t>
                      </a:r>
                      <a:endParaRPr lang="en-US" sz="1500" b="1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Magnitude (Refinery)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Magnitude (Ethanol)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>
                          <a:solidFill>
                            <a:schemeClr val="tx1"/>
                          </a:solidFill>
                          <a:effectLst/>
                        </a:rPr>
                        <a:t>Speed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500" b="1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906246"/>
                  </a:ext>
                </a:extLst>
              </a:tr>
              <a:tr h="337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Instantaneous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Short-Term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Instantaneous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Short-Term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89595"/>
                  </a:ext>
                </a:extLst>
              </a:tr>
              <a:tr h="342401"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2004-2015</a:t>
                      </a:r>
                      <a:endParaRPr lang="en-US" sz="15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Midwest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kern="1200" noProof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150180"/>
                  </a:ext>
                </a:extLst>
              </a:tr>
              <a:tr h="3424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Northeast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kern="1200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kern="1200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519839"/>
                  </a:ext>
                </a:extLst>
              </a:tr>
              <a:tr h="3424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North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2500062"/>
                  </a:ext>
                </a:extLst>
              </a:tr>
              <a:tr h="3424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Southeast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903222"/>
                  </a:ext>
                </a:extLst>
              </a:tr>
              <a:tr h="3424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South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516451"/>
                  </a:ext>
                </a:extLst>
              </a:tr>
              <a:tr h="166437"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2016-2019</a:t>
                      </a:r>
                      <a:endParaRPr lang="en-US" sz="15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Midwest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29095"/>
                  </a:ext>
                </a:extLst>
              </a:tr>
              <a:tr h="3424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Northeast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716049"/>
                  </a:ext>
                </a:extLst>
              </a:tr>
              <a:tr h="3424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North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4280730"/>
                  </a:ext>
                </a:extLst>
              </a:tr>
              <a:tr h="3424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Southeast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641886"/>
                  </a:ext>
                </a:extLst>
              </a:tr>
              <a:tr h="441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>
                          <a:effectLst/>
                        </a:rPr>
                        <a:t>South</a:t>
                      </a:r>
                      <a:endParaRPr lang="en-US" sz="15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500" b="1" noProof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500" b="1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500" b="1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857713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2E36183E-7A0F-4AEF-9264-30816847F9F8}"/>
              </a:ext>
            </a:extLst>
          </p:cNvPr>
          <p:cNvSpPr txBox="1"/>
          <p:nvPr/>
        </p:nvSpPr>
        <p:spPr>
          <a:xfrm>
            <a:off x="339511" y="1524200"/>
            <a:ext cx="3702401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900" dirty="0"/>
              <a:t>Decrease in the number of magnitude asymmetries in refinery:  instantaneous (5 → 2) and short-term (4 → 3)</a:t>
            </a:r>
          </a:p>
          <a:p>
            <a:pPr marL="285750" indent="-285750" algn="just">
              <a:buFontTx/>
              <a:buChar char="-"/>
            </a:pPr>
            <a:endParaRPr lang="en-US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900" dirty="0"/>
              <a:t>New magnitude asymmetries in ethanol: instantaneous (0 → 3) and short-term (2 → 4)</a:t>
            </a:r>
          </a:p>
          <a:p>
            <a:pPr marL="285750" indent="-285750" algn="just">
              <a:buFontTx/>
              <a:buChar char="-"/>
            </a:pPr>
            <a:endParaRPr lang="en-US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900" dirty="0"/>
              <a:t>Decrease in the number of asymmetries of speed (3 → 2)</a:t>
            </a:r>
          </a:p>
          <a:p>
            <a:pPr marL="285750" indent="-285750" algn="just">
              <a:buFontTx/>
              <a:buChar char="-"/>
            </a:pPr>
            <a:endParaRPr lang="en-US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900" dirty="0"/>
              <a:t>“Rocket” in magnitude; “Feather” in speed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40F4421-735D-432E-96F1-F4C00A790F15}"/>
              </a:ext>
            </a:extLst>
          </p:cNvPr>
          <p:cNvSpPr txBox="1"/>
          <p:nvPr/>
        </p:nvSpPr>
        <p:spPr>
          <a:xfrm>
            <a:off x="7175852" y="5837584"/>
            <a:ext cx="1974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Authors’ Elaboration</a:t>
            </a:r>
          </a:p>
        </p:txBody>
      </p:sp>
    </p:spTree>
    <p:extLst>
      <p:ext uri="{BB962C8B-B14F-4D97-AF65-F5344CB8AC3E}">
        <p14:creationId xmlns:p14="http://schemas.microsoft.com/office/powerpoint/2010/main" val="19480439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1387</Words>
  <Application>Microsoft Office PowerPoint</Application>
  <PresentationFormat>Widescreen</PresentationFormat>
  <Paragraphs>276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Tema do Office</vt:lpstr>
      <vt:lpstr>ASYMMETRIC TRANSMISSION OF GASOLINE PRICES IN BRAZIL: IMPACTS OF THE NEW PETROBRAS STRATEGY AND INFLUENCE OF ETHANOL MANDATE</vt:lpstr>
      <vt:lpstr>Introduction: The Brazilian Gasoline Market</vt:lpstr>
      <vt:lpstr>The Problem: Pricing Strategy and Price Transmission</vt:lpstr>
      <vt:lpstr>What is Asymmetry in Price Transmission?</vt:lpstr>
      <vt:lpstr>What Causes Asymmetry in Price Transmission?</vt:lpstr>
      <vt:lpstr>Objective, Research Questions and Methods</vt:lpstr>
      <vt:lpstr>Methods: Testing for Asymmetries</vt:lpstr>
      <vt:lpstr>Methods: Consumer Cost</vt:lpstr>
      <vt:lpstr>Results: Asymmetries Between Refinery, Ethanol and Distribution</vt:lpstr>
      <vt:lpstr>Results: Asymmetries Between Distribution and Resale</vt:lpstr>
      <vt:lpstr>Results: Consumer Cost and Loss of Welfare</vt:lpstr>
      <vt:lpstr>Conclusions</vt:lpstr>
      <vt:lpstr>Thank You!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ASYMMETRIC TRANSMISSION OF GASOLINE PRICES IN BRAZIL: IMPACTS OF THE NEW PETROBRAS STRATEGY AND INFLUENCE OF ETHANOL MANDATE</dc:title>
  <dc:creator>Francisco Raeder</dc:creator>
  <cp:lastModifiedBy>Francisco Raeder</cp:lastModifiedBy>
  <cp:revision>73</cp:revision>
  <cp:lastPrinted>2021-06-08T14:23:19Z</cp:lastPrinted>
  <dcterms:created xsi:type="dcterms:W3CDTF">2021-05-27T20:58:58Z</dcterms:created>
  <dcterms:modified xsi:type="dcterms:W3CDTF">2021-06-09T14:03:38Z</dcterms:modified>
</cp:coreProperties>
</file>