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672" r:id="rId2"/>
    <p:sldMasterId id="2147483677" r:id="rId3"/>
    <p:sldMasterId id="2147483698" r:id="rId4"/>
    <p:sldMasterId id="2147483682" r:id="rId5"/>
  </p:sldMasterIdLst>
  <p:notesMasterIdLst>
    <p:notesMasterId r:id="rId26"/>
  </p:notesMasterIdLst>
  <p:sldIdLst>
    <p:sldId id="257" r:id="rId6"/>
    <p:sldId id="258" r:id="rId7"/>
    <p:sldId id="259" r:id="rId8"/>
    <p:sldId id="290" r:id="rId9"/>
    <p:sldId id="291" r:id="rId10"/>
    <p:sldId id="292" r:id="rId11"/>
    <p:sldId id="320" r:id="rId12"/>
    <p:sldId id="316" r:id="rId13"/>
    <p:sldId id="305" r:id="rId14"/>
    <p:sldId id="306" r:id="rId15"/>
    <p:sldId id="307" r:id="rId16"/>
    <p:sldId id="319" r:id="rId17"/>
    <p:sldId id="311" r:id="rId18"/>
    <p:sldId id="296" r:id="rId19"/>
    <p:sldId id="315" r:id="rId20"/>
    <p:sldId id="302" r:id="rId21"/>
    <p:sldId id="303" r:id="rId22"/>
    <p:sldId id="300" r:id="rId23"/>
    <p:sldId id="304" r:id="rId24"/>
    <p:sldId id="289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98" autoAdjust="0"/>
    <p:restoredTop sz="94660"/>
  </p:normalViewPr>
  <p:slideViewPr>
    <p:cSldViewPr snapToGrid="0">
      <p:cViewPr varScale="1">
        <p:scale>
          <a:sx n="68" d="100"/>
          <a:sy n="68" d="100"/>
        </p:scale>
        <p:origin x="7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huglen\Documents\Modell\Results\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huglen\Documents\Modell\Results\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huglen\Documents\Modell\Results\Resul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huglen\Documents\Modell\Results\KPI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huglen\Documents\Modell\Results\KPI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huglen\Documents\Modell\Results\KPI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huglen\Documents\Modell\Results\KPI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huglen\Documents\Modell\Results\KPI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sz="1800"/>
              <a:t>Economic</a:t>
            </a:r>
            <a:r>
              <a:rPr lang="de-AT" sz="1800" baseline="0"/>
              <a:t> results - Austrian use case</a:t>
            </a:r>
            <a:endParaRPr lang="de-AT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A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'Economic plots'!$B$28:$B$29</c:f>
              <c:strCache>
                <c:ptCount val="2"/>
                <c:pt idx="0">
                  <c:v>Austria</c:v>
                </c:pt>
                <c:pt idx="1">
                  <c:v>Scenario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('Economic plots'!$A$30:$A$33,'Economic plots'!$A$34:$A$38)</c:f>
              <c:strCache>
                <c:ptCount val="9"/>
                <c:pt idx="0">
                  <c:v>Total profit </c:v>
                </c:pt>
                <c:pt idx="1">
                  <c:v>Revenue windmill</c:v>
                </c:pt>
                <c:pt idx="2">
                  <c:v>Revenue electrolyser</c:v>
                </c:pt>
                <c:pt idx="3">
                  <c:v>Total revenue</c:v>
                </c:pt>
                <c:pt idx="4">
                  <c:v>Cost heat pump</c:v>
                </c:pt>
                <c:pt idx="5">
                  <c:v>Cost electricity demand</c:v>
                </c:pt>
                <c:pt idx="6">
                  <c:v>Cost heat demand</c:v>
                </c:pt>
                <c:pt idx="7">
                  <c:v>Cost gas demand</c:v>
                </c:pt>
                <c:pt idx="8">
                  <c:v>Total cost</c:v>
                </c:pt>
              </c:strCache>
            </c:strRef>
          </c:cat>
          <c:val>
            <c:numRef>
              <c:f>('Economic plots'!$B$30:$B$33,'Economic plots'!$B$34:$B$38)</c:f>
              <c:numCache>
                <c:formatCode>0</c:formatCode>
                <c:ptCount val="9"/>
                <c:pt idx="0">
                  <c:v>1242.36719292468</c:v>
                </c:pt>
                <c:pt idx="1">
                  <c:v>2196.2353348658403</c:v>
                </c:pt>
                <c:pt idx="2">
                  <c:v>0</c:v>
                </c:pt>
                <c:pt idx="3">
                  <c:v>2196.2353348658403</c:v>
                </c:pt>
                <c:pt idx="4">
                  <c:v>0</c:v>
                </c:pt>
                <c:pt idx="5">
                  <c:v>-206.415668639193</c:v>
                </c:pt>
                <c:pt idx="6">
                  <c:v>-256.02229850397299</c:v>
                </c:pt>
                <c:pt idx="7">
                  <c:v>-382.21855219490101</c:v>
                </c:pt>
                <c:pt idx="8">
                  <c:v>-844.65651933806703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0F-4259-8BD7-488338890E5A}"/>
            </c:ext>
          </c:extLst>
        </c:ser>
        <c:ser>
          <c:idx val="1"/>
          <c:order val="1"/>
          <c:tx>
            <c:strRef>
              <c:f>'Economic plots'!$C$28:$C$29</c:f>
              <c:strCache>
                <c:ptCount val="2"/>
                <c:pt idx="0">
                  <c:v>Austria</c:v>
                </c:pt>
                <c:pt idx="1">
                  <c:v>Scenario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('Economic plots'!$A$30:$A$33,'Economic plots'!$A$34:$A$38)</c:f>
              <c:strCache>
                <c:ptCount val="9"/>
                <c:pt idx="0">
                  <c:v>Total profit </c:v>
                </c:pt>
                <c:pt idx="1">
                  <c:v>Revenue windmill</c:v>
                </c:pt>
                <c:pt idx="2">
                  <c:v>Revenue electrolyser</c:v>
                </c:pt>
                <c:pt idx="3">
                  <c:v>Total revenue</c:v>
                </c:pt>
                <c:pt idx="4">
                  <c:v>Cost heat pump</c:v>
                </c:pt>
                <c:pt idx="5">
                  <c:v>Cost electricity demand</c:v>
                </c:pt>
                <c:pt idx="6">
                  <c:v>Cost heat demand</c:v>
                </c:pt>
                <c:pt idx="7">
                  <c:v>Cost gas demand</c:v>
                </c:pt>
                <c:pt idx="8">
                  <c:v>Total cost</c:v>
                </c:pt>
              </c:strCache>
            </c:strRef>
          </c:cat>
          <c:val>
            <c:numRef>
              <c:f>('Economic plots'!$C$30:$C$33,'Economic plots'!$C$34:$C$38)</c:f>
              <c:numCache>
                <c:formatCode>0</c:formatCode>
                <c:ptCount val="9"/>
                <c:pt idx="0">
                  <c:v>1282.4573415024799</c:v>
                </c:pt>
                <c:pt idx="1">
                  <c:v>2064.97722768526</c:v>
                </c:pt>
                <c:pt idx="2">
                  <c:v>0</c:v>
                </c:pt>
                <c:pt idx="3">
                  <c:v>2064.97722768526</c:v>
                </c:pt>
                <c:pt idx="4">
                  <c:v>0</c:v>
                </c:pt>
                <c:pt idx="5">
                  <c:v>-236.08835849893001</c:v>
                </c:pt>
                <c:pt idx="6">
                  <c:v>-437.21990508076198</c:v>
                </c:pt>
                <c:pt idx="7">
                  <c:v>0</c:v>
                </c:pt>
                <c:pt idx="8">
                  <c:v>-673.30826357969204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0F-4259-8BD7-488338890E5A}"/>
            </c:ext>
          </c:extLst>
        </c:ser>
        <c:ser>
          <c:idx val="2"/>
          <c:order val="2"/>
          <c:tx>
            <c:strRef>
              <c:f>'Economic plots'!$D$28:$D$29</c:f>
              <c:strCache>
                <c:ptCount val="2"/>
                <c:pt idx="0">
                  <c:v>Austria</c:v>
                </c:pt>
                <c:pt idx="1">
                  <c:v>Scenario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('Economic plots'!$A$30:$A$33,'Economic plots'!$A$34:$A$38)</c:f>
              <c:strCache>
                <c:ptCount val="9"/>
                <c:pt idx="0">
                  <c:v>Total profit </c:v>
                </c:pt>
                <c:pt idx="1">
                  <c:v>Revenue windmill</c:v>
                </c:pt>
                <c:pt idx="2">
                  <c:v>Revenue electrolyser</c:v>
                </c:pt>
                <c:pt idx="3">
                  <c:v>Total revenue</c:v>
                </c:pt>
                <c:pt idx="4">
                  <c:v>Cost heat pump</c:v>
                </c:pt>
                <c:pt idx="5">
                  <c:v>Cost electricity demand</c:v>
                </c:pt>
                <c:pt idx="6">
                  <c:v>Cost heat demand</c:v>
                </c:pt>
                <c:pt idx="7">
                  <c:v>Cost gas demand</c:v>
                </c:pt>
                <c:pt idx="8">
                  <c:v>Total cost</c:v>
                </c:pt>
              </c:strCache>
            </c:strRef>
          </c:cat>
          <c:val>
            <c:numRef>
              <c:f>('Economic plots'!$D$30:$D$33,'Economic plots'!$D$34:$D$38)</c:f>
              <c:numCache>
                <c:formatCode>0</c:formatCode>
                <c:ptCount val="9"/>
                <c:pt idx="0">
                  <c:v>3452.5414289462301</c:v>
                </c:pt>
                <c:pt idx="1">
                  <c:v>1276.47307889374</c:v>
                </c:pt>
                <c:pt idx="2">
                  <c:v>3367.83019812878</c:v>
                </c:pt>
                <c:pt idx="3">
                  <c:v>4644.30327702253</c:v>
                </c:pt>
                <c:pt idx="4">
                  <c:v>-9.8188103897733914</c:v>
                </c:pt>
                <c:pt idx="5">
                  <c:v>-602.64039347171899</c:v>
                </c:pt>
                <c:pt idx="6">
                  <c:v>-84.485054239062308</c:v>
                </c:pt>
                <c:pt idx="7">
                  <c:v>-382.21855219490101</c:v>
                </c:pt>
                <c:pt idx="8">
                  <c:v>-1079.1628102954501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0F-4259-8BD7-488338890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4250399"/>
        <c:axId val="683733983"/>
      </c:barChart>
      <c:catAx>
        <c:axId val="554250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AT"/>
          </a:p>
        </c:txPr>
        <c:crossAx val="683733983"/>
        <c:crosses val="autoZero"/>
        <c:auto val="1"/>
        <c:lblAlgn val="ctr"/>
        <c:lblOffset val="100"/>
        <c:noMultiLvlLbl val="0"/>
      </c:catAx>
      <c:valAx>
        <c:axId val="683733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 sz="1200"/>
                  <a:t>Monetary value [kEUR]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AT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AT"/>
          </a:p>
        </c:txPr>
        <c:crossAx val="554250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A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A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de-AT" sz="1800" b="0" i="0" baseline="0">
                <a:effectLst/>
              </a:rPr>
              <a:t>Economic results - Norwegian use case</a:t>
            </a:r>
            <a:endParaRPr lang="en-AT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A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'Economic plots'!$B$40:$B$41</c:f>
              <c:strCache>
                <c:ptCount val="2"/>
                <c:pt idx="0">
                  <c:v>Norway</c:v>
                </c:pt>
                <c:pt idx="1">
                  <c:v>Scenario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'Economic plots'!$A$42:$A$50</c:f>
              <c:strCache>
                <c:ptCount val="9"/>
                <c:pt idx="0">
                  <c:v>Total profit </c:v>
                </c:pt>
                <c:pt idx="1">
                  <c:v>Revenue windmill</c:v>
                </c:pt>
                <c:pt idx="2">
                  <c:v>Revenue electrolyser</c:v>
                </c:pt>
                <c:pt idx="3">
                  <c:v>Total revenue</c:v>
                </c:pt>
                <c:pt idx="4">
                  <c:v>Cost heat pump</c:v>
                </c:pt>
                <c:pt idx="5">
                  <c:v>Cost electricity demand</c:v>
                </c:pt>
                <c:pt idx="6">
                  <c:v>Cost heat demand</c:v>
                </c:pt>
                <c:pt idx="7">
                  <c:v>Cost gas demand</c:v>
                </c:pt>
                <c:pt idx="8">
                  <c:v>Total cost</c:v>
                </c:pt>
              </c:strCache>
            </c:strRef>
          </c:cat>
          <c:val>
            <c:numRef>
              <c:f>'Economic plots'!$B$42:$B$50</c:f>
              <c:numCache>
                <c:formatCode>0</c:formatCode>
                <c:ptCount val="9"/>
                <c:pt idx="0">
                  <c:v>3257.6267884612798</c:v>
                </c:pt>
                <c:pt idx="1">
                  <c:v>3517.0164679900399</c:v>
                </c:pt>
                <c:pt idx="2">
                  <c:v>0</c:v>
                </c:pt>
                <c:pt idx="3">
                  <c:v>3517.0164679900399</c:v>
                </c:pt>
                <c:pt idx="4">
                  <c:v>0</c:v>
                </c:pt>
                <c:pt idx="5">
                  <c:v>-106.131133143304</c:v>
                </c:pt>
                <c:pt idx="6">
                  <c:v>-43.672123782362597</c:v>
                </c:pt>
                <c:pt idx="7">
                  <c:v>0</c:v>
                </c:pt>
                <c:pt idx="8">
                  <c:v>-149.803256925667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F1-443F-A3CD-6AF3B667AF17}"/>
            </c:ext>
          </c:extLst>
        </c:ser>
        <c:ser>
          <c:idx val="1"/>
          <c:order val="1"/>
          <c:tx>
            <c:strRef>
              <c:f>'Economic plots'!$C$40:$C$41</c:f>
              <c:strCache>
                <c:ptCount val="2"/>
                <c:pt idx="0">
                  <c:v>Norway</c:v>
                </c:pt>
                <c:pt idx="1">
                  <c:v>Scenario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'Economic plots'!$A$42:$A$50</c:f>
              <c:strCache>
                <c:ptCount val="9"/>
                <c:pt idx="0">
                  <c:v>Total profit </c:v>
                </c:pt>
                <c:pt idx="1">
                  <c:v>Revenue windmill</c:v>
                </c:pt>
                <c:pt idx="2">
                  <c:v>Revenue electrolyser</c:v>
                </c:pt>
                <c:pt idx="3">
                  <c:v>Total revenue</c:v>
                </c:pt>
                <c:pt idx="4">
                  <c:v>Cost heat pump</c:v>
                </c:pt>
                <c:pt idx="5">
                  <c:v>Cost electricity demand</c:v>
                </c:pt>
                <c:pt idx="6">
                  <c:v>Cost heat demand</c:v>
                </c:pt>
                <c:pt idx="7">
                  <c:v>Cost gas demand</c:v>
                </c:pt>
                <c:pt idx="8">
                  <c:v>Total cost</c:v>
                </c:pt>
              </c:strCache>
            </c:strRef>
          </c:cat>
          <c:val>
            <c:numRef>
              <c:f>'Economic plots'!$C$42:$C$50</c:f>
              <c:numCache>
                <c:formatCode>0</c:formatCode>
                <c:ptCount val="9"/>
                <c:pt idx="0">
                  <c:v>3275.6459736381898</c:v>
                </c:pt>
                <c:pt idx="1">
                  <c:v>3498.2044831847302</c:v>
                </c:pt>
                <c:pt idx="2">
                  <c:v>0</c:v>
                </c:pt>
                <c:pt idx="3">
                  <c:v>3498.2044831847302</c:v>
                </c:pt>
                <c:pt idx="4">
                  <c:v>-1.0033264393062501E-2</c:v>
                </c:pt>
                <c:pt idx="5">
                  <c:v>-107.555353665572</c:v>
                </c:pt>
                <c:pt idx="6">
                  <c:v>-5.4067000134765202</c:v>
                </c:pt>
                <c:pt idx="7">
                  <c:v>0</c:v>
                </c:pt>
                <c:pt idx="8">
                  <c:v>-112.972086943441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F1-443F-A3CD-6AF3B667AF17}"/>
            </c:ext>
          </c:extLst>
        </c:ser>
        <c:ser>
          <c:idx val="2"/>
          <c:order val="2"/>
          <c:tx>
            <c:strRef>
              <c:f>'Economic plots'!$D$40:$D$41</c:f>
              <c:strCache>
                <c:ptCount val="2"/>
                <c:pt idx="0">
                  <c:v>Norway</c:v>
                </c:pt>
                <c:pt idx="1">
                  <c:v>Scenario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'Economic plots'!$A$42:$A$50</c:f>
              <c:strCache>
                <c:ptCount val="9"/>
                <c:pt idx="0">
                  <c:v>Total profit </c:v>
                </c:pt>
                <c:pt idx="1">
                  <c:v>Revenue windmill</c:v>
                </c:pt>
                <c:pt idx="2">
                  <c:v>Revenue electrolyser</c:v>
                </c:pt>
                <c:pt idx="3">
                  <c:v>Total revenue</c:v>
                </c:pt>
                <c:pt idx="4">
                  <c:v>Cost heat pump</c:v>
                </c:pt>
                <c:pt idx="5">
                  <c:v>Cost electricity demand</c:v>
                </c:pt>
                <c:pt idx="6">
                  <c:v>Cost heat demand</c:v>
                </c:pt>
                <c:pt idx="7">
                  <c:v>Cost gas demand</c:v>
                </c:pt>
                <c:pt idx="8">
                  <c:v>Total cost</c:v>
                </c:pt>
              </c:strCache>
            </c:strRef>
          </c:cat>
          <c:val>
            <c:numRef>
              <c:f>'Economic plots'!$D$42:$D$50</c:f>
              <c:numCache>
                <c:formatCode>0</c:formatCode>
                <c:ptCount val="9"/>
                <c:pt idx="0">
                  <c:v>3275.6459736381898</c:v>
                </c:pt>
                <c:pt idx="1">
                  <c:v>3498.2044831847302</c:v>
                </c:pt>
                <c:pt idx="2">
                  <c:v>0</c:v>
                </c:pt>
                <c:pt idx="3">
                  <c:v>3498.2044831847302</c:v>
                </c:pt>
                <c:pt idx="4">
                  <c:v>-1.0033264393062501E-2</c:v>
                </c:pt>
                <c:pt idx="5">
                  <c:v>-107.555353665572</c:v>
                </c:pt>
                <c:pt idx="6">
                  <c:v>-5.4067000134765202</c:v>
                </c:pt>
                <c:pt idx="7">
                  <c:v>0</c:v>
                </c:pt>
                <c:pt idx="8">
                  <c:v>-112.972086943441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1-443F-A3CD-6AF3B667A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7956959"/>
        <c:axId val="1973644735"/>
      </c:barChart>
      <c:catAx>
        <c:axId val="1727956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AT"/>
          </a:p>
        </c:txPr>
        <c:crossAx val="1973644735"/>
        <c:crosses val="autoZero"/>
        <c:auto val="1"/>
        <c:lblAlgn val="ctr"/>
        <c:lblOffset val="100"/>
        <c:noMultiLvlLbl val="0"/>
      </c:catAx>
      <c:valAx>
        <c:axId val="1973644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 sz="1200"/>
                  <a:t>Monetary value [kEUR]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AT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AT"/>
          </a:p>
        </c:txPr>
        <c:crossAx val="1727956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A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A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sz="1800" b="0" i="0" baseline="0">
                <a:effectLst/>
              </a:rPr>
              <a:t>Economic results - Spanish use case</a:t>
            </a:r>
            <a:endParaRPr lang="en-AT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A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'Economic plots'!$B$52:$B$53</c:f>
              <c:strCache>
                <c:ptCount val="2"/>
                <c:pt idx="0">
                  <c:v>Spain</c:v>
                </c:pt>
                <c:pt idx="1">
                  <c:v>Scenario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'Economic plots'!$A$54:$A$62</c:f>
              <c:strCache>
                <c:ptCount val="9"/>
                <c:pt idx="0">
                  <c:v>Total profit </c:v>
                </c:pt>
                <c:pt idx="1">
                  <c:v>Revenue windmill</c:v>
                </c:pt>
                <c:pt idx="2">
                  <c:v>Revenue electrolyser</c:v>
                </c:pt>
                <c:pt idx="3">
                  <c:v>Total revenue</c:v>
                </c:pt>
                <c:pt idx="4">
                  <c:v>Cost heat pump</c:v>
                </c:pt>
                <c:pt idx="5">
                  <c:v>Cost electricity demand</c:v>
                </c:pt>
                <c:pt idx="6">
                  <c:v>Cost heat demand</c:v>
                </c:pt>
                <c:pt idx="7">
                  <c:v>Cost gas demand</c:v>
                </c:pt>
                <c:pt idx="8">
                  <c:v>Total cost</c:v>
                </c:pt>
              </c:strCache>
            </c:strRef>
          </c:cat>
          <c:val>
            <c:numRef>
              <c:f>'Economic plots'!$B$54:$B$62</c:f>
              <c:numCache>
                <c:formatCode>0</c:formatCode>
                <c:ptCount val="9"/>
                <c:pt idx="0">
                  <c:v>3109.4077714366999</c:v>
                </c:pt>
                <c:pt idx="1">
                  <c:v>3258.68790616156</c:v>
                </c:pt>
                <c:pt idx="2">
                  <c:v>0</c:v>
                </c:pt>
                <c:pt idx="3">
                  <c:v>3258.68790616156</c:v>
                </c:pt>
                <c:pt idx="4">
                  <c:v>0</c:v>
                </c:pt>
                <c:pt idx="5">
                  <c:v>-0.32157021130123004</c:v>
                </c:pt>
                <c:pt idx="6">
                  <c:v>0</c:v>
                </c:pt>
                <c:pt idx="7">
                  <c:v>-39.7469419104645</c:v>
                </c:pt>
                <c:pt idx="8">
                  <c:v>-40.068512121765799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F5-41BE-883B-1A9EB9FABA44}"/>
            </c:ext>
          </c:extLst>
        </c:ser>
        <c:ser>
          <c:idx val="1"/>
          <c:order val="1"/>
          <c:tx>
            <c:strRef>
              <c:f>'Economic plots'!$C$52:$C$53</c:f>
              <c:strCache>
                <c:ptCount val="2"/>
                <c:pt idx="0">
                  <c:v>Spain</c:v>
                </c:pt>
                <c:pt idx="1">
                  <c:v>Scenario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'Economic plots'!$A$54:$A$62</c:f>
              <c:strCache>
                <c:ptCount val="9"/>
                <c:pt idx="0">
                  <c:v>Total profit </c:v>
                </c:pt>
                <c:pt idx="1">
                  <c:v>Revenue windmill</c:v>
                </c:pt>
                <c:pt idx="2">
                  <c:v>Revenue electrolyser</c:v>
                </c:pt>
                <c:pt idx="3">
                  <c:v>Total revenue</c:v>
                </c:pt>
                <c:pt idx="4">
                  <c:v>Cost heat pump</c:v>
                </c:pt>
                <c:pt idx="5">
                  <c:v>Cost electricity demand</c:v>
                </c:pt>
                <c:pt idx="6">
                  <c:v>Cost heat demand</c:v>
                </c:pt>
                <c:pt idx="7">
                  <c:v>Cost gas demand</c:v>
                </c:pt>
                <c:pt idx="8">
                  <c:v>Total cost</c:v>
                </c:pt>
              </c:strCache>
            </c:strRef>
          </c:cat>
          <c:val>
            <c:numRef>
              <c:f>'Economic plots'!$C$54:$C$62</c:f>
              <c:numCache>
                <c:formatCode>0</c:formatCode>
                <c:ptCount val="9"/>
                <c:pt idx="0">
                  <c:v>3109.0550881358704</c:v>
                </c:pt>
                <c:pt idx="1">
                  <c:v>3243.9366442125702</c:v>
                </c:pt>
                <c:pt idx="2">
                  <c:v>0</c:v>
                </c:pt>
                <c:pt idx="3">
                  <c:v>3243.9366442125702</c:v>
                </c:pt>
                <c:pt idx="4">
                  <c:v>0</c:v>
                </c:pt>
                <c:pt idx="5">
                  <c:v>-0.32157021130123004</c:v>
                </c:pt>
                <c:pt idx="6">
                  <c:v>-25.3483632623037</c:v>
                </c:pt>
                <c:pt idx="7">
                  <c:v>0</c:v>
                </c:pt>
                <c:pt idx="8">
                  <c:v>-25.6699334736049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F5-41BE-883B-1A9EB9FABA44}"/>
            </c:ext>
          </c:extLst>
        </c:ser>
        <c:ser>
          <c:idx val="2"/>
          <c:order val="2"/>
          <c:tx>
            <c:strRef>
              <c:f>'Economic plots'!$D$52:$D$53</c:f>
              <c:strCache>
                <c:ptCount val="2"/>
                <c:pt idx="0">
                  <c:v>Spain</c:v>
                </c:pt>
                <c:pt idx="1">
                  <c:v>Scenario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'Economic plots'!$A$54:$A$62</c:f>
              <c:strCache>
                <c:ptCount val="9"/>
                <c:pt idx="0">
                  <c:v>Total profit </c:v>
                </c:pt>
                <c:pt idx="1">
                  <c:v>Revenue windmill</c:v>
                </c:pt>
                <c:pt idx="2">
                  <c:v>Revenue electrolyser</c:v>
                </c:pt>
                <c:pt idx="3">
                  <c:v>Total revenue</c:v>
                </c:pt>
                <c:pt idx="4">
                  <c:v>Cost heat pump</c:v>
                </c:pt>
                <c:pt idx="5">
                  <c:v>Cost electricity demand</c:v>
                </c:pt>
                <c:pt idx="6">
                  <c:v>Cost heat demand</c:v>
                </c:pt>
                <c:pt idx="7">
                  <c:v>Cost gas demand</c:v>
                </c:pt>
                <c:pt idx="8">
                  <c:v>Total cost</c:v>
                </c:pt>
              </c:strCache>
            </c:strRef>
          </c:cat>
          <c:val>
            <c:numRef>
              <c:f>'Economic plots'!$D$54:$D$62</c:f>
              <c:numCache>
                <c:formatCode>0</c:formatCode>
                <c:ptCount val="9"/>
                <c:pt idx="0">
                  <c:v>3109.4077714366999</c:v>
                </c:pt>
                <c:pt idx="1">
                  <c:v>3258.68790616156</c:v>
                </c:pt>
                <c:pt idx="2">
                  <c:v>0</c:v>
                </c:pt>
                <c:pt idx="3">
                  <c:v>3258.68790616156</c:v>
                </c:pt>
                <c:pt idx="4">
                  <c:v>0</c:v>
                </c:pt>
                <c:pt idx="5">
                  <c:v>-0.32157021130123004</c:v>
                </c:pt>
                <c:pt idx="6">
                  <c:v>0</c:v>
                </c:pt>
                <c:pt idx="7">
                  <c:v>-39.7469419104645</c:v>
                </c:pt>
                <c:pt idx="8">
                  <c:v>-40.068512121765799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F5-41BE-883B-1A9EB9FABA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9598559"/>
        <c:axId val="690981983"/>
      </c:barChart>
      <c:catAx>
        <c:axId val="689598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AT"/>
          </a:p>
        </c:txPr>
        <c:crossAx val="690981983"/>
        <c:crosses val="autoZero"/>
        <c:auto val="1"/>
        <c:lblAlgn val="ctr"/>
        <c:lblOffset val="100"/>
        <c:noMultiLvlLbl val="0"/>
      </c:catAx>
      <c:valAx>
        <c:axId val="690981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 sz="1200"/>
                  <a:t>Monetary value</a:t>
                </a:r>
                <a:r>
                  <a:rPr lang="de-AT" sz="1200" baseline="0"/>
                  <a:t> [kEUR]</a:t>
                </a:r>
                <a:endParaRPr lang="de-AT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AT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AT"/>
          </a:p>
        </c:txPr>
        <c:crossAx val="689598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A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A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'GHG emission plots'!$A$13</c:f>
              <c:strCache>
                <c:ptCount val="1"/>
                <c:pt idx="0">
                  <c:v>Electricity demand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A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'GHG emission plots'!$B$11:$J$12</c:f>
              <c:multiLvlStrCache>
                <c:ptCount val="9"/>
                <c:lvl>
                  <c:pt idx="0">
                    <c:v>Scenario 1</c:v>
                  </c:pt>
                  <c:pt idx="1">
                    <c:v>Scenario 2</c:v>
                  </c:pt>
                  <c:pt idx="2">
                    <c:v>Scenario 3</c:v>
                  </c:pt>
                  <c:pt idx="3">
                    <c:v>Scenario 1</c:v>
                  </c:pt>
                  <c:pt idx="4">
                    <c:v>Scenario 2</c:v>
                  </c:pt>
                  <c:pt idx="5">
                    <c:v>Scenario 3</c:v>
                  </c:pt>
                  <c:pt idx="6">
                    <c:v>Scenario 1</c:v>
                  </c:pt>
                  <c:pt idx="7">
                    <c:v>Scenario 2</c:v>
                  </c:pt>
                  <c:pt idx="8">
                    <c:v>Scenario 3</c:v>
                  </c:pt>
                </c:lvl>
                <c:lvl>
                  <c:pt idx="0">
                    <c:v>Austria</c:v>
                  </c:pt>
                  <c:pt idx="3">
                    <c:v>Norway</c:v>
                  </c:pt>
                  <c:pt idx="6">
                    <c:v>Spain</c:v>
                  </c:pt>
                </c:lvl>
              </c:multiLvlStrCache>
            </c:multiLvlStrRef>
          </c:cat>
          <c:val>
            <c:numRef>
              <c:f>'GHG emission plots'!$B$13:$J$13</c:f>
              <c:numCache>
                <c:formatCode>0</c:formatCode>
                <c:ptCount val="9"/>
                <c:pt idx="0">
                  <c:v>1710.7625815126034</c:v>
                </c:pt>
                <c:pt idx="1">
                  <c:v>1650.447577742985</c:v>
                </c:pt>
                <c:pt idx="2">
                  <c:v>1070.0130855571606</c:v>
                </c:pt>
                <c:pt idx="3">
                  <c:v>968.03118254000003</c:v>
                </c:pt>
                <c:pt idx="4">
                  <c:v>967.52614585526476</c:v>
                </c:pt>
                <c:pt idx="5">
                  <c:v>967.52614585526476</c:v>
                </c:pt>
                <c:pt idx="6">
                  <c:v>420.56722822239942</c:v>
                </c:pt>
                <c:pt idx="7">
                  <c:v>420.56722822239942</c:v>
                </c:pt>
                <c:pt idx="8">
                  <c:v>420.56722822239942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B9-4738-9BF4-9F28AC860D05}"/>
            </c:ext>
          </c:extLst>
        </c:ser>
        <c:ser>
          <c:idx val="1"/>
          <c:order val="1"/>
          <c:tx>
            <c:strRef>
              <c:f>'GHG emission plots'!$A$14</c:f>
              <c:strCache>
                <c:ptCount val="1"/>
                <c:pt idx="0">
                  <c:v>Heat demand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5.68335588633288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B9-4738-9BF4-9F28AC860D05}"/>
                </c:ext>
              </c:extLst>
            </c:dLbl>
            <c:dLbl>
              <c:idx val="5"/>
              <c:layout>
                <c:manualLayout>
                  <c:x val="1.550988565916892E-3"/>
                  <c:y val="5.1420838971583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B9-4738-9BF4-9F28AC860D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A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'GHG emission plots'!$B$11:$J$12</c:f>
              <c:multiLvlStrCache>
                <c:ptCount val="9"/>
                <c:lvl>
                  <c:pt idx="0">
                    <c:v>Scenario 1</c:v>
                  </c:pt>
                  <c:pt idx="1">
                    <c:v>Scenario 2</c:v>
                  </c:pt>
                  <c:pt idx="2">
                    <c:v>Scenario 3</c:v>
                  </c:pt>
                  <c:pt idx="3">
                    <c:v>Scenario 1</c:v>
                  </c:pt>
                  <c:pt idx="4">
                    <c:v>Scenario 2</c:v>
                  </c:pt>
                  <c:pt idx="5">
                    <c:v>Scenario 3</c:v>
                  </c:pt>
                  <c:pt idx="6">
                    <c:v>Scenario 1</c:v>
                  </c:pt>
                  <c:pt idx="7">
                    <c:v>Scenario 2</c:v>
                  </c:pt>
                  <c:pt idx="8">
                    <c:v>Scenario 3</c:v>
                  </c:pt>
                </c:lvl>
                <c:lvl>
                  <c:pt idx="0">
                    <c:v>Austria</c:v>
                  </c:pt>
                  <c:pt idx="3">
                    <c:v>Norway</c:v>
                  </c:pt>
                  <c:pt idx="6">
                    <c:v>Spain</c:v>
                  </c:pt>
                </c:lvl>
              </c:multiLvlStrCache>
            </c:multiLvlStrRef>
          </c:cat>
          <c:val>
            <c:numRef>
              <c:f>'GHG emission plots'!$B$14:$J$14</c:f>
              <c:numCache>
                <c:formatCode>0</c:formatCode>
                <c:ptCount val="9"/>
                <c:pt idx="0">
                  <c:v>0</c:v>
                </c:pt>
                <c:pt idx="1">
                  <c:v>4473.9231878998798</c:v>
                </c:pt>
                <c:pt idx="2">
                  <c:v>2836.8823522076477</c:v>
                </c:pt>
                <c:pt idx="3">
                  <c:v>0</c:v>
                </c:pt>
                <c:pt idx="4">
                  <c:v>-3.732692863339407E-3</c:v>
                </c:pt>
                <c:pt idx="5">
                  <c:v>-3.732692863339407E-3</c:v>
                </c:pt>
                <c:pt idx="6">
                  <c:v>0</c:v>
                </c:pt>
                <c:pt idx="7">
                  <c:v>307.13918916921909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B9-4738-9BF4-9F28AC860D05}"/>
            </c:ext>
          </c:extLst>
        </c:ser>
        <c:ser>
          <c:idx val="2"/>
          <c:order val="2"/>
          <c:tx>
            <c:strRef>
              <c:f>'GHG emission plots'!$A$15</c:f>
              <c:strCache>
                <c:ptCount val="1"/>
                <c:pt idx="0">
                  <c:v>Gas demand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A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'GHG emission plots'!$B$11:$J$12</c:f>
              <c:multiLvlStrCache>
                <c:ptCount val="9"/>
                <c:lvl>
                  <c:pt idx="0">
                    <c:v>Scenario 1</c:v>
                  </c:pt>
                  <c:pt idx="1">
                    <c:v>Scenario 2</c:v>
                  </c:pt>
                  <c:pt idx="2">
                    <c:v>Scenario 3</c:v>
                  </c:pt>
                  <c:pt idx="3">
                    <c:v>Scenario 1</c:v>
                  </c:pt>
                  <c:pt idx="4">
                    <c:v>Scenario 2</c:v>
                  </c:pt>
                  <c:pt idx="5">
                    <c:v>Scenario 3</c:v>
                  </c:pt>
                  <c:pt idx="6">
                    <c:v>Scenario 1</c:v>
                  </c:pt>
                  <c:pt idx="7">
                    <c:v>Scenario 2</c:v>
                  </c:pt>
                  <c:pt idx="8">
                    <c:v>Scenario 3</c:v>
                  </c:pt>
                </c:lvl>
                <c:lvl>
                  <c:pt idx="0">
                    <c:v>Austria</c:v>
                  </c:pt>
                  <c:pt idx="3">
                    <c:v>Norway</c:v>
                  </c:pt>
                  <c:pt idx="6">
                    <c:v>Spain</c:v>
                  </c:pt>
                </c:lvl>
              </c:multiLvlStrCache>
            </c:multiLvlStrRef>
          </c:cat>
          <c:val>
            <c:numRef>
              <c:f>'GHG emission plots'!$B$15:$J$15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B9-4738-9BF4-9F28AC860D0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04902463"/>
        <c:axId val="1337230511"/>
      </c:barChart>
      <c:catAx>
        <c:axId val="804902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AT"/>
          </a:p>
        </c:txPr>
        <c:crossAx val="1337230511"/>
        <c:crosses val="autoZero"/>
        <c:auto val="1"/>
        <c:lblAlgn val="ctr"/>
        <c:lblOffset val="100"/>
        <c:noMultiLvlLbl val="0"/>
      </c:catAx>
      <c:valAx>
        <c:axId val="1337230511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u="none" strike="noStrike" baseline="0">
                    <a:effectLst/>
                  </a:rPr>
                  <a:t>Reduced GHG emissions [ton CO2]</a:t>
                </a:r>
                <a:endParaRPr lang="de-AT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AT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AT"/>
          </a:p>
        </c:txPr>
        <c:crossAx val="804902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A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A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Electricity</a:t>
            </a:r>
            <a:r>
              <a:rPr lang="en-US" sz="1800" baseline="0"/>
              <a:t> demand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A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'Renewable self-reliance'!$G$21</c:f>
              <c:strCache>
                <c:ptCount val="1"/>
                <c:pt idx="0">
                  <c:v>Electricity generated by wind farm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A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'Renewable self-reliance'!$H$18:$P$20</c:f>
              <c:multiLvlStrCache>
                <c:ptCount val="9"/>
                <c:lvl>
                  <c:pt idx="0">
                    <c:v>Scenario 1</c:v>
                  </c:pt>
                  <c:pt idx="1">
                    <c:v>Scenario 2</c:v>
                  </c:pt>
                  <c:pt idx="2">
                    <c:v>Scenario 3</c:v>
                  </c:pt>
                  <c:pt idx="3">
                    <c:v>Scenario 1</c:v>
                  </c:pt>
                  <c:pt idx="4">
                    <c:v>Scenario 2</c:v>
                  </c:pt>
                  <c:pt idx="5">
                    <c:v>Scenario 3</c:v>
                  </c:pt>
                  <c:pt idx="6">
                    <c:v>Scenario 1</c:v>
                  </c:pt>
                  <c:pt idx="7">
                    <c:v>Scenario 2</c:v>
                  </c:pt>
                  <c:pt idx="8">
                    <c:v>Scenario 3</c:v>
                  </c:pt>
                </c:lvl>
                <c:lvl>
                  <c:pt idx="0">
                    <c:v>Austria</c:v>
                  </c:pt>
                  <c:pt idx="3">
                    <c:v>Norway</c:v>
                  </c:pt>
                  <c:pt idx="6">
                    <c:v>Spain</c:v>
                  </c:pt>
                </c:lvl>
              </c:multiLvlStrCache>
            </c:multiLvlStrRef>
          </c:cat>
          <c:val>
            <c:numRef>
              <c:f>'Renewable self-reliance'!$H$21:$P$21</c:f>
              <c:numCache>
                <c:formatCode>0%</c:formatCode>
                <c:ptCount val="9"/>
                <c:pt idx="0">
                  <c:v>0.83958450823388131</c:v>
                </c:pt>
                <c:pt idx="1">
                  <c:v>0.80998394102117899</c:v>
                </c:pt>
                <c:pt idx="2">
                  <c:v>0.52512629160208701</c:v>
                </c:pt>
                <c:pt idx="3">
                  <c:v>0.9640880623649275</c:v>
                </c:pt>
                <c:pt idx="4">
                  <c:v>0.96358508286634148</c:v>
                </c:pt>
                <c:pt idx="5">
                  <c:v>0.96358508286634148</c:v>
                </c:pt>
                <c:pt idx="6">
                  <c:v>0.99948483835506918</c:v>
                </c:pt>
                <c:pt idx="7">
                  <c:v>0.99948483835506918</c:v>
                </c:pt>
                <c:pt idx="8">
                  <c:v>0.99948483835506918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49-4E62-87AE-4DC19C78A7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71430095"/>
        <c:axId val="690994047"/>
      </c:barChart>
      <c:catAx>
        <c:axId val="1971430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AT"/>
          </a:p>
        </c:txPr>
        <c:crossAx val="690994047"/>
        <c:crosses val="autoZero"/>
        <c:auto val="1"/>
        <c:lblAlgn val="ctr"/>
        <c:lblOffset val="100"/>
        <c:noMultiLvlLbl val="0"/>
      </c:catAx>
      <c:valAx>
        <c:axId val="69099404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 sz="1100"/>
                  <a:t>Share of</a:t>
                </a:r>
                <a:r>
                  <a:rPr lang="de-AT" sz="1100" baseline="0"/>
                  <a:t> electricity demand covered by in-system renewable sources</a:t>
                </a:r>
                <a:endParaRPr lang="de-AT" sz="11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AT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AT"/>
          </a:p>
        </c:txPr>
        <c:crossAx val="1971430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A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A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sz="1800"/>
              <a:t>Heat demand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A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'Renewable self-reliance'!$G$25</c:f>
              <c:strCache>
                <c:ptCount val="1"/>
                <c:pt idx="0">
                  <c:v>Heat produced by heat pump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4.9690724150357087E-3"/>
                  <c:y val="-0.1195265604065370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C6-46DC-ABB0-163CE63AD77C}"/>
                </c:ext>
              </c:extLst>
            </c:dLbl>
            <c:dLbl>
              <c:idx val="4"/>
              <c:layout>
                <c:manualLayout>
                  <c:x val="-9.1098608563421461E-17"/>
                  <c:y val="-0.2069388478589433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C6-46DC-ABB0-163CE63AD77C}"/>
                </c:ext>
              </c:extLst>
            </c:dLbl>
            <c:dLbl>
              <c:idx val="5"/>
              <c:layout>
                <c:manualLayout>
                  <c:x val="-7.0447361285604678E-4"/>
                  <c:y val="-0.206871037007693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C6-46DC-ABB0-163CE63AD77C}"/>
                </c:ext>
              </c:extLst>
            </c:dLbl>
            <c:dLbl>
              <c:idx val="7"/>
              <c:layout>
                <c:manualLayout>
                  <c:x val="2.4845362075177633E-3"/>
                  <c:y val="-0.128288668585976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C6-46DC-ABB0-163CE63AD7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AT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'Renewable self-reliance'!$H$22:$P$24</c:f>
              <c:multiLvlStrCache>
                <c:ptCount val="9"/>
                <c:lvl>
                  <c:pt idx="0">
                    <c:v>Scenario 1</c:v>
                  </c:pt>
                  <c:pt idx="1">
                    <c:v>Scenario 2</c:v>
                  </c:pt>
                  <c:pt idx="2">
                    <c:v>Scenario 3</c:v>
                  </c:pt>
                  <c:pt idx="3">
                    <c:v>Scenario 1</c:v>
                  </c:pt>
                  <c:pt idx="4">
                    <c:v>Scenario 2</c:v>
                  </c:pt>
                  <c:pt idx="5">
                    <c:v>Scenario 3</c:v>
                  </c:pt>
                  <c:pt idx="6">
                    <c:v>Scenario 1</c:v>
                  </c:pt>
                  <c:pt idx="7">
                    <c:v>Scenario 2</c:v>
                  </c:pt>
                  <c:pt idx="8">
                    <c:v>Scenario 3</c:v>
                  </c:pt>
                </c:lvl>
                <c:lvl>
                  <c:pt idx="0">
                    <c:v>Austria</c:v>
                  </c:pt>
                  <c:pt idx="3">
                    <c:v>Norway</c:v>
                  </c:pt>
                  <c:pt idx="6">
                    <c:v>Spain</c:v>
                  </c:pt>
                </c:lvl>
              </c:multiLvlStrCache>
            </c:multiLvlStrRef>
          </c:cat>
          <c:val>
            <c:numRef>
              <c:f>'Renewable self-reliance'!$H$25:$P$25</c:f>
              <c:numCache>
                <c:formatCode>0%</c:formatCode>
                <c:ptCount val="9"/>
                <c:pt idx="0">
                  <c:v>0</c:v>
                </c:pt>
                <c:pt idx="1">
                  <c:v>0.38043952726557412</c:v>
                </c:pt>
                <c:pt idx="2">
                  <c:v>0.12518133853269361</c:v>
                </c:pt>
                <c:pt idx="3">
                  <c:v>0</c:v>
                </c:pt>
                <c:pt idx="4">
                  <c:v>0.87632440588282012</c:v>
                </c:pt>
                <c:pt idx="5">
                  <c:v>0.87632440588282012</c:v>
                </c:pt>
                <c:pt idx="6">
                  <c:v>0</c:v>
                </c:pt>
                <c:pt idx="7">
                  <c:v>0.45805254078938257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C6-46DC-ABB0-163CE63AD77C}"/>
            </c:ext>
          </c:extLst>
        </c:ser>
        <c:ser>
          <c:idx val="1"/>
          <c:order val="1"/>
          <c:tx>
            <c:strRef>
              <c:f>'Renewable self-reliance'!$G$26</c:f>
              <c:strCache>
                <c:ptCount val="1"/>
                <c:pt idx="0">
                  <c:v>Waste heat from electrolysis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C6-46DC-ABB0-163CE63AD77C}"/>
                </c:ext>
              </c:extLst>
            </c:dLbl>
            <c:dLbl>
              <c:idx val="2"/>
              <c:layout>
                <c:manualLayout>
                  <c:x val="-4.5549304281710731E-17"/>
                  <c:y val="-0.1476876184324402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2C6-46DC-ABB0-163CE63AD77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2C6-46DC-ABB0-163CE63AD77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2C6-46DC-ABB0-163CE63AD77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2C6-46DC-ABB0-163CE63AD7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AT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'Renewable self-reliance'!$H$22:$P$24</c:f>
              <c:multiLvlStrCache>
                <c:ptCount val="9"/>
                <c:lvl>
                  <c:pt idx="0">
                    <c:v>Scenario 1</c:v>
                  </c:pt>
                  <c:pt idx="1">
                    <c:v>Scenario 2</c:v>
                  </c:pt>
                  <c:pt idx="2">
                    <c:v>Scenario 3</c:v>
                  </c:pt>
                  <c:pt idx="3">
                    <c:v>Scenario 1</c:v>
                  </c:pt>
                  <c:pt idx="4">
                    <c:v>Scenario 2</c:v>
                  </c:pt>
                  <c:pt idx="5">
                    <c:v>Scenario 3</c:v>
                  </c:pt>
                  <c:pt idx="6">
                    <c:v>Scenario 1</c:v>
                  </c:pt>
                  <c:pt idx="7">
                    <c:v>Scenario 2</c:v>
                  </c:pt>
                  <c:pt idx="8">
                    <c:v>Scenario 3</c:v>
                  </c:pt>
                </c:lvl>
                <c:lvl>
                  <c:pt idx="0">
                    <c:v>Austria</c:v>
                  </c:pt>
                  <c:pt idx="3">
                    <c:v>Norway</c:v>
                  </c:pt>
                  <c:pt idx="6">
                    <c:v>Spain</c:v>
                  </c:pt>
                </c:lvl>
              </c:multiLvlStrCache>
            </c:multiLvlStrRef>
          </c:cat>
          <c:val>
            <c:numRef>
              <c:f>'Renewable self-reliance'!$H$26:$P$26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0.54479435897963702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2C6-46DC-ABB0-163CE63AD77C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5760815"/>
        <c:axId val="679565535"/>
      </c:barChart>
      <c:catAx>
        <c:axId val="175760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AT"/>
          </a:p>
        </c:txPr>
        <c:crossAx val="679565535"/>
        <c:crosses val="autoZero"/>
        <c:auto val="1"/>
        <c:lblAlgn val="ctr"/>
        <c:lblOffset val="100"/>
        <c:noMultiLvlLbl val="0"/>
      </c:catAx>
      <c:valAx>
        <c:axId val="679565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 sz="1100"/>
                  <a:t>Share of heat demand covered by in-system renewable sources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AT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AT"/>
          </a:p>
        </c:txPr>
        <c:crossAx val="175760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A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A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sz="1800"/>
              <a:t>Energy bought from external sources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AT"/>
        </a:p>
      </c:txPr>
    </c:title>
    <c:autoTitleDeleted val="0"/>
    <c:plotArea>
      <c:layout>
        <c:manualLayout>
          <c:layoutTarget val="inner"/>
          <c:xMode val="edge"/>
          <c:yMode val="edge"/>
          <c:x val="9.1564153777634355E-2"/>
          <c:y val="8.9419885023886439E-2"/>
          <c:w val="0.89175064110243218"/>
          <c:h val="0.641872811415531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'External energy purchase'!$H$18</c:f>
              <c:strCache>
                <c:ptCount val="1"/>
                <c:pt idx="0">
                  <c:v>Electricity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A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'External energy purchase'!$I$16:$Q$17</c:f>
              <c:multiLvlStrCache>
                <c:ptCount val="9"/>
                <c:lvl>
                  <c:pt idx="0">
                    <c:v>Scenario 1</c:v>
                  </c:pt>
                  <c:pt idx="1">
                    <c:v>Scenario 2</c:v>
                  </c:pt>
                  <c:pt idx="2">
                    <c:v>Scenario 3</c:v>
                  </c:pt>
                  <c:pt idx="3">
                    <c:v>Scenario 1</c:v>
                  </c:pt>
                  <c:pt idx="4">
                    <c:v>Scenario 2</c:v>
                  </c:pt>
                  <c:pt idx="5">
                    <c:v>Scenario 3</c:v>
                  </c:pt>
                  <c:pt idx="6">
                    <c:v>Scenario 1</c:v>
                  </c:pt>
                  <c:pt idx="7">
                    <c:v>Scenario 2</c:v>
                  </c:pt>
                  <c:pt idx="8">
                    <c:v>Scenario 3</c:v>
                  </c:pt>
                </c:lvl>
                <c:lvl>
                  <c:pt idx="0">
                    <c:v>Austria</c:v>
                  </c:pt>
                  <c:pt idx="3">
                    <c:v>Norway</c:v>
                  </c:pt>
                  <c:pt idx="6">
                    <c:v>Spain</c:v>
                  </c:pt>
                </c:lvl>
              </c:multiLvlStrCache>
            </c:multiLvlStrRef>
          </c:cat>
          <c:val>
            <c:numRef>
              <c:f>'External energy purchase'!$I$18:$Q$18</c:f>
              <c:numCache>
                <c:formatCode>0</c:formatCode>
                <c:ptCount val="9"/>
                <c:pt idx="0">
                  <c:v>3113.1574732132499</c:v>
                </c:pt>
                <c:pt idx="1">
                  <c:v>3687.5860805429902</c:v>
                </c:pt>
                <c:pt idx="2">
                  <c:v>9422.1008333057125</c:v>
                </c:pt>
                <c:pt idx="3">
                  <c:v>1163.427882</c:v>
                </c:pt>
                <c:pt idx="4">
                  <c:v>1179.8398011830745</c:v>
                </c:pt>
                <c:pt idx="5">
                  <c:v>1179.8398011830745</c:v>
                </c:pt>
                <c:pt idx="6">
                  <c:v>2.52940401538461</c:v>
                </c:pt>
                <c:pt idx="7">
                  <c:v>2.52940401538461</c:v>
                </c:pt>
                <c:pt idx="8">
                  <c:v>2.52940401538461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DC-42FA-8E5D-EB747992470D}"/>
            </c:ext>
          </c:extLst>
        </c:ser>
        <c:ser>
          <c:idx val="1"/>
          <c:order val="1"/>
          <c:tx>
            <c:strRef>
              <c:f>'External energy purchase'!$H$19</c:f>
              <c:strCache>
                <c:ptCount val="1"/>
                <c:pt idx="0">
                  <c:v>Heat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A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'External energy purchase'!$I$16:$Q$17</c:f>
              <c:multiLvlStrCache>
                <c:ptCount val="9"/>
                <c:lvl>
                  <c:pt idx="0">
                    <c:v>Scenario 1</c:v>
                  </c:pt>
                  <c:pt idx="1">
                    <c:v>Scenario 2</c:v>
                  </c:pt>
                  <c:pt idx="2">
                    <c:v>Scenario 3</c:v>
                  </c:pt>
                  <c:pt idx="3">
                    <c:v>Scenario 1</c:v>
                  </c:pt>
                  <c:pt idx="4">
                    <c:v>Scenario 2</c:v>
                  </c:pt>
                  <c:pt idx="5">
                    <c:v>Scenario 3</c:v>
                  </c:pt>
                  <c:pt idx="6">
                    <c:v>Scenario 1</c:v>
                  </c:pt>
                  <c:pt idx="7">
                    <c:v>Scenario 2</c:v>
                  </c:pt>
                  <c:pt idx="8">
                    <c:v>Scenario 3</c:v>
                  </c:pt>
                </c:lvl>
                <c:lvl>
                  <c:pt idx="0">
                    <c:v>Austria</c:v>
                  </c:pt>
                  <c:pt idx="3">
                    <c:v>Norway</c:v>
                  </c:pt>
                  <c:pt idx="6">
                    <c:v>Spain</c:v>
                  </c:pt>
                </c:lvl>
              </c:multiLvlStrCache>
            </c:multiLvlStrRef>
          </c:cat>
          <c:val>
            <c:numRef>
              <c:f>'External energy purchase'!$I$19:$Q$19</c:f>
              <c:numCache>
                <c:formatCode>0</c:formatCode>
                <c:ptCount val="9"/>
                <c:pt idx="0">
                  <c:v>9696.5180113343504</c:v>
                </c:pt>
                <c:pt idx="1">
                  <c:v>16559.146251332098</c:v>
                </c:pt>
                <c:pt idx="2">
                  <c:v>3199.7636725572702</c:v>
                </c:pt>
                <c:pt idx="3">
                  <c:v>1034.149273</c:v>
                </c:pt>
                <c:pt idx="4">
                  <c:v>128.02983692816699</c:v>
                </c:pt>
                <c:pt idx="5">
                  <c:v>128.02983692816699</c:v>
                </c:pt>
                <c:pt idx="6">
                  <c:v>0</c:v>
                </c:pt>
                <c:pt idx="7">
                  <c:v>826.37628094036597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DC-42FA-8E5D-EB747992470D}"/>
            </c:ext>
          </c:extLst>
        </c:ser>
        <c:ser>
          <c:idx val="2"/>
          <c:order val="2"/>
          <c:tx>
            <c:strRef>
              <c:f>'External energy purchase'!$H$20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A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'External energy purchase'!$I$16:$Q$17</c:f>
              <c:multiLvlStrCache>
                <c:ptCount val="9"/>
                <c:lvl>
                  <c:pt idx="0">
                    <c:v>Scenario 1</c:v>
                  </c:pt>
                  <c:pt idx="1">
                    <c:v>Scenario 2</c:v>
                  </c:pt>
                  <c:pt idx="2">
                    <c:v>Scenario 3</c:v>
                  </c:pt>
                  <c:pt idx="3">
                    <c:v>Scenario 1</c:v>
                  </c:pt>
                  <c:pt idx="4">
                    <c:v>Scenario 2</c:v>
                  </c:pt>
                  <c:pt idx="5">
                    <c:v>Scenario 3</c:v>
                  </c:pt>
                  <c:pt idx="6">
                    <c:v>Scenario 1</c:v>
                  </c:pt>
                  <c:pt idx="7">
                    <c:v>Scenario 2</c:v>
                  </c:pt>
                  <c:pt idx="8">
                    <c:v>Scenario 3</c:v>
                  </c:pt>
                </c:lvl>
                <c:lvl>
                  <c:pt idx="0">
                    <c:v>Austria</c:v>
                  </c:pt>
                  <c:pt idx="3">
                    <c:v>Norway</c:v>
                  </c:pt>
                  <c:pt idx="6">
                    <c:v>Spain</c:v>
                  </c:pt>
                </c:lvl>
              </c:multiLvlStrCache>
            </c:multiLvlStrRef>
          </c:cat>
          <c:val>
            <c:numRef>
              <c:f>'External energy purchase'!$I$20:$Q$20</c:f>
              <c:numCache>
                <c:formatCode>0</c:formatCode>
                <c:ptCount val="9"/>
                <c:pt idx="0">
                  <c:v>17030.635485224801</c:v>
                </c:pt>
                <c:pt idx="1">
                  <c:v>0</c:v>
                </c:pt>
                <c:pt idx="2">
                  <c:v>17030.635485224801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1524.44835310338</c:v>
                </c:pt>
                <c:pt idx="7">
                  <c:v>0</c:v>
                </c:pt>
                <c:pt idx="8">
                  <c:v>1524.44835310338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DC-42FA-8E5D-EB74799247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6463583"/>
        <c:axId val="679576351"/>
      </c:barChart>
      <c:catAx>
        <c:axId val="18646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AT"/>
          </a:p>
        </c:txPr>
        <c:crossAx val="679576351"/>
        <c:crosses val="autoZero"/>
        <c:auto val="1"/>
        <c:lblAlgn val="ctr"/>
        <c:lblOffset val="100"/>
        <c:noMultiLvlLbl val="0"/>
      </c:catAx>
      <c:valAx>
        <c:axId val="679576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 sz="1400"/>
                  <a:t>Energy purchased externally [MWh]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AT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AT"/>
          </a:p>
        </c:txPr>
        <c:crossAx val="186463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A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A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0" dirty="0"/>
              <a:t>Reduction of curtailment in Austrian use case compared to Scenario 1</a:t>
            </a:r>
          </a:p>
        </c:rich>
      </c:tx>
      <c:layout>
        <c:manualLayout>
          <c:xMode val="edge"/>
          <c:yMode val="edge"/>
          <c:x val="0.1304455567680798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A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Curtailment!$L$2</c:f>
              <c:strCache>
                <c:ptCount val="1"/>
                <c:pt idx="0">
                  <c:v>Reduction of curtailment in Austrian use case compared to Scenario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A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Curtailment!$K$3:$K$4</c:f>
              <c:strCache>
                <c:ptCount val="2"/>
                <c:pt idx="0">
                  <c:v>Scenario 2</c:v>
                </c:pt>
                <c:pt idx="1">
                  <c:v>Scenario 3</c:v>
                </c:pt>
              </c:strCache>
            </c:strRef>
          </c:cat>
          <c:val>
            <c:numRef>
              <c:f>Curtailment!$L$3:$L$4</c:f>
              <c:numCache>
                <c:formatCode>0%</c:formatCode>
                <c:ptCount val="2"/>
                <c:pt idx="0">
                  <c:v>0.34114058324101548</c:v>
                </c:pt>
                <c:pt idx="1">
                  <c:v>0.46302638192104012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0A-4EAE-B54A-7848DD43C0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337528495"/>
        <c:axId val="1728236463"/>
      </c:barChart>
      <c:catAx>
        <c:axId val="1337528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AT"/>
          </a:p>
        </c:txPr>
        <c:crossAx val="1728236463"/>
        <c:crosses val="autoZero"/>
        <c:auto val="1"/>
        <c:lblAlgn val="ctr"/>
        <c:lblOffset val="100"/>
        <c:noMultiLvlLbl val="0"/>
      </c:catAx>
      <c:valAx>
        <c:axId val="1728236463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AT"/>
          </a:p>
        </c:txPr>
        <c:crossAx val="1337528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A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50FB7-27CF-4CB1-943E-19657303075B}" type="datetimeFigureOut">
              <a:rPr lang="de-AT" smtClean="0"/>
              <a:t>06.06.2021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C5AAF-2FB7-4324-8BD3-1F43129AF5F7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33771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CF987-64B1-4B54-BA24-2C338B592627}" type="slidenum">
              <a:rPr lang="de-AT" smtClean="0"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4264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TU-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90724" y="2928937"/>
            <a:ext cx="8191557" cy="1255711"/>
          </a:xfrm>
          <a:prstGeom prst="rect">
            <a:avLst/>
          </a:prstGeom>
        </p:spPr>
        <p:txBody>
          <a:bodyPr/>
          <a:lstStyle>
            <a:lvl1pPr algn="l">
              <a:defRPr sz="3600" b="0" baseline="0">
                <a:solidFill>
                  <a:schemeClr val="bg1"/>
                </a:solidFill>
                <a:latin typeface="+mj-lt"/>
                <a:ea typeface="Tahoma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90723" y="4500570"/>
            <a:ext cx="8286808" cy="9286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baseline="0">
                <a:solidFill>
                  <a:schemeClr val="bg1"/>
                </a:solidFill>
                <a:latin typeface="+Untertit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2190753" y="6000753"/>
            <a:ext cx="5835649" cy="7207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91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lauer Rahmen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 userDrawn="1"/>
        </p:nvSpPr>
        <p:spPr>
          <a:xfrm>
            <a:off x="335360" y="0"/>
            <a:ext cx="1041798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0" kern="1200">
                <a:solidFill>
                  <a:srgbClr val="006699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Titelmasterformat durch Klicken bearbeiten</a:t>
            </a:r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10"/>
          </p:nvPr>
        </p:nvSpPr>
        <p:spPr>
          <a:xfrm>
            <a:off x="335360" y="6356351"/>
            <a:ext cx="277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6ACB8FA-2D5A-4601-B0CE-DD2CABA15E7A}" type="datetime1">
              <a:rPr lang="de-DE" smtClean="0"/>
              <a:pPr>
                <a:defRPr/>
              </a:pPr>
              <a:t>06.06.2021</a:t>
            </a:fld>
            <a:endParaRPr lang="de-DE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84448" y="6356351"/>
            <a:ext cx="5023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/>
              <a:t>xxx</a:t>
            </a:r>
            <a:endParaRPr lang="de-DE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22528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34B636-C9D2-444C-8F03-3141CC615EFF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18" name="Inhaltsplatzhalter 2"/>
          <p:cNvSpPr>
            <a:spLocks noGrp="1"/>
          </p:cNvSpPr>
          <p:nvPr>
            <p:ph sz="half" idx="1"/>
          </p:nvPr>
        </p:nvSpPr>
        <p:spPr>
          <a:xfrm>
            <a:off x="335360" y="2326446"/>
            <a:ext cx="5110002" cy="380613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half" idx="11"/>
          </p:nvPr>
        </p:nvSpPr>
        <p:spPr>
          <a:xfrm>
            <a:off x="5631150" y="2326446"/>
            <a:ext cx="5110002" cy="380613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1" name="Textplatzhalter 34"/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1536700"/>
            <a:ext cx="5110162" cy="682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AT" sz="3200" b="0" kern="1200" dirty="0">
                <a:solidFill>
                  <a:srgbClr val="006699"/>
                </a:solidFill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  <a:endParaRPr lang="de-AT" dirty="0"/>
          </a:p>
        </p:txBody>
      </p:sp>
      <p:sp>
        <p:nvSpPr>
          <p:cNvPr id="22" name="Textplatzhalt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5630990" y="1536700"/>
            <a:ext cx="5110162" cy="682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AT" sz="3200" b="0" kern="1200" dirty="0">
                <a:solidFill>
                  <a:srgbClr val="006699"/>
                </a:solidFill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6626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xt_header+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360" y="0"/>
            <a:ext cx="11521280" cy="914400"/>
          </a:xfrm>
          <a:prstGeom prst="rect">
            <a:avLst/>
          </a:prstGeom>
        </p:spPr>
        <p:txBody>
          <a:bodyPr anchor="ctr"/>
          <a:lstStyle>
            <a:lvl1pPr>
              <a:defRPr sz="2800" b="0">
                <a:solidFill>
                  <a:srgbClr val="006699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5360" y="1054510"/>
            <a:ext cx="11521280" cy="5470834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defRPr sz="2000">
                <a:latin typeface="+mn-lt"/>
                <a:cs typeface="Arial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defRPr sz="2000">
                <a:latin typeface="+mn-lt"/>
                <a:cs typeface="Arial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defRPr sz="1800">
                <a:latin typeface="+mn-lt"/>
                <a:cs typeface="Arial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defRPr sz="1600">
                <a:latin typeface="+mn-lt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6" name="Datumsplatzhalter 6"/>
          <p:cNvSpPr>
            <a:spLocks noGrp="1"/>
          </p:cNvSpPr>
          <p:nvPr>
            <p:ph type="dt" sz="half" idx="2"/>
          </p:nvPr>
        </p:nvSpPr>
        <p:spPr>
          <a:xfrm>
            <a:off x="0" y="6597352"/>
            <a:ext cx="3119040" cy="260648"/>
          </a:xfrm>
          <a:prstGeom prst="rect">
            <a:avLst/>
          </a:prstGeom>
        </p:spPr>
        <p:txBody>
          <a:bodyPr/>
          <a:lstStyle>
            <a:lvl1pPr>
              <a:defRPr sz="11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B245541-675D-4729-9D7F-D9BCFE4B7379}" type="datetime1">
              <a:rPr lang="de-DE" smtClean="0"/>
              <a:t>06.06.2021</a:t>
            </a:fld>
            <a:endParaRPr lang="de-DE" dirty="0"/>
          </a:p>
        </p:txBody>
      </p:sp>
      <p:sp>
        <p:nvSpPr>
          <p:cNvPr id="8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9072960" y="6597352"/>
            <a:ext cx="3119040" cy="260648"/>
          </a:xfrm>
          <a:prstGeom prst="rect">
            <a:avLst/>
          </a:prstGeom>
        </p:spPr>
        <p:txBody>
          <a:bodyPr/>
          <a:lstStyle>
            <a:lvl1pPr algn="r">
              <a:defRPr sz="1100" i="0">
                <a:solidFill>
                  <a:schemeClr val="tx1"/>
                </a:solidFill>
              </a:defRPr>
            </a:lvl1pPr>
          </a:lstStyle>
          <a:p>
            <a:fld id="{4955DEF5-5CFB-47B4-87D1-C46D585F5E85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75425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335360" y="1054510"/>
            <a:ext cx="11521280" cy="5470834"/>
          </a:xfrm>
        </p:spPr>
        <p:txBody>
          <a:bodyPr/>
          <a:lstStyle>
            <a:lvl1pPr marL="0" indent="0">
              <a:buClrTx/>
              <a:buSzPct val="120000"/>
              <a:buFont typeface="Wingdings" panose="05000000000000000000" pitchFamily="2" charset="2"/>
              <a:buNone/>
              <a:defRPr sz="2000">
                <a:latin typeface="+mn-lt"/>
                <a:cs typeface="Arial" pitchFamily="34" charset="0"/>
              </a:defRPr>
            </a:lvl1pPr>
            <a:lvl2pPr marL="742950" indent="-285750">
              <a:buClrTx/>
              <a:buSzPct val="110000"/>
              <a:buFont typeface="Wingdings" panose="05000000000000000000" pitchFamily="2" charset="2"/>
              <a:buChar char="§"/>
              <a:defRPr sz="2000">
                <a:latin typeface="+mn-lt"/>
                <a:cs typeface="Arial" pitchFamily="34" charset="0"/>
              </a:defRPr>
            </a:lvl2pPr>
            <a:lvl3pPr marL="1143000" indent="-228600">
              <a:buClrTx/>
              <a:buSzPct val="100000"/>
              <a:buFont typeface="Wingdings" panose="05000000000000000000" pitchFamily="2" charset="2"/>
              <a:buChar char="§"/>
              <a:defRPr sz="1800">
                <a:latin typeface="+mn-lt"/>
                <a:cs typeface="Arial" pitchFamily="34" charset="0"/>
              </a:defRPr>
            </a:lvl3pPr>
            <a:lvl4pPr marL="1600200" indent="-228600">
              <a:buClrTx/>
              <a:buSzPct val="90000"/>
              <a:buFont typeface="Wingdings" panose="05000000000000000000" pitchFamily="2" charset="2"/>
              <a:buChar char="§"/>
              <a:defRPr sz="1600">
                <a:latin typeface="+mn-lt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2"/>
          </p:nvPr>
        </p:nvSpPr>
        <p:spPr>
          <a:xfrm>
            <a:off x="0" y="6597352"/>
            <a:ext cx="3119040" cy="260648"/>
          </a:xfrm>
          <a:prstGeom prst="rect">
            <a:avLst/>
          </a:prstGeom>
        </p:spPr>
        <p:txBody>
          <a:bodyPr/>
          <a:lstStyle>
            <a:lvl1pPr>
              <a:defRPr sz="11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29E530-BBFB-4360-AF70-A56994BDC5BB}" type="datetime1">
              <a:rPr lang="de-DE" smtClean="0"/>
              <a:t>06.06.2021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9072960" y="6597352"/>
            <a:ext cx="3119040" cy="260648"/>
          </a:xfrm>
          <a:prstGeom prst="rect">
            <a:avLst/>
          </a:prstGeom>
        </p:spPr>
        <p:txBody>
          <a:bodyPr/>
          <a:lstStyle>
            <a:lvl1pPr algn="r">
              <a:defRPr sz="1100" i="0">
                <a:solidFill>
                  <a:schemeClr val="tx1"/>
                </a:solidFill>
              </a:defRPr>
            </a:lvl1pPr>
          </a:lstStyle>
          <a:p>
            <a:fld id="{4955DEF5-5CFB-47B4-87D1-C46D585F5E85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54257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35360" y="0"/>
            <a:ext cx="11521280" cy="914400"/>
          </a:xfrm>
          <a:prstGeom prst="rect">
            <a:avLst/>
          </a:prstGeom>
        </p:spPr>
        <p:txBody>
          <a:bodyPr anchor="ctr"/>
          <a:lstStyle>
            <a:lvl1pPr>
              <a:defRPr sz="2800" b="0">
                <a:solidFill>
                  <a:srgbClr val="006699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6"/>
          <p:cNvSpPr>
            <a:spLocks noGrp="1"/>
          </p:cNvSpPr>
          <p:nvPr>
            <p:ph type="dt" sz="half" idx="2"/>
          </p:nvPr>
        </p:nvSpPr>
        <p:spPr>
          <a:xfrm>
            <a:off x="0" y="6597352"/>
            <a:ext cx="3119040" cy="260648"/>
          </a:xfrm>
          <a:prstGeom prst="rect">
            <a:avLst/>
          </a:prstGeom>
        </p:spPr>
        <p:txBody>
          <a:bodyPr/>
          <a:lstStyle>
            <a:lvl1pPr>
              <a:defRPr sz="11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23CE63-639A-4C3A-98DC-CD82C214C660}" type="datetime1">
              <a:rPr lang="de-DE" smtClean="0"/>
              <a:t>06.06.2021</a:t>
            </a:fld>
            <a:endParaRPr lang="de-DE" dirty="0"/>
          </a:p>
        </p:txBody>
      </p:sp>
      <p:sp>
        <p:nvSpPr>
          <p:cNvPr id="4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9072960" y="6597352"/>
            <a:ext cx="3119040" cy="260648"/>
          </a:xfrm>
          <a:prstGeom prst="rect">
            <a:avLst/>
          </a:prstGeom>
        </p:spPr>
        <p:txBody>
          <a:bodyPr/>
          <a:lstStyle>
            <a:lvl1pPr algn="r">
              <a:defRPr sz="1100" i="0">
                <a:solidFill>
                  <a:schemeClr val="tx1"/>
                </a:solidFill>
              </a:defRPr>
            </a:lvl1pPr>
          </a:lstStyle>
          <a:p>
            <a:fld id="{4955DEF5-5CFB-47B4-87D1-C46D585F5E85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91645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9993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403" y="2060848"/>
            <a:ext cx="97097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4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719138" y="3402013"/>
            <a:ext cx="9710737" cy="197485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lang="de-DE" sz="24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5pPr>
              <a:defRPr sz="1400"/>
            </a:lvl5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100000"/>
            </a:pPr>
            <a:r>
              <a:rPr lang="de-DE" dirty="0"/>
              <a:t>Formatvorlagen des Textmasters bearbeiten</a:t>
            </a:r>
          </a:p>
          <a:p>
            <a:pPr marL="742950" lvl="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100000"/>
            </a:pPr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55428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_text_header+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35360" y="0"/>
            <a:ext cx="10417984" cy="914400"/>
          </a:xfrm>
          <a:prstGeom prst="rect">
            <a:avLst/>
          </a:prstGeom>
        </p:spPr>
        <p:txBody>
          <a:bodyPr anchor="ctr"/>
          <a:lstStyle>
            <a:lvl1pPr>
              <a:defRPr sz="32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10"/>
          </p:nvPr>
        </p:nvSpPr>
        <p:spPr>
          <a:xfrm>
            <a:off x="335360" y="6356351"/>
            <a:ext cx="277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0159BF-A2D6-4474-BA65-224F060873F2}" type="datetime1">
              <a:rPr lang="de-DE" smtClean="0"/>
              <a:t>06.06.2021</a:t>
            </a:fld>
            <a:endParaRPr lang="de-DE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84448" y="6356351"/>
            <a:ext cx="5023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xxx</a:t>
            </a:r>
            <a:endParaRPr lang="de-DE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22528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200" b="1" smtClean="0">
                <a:solidFill>
                  <a:schemeClr val="bg1"/>
                </a:solidFill>
              </a:defRPr>
            </a:lvl1pPr>
          </a:lstStyle>
          <a:p>
            <a:fld id="{CA34B636-C9D2-444C-8F03-3141CC615EFF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18" name="Inhaltsplatzhalter 2"/>
          <p:cNvSpPr>
            <a:spLocks noGrp="1"/>
          </p:cNvSpPr>
          <p:nvPr>
            <p:ph idx="1"/>
          </p:nvPr>
        </p:nvSpPr>
        <p:spPr>
          <a:xfrm>
            <a:off x="335360" y="1475232"/>
            <a:ext cx="10417984" cy="4657344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Pct val="100000"/>
              <a:buFont typeface="+mj-lt"/>
              <a:buNone/>
              <a:defRPr sz="1800">
                <a:latin typeface="+mn-lt"/>
                <a:cs typeface="Arial" pitchFamily="34" charset="0"/>
              </a:defRPr>
            </a:lvl1pPr>
            <a:lvl2pPr marL="742950" indent="-285750">
              <a:buClrTx/>
              <a:buSzPct val="110000"/>
              <a:buFont typeface="Wingdings" panose="05000000000000000000" pitchFamily="2" charset="2"/>
              <a:buChar char="§"/>
              <a:defRPr sz="1800">
                <a:latin typeface="+mn-lt"/>
                <a:cs typeface="Arial" pitchFamily="34" charset="0"/>
              </a:defRPr>
            </a:lvl2pPr>
            <a:lvl3pPr marL="1143000" indent="-228600">
              <a:buClrTx/>
              <a:buSzPct val="100000"/>
              <a:buFont typeface="Wingdings" panose="05000000000000000000" pitchFamily="2" charset="2"/>
              <a:buChar char="§"/>
              <a:defRPr sz="1600">
                <a:latin typeface="+mn-lt"/>
                <a:cs typeface="Arial" pitchFamily="34" charset="0"/>
              </a:defRPr>
            </a:lvl3pPr>
            <a:lvl4pPr marL="1600200" indent="-228600">
              <a:buClrTx/>
              <a:buSzPct val="90000"/>
              <a:buFont typeface="Wingdings" panose="05000000000000000000" pitchFamily="2" charset="2"/>
              <a:buChar char="§"/>
              <a:defRPr sz="1400">
                <a:latin typeface="+mn-lt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34021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1"/>
          <p:cNvSpPr>
            <a:spLocks noGrp="1"/>
          </p:cNvSpPr>
          <p:nvPr>
            <p:ph type="title"/>
          </p:nvPr>
        </p:nvSpPr>
        <p:spPr>
          <a:xfrm>
            <a:off x="719403" y="2060848"/>
            <a:ext cx="97097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0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719138" y="3402013"/>
            <a:ext cx="9710737" cy="197485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143000" indent="-228600">
              <a:buFont typeface="Symbol" panose="05050102010706020507" pitchFamily="18" charset="2"/>
              <a:buChar char="-"/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4455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403" y="2060848"/>
            <a:ext cx="97097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719138" y="3402013"/>
            <a:ext cx="9710737" cy="1974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05113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_header+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360" y="0"/>
            <a:ext cx="10417984" cy="914400"/>
          </a:xfrm>
          <a:prstGeom prst="rect">
            <a:avLst/>
          </a:prstGeom>
        </p:spPr>
        <p:txBody>
          <a:bodyPr anchor="ctr"/>
          <a:lstStyle>
            <a:lvl1pPr>
              <a:defRPr sz="3200" b="0">
                <a:solidFill>
                  <a:srgbClr val="006699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5360" y="1475232"/>
            <a:ext cx="10417984" cy="4657344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Pct val="100000"/>
              <a:buFont typeface="+mj-lt"/>
              <a:buNone/>
              <a:defRPr sz="1800">
                <a:latin typeface="+mn-lt"/>
                <a:cs typeface="Arial" pitchFamily="34" charset="0"/>
              </a:defRPr>
            </a:lvl1pPr>
            <a:lvl2pPr marL="742950" indent="-285750">
              <a:buClrTx/>
              <a:buSzPct val="110000"/>
              <a:buFont typeface="Wingdings" panose="05000000000000000000" pitchFamily="2" charset="2"/>
              <a:buChar char="§"/>
              <a:defRPr sz="1800">
                <a:latin typeface="+mn-lt"/>
                <a:cs typeface="Arial" pitchFamily="34" charset="0"/>
              </a:defRPr>
            </a:lvl2pPr>
            <a:lvl3pPr marL="1143000" indent="-228600">
              <a:buClrTx/>
              <a:buSzPct val="100000"/>
              <a:buFont typeface="Wingdings" panose="05000000000000000000" pitchFamily="2" charset="2"/>
              <a:buChar char="§"/>
              <a:defRPr sz="1600">
                <a:latin typeface="+mn-lt"/>
                <a:cs typeface="Arial" pitchFamily="34" charset="0"/>
              </a:defRPr>
            </a:lvl3pPr>
            <a:lvl4pPr marL="1600200" indent="-228600">
              <a:buClrTx/>
              <a:buSzPct val="90000"/>
              <a:buFont typeface="Wingdings" panose="05000000000000000000" pitchFamily="2" charset="2"/>
              <a:buChar char="§"/>
              <a:defRPr sz="1400">
                <a:latin typeface="+mn-lt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335360" y="6356351"/>
            <a:ext cx="277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BBEA55-9284-468E-8384-19AFE5BB5436}" type="datetime1">
              <a:rPr lang="de-DE" smtClean="0"/>
              <a:t>06.06.2021</a:t>
            </a:fld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84448" y="6356351"/>
            <a:ext cx="5023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xxx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22528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4B636-C9D2-444C-8F03-3141CC615EFF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2769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35360" y="0"/>
            <a:ext cx="10417984" cy="914400"/>
          </a:xfrm>
          <a:prstGeom prst="rect">
            <a:avLst/>
          </a:prstGeom>
        </p:spPr>
        <p:txBody>
          <a:bodyPr anchor="ctr"/>
          <a:lstStyle>
            <a:lvl1pPr>
              <a:defRPr sz="3200" b="0">
                <a:solidFill>
                  <a:srgbClr val="006699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335360" y="6356351"/>
            <a:ext cx="277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ABA535-94BB-4AF4-8F85-09739DAFAD1B}" type="datetime1">
              <a:rPr lang="de-DE" smtClean="0"/>
              <a:t>06.06.2021</a:t>
            </a:fld>
            <a:endParaRPr lang="de-DE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84448" y="6356351"/>
            <a:ext cx="5023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xxx</a:t>
            </a:r>
            <a:endParaRPr lang="de-DE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22528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4B636-C9D2-444C-8F03-3141CC615EFF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034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sz="half" idx="1"/>
          </p:nvPr>
        </p:nvSpPr>
        <p:spPr>
          <a:xfrm>
            <a:off x="335360" y="2326446"/>
            <a:ext cx="5110002" cy="380613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0"/>
          </p:nvPr>
        </p:nvSpPr>
        <p:spPr>
          <a:xfrm>
            <a:off x="5631150" y="2326446"/>
            <a:ext cx="5110002" cy="380613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11"/>
          </p:nvPr>
        </p:nvSpPr>
        <p:spPr>
          <a:xfrm>
            <a:off x="335360" y="6356351"/>
            <a:ext cx="277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B6D12A-5B20-4535-810C-45980721FAC5}" type="datetime1">
              <a:rPr lang="de-DE" smtClean="0"/>
              <a:t>06.06.2021</a:t>
            </a:fld>
            <a:endParaRPr lang="de-DE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84448" y="6356351"/>
            <a:ext cx="5023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xxx</a:t>
            </a:r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22528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4B636-C9D2-444C-8F03-3141CC615EFF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31" name="Titel 1"/>
          <p:cNvSpPr>
            <a:spLocks noGrp="1"/>
          </p:cNvSpPr>
          <p:nvPr>
            <p:ph type="title"/>
          </p:nvPr>
        </p:nvSpPr>
        <p:spPr>
          <a:xfrm>
            <a:off x="335360" y="0"/>
            <a:ext cx="10417984" cy="914400"/>
          </a:xfrm>
          <a:prstGeom prst="rect">
            <a:avLst/>
          </a:prstGeom>
        </p:spPr>
        <p:txBody>
          <a:bodyPr anchor="ctr"/>
          <a:lstStyle>
            <a:lvl1pPr>
              <a:defRPr sz="3200" b="0">
                <a:solidFill>
                  <a:srgbClr val="006699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1536700"/>
            <a:ext cx="5110162" cy="682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AT" sz="3200" b="0" kern="1200" dirty="0">
                <a:solidFill>
                  <a:srgbClr val="006699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  <a:endParaRPr lang="de-AT" dirty="0"/>
          </a:p>
        </p:txBody>
      </p:sp>
      <p:sp>
        <p:nvSpPr>
          <p:cNvPr id="36" name="Textplatzhalt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5630990" y="1536700"/>
            <a:ext cx="5110162" cy="682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AT" sz="3200" b="0" kern="1200" dirty="0">
                <a:solidFill>
                  <a:srgbClr val="006699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95956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44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403" y="2060848"/>
            <a:ext cx="97097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4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719138" y="3402013"/>
            <a:ext cx="9710737" cy="1974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2469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lauer Rahmen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335360" y="0"/>
            <a:ext cx="10417984" cy="914400"/>
          </a:xfrm>
          <a:prstGeom prst="rect">
            <a:avLst/>
          </a:prstGeom>
        </p:spPr>
        <p:txBody>
          <a:bodyPr anchor="ctr"/>
          <a:lstStyle>
            <a:lvl1pPr>
              <a:defRPr sz="3200" b="0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10"/>
          </p:nvPr>
        </p:nvSpPr>
        <p:spPr>
          <a:xfrm>
            <a:off x="335360" y="6356351"/>
            <a:ext cx="277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EB3DEC1-5174-4098-BEE1-7815F1BCBFB2}" type="datetime1">
              <a:rPr lang="de-DE" smtClean="0"/>
              <a:pPr>
                <a:defRPr/>
              </a:pPr>
              <a:t>06.06.2021</a:t>
            </a:fld>
            <a:endParaRPr lang="de-DE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84448" y="6356351"/>
            <a:ext cx="5023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/>
              <a:t>xxx</a:t>
            </a:r>
            <a:endParaRPr lang="de-DE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22528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34B636-C9D2-444C-8F03-3141CC615EFF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18" name="Inhaltsplatzhalter 2"/>
          <p:cNvSpPr>
            <a:spLocks noGrp="1"/>
          </p:cNvSpPr>
          <p:nvPr>
            <p:ph idx="1"/>
          </p:nvPr>
        </p:nvSpPr>
        <p:spPr>
          <a:xfrm>
            <a:off x="335360" y="1475232"/>
            <a:ext cx="10417984" cy="4657344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Pct val="100000"/>
              <a:buFont typeface="+mj-lt"/>
              <a:buNone/>
              <a:defRPr sz="1800">
                <a:latin typeface="+mn-lt"/>
                <a:cs typeface="Arial" pitchFamily="34" charset="0"/>
              </a:defRPr>
            </a:lvl1pPr>
            <a:lvl2pPr marL="742950" indent="-285750">
              <a:buClrTx/>
              <a:buSzPct val="110000"/>
              <a:buFont typeface="Wingdings" panose="05000000000000000000" pitchFamily="2" charset="2"/>
              <a:buChar char="§"/>
              <a:defRPr sz="1800">
                <a:latin typeface="+mn-lt"/>
                <a:cs typeface="Arial" pitchFamily="34" charset="0"/>
              </a:defRPr>
            </a:lvl2pPr>
            <a:lvl3pPr marL="1143000" indent="-228600">
              <a:buClrTx/>
              <a:buSzPct val="100000"/>
              <a:buFont typeface="Wingdings" panose="05000000000000000000" pitchFamily="2" charset="2"/>
              <a:buChar char="§"/>
              <a:defRPr sz="1600">
                <a:latin typeface="+mn-lt"/>
                <a:cs typeface="Arial" pitchFamily="34" charset="0"/>
              </a:defRPr>
            </a:lvl3pPr>
            <a:lvl4pPr marL="1600200" indent="-228600">
              <a:buClrTx/>
              <a:buSzPct val="90000"/>
              <a:buFont typeface="Wingdings" panose="05000000000000000000" pitchFamily="2" charset="2"/>
              <a:buChar char="§"/>
              <a:defRPr sz="1400">
                <a:latin typeface="+mn-lt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964748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 descr="TU_rendering.mini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0"/>
            <a:ext cx="121898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uppieren 14"/>
          <p:cNvGrpSpPr>
            <a:grpSpLocks/>
          </p:cNvGrpSpPr>
          <p:nvPr/>
        </p:nvGrpSpPr>
        <p:grpSpPr bwMode="auto">
          <a:xfrm>
            <a:off x="1" y="1340768"/>
            <a:ext cx="11352584" cy="5517232"/>
            <a:chOff x="0" y="2076528"/>
            <a:chExt cx="8642400" cy="4781472"/>
          </a:xfrm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0" y="2076528"/>
              <a:ext cx="8143922" cy="4781472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7627982" y="2076528"/>
              <a:ext cx="1012831" cy="1012808"/>
            </a:xfrm>
            <a:prstGeom prst="ellipse">
              <a:avLst/>
            </a:prstGeom>
            <a:solidFill>
              <a:srgbClr val="0066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4895878" y="2571820"/>
              <a:ext cx="3746522" cy="4286180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2" y="215902"/>
            <a:ext cx="1802194" cy="68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2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4"/>
          <p:cNvGrpSpPr>
            <a:grpSpLocks/>
          </p:cNvGrpSpPr>
          <p:nvPr userDrawn="1"/>
        </p:nvGrpSpPr>
        <p:grpSpPr bwMode="auto">
          <a:xfrm>
            <a:off x="1" y="1340768"/>
            <a:ext cx="11352584" cy="5517232"/>
            <a:chOff x="0" y="2076528"/>
            <a:chExt cx="8642400" cy="4781472"/>
          </a:xfrm>
        </p:grpSpPr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0" y="2076528"/>
              <a:ext cx="8143922" cy="4781472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7627982" y="2076528"/>
              <a:ext cx="1012831" cy="1012808"/>
            </a:xfrm>
            <a:prstGeom prst="ellipse">
              <a:avLst/>
            </a:prstGeom>
            <a:solidFill>
              <a:srgbClr val="0066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4895878" y="2571820"/>
              <a:ext cx="3746522" cy="4286180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pic>
        <p:nvPicPr>
          <p:cNvPr id="8" name="Picture 7" descr="\\Server.eeg.tuwien.ac.at\Kopierordner\Vorlagen\Logos\EEG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053" y="278640"/>
            <a:ext cx="124254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tuwien.ac.at/fileadmin/t/tuwien/downloads/cd/CD_2015/TU_logo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2" t="25082" b="33801"/>
          <a:stretch/>
        </p:blipFill>
        <p:spPr bwMode="auto">
          <a:xfrm>
            <a:off x="1074865" y="278640"/>
            <a:ext cx="167759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tuwien.ac.at/fileadmin/t/tuwien/downloads/cd/CD_NEU_2009/TU_Logos_2009/TU-Signe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95" y="27864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50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2000" kern="1200">
          <a:solidFill>
            <a:schemeClr val="bg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E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11"/>
          <p:cNvGrpSpPr/>
          <p:nvPr userDrawn="1"/>
        </p:nvGrpSpPr>
        <p:grpSpPr>
          <a:xfrm>
            <a:off x="0" y="857232"/>
            <a:ext cx="11523200" cy="6000768"/>
            <a:chOff x="0" y="1214422"/>
            <a:chExt cx="8642400" cy="5643578"/>
          </a:xfrm>
          <a:solidFill>
            <a:schemeClr val="bg1"/>
          </a:solidFill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0" y="1214422"/>
              <a:ext cx="8143900" cy="56435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7628400" y="1215215"/>
              <a:ext cx="1011966" cy="119399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4895586" y="1798926"/>
              <a:ext cx="3746814" cy="50590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pic>
        <p:nvPicPr>
          <p:cNvPr id="3079" name="Grafik 12" descr="TU_Logo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043" y="80624"/>
            <a:ext cx="418396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\\Server.eeg.tuwien.ac.at\Kopierordner\Personen\Sabine\EEA Angebot Gustav\EC-financing tender (08-2009)\inputs EEG\EEG_logo (Organisational Unit at TU Wien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1928" y="66746"/>
            <a:ext cx="578052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80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78" r:id="rId2"/>
    <p:sldLayoutId id="2147483680" r:id="rId3"/>
    <p:sldLayoutId id="2147483701" r:id="rId4"/>
    <p:sldLayoutId id="2147483681" r:id="rId5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de-DE" sz="3600" b="0" kern="1200" dirty="0" smtClean="0">
          <a:solidFill>
            <a:srgbClr val="006699"/>
          </a:solidFill>
          <a:latin typeface="+mj-lt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6699"/>
        </a:buClr>
        <a:buSzPct val="110000"/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Symbol" pitchFamily="18" charset="2"/>
        <a:buChar char="-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1"/>
          <p:cNvGrpSpPr/>
          <p:nvPr/>
        </p:nvGrpSpPr>
        <p:grpSpPr>
          <a:xfrm>
            <a:off x="0" y="857232"/>
            <a:ext cx="11523200" cy="6000768"/>
            <a:chOff x="0" y="1214422"/>
            <a:chExt cx="8642400" cy="5643578"/>
          </a:xfrm>
          <a:solidFill>
            <a:srgbClr val="DEE7EC"/>
          </a:solidFill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0" y="1214422"/>
              <a:ext cx="8143900" cy="56435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7628400" y="1215215"/>
              <a:ext cx="1011966" cy="119399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4895586" y="1798926"/>
              <a:ext cx="3746814" cy="50590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pic>
        <p:nvPicPr>
          <p:cNvPr id="13" name="Grafik 12" descr="TU_Logo.gif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043" y="80624"/>
            <a:ext cx="418396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\\Server.eeg.tuwien.ac.at\Kopierordner\Personen\Sabine\EEA Angebot Gustav\EC-financing tender (08-2009)\inputs EEG\EEG_logo (Organisational Unit at TU Wien)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1928" y="66746"/>
            <a:ext cx="578052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33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9" r:id="rId2"/>
    <p:sldLayoutId id="2147483700" r:id="rId3"/>
    <p:sldLayoutId id="2147483708" r:id="rId4"/>
    <p:sldLayoutId id="2147483709" r:id="rId5"/>
    <p:sldLayoutId id="2147483710" r:id="rId6"/>
    <p:sldLayoutId id="2147483712" r:id="rId7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de-AT" sz="3600" b="0" kern="1200" dirty="0">
          <a:solidFill>
            <a:srgbClr val="006699"/>
          </a:solidFill>
          <a:latin typeface="Arial" panose="020B0604020202020204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Symbol" panose="05050102010706020507" pitchFamily="18" charset="2"/>
        <a:buChar char="-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11"/>
          <p:cNvGrpSpPr/>
          <p:nvPr userDrawn="1"/>
        </p:nvGrpSpPr>
        <p:grpSpPr>
          <a:xfrm>
            <a:off x="0" y="857232"/>
            <a:ext cx="11523200" cy="6000768"/>
            <a:chOff x="0" y="1214422"/>
            <a:chExt cx="8642400" cy="5643578"/>
          </a:xfrm>
          <a:solidFill>
            <a:schemeClr val="bg1"/>
          </a:solidFill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0" y="1214422"/>
              <a:ext cx="8143900" cy="56435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7628400" y="1215215"/>
              <a:ext cx="1011966" cy="119399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4895586" y="1798926"/>
              <a:ext cx="3746814" cy="50590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289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83" r:id="rId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6699"/>
        </a:buClr>
        <a:buSzPct val="110000"/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Symbol" pitchFamily="18" charset="2"/>
        <a:buChar char="-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reenenergylab.at/en/projects/thermaflex/" TargetMode="External"/><Relationship Id="rId2" Type="http://schemas.openxmlformats.org/officeDocument/2006/relationships/hyperlink" Target="https://ec.europa.eu/eurostat/web/energy/data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90723" y="2651846"/>
            <a:ext cx="8191557" cy="1255711"/>
          </a:xfrm>
        </p:spPr>
        <p:txBody>
          <a:bodyPr/>
          <a:lstStyle/>
          <a:p>
            <a:pPr algn="r"/>
            <a:r>
              <a:rPr lang="en-AT" dirty="0"/>
              <a:t>Sector Coupling of a Local Energy System</a:t>
            </a:r>
            <a:br>
              <a:rPr lang="en-AT" sz="2800" dirty="0"/>
            </a:br>
            <a:r>
              <a:rPr lang="en-AT" sz="2400" dirty="0"/>
              <a:t>Influence of Location Dependent Parameters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6531" y="4500568"/>
            <a:ext cx="8286808" cy="1769601"/>
          </a:xfrm>
        </p:spPr>
        <p:txBody>
          <a:bodyPr>
            <a:noAutofit/>
          </a:bodyPr>
          <a:lstStyle/>
          <a:p>
            <a:r>
              <a:rPr lang="de-AT" sz="1600" dirty="0"/>
              <a:t>Frida Revheim, Daniel Schwabeneder, Georg Lettner</a:t>
            </a:r>
          </a:p>
          <a:p>
            <a:endParaRPr lang="de-AT" sz="1600" dirty="0"/>
          </a:p>
          <a:p>
            <a:endParaRPr lang="de-AT" sz="1600" dirty="0"/>
          </a:p>
          <a:p>
            <a:r>
              <a:rPr lang="de-AT" sz="1600" dirty="0"/>
              <a:t>TU Wien ESEA</a:t>
            </a:r>
          </a:p>
          <a:p>
            <a:r>
              <a:rPr lang="de-AT" sz="1600" dirty="0"/>
              <a:t>revheim@eeg.tuwien.ac.at</a:t>
            </a:r>
          </a:p>
          <a:p>
            <a:endParaRPr lang="de-AT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02B359-655E-4196-A7F5-20C225D37760}"/>
              </a:ext>
            </a:extLst>
          </p:cNvPr>
          <p:cNvSpPr txBox="1"/>
          <p:nvPr/>
        </p:nvSpPr>
        <p:spPr>
          <a:xfrm>
            <a:off x="7714291" y="5385368"/>
            <a:ext cx="2798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  <a:r>
              <a:rPr lang="en-US" baseline="30000" dirty="0">
                <a:solidFill>
                  <a:schemeClr val="bg1"/>
                </a:solidFill>
              </a:rPr>
              <a:t>st</a:t>
            </a:r>
            <a:r>
              <a:rPr lang="en-US" dirty="0">
                <a:solidFill>
                  <a:schemeClr val="bg1"/>
                </a:solidFill>
              </a:rPr>
              <a:t> IAEE Online Conference</a:t>
            </a:r>
          </a:p>
          <a:p>
            <a:r>
              <a:rPr lang="en-US" dirty="0">
                <a:solidFill>
                  <a:schemeClr val="bg1"/>
                </a:solidFill>
              </a:rPr>
              <a:t>08.06.21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6F70FD-A37F-4133-B7E8-422C9A3CB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6502" y="105889"/>
            <a:ext cx="2162175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46C1C3-0667-42C0-A158-7B9B04DC8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64" y="28282"/>
            <a:ext cx="1493569" cy="114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88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Results</a:t>
            </a:r>
            <a:r>
              <a:rPr lang="de-AT" dirty="0"/>
              <a:t> – </a:t>
            </a:r>
            <a:r>
              <a:rPr lang="de-AT" dirty="0" err="1"/>
              <a:t>economic</a:t>
            </a:r>
            <a:r>
              <a:rPr lang="de-AT" dirty="0"/>
              <a:t>, NO </a:t>
            </a:r>
            <a:r>
              <a:rPr lang="de-AT" dirty="0" err="1"/>
              <a:t>use</a:t>
            </a:r>
            <a:r>
              <a:rPr lang="de-AT" dirty="0"/>
              <a:t> </a:t>
            </a:r>
            <a:r>
              <a:rPr lang="de-AT" dirty="0" err="1"/>
              <a:t>case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D470811-1E78-43F2-9078-BC38FD49C866}" type="datetime1">
              <a:rPr lang="de-DE" smtClean="0"/>
              <a:t>06.06.2021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55DEF5-5CFB-47B4-87D1-C46D585F5E85}" type="slidenum">
              <a:rPr lang="de-AT" smtClean="0"/>
              <a:pPr/>
              <a:t>10</a:t>
            </a:fld>
            <a:endParaRPr lang="de-AT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3B3C30-1DA2-4B18-96C1-2619CFC3AFDD}"/>
              </a:ext>
            </a:extLst>
          </p:cNvPr>
          <p:cNvSpPr txBox="1"/>
          <p:nvPr/>
        </p:nvSpPr>
        <p:spPr>
          <a:xfrm>
            <a:off x="8468139" y="1282148"/>
            <a:ext cx="25244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System is profitable in all investigated scenarios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Slight increase in profitability due to heat pump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</a:t>
            </a:r>
            <a:r>
              <a:rPr lang="en-US" dirty="0" err="1"/>
              <a:t>electrolyzer</a:t>
            </a:r>
            <a:r>
              <a:rPr lang="en-US" dirty="0"/>
              <a:t> implemented (no gas demand)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4F7C4A7-B22B-422A-BB02-4824AE866E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7878087"/>
              </p:ext>
            </p:extLst>
          </p:nvPr>
        </p:nvGraphicFramePr>
        <p:xfrm>
          <a:off x="647216" y="1003853"/>
          <a:ext cx="7156768" cy="5615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2511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Results</a:t>
            </a:r>
            <a:r>
              <a:rPr lang="de-AT" dirty="0"/>
              <a:t> – </a:t>
            </a:r>
            <a:r>
              <a:rPr lang="en-GB" dirty="0"/>
              <a:t>economic</a:t>
            </a:r>
            <a:r>
              <a:rPr lang="de-AT" dirty="0"/>
              <a:t>, ES </a:t>
            </a:r>
            <a:r>
              <a:rPr lang="en-AT" dirty="0"/>
              <a:t>use</a:t>
            </a:r>
            <a:r>
              <a:rPr lang="de-AT" dirty="0"/>
              <a:t> </a:t>
            </a:r>
            <a:r>
              <a:rPr lang="en-AT" dirty="0"/>
              <a:t>case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D470811-1E78-43F2-9078-BC38FD49C866}" type="datetime1">
              <a:rPr lang="de-DE" smtClean="0"/>
              <a:t>06.06.2021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55DEF5-5CFB-47B4-87D1-C46D585F5E85}" type="slidenum">
              <a:rPr lang="de-AT" smtClean="0"/>
              <a:pPr/>
              <a:t>11</a:t>
            </a:fld>
            <a:endParaRPr lang="de-AT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3B3C30-1DA2-4B18-96C1-2619CFC3AFDD}"/>
              </a:ext>
            </a:extLst>
          </p:cNvPr>
          <p:cNvSpPr txBox="1"/>
          <p:nvPr/>
        </p:nvSpPr>
        <p:spPr>
          <a:xfrm>
            <a:off x="8468139" y="1282148"/>
            <a:ext cx="24136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System is profitable in all investigated scenarios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Slight increase in profitability due to heat pump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heat pump  implemented in scenario 3 (no district heating demand)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903D7B9-AF81-4874-8B19-DC775CE864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5315620"/>
              </p:ext>
            </p:extLst>
          </p:nvPr>
        </p:nvGraphicFramePr>
        <p:xfrm>
          <a:off x="335360" y="1071770"/>
          <a:ext cx="7996921" cy="5629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5273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0B894-2AC2-4BF6-9C30-2DFDFDBFE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Utilization of implemented technologies to cover demands – Austria scenario 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36428-2B3C-4422-8430-E0A0342A3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475232"/>
            <a:ext cx="3303386" cy="479359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Overview of technology utilization in Austrian use case – scenario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Generated electricity is either sold, used to cover demand or fed into </a:t>
            </a:r>
            <a:r>
              <a:rPr lang="en-US" dirty="0" err="1"/>
              <a:t>electrolyzer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Gas demand fully met by bought natural gas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529F7-6036-494B-B988-126DAD7A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BBEA55-9284-468E-8384-19AFE5BB5436}" type="datetime1">
              <a:rPr lang="de-DE" smtClean="0"/>
              <a:t>07.06.2021</a:t>
            </a:fld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9C47E-B673-4038-ACF5-C79622D0D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34B636-C9D2-444C-8F03-3141CC615EFF}" type="slidenum">
              <a:rPr lang="de-AT" smtClean="0"/>
              <a:pPr/>
              <a:t>12</a:t>
            </a:fld>
            <a:endParaRPr lang="de-AT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92347E-82EB-43BC-871C-79958F17E8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299" y="1418589"/>
            <a:ext cx="7491602" cy="499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54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378E179-0B87-4D31-AD1C-65C911D344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436" y="2613015"/>
            <a:ext cx="3977026" cy="26513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3CFCC1-9F18-4F92-A49A-59079DFC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0"/>
            <a:ext cx="9635954" cy="874816"/>
          </a:xfrm>
        </p:spPr>
        <p:txBody>
          <a:bodyPr/>
          <a:lstStyle/>
          <a:p>
            <a:r>
              <a:rPr lang="en-US" dirty="0"/>
              <a:t>Utilization of implemented technology to cover heat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7F45A-545F-40E2-BCF0-C98E79B12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41" y="1040535"/>
            <a:ext cx="3077368" cy="531581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Focusing on heat demand originally covered by district heating and 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Heat demand coverage in scenario 3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/>
              <a:t>AT: Heat pump and </a:t>
            </a:r>
            <a:r>
              <a:rPr lang="en-US" dirty="0" err="1"/>
              <a:t>electrolyzer</a:t>
            </a:r>
            <a:endParaRPr lang="en-US" dirty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/>
              <a:t>NO: heat pump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/>
              <a:t>ES: </a:t>
            </a:r>
            <a:r>
              <a:rPr lang="en-US" dirty="0" err="1"/>
              <a:t>electrolyzer</a:t>
            </a:r>
            <a:endParaRPr lang="en-US" dirty="0"/>
          </a:p>
          <a:p>
            <a:pPr marL="28575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Excluding heat demand covered by electricity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F1822-314A-4DF2-81B0-B1B244167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BBEA55-9284-468E-8384-19AFE5BB5436}" type="datetime1">
              <a:rPr lang="de-DE" smtClean="0"/>
              <a:t>06.06.2021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DF371-DD7D-408B-AB89-07F3910EA6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xxx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AB157-218B-483E-A520-43A199DF9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34B636-C9D2-444C-8F03-3141CC615EFF}" type="slidenum">
              <a:rPr lang="de-AT" smtClean="0"/>
              <a:pPr/>
              <a:t>13</a:t>
            </a:fld>
            <a:endParaRPr lang="de-AT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731D6A5-4F89-4C93-A164-68AB38E0EA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24" y="1040011"/>
            <a:ext cx="3977026" cy="2651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E75ABD-DD02-4A80-9458-0871E38269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48" y="3938691"/>
            <a:ext cx="4174178" cy="278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84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Results</a:t>
            </a:r>
            <a:r>
              <a:rPr lang="de-AT" dirty="0"/>
              <a:t> KPI – GHG </a:t>
            </a:r>
            <a:r>
              <a:rPr lang="en-AT" dirty="0"/>
              <a:t>emission</a:t>
            </a:r>
            <a:r>
              <a:rPr lang="de-AT" dirty="0"/>
              <a:t> </a:t>
            </a:r>
            <a:r>
              <a:rPr lang="en-GB" dirty="0"/>
              <a:t>reduction</a:t>
            </a:r>
            <a:r>
              <a:rPr lang="de-AT" dirty="0"/>
              <a:t> potential 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D470811-1E78-43F2-9078-BC38FD49C866}" type="datetime1">
              <a:rPr lang="de-DE" smtClean="0"/>
              <a:t>06.06.2021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55DEF5-5CFB-47B4-87D1-C46D585F5E85}" type="slidenum">
              <a:rPr lang="de-AT" smtClean="0"/>
              <a:pPr/>
              <a:t>14</a:t>
            </a:fld>
            <a:endParaRPr lang="de-AT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9A3615F-B451-47E2-842B-A6A18D440E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2227236"/>
              </p:ext>
            </p:extLst>
          </p:nvPr>
        </p:nvGraphicFramePr>
        <p:xfrm>
          <a:off x="335360" y="1183272"/>
          <a:ext cx="8188326" cy="469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9A90C07-79C1-4ECF-ACE2-82C7D6DC0DCA}"/>
              </a:ext>
            </a:extLst>
          </p:cNvPr>
          <p:cNvSpPr txBox="1"/>
          <p:nvPr/>
        </p:nvSpPr>
        <p:spPr>
          <a:xfrm>
            <a:off x="8718599" y="1015800"/>
            <a:ext cx="248774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Significant emission reduction potential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Reduction depending 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Size of technology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Electricity mix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Alternative fuel (natural gas, bio pellets) 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green hydrogen sold to market </a:t>
            </a:r>
            <a:r>
              <a:rPr lang="en-US" dirty="0">
                <a:sym typeface="Wingdings" panose="05000000000000000000" pitchFamily="2" charset="2"/>
              </a:rPr>
              <a:t> no emission reduction achieved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755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Results</a:t>
            </a:r>
            <a:r>
              <a:rPr lang="de-AT" dirty="0"/>
              <a:t> KPI – </a:t>
            </a:r>
            <a:r>
              <a:rPr lang="en-MY" dirty="0"/>
              <a:t>renewable</a:t>
            </a:r>
            <a:r>
              <a:rPr lang="de-AT" dirty="0"/>
              <a:t> </a:t>
            </a:r>
            <a:r>
              <a:rPr lang="en-AT" dirty="0"/>
              <a:t>energy</a:t>
            </a:r>
            <a:r>
              <a:rPr lang="de-AT" dirty="0"/>
              <a:t> </a:t>
            </a:r>
            <a:r>
              <a:rPr lang="en-MY" dirty="0"/>
              <a:t>self-reliance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9942" y="1041070"/>
            <a:ext cx="4949160" cy="5035138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Majority of electricity demand covered by electricity generated by wind farm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Implementation of </a:t>
            </a:r>
            <a:r>
              <a:rPr lang="en-US" dirty="0" err="1"/>
              <a:t>electrolyzer</a:t>
            </a:r>
            <a:r>
              <a:rPr lang="en-US" dirty="0"/>
              <a:t> reduces degree of electricity self-reliance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Introduction of heat pump can significantly affect degree of heat energy self-reliance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AT" dirty="0"/>
          </a:p>
          <a:p>
            <a:pPr marL="452438" lvl="1" indent="-271463">
              <a:spcBef>
                <a:spcPct val="20000"/>
              </a:spcBef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Aft>
                <a:spcPts val="600"/>
              </a:spcAft>
            </a:pPr>
            <a:endParaRPr lang="de-AT" sz="2000" dirty="0"/>
          </a:p>
          <a:p>
            <a:pPr>
              <a:spcAft>
                <a:spcPts val="600"/>
              </a:spcAft>
            </a:pPr>
            <a:endParaRPr lang="de-AT" sz="2000" dirty="0"/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D470811-1E78-43F2-9078-BC38FD49C866}" type="datetime1">
              <a:rPr lang="de-DE" smtClean="0"/>
              <a:t>06.06.2021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55DEF5-5CFB-47B4-87D1-C46D585F5E85}" type="slidenum">
              <a:rPr lang="de-AT" smtClean="0"/>
              <a:pPr/>
              <a:t>15</a:t>
            </a:fld>
            <a:endParaRPr lang="de-AT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3C9759B-B2D9-4C3B-B029-96F225F9BD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878876"/>
              </p:ext>
            </p:extLst>
          </p:nvPr>
        </p:nvGraphicFramePr>
        <p:xfrm>
          <a:off x="5815878" y="780870"/>
          <a:ext cx="5111618" cy="2981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4E20347-222B-47ED-8CD9-8FEAB7473B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5433303"/>
              </p:ext>
            </p:extLst>
          </p:nvPr>
        </p:nvGraphicFramePr>
        <p:xfrm>
          <a:off x="5975202" y="3672849"/>
          <a:ext cx="5111618" cy="3170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3242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Results KPI – external energy purchase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5358" y="1107483"/>
            <a:ext cx="2962023" cy="4944973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Clear correlation with degree of energy self-reliance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Coverage of gas demand fully dependent on natural gas purchase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Amount of electricity bought from the grid depend on utilization and size of implemented technologies</a:t>
            </a:r>
          </a:p>
          <a:p>
            <a:pPr>
              <a:spcAft>
                <a:spcPts val="600"/>
              </a:spcAft>
            </a:pPr>
            <a:endParaRPr lang="de-AT" sz="2000" dirty="0"/>
          </a:p>
          <a:p>
            <a:pPr>
              <a:spcAft>
                <a:spcPts val="600"/>
              </a:spcAft>
            </a:pPr>
            <a:endParaRPr lang="de-AT" sz="2000" dirty="0"/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D470811-1E78-43F2-9078-BC38FD49C866}" type="datetime1">
              <a:rPr lang="de-DE" smtClean="0"/>
              <a:t>06.06.2021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55DEF5-5CFB-47B4-87D1-C46D585F5E85}" type="slidenum">
              <a:rPr lang="de-AT" smtClean="0"/>
              <a:pPr/>
              <a:t>16</a:t>
            </a:fld>
            <a:endParaRPr lang="de-AT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43C3E15-EE8A-46B2-9AB9-DCE40D7826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506579"/>
              </p:ext>
            </p:extLst>
          </p:nvPr>
        </p:nvGraphicFramePr>
        <p:xfrm>
          <a:off x="3439886" y="1313241"/>
          <a:ext cx="7771212" cy="4699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9620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Results KPI – curtailment reduction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D470811-1E78-43F2-9078-BC38FD49C866}" type="datetime1">
              <a:rPr lang="de-DE" smtClean="0"/>
              <a:t>06.06.2021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55DEF5-5CFB-47B4-87D1-C46D585F5E85}" type="slidenum">
              <a:rPr lang="de-AT" smtClean="0"/>
              <a:pPr/>
              <a:t>17</a:t>
            </a:fld>
            <a:endParaRPr lang="de-AT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F6D7B5-D40E-49B8-8E1E-DE4849045B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93" y="2971909"/>
            <a:ext cx="4518441" cy="30122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432717-5390-4BC5-AF63-F79496C45F8A}"/>
              </a:ext>
            </a:extLst>
          </p:cNvPr>
          <p:cNvSpPr txBox="1"/>
          <p:nvPr/>
        </p:nvSpPr>
        <p:spPr>
          <a:xfrm>
            <a:off x="335360" y="1153552"/>
            <a:ext cx="99119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Curtailment due to negative electricity prices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No curtailment in NO and 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Curtailment reduced with heat pump and </a:t>
            </a:r>
            <a:r>
              <a:rPr lang="en-US" sz="2000" dirty="0" err="1"/>
              <a:t>electrolyzer</a:t>
            </a:r>
            <a:r>
              <a:rPr lang="en-US" sz="2000" dirty="0"/>
              <a:t> implemented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8DB6973-D802-4241-B7D2-AA50708131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445598"/>
              </p:ext>
            </p:extLst>
          </p:nvPr>
        </p:nvGraphicFramePr>
        <p:xfrm>
          <a:off x="5840326" y="2971909"/>
          <a:ext cx="4807354" cy="3145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1386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remarks and further work</a:t>
            </a:r>
            <a:endParaRPr lang="en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5360" y="1100328"/>
            <a:ext cx="10417984" cy="4657344"/>
          </a:xfrm>
        </p:spPr>
        <p:txBody>
          <a:bodyPr/>
          <a:lstStyle/>
          <a:p>
            <a:pPr marL="452438" lvl="1" indent="-271463">
              <a:spcBef>
                <a:spcPct val="20000"/>
              </a:spcBef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sz="2000" dirty="0"/>
              <a:t>Utilization of sector coupling concepts has the potential to reduce GHG emissions, increase degree of energy self-reliance and reduce curtailment</a:t>
            </a:r>
          </a:p>
          <a:p>
            <a:pPr marL="452438" lvl="1" indent="-271463">
              <a:spcBef>
                <a:spcPct val="20000"/>
              </a:spcBef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2438" lvl="1" indent="-271463">
              <a:spcBef>
                <a:spcPct val="20000"/>
              </a:spcBef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sz="2000" dirty="0"/>
              <a:t>Benefits of sector coupling depend on local conditions </a:t>
            </a:r>
          </a:p>
          <a:p>
            <a:pPr marL="452438" lvl="1" indent="-271463">
              <a:spcBef>
                <a:spcPct val="20000"/>
              </a:spcBef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2438" lvl="1" indent="-271463">
              <a:spcBef>
                <a:spcPct val="20000"/>
              </a:spcBef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sz="2000" dirty="0"/>
              <a:t>Further work could investigate</a:t>
            </a:r>
          </a:p>
          <a:p>
            <a:pPr marL="852488" lvl="2" indent="-271463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sz="1800" dirty="0"/>
              <a:t>Optimal system topology when considering investment costs</a:t>
            </a:r>
          </a:p>
          <a:p>
            <a:pPr marL="852488" lvl="2" indent="-271463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sz="1800" dirty="0"/>
              <a:t>Impact of local policy levers on influential parameters (e.g. electricity generation, energy demand, available fuel options) </a:t>
            </a:r>
          </a:p>
          <a:p>
            <a:pPr marL="852488" lvl="2" indent="-271463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</a:pPr>
            <a:endParaRPr lang="en-US" dirty="0"/>
          </a:p>
          <a:p>
            <a:pPr marL="452438" lvl="1" indent="-271463">
              <a:spcBef>
                <a:spcPct val="20000"/>
              </a:spcBef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2438" lvl="1" indent="-271463">
              <a:spcBef>
                <a:spcPct val="20000"/>
              </a:spcBef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</a:pPr>
            <a:endParaRPr lang="de-AT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AT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D470811-1E78-43F2-9078-BC38FD49C866}" type="datetime1">
              <a:rPr lang="de-DE" smtClean="0"/>
              <a:t>06.06.2021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55DEF5-5CFB-47B4-87D1-C46D585F5E85}" type="slidenum">
              <a:rPr lang="de-AT" smtClean="0"/>
              <a:pPr/>
              <a:t>18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92295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r>
              <a:rPr lang="en-AT" dirty="0"/>
              <a:t> and acknowledgements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5360" y="1206876"/>
            <a:ext cx="10417984" cy="465734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This work is done in the “</a:t>
            </a:r>
            <a:r>
              <a:rPr lang="en-US" dirty="0" err="1"/>
              <a:t>ThermaFLEX</a:t>
            </a:r>
            <a:r>
              <a:rPr lang="en-US" dirty="0"/>
              <a:t>” project [2] and is supported with the funds from the Climate and Energy Fund and implemented in the framework of the RTI-initiative “Flagship region Energy” within Green Energy Lab.</a:t>
            </a:r>
          </a:p>
          <a:p>
            <a:pPr marL="180975" lvl="1" indent="0">
              <a:spcAft>
                <a:spcPts val="600"/>
              </a:spcAft>
              <a:buNone/>
            </a:pPr>
            <a:endParaRPr lang="de-AT" dirty="0"/>
          </a:p>
          <a:p>
            <a:pPr marL="180975" lvl="1" indent="0">
              <a:spcAft>
                <a:spcPts val="600"/>
              </a:spcAft>
              <a:buNone/>
            </a:pPr>
            <a:r>
              <a:rPr lang="en-US" dirty="0"/>
              <a:t>[1] Energy Data, </a:t>
            </a:r>
            <a:r>
              <a:rPr lang="en-US" dirty="0" err="1"/>
              <a:t>EuroStat</a:t>
            </a:r>
            <a:r>
              <a:rPr lang="en-US" dirty="0"/>
              <a:t>, </a:t>
            </a:r>
            <a:r>
              <a:rPr lang="en-US" dirty="0">
                <a:hlinkClick r:id="rId2"/>
              </a:rPr>
              <a:t>https://ec.europa.eu/eurostat/web/energy/data</a:t>
            </a:r>
            <a:r>
              <a:rPr lang="en-US" dirty="0"/>
              <a:t> </a:t>
            </a:r>
          </a:p>
          <a:p>
            <a:pPr marL="180975" lvl="1" indent="0">
              <a:spcAft>
                <a:spcPts val="600"/>
              </a:spcAft>
              <a:buNone/>
            </a:pPr>
            <a:r>
              <a:rPr lang="en-US" dirty="0"/>
              <a:t>[2] </a:t>
            </a:r>
            <a:r>
              <a:rPr lang="en-US" dirty="0" err="1"/>
              <a:t>ThermaFLEX</a:t>
            </a:r>
            <a:r>
              <a:rPr lang="en-US" dirty="0"/>
              <a:t>, Green Energy Lab, </a:t>
            </a:r>
            <a:r>
              <a:rPr lang="en-US" dirty="0">
                <a:hlinkClick r:id="rId3"/>
              </a:rPr>
              <a:t>https://greenenergylab.at/en/projects/thermaflex/</a:t>
            </a:r>
            <a:r>
              <a:rPr lang="en-US" dirty="0"/>
              <a:t> </a:t>
            </a:r>
          </a:p>
          <a:p>
            <a:pPr>
              <a:spcAft>
                <a:spcPts val="600"/>
              </a:spcAft>
            </a:pPr>
            <a:endParaRPr lang="de-AT" sz="2000" dirty="0"/>
          </a:p>
          <a:p>
            <a:pPr>
              <a:spcAft>
                <a:spcPts val="600"/>
              </a:spcAft>
            </a:pPr>
            <a:endParaRPr lang="de-AT" sz="2000" dirty="0"/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D470811-1E78-43F2-9078-BC38FD49C866}" type="datetime1">
              <a:rPr lang="de-DE" smtClean="0"/>
              <a:t>06.06.2021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55DEF5-5CFB-47B4-87D1-C46D585F5E85}" type="slidenum">
              <a:rPr lang="de-AT" smtClean="0"/>
              <a:pPr/>
              <a:t>19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332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560800" y="1505919"/>
            <a:ext cx="9710737" cy="1974850"/>
          </a:xfrm>
        </p:spPr>
        <p:txBody>
          <a:bodyPr/>
          <a:lstStyle/>
          <a:p>
            <a:r>
              <a:rPr lang="en-GB" sz="2800" dirty="0"/>
              <a:t>Introduction and motivation</a:t>
            </a:r>
          </a:p>
          <a:p>
            <a:r>
              <a:rPr lang="en-GB" sz="2800" dirty="0"/>
              <a:t>Methodology</a:t>
            </a:r>
          </a:p>
          <a:p>
            <a:pPr lvl="1"/>
            <a:r>
              <a:rPr lang="en-GB" sz="2400" dirty="0"/>
              <a:t>Model development</a:t>
            </a:r>
          </a:p>
          <a:p>
            <a:pPr lvl="1"/>
            <a:r>
              <a:rPr lang="en-GB" sz="2400" dirty="0"/>
              <a:t>Use cases</a:t>
            </a:r>
          </a:p>
          <a:p>
            <a:r>
              <a:rPr lang="en-GB" sz="2800" dirty="0"/>
              <a:t>Preliminary results</a:t>
            </a:r>
          </a:p>
          <a:p>
            <a:r>
              <a:rPr lang="en-GB" sz="2800" dirty="0"/>
              <a:t>Further work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42C2DDB-5ADD-4BC0-9675-9EDA481AB38B}"/>
              </a:ext>
            </a:extLst>
          </p:cNvPr>
          <p:cNvSpPr txBox="1">
            <a:spLocks/>
          </p:cNvSpPr>
          <p:nvPr/>
        </p:nvSpPr>
        <p:spPr>
          <a:xfrm>
            <a:off x="365261" y="115409"/>
            <a:ext cx="10417984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3600" b="0" kern="1200" dirty="0">
                <a:solidFill>
                  <a:srgbClr val="006699"/>
                </a:solidFill>
                <a:latin typeface="Arial" panose="020B0604020202020204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AT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818608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en-US" b="1" dirty="0">
                <a:solidFill>
                  <a:srgbClr val="006699"/>
                </a:solidFill>
              </a:rPr>
              <a:t>Frida Revheim</a:t>
            </a:r>
          </a:p>
          <a:p>
            <a:pPr algn="r"/>
            <a:endParaRPr lang="en-US" dirty="0">
              <a:solidFill>
                <a:srgbClr val="006699"/>
              </a:solidFill>
            </a:endParaRPr>
          </a:p>
          <a:p>
            <a:pPr algn="r"/>
            <a:r>
              <a:rPr lang="en-US" dirty="0">
                <a:solidFill>
                  <a:srgbClr val="006699"/>
                </a:solidFill>
              </a:rPr>
              <a:t>TU Wien</a:t>
            </a:r>
          </a:p>
          <a:p>
            <a:pPr algn="r"/>
            <a:r>
              <a:rPr lang="en-US" dirty="0">
                <a:solidFill>
                  <a:srgbClr val="006699"/>
                </a:solidFill>
              </a:rPr>
              <a:t>Energy Economic Group, EEG </a:t>
            </a:r>
          </a:p>
          <a:p>
            <a:pPr algn="r"/>
            <a:r>
              <a:rPr lang="en-US" dirty="0" err="1">
                <a:solidFill>
                  <a:srgbClr val="006699"/>
                </a:solidFill>
              </a:rPr>
              <a:t>Gußhausstraße</a:t>
            </a:r>
            <a:r>
              <a:rPr lang="en-US" dirty="0">
                <a:solidFill>
                  <a:srgbClr val="006699"/>
                </a:solidFill>
              </a:rPr>
              <a:t> 25-29 / E370-3</a:t>
            </a:r>
          </a:p>
          <a:p>
            <a:pPr algn="r"/>
            <a:r>
              <a:rPr lang="en-US" dirty="0">
                <a:solidFill>
                  <a:srgbClr val="006699"/>
                </a:solidFill>
              </a:rPr>
              <a:t>1040 Vienna, Austria</a:t>
            </a:r>
          </a:p>
          <a:p>
            <a:pPr algn="r"/>
            <a:endParaRPr lang="en-US" dirty="0">
              <a:solidFill>
                <a:srgbClr val="006699"/>
              </a:solidFill>
            </a:endParaRPr>
          </a:p>
          <a:p>
            <a:pPr algn="r"/>
            <a:r>
              <a:rPr lang="en-US" dirty="0">
                <a:solidFill>
                  <a:srgbClr val="006699"/>
                </a:solidFill>
              </a:rPr>
              <a:t>Email: revheim@eeg.tuwien.ac.at</a:t>
            </a:r>
          </a:p>
          <a:p>
            <a:pPr algn="r"/>
            <a:endParaRPr lang="en-US" dirty="0">
              <a:solidFill>
                <a:srgbClr val="006699"/>
              </a:solidFill>
            </a:endParaRPr>
          </a:p>
          <a:p>
            <a:pPr algn="r"/>
            <a:r>
              <a:rPr lang="en-US" dirty="0">
                <a:solidFill>
                  <a:srgbClr val="006699"/>
                </a:solidFill>
              </a:rPr>
              <a:t>Web: http://www.eeg.tuwien.ac.at</a:t>
            </a:r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E7265-078C-4F2A-AF80-E1FE2E0435EC}"/>
              </a:ext>
            </a:extLst>
          </p:cNvPr>
          <p:cNvSpPr txBox="1">
            <a:spLocks/>
          </p:cNvSpPr>
          <p:nvPr/>
        </p:nvSpPr>
        <p:spPr>
          <a:xfrm>
            <a:off x="3707953" y="2655837"/>
            <a:ext cx="2340546" cy="773163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423570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and motivation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D470811-1E78-43F2-9078-BC38FD49C866}" type="datetime1">
              <a:rPr lang="de-DE" smtClean="0"/>
              <a:t>06.06.2021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55DEF5-5CFB-47B4-87D1-C46D585F5E85}" type="slidenum">
              <a:rPr lang="de-AT" smtClean="0"/>
              <a:pPr/>
              <a:t>3</a:t>
            </a:fld>
            <a:endParaRPr lang="de-A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1CE0D3-59E1-4106-A72C-4751E364F3CE}"/>
              </a:ext>
            </a:extLst>
          </p:cNvPr>
          <p:cNvSpPr txBox="1"/>
          <p:nvPr/>
        </p:nvSpPr>
        <p:spPr>
          <a:xfrm>
            <a:off x="188017" y="1117756"/>
            <a:ext cx="1071266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Sector coupling could be part of a solution to reach GHG emission targets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Green hydrogen and green heat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Curtailment reduction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Potential benefits of sector coupling will depend on </a:t>
            </a:r>
            <a:r>
              <a:rPr lang="en-GB" sz="2000" dirty="0"/>
              <a:t>system location and location-specific variables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/>
              <a:t>Electricity generation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/>
              <a:t>Energy demands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/>
              <a:t>Available fuel options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Comparative analysis is performed to evaluate the influence of location-dependent parameters on system operation and profitability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Two key motivational factors: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Ensure continued implementation and operation of RES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Reduce GHG emissions</a:t>
            </a:r>
            <a:endParaRPr lang="de-AT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032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Investigated</a:t>
            </a:r>
            <a:r>
              <a:rPr lang="de-AT" dirty="0"/>
              <a:t> KPIs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5360" y="1226217"/>
            <a:ext cx="10417984" cy="4657344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u="sng" dirty="0"/>
              <a:t>Investigated KPIs: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Profitability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Degree of utilization of implemented technologies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GHG emission reduction potential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Renewable energy self-reliance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External energy purchase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Curtailment reduction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2438" lvl="1" indent="-271463">
              <a:spcBef>
                <a:spcPct val="20000"/>
              </a:spcBef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Aft>
                <a:spcPts val="600"/>
              </a:spcAft>
            </a:pPr>
            <a:endParaRPr lang="de-AT" sz="2000" dirty="0"/>
          </a:p>
          <a:p>
            <a:pPr>
              <a:spcAft>
                <a:spcPts val="600"/>
              </a:spcAft>
            </a:pPr>
            <a:endParaRPr lang="de-AT" sz="2000" dirty="0"/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D470811-1E78-43F2-9078-BC38FD49C866}" type="datetime1">
              <a:rPr lang="de-DE" smtClean="0"/>
              <a:t>06.06.2021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55DEF5-5CFB-47B4-87D1-C46D585F5E85}" type="slidenum">
              <a:rPr lang="de-AT" smtClean="0"/>
              <a:pPr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0477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– model development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D470811-1E78-43F2-9078-BC38FD49C866}" type="datetime1">
              <a:rPr lang="de-DE" smtClean="0"/>
              <a:t>07.06.2021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55DEF5-5CFB-47B4-87D1-C46D585F5E85}" type="slidenum">
              <a:rPr lang="de-AT" smtClean="0"/>
              <a:pPr/>
              <a:t>5</a:t>
            </a:fld>
            <a:endParaRPr lang="de-AT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C9FB4F-4289-46A0-89C7-8534013E1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38" y="914399"/>
            <a:ext cx="11176135" cy="57024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18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Optimization model of sector coupled system developed in Julia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Operational model, not considering investment costs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Objective: </a:t>
            </a:r>
            <a:r>
              <a:rPr lang="en-US" dirty="0">
                <a:sym typeface="Wingdings" panose="05000000000000000000" pitchFamily="2" charset="2"/>
              </a:rPr>
              <a:t>optimize system operation to maximize profit, while meeting energy demands and following constraints at all times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Revenues: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00" dirty="0"/>
              <a:t>Selling electricity to the electricity market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00" dirty="0"/>
              <a:t>Selling hydrogen to the gas market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00" dirty="0"/>
              <a:t>Selling hydrogen to industry/mobility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Costs: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00" dirty="0"/>
              <a:t>Buying electricity to cover electricity demand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00" dirty="0"/>
              <a:t>Buying electricity to feed into heat pump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00" dirty="0"/>
              <a:t>Buying heat produced by alternative heat source to cover heat demand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00" dirty="0"/>
              <a:t>Buying natural gas to cover gas demand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sz="1400" dirty="0"/>
          </a:p>
          <a:p>
            <a:pPr lvl="1"/>
            <a:endParaRPr lang="en-US" sz="1800" dirty="0">
              <a:sym typeface="Wingdings" panose="05000000000000000000" pitchFamily="2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E29656-84D9-497F-83DB-2D1EFCA57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89" y="2853918"/>
            <a:ext cx="7639291" cy="115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88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Z" dirty="0"/>
              <a:t>Methodology</a:t>
            </a:r>
            <a:r>
              <a:rPr lang="de-AT" dirty="0"/>
              <a:t> </a:t>
            </a:r>
            <a:r>
              <a:rPr lang="en-US" dirty="0"/>
              <a:t>–</a:t>
            </a:r>
            <a:r>
              <a:rPr lang="de-AT" dirty="0"/>
              <a:t> </a:t>
            </a:r>
            <a:r>
              <a:rPr lang="en-US" dirty="0"/>
              <a:t>model development</a:t>
            </a:r>
            <a:endParaRPr lang="en-ID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D470811-1E78-43F2-9078-BC38FD49C866}" type="datetime1">
              <a:rPr lang="de-DE" smtClean="0"/>
              <a:t>06.06.2021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55DEF5-5CFB-47B4-87D1-C46D585F5E85}" type="slidenum">
              <a:rPr lang="de-AT" smtClean="0"/>
              <a:pPr/>
              <a:t>6</a:t>
            </a:fld>
            <a:endParaRPr lang="de-AT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95A83CE-5AC6-4294-B0E8-1EE0C7311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59" y="1130692"/>
            <a:ext cx="10859113" cy="268128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Investigated system includes both P2H and P2G technology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Three different use cases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Austria, Norway, Spain</a:t>
            </a:r>
            <a:endParaRPr lang="en-US" sz="2000" dirty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Location-dependent parameters as input for model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Electricity generation from wind farm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Local electricity, heat and gas demand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Electricity prices, gas prices, price for alternatively produced heat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Alternatives to green heat and the corresponding emissions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Electricity mix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AF290D-2DE8-4D77-99F7-4C17F46C88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184" y="3811980"/>
            <a:ext cx="7308219" cy="271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70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B32F3-B733-47F2-B2D0-F52D15F75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Z" dirty="0"/>
              <a:t>Methodology</a:t>
            </a:r>
            <a:r>
              <a:rPr lang="de-AT" dirty="0"/>
              <a:t> </a:t>
            </a:r>
            <a:r>
              <a:rPr lang="en-US" dirty="0"/>
              <a:t>–</a:t>
            </a:r>
            <a:r>
              <a:rPr lang="de-AT" dirty="0"/>
              <a:t> u</a:t>
            </a:r>
            <a:r>
              <a:rPr lang="en-US" dirty="0"/>
              <a:t>se cases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3A8D3-43DE-433B-9CA6-403A2D111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BBEA55-9284-468E-8384-19AFE5BB5436}" type="datetime1">
              <a:rPr lang="de-DE" smtClean="0"/>
              <a:t>07.06.2021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89A9E-D1BA-422E-958F-F2A9F79198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xxx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9E1CE-B65F-449C-AD19-5AB63AD25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34B636-C9D2-444C-8F03-3141CC615EFF}" type="slidenum">
              <a:rPr lang="de-AT" smtClean="0"/>
              <a:pPr/>
              <a:t>7</a:t>
            </a:fld>
            <a:endParaRPr lang="de-AT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F6C97C-B42E-4670-B81C-829D9A15B1AC}"/>
              </a:ext>
            </a:extLst>
          </p:cNvPr>
          <p:cNvCxnSpPr/>
          <p:nvPr/>
        </p:nvCxnSpPr>
        <p:spPr>
          <a:xfrm>
            <a:off x="3415615" y="1122743"/>
            <a:ext cx="30866" cy="5233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23E69E-8577-4969-908E-6E26CD60DAA9}"/>
              </a:ext>
            </a:extLst>
          </p:cNvPr>
          <p:cNvCxnSpPr/>
          <p:nvPr/>
        </p:nvCxnSpPr>
        <p:spPr>
          <a:xfrm>
            <a:off x="7737675" y="1122744"/>
            <a:ext cx="30866" cy="5233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2FBD658-D96F-4A9D-9FA2-25817822F4AE}"/>
              </a:ext>
            </a:extLst>
          </p:cNvPr>
          <p:cNvSpPr txBox="1"/>
          <p:nvPr/>
        </p:nvSpPr>
        <p:spPr>
          <a:xfrm>
            <a:off x="297084" y="1122744"/>
            <a:ext cx="26814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Austrian use case[1]: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Neusiedl</a:t>
            </a:r>
            <a:r>
              <a:rPr lang="en-US" dirty="0"/>
              <a:t> am See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4290 households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Wind farm with 32 MW installed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Majority of heat demand covered by gas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95A36E-9D6F-4197-92A6-2A7A9F3081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7" y="4597125"/>
            <a:ext cx="3186527" cy="21243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1DE3FF-0FEA-4152-A837-325FA19A1E0E}"/>
              </a:ext>
            </a:extLst>
          </p:cNvPr>
          <p:cNvSpPr txBox="1"/>
          <p:nvPr/>
        </p:nvSpPr>
        <p:spPr>
          <a:xfrm>
            <a:off x="3783414" y="1122743"/>
            <a:ext cx="38288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Norwegian use case[1]: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Åfjord</a:t>
            </a:r>
            <a:r>
              <a:rPr lang="en-GB" dirty="0"/>
              <a:t> municipality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1961 households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Wind farm with 57.5 MW installed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Majority of heat demand covered by electricity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gas demand considered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C7C1F5-D8F5-4758-B976-C62CA7EFA0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458" y="4597124"/>
            <a:ext cx="3186527" cy="21243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77DE158-8EBB-43CE-BDE7-60CDE614000A}"/>
              </a:ext>
            </a:extLst>
          </p:cNvPr>
          <p:cNvSpPr txBox="1"/>
          <p:nvPr/>
        </p:nvSpPr>
        <p:spPr>
          <a:xfrm>
            <a:off x="7893934" y="1066799"/>
            <a:ext cx="333736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Spanish use case[1]: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/>
              <a:t>Municipalities</a:t>
            </a:r>
            <a:r>
              <a:rPr lang="es-ES" sz="1600" dirty="0"/>
              <a:t> </a:t>
            </a:r>
            <a:r>
              <a:rPr lang="es-ES" sz="1600" dirty="0" err="1"/>
              <a:t>of</a:t>
            </a:r>
            <a:r>
              <a:rPr lang="es-ES" sz="1600" dirty="0"/>
              <a:t> </a:t>
            </a:r>
            <a:r>
              <a:rPr lang="es-ES" sz="1600" dirty="0" err="1"/>
              <a:t>Isar,Las</a:t>
            </a:r>
            <a:r>
              <a:rPr lang="es-ES" sz="1600" dirty="0"/>
              <a:t> </a:t>
            </a:r>
            <a:r>
              <a:rPr lang="es-ES" sz="1600" dirty="0" err="1"/>
              <a:t>Quintanillas,Rabé</a:t>
            </a:r>
            <a:r>
              <a:rPr lang="es-ES" sz="1600" dirty="0"/>
              <a:t> de las </a:t>
            </a:r>
            <a:r>
              <a:rPr lang="es-ES" sz="1600" dirty="0" err="1"/>
              <a:t>Calzadasandand</a:t>
            </a:r>
            <a:r>
              <a:rPr lang="es-ES" sz="1600" dirty="0"/>
              <a:t> Estepar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1000 households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Wind farm with 31.5 MW installed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Majority of heat demand covered by 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 district heating demand considered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1A265B-FC72-4418-9EEE-6DA3CA2779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216" y="4864234"/>
            <a:ext cx="2898880" cy="193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26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Z" dirty="0"/>
              <a:t>Methodology</a:t>
            </a:r>
            <a:r>
              <a:rPr lang="de-AT" dirty="0"/>
              <a:t> </a:t>
            </a:r>
            <a:r>
              <a:rPr lang="en-US" dirty="0"/>
              <a:t>–</a:t>
            </a:r>
            <a:r>
              <a:rPr lang="de-AT" dirty="0"/>
              <a:t> </a:t>
            </a:r>
            <a:r>
              <a:rPr lang="en-US" dirty="0"/>
              <a:t>scenarios</a:t>
            </a:r>
            <a:endParaRPr lang="en-ID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D470811-1E78-43F2-9078-BC38FD49C866}" type="datetime1">
              <a:rPr lang="de-DE" smtClean="0"/>
              <a:t>06.06.2021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55DEF5-5CFB-47B4-87D1-C46D585F5E85}" type="slidenum">
              <a:rPr lang="de-AT" smtClean="0"/>
              <a:pPr/>
              <a:t>8</a:t>
            </a:fld>
            <a:endParaRPr lang="de-AT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95A83CE-5AC6-4294-B0E8-1EE0C7311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482" y="962222"/>
            <a:ext cx="11230303" cy="5994071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Three scenarios investigated for each use case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Scenario 1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Electricity demand  electricity generated by wind farm and electricity bought from electricity market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Heat demand  heat bought from an alternative heat source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Gas demand  natural gas bought from the gas grid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Scenario 2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Electricity demand  electricity generated by wind farm and electricity bought from electricity market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Gas-using customers assumed connected to district heating grid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Heat pump scaled according to district heating demand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Scenario 3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Electricity demand  electricity generated by wind farm and electricity bought from electricity market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Gas-using customers assumed switching to green hydrogen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Heat pump scaled according to district heating demand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err="1">
                <a:sym typeface="Wingdings" panose="05000000000000000000" pitchFamily="2" charset="2"/>
              </a:rPr>
              <a:t>Electrolyzer</a:t>
            </a:r>
            <a:r>
              <a:rPr lang="en-US" dirty="0">
                <a:sym typeface="Wingdings" panose="05000000000000000000" pitchFamily="2" charset="2"/>
              </a:rPr>
              <a:t> scaled according to gas demand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83A4849A-3B49-41ED-8C82-B308D24C6305}"/>
              </a:ext>
            </a:extLst>
          </p:cNvPr>
          <p:cNvSpPr/>
          <p:nvPr/>
        </p:nvSpPr>
        <p:spPr>
          <a:xfrm>
            <a:off x="1318161" y="5006928"/>
            <a:ext cx="2155370" cy="1283467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Diagonal Corners Snipped 9">
            <a:extLst>
              <a:ext uri="{FF2B5EF4-FFF2-40B4-BE49-F238E27FC236}">
                <a16:creationId xmlns:a16="http://schemas.microsoft.com/office/drawing/2014/main" id="{130BB548-6AC2-4765-B342-2FC38AB3A43C}"/>
              </a:ext>
            </a:extLst>
          </p:cNvPr>
          <p:cNvSpPr/>
          <p:nvPr/>
        </p:nvSpPr>
        <p:spPr>
          <a:xfrm>
            <a:off x="4356331" y="5004628"/>
            <a:ext cx="2155370" cy="1283467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AD420BAA-EB0C-42E4-A0B9-F5720B2F308B}"/>
              </a:ext>
            </a:extLst>
          </p:cNvPr>
          <p:cNvSpPr/>
          <p:nvPr/>
        </p:nvSpPr>
        <p:spPr>
          <a:xfrm>
            <a:off x="7473473" y="5004628"/>
            <a:ext cx="2155370" cy="1283467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C42870-711A-4F7E-9250-FCE30A235F4D}"/>
              </a:ext>
            </a:extLst>
          </p:cNvPr>
          <p:cNvSpPr txBox="1"/>
          <p:nvPr/>
        </p:nvSpPr>
        <p:spPr>
          <a:xfrm>
            <a:off x="1593250" y="5270898"/>
            <a:ext cx="1939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Scenario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Wind farm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992DBB-17A5-410E-862B-D09838A06631}"/>
              </a:ext>
            </a:extLst>
          </p:cNvPr>
          <p:cNvSpPr txBox="1"/>
          <p:nvPr/>
        </p:nvSpPr>
        <p:spPr>
          <a:xfrm>
            <a:off x="7660912" y="5030669"/>
            <a:ext cx="2135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Scenario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Wind farm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Heat pump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Electrolyzer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94B45B-72B4-406A-8A7F-46A172FFC610}"/>
              </a:ext>
            </a:extLst>
          </p:cNvPr>
          <p:cNvSpPr txBox="1"/>
          <p:nvPr/>
        </p:nvSpPr>
        <p:spPr>
          <a:xfrm>
            <a:off x="4563210" y="5100561"/>
            <a:ext cx="2037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Scenario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Wind farm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Heat pump</a:t>
            </a:r>
          </a:p>
        </p:txBody>
      </p:sp>
    </p:spTree>
    <p:extLst>
      <p:ext uri="{BB962C8B-B14F-4D97-AF65-F5344CB8AC3E}">
        <p14:creationId xmlns:p14="http://schemas.microsoft.com/office/powerpoint/2010/main" val="1332758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– economic, AT use case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D470811-1E78-43F2-9078-BC38FD49C866}" type="datetime1">
              <a:rPr lang="de-DE" smtClean="0"/>
              <a:t>06.06.2021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55DEF5-5CFB-47B4-87D1-C46D585F5E85}" type="slidenum">
              <a:rPr lang="de-AT" smtClean="0"/>
              <a:pPr/>
              <a:t>9</a:t>
            </a:fld>
            <a:endParaRPr lang="de-AT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0F4C36D-F587-43B4-A7E6-8A16D2C7E1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0266566"/>
              </p:ext>
            </p:extLst>
          </p:nvPr>
        </p:nvGraphicFramePr>
        <p:xfrm>
          <a:off x="445164" y="1085091"/>
          <a:ext cx="7932254" cy="5344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73B3C30-1DA2-4B18-96C1-2619CFC3AFDD}"/>
              </a:ext>
            </a:extLst>
          </p:cNvPr>
          <p:cNvSpPr txBox="1"/>
          <p:nvPr/>
        </p:nvSpPr>
        <p:spPr>
          <a:xfrm>
            <a:off x="8984974" y="1272209"/>
            <a:ext cx="21817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System is profitable in all investigated scenarios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Introduction of </a:t>
            </a:r>
            <a:r>
              <a:rPr lang="en-US" dirty="0" err="1"/>
              <a:t>electrolyzer</a:t>
            </a:r>
            <a:r>
              <a:rPr lang="en-US" dirty="0"/>
              <a:t> significantly influences profit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Introduction of heat pump reduces costs related to covering the heat 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10627"/>
      </p:ext>
    </p:extLst>
  </p:cSld>
  <p:clrMapOvr>
    <a:masterClrMapping/>
  </p:clrMapOvr>
</p:sld>
</file>

<file path=ppt/theme/theme1.xml><?xml version="1.0" encoding="utf-8"?>
<a:theme xmlns:a="http://schemas.openxmlformats.org/drawingml/2006/main" name="TU_Vorlagenset2003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U-EEG_Powerpoint_Vorlage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U_C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-EEG_Powerpoint_Vorlage" id="{66D1A25D-0F75-452E-8910-0961B0F4E1EF}" vid="{C255075C-FC15-4651-8652-601CFA4FE6BD}"/>
    </a:ext>
  </a:extLst>
</a:theme>
</file>

<file path=ppt/theme/theme3.xml><?xml version="1.0" encoding="utf-8"?>
<a:theme xmlns:a="http://schemas.openxmlformats.org/drawingml/2006/main" name="text_slid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U_C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2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Inhalt_weißer_Rahm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pecial_text_slide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U_C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TU-EEG_Powerpoint_Vorlage</Template>
  <TotalTime>0</TotalTime>
  <Words>1188</Words>
  <Application>Microsoft Office PowerPoint</Application>
  <PresentationFormat>Widescreen</PresentationFormat>
  <Paragraphs>286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+Untertitel</vt:lpstr>
      <vt:lpstr>Arial</vt:lpstr>
      <vt:lpstr>Calibri</vt:lpstr>
      <vt:lpstr>Symbol</vt:lpstr>
      <vt:lpstr>Tahoma</vt:lpstr>
      <vt:lpstr>Wingdings</vt:lpstr>
      <vt:lpstr>TU_Vorlagenset2003</vt:lpstr>
      <vt:lpstr>TU-EEG_Powerpoint_Vorlage</vt:lpstr>
      <vt:lpstr>text_slide</vt:lpstr>
      <vt:lpstr>Inhalt_weißer_Rahmen</vt:lpstr>
      <vt:lpstr>special_text_slide</vt:lpstr>
      <vt:lpstr>Sector Coupling of a Local Energy System Influence of Location Dependent Parameters</vt:lpstr>
      <vt:lpstr>PowerPoint Presentation</vt:lpstr>
      <vt:lpstr>Idea and motivation</vt:lpstr>
      <vt:lpstr>Investigated KPIs</vt:lpstr>
      <vt:lpstr>Methodology – model development</vt:lpstr>
      <vt:lpstr>Methodology – model development</vt:lpstr>
      <vt:lpstr>Methodology – use cases</vt:lpstr>
      <vt:lpstr>Methodology – scenarios</vt:lpstr>
      <vt:lpstr>Results – economic, AT use case</vt:lpstr>
      <vt:lpstr>Results – economic, NO use case</vt:lpstr>
      <vt:lpstr>Results – economic, ES use case</vt:lpstr>
      <vt:lpstr>Utilization of implemented technologies to cover demands – Austria scenario 3 </vt:lpstr>
      <vt:lpstr>Utilization of implemented technology to cover heat demand</vt:lpstr>
      <vt:lpstr>Results KPI – GHG emission reduction potential </vt:lpstr>
      <vt:lpstr>Results KPI – renewable energy self-reliance</vt:lpstr>
      <vt:lpstr>Results KPI – external energy purchase </vt:lpstr>
      <vt:lpstr>Results KPI – curtailment reduction </vt:lpstr>
      <vt:lpstr>Concluding remarks and further work</vt:lpstr>
      <vt:lpstr>References and acknowledgements</vt:lpstr>
      <vt:lpstr>PowerPoint Presentation</vt:lpstr>
    </vt:vector>
  </TitlesOfParts>
  <Company>TU Wien - Campusversion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Jasmine Ramsebner</dc:creator>
  <cp:lastModifiedBy>Frida Revheim</cp:lastModifiedBy>
  <cp:revision>105</cp:revision>
  <dcterms:created xsi:type="dcterms:W3CDTF">2018-10-11T13:02:50Z</dcterms:created>
  <dcterms:modified xsi:type="dcterms:W3CDTF">2021-06-07T18:16:45Z</dcterms:modified>
</cp:coreProperties>
</file>