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360" r:id="rId9"/>
    <p:sldId id="361" r:id="rId10"/>
    <p:sldId id="362" r:id="rId11"/>
    <p:sldId id="363" r:id="rId12"/>
    <p:sldId id="364" r:id="rId13"/>
    <p:sldId id="359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84230" autoAdjust="0"/>
  </p:normalViewPr>
  <p:slideViewPr>
    <p:cSldViewPr snapToGrid="0">
      <p:cViewPr varScale="1">
        <p:scale>
          <a:sx n="61" d="100"/>
          <a:sy n="61" d="100"/>
        </p:scale>
        <p:origin x="120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31" d="100"/>
          <a:sy n="131" d="100"/>
        </p:scale>
        <p:origin x="1733" y="-34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is VESSAT" userId="f772ca0f4c8674ff" providerId="LiveId" clId="{C59A8EFD-A44C-4FBB-8AE2-736070561C9F}"/>
    <pc:docChg chg="modSld">
      <pc:chgData name="Alexis VESSAT" userId="f772ca0f4c8674ff" providerId="LiveId" clId="{C59A8EFD-A44C-4FBB-8AE2-736070561C9F}" dt="2021-06-07T08:32:59.757" v="11" actId="20577"/>
      <pc:docMkLst>
        <pc:docMk/>
      </pc:docMkLst>
      <pc:sldChg chg="modNotesTx">
        <pc:chgData name="Alexis VESSAT" userId="f772ca0f4c8674ff" providerId="LiveId" clId="{C59A8EFD-A44C-4FBB-8AE2-736070561C9F}" dt="2021-06-07T08:32:22.948" v="0" actId="20577"/>
        <pc:sldMkLst>
          <pc:docMk/>
          <pc:sldMk cId="277086288" sldId="256"/>
        </pc:sldMkLst>
      </pc:sldChg>
      <pc:sldChg chg="modNotesTx">
        <pc:chgData name="Alexis VESSAT" userId="f772ca0f4c8674ff" providerId="LiveId" clId="{C59A8EFD-A44C-4FBB-8AE2-736070561C9F}" dt="2021-06-07T08:32:28.378" v="1" actId="20577"/>
        <pc:sldMkLst>
          <pc:docMk/>
          <pc:sldMk cId="1139897800" sldId="257"/>
        </pc:sldMkLst>
      </pc:sldChg>
      <pc:sldChg chg="modNotesTx">
        <pc:chgData name="Alexis VESSAT" userId="f772ca0f4c8674ff" providerId="LiveId" clId="{C59A8EFD-A44C-4FBB-8AE2-736070561C9F}" dt="2021-06-07T08:32:33.720" v="3" actId="20577"/>
        <pc:sldMkLst>
          <pc:docMk/>
          <pc:sldMk cId="2548293570" sldId="258"/>
        </pc:sldMkLst>
      </pc:sldChg>
      <pc:sldChg chg="modNotesTx">
        <pc:chgData name="Alexis VESSAT" userId="f772ca0f4c8674ff" providerId="LiveId" clId="{C59A8EFD-A44C-4FBB-8AE2-736070561C9F}" dt="2021-06-07T08:32:38.353" v="5" actId="5793"/>
        <pc:sldMkLst>
          <pc:docMk/>
          <pc:sldMk cId="1169647544" sldId="259"/>
        </pc:sldMkLst>
      </pc:sldChg>
      <pc:sldChg chg="modNotesTx">
        <pc:chgData name="Alexis VESSAT" userId="f772ca0f4c8674ff" providerId="LiveId" clId="{C59A8EFD-A44C-4FBB-8AE2-736070561C9F}" dt="2021-06-07T08:32:41.100" v="6" actId="20577"/>
        <pc:sldMkLst>
          <pc:docMk/>
          <pc:sldMk cId="478680935" sldId="260"/>
        </pc:sldMkLst>
      </pc:sldChg>
      <pc:sldChg chg="modNotesTx">
        <pc:chgData name="Alexis VESSAT" userId="f772ca0f4c8674ff" providerId="LiveId" clId="{C59A8EFD-A44C-4FBB-8AE2-736070561C9F}" dt="2021-06-07T08:32:59.757" v="11" actId="20577"/>
        <pc:sldMkLst>
          <pc:docMk/>
          <pc:sldMk cId="2596465732" sldId="359"/>
        </pc:sldMkLst>
      </pc:sldChg>
      <pc:sldChg chg="modNotesTx">
        <pc:chgData name="Alexis VESSAT" userId="f772ca0f4c8674ff" providerId="LiveId" clId="{C59A8EFD-A44C-4FBB-8AE2-736070561C9F}" dt="2021-06-07T08:32:46.005" v="7" actId="20577"/>
        <pc:sldMkLst>
          <pc:docMk/>
          <pc:sldMk cId="1330763795" sldId="360"/>
        </pc:sldMkLst>
      </pc:sldChg>
      <pc:sldChg chg="modNotesTx">
        <pc:chgData name="Alexis VESSAT" userId="f772ca0f4c8674ff" providerId="LiveId" clId="{C59A8EFD-A44C-4FBB-8AE2-736070561C9F}" dt="2021-06-07T08:32:50.148" v="8" actId="20577"/>
        <pc:sldMkLst>
          <pc:docMk/>
          <pc:sldMk cId="2247333813" sldId="361"/>
        </pc:sldMkLst>
      </pc:sldChg>
      <pc:sldChg chg="modNotesTx">
        <pc:chgData name="Alexis VESSAT" userId="f772ca0f4c8674ff" providerId="LiveId" clId="{C59A8EFD-A44C-4FBB-8AE2-736070561C9F}" dt="2021-06-07T08:32:54.164" v="9" actId="20577"/>
        <pc:sldMkLst>
          <pc:docMk/>
          <pc:sldMk cId="700837285" sldId="363"/>
        </pc:sldMkLst>
      </pc:sldChg>
      <pc:sldChg chg="modNotesTx">
        <pc:chgData name="Alexis VESSAT" userId="f772ca0f4c8674ff" providerId="LiveId" clId="{C59A8EFD-A44C-4FBB-8AE2-736070561C9F}" dt="2021-06-07T08:32:56.618" v="10" actId="20577"/>
        <pc:sldMkLst>
          <pc:docMk/>
          <pc:sldMk cId="3043658670" sldId="36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3CF704-DE77-4268-994D-7B89E8BD6C98}" type="doc">
      <dgm:prSet loTypeId="urn:microsoft.com/office/officeart/2005/8/layout/list1" loCatId="list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C422456D-F7CD-4648-B486-5A6B3571A497}">
      <dgm:prSet/>
      <dgm:spPr/>
      <dgm:t>
        <a:bodyPr/>
        <a:lstStyle/>
        <a:p>
          <a:r>
            <a:rPr lang="fr-FR" b="1" dirty="0">
              <a:solidFill>
                <a:schemeClr val="accent5"/>
              </a:solidFill>
            </a:rPr>
            <a:t>1. A</a:t>
          </a:r>
          <a:r>
            <a:rPr lang="en-US" b="1" dirty="0" err="1">
              <a:solidFill>
                <a:schemeClr val="accent5"/>
              </a:solidFill>
            </a:rPr>
            <a:t>dverse</a:t>
          </a:r>
          <a:r>
            <a:rPr lang="en-US" b="1" dirty="0">
              <a:solidFill>
                <a:schemeClr val="accent5"/>
              </a:solidFill>
            </a:rPr>
            <a:t> effects </a:t>
          </a:r>
          <a:r>
            <a:rPr lang="fr-FR" b="1" dirty="0">
              <a:solidFill>
                <a:schemeClr val="accent5"/>
              </a:solidFill>
            </a:rPr>
            <a:t>on </a:t>
          </a:r>
          <a:r>
            <a:rPr lang="fr-FR" b="1" dirty="0" err="1">
              <a:solidFill>
                <a:schemeClr val="accent5"/>
              </a:solidFill>
            </a:rPr>
            <a:t>electricity</a:t>
          </a:r>
          <a:r>
            <a:rPr lang="fr-FR" b="1" dirty="0">
              <a:solidFill>
                <a:schemeClr val="accent5"/>
              </a:solidFill>
            </a:rPr>
            <a:t> </a:t>
          </a:r>
          <a:r>
            <a:rPr lang="fr-FR" b="1" dirty="0" err="1">
              <a:solidFill>
                <a:schemeClr val="accent5"/>
              </a:solidFill>
            </a:rPr>
            <a:t>access</a:t>
          </a:r>
          <a:r>
            <a:rPr lang="fr-FR" b="1" dirty="0">
              <a:solidFill>
                <a:schemeClr val="accent5"/>
              </a:solidFill>
            </a:rPr>
            <a:t> for </a:t>
          </a:r>
          <a:r>
            <a:rPr lang="fr-FR" b="1" dirty="0" err="1">
              <a:solidFill>
                <a:schemeClr val="accent5"/>
              </a:solidFill>
            </a:rPr>
            <a:t>residential</a:t>
          </a:r>
          <a:r>
            <a:rPr lang="fr-FR" b="1" dirty="0">
              <a:solidFill>
                <a:schemeClr val="accent5"/>
              </a:solidFill>
            </a:rPr>
            <a:t> </a:t>
          </a:r>
          <a:r>
            <a:rPr lang="fr-FR" b="1" dirty="0" err="1">
              <a:solidFill>
                <a:schemeClr val="accent5"/>
              </a:solidFill>
            </a:rPr>
            <a:t>sector</a:t>
          </a:r>
          <a:endParaRPr lang="en-US" dirty="0">
            <a:solidFill>
              <a:schemeClr val="accent5"/>
            </a:solidFill>
          </a:endParaRPr>
        </a:p>
      </dgm:t>
    </dgm:pt>
    <dgm:pt modelId="{7EF99281-5640-4F6D-AB15-230C18FC2EAF}" type="parTrans" cxnId="{719D50C5-FCEA-4E29-881C-D64A63B65BA2}">
      <dgm:prSet/>
      <dgm:spPr/>
      <dgm:t>
        <a:bodyPr/>
        <a:lstStyle/>
        <a:p>
          <a:endParaRPr lang="en-US"/>
        </a:p>
      </dgm:t>
    </dgm:pt>
    <dgm:pt modelId="{8FD534D3-64C4-4501-9FBA-D54AC106A0B3}" type="sibTrans" cxnId="{719D50C5-FCEA-4E29-881C-D64A63B65BA2}">
      <dgm:prSet/>
      <dgm:spPr/>
      <dgm:t>
        <a:bodyPr/>
        <a:lstStyle/>
        <a:p>
          <a:endParaRPr lang="en-US"/>
        </a:p>
      </dgm:t>
    </dgm:pt>
    <dgm:pt modelId="{BBF7AB57-B49D-4C4E-8267-EFEAFCA9F32F}">
      <dgm:prSet/>
      <dgm:spPr/>
      <dgm:t>
        <a:bodyPr/>
        <a:lstStyle/>
        <a:p>
          <a:r>
            <a:rPr lang="en-US" dirty="0"/>
            <a:t>Linear pricing or two-part tariffs &amp;</a:t>
          </a:r>
          <a:r>
            <a:rPr lang="fr-FR" dirty="0"/>
            <a:t> </a:t>
          </a:r>
          <a:r>
            <a:rPr lang="fr-FR" dirty="0" err="1"/>
            <a:t>insignificant</a:t>
          </a:r>
          <a:r>
            <a:rPr lang="fr-FR" dirty="0"/>
            <a:t> </a:t>
          </a:r>
          <a:r>
            <a:rPr lang="fr-FR" dirty="0" err="1"/>
            <a:t>price</a:t>
          </a:r>
          <a:r>
            <a:rPr lang="fr-FR" dirty="0"/>
            <a:t> </a:t>
          </a:r>
          <a:r>
            <a:rPr lang="fr-FR" dirty="0" err="1"/>
            <a:t>differences</a:t>
          </a:r>
          <a:r>
            <a:rPr lang="fr-FR" dirty="0"/>
            <a:t> (10 </a:t>
          </a:r>
          <a:r>
            <a:rPr lang="fr-FR" dirty="0" err="1"/>
            <a:t>linear</a:t>
          </a:r>
          <a:r>
            <a:rPr lang="fr-FR" dirty="0"/>
            <a:t>, 31 at 3 blocks…)</a:t>
          </a:r>
          <a:endParaRPr lang="en-US" dirty="0"/>
        </a:p>
      </dgm:t>
    </dgm:pt>
    <dgm:pt modelId="{15F66DE8-5856-42ED-8578-E5465A0FC38B}" type="parTrans" cxnId="{D215B0A1-F4FC-4751-B054-62113E2DAE01}">
      <dgm:prSet/>
      <dgm:spPr/>
      <dgm:t>
        <a:bodyPr/>
        <a:lstStyle/>
        <a:p>
          <a:endParaRPr lang="en-US"/>
        </a:p>
      </dgm:t>
    </dgm:pt>
    <dgm:pt modelId="{E1137B98-9B90-4ECB-B0DA-1530551D3B73}" type="sibTrans" cxnId="{D215B0A1-F4FC-4751-B054-62113E2DAE01}">
      <dgm:prSet/>
      <dgm:spPr/>
      <dgm:t>
        <a:bodyPr/>
        <a:lstStyle/>
        <a:p>
          <a:endParaRPr lang="en-US"/>
        </a:p>
      </dgm:t>
    </dgm:pt>
    <dgm:pt modelId="{71B92C08-7E60-4A87-B6BB-757127D0F342}">
      <dgm:prSet/>
      <dgm:spPr/>
      <dgm:t>
        <a:bodyPr/>
        <a:lstStyle/>
        <a:p>
          <a:r>
            <a:rPr lang="en-US" dirty="0"/>
            <a:t>The lifeline rate: progressive pricing and energy poverty </a:t>
          </a:r>
        </a:p>
      </dgm:t>
    </dgm:pt>
    <dgm:pt modelId="{58999984-48C1-4A0C-99D7-E6CD353F832B}" type="parTrans" cxnId="{25658988-6D0B-4FC0-B5ED-D6FFFBB49F7D}">
      <dgm:prSet/>
      <dgm:spPr/>
      <dgm:t>
        <a:bodyPr/>
        <a:lstStyle/>
        <a:p>
          <a:endParaRPr lang="en-US"/>
        </a:p>
      </dgm:t>
    </dgm:pt>
    <dgm:pt modelId="{3D38935F-09C8-4D9E-AAE9-5E40AEFB222F}" type="sibTrans" cxnId="{25658988-6D0B-4FC0-B5ED-D6FFFBB49F7D}">
      <dgm:prSet/>
      <dgm:spPr/>
      <dgm:t>
        <a:bodyPr/>
        <a:lstStyle/>
        <a:p>
          <a:endParaRPr lang="en-US"/>
        </a:p>
      </dgm:t>
    </dgm:pt>
    <dgm:pt modelId="{82FC65DC-8331-41CA-AE75-24615049FBEB}">
      <dgm:prSet/>
      <dgm:spPr/>
      <dgm:t>
        <a:bodyPr/>
        <a:lstStyle/>
        <a:p>
          <a:r>
            <a:rPr lang="en-US" dirty="0"/>
            <a:t>The dilemma of progressive pricing: covering costs vs. access</a:t>
          </a:r>
        </a:p>
      </dgm:t>
    </dgm:pt>
    <dgm:pt modelId="{A105A732-DF64-405A-89E4-EDED1A5EC0CA}" type="parTrans" cxnId="{C3E597D2-0076-4001-9900-D52D7B44020D}">
      <dgm:prSet/>
      <dgm:spPr/>
      <dgm:t>
        <a:bodyPr/>
        <a:lstStyle/>
        <a:p>
          <a:endParaRPr lang="en-US"/>
        </a:p>
      </dgm:t>
    </dgm:pt>
    <dgm:pt modelId="{A7E2CA76-38F3-44D1-A003-C9EC6F6B01F2}" type="sibTrans" cxnId="{C3E597D2-0076-4001-9900-D52D7B44020D}">
      <dgm:prSet/>
      <dgm:spPr/>
      <dgm:t>
        <a:bodyPr/>
        <a:lstStyle/>
        <a:p>
          <a:endParaRPr lang="en-US"/>
        </a:p>
      </dgm:t>
    </dgm:pt>
    <dgm:pt modelId="{C42A9686-5A5C-40FA-9515-8AE168790E29}">
      <dgm:prSet/>
      <dgm:spPr/>
      <dgm:t>
        <a:bodyPr/>
        <a:lstStyle/>
        <a:p>
          <a:r>
            <a:rPr lang="fr-FR" b="1" dirty="0">
              <a:solidFill>
                <a:schemeClr val="accent5"/>
              </a:solidFill>
            </a:rPr>
            <a:t>2. </a:t>
          </a:r>
          <a:r>
            <a:rPr lang="en-US" b="1" dirty="0">
              <a:solidFill>
                <a:schemeClr val="accent5"/>
              </a:solidFill>
            </a:rPr>
            <a:t>Regressive pricing for productive use</a:t>
          </a:r>
          <a:endParaRPr lang="en-US" dirty="0">
            <a:solidFill>
              <a:schemeClr val="accent5"/>
            </a:solidFill>
          </a:endParaRPr>
        </a:p>
      </dgm:t>
    </dgm:pt>
    <dgm:pt modelId="{05DC8D85-4027-4EE0-9792-02E38A40741E}" type="parTrans" cxnId="{0E6E8F59-32DE-43EC-A2ED-FD720D2D310B}">
      <dgm:prSet/>
      <dgm:spPr/>
      <dgm:t>
        <a:bodyPr/>
        <a:lstStyle/>
        <a:p>
          <a:endParaRPr lang="en-US"/>
        </a:p>
      </dgm:t>
    </dgm:pt>
    <dgm:pt modelId="{09CEAD19-96A4-4E9C-B746-B8C574AABF68}" type="sibTrans" cxnId="{0E6E8F59-32DE-43EC-A2ED-FD720D2D310B}">
      <dgm:prSet/>
      <dgm:spPr/>
      <dgm:t>
        <a:bodyPr/>
        <a:lstStyle/>
        <a:p>
          <a:endParaRPr lang="en-US"/>
        </a:p>
      </dgm:t>
    </dgm:pt>
    <dgm:pt modelId="{F6F221DB-C007-47E0-AB0C-9E15975886B4}">
      <dgm:prSet/>
      <dgm:spPr/>
      <dgm:t>
        <a:bodyPr/>
        <a:lstStyle/>
        <a:p>
          <a:r>
            <a:rPr lang="fr-FR" dirty="0" err="1"/>
            <a:t>Tariff</a:t>
          </a:r>
          <a:r>
            <a:rPr lang="fr-FR" dirty="0"/>
            <a:t> structures </a:t>
          </a:r>
          <a:r>
            <a:rPr lang="fr-FR"/>
            <a:t>and exemptions</a:t>
          </a:r>
          <a:endParaRPr lang="en-US" dirty="0"/>
        </a:p>
      </dgm:t>
    </dgm:pt>
    <dgm:pt modelId="{52B2381B-F1A8-46A2-918F-6FD0AC6171FD}" type="parTrans" cxnId="{6A969C99-2398-4733-A408-BCADA07FC82C}">
      <dgm:prSet/>
      <dgm:spPr/>
      <dgm:t>
        <a:bodyPr/>
        <a:lstStyle/>
        <a:p>
          <a:endParaRPr lang="en-US"/>
        </a:p>
      </dgm:t>
    </dgm:pt>
    <dgm:pt modelId="{DAAB55AD-588A-4611-8B49-59B4DD69A17B}" type="sibTrans" cxnId="{6A969C99-2398-4733-A408-BCADA07FC82C}">
      <dgm:prSet/>
      <dgm:spPr/>
      <dgm:t>
        <a:bodyPr/>
        <a:lstStyle/>
        <a:p>
          <a:endParaRPr lang="en-US"/>
        </a:p>
      </dgm:t>
    </dgm:pt>
    <dgm:pt modelId="{7B265533-213D-4888-A710-C3B2A8A4D014}">
      <dgm:prSet/>
      <dgm:spPr/>
      <dgm:t>
        <a:bodyPr/>
        <a:lstStyle/>
        <a:p>
          <a:r>
            <a:rPr lang="fr-FR"/>
            <a:t>By economic activity</a:t>
          </a:r>
          <a:endParaRPr lang="en-US" dirty="0"/>
        </a:p>
      </dgm:t>
    </dgm:pt>
    <dgm:pt modelId="{3A5C1A1E-451E-4D2E-B1BE-3A2825A80E6B}" type="parTrans" cxnId="{0D600BA8-4D10-4DF2-8AC9-E8BCBB5160B8}">
      <dgm:prSet/>
      <dgm:spPr/>
      <dgm:t>
        <a:bodyPr/>
        <a:lstStyle/>
        <a:p>
          <a:endParaRPr lang="en-US"/>
        </a:p>
      </dgm:t>
    </dgm:pt>
    <dgm:pt modelId="{F3A28E48-9B20-4EBC-8667-21F0644AFCE0}" type="sibTrans" cxnId="{0D600BA8-4D10-4DF2-8AC9-E8BCBB5160B8}">
      <dgm:prSet/>
      <dgm:spPr/>
      <dgm:t>
        <a:bodyPr/>
        <a:lstStyle/>
        <a:p>
          <a:endParaRPr lang="en-US"/>
        </a:p>
      </dgm:t>
    </dgm:pt>
    <dgm:pt modelId="{3F19744E-D33E-4786-A461-D20220C4FF91}" type="pres">
      <dgm:prSet presAssocID="{3C3CF704-DE77-4268-994D-7B89E8BD6C98}" presName="linear" presStyleCnt="0">
        <dgm:presLayoutVars>
          <dgm:dir/>
          <dgm:animLvl val="lvl"/>
          <dgm:resizeHandles val="exact"/>
        </dgm:presLayoutVars>
      </dgm:prSet>
      <dgm:spPr/>
    </dgm:pt>
    <dgm:pt modelId="{E675D648-EECC-4BA8-B546-9CC35472E443}" type="pres">
      <dgm:prSet presAssocID="{C422456D-F7CD-4648-B486-5A6B3571A497}" presName="parentLin" presStyleCnt="0"/>
      <dgm:spPr/>
    </dgm:pt>
    <dgm:pt modelId="{1F84D610-BA92-4705-9212-4A92742DEC33}" type="pres">
      <dgm:prSet presAssocID="{C422456D-F7CD-4648-B486-5A6B3571A497}" presName="parentLeftMargin" presStyleLbl="node1" presStyleIdx="0" presStyleCnt="2"/>
      <dgm:spPr/>
    </dgm:pt>
    <dgm:pt modelId="{350E9861-3F4F-40B1-A070-DF19DBDFA10C}" type="pres">
      <dgm:prSet presAssocID="{C422456D-F7CD-4648-B486-5A6B3571A49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2E809FE-5D49-4573-B5B0-48D4F4568D4C}" type="pres">
      <dgm:prSet presAssocID="{C422456D-F7CD-4648-B486-5A6B3571A497}" presName="negativeSpace" presStyleCnt="0"/>
      <dgm:spPr/>
    </dgm:pt>
    <dgm:pt modelId="{5D921148-F245-4746-B56E-60E95EF6A94E}" type="pres">
      <dgm:prSet presAssocID="{C422456D-F7CD-4648-B486-5A6B3571A497}" presName="childText" presStyleLbl="conFgAcc1" presStyleIdx="0" presStyleCnt="2">
        <dgm:presLayoutVars>
          <dgm:bulletEnabled val="1"/>
        </dgm:presLayoutVars>
      </dgm:prSet>
      <dgm:spPr/>
    </dgm:pt>
    <dgm:pt modelId="{6CA9BF73-B639-4382-AD74-3C37A98AA268}" type="pres">
      <dgm:prSet presAssocID="{8FD534D3-64C4-4501-9FBA-D54AC106A0B3}" presName="spaceBetweenRectangles" presStyleCnt="0"/>
      <dgm:spPr/>
    </dgm:pt>
    <dgm:pt modelId="{3FBC29AC-13DB-4D87-AC70-D8CCAB671D2D}" type="pres">
      <dgm:prSet presAssocID="{C42A9686-5A5C-40FA-9515-8AE168790E29}" presName="parentLin" presStyleCnt="0"/>
      <dgm:spPr/>
    </dgm:pt>
    <dgm:pt modelId="{778C6194-7255-4C9D-9986-BAD3CC88625C}" type="pres">
      <dgm:prSet presAssocID="{C42A9686-5A5C-40FA-9515-8AE168790E29}" presName="parentLeftMargin" presStyleLbl="node1" presStyleIdx="0" presStyleCnt="2"/>
      <dgm:spPr/>
    </dgm:pt>
    <dgm:pt modelId="{E0F32CB6-ABB6-4E4F-AB3E-2839A3232E04}" type="pres">
      <dgm:prSet presAssocID="{C42A9686-5A5C-40FA-9515-8AE168790E2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E23BF6C-252A-491D-9362-51E120047B9C}" type="pres">
      <dgm:prSet presAssocID="{C42A9686-5A5C-40FA-9515-8AE168790E29}" presName="negativeSpace" presStyleCnt="0"/>
      <dgm:spPr/>
    </dgm:pt>
    <dgm:pt modelId="{60342190-70AB-4D5A-9FD2-E99FC200D299}" type="pres">
      <dgm:prSet presAssocID="{C42A9686-5A5C-40FA-9515-8AE168790E29}" presName="childText" presStyleLbl="conFgAcc1" presStyleIdx="1" presStyleCnt="2" custLinFactNeighborY="15891">
        <dgm:presLayoutVars>
          <dgm:bulletEnabled val="1"/>
        </dgm:presLayoutVars>
      </dgm:prSet>
      <dgm:spPr/>
    </dgm:pt>
  </dgm:ptLst>
  <dgm:cxnLst>
    <dgm:cxn modelId="{95A4230D-1EAE-44F3-AEBA-4AA88CF6767B}" type="presOf" srcId="{C422456D-F7CD-4648-B486-5A6B3571A497}" destId="{350E9861-3F4F-40B1-A070-DF19DBDFA10C}" srcOrd="1" destOrd="0" presId="urn:microsoft.com/office/officeart/2005/8/layout/list1"/>
    <dgm:cxn modelId="{ED7B8217-5AE6-4861-B649-BB1FFF1E409E}" type="presOf" srcId="{7B265533-213D-4888-A710-C3B2A8A4D014}" destId="{60342190-70AB-4D5A-9FD2-E99FC200D299}" srcOrd="0" destOrd="1" presId="urn:microsoft.com/office/officeart/2005/8/layout/list1"/>
    <dgm:cxn modelId="{E970A124-886A-484D-8F7E-804CEAFCA4A7}" type="presOf" srcId="{C42A9686-5A5C-40FA-9515-8AE168790E29}" destId="{778C6194-7255-4C9D-9986-BAD3CC88625C}" srcOrd="0" destOrd="0" presId="urn:microsoft.com/office/officeart/2005/8/layout/list1"/>
    <dgm:cxn modelId="{17479225-023D-435A-B00B-96C5EBADA451}" type="presOf" srcId="{C422456D-F7CD-4648-B486-5A6B3571A497}" destId="{1F84D610-BA92-4705-9212-4A92742DEC33}" srcOrd="0" destOrd="0" presId="urn:microsoft.com/office/officeart/2005/8/layout/list1"/>
    <dgm:cxn modelId="{F2C11554-39B4-44B1-8189-8C00FB8FF0D1}" type="presOf" srcId="{F6F221DB-C007-47E0-AB0C-9E15975886B4}" destId="{60342190-70AB-4D5A-9FD2-E99FC200D299}" srcOrd="0" destOrd="0" presId="urn:microsoft.com/office/officeart/2005/8/layout/list1"/>
    <dgm:cxn modelId="{0E6E8F59-32DE-43EC-A2ED-FD720D2D310B}" srcId="{3C3CF704-DE77-4268-994D-7B89E8BD6C98}" destId="{C42A9686-5A5C-40FA-9515-8AE168790E29}" srcOrd="1" destOrd="0" parTransId="{05DC8D85-4027-4EE0-9792-02E38A40741E}" sibTransId="{09CEAD19-96A4-4E9C-B746-B8C574AABF68}"/>
    <dgm:cxn modelId="{A25B6A82-AF5D-43E2-8452-D27C9428129C}" type="presOf" srcId="{C42A9686-5A5C-40FA-9515-8AE168790E29}" destId="{E0F32CB6-ABB6-4E4F-AB3E-2839A3232E04}" srcOrd="1" destOrd="0" presId="urn:microsoft.com/office/officeart/2005/8/layout/list1"/>
    <dgm:cxn modelId="{25658988-6D0B-4FC0-B5ED-D6FFFBB49F7D}" srcId="{C422456D-F7CD-4648-B486-5A6B3571A497}" destId="{71B92C08-7E60-4A87-B6BB-757127D0F342}" srcOrd="1" destOrd="0" parTransId="{58999984-48C1-4A0C-99D7-E6CD353F832B}" sibTransId="{3D38935F-09C8-4D9E-AAE9-5E40AEFB222F}"/>
    <dgm:cxn modelId="{083F138A-2169-4DFC-A837-21EF8996BE34}" type="presOf" srcId="{3C3CF704-DE77-4268-994D-7B89E8BD6C98}" destId="{3F19744E-D33E-4786-A461-D20220C4FF91}" srcOrd="0" destOrd="0" presId="urn:microsoft.com/office/officeart/2005/8/layout/list1"/>
    <dgm:cxn modelId="{9FB6AC8B-2D24-445E-BF07-B9B35F78832C}" type="presOf" srcId="{82FC65DC-8331-41CA-AE75-24615049FBEB}" destId="{5D921148-F245-4746-B56E-60E95EF6A94E}" srcOrd="0" destOrd="2" presId="urn:microsoft.com/office/officeart/2005/8/layout/list1"/>
    <dgm:cxn modelId="{7DC2BC8C-62FF-4760-8F7F-998921BD7CDD}" type="presOf" srcId="{BBF7AB57-B49D-4C4E-8267-EFEAFCA9F32F}" destId="{5D921148-F245-4746-B56E-60E95EF6A94E}" srcOrd="0" destOrd="0" presId="urn:microsoft.com/office/officeart/2005/8/layout/list1"/>
    <dgm:cxn modelId="{6A969C99-2398-4733-A408-BCADA07FC82C}" srcId="{C42A9686-5A5C-40FA-9515-8AE168790E29}" destId="{F6F221DB-C007-47E0-AB0C-9E15975886B4}" srcOrd="0" destOrd="0" parTransId="{52B2381B-F1A8-46A2-918F-6FD0AC6171FD}" sibTransId="{DAAB55AD-588A-4611-8B49-59B4DD69A17B}"/>
    <dgm:cxn modelId="{D215B0A1-F4FC-4751-B054-62113E2DAE01}" srcId="{C422456D-F7CD-4648-B486-5A6B3571A497}" destId="{BBF7AB57-B49D-4C4E-8267-EFEAFCA9F32F}" srcOrd="0" destOrd="0" parTransId="{15F66DE8-5856-42ED-8578-E5465A0FC38B}" sibTransId="{E1137B98-9B90-4ECB-B0DA-1530551D3B73}"/>
    <dgm:cxn modelId="{0D600BA8-4D10-4DF2-8AC9-E8BCBB5160B8}" srcId="{C42A9686-5A5C-40FA-9515-8AE168790E29}" destId="{7B265533-213D-4888-A710-C3B2A8A4D014}" srcOrd="1" destOrd="0" parTransId="{3A5C1A1E-451E-4D2E-B1BE-3A2825A80E6B}" sibTransId="{F3A28E48-9B20-4EBC-8667-21F0644AFCE0}"/>
    <dgm:cxn modelId="{719D50C5-FCEA-4E29-881C-D64A63B65BA2}" srcId="{3C3CF704-DE77-4268-994D-7B89E8BD6C98}" destId="{C422456D-F7CD-4648-B486-5A6B3571A497}" srcOrd="0" destOrd="0" parTransId="{7EF99281-5640-4F6D-AB15-230C18FC2EAF}" sibTransId="{8FD534D3-64C4-4501-9FBA-D54AC106A0B3}"/>
    <dgm:cxn modelId="{C3E597D2-0076-4001-9900-D52D7B44020D}" srcId="{C422456D-F7CD-4648-B486-5A6B3571A497}" destId="{82FC65DC-8331-41CA-AE75-24615049FBEB}" srcOrd="2" destOrd="0" parTransId="{A105A732-DF64-405A-89E4-EDED1A5EC0CA}" sibTransId="{A7E2CA76-38F3-44D1-A003-C9EC6F6B01F2}"/>
    <dgm:cxn modelId="{A1A16FFC-E64E-4F6F-8EA8-292E35B9314B}" type="presOf" srcId="{71B92C08-7E60-4A87-B6BB-757127D0F342}" destId="{5D921148-F245-4746-B56E-60E95EF6A94E}" srcOrd="0" destOrd="1" presId="urn:microsoft.com/office/officeart/2005/8/layout/list1"/>
    <dgm:cxn modelId="{6160B3C8-CD7E-455E-9906-FA386908DCF0}" type="presParOf" srcId="{3F19744E-D33E-4786-A461-D20220C4FF91}" destId="{E675D648-EECC-4BA8-B546-9CC35472E443}" srcOrd="0" destOrd="0" presId="urn:microsoft.com/office/officeart/2005/8/layout/list1"/>
    <dgm:cxn modelId="{1682C795-3B63-469E-9BB5-723402DAC069}" type="presParOf" srcId="{E675D648-EECC-4BA8-B546-9CC35472E443}" destId="{1F84D610-BA92-4705-9212-4A92742DEC33}" srcOrd="0" destOrd="0" presId="urn:microsoft.com/office/officeart/2005/8/layout/list1"/>
    <dgm:cxn modelId="{590A604B-268E-41F4-A7C1-1ACC307F91E8}" type="presParOf" srcId="{E675D648-EECC-4BA8-B546-9CC35472E443}" destId="{350E9861-3F4F-40B1-A070-DF19DBDFA10C}" srcOrd="1" destOrd="0" presId="urn:microsoft.com/office/officeart/2005/8/layout/list1"/>
    <dgm:cxn modelId="{B9938862-45B1-4FFE-B288-F86D0D605905}" type="presParOf" srcId="{3F19744E-D33E-4786-A461-D20220C4FF91}" destId="{D2E809FE-5D49-4573-B5B0-48D4F4568D4C}" srcOrd="1" destOrd="0" presId="urn:microsoft.com/office/officeart/2005/8/layout/list1"/>
    <dgm:cxn modelId="{A6088C3A-8E28-4699-8E35-0F7627068AB6}" type="presParOf" srcId="{3F19744E-D33E-4786-A461-D20220C4FF91}" destId="{5D921148-F245-4746-B56E-60E95EF6A94E}" srcOrd="2" destOrd="0" presId="urn:microsoft.com/office/officeart/2005/8/layout/list1"/>
    <dgm:cxn modelId="{A6C19407-21A3-48FA-9DF7-5E2464DD37A2}" type="presParOf" srcId="{3F19744E-D33E-4786-A461-D20220C4FF91}" destId="{6CA9BF73-B639-4382-AD74-3C37A98AA268}" srcOrd="3" destOrd="0" presId="urn:microsoft.com/office/officeart/2005/8/layout/list1"/>
    <dgm:cxn modelId="{0A6C6604-1CD1-471D-8A78-F9BF8A686B68}" type="presParOf" srcId="{3F19744E-D33E-4786-A461-D20220C4FF91}" destId="{3FBC29AC-13DB-4D87-AC70-D8CCAB671D2D}" srcOrd="4" destOrd="0" presId="urn:microsoft.com/office/officeart/2005/8/layout/list1"/>
    <dgm:cxn modelId="{5F465518-285F-46C4-BBAD-60A6910D5B63}" type="presParOf" srcId="{3FBC29AC-13DB-4D87-AC70-D8CCAB671D2D}" destId="{778C6194-7255-4C9D-9986-BAD3CC88625C}" srcOrd="0" destOrd="0" presId="urn:microsoft.com/office/officeart/2005/8/layout/list1"/>
    <dgm:cxn modelId="{EB535C87-BE12-4BD0-9075-C1BA41F68972}" type="presParOf" srcId="{3FBC29AC-13DB-4D87-AC70-D8CCAB671D2D}" destId="{E0F32CB6-ABB6-4E4F-AB3E-2839A3232E04}" srcOrd="1" destOrd="0" presId="urn:microsoft.com/office/officeart/2005/8/layout/list1"/>
    <dgm:cxn modelId="{2E7640C4-FD43-4C7F-9C9F-14E07935E169}" type="presParOf" srcId="{3F19744E-D33E-4786-A461-D20220C4FF91}" destId="{8E23BF6C-252A-491D-9362-51E120047B9C}" srcOrd="5" destOrd="0" presId="urn:microsoft.com/office/officeart/2005/8/layout/list1"/>
    <dgm:cxn modelId="{051D4885-A203-4A27-A6EB-AAD601A0711B}" type="presParOf" srcId="{3F19744E-D33E-4786-A461-D20220C4FF91}" destId="{60342190-70AB-4D5A-9FD2-E99FC200D29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21148-F245-4746-B56E-60E95EF6A94E}">
      <dsp:nvSpPr>
        <dsp:cNvPr id="0" name=""/>
        <dsp:cNvSpPr/>
      </dsp:nvSpPr>
      <dsp:spPr>
        <a:xfrm>
          <a:off x="0" y="365750"/>
          <a:ext cx="11756924" cy="206482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2468" tIns="479044" rIns="912468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Linear pricing or two-part tariffs &amp;</a:t>
          </a:r>
          <a:r>
            <a:rPr lang="fr-FR" sz="2300" kern="1200" dirty="0"/>
            <a:t> </a:t>
          </a:r>
          <a:r>
            <a:rPr lang="fr-FR" sz="2300" kern="1200" dirty="0" err="1"/>
            <a:t>insignificant</a:t>
          </a:r>
          <a:r>
            <a:rPr lang="fr-FR" sz="2300" kern="1200" dirty="0"/>
            <a:t> </a:t>
          </a:r>
          <a:r>
            <a:rPr lang="fr-FR" sz="2300" kern="1200" dirty="0" err="1"/>
            <a:t>price</a:t>
          </a:r>
          <a:r>
            <a:rPr lang="fr-FR" sz="2300" kern="1200" dirty="0"/>
            <a:t> </a:t>
          </a:r>
          <a:r>
            <a:rPr lang="fr-FR" sz="2300" kern="1200" dirty="0" err="1"/>
            <a:t>differences</a:t>
          </a:r>
          <a:r>
            <a:rPr lang="fr-FR" sz="2300" kern="1200" dirty="0"/>
            <a:t> (10 </a:t>
          </a:r>
          <a:r>
            <a:rPr lang="fr-FR" sz="2300" kern="1200" dirty="0" err="1"/>
            <a:t>linear</a:t>
          </a:r>
          <a:r>
            <a:rPr lang="fr-FR" sz="2300" kern="1200" dirty="0"/>
            <a:t>, 31 at 3 blocks…)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The lifeline rate: progressive pricing and energy poverty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The dilemma of progressive pricing: covering costs vs. access</a:t>
          </a:r>
        </a:p>
      </dsp:txBody>
      <dsp:txXfrm>
        <a:off x="0" y="365750"/>
        <a:ext cx="11756924" cy="2064825"/>
      </dsp:txXfrm>
    </dsp:sp>
    <dsp:sp modelId="{350E9861-3F4F-40B1-A070-DF19DBDFA10C}">
      <dsp:nvSpPr>
        <dsp:cNvPr id="0" name=""/>
        <dsp:cNvSpPr/>
      </dsp:nvSpPr>
      <dsp:spPr>
        <a:xfrm>
          <a:off x="587846" y="26270"/>
          <a:ext cx="8229846" cy="6789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1069" tIns="0" rIns="311069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 dirty="0">
              <a:solidFill>
                <a:schemeClr val="accent5"/>
              </a:solidFill>
            </a:rPr>
            <a:t>1. A</a:t>
          </a:r>
          <a:r>
            <a:rPr lang="en-US" sz="2300" b="1" kern="1200" dirty="0" err="1">
              <a:solidFill>
                <a:schemeClr val="accent5"/>
              </a:solidFill>
            </a:rPr>
            <a:t>dverse</a:t>
          </a:r>
          <a:r>
            <a:rPr lang="en-US" sz="2300" b="1" kern="1200" dirty="0">
              <a:solidFill>
                <a:schemeClr val="accent5"/>
              </a:solidFill>
            </a:rPr>
            <a:t> effects </a:t>
          </a:r>
          <a:r>
            <a:rPr lang="fr-FR" sz="2300" b="1" kern="1200" dirty="0">
              <a:solidFill>
                <a:schemeClr val="accent5"/>
              </a:solidFill>
            </a:rPr>
            <a:t>on </a:t>
          </a:r>
          <a:r>
            <a:rPr lang="fr-FR" sz="2300" b="1" kern="1200" dirty="0" err="1">
              <a:solidFill>
                <a:schemeClr val="accent5"/>
              </a:solidFill>
            </a:rPr>
            <a:t>electricity</a:t>
          </a:r>
          <a:r>
            <a:rPr lang="fr-FR" sz="2300" b="1" kern="1200" dirty="0">
              <a:solidFill>
                <a:schemeClr val="accent5"/>
              </a:solidFill>
            </a:rPr>
            <a:t> </a:t>
          </a:r>
          <a:r>
            <a:rPr lang="fr-FR" sz="2300" b="1" kern="1200" dirty="0" err="1">
              <a:solidFill>
                <a:schemeClr val="accent5"/>
              </a:solidFill>
            </a:rPr>
            <a:t>access</a:t>
          </a:r>
          <a:r>
            <a:rPr lang="fr-FR" sz="2300" b="1" kern="1200" dirty="0">
              <a:solidFill>
                <a:schemeClr val="accent5"/>
              </a:solidFill>
            </a:rPr>
            <a:t> for </a:t>
          </a:r>
          <a:r>
            <a:rPr lang="fr-FR" sz="2300" b="1" kern="1200" dirty="0" err="1">
              <a:solidFill>
                <a:schemeClr val="accent5"/>
              </a:solidFill>
            </a:rPr>
            <a:t>residential</a:t>
          </a:r>
          <a:r>
            <a:rPr lang="fr-FR" sz="2300" b="1" kern="1200" dirty="0">
              <a:solidFill>
                <a:schemeClr val="accent5"/>
              </a:solidFill>
            </a:rPr>
            <a:t> </a:t>
          </a:r>
          <a:r>
            <a:rPr lang="fr-FR" sz="2300" b="1" kern="1200" dirty="0" err="1">
              <a:solidFill>
                <a:schemeClr val="accent5"/>
              </a:solidFill>
            </a:rPr>
            <a:t>sector</a:t>
          </a:r>
          <a:endParaRPr lang="en-US" sz="2300" kern="1200" dirty="0">
            <a:solidFill>
              <a:schemeClr val="accent5"/>
            </a:solidFill>
          </a:endParaRPr>
        </a:p>
      </dsp:txBody>
      <dsp:txXfrm>
        <a:off x="620990" y="59414"/>
        <a:ext cx="8163558" cy="612672"/>
      </dsp:txXfrm>
    </dsp:sp>
    <dsp:sp modelId="{60342190-70AB-4D5A-9FD2-E99FC200D299}">
      <dsp:nvSpPr>
        <dsp:cNvPr id="0" name=""/>
        <dsp:cNvSpPr/>
      </dsp:nvSpPr>
      <dsp:spPr>
        <a:xfrm>
          <a:off x="0" y="2920527"/>
          <a:ext cx="11756924" cy="134032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2468" tIns="479044" rIns="912468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300" kern="1200" dirty="0" err="1"/>
            <a:t>Tariff</a:t>
          </a:r>
          <a:r>
            <a:rPr lang="fr-FR" sz="2300" kern="1200" dirty="0"/>
            <a:t> structures </a:t>
          </a:r>
          <a:r>
            <a:rPr lang="fr-FR" sz="2300" kern="1200"/>
            <a:t>and exemptions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300" kern="1200"/>
            <a:t>By economic activity</a:t>
          </a:r>
          <a:endParaRPr lang="en-US" sz="2300" kern="1200" dirty="0"/>
        </a:p>
      </dsp:txBody>
      <dsp:txXfrm>
        <a:off x="0" y="2920527"/>
        <a:ext cx="11756924" cy="1340325"/>
      </dsp:txXfrm>
    </dsp:sp>
    <dsp:sp modelId="{E0F32CB6-ABB6-4E4F-AB3E-2839A3232E04}">
      <dsp:nvSpPr>
        <dsp:cNvPr id="0" name=""/>
        <dsp:cNvSpPr/>
      </dsp:nvSpPr>
      <dsp:spPr>
        <a:xfrm>
          <a:off x="587846" y="2554776"/>
          <a:ext cx="8229846" cy="6789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1069" tIns="0" rIns="311069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 dirty="0">
              <a:solidFill>
                <a:schemeClr val="accent5"/>
              </a:solidFill>
            </a:rPr>
            <a:t>2. </a:t>
          </a:r>
          <a:r>
            <a:rPr lang="en-US" sz="2300" b="1" kern="1200" dirty="0">
              <a:solidFill>
                <a:schemeClr val="accent5"/>
              </a:solidFill>
            </a:rPr>
            <a:t>Regressive pricing for productive use</a:t>
          </a:r>
          <a:endParaRPr lang="en-US" sz="2300" kern="1200" dirty="0">
            <a:solidFill>
              <a:schemeClr val="accent5"/>
            </a:solidFill>
          </a:endParaRPr>
        </a:p>
      </dsp:txBody>
      <dsp:txXfrm>
        <a:off x="620990" y="2587920"/>
        <a:ext cx="8163558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D1835-A802-49A7-86B6-39C47AD1EEAB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B907B-54D5-4E1C-9CF8-C17F3B6A59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826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trike="sngStrik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EB907B-54D5-4E1C-9CF8-C17F3B6A598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714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B907B-54D5-4E1C-9CF8-C17F3B6A598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930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B907B-54D5-4E1C-9CF8-C17F3B6A5984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654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55045-C0EA-461C-881A-442E98830684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6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B55045-C0EA-461C-881A-442E98830684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3125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55045-C0EA-461C-881A-442E9883068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103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endParaRPr lang="fr-FR" b="1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B55045-C0EA-461C-881A-442E98830684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1680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Symbol" panose="05050102010706020507" pitchFamily="18" charset="2"/>
              <a:buChar char="Þ"/>
            </a:pPr>
            <a:endParaRPr lang="fr-FR" b="1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55045-C0EA-461C-881A-442E9883068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946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EB907B-54D5-4E1C-9CF8-C17F3B6A598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565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B907B-54D5-4E1C-9CF8-C17F3B6A598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200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B907B-54D5-4E1C-9CF8-C17F3B6A598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850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B907B-54D5-4E1C-9CF8-C17F3B6A598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26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B2A6-1846-4768-902A-54A73C3933EC}" type="datetime1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F42F-9288-40FD-88DB-72EDFFB4B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13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C3D9-2081-4158-82CF-811785509496}" type="datetime1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F42F-9288-40FD-88DB-72EDFFB4B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24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71EF-0F4F-44F7-AEE7-9C76C2AF4E97}" type="datetime1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F42F-9288-40FD-88DB-72EDFFB4B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806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69FC-0290-48C1-8BB3-CB4835B67DDA}" type="datetime1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0424-70CE-41CF-9E18-1DABB165D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641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BE31-65B6-4047-A9C9-C0863B274D28}" type="datetime1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0424-70CE-41CF-9E18-1DABB165D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7692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7D4F-2F12-49D0-B059-97D5C4D554CA}" type="datetime1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0424-70CE-41CF-9E18-1DABB165D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050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B571-AC8C-4549-A931-F311DAD7EB30}" type="datetime1">
              <a:rPr lang="fr-FR" smtClean="0"/>
              <a:t>07/06/2021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0424-70CE-41CF-9E18-1DABB165D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367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39D2-57BE-48A8-84A0-FC43D94A4004}" type="datetime1">
              <a:rPr lang="fr-FR" smtClean="0"/>
              <a:t>07/06/2021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0424-70CE-41CF-9E18-1DABB165D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112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3AAE-7753-4AB2-A24F-110DF77F797F}" type="datetime1">
              <a:rPr lang="fr-FR" smtClean="0"/>
              <a:t>07/06/2021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0424-70CE-41CF-9E18-1DABB165D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0403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58F9-EFCC-46DD-9E26-4638D6C1F900}" type="datetime1">
              <a:rPr lang="fr-FR" smtClean="0"/>
              <a:t>07/06/2021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0424-70CE-41CF-9E18-1DABB165D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150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CDAA-C94A-4B19-82B7-52717532E13E}" type="datetime1">
              <a:rPr lang="fr-FR" smtClean="0"/>
              <a:t>07/06/2021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0424-70CE-41CF-9E18-1DABB165D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65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2253-EB4F-42FA-B169-CAE5D5AFE950}" type="datetime1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F42F-9288-40FD-88DB-72EDFFB4B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323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9B1F-15FF-433F-88C1-DA9D2FC4D8B4}" type="datetime1">
              <a:rPr lang="fr-FR" smtClean="0"/>
              <a:t>07/06/2021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0424-70CE-41CF-9E18-1DABB165D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678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E7846-A3E7-497A-8DA5-A33627A90075}" type="datetime1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0424-70CE-41CF-9E18-1DABB165D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7085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C1ED-0981-4179-8329-414F6BF76F11}" type="datetime1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0424-70CE-41CF-9E18-1DABB165D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32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0EE0-1CF9-45F9-88CF-36BBAC42BA8B}" type="datetime1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F42F-9288-40FD-88DB-72EDFFB4B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56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D3E2-863F-4742-8D91-1EA799216727}" type="datetime1">
              <a:rPr lang="fr-FR" smtClean="0"/>
              <a:t>07/06/2021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F42F-9288-40FD-88DB-72EDFFB4B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4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2D81-10C5-467F-8678-419FFAAABFD4}" type="datetime1">
              <a:rPr lang="fr-FR" smtClean="0"/>
              <a:t>07/06/2021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F42F-9288-40FD-88DB-72EDFFB4B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30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18B7-7BB7-4961-9ABA-AD8E1B1377C4}" type="datetime1">
              <a:rPr lang="fr-FR" smtClean="0"/>
              <a:t>07/06/2021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F42F-9288-40FD-88DB-72EDFFB4B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67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CFBA-8102-4833-89A5-0AA6AB3CC962}" type="datetime1">
              <a:rPr lang="fr-FR" smtClean="0"/>
              <a:t>07/06/2021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F42F-9288-40FD-88DB-72EDFFB4B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45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0B32-EC0E-438E-9839-2C0F074F743E}" type="datetime1">
              <a:rPr lang="fr-FR" smtClean="0"/>
              <a:t>07/06/2021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F42F-9288-40FD-88DB-72EDFFB4B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59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37D5-7B74-4A2C-8501-7225DC41DD10}" type="datetime1">
              <a:rPr lang="fr-FR" smtClean="0"/>
              <a:t>07/06/2021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F42F-9288-40FD-88DB-72EDFFB4B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08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F1785-9613-46CC-A28C-9A49E72464E6}" type="datetime1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2F42F-9288-40FD-88DB-72EDFFB4B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46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47494-6862-4096-98FF-90B3DEBC54E0}" type="datetime1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A0424-70CE-41CF-9E18-1DABB165D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16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04323" y="1769517"/>
            <a:ext cx="9942213" cy="2811171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r>
              <a:rPr lang="en-US" sz="4000" dirty="0">
                <a:solidFill>
                  <a:schemeClr val="accent1"/>
                </a:solidFill>
                <a:latin typeface="+mn-lt"/>
              </a:rPr>
              <a:t>Access to electricity in Sub-Saharan Africa: </a:t>
            </a:r>
            <a:br>
              <a:rPr lang="en-US" sz="4000" dirty="0">
                <a:solidFill>
                  <a:schemeClr val="accent1"/>
                </a:solidFill>
                <a:latin typeface="+mn-lt"/>
              </a:rPr>
            </a:br>
            <a:r>
              <a:rPr lang="en-US" sz="4000" dirty="0">
                <a:solidFill>
                  <a:schemeClr val="accent1"/>
                </a:solidFill>
                <a:latin typeface="+mn-lt"/>
              </a:rPr>
              <a:t>the regressive effect of tariff structures on urban and rural on-grid households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625302" y="4984520"/>
            <a:ext cx="5650870" cy="16018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endParaRPr lang="en-US" dirty="0"/>
          </a:p>
          <a:p>
            <a:r>
              <a:rPr lang="en-US" dirty="0"/>
              <a:t>Sandrine MICHEL &amp; Alexis VESSAT, 2021</a:t>
            </a:r>
          </a:p>
          <a:p>
            <a:r>
              <a:rPr lang="en-US" dirty="0"/>
              <a:t>University of Montpellier, ART-Dev</a:t>
            </a:r>
          </a:p>
          <a:p>
            <a:pPr algn="r"/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156C408-765E-470B-99F3-91AD444EE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22592"/>
            <a:ext cx="1340427" cy="83540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94969" y="706593"/>
            <a:ext cx="11513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/>
              <a:t>The 1st IAEE Online Conference</a:t>
            </a:r>
            <a:r>
              <a:rPr lang="fr-FR" sz="2400" b="1" dirty="0"/>
              <a:t> – 7th – 9th June 2021</a:t>
            </a:r>
          </a:p>
        </p:txBody>
      </p:sp>
    </p:spTree>
    <p:extLst>
      <p:ext uri="{BB962C8B-B14F-4D97-AF65-F5344CB8AC3E}">
        <p14:creationId xmlns:p14="http://schemas.microsoft.com/office/powerpoint/2010/main" val="277086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F42F-9288-40FD-88DB-72EDFFB4B819}" type="slidenum">
              <a:rPr lang="fr-FR" smtClean="0"/>
              <a:t>10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92676" y="804021"/>
            <a:ext cx="543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chemeClr val="accent5"/>
                </a:solidFill>
              </a:rPr>
              <a:t>4. </a:t>
            </a:r>
            <a:r>
              <a:rPr lang="fr-FR" sz="2800" b="1" dirty="0" err="1">
                <a:solidFill>
                  <a:schemeClr val="accent5"/>
                </a:solidFill>
              </a:rPr>
              <a:t>Tariffs</a:t>
            </a:r>
            <a:r>
              <a:rPr lang="fr-FR" sz="2800" b="1" dirty="0">
                <a:solidFill>
                  <a:schemeClr val="accent5"/>
                </a:solidFill>
              </a:rPr>
              <a:t> and </a:t>
            </a:r>
            <a:r>
              <a:rPr lang="fr-FR" sz="2800" b="1" dirty="0" err="1">
                <a:solidFill>
                  <a:schemeClr val="accent5"/>
                </a:solidFill>
              </a:rPr>
              <a:t>low</a:t>
            </a:r>
            <a:r>
              <a:rPr lang="fr-FR" sz="2800" b="1" dirty="0">
                <a:solidFill>
                  <a:schemeClr val="accent5"/>
                </a:solidFill>
              </a:rPr>
              <a:t> </a:t>
            </a:r>
            <a:r>
              <a:rPr lang="fr-FR" sz="2800" b="1" dirty="0" err="1">
                <a:solidFill>
                  <a:schemeClr val="accent5"/>
                </a:solidFill>
              </a:rPr>
              <a:t>income</a:t>
            </a:r>
            <a:r>
              <a:rPr lang="fr-FR" sz="2800" b="1" dirty="0">
                <a:solidFill>
                  <a:schemeClr val="accent5"/>
                </a:solidFill>
              </a:rPr>
              <a:t> quintiles 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384918"/>
              </p:ext>
            </p:extLst>
          </p:nvPr>
        </p:nvGraphicFramePr>
        <p:xfrm>
          <a:off x="0" y="0"/>
          <a:ext cx="121919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727">
                  <a:extLst>
                    <a:ext uri="{9D8B030D-6E8A-4147-A177-3AD203B41FA5}">
                      <a16:colId xmlns:a16="http://schemas.microsoft.com/office/drawing/2014/main" val="703342600"/>
                    </a:ext>
                  </a:extLst>
                </a:gridCol>
                <a:gridCol w="2028701">
                  <a:extLst>
                    <a:ext uri="{9D8B030D-6E8A-4147-A177-3AD203B41FA5}">
                      <a16:colId xmlns:a16="http://schemas.microsoft.com/office/drawing/2014/main" val="2250604006"/>
                    </a:ext>
                  </a:extLst>
                </a:gridCol>
                <a:gridCol w="1493817">
                  <a:extLst>
                    <a:ext uri="{9D8B030D-6E8A-4147-A177-3AD203B41FA5}">
                      <a16:colId xmlns:a16="http://schemas.microsoft.com/office/drawing/2014/main" val="1306026685"/>
                    </a:ext>
                  </a:extLst>
                </a:gridCol>
                <a:gridCol w="1989611">
                  <a:extLst>
                    <a:ext uri="{9D8B030D-6E8A-4147-A177-3AD203B41FA5}">
                      <a16:colId xmlns:a16="http://schemas.microsoft.com/office/drawing/2014/main" val="33453450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564872926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12342386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277066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Contex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Researc</a:t>
                      </a:r>
                      <a:r>
                        <a:rPr lang="fr-FR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question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 SSA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tariffs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Energy</a:t>
                      </a:r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poverty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metric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 Data &amp;</a:t>
                      </a:r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Model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6. </a:t>
                      </a:r>
                      <a:r>
                        <a:rPr lang="fr-FR" dirty="0" err="1"/>
                        <a:t>Results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7.</a:t>
                      </a:r>
                      <a:r>
                        <a:rPr lang="fr-FR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Conclusion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57798"/>
                  </a:ext>
                </a:extLst>
              </a:tr>
            </a:tbl>
          </a:graphicData>
        </a:graphic>
      </p:graphicFrame>
      <p:graphicFrame>
        <p:nvGraphicFramePr>
          <p:cNvPr id="9" name="Espace réservé du contenu 3">
            <a:extLst>
              <a:ext uri="{FF2B5EF4-FFF2-40B4-BE49-F238E27FC236}">
                <a16:creationId xmlns:a16="http://schemas.microsoft.com/office/drawing/2014/main" id="{44A41A14-D094-45E4-842F-7D5772DF7C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318334"/>
              </p:ext>
            </p:extLst>
          </p:nvPr>
        </p:nvGraphicFramePr>
        <p:xfrm>
          <a:off x="623456" y="1429767"/>
          <a:ext cx="11437722" cy="518918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57499">
                  <a:extLst>
                    <a:ext uri="{9D8B030D-6E8A-4147-A177-3AD203B41FA5}">
                      <a16:colId xmlns:a16="http://schemas.microsoft.com/office/drawing/2014/main" val="3265302202"/>
                    </a:ext>
                  </a:extLst>
                </a:gridCol>
                <a:gridCol w="2847109">
                  <a:extLst>
                    <a:ext uri="{9D8B030D-6E8A-4147-A177-3AD203B41FA5}">
                      <a16:colId xmlns:a16="http://schemas.microsoft.com/office/drawing/2014/main" val="4246098337"/>
                    </a:ext>
                  </a:extLst>
                </a:gridCol>
                <a:gridCol w="2795154">
                  <a:extLst>
                    <a:ext uri="{9D8B030D-6E8A-4147-A177-3AD203B41FA5}">
                      <a16:colId xmlns:a16="http://schemas.microsoft.com/office/drawing/2014/main" val="2531931240"/>
                    </a:ext>
                  </a:extLst>
                </a:gridCol>
                <a:gridCol w="2937960">
                  <a:extLst>
                    <a:ext uri="{9D8B030D-6E8A-4147-A177-3AD203B41FA5}">
                      <a16:colId xmlns:a16="http://schemas.microsoft.com/office/drawing/2014/main" val="2219435894"/>
                    </a:ext>
                  </a:extLst>
                </a:gridCol>
              </a:tblGrid>
              <a:tr h="60685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accent5"/>
                          </a:solidFill>
                        </a:rPr>
                        <a:t>Residential tariffs correctly </a:t>
                      </a:r>
                    </a:p>
                    <a:p>
                      <a:pPr algn="ctr"/>
                      <a:r>
                        <a:rPr lang="en-US" sz="2400" b="0" dirty="0">
                          <a:solidFill>
                            <a:schemeClr val="accent5"/>
                          </a:solidFill>
                        </a:rPr>
                        <a:t>target quintiles 1 &amp; 2</a:t>
                      </a:r>
                      <a:endParaRPr lang="fr-FR" sz="2400" b="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711" marR="61711" marT="30856" marB="3085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accent5"/>
                          </a:solidFill>
                        </a:rPr>
                        <a:t>Residential pricing miss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accent5"/>
                          </a:solidFill>
                        </a:rPr>
                        <a:t>quintiles 1 &amp; 2</a:t>
                      </a:r>
                      <a:endParaRPr lang="fr-FR" sz="2400" b="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711" marR="61711" marT="30856" marB="3085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88378"/>
                  </a:ext>
                </a:extLst>
              </a:tr>
              <a:tr h="532903">
                <a:tc gridSpan="2"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G1 (High AR </a:t>
                      </a:r>
                      <a:r>
                        <a:rPr lang="fr-FR" sz="1400" dirty="0" err="1"/>
                        <a:t>low</a:t>
                      </a:r>
                      <a:r>
                        <a:rPr lang="fr-FR" sz="1400" dirty="0"/>
                        <a:t> EP)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G2 (</a:t>
                      </a:r>
                      <a:r>
                        <a:rPr lang="fr-FR" sz="1400" dirty="0" err="1"/>
                        <a:t>Median</a:t>
                      </a:r>
                      <a:r>
                        <a:rPr lang="fr-FR" sz="1400" dirty="0"/>
                        <a:t> AR </a:t>
                      </a:r>
                      <a:r>
                        <a:rPr lang="fr-FR" sz="1400" dirty="0" err="1"/>
                        <a:t>low</a:t>
                      </a:r>
                      <a:r>
                        <a:rPr lang="fr-FR" sz="1400" dirty="0"/>
                        <a:t> EP)</a:t>
                      </a:r>
                    </a:p>
                  </a:txBody>
                  <a:tcPr marL="61711" marR="61711" marT="30856" marB="3085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G</a:t>
                      </a:r>
                      <a:r>
                        <a:rPr lang="fr-FR" sz="1400" baseline="0" dirty="0"/>
                        <a:t>3 (High AR High EP)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baseline="0" dirty="0"/>
                        <a:t>G4 (Low AR Low EP)</a:t>
                      </a:r>
                      <a:endParaRPr lang="fr-FR" sz="1400" dirty="0"/>
                    </a:p>
                  </a:txBody>
                  <a:tcPr marL="61711" marR="61711" marT="30856" marB="3085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059117"/>
                  </a:ext>
                </a:extLst>
              </a:tr>
              <a:tr h="2084573">
                <a:tc>
                  <a:txBody>
                    <a:bodyPr/>
                    <a:lstStyle/>
                    <a:p>
                      <a:pPr algn="ctr"/>
                      <a:r>
                        <a:rPr lang="fr-FR" sz="1400" i="0" dirty="0">
                          <a:latin typeface="+mn-lt"/>
                        </a:rPr>
                        <a:t>Positive </a:t>
                      </a:r>
                      <a:r>
                        <a:rPr lang="fr-FR" sz="1400" i="0" dirty="0" err="1">
                          <a:latin typeface="+mn-lt"/>
                        </a:rPr>
                        <a:t>willingness</a:t>
                      </a:r>
                      <a:r>
                        <a:rPr lang="fr-FR" sz="1400" i="0" dirty="0">
                          <a:latin typeface="+mn-lt"/>
                        </a:rPr>
                        <a:t>-to-</a:t>
                      </a:r>
                      <a:r>
                        <a:rPr lang="fr-FR" sz="1400" i="0" dirty="0" err="1">
                          <a:latin typeface="+mn-lt"/>
                        </a:rPr>
                        <a:t>pay</a:t>
                      </a:r>
                      <a:r>
                        <a:rPr lang="fr-FR" sz="1400" i="0" dirty="0">
                          <a:latin typeface="+mn-lt"/>
                        </a:rPr>
                        <a:t> (WTP)</a:t>
                      </a:r>
                    </a:p>
                    <a:p>
                      <a:pPr algn="ctr"/>
                      <a:endParaRPr lang="fr-FR" sz="1400" i="0" dirty="0">
                        <a:latin typeface="+mn-lt"/>
                      </a:endParaRPr>
                    </a:p>
                    <a:p>
                      <a:pPr algn="ctr"/>
                      <a:endParaRPr lang="fr-FR" sz="1400" i="0" dirty="0">
                        <a:latin typeface="+mn-lt"/>
                      </a:endParaRPr>
                    </a:p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fr-FR" sz="1400" i="0" dirty="0">
                          <a:latin typeface="+mn-lt"/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en-US" sz="1400" b="1" i="0" dirty="0">
                          <a:latin typeface="+mn-lt"/>
                          <a:sym typeface="Wingdings" panose="05000000000000000000" pitchFamily="2" charset="2"/>
                        </a:rPr>
                        <a:t>A</a:t>
                      </a:r>
                      <a:r>
                        <a:rPr lang="en-US" sz="1400" b="1" dirty="0"/>
                        <a:t>cts as a learning effect</a:t>
                      </a:r>
                      <a:endParaRPr lang="fr-FR" sz="1400" b="1" i="0" dirty="0">
                        <a:latin typeface="+mn-lt"/>
                      </a:endParaRPr>
                    </a:p>
                  </a:txBody>
                  <a:tcPr marL="61711" marR="61711" marT="30856" marB="30856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Negative WTP quintile 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/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/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i="0" dirty="0">
                        <a:effectLst/>
                        <a:latin typeface="+mn-lt"/>
                        <a:sym typeface="Wingdings" panose="05000000000000000000" pitchFamily="2" charset="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i="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en-US" sz="1400" b="1" i="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B</a:t>
                      </a:r>
                      <a:r>
                        <a:rPr lang="en-US" sz="1400" b="1" dirty="0"/>
                        <a:t>lack hole in terms of access</a:t>
                      </a:r>
                      <a:endParaRPr lang="fr-FR" sz="1400" i="0" baseline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/>
                        <a:t>Negative WTP quintile 1</a:t>
                      </a:r>
                    </a:p>
                    <a:p>
                      <a:pPr algn="ctr"/>
                      <a:endParaRPr lang="en-US" sz="1400" b="0" i="0" dirty="0"/>
                    </a:p>
                    <a:p>
                      <a:pPr algn="ctr"/>
                      <a:endParaRPr lang="en-US" sz="1400" b="0" i="0" dirty="0"/>
                    </a:p>
                    <a:p>
                      <a:pPr algn="ctr"/>
                      <a:endParaRPr lang="en-US" sz="1400" b="0" i="0" dirty="0"/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i="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T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subsidised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rates are powerless to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trigger access</a:t>
                      </a:r>
                      <a:endParaRPr lang="fr-FR" sz="1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711" marR="61711" marT="30856" marB="3085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Positive WTP for all</a:t>
                      </a:r>
                    </a:p>
                    <a:p>
                      <a:pPr algn="ctr"/>
                      <a:r>
                        <a:rPr lang="en-US" sz="1400" dirty="0"/>
                        <a:t>(exception urban quintile 2)</a:t>
                      </a:r>
                    </a:p>
                    <a:p>
                      <a:pPr algn="ctr"/>
                      <a:endParaRPr lang="en-US" sz="1400" dirty="0"/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i="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supported by the access permitted by lifeline rates</a:t>
                      </a:r>
                    </a:p>
                  </a:txBody>
                  <a:tcPr marL="61711" marR="61711" marT="30856" marB="3085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25373"/>
                  </a:ext>
                </a:extLst>
              </a:tr>
              <a:tr h="1778474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1400" i="0" u="none" dirty="0">
                          <a:latin typeface="+mj-lt"/>
                        </a:rPr>
                        <a:t>Q1WTP G1 (</a:t>
                      </a:r>
                      <a:r>
                        <a:rPr lang="fr-FR" sz="1400" i="0" u="none" dirty="0" err="1">
                          <a:latin typeface="+mj-lt"/>
                        </a:rPr>
                        <a:t>urban</a:t>
                      </a:r>
                      <a:r>
                        <a:rPr lang="fr-FR" sz="1400" i="0" u="none" dirty="0">
                          <a:latin typeface="+mj-lt"/>
                        </a:rPr>
                        <a:t>) : 12.834 ***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1400" i="0" u="none" dirty="0">
                          <a:latin typeface="+mj-lt"/>
                        </a:rPr>
                        <a:t>                              (1.631)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1400" i="0" u="none" dirty="0">
                          <a:latin typeface="+mj-lt"/>
                        </a:rPr>
                        <a:t>Q1WTP G2 (</a:t>
                      </a:r>
                      <a:r>
                        <a:rPr lang="fr-FR" sz="1400" i="0" u="none" dirty="0" err="1">
                          <a:latin typeface="+mj-lt"/>
                        </a:rPr>
                        <a:t>urban</a:t>
                      </a:r>
                      <a:r>
                        <a:rPr lang="fr-FR" sz="1400" i="0" u="none" dirty="0">
                          <a:latin typeface="+mj-lt"/>
                        </a:rPr>
                        <a:t>) : 21.674 ***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1400" i="0" u="none" dirty="0">
                          <a:latin typeface="+mj-lt"/>
                        </a:rPr>
                        <a:t>                               (8.069)</a:t>
                      </a:r>
                    </a:p>
                  </a:txBody>
                  <a:tcPr marL="61711" marR="61711" marT="30856" marB="3085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Q2WTP G1 (</a:t>
                      </a:r>
                      <a:r>
                        <a:rPr lang="fr-FR" sz="1400" i="0" u="none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urban</a:t>
                      </a:r>
                      <a:r>
                        <a:rPr lang="fr-FR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 : - 17.003***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                          (2.285)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Q2WTP G2  (</a:t>
                      </a:r>
                      <a:r>
                        <a:rPr lang="fr-FR" sz="1400" i="0" u="none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urban</a:t>
                      </a:r>
                      <a:r>
                        <a:rPr lang="fr-FR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 : -24.214***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                           (2.373)</a:t>
                      </a:r>
                    </a:p>
                  </a:txBody>
                  <a:tcPr marL="61711" marR="61711" marT="30856" marB="3085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Q1WTP G3 (</a:t>
                      </a:r>
                      <a:r>
                        <a:rPr lang="fr-FR" sz="1400" i="0" u="none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urban</a:t>
                      </a:r>
                      <a:r>
                        <a:rPr lang="fr-FR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 : 144.898 ***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                (15.663)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Q1WTP G3 (rural) : -144.001 ***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                 (15.667)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Q1WTP G4 (</a:t>
                      </a:r>
                      <a:r>
                        <a:rPr lang="fr-FR" sz="1400" i="0" u="none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urban</a:t>
                      </a:r>
                      <a:r>
                        <a:rPr lang="fr-FR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 : 10.960 *** 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                                (2.104)</a:t>
                      </a:r>
                    </a:p>
                  </a:txBody>
                  <a:tcPr marL="61711" marR="61711" marT="30856" marB="3085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en-US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Q2WTP G3 (urban) : 311.488 ***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en-US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                       (36.370)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en-US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Q2WTP G3 (rural) : 308.937 ***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en-US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                     (36.381)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en-US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Q2WTP G4 (</a:t>
                      </a:r>
                      <a:r>
                        <a:rPr lang="en-US" sz="1400" i="0" u="none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urbain</a:t>
                      </a:r>
                      <a:r>
                        <a:rPr lang="en-US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 : 27.883 ***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en-US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                        (2.378)</a:t>
                      </a:r>
                      <a:endParaRPr lang="fr-FR" sz="1400" i="0" u="none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1711" marR="61711" marT="30856" marB="3085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042123"/>
                  </a:ext>
                </a:extLst>
              </a:tr>
            </a:tbl>
          </a:graphicData>
        </a:graphic>
      </p:graphicFrame>
      <p:pic>
        <p:nvPicPr>
          <p:cNvPr id="5" name="Image 4" descr="Une image contenant texte, clipart, capture d’écran&#10;&#10;Description générée automatiquement">
            <a:extLst>
              <a:ext uri="{FF2B5EF4-FFF2-40B4-BE49-F238E27FC236}">
                <a16:creationId xmlns:a16="http://schemas.microsoft.com/office/drawing/2014/main" id="{FFC99F29-F65C-4D91-B51F-3CEEA9A26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94952"/>
            <a:ext cx="884903" cy="66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37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F42F-9288-40FD-88DB-72EDFFB4B819}" type="slidenum">
              <a:rPr lang="fr-FR" smtClean="0"/>
              <a:t>11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42451" y="975858"/>
            <a:ext cx="5616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chemeClr val="accent5"/>
                </a:solidFill>
              </a:rPr>
              <a:t>5. </a:t>
            </a:r>
            <a:r>
              <a:rPr lang="fr-FR" sz="2800" b="1" dirty="0" err="1">
                <a:solidFill>
                  <a:schemeClr val="accent5"/>
                </a:solidFill>
              </a:rPr>
              <a:t>Tariffs</a:t>
            </a:r>
            <a:r>
              <a:rPr lang="fr-FR" sz="2800" b="1" dirty="0">
                <a:solidFill>
                  <a:schemeClr val="accent5"/>
                </a:solidFill>
              </a:rPr>
              <a:t> and high </a:t>
            </a:r>
            <a:r>
              <a:rPr lang="fr-FR" sz="2800" b="1" dirty="0" err="1">
                <a:solidFill>
                  <a:schemeClr val="accent5"/>
                </a:solidFill>
              </a:rPr>
              <a:t>income</a:t>
            </a:r>
            <a:r>
              <a:rPr lang="fr-FR" sz="2800" b="1" dirty="0">
                <a:solidFill>
                  <a:schemeClr val="accent5"/>
                </a:solidFill>
              </a:rPr>
              <a:t> quintiles 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238752"/>
              </p:ext>
            </p:extLst>
          </p:nvPr>
        </p:nvGraphicFramePr>
        <p:xfrm>
          <a:off x="0" y="0"/>
          <a:ext cx="121919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727">
                  <a:extLst>
                    <a:ext uri="{9D8B030D-6E8A-4147-A177-3AD203B41FA5}">
                      <a16:colId xmlns:a16="http://schemas.microsoft.com/office/drawing/2014/main" val="703342600"/>
                    </a:ext>
                  </a:extLst>
                </a:gridCol>
                <a:gridCol w="2028701">
                  <a:extLst>
                    <a:ext uri="{9D8B030D-6E8A-4147-A177-3AD203B41FA5}">
                      <a16:colId xmlns:a16="http://schemas.microsoft.com/office/drawing/2014/main" val="2250604006"/>
                    </a:ext>
                  </a:extLst>
                </a:gridCol>
                <a:gridCol w="1493817">
                  <a:extLst>
                    <a:ext uri="{9D8B030D-6E8A-4147-A177-3AD203B41FA5}">
                      <a16:colId xmlns:a16="http://schemas.microsoft.com/office/drawing/2014/main" val="1306026685"/>
                    </a:ext>
                  </a:extLst>
                </a:gridCol>
                <a:gridCol w="1989611">
                  <a:extLst>
                    <a:ext uri="{9D8B030D-6E8A-4147-A177-3AD203B41FA5}">
                      <a16:colId xmlns:a16="http://schemas.microsoft.com/office/drawing/2014/main" val="33453450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564872926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12342386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277066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Contex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Researc</a:t>
                      </a:r>
                      <a:r>
                        <a:rPr lang="fr-FR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question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 SSA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tariffs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Energy</a:t>
                      </a:r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poverty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metric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 Data &amp;</a:t>
                      </a:r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Model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6. </a:t>
                      </a:r>
                      <a:r>
                        <a:rPr lang="fr-FR" dirty="0" err="1"/>
                        <a:t>Results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7.</a:t>
                      </a:r>
                      <a:r>
                        <a:rPr lang="fr-FR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Conclusion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57798"/>
                  </a:ext>
                </a:extLst>
              </a:tr>
            </a:tbl>
          </a:graphicData>
        </a:graphic>
      </p:graphicFrame>
      <p:graphicFrame>
        <p:nvGraphicFramePr>
          <p:cNvPr id="10" name="Espace réservé du contenu 3">
            <a:extLst>
              <a:ext uri="{FF2B5EF4-FFF2-40B4-BE49-F238E27FC236}">
                <a16:creationId xmlns:a16="http://schemas.microsoft.com/office/drawing/2014/main" id="{F9D2BC25-37D5-48C5-9531-D6A80AE399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332138"/>
              </p:ext>
            </p:extLst>
          </p:nvPr>
        </p:nvGraphicFramePr>
        <p:xfrm>
          <a:off x="442451" y="1731867"/>
          <a:ext cx="11635148" cy="45650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270695">
                  <a:extLst>
                    <a:ext uri="{9D8B030D-6E8A-4147-A177-3AD203B41FA5}">
                      <a16:colId xmlns:a16="http://schemas.microsoft.com/office/drawing/2014/main" val="3265302202"/>
                    </a:ext>
                  </a:extLst>
                </a:gridCol>
                <a:gridCol w="2978317">
                  <a:extLst>
                    <a:ext uri="{9D8B030D-6E8A-4147-A177-3AD203B41FA5}">
                      <a16:colId xmlns:a16="http://schemas.microsoft.com/office/drawing/2014/main" val="4246098337"/>
                    </a:ext>
                  </a:extLst>
                </a:gridCol>
                <a:gridCol w="5386136">
                  <a:extLst>
                    <a:ext uri="{9D8B030D-6E8A-4147-A177-3AD203B41FA5}">
                      <a16:colId xmlns:a16="http://schemas.microsoft.com/office/drawing/2014/main" val="2531931240"/>
                    </a:ext>
                  </a:extLst>
                </a:gridCol>
              </a:tblGrid>
              <a:tr h="81149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>
                          <a:solidFill>
                            <a:schemeClr val="accent5"/>
                          </a:solidFill>
                        </a:rPr>
                        <a:t>For top quintiles,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>
                          <a:solidFill>
                            <a:schemeClr val="accent5"/>
                          </a:solidFill>
                        </a:rPr>
                        <a:t>contradictory contributions</a:t>
                      </a:r>
                      <a:endParaRPr lang="fr-FR" sz="2400" b="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711" marR="61711" marT="30856" marB="3085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accent5"/>
                          </a:solidFill>
                        </a:rPr>
                        <a:t>For top-quintiles, the emergence of willingness to pay</a:t>
                      </a:r>
                      <a:endParaRPr lang="fr-FR" sz="2400" b="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711" marR="61711" marT="30856" marB="3085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688378"/>
                  </a:ext>
                </a:extLst>
              </a:tr>
              <a:tr h="464295">
                <a:tc gridSpan="2"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G1 (High AR </a:t>
                      </a:r>
                      <a:r>
                        <a:rPr lang="fr-FR" sz="1400" dirty="0" err="1"/>
                        <a:t>low</a:t>
                      </a:r>
                      <a:r>
                        <a:rPr lang="fr-FR" sz="1400" dirty="0"/>
                        <a:t> EP)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G2 (</a:t>
                      </a:r>
                      <a:r>
                        <a:rPr lang="fr-FR" sz="1400" dirty="0" err="1"/>
                        <a:t>Median</a:t>
                      </a:r>
                      <a:r>
                        <a:rPr lang="fr-FR" sz="1400" dirty="0"/>
                        <a:t> AR </a:t>
                      </a:r>
                      <a:r>
                        <a:rPr lang="fr-FR" sz="1400" dirty="0" err="1"/>
                        <a:t>low</a:t>
                      </a:r>
                      <a:r>
                        <a:rPr lang="fr-FR" sz="1400" dirty="0"/>
                        <a:t> EP)</a:t>
                      </a:r>
                    </a:p>
                  </a:txBody>
                  <a:tcPr marL="61711" marR="61711" marT="30856" marB="3085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G</a:t>
                      </a:r>
                      <a:r>
                        <a:rPr lang="fr-FR" sz="1400" baseline="0" dirty="0"/>
                        <a:t>3 (High AR High EP)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baseline="0" dirty="0"/>
                        <a:t>G4 (Low AR Low EP)</a:t>
                      </a:r>
                      <a:endParaRPr lang="fr-FR" sz="1400" dirty="0"/>
                    </a:p>
                  </a:txBody>
                  <a:tcPr marL="61711" marR="61711" marT="30856" marB="3085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059117"/>
                  </a:ext>
                </a:extLst>
              </a:tr>
              <a:tr h="1926369">
                <a:tc>
                  <a:txBody>
                    <a:bodyPr/>
                    <a:lstStyle/>
                    <a:p>
                      <a:pPr algn="ctr"/>
                      <a:r>
                        <a:rPr lang="fr-FR" sz="1400" i="0" dirty="0">
                          <a:latin typeface="+mn-lt"/>
                        </a:rPr>
                        <a:t>Positive </a:t>
                      </a:r>
                      <a:r>
                        <a:rPr lang="fr-FR" sz="1400" i="0" dirty="0" err="1">
                          <a:latin typeface="+mn-lt"/>
                        </a:rPr>
                        <a:t>willingness</a:t>
                      </a:r>
                      <a:r>
                        <a:rPr lang="fr-FR" sz="1400" i="0" dirty="0">
                          <a:latin typeface="+mn-lt"/>
                        </a:rPr>
                        <a:t>-to-</a:t>
                      </a:r>
                      <a:r>
                        <a:rPr lang="fr-FR" sz="1400" i="0" dirty="0" err="1">
                          <a:latin typeface="+mn-lt"/>
                        </a:rPr>
                        <a:t>pay</a:t>
                      </a:r>
                      <a:endParaRPr lang="en-US" sz="1400" dirty="0"/>
                    </a:p>
                    <a:p>
                      <a:pPr algn="ctr"/>
                      <a:endParaRPr lang="en-US" sz="1400" dirty="0"/>
                    </a:p>
                    <a:p>
                      <a:pPr algn="ctr"/>
                      <a:endParaRPr lang="en-US" sz="1400" dirty="0"/>
                    </a:p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fr-FR" sz="1400" i="0" dirty="0">
                          <a:latin typeface="+mn-lt"/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en-US" sz="1400" b="1" i="0" dirty="0">
                          <a:latin typeface="+mn-lt"/>
                          <a:sym typeface="Wingdings" panose="05000000000000000000" pitchFamily="2" charset="2"/>
                        </a:rPr>
                        <a:t>Households are able to afford access</a:t>
                      </a:r>
                      <a:endParaRPr lang="fr-FR" sz="1400" b="1" i="0" dirty="0">
                        <a:latin typeface="+mn-lt"/>
                      </a:endParaRPr>
                    </a:p>
                  </a:txBody>
                  <a:tcPr marL="61711" marR="61711" marT="30856" marB="30856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Negative WTP in urban areas of countries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i="0" dirty="0">
                        <a:effectLst/>
                        <a:latin typeface="+mn-lt"/>
                        <a:sym typeface="Wingdings" panose="05000000000000000000" pitchFamily="2" charset="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i="0" dirty="0">
                        <a:effectLst/>
                        <a:latin typeface="+mn-lt"/>
                        <a:sym typeface="Wingdings" panose="05000000000000000000" pitchFamily="2" charset="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i="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 </a:t>
                      </a:r>
                      <a:r>
                        <a:rPr lang="en-US" sz="1400" b="1" i="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Need for service quality improvements</a:t>
                      </a:r>
                      <a:endParaRPr lang="fr-FR" sz="1400" i="0" baseline="0" dirty="0">
                        <a:effectLst/>
                        <a:latin typeface="+mn-lt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Positive WTP in urban areas for group 4</a:t>
                      </a:r>
                    </a:p>
                    <a:p>
                      <a:pPr algn="ctr"/>
                      <a:endParaRPr lang="en-US" sz="1400" dirty="0"/>
                    </a:p>
                    <a:p>
                      <a:pPr algn="ctr"/>
                      <a:endParaRPr lang="en-US" sz="1400" dirty="0"/>
                    </a:p>
                    <a:p>
                      <a:pPr algn="ctr"/>
                      <a:endParaRPr lang="en-US" sz="1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400" b="1" i="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P</a:t>
                      </a:r>
                      <a:r>
                        <a:rPr lang="en-US" sz="1400" b="1" dirty="0"/>
                        <a:t>opulation with the ability to pay but most likely not yet connected to the grid</a:t>
                      </a:r>
                    </a:p>
                    <a:p>
                      <a:pPr algn="ctr"/>
                      <a:endParaRPr lang="en-US" sz="1400" i="0" dirty="0"/>
                    </a:p>
                  </a:txBody>
                  <a:tcPr marL="61711" marR="61711" marT="30856" marB="3085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25373"/>
                  </a:ext>
                </a:extLst>
              </a:tr>
              <a:tr h="1338733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1400" i="0" u="none" dirty="0">
                          <a:latin typeface="+mj-lt"/>
                        </a:rPr>
                        <a:t>Q3WTP G1 (</a:t>
                      </a:r>
                      <a:r>
                        <a:rPr lang="fr-FR" sz="1400" i="0" u="none" dirty="0" err="1">
                          <a:latin typeface="+mj-lt"/>
                        </a:rPr>
                        <a:t>urban</a:t>
                      </a:r>
                      <a:r>
                        <a:rPr lang="fr-FR" sz="1400" i="0" u="none" dirty="0">
                          <a:latin typeface="+mj-lt"/>
                        </a:rPr>
                        <a:t>) : 8.930***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1400" i="0" u="none" dirty="0">
                          <a:latin typeface="+mj-lt"/>
                        </a:rPr>
                        <a:t>                                 (1.140)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r-FR" sz="1400" i="0" u="none" dirty="0">
                        <a:latin typeface="+mj-lt"/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1400" i="0" u="none" dirty="0">
                          <a:latin typeface="+mj-lt"/>
                        </a:rPr>
                        <a:t>Q4WTP G1 (</a:t>
                      </a:r>
                      <a:r>
                        <a:rPr lang="fr-FR" sz="1400" i="0" u="none" dirty="0" err="1">
                          <a:latin typeface="+mj-lt"/>
                        </a:rPr>
                        <a:t>urban</a:t>
                      </a:r>
                      <a:r>
                        <a:rPr lang="fr-FR" sz="1400" i="0" u="none" dirty="0">
                          <a:latin typeface="+mj-lt"/>
                        </a:rPr>
                        <a:t>) : 0.620***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1400" i="0" u="none" dirty="0">
                          <a:latin typeface="+mj-lt"/>
                        </a:rPr>
                        <a:t>                                (0.254)</a:t>
                      </a:r>
                    </a:p>
                  </a:txBody>
                  <a:tcPr marL="61711" marR="61711" marT="30856" marB="3085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Q5WTP G1 (</a:t>
                      </a:r>
                      <a:r>
                        <a:rPr lang="fr-FR" sz="1400" i="0" u="none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urban</a:t>
                      </a:r>
                      <a:r>
                        <a:rPr lang="fr-FR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) : -3.128***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                           (0.454)</a:t>
                      </a:r>
                    </a:p>
                  </a:txBody>
                  <a:tcPr marL="61711" marR="61711" marT="30856" marB="3085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i="0" u="non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Q5 WTP G4 (urbain) : 2.909 ***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i="0" u="non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                          (0.229)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i="0" u="none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1711" marR="61711" marT="30856" marB="3085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042123"/>
                  </a:ext>
                </a:extLst>
              </a:tr>
            </a:tbl>
          </a:graphicData>
        </a:graphic>
      </p:graphicFrame>
      <p:pic>
        <p:nvPicPr>
          <p:cNvPr id="5" name="Image 4" descr="Une image contenant texte, clipart, capture d’écran&#10;&#10;Description générée automatiquement">
            <a:extLst>
              <a:ext uri="{FF2B5EF4-FFF2-40B4-BE49-F238E27FC236}">
                <a16:creationId xmlns:a16="http://schemas.microsoft.com/office/drawing/2014/main" id="{FFC99F29-F65C-4D91-B51F-3CEEA9A26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94952"/>
            <a:ext cx="884903" cy="66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658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5965" y="1448578"/>
            <a:ext cx="10515600" cy="3913131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fr-FR" dirty="0"/>
          </a:p>
          <a:p>
            <a:pPr algn="just">
              <a:defRPr/>
            </a:pPr>
            <a:r>
              <a:rPr lang="en-US" dirty="0"/>
              <a:t>Electricity tariffs fails to provide reduced rates that enable access to the poor &amp; is ineffective at addressing energy poverty in both urban and rural households</a:t>
            </a:r>
          </a:p>
          <a:p>
            <a:pPr algn="just">
              <a:defRPr/>
            </a:pPr>
            <a:r>
              <a:rPr lang="en-US" dirty="0"/>
              <a:t>The criterion of location is less important than the economic conditions of the customers served</a:t>
            </a:r>
          </a:p>
          <a:p>
            <a:pPr lvl="0" algn="just">
              <a:defRPr/>
            </a:pPr>
            <a:r>
              <a:rPr lang="en-US" dirty="0"/>
              <a:t>Focusing on access for the poorest reveals new targets that are completely ignored by current electricity </a:t>
            </a:r>
            <a:r>
              <a:rPr lang="en-US" dirty="0" err="1"/>
              <a:t>tarrif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0424-70CE-41CF-9E18-1DABB165DFCB}" type="slidenum">
              <a:rPr lang="fr-FR" smtClean="0"/>
              <a:t>12</a:t>
            </a:fld>
            <a:endParaRPr lang="fr-FR"/>
          </a:p>
        </p:txBody>
      </p:sp>
      <p:pic>
        <p:nvPicPr>
          <p:cNvPr id="8" name="Image 7" descr="Une image contenant texte, clipart, capture d’écran&#10;&#10;Description générée automatiquement">
            <a:extLst>
              <a:ext uri="{FF2B5EF4-FFF2-40B4-BE49-F238E27FC236}">
                <a16:creationId xmlns:a16="http://schemas.microsoft.com/office/drawing/2014/main" id="{58823D08-D3E1-4553-A503-BE7039E58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390" y="5824089"/>
            <a:ext cx="1420710" cy="1064521"/>
          </a:xfrm>
          <a:prstGeom prst="rect">
            <a:avLst/>
          </a:prstGeom>
        </p:spPr>
      </p:pic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864636"/>
              </p:ext>
            </p:extLst>
          </p:nvPr>
        </p:nvGraphicFramePr>
        <p:xfrm>
          <a:off x="0" y="0"/>
          <a:ext cx="121919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727">
                  <a:extLst>
                    <a:ext uri="{9D8B030D-6E8A-4147-A177-3AD203B41FA5}">
                      <a16:colId xmlns:a16="http://schemas.microsoft.com/office/drawing/2014/main" val="703342600"/>
                    </a:ext>
                  </a:extLst>
                </a:gridCol>
                <a:gridCol w="2028701">
                  <a:extLst>
                    <a:ext uri="{9D8B030D-6E8A-4147-A177-3AD203B41FA5}">
                      <a16:colId xmlns:a16="http://schemas.microsoft.com/office/drawing/2014/main" val="2250604006"/>
                    </a:ext>
                  </a:extLst>
                </a:gridCol>
                <a:gridCol w="1545772">
                  <a:extLst>
                    <a:ext uri="{9D8B030D-6E8A-4147-A177-3AD203B41FA5}">
                      <a16:colId xmlns:a16="http://schemas.microsoft.com/office/drawing/2014/main" val="1306026685"/>
                    </a:ext>
                  </a:extLst>
                </a:gridCol>
                <a:gridCol w="1937656">
                  <a:extLst>
                    <a:ext uri="{9D8B030D-6E8A-4147-A177-3AD203B41FA5}">
                      <a16:colId xmlns:a16="http://schemas.microsoft.com/office/drawing/2014/main" val="33453450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564872926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12342386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277066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Contex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Researc</a:t>
                      </a:r>
                      <a:r>
                        <a:rPr lang="fr-FR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question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 SSA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tariffs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Energy</a:t>
                      </a:r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poverty</a:t>
                      </a:r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metric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 Data &amp;</a:t>
                      </a:r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Model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Results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7.</a:t>
                      </a:r>
                      <a:r>
                        <a:rPr lang="fr-FR" baseline="0" dirty="0"/>
                        <a:t> Conclusion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57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46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A0424-70CE-41CF-9E18-1DABB165DFC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18CA45B4-89EE-434E-A93B-9D20A24660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65718"/>
            <a:ext cx="790460" cy="592282"/>
          </a:xfrm>
          <a:prstGeom prst="rect">
            <a:avLst/>
          </a:prstGeom>
        </p:spPr>
      </p:pic>
      <p:sp>
        <p:nvSpPr>
          <p:cNvPr id="22" name="Espace réservé du contenu 2"/>
          <p:cNvSpPr>
            <a:spLocks noGrp="1"/>
          </p:cNvSpPr>
          <p:nvPr>
            <p:ph idx="1"/>
          </p:nvPr>
        </p:nvSpPr>
        <p:spPr>
          <a:xfrm>
            <a:off x="402675" y="1071135"/>
            <a:ext cx="11552904" cy="4907995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fr-FR" b="1" dirty="0">
                <a:solidFill>
                  <a:schemeClr val="accent5"/>
                </a:solidFill>
              </a:rPr>
              <a:t>The international </a:t>
            </a:r>
            <a:r>
              <a:rPr lang="fr-FR" b="1" dirty="0" err="1">
                <a:solidFill>
                  <a:schemeClr val="accent5"/>
                </a:solidFill>
              </a:rPr>
              <a:t>community</a:t>
            </a:r>
            <a:r>
              <a:rPr lang="fr-FR" b="1" dirty="0">
                <a:solidFill>
                  <a:schemeClr val="accent5"/>
                </a:solidFill>
              </a:rPr>
              <a:t> has set the goal of </a:t>
            </a:r>
            <a:r>
              <a:rPr lang="fr-FR" b="1" dirty="0" err="1">
                <a:solidFill>
                  <a:schemeClr val="accent5"/>
                </a:solidFill>
              </a:rPr>
              <a:t>universal</a:t>
            </a:r>
            <a:r>
              <a:rPr lang="fr-FR" b="1" dirty="0">
                <a:solidFill>
                  <a:schemeClr val="accent5"/>
                </a:solidFill>
              </a:rPr>
              <a:t> </a:t>
            </a:r>
            <a:r>
              <a:rPr lang="fr-FR" b="1" dirty="0" err="1">
                <a:solidFill>
                  <a:schemeClr val="accent5"/>
                </a:solidFill>
              </a:rPr>
              <a:t>access</a:t>
            </a:r>
            <a:r>
              <a:rPr lang="fr-FR" b="1" dirty="0">
                <a:solidFill>
                  <a:schemeClr val="accent5"/>
                </a:solidFill>
              </a:rPr>
              <a:t> to </a:t>
            </a:r>
            <a:r>
              <a:rPr lang="fr-FR" b="1" dirty="0" err="1">
                <a:solidFill>
                  <a:schemeClr val="accent5"/>
                </a:solidFill>
              </a:rPr>
              <a:t>electricity</a:t>
            </a:r>
            <a:r>
              <a:rPr lang="fr-FR" b="1" dirty="0">
                <a:solidFill>
                  <a:schemeClr val="accent5"/>
                </a:solidFill>
              </a:rPr>
              <a:t> by the </a:t>
            </a:r>
            <a:r>
              <a:rPr lang="fr-FR" b="1" dirty="0" err="1">
                <a:solidFill>
                  <a:schemeClr val="accent5"/>
                </a:solidFill>
              </a:rPr>
              <a:t>year</a:t>
            </a:r>
            <a:r>
              <a:rPr lang="fr-FR" b="1" dirty="0">
                <a:solidFill>
                  <a:schemeClr val="accent5"/>
                </a:solidFill>
              </a:rPr>
              <a:t> 2030 </a:t>
            </a:r>
            <a:r>
              <a:rPr lang="fr-FR" dirty="0">
                <a:solidFill>
                  <a:srgbClr val="002060"/>
                </a:solidFill>
              </a:rPr>
              <a:t>(Brew-Hammond, 2010)</a:t>
            </a:r>
          </a:p>
          <a:p>
            <a:pPr lvl="1" algn="just"/>
            <a:r>
              <a:rPr lang="fr-FR" dirty="0"/>
              <a:t>All </a:t>
            </a:r>
            <a:r>
              <a:rPr lang="fr-FR" dirty="0" err="1"/>
              <a:t>developing</a:t>
            </a:r>
            <a:r>
              <a:rPr lang="fr-FR" dirty="0"/>
              <a:t> countries are </a:t>
            </a:r>
            <a:r>
              <a:rPr lang="fr-FR" dirty="0" err="1"/>
              <a:t>making</a:t>
            </a:r>
            <a:r>
              <a:rPr lang="fr-FR" dirty="0"/>
              <a:t> </a:t>
            </a:r>
            <a:r>
              <a:rPr lang="fr-FR" dirty="0" err="1"/>
              <a:t>strides</a:t>
            </a:r>
            <a:r>
              <a:rPr lang="fr-FR" dirty="0"/>
              <a:t> in </a:t>
            </a:r>
            <a:r>
              <a:rPr lang="fr-FR" dirty="0" err="1"/>
              <a:t>this</a:t>
            </a:r>
            <a:r>
              <a:rPr lang="fr-FR" dirty="0"/>
              <a:t> direction </a:t>
            </a:r>
            <a:r>
              <a:rPr lang="fr-FR" dirty="0" err="1"/>
              <a:t>except</a:t>
            </a:r>
            <a:r>
              <a:rPr lang="fr-FR" dirty="0"/>
              <a:t> </a:t>
            </a:r>
            <a:r>
              <a:rPr lang="fr-FR" dirty="0" err="1"/>
              <a:t>those</a:t>
            </a:r>
            <a:r>
              <a:rPr lang="fr-FR" dirty="0"/>
              <a:t> in SSA </a:t>
            </a:r>
            <a:r>
              <a:rPr lang="fr-FR" dirty="0" err="1"/>
              <a:t>where</a:t>
            </a:r>
            <a:r>
              <a:rPr lang="fr-FR" dirty="0"/>
              <a:t> the </a:t>
            </a:r>
            <a:r>
              <a:rPr lang="fr-FR" dirty="0" err="1"/>
              <a:t>access</a:t>
            </a:r>
            <a:r>
              <a:rPr lang="fr-FR" dirty="0"/>
              <a:t> rate </a:t>
            </a:r>
            <a:r>
              <a:rPr lang="fr-FR" dirty="0" err="1"/>
              <a:t>reaches</a:t>
            </a:r>
            <a:r>
              <a:rPr lang="fr-FR" dirty="0"/>
              <a:t> (45 %) (IEA 2019) </a:t>
            </a:r>
          </a:p>
          <a:p>
            <a:pPr lvl="1" algn="just"/>
            <a:r>
              <a:rPr lang="fr-FR" dirty="0" err="1"/>
              <a:t>Even</a:t>
            </a:r>
            <a:r>
              <a:rPr lang="fr-FR" dirty="0"/>
              <a:t> </a:t>
            </a:r>
            <a:r>
              <a:rPr lang="fr-FR" dirty="0" err="1"/>
              <a:t>so</a:t>
            </a:r>
            <a:r>
              <a:rPr lang="fr-FR" dirty="0"/>
              <a:t>, SSA has made </a:t>
            </a:r>
            <a:r>
              <a:rPr lang="fr-FR" dirty="0" err="1"/>
              <a:t>undeniable</a:t>
            </a:r>
            <a:r>
              <a:rPr lang="fr-FR" dirty="0"/>
              <a:t> </a:t>
            </a:r>
            <a:r>
              <a:rPr lang="fr-FR" dirty="0" err="1"/>
              <a:t>progress</a:t>
            </a:r>
            <a:r>
              <a:rPr lang="fr-FR" dirty="0"/>
              <a:t> in </a:t>
            </a:r>
            <a:r>
              <a:rPr lang="fr-FR" dirty="0" err="1"/>
              <a:t>electricity</a:t>
            </a:r>
            <a:r>
              <a:rPr lang="fr-FR" dirty="0"/>
              <a:t> </a:t>
            </a:r>
            <a:r>
              <a:rPr lang="fr-FR" dirty="0" err="1"/>
              <a:t>access</a:t>
            </a:r>
            <a:r>
              <a:rPr lang="fr-FR" dirty="0"/>
              <a:t> ( + 9 % / </a:t>
            </a:r>
            <a:r>
              <a:rPr lang="fr-FR" dirty="0" err="1"/>
              <a:t>year</a:t>
            </a:r>
            <a:r>
              <a:rPr lang="fr-FR" dirty="0"/>
              <a:t>) </a:t>
            </a:r>
          </a:p>
          <a:p>
            <a:pPr lvl="1" algn="just"/>
            <a:r>
              <a:rPr lang="fr-FR" dirty="0"/>
              <a:t>But SSA faces important </a:t>
            </a:r>
            <a:r>
              <a:rPr lang="fr-FR" dirty="0" err="1"/>
              <a:t>constraint</a:t>
            </a:r>
            <a:r>
              <a:rPr lang="fr-FR" dirty="0"/>
              <a:t>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fr-FR" sz="2200" dirty="0"/>
              <a:t>Population </a:t>
            </a:r>
            <a:r>
              <a:rPr lang="fr-FR" sz="2200" dirty="0" err="1"/>
              <a:t>increases</a:t>
            </a:r>
            <a:r>
              <a:rPr lang="fr-FR" sz="2200" dirty="0"/>
              <a:t> </a:t>
            </a:r>
            <a:r>
              <a:rPr lang="fr-FR" sz="2200" dirty="0" err="1"/>
              <a:t>faster</a:t>
            </a:r>
            <a:r>
              <a:rPr lang="fr-FR" sz="2200" dirty="0"/>
              <a:t> </a:t>
            </a:r>
            <a:r>
              <a:rPr lang="fr-FR" sz="2200" dirty="0" err="1"/>
              <a:t>than</a:t>
            </a:r>
            <a:r>
              <a:rPr lang="fr-FR" sz="2200" dirty="0"/>
              <a:t> </a:t>
            </a:r>
            <a:r>
              <a:rPr lang="fr-FR" sz="2200" dirty="0" err="1"/>
              <a:t>access</a:t>
            </a:r>
            <a:r>
              <a:rPr lang="fr-FR" sz="2200" dirty="0"/>
              <a:t> rate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fr-FR" sz="2200" dirty="0"/>
              <a:t>Great spatial </a:t>
            </a:r>
            <a:r>
              <a:rPr lang="fr-FR" sz="2200" dirty="0" err="1"/>
              <a:t>heterogeneity</a:t>
            </a:r>
            <a:r>
              <a:rPr lang="fr-FR" sz="2200" dirty="0"/>
              <a:t> : </a:t>
            </a:r>
            <a:r>
              <a:rPr lang="fr-FR" sz="2200" dirty="0" err="1"/>
              <a:t>urban</a:t>
            </a:r>
            <a:r>
              <a:rPr lang="fr-FR" sz="2200" dirty="0"/>
              <a:t> </a:t>
            </a:r>
            <a:r>
              <a:rPr lang="fr-FR" sz="2200" dirty="0" err="1"/>
              <a:t>access</a:t>
            </a:r>
            <a:r>
              <a:rPr lang="fr-FR" sz="2200" dirty="0"/>
              <a:t> (71 %) versus rural </a:t>
            </a:r>
            <a:r>
              <a:rPr lang="fr-FR" sz="2200" dirty="0" err="1"/>
              <a:t>access</a:t>
            </a:r>
            <a:r>
              <a:rPr lang="fr-FR" sz="2200" dirty="0"/>
              <a:t> (23 %) 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FR" dirty="0"/>
          </a:p>
          <a:p>
            <a:pPr marL="0" lvl="1" indent="0" algn="just">
              <a:spcBef>
                <a:spcPts val="1000"/>
              </a:spcBef>
              <a:buNone/>
            </a:pPr>
            <a:r>
              <a:rPr lang="fr-FR" sz="2800" b="1" dirty="0">
                <a:solidFill>
                  <a:schemeClr val="accent5"/>
                </a:solidFill>
              </a:rPr>
              <a:t>2. How to </a:t>
            </a:r>
            <a:r>
              <a:rPr lang="fr-FR" sz="2800" b="1" dirty="0" err="1">
                <a:solidFill>
                  <a:schemeClr val="accent5"/>
                </a:solidFill>
              </a:rPr>
              <a:t>fund</a:t>
            </a:r>
            <a:r>
              <a:rPr lang="fr-FR" sz="2800" b="1" dirty="0">
                <a:solidFill>
                  <a:schemeClr val="accent5"/>
                </a:solidFill>
              </a:rPr>
              <a:t> </a:t>
            </a:r>
            <a:r>
              <a:rPr lang="fr-FR" sz="2800" b="1" dirty="0" err="1">
                <a:solidFill>
                  <a:schemeClr val="accent5"/>
                </a:solidFill>
              </a:rPr>
              <a:t>access</a:t>
            </a:r>
            <a:r>
              <a:rPr lang="fr-FR" sz="2800" b="1" dirty="0">
                <a:solidFill>
                  <a:schemeClr val="accent5"/>
                </a:solidFill>
              </a:rPr>
              <a:t> </a:t>
            </a:r>
            <a:r>
              <a:rPr lang="fr-FR" sz="2800" b="1" dirty="0" err="1">
                <a:solidFill>
                  <a:schemeClr val="accent5"/>
                </a:solidFill>
              </a:rPr>
              <a:t>progress</a:t>
            </a:r>
            <a:r>
              <a:rPr lang="fr-FR" sz="2800" b="1" dirty="0">
                <a:solidFill>
                  <a:schemeClr val="accent5"/>
                </a:solidFill>
              </a:rPr>
              <a:t> in SSA ? </a:t>
            </a:r>
          </a:p>
          <a:p>
            <a:pPr marL="457200" lvl="2" indent="0" algn="just">
              <a:spcBef>
                <a:spcPts val="1000"/>
              </a:spcBef>
              <a:buNone/>
            </a:pPr>
            <a:r>
              <a:rPr lang="en-US" sz="2400" dirty="0"/>
              <a:t>Impossibility to use cross-subsidies from urban to rural</a:t>
            </a:r>
            <a:r>
              <a:rPr lang="fr-FR" sz="2400" dirty="0"/>
              <a:t>(</a:t>
            </a:r>
            <a:r>
              <a:rPr lang="fr-FR" sz="2400" dirty="0" err="1"/>
              <a:t>Hourcade</a:t>
            </a:r>
            <a:r>
              <a:rPr lang="fr-FR" sz="2400" dirty="0"/>
              <a:t> et al. 1990)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fr-FR" sz="2400" dirty="0" err="1"/>
              <a:t>Offer</a:t>
            </a:r>
            <a:r>
              <a:rPr lang="fr-FR" sz="2400" dirty="0"/>
              <a:t> </a:t>
            </a:r>
            <a:r>
              <a:rPr lang="fr-FR" sz="2400" dirty="0" err="1"/>
              <a:t>failures</a:t>
            </a:r>
            <a:r>
              <a:rPr lang="fr-FR" sz="2400" dirty="0"/>
              <a:t>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fr-FR" sz="2200" dirty="0" err="1"/>
              <a:t>Low</a:t>
            </a:r>
            <a:r>
              <a:rPr lang="fr-FR" sz="2200" dirty="0"/>
              <a:t> </a:t>
            </a:r>
            <a:r>
              <a:rPr lang="fr-FR" sz="2200" dirty="0" err="1"/>
              <a:t>income</a:t>
            </a:r>
            <a:r>
              <a:rPr lang="fr-FR" sz="2200" dirty="0"/>
              <a:t> countries </a:t>
            </a:r>
          </a:p>
        </p:txBody>
      </p:sp>
      <p:sp>
        <p:nvSpPr>
          <p:cNvPr id="6" name="Accolade fermante 5"/>
          <p:cNvSpPr/>
          <p:nvPr/>
        </p:nvSpPr>
        <p:spPr>
          <a:xfrm>
            <a:off x="4461610" y="5521929"/>
            <a:ext cx="207403" cy="8344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953477" y="5615974"/>
            <a:ext cx="6653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insufficient critical mass of users to finance access</a:t>
            </a:r>
            <a:endParaRPr lang="fr-FR" sz="24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590471"/>
              </p:ext>
            </p:extLst>
          </p:nvPr>
        </p:nvGraphicFramePr>
        <p:xfrm>
          <a:off x="0" y="0"/>
          <a:ext cx="121919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727">
                  <a:extLst>
                    <a:ext uri="{9D8B030D-6E8A-4147-A177-3AD203B41FA5}">
                      <a16:colId xmlns:a16="http://schemas.microsoft.com/office/drawing/2014/main" val="703342600"/>
                    </a:ext>
                  </a:extLst>
                </a:gridCol>
                <a:gridCol w="2028701">
                  <a:extLst>
                    <a:ext uri="{9D8B030D-6E8A-4147-A177-3AD203B41FA5}">
                      <a16:colId xmlns:a16="http://schemas.microsoft.com/office/drawing/2014/main" val="2250604006"/>
                    </a:ext>
                  </a:extLst>
                </a:gridCol>
                <a:gridCol w="1493817">
                  <a:extLst>
                    <a:ext uri="{9D8B030D-6E8A-4147-A177-3AD203B41FA5}">
                      <a16:colId xmlns:a16="http://schemas.microsoft.com/office/drawing/2014/main" val="1306026685"/>
                    </a:ext>
                  </a:extLst>
                </a:gridCol>
                <a:gridCol w="1989611">
                  <a:extLst>
                    <a:ext uri="{9D8B030D-6E8A-4147-A177-3AD203B41FA5}">
                      <a16:colId xmlns:a16="http://schemas.microsoft.com/office/drawing/2014/main" val="33453450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564872926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12342386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277066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1. </a:t>
                      </a:r>
                      <a:r>
                        <a:rPr lang="fr-FR" dirty="0" err="1"/>
                        <a:t>Contex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2. </a:t>
                      </a:r>
                      <a:r>
                        <a:rPr lang="fr-FR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Researc</a:t>
                      </a:r>
                      <a:r>
                        <a:rPr lang="fr-FR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  <a:r>
                        <a:rPr lang="fr-FR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fr-FR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  question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3. SSA </a:t>
                      </a:r>
                      <a:r>
                        <a:rPr lang="fr-FR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tariffs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4. </a:t>
                      </a:r>
                      <a:r>
                        <a:rPr lang="fr-FR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Energy</a:t>
                      </a:r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</a:t>
                      </a:r>
                      <a:r>
                        <a:rPr lang="fr-FR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poverty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  </a:t>
                      </a:r>
                      <a:r>
                        <a:rPr lang="fr-FR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metric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5. Data &amp;</a:t>
                      </a:r>
                      <a:r>
                        <a:rPr lang="fr-FR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Model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6. </a:t>
                      </a:r>
                      <a:r>
                        <a:rPr lang="fr-FR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Results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7.</a:t>
                      </a:r>
                      <a:r>
                        <a:rPr lang="fr-FR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Conclusion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57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89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6812" y="1169030"/>
            <a:ext cx="11964629" cy="456675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fr-FR" b="1" dirty="0"/>
          </a:p>
          <a:p>
            <a:pPr algn="just"/>
            <a:r>
              <a:rPr lang="en-US" dirty="0"/>
              <a:t>Considering access to urban and rural households connected to the power grid </a:t>
            </a:r>
            <a:r>
              <a:rPr lang="fr-FR" dirty="0"/>
              <a:t>(</a:t>
            </a:r>
            <a:r>
              <a:rPr lang="fr-FR" dirty="0" err="1"/>
              <a:t>Banerjee</a:t>
            </a:r>
            <a:r>
              <a:rPr lang="fr-FR" dirty="0"/>
              <a:t> &amp; al. 2008) </a:t>
            </a:r>
          </a:p>
          <a:p>
            <a:pPr algn="just"/>
            <a:r>
              <a:rPr lang="fr-FR" dirty="0"/>
              <a:t>No </a:t>
            </a:r>
            <a:r>
              <a:rPr lang="fr-FR" dirty="0" err="1"/>
              <a:t>access</a:t>
            </a:r>
            <a:r>
              <a:rPr lang="fr-FR" dirty="0"/>
              <a:t> </a:t>
            </a:r>
            <a:r>
              <a:rPr lang="fr-FR" dirty="0" err="1"/>
              <a:t>remains</a:t>
            </a:r>
            <a:r>
              <a:rPr lang="fr-FR" dirty="0"/>
              <a:t> </a:t>
            </a:r>
            <a:r>
              <a:rPr lang="fr-FR" dirty="0" err="1"/>
              <a:t>considerable</a:t>
            </a:r>
            <a:r>
              <a:rPr lang="fr-FR" dirty="0"/>
              <a:t> : d</a:t>
            </a:r>
            <a:r>
              <a:rPr lang="en-US" dirty="0" err="1"/>
              <a:t>oes</a:t>
            </a:r>
            <a:r>
              <a:rPr lang="en-US" dirty="0"/>
              <a:t> this  s</a:t>
            </a:r>
            <a:r>
              <a:rPr lang="en-US" i="1" dirty="0"/>
              <a:t>olely related to the sharing of electricity between urban and rural </a:t>
            </a:r>
            <a:r>
              <a:rPr lang="en-US" dirty="0"/>
              <a:t>customers </a:t>
            </a:r>
            <a:r>
              <a:rPr lang="fr-FR" dirty="0"/>
              <a:t>? </a:t>
            </a:r>
          </a:p>
          <a:p>
            <a:pPr algn="just"/>
            <a:r>
              <a:rPr lang="fr-FR" dirty="0" err="1"/>
              <a:t>Assuming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pricing</a:t>
            </a:r>
            <a:r>
              <a:rPr lang="fr-FR" dirty="0"/>
              <a:t> </a:t>
            </a:r>
            <a:r>
              <a:rPr lang="fr-FR" dirty="0" err="1"/>
              <a:t>constitutes</a:t>
            </a:r>
            <a:r>
              <a:rPr lang="fr-FR" dirty="0"/>
              <a:t> the major instrument in </a:t>
            </a:r>
            <a:r>
              <a:rPr lang="fr-FR" dirty="0" err="1"/>
              <a:t>electricity</a:t>
            </a:r>
            <a:r>
              <a:rPr lang="fr-FR" dirty="0"/>
              <a:t> </a:t>
            </a:r>
            <a:r>
              <a:rPr lang="fr-FR" dirty="0" err="1"/>
              <a:t>access</a:t>
            </a:r>
            <a:r>
              <a:rPr lang="fr-FR" dirty="0"/>
              <a:t> 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chemeClr val="accent5"/>
                </a:solidFill>
              </a:rPr>
              <a:t>How electricity tariff structures contribute to the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5"/>
                </a:solidFill>
              </a:rPr>
              <a:t>continued existence of the energy access gap ?</a:t>
            </a:r>
            <a:endParaRPr lang="fr-FR" sz="2800" dirty="0">
              <a:solidFill>
                <a:schemeClr val="accent5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0424-70CE-41CF-9E18-1DABB165DFCB}" type="slidenum">
              <a:rPr lang="fr-FR" smtClean="0"/>
              <a:t>3</a:t>
            </a:fld>
            <a:endParaRPr lang="fr-FR"/>
          </a:p>
        </p:txBody>
      </p:sp>
      <p:pic>
        <p:nvPicPr>
          <p:cNvPr id="17" name="Image 16" descr="Une image contenant texte, clipart, capture d’écran&#10;&#10;Description générée automatiquement">
            <a:extLst>
              <a:ext uri="{FF2B5EF4-FFF2-40B4-BE49-F238E27FC236}">
                <a16:creationId xmlns:a16="http://schemas.microsoft.com/office/drawing/2014/main" id="{32BC10BA-36DB-449D-890A-D30B3514BC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390" y="6065421"/>
            <a:ext cx="1043090" cy="823189"/>
          </a:xfrm>
          <a:prstGeom prst="rect">
            <a:avLst/>
          </a:prstGeom>
        </p:spPr>
      </p:pic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204384"/>
              </p:ext>
            </p:extLst>
          </p:nvPr>
        </p:nvGraphicFramePr>
        <p:xfrm>
          <a:off x="0" y="0"/>
          <a:ext cx="121919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727">
                  <a:extLst>
                    <a:ext uri="{9D8B030D-6E8A-4147-A177-3AD203B41FA5}">
                      <a16:colId xmlns:a16="http://schemas.microsoft.com/office/drawing/2014/main" val="703342600"/>
                    </a:ext>
                  </a:extLst>
                </a:gridCol>
                <a:gridCol w="2028701">
                  <a:extLst>
                    <a:ext uri="{9D8B030D-6E8A-4147-A177-3AD203B41FA5}">
                      <a16:colId xmlns:a16="http://schemas.microsoft.com/office/drawing/2014/main" val="2250604006"/>
                    </a:ext>
                  </a:extLst>
                </a:gridCol>
                <a:gridCol w="1493817">
                  <a:extLst>
                    <a:ext uri="{9D8B030D-6E8A-4147-A177-3AD203B41FA5}">
                      <a16:colId xmlns:a16="http://schemas.microsoft.com/office/drawing/2014/main" val="1306026685"/>
                    </a:ext>
                  </a:extLst>
                </a:gridCol>
                <a:gridCol w="1989611">
                  <a:extLst>
                    <a:ext uri="{9D8B030D-6E8A-4147-A177-3AD203B41FA5}">
                      <a16:colId xmlns:a16="http://schemas.microsoft.com/office/drawing/2014/main" val="33453450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564872926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12342386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277066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Contex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2. </a:t>
                      </a:r>
                      <a:r>
                        <a:rPr lang="fr-FR" dirty="0" err="1"/>
                        <a:t>Researc</a:t>
                      </a:r>
                      <a:r>
                        <a:rPr lang="fr-FR" baseline="0" dirty="0" err="1"/>
                        <a:t>h</a:t>
                      </a:r>
                      <a:r>
                        <a:rPr lang="fr-FR" baseline="0" dirty="0"/>
                        <a:t> </a:t>
                      </a:r>
                    </a:p>
                    <a:p>
                      <a:r>
                        <a:rPr lang="fr-FR" baseline="0" dirty="0"/>
                        <a:t>    question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3. SSA </a:t>
                      </a:r>
                      <a:r>
                        <a:rPr lang="fr-FR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tariffs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4. </a:t>
                      </a:r>
                      <a:r>
                        <a:rPr lang="fr-FR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Energy</a:t>
                      </a:r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</a:t>
                      </a:r>
                      <a:r>
                        <a:rPr lang="fr-FR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poverty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  </a:t>
                      </a:r>
                      <a:r>
                        <a:rPr lang="fr-FR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metric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5. Data &amp;</a:t>
                      </a:r>
                      <a:r>
                        <a:rPr lang="fr-FR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Model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6. </a:t>
                      </a:r>
                      <a:r>
                        <a:rPr lang="fr-FR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Results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7.</a:t>
                      </a:r>
                      <a:r>
                        <a:rPr lang="fr-FR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Conclusion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57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29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2">
            <a:extLst>
              <a:ext uri="{FF2B5EF4-FFF2-40B4-BE49-F238E27FC236}">
                <a16:creationId xmlns:a16="http://schemas.microsoft.com/office/drawing/2014/main" id="{245E0C5D-DD6A-437B-90B4-E6B77735D0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344916"/>
              </p:ext>
            </p:extLst>
          </p:nvPr>
        </p:nvGraphicFramePr>
        <p:xfrm>
          <a:off x="217538" y="2095498"/>
          <a:ext cx="11756924" cy="4260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A0424-70CE-41CF-9E18-1DABB165DFC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 5" descr="Une image contenant texte, clipart, capture d’écran&#10;&#10;Description générée automatiquement">
            <a:extLst>
              <a:ext uri="{FF2B5EF4-FFF2-40B4-BE49-F238E27FC236}">
                <a16:creationId xmlns:a16="http://schemas.microsoft.com/office/drawing/2014/main" id="{1805BB8C-DC68-4357-850C-2E779CCEDF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6157279"/>
            <a:ext cx="935182" cy="700721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71945" y="874280"/>
            <a:ext cx="10196945" cy="1016866"/>
          </a:xfrm>
        </p:spPr>
        <p:txBody>
          <a:bodyPr/>
          <a:lstStyle/>
          <a:p>
            <a:r>
              <a:rPr lang="fr-FR" b="1" dirty="0">
                <a:solidFill>
                  <a:schemeClr val="accent5"/>
                </a:solidFill>
              </a:rPr>
              <a:t>SSA countries use </a:t>
            </a:r>
            <a:r>
              <a:rPr lang="fr-FR" b="1" dirty="0" err="1">
                <a:solidFill>
                  <a:schemeClr val="accent5"/>
                </a:solidFill>
              </a:rPr>
              <a:t>mainly</a:t>
            </a:r>
            <a:r>
              <a:rPr lang="fr-FR" b="1" dirty="0">
                <a:solidFill>
                  <a:schemeClr val="accent5"/>
                </a:solidFill>
              </a:rPr>
              <a:t> progressive </a:t>
            </a:r>
            <a:r>
              <a:rPr lang="fr-FR" b="1" dirty="0" err="1">
                <a:solidFill>
                  <a:schemeClr val="accent5"/>
                </a:solidFill>
              </a:rPr>
              <a:t>pricing</a:t>
            </a:r>
            <a:endParaRPr lang="fr-FR" b="1" dirty="0">
              <a:solidFill>
                <a:schemeClr val="accent5"/>
              </a:solidFill>
            </a:endParaRPr>
          </a:p>
        </p:txBody>
      </p: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339772"/>
              </p:ext>
            </p:extLst>
          </p:nvPr>
        </p:nvGraphicFramePr>
        <p:xfrm>
          <a:off x="0" y="0"/>
          <a:ext cx="121919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727">
                  <a:extLst>
                    <a:ext uri="{9D8B030D-6E8A-4147-A177-3AD203B41FA5}">
                      <a16:colId xmlns:a16="http://schemas.microsoft.com/office/drawing/2014/main" val="703342600"/>
                    </a:ext>
                  </a:extLst>
                </a:gridCol>
                <a:gridCol w="2028701">
                  <a:extLst>
                    <a:ext uri="{9D8B030D-6E8A-4147-A177-3AD203B41FA5}">
                      <a16:colId xmlns:a16="http://schemas.microsoft.com/office/drawing/2014/main" val="2250604006"/>
                    </a:ext>
                  </a:extLst>
                </a:gridCol>
                <a:gridCol w="1493817">
                  <a:extLst>
                    <a:ext uri="{9D8B030D-6E8A-4147-A177-3AD203B41FA5}">
                      <a16:colId xmlns:a16="http://schemas.microsoft.com/office/drawing/2014/main" val="1306026685"/>
                    </a:ext>
                  </a:extLst>
                </a:gridCol>
                <a:gridCol w="1989611">
                  <a:extLst>
                    <a:ext uri="{9D8B030D-6E8A-4147-A177-3AD203B41FA5}">
                      <a16:colId xmlns:a16="http://schemas.microsoft.com/office/drawing/2014/main" val="33453450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564872926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12342386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277066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Contex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Researc</a:t>
                      </a:r>
                      <a:r>
                        <a:rPr lang="fr-FR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question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3. SSA </a:t>
                      </a:r>
                      <a:r>
                        <a:rPr lang="fr-FR" dirty="0" err="1"/>
                        <a:t>tariffs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4. </a:t>
                      </a:r>
                      <a:r>
                        <a:rPr lang="fr-FR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Energy</a:t>
                      </a:r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</a:t>
                      </a:r>
                      <a:r>
                        <a:rPr lang="fr-FR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poverty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  </a:t>
                      </a:r>
                      <a:r>
                        <a:rPr lang="fr-FR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metric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5. Data &amp;</a:t>
                      </a:r>
                      <a:r>
                        <a:rPr lang="fr-FR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Model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6. </a:t>
                      </a:r>
                      <a:r>
                        <a:rPr lang="fr-FR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Results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7.</a:t>
                      </a:r>
                      <a:r>
                        <a:rPr lang="fr-FR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Conclusion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57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64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7232" y="1623763"/>
            <a:ext cx="11454580" cy="5892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Combining access rates (AR) with the energy poverty indicator (EP)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480" y="2083511"/>
            <a:ext cx="5371042" cy="388958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633035" y="6122101"/>
            <a:ext cx="3811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5% of household income dedicated to energy expenses</a:t>
            </a: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2543426" y="2949677"/>
            <a:ext cx="29497" cy="30234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519545" y="915877"/>
            <a:ext cx="10942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metric to show heterogeneous energy poverty </a:t>
            </a:r>
            <a:endParaRPr kumimoji="0" lang="fr-FR" sz="4000" b="1" i="0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0424-70CE-41CF-9E18-1DABB165DFCB}" type="slidenum">
              <a:rPr lang="fr-FR" smtClean="0"/>
              <a:t>5</a:t>
            </a:fld>
            <a:endParaRPr lang="fr-FR"/>
          </a:p>
        </p:txBody>
      </p:sp>
      <p:pic>
        <p:nvPicPr>
          <p:cNvPr id="11" name="Image 10" descr="Une image contenant texte, clipart, capture d’écran&#10;&#10;Description générée automatiquement">
            <a:extLst>
              <a:ext uri="{FF2B5EF4-FFF2-40B4-BE49-F238E27FC236}">
                <a16:creationId xmlns:a16="http://schemas.microsoft.com/office/drawing/2014/main" id="{61B7CDC6-F7D5-41F5-BC09-DD56E32D2C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079422"/>
            <a:ext cx="1039091" cy="778578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D2E7F4F-F00D-4D26-9889-A909B6F12B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557956"/>
            <a:ext cx="6096001" cy="3415140"/>
          </a:xfrm>
          <a:prstGeom prst="rect">
            <a:avLst/>
          </a:prstGeom>
        </p:spPr>
      </p:pic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161706"/>
              </p:ext>
            </p:extLst>
          </p:nvPr>
        </p:nvGraphicFramePr>
        <p:xfrm>
          <a:off x="0" y="0"/>
          <a:ext cx="121919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727">
                  <a:extLst>
                    <a:ext uri="{9D8B030D-6E8A-4147-A177-3AD203B41FA5}">
                      <a16:colId xmlns:a16="http://schemas.microsoft.com/office/drawing/2014/main" val="703342600"/>
                    </a:ext>
                  </a:extLst>
                </a:gridCol>
                <a:gridCol w="2028701">
                  <a:extLst>
                    <a:ext uri="{9D8B030D-6E8A-4147-A177-3AD203B41FA5}">
                      <a16:colId xmlns:a16="http://schemas.microsoft.com/office/drawing/2014/main" val="2250604006"/>
                    </a:ext>
                  </a:extLst>
                </a:gridCol>
                <a:gridCol w="1493817">
                  <a:extLst>
                    <a:ext uri="{9D8B030D-6E8A-4147-A177-3AD203B41FA5}">
                      <a16:colId xmlns:a16="http://schemas.microsoft.com/office/drawing/2014/main" val="1306026685"/>
                    </a:ext>
                  </a:extLst>
                </a:gridCol>
                <a:gridCol w="1989611">
                  <a:extLst>
                    <a:ext uri="{9D8B030D-6E8A-4147-A177-3AD203B41FA5}">
                      <a16:colId xmlns:a16="http://schemas.microsoft.com/office/drawing/2014/main" val="33453450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564872926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12342386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277066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Contex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Researc</a:t>
                      </a:r>
                      <a:r>
                        <a:rPr lang="fr-FR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question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 SSA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tariffs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4. </a:t>
                      </a:r>
                      <a:r>
                        <a:rPr lang="fr-FR" dirty="0" err="1"/>
                        <a:t>Energy</a:t>
                      </a:r>
                      <a:r>
                        <a:rPr lang="fr-FR" dirty="0"/>
                        <a:t>  </a:t>
                      </a:r>
                      <a:r>
                        <a:rPr lang="fr-FR" dirty="0" err="1"/>
                        <a:t>poverty</a:t>
                      </a:r>
                      <a:endParaRPr lang="fr-FR" dirty="0"/>
                    </a:p>
                    <a:p>
                      <a:r>
                        <a:rPr lang="fr-FR" dirty="0"/>
                        <a:t>    </a:t>
                      </a:r>
                      <a:r>
                        <a:rPr lang="fr-FR" dirty="0" err="1"/>
                        <a:t>metric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5. Data &amp;</a:t>
                      </a:r>
                      <a:r>
                        <a:rPr lang="fr-FR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Model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6. </a:t>
                      </a:r>
                      <a:r>
                        <a:rPr lang="fr-FR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Results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7.</a:t>
                      </a:r>
                      <a:r>
                        <a:rPr lang="fr-FR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Conclusion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57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680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535" y="1066171"/>
            <a:ext cx="11960498" cy="547274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>
                <a:solidFill>
                  <a:schemeClr val="accent5"/>
                </a:solidFill>
              </a:rPr>
              <a:t>Data gathered from the regulatory commissions of 33 SSA countries</a:t>
            </a:r>
            <a:r>
              <a:rPr lang="fr-FR" b="1" dirty="0">
                <a:solidFill>
                  <a:schemeClr val="accent5"/>
                </a:solidFill>
              </a:rPr>
              <a:t>: </a:t>
            </a:r>
          </a:p>
          <a:p>
            <a:pPr lvl="1">
              <a:lnSpc>
                <a:spcPct val="100000"/>
              </a:lnSpc>
              <a:defRPr/>
            </a:pPr>
            <a:r>
              <a:rPr lang="fr-FR" dirty="0"/>
              <a:t>782 observations</a:t>
            </a:r>
          </a:p>
          <a:p>
            <a:pPr lvl="1">
              <a:defRPr/>
            </a:pPr>
            <a:r>
              <a:rPr lang="en-US" dirty="0"/>
              <a:t>For the period of 1990-2012</a:t>
            </a:r>
          </a:p>
          <a:p>
            <a:pPr lvl="1">
              <a:defRPr/>
            </a:pPr>
            <a:r>
              <a:rPr lang="fr-FR" dirty="0" err="1"/>
              <a:t>Dependent</a:t>
            </a:r>
            <a:r>
              <a:rPr lang="fr-FR" dirty="0"/>
              <a:t> variables : </a:t>
            </a:r>
            <a:r>
              <a:rPr lang="en-US" dirty="0"/>
              <a:t>urban access rate rural access rate</a:t>
            </a:r>
          </a:p>
          <a:p>
            <a:pPr lvl="1">
              <a:defRPr/>
            </a:pPr>
            <a:r>
              <a:rPr lang="en-US" dirty="0"/>
              <a:t>Using 17 independent variables, divided into three categories: 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en-US" altLang="fr-FR" sz="1600" dirty="0">
                <a:latin typeface="+mj-lt"/>
              </a:rPr>
              <a:t>Residential tariff structures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fr-FR" altLang="fr-FR" sz="1600" dirty="0">
                <a:latin typeface="+mj-lt"/>
              </a:rPr>
              <a:t>Production types : Public utility </a:t>
            </a:r>
            <a:r>
              <a:rPr lang="fr-FR" altLang="fr-FR" sz="1600" dirty="0" err="1">
                <a:latin typeface="+mj-lt"/>
              </a:rPr>
              <a:t>companies</a:t>
            </a:r>
            <a:r>
              <a:rPr lang="fr-FR" altLang="fr-FR" sz="1600" dirty="0">
                <a:latin typeface="+mj-lt"/>
              </a:rPr>
              <a:t> &amp; Independent Power </a:t>
            </a:r>
            <a:r>
              <a:rPr lang="fr-FR" altLang="fr-FR" sz="1600" dirty="0" err="1">
                <a:latin typeface="+mj-lt"/>
              </a:rPr>
              <a:t>Producers</a:t>
            </a:r>
            <a:r>
              <a:rPr lang="fr-FR" altLang="fr-FR" sz="1600" dirty="0">
                <a:latin typeface="+mj-lt"/>
              </a:rPr>
              <a:t> (IPP)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en-US" altLang="fr-FR" sz="1600" dirty="0">
                <a:latin typeface="+mj-lt"/>
              </a:rPr>
              <a:t>Willingness to pay in each household income quintile </a:t>
            </a:r>
            <a:r>
              <a:rPr lang="fr-FR" altLang="fr-FR" sz="1600" dirty="0">
                <a:latin typeface="+mj-lt"/>
              </a:rPr>
              <a:t>(5 </a:t>
            </a:r>
            <a:r>
              <a:rPr lang="fr-FR" altLang="fr-FR" sz="1600" dirty="0" err="1">
                <a:latin typeface="+mj-lt"/>
              </a:rPr>
              <a:t>levels</a:t>
            </a:r>
            <a:r>
              <a:rPr lang="fr-FR" altLang="fr-FR" sz="1600" dirty="0">
                <a:latin typeface="+mj-lt"/>
              </a:rPr>
              <a:t> of </a:t>
            </a:r>
            <a:r>
              <a:rPr lang="fr-FR" altLang="fr-FR" sz="1600" dirty="0" err="1">
                <a:latin typeface="+mj-lt"/>
              </a:rPr>
              <a:t>incomes</a:t>
            </a:r>
            <a:r>
              <a:rPr lang="fr-FR" altLang="fr-FR" sz="1600" dirty="0">
                <a:latin typeface="+mj-lt"/>
              </a:rPr>
              <a:t>)</a:t>
            </a:r>
          </a:p>
          <a:p>
            <a:pPr lvl="1">
              <a:defRPr/>
            </a:pPr>
            <a:r>
              <a:rPr lang="fr-FR" dirty="0"/>
              <a:t>Data </a:t>
            </a:r>
            <a:r>
              <a:rPr lang="fr-FR" dirty="0" err="1"/>
              <a:t>processed</a:t>
            </a:r>
            <a:r>
              <a:rPr lang="fr-FR" dirty="0"/>
              <a:t> </a:t>
            </a:r>
            <a:r>
              <a:rPr lang="fr-FR" dirty="0" err="1"/>
              <a:t>using</a:t>
            </a:r>
            <a:r>
              <a:rPr lang="fr-FR" dirty="0"/>
              <a:t> 4 </a:t>
            </a:r>
            <a:r>
              <a:rPr lang="fr-FR" dirty="0" err="1"/>
              <a:t>coutries</a:t>
            </a:r>
            <a:r>
              <a:rPr lang="fr-FR" dirty="0"/>
              <a:t> group </a:t>
            </a:r>
            <a:r>
              <a:rPr lang="fr-FR" dirty="0" err="1"/>
              <a:t>based</a:t>
            </a:r>
            <a:r>
              <a:rPr lang="fr-FR" dirty="0"/>
              <a:t> on </a:t>
            </a:r>
            <a:r>
              <a:rPr lang="fr-FR" dirty="0" err="1"/>
              <a:t>access</a:t>
            </a:r>
            <a:r>
              <a:rPr lang="fr-FR" dirty="0"/>
              <a:t> and </a:t>
            </a:r>
            <a:r>
              <a:rPr lang="en-US" dirty="0"/>
              <a:t>share of electricity in income</a:t>
            </a:r>
            <a:endParaRPr lang="fr-FR" dirty="0"/>
          </a:p>
          <a:p>
            <a:pPr marL="0" lvl="0" indent="0">
              <a:buNone/>
              <a:defRPr/>
            </a:pPr>
            <a:r>
              <a:rPr lang="fr-FR" b="1" dirty="0">
                <a:solidFill>
                  <a:schemeClr val="accent5"/>
                </a:solidFill>
              </a:rPr>
              <a:t>2. </a:t>
            </a:r>
            <a:r>
              <a:rPr lang="en-US" b="1" dirty="0">
                <a:solidFill>
                  <a:schemeClr val="accent5"/>
                </a:solidFill>
              </a:rPr>
              <a:t>Dynamic panel model with random effects</a:t>
            </a:r>
            <a:endParaRPr lang="fr-FR" b="1" dirty="0">
              <a:solidFill>
                <a:schemeClr val="accent5"/>
              </a:solidFill>
            </a:endParaRPr>
          </a:p>
          <a:p>
            <a:pPr lvl="1">
              <a:defRPr/>
            </a:pPr>
            <a:r>
              <a:rPr lang="fr-FR" altLang="fr-FR" dirty="0"/>
              <a:t>Test </a:t>
            </a:r>
            <a:r>
              <a:rPr lang="fr-FR" altLang="fr-FR" dirty="0" err="1"/>
              <a:t>Haussman</a:t>
            </a:r>
            <a:r>
              <a:rPr lang="fr-FR" altLang="fr-FR" dirty="0"/>
              <a:t> </a:t>
            </a:r>
          </a:p>
          <a:p>
            <a:pPr lvl="1">
              <a:defRPr/>
            </a:pPr>
            <a:r>
              <a:rPr lang="fr-FR" altLang="fr-FR" dirty="0" err="1"/>
              <a:t>Doubly</a:t>
            </a:r>
            <a:r>
              <a:rPr lang="fr-FR" altLang="fr-FR" dirty="0"/>
              <a:t> control </a:t>
            </a:r>
            <a:r>
              <a:rPr lang="fr-FR" altLang="fr-FR" dirty="0" err="1"/>
              <a:t>endogeinity</a:t>
            </a:r>
            <a:endParaRPr lang="fr-FR" altLang="fr-FR" dirty="0"/>
          </a:p>
          <a:p>
            <a:pPr marL="1371600" lvl="3" indent="0">
              <a:lnSpc>
                <a:spcPct val="150000"/>
              </a:lnSpc>
              <a:buNone/>
              <a:defRPr/>
            </a:pPr>
            <a:r>
              <a:rPr lang="fr-FR" altLang="fr-FR" sz="2400" dirty="0"/>
              <a:t>Model :                                            for </a:t>
            </a:r>
            <a:r>
              <a:rPr lang="fr-FR" altLang="fr-FR" sz="2400" dirty="0" err="1"/>
              <a:t>urban</a:t>
            </a:r>
            <a:r>
              <a:rPr lang="fr-FR" altLang="fr-FR" sz="2400" dirty="0"/>
              <a:t> </a:t>
            </a:r>
            <a:r>
              <a:rPr lang="fr-FR" altLang="fr-FR" sz="2400" dirty="0" err="1"/>
              <a:t>access</a:t>
            </a:r>
            <a:r>
              <a:rPr lang="fr-FR" altLang="fr-FR" sz="2400" dirty="0"/>
              <a:t> et rural </a:t>
            </a:r>
            <a:r>
              <a:rPr lang="fr-FR" altLang="fr-FR" sz="2400" dirty="0" err="1"/>
              <a:t>access</a:t>
            </a:r>
            <a:endParaRPr lang="fr-F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784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336368"/>
              </p:ext>
            </p:extLst>
          </p:nvPr>
        </p:nvGraphicFramePr>
        <p:xfrm>
          <a:off x="2584265" y="5946030"/>
          <a:ext cx="2682008" cy="594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3" imgW="1612900" imgH="330200" progId="Equation.3">
                  <p:embed/>
                </p:oleObj>
              </mc:Choice>
              <mc:Fallback>
                <p:oleObj name="Équation" r:id="rId3" imgW="1612900" imgH="330200" progId="Equation.3">
                  <p:embed/>
                  <p:pic>
                    <p:nvPicPr>
                      <p:cNvPr id="6" name="Obje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265" y="5946030"/>
                        <a:ext cx="2682008" cy="5948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5A0424-70CE-41CF-9E18-1DABB165DFC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 8" descr="Une image contenant texte, clipart, capture d’écran&#10;&#10;Description générée automatiquement">
            <a:extLst>
              <a:ext uri="{FF2B5EF4-FFF2-40B4-BE49-F238E27FC236}">
                <a16:creationId xmlns:a16="http://schemas.microsoft.com/office/drawing/2014/main" id="{FFC99F29-F65C-4D91-B51F-3CEEA9A264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194952"/>
            <a:ext cx="884903" cy="663047"/>
          </a:xfrm>
          <a:prstGeom prst="rect">
            <a:avLst/>
          </a:prstGeom>
        </p:spPr>
      </p:pic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261619"/>
              </p:ext>
            </p:extLst>
          </p:nvPr>
        </p:nvGraphicFramePr>
        <p:xfrm>
          <a:off x="0" y="0"/>
          <a:ext cx="121919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727">
                  <a:extLst>
                    <a:ext uri="{9D8B030D-6E8A-4147-A177-3AD203B41FA5}">
                      <a16:colId xmlns:a16="http://schemas.microsoft.com/office/drawing/2014/main" val="703342600"/>
                    </a:ext>
                  </a:extLst>
                </a:gridCol>
                <a:gridCol w="2028701">
                  <a:extLst>
                    <a:ext uri="{9D8B030D-6E8A-4147-A177-3AD203B41FA5}">
                      <a16:colId xmlns:a16="http://schemas.microsoft.com/office/drawing/2014/main" val="2250604006"/>
                    </a:ext>
                  </a:extLst>
                </a:gridCol>
                <a:gridCol w="1493817">
                  <a:extLst>
                    <a:ext uri="{9D8B030D-6E8A-4147-A177-3AD203B41FA5}">
                      <a16:colId xmlns:a16="http://schemas.microsoft.com/office/drawing/2014/main" val="1306026685"/>
                    </a:ext>
                  </a:extLst>
                </a:gridCol>
                <a:gridCol w="1989611">
                  <a:extLst>
                    <a:ext uri="{9D8B030D-6E8A-4147-A177-3AD203B41FA5}">
                      <a16:colId xmlns:a16="http://schemas.microsoft.com/office/drawing/2014/main" val="33453450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564872926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12342386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277066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Contex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Researc</a:t>
                      </a:r>
                      <a:r>
                        <a:rPr lang="fr-FR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question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 SSA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tariffs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Energy</a:t>
                      </a:r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poverty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metric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5. Data &amp;</a:t>
                      </a:r>
                      <a:r>
                        <a:rPr lang="fr-FR" baseline="0" dirty="0"/>
                        <a:t> Model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6. </a:t>
                      </a:r>
                      <a:r>
                        <a:rPr lang="fr-FR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Results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7.</a:t>
                      </a:r>
                      <a:r>
                        <a:rPr lang="fr-FR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Conclusion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57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81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F42F-9288-40FD-88DB-72EDFFB4B819}" type="slidenum">
              <a:rPr lang="fr-FR" smtClean="0"/>
              <a:t>7</a:t>
            </a:fld>
            <a:endParaRPr lang="fr-FR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3074058"/>
              </p:ext>
            </p:extLst>
          </p:nvPr>
        </p:nvGraphicFramePr>
        <p:xfrm>
          <a:off x="1040822" y="1915274"/>
          <a:ext cx="10110354" cy="449918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42069">
                  <a:extLst>
                    <a:ext uri="{9D8B030D-6E8A-4147-A177-3AD203B41FA5}">
                      <a16:colId xmlns:a16="http://schemas.microsoft.com/office/drawing/2014/main" val="3265302202"/>
                    </a:ext>
                  </a:extLst>
                </a:gridCol>
                <a:gridCol w="2588007">
                  <a:extLst>
                    <a:ext uri="{9D8B030D-6E8A-4147-A177-3AD203B41FA5}">
                      <a16:colId xmlns:a16="http://schemas.microsoft.com/office/drawing/2014/main" val="4246098337"/>
                    </a:ext>
                  </a:extLst>
                </a:gridCol>
                <a:gridCol w="2195396">
                  <a:extLst>
                    <a:ext uri="{9D8B030D-6E8A-4147-A177-3AD203B41FA5}">
                      <a16:colId xmlns:a16="http://schemas.microsoft.com/office/drawing/2014/main" val="2531931240"/>
                    </a:ext>
                  </a:extLst>
                </a:gridCol>
                <a:gridCol w="2484882">
                  <a:extLst>
                    <a:ext uri="{9D8B030D-6E8A-4147-A177-3AD203B41FA5}">
                      <a16:colId xmlns:a16="http://schemas.microsoft.com/office/drawing/2014/main" val="2219435894"/>
                    </a:ext>
                  </a:extLst>
                </a:gridCol>
              </a:tblGrid>
              <a:tr h="90369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accent5"/>
                          </a:solidFill>
                        </a:rPr>
                        <a:t>Residential pricing plays its role in financing access</a:t>
                      </a:r>
                      <a:endParaRPr lang="fr-FR" sz="2400" b="0" dirty="0">
                        <a:solidFill>
                          <a:schemeClr val="accent5"/>
                        </a:solidFill>
                        <a:latin typeface="+mj-lt"/>
                      </a:endParaRPr>
                    </a:p>
                  </a:txBody>
                  <a:tcPr marL="61711" marR="61711" marT="30856" marB="3085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200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Residential pricing targets urban access by hindering rural access </a:t>
                      </a:r>
                      <a:endParaRPr lang="fr-FR" sz="2400" b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30856" marB="3085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88378"/>
                  </a:ext>
                </a:extLst>
              </a:tr>
              <a:tr h="717843">
                <a:tc gridSpan="2"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/>
                        <a:t>G1 (High Access </a:t>
                      </a:r>
                      <a:r>
                        <a:rPr lang="fr-FR" sz="1600" dirty="0" err="1"/>
                        <a:t>low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Energy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Poverty</a:t>
                      </a:r>
                      <a:r>
                        <a:rPr lang="fr-FR" sz="1600" dirty="0"/>
                        <a:t>)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/>
                        <a:t>G2 (</a:t>
                      </a:r>
                      <a:r>
                        <a:rPr lang="fr-FR" sz="1600" dirty="0" err="1"/>
                        <a:t>Median</a:t>
                      </a:r>
                      <a:r>
                        <a:rPr lang="fr-FR" sz="1600" dirty="0"/>
                        <a:t> Access Low Energy </a:t>
                      </a:r>
                      <a:r>
                        <a:rPr lang="fr-FR" sz="1600" dirty="0" err="1"/>
                        <a:t>Poverty</a:t>
                      </a:r>
                      <a:r>
                        <a:rPr lang="fr-FR" sz="1600" dirty="0"/>
                        <a:t>)</a:t>
                      </a:r>
                    </a:p>
                  </a:txBody>
                  <a:tcPr marL="61711" marR="61711" marT="30856" marB="3085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/>
                        <a:t>G</a:t>
                      </a:r>
                      <a:r>
                        <a:rPr lang="fr-FR" sz="1600" baseline="0" dirty="0"/>
                        <a:t>3 (High AR High EP)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600" baseline="0" dirty="0"/>
                        <a:t>G4 (Low AR Low EP)</a:t>
                      </a:r>
                      <a:endParaRPr lang="fr-FR" sz="1600" dirty="0"/>
                    </a:p>
                  </a:txBody>
                  <a:tcPr marL="61711" marR="61711" marT="30856" marB="3085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059117"/>
                  </a:ext>
                </a:extLst>
              </a:tr>
              <a:tr h="1262029"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>
                          <a:latin typeface="+mn-lt"/>
                        </a:rPr>
                        <a:t>Access of rural households benefits from cross-subsidization</a:t>
                      </a:r>
                      <a:endParaRPr lang="fr-FR" sz="1600" i="0" dirty="0">
                        <a:latin typeface="+mn-lt"/>
                      </a:endParaRPr>
                    </a:p>
                  </a:txBody>
                  <a:tcPr marL="61711" marR="61711" marT="30856" marB="30856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0" dirty="0">
                          <a:effectLst/>
                          <a:latin typeface="+mn-lt"/>
                        </a:rPr>
                        <a:t>Efficiency of the whole tariff structure 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/>
                        <a:t>The lifeline rates for rural households in</a:t>
                      </a:r>
                    </a:p>
                    <a:p>
                      <a:pPr algn="ctr"/>
                      <a:r>
                        <a:rPr lang="en-US" sz="1600" b="0" i="0" dirty="0"/>
                        <a:t>group 3 slightly improves rural access</a:t>
                      </a:r>
                      <a:endParaRPr lang="fr-FR" sz="1600" i="0" dirty="0"/>
                    </a:p>
                  </a:txBody>
                  <a:tcPr marL="61711" marR="61711" marT="30856" marB="3085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The tariff structure has a negative effect in all cases for group 4</a:t>
                      </a:r>
                      <a:endParaRPr lang="fr-FR" sz="1600" i="0" dirty="0"/>
                    </a:p>
                  </a:txBody>
                  <a:tcPr marL="61711" marR="61711" marT="30856" marB="3085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25373"/>
                  </a:ext>
                </a:extLst>
              </a:tr>
              <a:tr h="1587553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1600" i="0" u="sng" dirty="0">
                          <a:latin typeface="+mj-lt"/>
                        </a:rPr>
                        <a:t>RT</a:t>
                      </a:r>
                      <a:r>
                        <a:rPr lang="fr-FR" sz="1600" i="0" u="sng" baseline="0" dirty="0">
                          <a:latin typeface="+mj-lt"/>
                        </a:rPr>
                        <a:t> G1</a:t>
                      </a:r>
                      <a:r>
                        <a:rPr lang="fr-FR" sz="1600" i="0" u="none" baseline="0" dirty="0">
                          <a:latin typeface="+mj-lt"/>
                        </a:rPr>
                        <a:t> (urbain) </a:t>
                      </a:r>
                      <a:r>
                        <a:rPr lang="fr-FR" sz="1600" i="0" baseline="0" dirty="0">
                          <a:latin typeface="+mj-lt"/>
                        </a:rPr>
                        <a:t>: </a:t>
                      </a:r>
                      <a:r>
                        <a:rPr lang="fr-FR" sz="1600" b="1" i="0" dirty="0">
                          <a:latin typeface="+mj-lt"/>
                        </a:rPr>
                        <a:t>-24.340 ***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1600" i="0" dirty="0">
                          <a:latin typeface="+mj-lt"/>
                        </a:rPr>
                        <a:t>                  </a:t>
                      </a:r>
                      <a:r>
                        <a:rPr lang="fr-FR" sz="1600" i="0" baseline="0" dirty="0">
                          <a:latin typeface="+mj-lt"/>
                        </a:rPr>
                        <a:t>          </a:t>
                      </a:r>
                      <a:r>
                        <a:rPr lang="fr-FR" sz="1600" i="0" dirty="0">
                          <a:latin typeface="+mj-lt"/>
                        </a:rPr>
                        <a:t> (1.902)</a:t>
                      </a:r>
                      <a:r>
                        <a:rPr lang="fr-FR" sz="1600" i="0" baseline="0" dirty="0">
                          <a:latin typeface="+mj-lt"/>
                        </a:rPr>
                        <a:t> 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1600" i="0" u="sng" dirty="0">
                          <a:latin typeface="+mj-lt"/>
                        </a:rPr>
                        <a:t>RT</a:t>
                      </a:r>
                      <a:r>
                        <a:rPr lang="fr-FR" sz="1600" i="0" u="sng" baseline="0" dirty="0">
                          <a:latin typeface="+mj-lt"/>
                        </a:rPr>
                        <a:t> G1</a:t>
                      </a:r>
                      <a:r>
                        <a:rPr lang="fr-FR" sz="1600" i="0" u="none" baseline="0" dirty="0">
                          <a:latin typeface="+mj-lt"/>
                        </a:rPr>
                        <a:t> (rural) </a:t>
                      </a:r>
                      <a:r>
                        <a:rPr lang="fr-FR" sz="1600" i="0" baseline="0" dirty="0">
                          <a:latin typeface="+mj-lt"/>
                        </a:rPr>
                        <a:t>: </a:t>
                      </a:r>
                      <a:r>
                        <a:rPr lang="fr-FR" sz="1600" b="1" i="0" dirty="0">
                          <a:latin typeface="+mj-lt"/>
                        </a:rPr>
                        <a:t>21.674 ***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1600" i="0" dirty="0">
                          <a:latin typeface="+mj-lt"/>
                        </a:rPr>
                        <a:t>           </a:t>
                      </a:r>
                      <a:r>
                        <a:rPr lang="fr-FR" sz="1600" i="0" baseline="0" dirty="0">
                          <a:latin typeface="+mj-lt"/>
                        </a:rPr>
                        <a:t>               </a:t>
                      </a:r>
                      <a:r>
                        <a:rPr lang="fr-FR" sz="1600" i="0" dirty="0">
                          <a:latin typeface="+mj-lt"/>
                        </a:rPr>
                        <a:t>(8.069</a:t>
                      </a:r>
                      <a:r>
                        <a:rPr lang="fr-FR" sz="1600" i="0" dirty="0"/>
                        <a:t>)</a:t>
                      </a:r>
                    </a:p>
                  </a:txBody>
                  <a:tcPr marL="61711" marR="61711" marT="30856" marB="3085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i="0" u="sng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NT G2</a:t>
                      </a:r>
                      <a:r>
                        <a:rPr lang="fr-FR" sz="16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(urbain) </a:t>
                      </a:r>
                      <a:r>
                        <a:rPr lang="fr-FR" sz="1600" i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16.737 ***</a:t>
                      </a:r>
                      <a:endParaRPr lang="fr-FR" sz="1600" b="1" i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               (1.872)</a:t>
                      </a:r>
                    </a:p>
                    <a:p>
                      <a:pPr algn="ctr"/>
                      <a:endParaRPr lang="fr-FR" sz="1600" i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i="0" u="sng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ST G2</a:t>
                      </a:r>
                      <a:r>
                        <a:rPr lang="fr-FR" sz="1600" i="0" u="non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(urbain) </a:t>
                      </a:r>
                      <a:r>
                        <a:rPr lang="fr-FR" sz="1600" i="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600" b="1" i="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2.248 ***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               (0.268)</a:t>
                      </a:r>
                    </a:p>
                  </a:txBody>
                  <a:tcPr marL="61711" marR="61711" marT="30856" marB="3085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600" i="0" u="sng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ST G3</a:t>
                      </a:r>
                      <a:r>
                        <a:rPr lang="fr-FR" sz="16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(rural) : </a:t>
                      </a:r>
                      <a:r>
                        <a:rPr lang="fr-FR" sz="1600" b="1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1.327</a:t>
                      </a:r>
                      <a:r>
                        <a:rPr lang="fr-FR" sz="16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***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6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            (0.205)</a:t>
                      </a:r>
                    </a:p>
                  </a:txBody>
                  <a:tcPr marL="61711" marR="61711" marT="30856" marB="3085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fr-FR" sz="1600" i="0" u="sng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RT G4</a:t>
                      </a:r>
                      <a:r>
                        <a:rPr lang="fr-FR" sz="16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(urbain) : -9.201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fr-FR" sz="1600" i="0" u="non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(5.774)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fr-FR" sz="1600" i="0" u="sng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RT</a:t>
                      </a:r>
                      <a:r>
                        <a:rPr lang="fr-FR" sz="1600" i="0" u="sng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G4</a:t>
                      </a:r>
                      <a:r>
                        <a:rPr lang="fr-FR" sz="1600" i="0" u="non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(rural) : </a:t>
                      </a:r>
                      <a:r>
                        <a:rPr lang="fr-FR" sz="1600" b="1" i="0" u="non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-3.583 **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fr-FR" sz="1600" i="0" u="non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(1.041)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fr-FR" sz="1600" i="0" u="sng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NT G4</a:t>
                      </a:r>
                      <a:r>
                        <a:rPr lang="fr-FR" sz="1600" i="0" u="non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(rural) : </a:t>
                      </a:r>
                      <a:r>
                        <a:rPr lang="fr-FR" sz="1600" b="1" i="0" u="non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-3.339 </a:t>
                      </a:r>
                      <a:r>
                        <a:rPr lang="fr-FR" sz="1600" i="0" u="non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***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fr-FR" sz="1600" i="0" u="non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(0.307)</a:t>
                      </a:r>
                    </a:p>
                  </a:txBody>
                  <a:tcPr marL="61711" marR="61711" marT="30856" marB="3085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042123"/>
                  </a:ext>
                </a:extLst>
              </a:tr>
            </a:tbl>
          </a:graphicData>
        </a:graphic>
      </p:graphicFrame>
      <p:pic>
        <p:nvPicPr>
          <p:cNvPr id="5" name="Image 4" descr="Une image contenant texte, clipart, capture d’écran&#10;&#10;Description générée automatiquement">
            <a:extLst>
              <a:ext uri="{FF2B5EF4-FFF2-40B4-BE49-F238E27FC236}">
                <a16:creationId xmlns:a16="http://schemas.microsoft.com/office/drawing/2014/main" id="{FFC99F29-F65C-4D91-B51F-3CEEA9A26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94952"/>
            <a:ext cx="884903" cy="66304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040822" y="1091045"/>
            <a:ext cx="4913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chemeClr val="accent5"/>
                </a:solidFill>
              </a:rPr>
              <a:t>1. </a:t>
            </a:r>
            <a:r>
              <a:rPr lang="fr-FR" sz="2800" b="1" dirty="0" err="1">
                <a:solidFill>
                  <a:schemeClr val="accent5"/>
                </a:solidFill>
              </a:rPr>
              <a:t>Residential</a:t>
            </a:r>
            <a:r>
              <a:rPr lang="fr-FR" sz="2800" b="1" dirty="0">
                <a:solidFill>
                  <a:schemeClr val="accent5"/>
                </a:solidFill>
              </a:rPr>
              <a:t> </a:t>
            </a:r>
            <a:r>
              <a:rPr lang="fr-FR" sz="2800" b="1" dirty="0" err="1">
                <a:solidFill>
                  <a:schemeClr val="accent5"/>
                </a:solidFill>
              </a:rPr>
              <a:t>tariffs</a:t>
            </a:r>
            <a:r>
              <a:rPr lang="fr-FR" sz="2800" b="1" dirty="0">
                <a:solidFill>
                  <a:schemeClr val="accent5"/>
                </a:solidFill>
              </a:rPr>
              <a:t> and </a:t>
            </a:r>
            <a:r>
              <a:rPr lang="fr-FR" sz="2800" b="1" dirty="0" err="1">
                <a:solidFill>
                  <a:schemeClr val="accent5"/>
                </a:solidFill>
              </a:rPr>
              <a:t>access</a:t>
            </a:r>
            <a:r>
              <a:rPr lang="fr-FR" sz="2800" b="1" dirty="0">
                <a:solidFill>
                  <a:schemeClr val="accent5"/>
                </a:solidFill>
              </a:rPr>
              <a:t>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893507"/>
              </p:ext>
            </p:extLst>
          </p:nvPr>
        </p:nvGraphicFramePr>
        <p:xfrm>
          <a:off x="0" y="0"/>
          <a:ext cx="121919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727">
                  <a:extLst>
                    <a:ext uri="{9D8B030D-6E8A-4147-A177-3AD203B41FA5}">
                      <a16:colId xmlns:a16="http://schemas.microsoft.com/office/drawing/2014/main" val="703342600"/>
                    </a:ext>
                  </a:extLst>
                </a:gridCol>
                <a:gridCol w="2028701">
                  <a:extLst>
                    <a:ext uri="{9D8B030D-6E8A-4147-A177-3AD203B41FA5}">
                      <a16:colId xmlns:a16="http://schemas.microsoft.com/office/drawing/2014/main" val="2250604006"/>
                    </a:ext>
                  </a:extLst>
                </a:gridCol>
                <a:gridCol w="1493817">
                  <a:extLst>
                    <a:ext uri="{9D8B030D-6E8A-4147-A177-3AD203B41FA5}">
                      <a16:colId xmlns:a16="http://schemas.microsoft.com/office/drawing/2014/main" val="1306026685"/>
                    </a:ext>
                  </a:extLst>
                </a:gridCol>
                <a:gridCol w="1989611">
                  <a:extLst>
                    <a:ext uri="{9D8B030D-6E8A-4147-A177-3AD203B41FA5}">
                      <a16:colId xmlns:a16="http://schemas.microsoft.com/office/drawing/2014/main" val="33453450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564872926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12342386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277066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Contex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Researc</a:t>
                      </a:r>
                      <a:r>
                        <a:rPr lang="fr-FR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question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 SSA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tariffs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Energy</a:t>
                      </a:r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poverty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metric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 Data &amp;</a:t>
                      </a:r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Model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6. </a:t>
                      </a:r>
                      <a:r>
                        <a:rPr lang="fr-FR" dirty="0" err="1"/>
                        <a:t>Results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7.</a:t>
                      </a:r>
                      <a:r>
                        <a:rPr lang="fr-FR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Conclusion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57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763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F42F-9288-40FD-88DB-72EDFFB4B819}" type="slidenum">
              <a:rPr lang="fr-FR" smtClean="0"/>
              <a:t>8</a:t>
            </a:fld>
            <a:endParaRPr lang="fr-FR"/>
          </a:p>
        </p:txBody>
      </p:sp>
      <p:pic>
        <p:nvPicPr>
          <p:cNvPr id="5" name="Image 4" descr="Une image contenant texte, clipart, capture d’écran&#10;&#10;Description générée automatiquement">
            <a:extLst>
              <a:ext uri="{FF2B5EF4-FFF2-40B4-BE49-F238E27FC236}">
                <a16:creationId xmlns:a16="http://schemas.microsoft.com/office/drawing/2014/main" id="{FFC99F29-F65C-4D91-B51F-3CEEA9A26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94952"/>
            <a:ext cx="884903" cy="66304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040822" y="1091045"/>
            <a:ext cx="4948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chemeClr val="accent5"/>
                </a:solidFill>
              </a:rPr>
              <a:t>2. Productive </a:t>
            </a:r>
            <a:r>
              <a:rPr lang="fr-FR" sz="2800" b="1" dirty="0" err="1">
                <a:solidFill>
                  <a:schemeClr val="accent5"/>
                </a:solidFill>
              </a:rPr>
              <a:t>tariffs</a:t>
            </a:r>
            <a:r>
              <a:rPr lang="fr-FR" sz="2800" b="1" dirty="0">
                <a:solidFill>
                  <a:schemeClr val="accent5"/>
                </a:solidFill>
              </a:rPr>
              <a:t> and </a:t>
            </a:r>
            <a:r>
              <a:rPr lang="fr-FR" sz="2800" b="1" dirty="0" err="1">
                <a:solidFill>
                  <a:schemeClr val="accent5"/>
                </a:solidFill>
              </a:rPr>
              <a:t>access</a:t>
            </a:r>
            <a:r>
              <a:rPr lang="fr-FR" sz="2800" b="1" dirty="0">
                <a:solidFill>
                  <a:schemeClr val="accent5"/>
                </a:solidFill>
              </a:rPr>
              <a:t> 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123690"/>
              </p:ext>
            </p:extLst>
          </p:nvPr>
        </p:nvGraphicFramePr>
        <p:xfrm>
          <a:off x="0" y="0"/>
          <a:ext cx="121919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727">
                  <a:extLst>
                    <a:ext uri="{9D8B030D-6E8A-4147-A177-3AD203B41FA5}">
                      <a16:colId xmlns:a16="http://schemas.microsoft.com/office/drawing/2014/main" val="703342600"/>
                    </a:ext>
                  </a:extLst>
                </a:gridCol>
                <a:gridCol w="2028701">
                  <a:extLst>
                    <a:ext uri="{9D8B030D-6E8A-4147-A177-3AD203B41FA5}">
                      <a16:colId xmlns:a16="http://schemas.microsoft.com/office/drawing/2014/main" val="2250604006"/>
                    </a:ext>
                  </a:extLst>
                </a:gridCol>
                <a:gridCol w="1493817">
                  <a:extLst>
                    <a:ext uri="{9D8B030D-6E8A-4147-A177-3AD203B41FA5}">
                      <a16:colId xmlns:a16="http://schemas.microsoft.com/office/drawing/2014/main" val="1306026685"/>
                    </a:ext>
                  </a:extLst>
                </a:gridCol>
                <a:gridCol w="1989611">
                  <a:extLst>
                    <a:ext uri="{9D8B030D-6E8A-4147-A177-3AD203B41FA5}">
                      <a16:colId xmlns:a16="http://schemas.microsoft.com/office/drawing/2014/main" val="33453450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564872926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12342386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277066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Contex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Researc</a:t>
                      </a:r>
                      <a:r>
                        <a:rPr lang="fr-FR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question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 SSA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tariffs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Energy</a:t>
                      </a:r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poverty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metric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 Data &amp;</a:t>
                      </a:r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Model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6. </a:t>
                      </a:r>
                      <a:r>
                        <a:rPr lang="fr-FR" dirty="0" err="1"/>
                        <a:t>Results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7.</a:t>
                      </a:r>
                      <a:r>
                        <a:rPr lang="fr-FR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Conclusion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57798"/>
                  </a:ext>
                </a:extLst>
              </a:tr>
            </a:tbl>
          </a:graphicData>
        </a:graphic>
      </p:graphicFrame>
      <p:graphicFrame>
        <p:nvGraphicFramePr>
          <p:cNvPr id="9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843117"/>
              </p:ext>
            </p:extLst>
          </p:nvPr>
        </p:nvGraphicFramePr>
        <p:xfrm>
          <a:off x="1040821" y="1703442"/>
          <a:ext cx="10929505" cy="477930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49707">
                  <a:extLst>
                    <a:ext uri="{9D8B030D-6E8A-4147-A177-3AD203B41FA5}">
                      <a16:colId xmlns:a16="http://schemas.microsoft.com/office/drawing/2014/main" val="3265302202"/>
                    </a:ext>
                  </a:extLst>
                </a:gridCol>
                <a:gridCol w="2890125">
                  <a:extLst>
                    <a:ext uri="{9D8B030D-6E8A-4147-A177-3AD203B41FA5}">
                      <a16:colId xmlns:a16="http://schemas.microsoft.com/office/drawing/2014/main" val="4246098337"/>
                    </a:ext>
                  </a:extLst>
                </a:gridCol>
                <a:gridCol w="2886331">
                  <a:extLst>
                    <a:ext uri="{9D8B030D-6E8A-4147-A177-3AD203B41FA5}">
                      <a16:colId xmlns:a16="http://schemas.microsoft.com/office/drawing/2014/main" val="2531931240"/>
                    </a:ext>
                  </a:extLst>
                </a:gridCol>
                <a:gridCol w="2403342">
                  <a:extLst>
                    <a:ext uri="{9D8B030D-6E8A-4147-A177-3AD203B41FA5}">
                      <a16:colId xmlns:a16="http://schemas.microsoft.com/office/drawing/2014/main" val="2219435894"/>
                    </a:ext>
                  </a:extLst>
                </a:gridCol>
              </a:tblGrid>
              <a:tr h="105871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Tariff structures promote the development of productive activities</a:t>
                      </a:r>
                      <a:endParaRPr lang="fr-FR" sz="2400" baseline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59339" marR="59339" marT="29670" marB="2967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Tariff structures work against urban industry with no consistent benefit to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commercial activities</a:t>
                      </a:r>
                      <a:endParaRPr lang="fr-FR" sz="2400" baseline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9" marR="59339" marT="29670" marB="2967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88378"/>
                  </a:ext>
                </a:extLst>
              </a:tr>
              <a:tr h="499504">
                <a:tc gridSpan="2"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G1 (High AR </a:t>
                      </a:r>
                      <a:r>
                        <a:rPr lang="fr-FR" sz="1400" dirty="0" err="1"/>
                        <a:t>low</a:t>
                      </a:r>
                      <a:r>
                        <a:rPr lang="fr-FR" sz="1400" dirty="0"/>
                        <a:t> EP)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G2 (</a:t>
                      </a:r>
                      <a:r>
                        <a:rPr lang="fr-FR" sz="1400" dirty="0" err="1"/>
                        <a:t>Median</a:t>
                      </a:r>
                      <a:r>
                        <a:rPr lang="fr-FR" sz="1400" dirty="0"/>
                        <a:t> AR </a:t>
                      </a:r>
                      <a:r>
                        <a:rPr lang="fr-FR" sz="1400" dirty="0" err="1"/>
                        <a:t>low</a:t>
                      </a:r>
                      <a:r>
                        <a:rPr lang="fr-FR" sz="1400" dirty="0"/>
                        <a:t> EP)</a:t>
                      </a:r>
                    </a:p>
                  </a:txBody>
                  <a:tcPr marL="59339" marR="59339" marT="29670" marB="2967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G</a:t>
                      </a:r>
                      <a:r>
                        <a:rPr lang="fr-FR" sz="1400" baseline="0" dirty="0"/>
                        <a:t>3 (High AR High EP)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baseline="0" dirty="0"/>
                        <a:t>G4 (Low AR Low EP)</a:t>
                      </a:r>
                      <a:endParaRPr lang="fr-FR" sz="1400" dirty="0"/>
                    </a:p>
                  </a:txBody>
                  <a:tcPr marL="59339" marR="59339" marT="29670" marB="2967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059117"/>
                  </a:ext>
                </a:extLst>
              </a:tr>
              <a:tr h="1447389"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>
                          <a:latin typeface="+mn-lt"/>
                        </a:rPr>
                        <a:t>Growth of urban</a:t>
                      </a:r>
                    </a:p>
                    <a:p>
                      <a:pPr algn="ctr"/>
                      <a:r>
                        <a:rPr lang="en-US" sz="1400" i="0" dirty="0">
                          <a:latin typeface="+mn-lt"/>
                        </a:rPr>
                        <a:t>industry (transfer from commercial activities)</a:t>
                      </a:r>
                    </a:p>
                    <a:p>
                      <a:pPr algn="ctr"/>
                      <a:endParaRPr lang="en-US" sz="1400" i="0" dirty="0">
                        <a:latin typeface="+mn-lt"/>
                      </a:endParaRPr>
                    </a:p>
                    <a:p>
                      <a:pPr algn="ctr"/>
                      <a:r>
                        <a:rPr lang="en-US" sz="1400" i="0" dirty="0">
                          <a:latin typeface="+mn-lt"/>
                        </a:rPr>
                        <a:t>Both commerce and industry in rural areas </a:t>
                      </a:r>
                      <a:endParaRPr lang="fr-FR" sz="1400" i="0" dirty="0">
                        <a:latin typeface="+mn-lt"/>
                      </a:endParaRPr>
                    </a:p>
                  </a:txBody>
                  <a:tcPr marL="59339" marR="59339" marT="29670" marB="2967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Growth of industries to the detriment of the commercial sector in urban areas (extractive industries),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Pricing remains unfavorable to all activities in rural areas for G2</a:t>
                      </a:r>
                      <a:endParaRPr lang="fr-FR" sz="14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no consistent benefit to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commercial activities for group 3.</a:t>
                      </a:r>
                      <a:endParaRPr lang="fr-FR" sz="14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9" marR="59339" marT="29670" marB="296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>
                          <a:solidFill>
                            <a:schemeClr val="tx1"/>
                          </a:solidFill>
                        </a:rPr>
                        <a:t>And significance for Group 4.</a:t>
                      </a:r>
                      <a:endParaRPr lang="fr-FR" sz="1400" i="0" dirty="0">
                        <a:solidFill>
                          <a:schemeClr val="tx1"/>
                        </a:solidFill>
                      </a:endParaRPr>
                    </a:p>
                  </a:txBody>
                  <a:tcPr marL="59339" marR="59339" marT="29670" marB="2967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725373"/>
                  </a:ext>
                </a:extLst>
              </a:tr>
              <a:tr h="1356031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1200" i="1" u="sng" dirty="0">
                          <a:latin typeface="+mn-lt"/>
                        </a:rPr>
                        <a:t>IT</a:t>
                      </a:r>
                      <a:r>
                        <a:rPr lang="fr-FR" sz="1200" i="1" u="sng" baseline="0" dirty="0">
                          <a:latin typeface="+mn-lt"/>
                        </a:rPr>
                        <a:t> G1</a:t>
                      </a:r>
                      <a:r>
                        <a:rPr lang="fr-FR" sz="1200" i="1" u="none" baseline="0" dirty="0">
                          <a:latin typeface="+mn-lt"/>
                        </a:rPr>
                        <a:t> (</a:t>
                      </a:r>
                      <a:r>
                        <a:rPr lang="fr-FR" sz="1200" i="1" u="none" baseline="0" dirty="0" err="1">
                          <a:latin typeface="+mn-lt"/>
                        </a:rPr>
                        <a:t>urban</a:t>
                      </a:r>
                      <a:r>
                        <a:rPr lang="fr-FR" sz="1200" i="1" u="none" baseline="0" dirty="0">
                          <a:latin typeface="+mn-lt"/>
                        </a:rPr>
                        <a:t>) </a:t>
                      </a:r>
                      <a:r>
                        <a:rPr lang="fr-FR" sz="1200" i="1" baseline="0" dirty="0">
                          <a:latin typeface="+mn-lt"/>
                        </a:rPr>
                        <a:t>: </a:t>
                      </a:r>
                      <a:r>
                        <a:rPr lang="fr-FR" sz="1200" b="1" i="1" dirty="0">
                          <a:latin typeface="+mn-lt"/>
                        </a:rPr>
                        <a:t>20.770</a:t>
                      </a:r>
                      <a:r>
                        <a:rPr lang="fr-FR" sz="1200" i="1" dirty="0">
                          <a:latin typeface="+mn-lt"/>
                        </a:rPr>
                        <a:t> ***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1200" i="1" dirty="0">
                          <a:latin typeface="+mn-lt"/>
                        </a:rPr>
                        <a:t>                    (2.020)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1200" i="1" u="sng" dirty="0">
                          <a:latin typeface="+mn-lt"/>
                        </a:rPr>
                        <a:t>IT</a:t>
                      </a:r>
                      <a:r>
                        <a:rPr lang="fr-FR" sz="1200" i="1" u="sng" baseline="0" dirty="0">
                          <a:latin typeface="+mn-lt"/>
                        </a:rPr>
                        <a:t> G1</a:t>
                      </a:r>
                      <a:r>
                        <a:rPr lang="fr-FR" sz="1200" i="1" u="none" baseline="0" dirty="0">
                          <a:latin typeface="+mn-lt"/>
                        </a:rPr>
                        <a:t> (rural) </a:t>
                      </a:r>
                      <a:r>
                        <a:rPr lang="fr-FR" sz="1200" i="1" baseline="0" dirty="0">
                          <a:latin typeface="+mn-lt"/>
                        </a:rPr>
                        <a:t>: </a:t>
                      </a:r>
                      <a:r>
                        <a:rPr lang="fr-FR" sz="1200" b="1" i="1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11.883 </a:t>
                      </a:r>
                      <a:r>
                        <a:rPr lang="fr-FR" sz="1200" i="1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1200" i="1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(4.678)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1200" i="1" u="sng" baseline="0" dirty="0">
                          <a:latin typeface="+mn-lt"/>
                        </a:rPr>
                        <a:t>CT G1</a:t>
                      </a:r>
                      <a:r>
                        <a:rPr lang="fr-FR" sz="1200" i="1" u="none" baseline="0" dirty="0">
                          <a:latin typeface="+mn-lt"/>
                        </a:rPr>
                        <a:t> (rural) : </a:t>
                      </a:r>
                      <a:r>
                        <a:rPr lang="fr-FR" sz="12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6.907 ***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1200" b="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(2.168)</a:t>
                      </a:r>
                      <a:endParaRPr lang="fr-FR" sz="1200" i="1" dirty="0">
                        <a:latin typeface="+mn-lt"/>
                      </a:endParaRPr>
                    </a:p>
                  </a:txBody>
                  <a:tcPr marL="59339" marR="59339" marT="29670" marB="296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fr-FR" sz="1200" i="1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i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G2</a:t>
                      </a:r>
                      <a:r>
                        <a:rPr lang="fr-FR" sz="1200" i="1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1200" i="1" u="non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urban</a:t>
                      </a:r>
                      <a:r>
                        <a:rPr lang="fr-FR" sz="1200" i="1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fr-FR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0.352 </a:t>
                      </a:r>
                      <a:r>
                        <a:rPr lang="en-US" sz="12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</a:t>
                      </a:r>
                      <a:r>
                        <a:rPr lang="en-US" sz="12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(1.710)</a:t>
                      </a:r>
                      <a:endParaRPr lang="fr-FR" sz="12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 G2</a:t>
                      </a:r>
                      <a:r>
                        <a:rPr lang="fr-FR" sz="1200" i="1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1200" i="1" u="non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urban</a:t>
                      </a:r>
                      <a:r>
                        <a:rPr lang="fr-FR" sz="1200" i="1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fr-FR" sz="12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200" b="1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-13.531 </a:t>
                      </a:r>
                      <a:r>
                        <a:rPr lang="fr-FR" sz="12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(1.697)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 G2</a:t>
                      </a:r>
                      <a:r>
                        <a:rPr lang="fr-FR" sz="1200" i="1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(rural) </a:t>
                      </a:r>
                      <a:r>
                        <a:rPr lang="fr-FR" sz="12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200" b="1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-4.550</a:t>
                      </a:r>
                      <a:r>
                        <a:rPr lang="fr-FR" sz="12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***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(0.556)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 G2 </a:t>
                      </a:r>
                      <a:r>
                        <a:rPr lang="fr-FR" sz="12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(rural) : </a:t>
                      </a:r>
                      <a:r>
                        <a:rPr lang="fr-FR" sz="1200" b="1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-3.830 </a:t>
                      </a:r>
                      <a:r>
                        <a:rPr lang="fr-FR" sz="12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(0.484)</a:t>
                      </a:r>
                      <a:endParaRPr lang="fr-FR" sz="1200" b="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9" marR="59339" marT="29670" marB="296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200" i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 G3</a:t>
                      </a:r>
                      <a:r>
                        <a:rPr lang="fr-FR" sz="1200" i="1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1200" i="1" u="non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urban</a:t>
                      </a:r>
                      <a:r>
                        <a:rPr lang="fr-FR" sz="1200" i="1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: </a:t>
                      </a:r>
                      <a:r>
                        <a:rPr lang="fr-FR" sz="1200" b="1" i="1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-8.873 </a:t>
                      </a:r>
                      <a:r>
                        <a:rPr lang="fr-FR" sz="1200" i="1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i="1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lang="fr-FR" sz="1200" i="1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i="1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(2.737)</a:t>
                      </a:r>
                    </a:p>
                    <a:p>
                      <a:pPr marL="0" algn="ctr" defTabSz="914400" rtl="0" eaLnBrk="1" latinLnBrk="0" hangingPunct="1"/>
                      <a:endParaRPr lang="fr-FR" sz="1200" i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i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</a:t>
                      </a:r>
                      <a:r>
                        <a:rPr lang="fr-FR" sz="1200" i="1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G3 </a:t>
                      </a:r>
                      <a:r>
                        <a:rPr lang="fr-FR" sz="1200" i="1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200" i="1" u="non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urban</a:t>
                      </a:r>
                      <a:r>
                        <a:rPr lang="fr-FR" sz="1200" i="1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: </a:t>
                      </a:r>
                      <a:r>
                        <a:rPr lang="fr-FR" sz="1200" b="0" i="1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0.365 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i="1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(0.351)</a:t>
                      </a:r>
                      <a:endParaRPr lang="fr-FR" sz="1200" i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9" marR="59339" marT="29670" marB="296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fr-FR" sz="1200" i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fr-FR" sz="1200" i="1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i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G4</a:t>
                      </a:r>
                      <a:r>
                        <a:rPr lang="fr-FR" sz="1200" i="1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1200" i="1" u="non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urban</a:t>
                      </a:r>
                      <a:r>
                        <a:rPr lang="fr-FR" sz="1200" i="1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: </a:t>
                      </a:r>
                      <a:r>
                        <a:rPr lang="fr-FR" sz="1200" b="1" i="1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-10.758 </a:t>
                      </a:r>
                      <a:r>
                        <a:rPr lang="fr-FR" sz="1200" i="1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fr-FR" sz="1200" i="1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(3.067)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fr-FR" sz="1200" i="1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 G4</a:t>
                      </a:r>
                      <a:r>
                        <a:rPr lang="fr-FR" sz="1200" i="1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(rural) : </a:t>
                      </a:r>
                      <a:r>
                        <a:rPr lang="fr-FR" sz="1200" b="1" i="1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16.855 ***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</a:pPr>
                      <a:r>
                        <a:rPr lang="fr-FR" sz="1200" i="1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(3.227)</a:t>
                      </a:r>
                    </a:p>
                  </a:txBody>
                  <a:tcPr marL="59339" marR="59339" marT="29670" marB="296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042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333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2F42F-9288-40FD-88DB-72EDFFB4B819}" type="slidenum">
              <a:rPr lang="fr-FR" smtClean="0"/>
              <a:t>9</a:t>
            </a:fld>
            <a:endParaRPr lang="fr-FR"/>
          </a:p>
        </p:txBody>
      </p:sp>
      <p:pic>
        <p:nvPicPr>
          <p:cNvPr id="5" name="Image 4" descr="Une image contenant texte, clipart, capture d’écran&#10;&#10;Description générée automatiquement">
            <a:extLst>
              <a:ext uri="{FF2B5EF4-FFF2-40B4-BE49-F238E27FC236}">
                <a16:creationId xmlns:a16="http://schemas.microsoft.com/office/drawing/2014/main" id="{FFC99F29-F65C-4D91-B51F-3CEEA9A26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94952"/>
            <a:ext cx="884903" cy="66304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040822" y="1091045"/>
            <a:ext cx="4913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chemeClr val="accent5"/>
                </a:solidFill>
              </a:rPr>
              <a:t>3. Production types and </a:t>
            </a:r>
            <a:r>
              <a:rPr lang="fr-FR" sz="2800" b="1" dirty="0" err="1">
                <a:solidFill>
                  <a:schemeClr val="accent5"/>
                </a:solidFill>
              </a:rPr>
              <a:t>access</a:t>
            </a:r>
            <a:r>
              <a:rPr lang="fr-FR" sz="2800" b="1" dirty="0">
                <a:solidFill>
                  <a:schemeClr val="accent5"/>
                </a:solidFill>
              </a:rPr>
              <a:t>  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001890"/>
              </p:ext>
            </p:extLst>
          </p:nvPr>
        </p:nvGraphicFramePr>
        <p:xfrm>
          <a:off x="0" y="0"/>
          <a:ext cx="121919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727">
                  <a:extLst>
                    <a:ext uri="{9D8B030D-6E8A-4147-A177-3AD203B41FA5}">
                      <a16:colId xmlns:a16="http://schemas.microsoft.com/office/drawing/2014/main" val="703342600"/>
                    </a:ext>
                  </a:extLst>
                </a:gridCol>
                <a:gridCol w="2028701">
                  <a:extLst>
                    <a:ext uri="{9D8B030D-6E8A-4147-A177-3AD203B41FA5}">
                      <a16:colId xmlns:a16="http://schemas.microsoft.com/office/drawing/2014/main" val="2250604006"/>
                    </a:ext>
                  </a:extLst>
                </a:gridCol>
                <a:gridCol w="1493817">
                  <a:extLst>
                    <a:ext uri="{9D8B030D-6E8A-4147-A177-3AD203B41FA5}">
                      <a16:colId xmlns:a16="http://schemas.microsoft.com/office/drawing/2014/main" val="1306026685"/>
                    </a:ext>
                  </a:extLst>
                </a:gridCol>
                <a:gridCol w="1989611">
                  <a:extLst>
                    <a:ext uri="{9D8B030D-6E8A-4147-A177-3AD203B41FA5}">
                      <a16:colId xmlns:a16="http://schemas.microsoft.com/office/drawing/2014/main" val="33453450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564872926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12342386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277066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Contex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Researc</a:t>
                      </a:r>
                      <a:r>
                        <a:rPr lang="fr-FR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question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3. SSA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tariffs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4.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Energy</a:t>
                      </a:r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poverty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   </a:t>
                      </a:r>
                      <a:r>
                        <a:rPr lang="fr-FR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metric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5. Data &amp;</a:t>
                      </a:r>
                      <a:r>
                        <a:rPr lang="fr-FR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Model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6. </a:t>
                      </a:r>
                      <a:r>
                        <a:rPr lang="fr-FR" dirty="0" err="1"/>
                        <a:t>Results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7.</a:t>
                      </a:r>
                      <a:r>
                        <a:rPr lang="fr-FR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Conclusion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57798"/>
                  </a:ext>
                </a:extLst>
              </a:tr>
            </a:tbl>
          </a:graphicData>
        </a:graphic>
      </p:graphicFrame>
      <p:graphicFrame>
        <p:nvGraphicFramePr>
          <p:cNvPr id="10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672148"/>
              </p:ext>
            </p:extLst>
          </p:nvPr>
        </p:nvGraphicFramePr>
        <p:xfrm>
          <a:off x="772390" y="1707310"/>
          <a:ext cx="10647218" cy="428254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626011">
                  <a:extLst>
                    <a:ext uri="{9D8B030D-6E8A-4147-A177-3AD203B41FA5}">
                      <a16:colId xmlns:a16="http://schemas.microsoft.com/office/drawing/2014/main" val="3265302202"/>
                    </a:ext>
                  </a:extLst>
                </a:gridCol>
                <a:gridCol w="2666927">
                  <a:extLst>
                    <a:ext uri="{9D8B030D-6E8A-4147-A177-3AD203B41FA5}">
                      <a16:colId xmlns:a16="http://schemas.microsoft.com/office/drawing/2014/main" val="2230123010"/>
                    </a:ext>
                  </a:extLst>
                </a:gridCol>
                <a:gridCol w="2687353">
                  <a:extLst>
                    <a:ext uri="{9D8B030D-6E8A-4147-A177-3AD203B41FA5}">
                      <a16:colId xmlns:a16="http://schemas.microsoft.com/office/drawing/2014/main" val="2531931240"/>
                    </a:ext>
                  </a:extLst>
                </a:gridCol>
                <a:gridCol w="2666927">
                  <a:extLst>
                    <a:ext uri="{9D8B030D-6E8A-4147-A177-3AD203B41FA5}">
                      <a16:colId xmlns:a16="http://schemas.microsoft.com/office/drawing/2014/main" val="3772849416"/>
                    </a:ext>
                  </a:extLst>
                </a:gridCol>
              </a:tblGrid>
              <a:tr h="423842"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The production variables have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2400" b="0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a very weak explanatory power for access</a:t>
                      </a:r>
                    </a:p>
                  </a:txBody>
                  <a:tcPr marL="55180" marR="55180" marT="27590" marB="275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88378"/>
                  </a:ext>
                </a:extLst>
              </a:tr>
              <a:tr h="633147">
                <a:tc gridSpan="2"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G1 (High AR </a:t>
                      </a:r>
                      <a:r>
                        <a:rPr lang="fr-FR" sz="1400" dirty="0" err="1"/>
                        <a:t>low</a:t>
                      </a:r>
                      <a:r>
                        <a:rPr lang="fr-FR" sz="1400" dirty="0"/>
                        <a:t> EP)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G2 (</a:t>
                      </a:r>
                      <a:r>
                        <a:rPr lang="fr-FR" sz="1400" dirty="0" err="1"/>
                        <a:t>Median</a:t>
                      </a:r>
                      <a:r>
                        <a:rPr lang="fr-FR" sz="1400" dirty="0"/>
                        <a:t> AR </a:t>
                      </a:r>
                      <a:r>
                        <a:rPr lang="fr-FR" sz="1400" dirty="0" err="1"/>
                        <a:t>low</a:t>
                      </a:r>
                      <a:r>
                        <a:rPr lang="fr-FR" sz="1400" dirty="0"/>
                        <a:t> EP)</a:t>
                      </a:r>
                    </a:p>
                  </a:txBody>
                  <a:tcPr marL="55180" marR="55180" marT="27590" marB="275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/>
                        <a:t>G</a:t>
                      </a:r>
                      <a:r>
                        <a:rPr lang="fr-FR" sz="1400" baseline="0" dirty="0"/>
                        <a:t>3 (High AR High EP)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sz="1400" baseline="0" dirty="0"/>
                        <a:t>G4 (Low AR Low EP)</a:t>
                      </a:r>
                      <a:endParaRPr lang="fr-FR" sz="1400" dirty="0"/>
                    </a:p>
                  </a:txBody>
                  <a:tcPr marL="55180" marR="55180" marT="27590" marB="275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059117"/>
                  </a:ext>
                </a:extLst>
              </a:tr>
              <a:tr h="1049988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n-US" sz="1400" b="1" dirty="0"/>
                        <a:t>The public utilities’ ineffectiveness </a:t>
                      </a:r>
                      <a:r>
                        <a:rPr lang="en-US" sz="1400" dirty="0"/>
                        <a:t>in serving both urban and rural customers</a:t>
                      </a:r>
                    </a:p>
                    <a:p>
                      <a:pPr marL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en-US" sz="1400" dirty="0"/>
                    </a:p>
                    <a:p>
                      <a:pPr marL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n-US" sz="1400" b="1" dirty="0"/>
                        <a:t>The deregulation of suppliers through IPPs </a:t>
                      </a:r>
                      <a:r>
                        <a:rPr lang="en-US" sz="1400" dirty="0"/>
                        <a:t>does not counterbalance this ineffectiveness except for the countries of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group 1.</a:t>
                      </a:r>
                      <a:endParaRPr lang="fr-FR" altLang="fr-FR" sz="1400" b="1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180" marR="55180" marT="27590" marB="275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725373"/>
                  </a:ext>
                </a:extLst>
              </a:tr>
              <a:tr h="1812707">
                <a:tc>
                  <a:txBody>
                    <a:bodyPr/>
                    <a:lstStyle/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u="sng" dirty="0">
                          <a:solidFill>
                            <a:prstClr val="black"/>
                          </a:solidFill>
                          <a:latin typeface="+mn-lt"/>
                        </a:rPr>
                        <a:t>HP G1</a:t>
                      </a:r>
                      <a:r>
                        <a:rPr lang="en-US" altLang="fr-FR" sz="1400" i="0" dirty="0">
                          <a:solidFill>
                            <a:prstClr val="black"/>
                          </a:solidFill>
                          <a:latin typeface="+mn-lt"/>
                        </a:rPr>
                        <a:t> (urban) : </a:t>
                      </a:r>
                      <a:r>
                        <a:rPr lang="en-US" altLang="fr-FR" sz="1400" b="1" i="0" dirty="0">
                          <a:solidFill>
                            <a:prstClr val="black"/>
                          </a:solidFill>
                          <a:latin typeface="+mn-lt"/>
                        </a:rPr>
                        <a:t>-0.003 </a:t>
                      </a:r>
                      <a:r>
                        <a:rPr lang="en-US" altLang="fr-FR" sz="1400" i="0" dirty="0">
                          <a:solidFill>
                            <a:prstClr val="black"/>
                          </a:solidFill>
                          <a:latin typeface="+mn-lt"/>
                        </a:rPr>
                        <a:t>***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dirty="0">
                          <a:solidFill>
                            <a:prstClr val="black"/>
                          </a:solidFill>
                          <a:latin typeface="+mn-lt"/>
                        </a:rPr>
                        <a:t>                        (0.0003)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u="sng" dirty="0">
                          <a:solidFill>
                            <a:srgbClr val="FF0000"/>
                          </a:solidFill>
                          <a:latin typeface="+mn-lt"/>
                        </a:rPr>
                        <a:t>IPP G1</a:t>
                      </a:r>
                      <a:r>
                        <a:rPr lang="en-US" altLang="fr-FR" sz="1400" i="0" u="none" dirty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fr-FR" sz="1400" i="0" dirty="0">
                          <a:solidFill>
                            <a:srgbClr val="FF0000"/>
                          </a:solidFill>
                          <a:latin typeface="+mn-lt"/>
                        </a:rPr>
                        <a:t>(urban) : </a:t>
                      </a:r>
                      <a:r>
                        <a:rPr lang="en-US" altLang="fr-FR" sz="1400" b="1" i="0" dirty="0">
                          <a:solidFill>
                            <a:srgbClr val="FF0000"/>
                          </a:solidFill>
                          <a:latin typeface="+mn-lt"/>
                        </a:rPr>
                        <a:t>0.019 </a:t>
                      </a:r>
                      <a:r>
                        <a:rPr lang="en-US" altLang="fr-FR" sz="1400" i="0" dirty="0">
                          <a:solidFill>
                            <a:srgbClr val="FF0000"/>
                          </a:solidFill>
                          <a:latin typeface="+mn-lt"/>
                        </a:rPr>
                        <a:t>***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dirty="0">
                          <a:solidFill>
                            <a:srgbClr val="FF0000"/>
                          </a:solidFill>
                          <a:latin typeface="+mn-lt"/>
                        </a:rPr>
                        <a:t>                       (0.005)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u="sng" dirty="0">
                          <a:solidFill>
                            <a:prstClr val="black"/>
                          </a:solidFill>
                          <a:latin typeface="+mn-lt"/>
                        </a:rPr>
                        <a:t>HP</a:t>
                      </a:r>
                      <a:r>
                        <a:rPr lang="en-US" altLang="fr-FR" sz="1400" i="0" u="sng" baseline="0" dirty="0">
                          <a:solidFill>
                            <a:prstClr val="black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fr-FR" sz="1400" i="0" u="sng" dirty="0">
                          <a:solidFill>
                            <a:prstClr val="black"/>
                          </a:solidFill>
                          <a:latin typeface="+mn-lt"/>
                        </a:rPr>
                        <a:t>G1</a:t>
                      </a:r>
                      <a:r>
                        <a:rPr lang="en-US" altLang="fr-FR" sz="1400" i="0" u="none" dirty="0">
                          <a:solidFill>
                            <a:prstClr val="black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fr-FR" sz="1400" i="0" dirty="0">
                          <a:solidFill>
                            <a:prstClr val="black"/>
                          </a:solidFill>
                          <a:latin typeface="+mn-lt"/>
                        </a:rPr>
                        <a:t>(rural) : </a:t>
                      </a:r>
                      <a:r>
                        <a:rPr lang="en-US" altLang="fr-FR" sz="1400" b="1" i="0" dirty="0">
                          <a:solidFill>
                            <a:prstClr val="black"/>
                          </a:solidFill>
                          <a:latin typeface="+mn-lt"/>
                        </a:rPr>
                        <a:t>-0.0005 </a:t>
                      </a:r>
                      <a:r>
                        <a:rPr lang="en-US" altLang="fr-FR" sz="1400" i="0" dirty="0">
                          <a:solidFill>
                            <a:prstClr val="black"/>
                          </a:solidFill>
                          <a:latin typeface="+mn-lt"/>
                        </a:rPr>
                        <a:t>**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dirty="0">
                          <a:solidFill>
                            <a:prstClr val="black"/>
                          </a:solidFill>
                          <a:latin typeface="+mn-lt"/>
                        </a:rPr>
                        <a:t>                       (0.0002)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u="sng" dirty="0">
                          <a:solidFill>
                            <a:prstClr val="black"/>
                          </a:solidFill>
                          <a:latin typeface="+mn-lt"/>
                        </a:rPr>
                        <a:t>IPP</a:t>
                      </a:r>
                      <a:r>
                        <a:rPr lang="en-US" altLang="fr-FR" sz="1400" i="0" u="sng" baseline="0" dirty="0">
                          <a:solidFill>
                            <a:prstClr val="black"/>
                          </a:solidFill>
                          <a:latin typeface="+mn-lt"/>
                        </a:rPr>
                        <a:t> G1</a:t>
                      </a:r>
                      <a:r>
                        <a:rPr lang="en-US" altLang="fr-FR" sz="1400" i="0" u="none" baseline="0" dirty="0">
                          <a:solidFill>
                            <a:prstClr val="black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fr-FR" sz="1400" i="0" baseline="0" dirty="0">
                          <a:solidFill>
                            <a:prstClr val="black"/>
                          </a:solidFill>
                          <a:latin typeface="+mn-lt"/>
                        </a:rPr>
                        <a:t>(rural) : 0.0002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baseline="0" dirty="0">
                          <a:solidFill>
                            <a:prstClr val="black"/>
                          </a:solidFill>
                          <a:latin typeface="+mn-lt"/>
                        </a:rPr>
                        <a:t>                           (0.0003)</a:t>
                      </a:r>
                      <a:endParaRPr lang="en-US" altLang="fr-FR" sz="1400" i="0" dirty="0">
                        <a:solidFill>
                          <a:prstClr val="black"/>
                        </a:solidFill>
                        <a:latin typeface="+mn-lt"/>
                      </a:endParaRPr>
                    </a:p>
                  </a:txBody>
                  <a:tcPr marL="55180" marR="55180" marT="27590" marB="275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HP G2 (urban) :</a:t>
                      </a:r>
                      <a:r>
                        <a:rPr lang="en-US" altLang="fr-FR" sz="1400" b="1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-0.002 ***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b="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(0.001)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IPP G2 (urban) : </a:t>
                      </a:r>
                      <a:r>
                        <a:rPr lang="en-US" altLang="fr-FR" sz="1400" b="1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-0.003 ***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b="1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</a:t>
                      </a:r>
                      <a:r>
                        <a:rPr lang="en-US" altLang="fr-FR" sz="1400" b="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(0.001)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HP G2 (rural) : </a:t>
                      </a:r>
                      <a:r>
                        <a:rPr lang="en-US" altLang="fr-FR" sz="1400" b="1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-0.0005 **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b="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(0.0002)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IPP G2 (rural) : 0.0002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(0.0003)</a:t>
                      </a:r>
                      <a:endParaRPr lang="fr-FR" altLang="fr-FR" sz="1400" i="0" dirty="0">
                        <a:solidFill>
                          <a:prstClr val="black"/>
                        </a:solidFill>
                        <a:latin typeface="+mn-lt"/>
                      </a:endParaRPr>
                    </a:p>
                  </a:txBody>
                  <a:tcPr marL="55180" marR="55180" marT="27590" marB="275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u="sng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HP G3 </a:t>
                      </a:r>
                      <a:r>
                        <a:rPr lang="en-US" altLang="fr-FR" sz="140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(urban) :</a:t>
                      </a:r>
                      <a:r>
                        <a:rPr lang="en-US" altLang="fr-FR" sz="1400" b="1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0.017 ***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b="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(0.002) 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u="sng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IPP G3</a:t>
                      </a:r>
                      <a:r>
                        <a:rPr lang="en-US" altLang="fr-FR" sz="140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(urban) : </a:t>
                      </a:r>
                      <a:r>
                        <a:rPr lang="en-US" altLang="fr-FR" sz="1400" b="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0.008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b="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</a:t>
                      </a:r>
                      <a:r>
                        <a:rPr lang="en-US" altLang="fr-FR" sz="1400" b="0" i="0" kern="1200" baseline="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fr-FR" sz="1400" b="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(0.008) 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u="sng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HP G3</a:t>
                      </a:r>
                      <a:r>
                        <a:rPr lang="en-US" altLang="fr-FR" sz="1400" i="0" u="none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fr-FR" sz="140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(rural) : </a:t>
                      </a:r>
                      <a:r>
                        <a:rPr lang="en-US" altLang="fr-FR" sz="1400" b="1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0.011 ***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b="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(0.001)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u="sng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IPP G3</a:t>
                      </a:r>
                      <a:r>
                        <a:rPr lang="en-US" altLang="fr-FR" sz="140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(rural) : </a:t>
                      </a:r>
                      <a:r>
                        <a:rPr lang="en-US" altLang="fr-FR" sz="1400" b="1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-0.019 </a:t>
                      </a:r>
                      <a:r>
                        <a:rPr lang="en-US" altLang="fr-FR" sz="140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*** 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</a:t>
                      </a:r>
                      <a:r>
                        <a:rPr lang="en-US" altLang="fr-FR" sz="1400" i="0" kern="1200" baseline="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fr-FR" sz="140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(0.005)</a:t>
                      </a:r>
                      <a:endParaRPr lang="fr-FR" altLang="fr-FR" sz="1400" i="0" dirty="0">
                        <a:solidFill>
                          <a:prstClr val="black"/>
                        </a:solidFill>
                        <a:latin typeface="+mn-lt"/>
                      </a:endParaRPr>
                    </a:p>
                  </a:txBody>
                  <a:tcPr marL="55180" marR="55180" marT="27590" marB="275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u="sng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HP G4 </a:t>
                      </a:r>
                      <a:r>
                        <a:rPr lang="en-US" altLang="fr-FR" sz="140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(urban) :</a:t>
                      </a:r>
                      <a:r>
                        <a:rPr lang="en-US" altLang="fr-FR" sz="1400" b="1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-0.006 ***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b="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</a:t>
                      </a:r>
                      <a:r>
                        <a:rPr lang="en-US" altLang="fr-FR" sz="1400" b="0" i="0" kern="1200" baseline="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fr-FR" sz="1400" b="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(0.002)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u="sng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IPP G4</a:t>
                      </a:r>
                      <a:r>
                        <a:rPr lang="en-US" altLang="fr-FR" sz="140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(urban) : </a:t>
                      </a:r>
                      <a:r>
                        <a:rPr lang="en-US" altLang="fr-FR" sz="1400" b="1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-0.084 ***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b="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(0.004)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u="sng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HP G4 </a:t>
                      </a:r>
                      <a:r>
                        <a:rPr lang="en-US" altLang="fr-FR" sz="140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(rural) : </a:t>
                      </a:r>
                      <a:r>
                        <a:rPr lang="en-US" altLang="fr-FR" sz="1400" b="1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0.001 *** 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b="1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lang="en-US" altLang="fr-FR" sz="1400" b="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     (0.000)</a:t>
                      </a:r>
                      <a:r>
                        <a:rPr lang="en-US" altLang="fr-FR" sz="1400" b="0" i="0" kern="1200" baseline="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u="sng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IPP G4</a:t>
                      </a:r>
                      <a:r>
                        <a:rPr lang="en-US" altLang="fr-FR" sz="140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(rural) : </a:t>
                      </a:r>
                      <a:r>
                        <a:rPr lang="en-US" altLang="fr-FR" sz="1400" b="1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-0.015 </a:t>
                      </a:r>
                      <a:r>
                        <a:rPr lang="en-US" altLang="fr-FR" sz="140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</a:p>
                    <a:p>
                      <a:pPr algn="ctr" eaLnBrk="1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fr-FR" sz="1400" i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(0.001)</a:t>
                      </a:r>
                      <a:endParaRPr lang="fr-FR" altLang="fr-FR" sz="1400" i="0" dirty="0">
                        <a:solidFill>
                          <a:prstClr val="black"/>
                        </a:solidFill>
                        <a:latin typeface="+mn-lt"/>
                      </a:endParaRPr>
                    </a:p>
                  </a:txBody>
                  <a:tcPr marL="55180" marR="55180" marT="27590" marB="275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160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602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>
          <a:solidFill>
            <a:srgbClr val="FF0000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3627</TotalTime>
  <Words>1931</Words>
  <Application>Microsoft Office PowerPoint</Application>
  <PresentationFormat>Grand écran</PresentationFormat>
  <Paragraphs>367</Paragraphs>
  <Slides>12</Slides>
  <Notes>12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Symbol</vt:lpstr>
      <vt:lpstr>Wingdings</vt:lpstr>
      <vt:lpstr>Thème Office</vt:lpstr>
      <vt:lpstr>1_Thème Office</vt:lpstr>
      <vt:lpstr>Équation</vt:lpstr>
      <vt:lpstr>   Access to electricity in Sub-Saharan Africa:  the regressive effect of tariff structures on urban and rural on-grid households</vt:lpstr>
      <vt:lpstr>Présentation PowerPoint</vt:lpstr>
      <vt:lpstr>Présentation PowerPoint</vt:lpstr>
      <vt:lpstr>SSA countries use mainly progressive pricing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Université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Université de Montpellier   ART-Dev - UMR cnrs 5281  Audition pour le poste PR n° 0085 1ère partie : présentation d’un article   Sandrine Michel</dc:title>
  <dc:creator>MICHEL Sandrine</dc:creator>
  <cp:lastModifiedBy>Alexis VESSAT</cp:lastModifiedBy>
  <cp:revision>247</cp:revision>
  <dcterms:created xsi:type="dcterms:W3CDTF">2016-05-11T08:55:28Z</dcterms:created>
  <dcterms:modified xsi:type="dcterms:W3CDTF">2021-06-07T08:33:01Z</dcterms:modified>
</cp:coreProperties>
</file>